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8"/>
  </p:notesMasterIdLst>
  <p:handoutMasterIdLst>
    <p:handoutMasterId r:id="rId49"/>
  </p:handoutMasterIdLst>
  <p:sldIdLst>
    <p:sldId id="257" r:id="rId2"/>
    <p:sldId id="359" r:id="rId3"/>
    <p:sldId id="322" r:id="rId4"/>
    <p:sldId id="335" r:id="rId5"/>
    <p:sldId id="328" r:id="rId6"/>
    <p:sldId id="326" r:id="rId7"/>
    <p:sldId id="266" r:id="rId8"/>
    <p:sldId id="336" r:id="rId9"/>
    <p:sldId id="337" r:id="rId10"/>
    <p:sldId id="381" r:id="rId11"/>
    <p:sldId id="380" r:id="rId12"/>
    <p:sldId id="360" r:id="rId13"/>
    <p:sldId id="341" r:id="rId14"/>
    <p:sldId id="262" r:id="rId15"/>
    <p:sldId id="361" r:id="rId16"/>
    <p:sldId id="265" r:id="rId17"/>
    <p:sldId id="342" r:id="rId18"/>
    <p:sldId id="272" r:id="rId19"/>
    <p:sldId id="362" r:id="rId20"/>
    <p:sldId id="363" r:id="rId21"/>
    <p:sldId id="364" r:id="rId22"/>
    <p:sldId id="275" r:id="rId23"/>
    <p:sldId id="365" r:id="rId24"/>
    <p:sldId id="366" r:id="rId25"/>
    <p:sldId id="278" r:id="rId26"/>
    <p:sldId id="349" r:id="rId27"/>
    <p:sldId id="271" r:id="rId28"/>
    <p:sldId id="367" r:id="rId29"/>
    <p:sldId id="368" r:id="rId30"/>
    <p:sldId id="374" r:id="rId31"/>
    <p:sldId id="373" r:id="rId32"/>
    <p:sldId id="369" r:id="rId33"/>
    <p:sldId id="370" r:id="rId34"/>
    <p:sldId id="371" r:id="rId35"/>
    <p:sldId id="372" r:id="rId36"/>
    <p:sldId id="375" r:id="rId37"/>
    <p:sldId id="383" r:id="rId38"/>
    <p:sldId id="376" r:id="rId39"/>
    <p:sldId id="382" r:id="rId40"/>
    <p:sldId id="377" r:id="rId41"/>
    <p:sldId id="378" r:id="rId42"/>
    <p:sldId id="379" r:id="rId43"/>
    <p:sldId id="358" r:id="rId44"/>
    <p:sldId id="301" r:id="rId45"/>
    <p:sldId id="356" r:id="rId46"/>
    <p:sldId id="300" r:id="rId47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FFFF99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73105" autoAdjust="0"/>
  </p:normalViewPr>
  <p:slideViewPr>
    <p:cSldViewPr snapToGrid="0">
      <p:cViewPr varScale="1">
        <p:scale>
          <a:sx n="103" d="100"/>
          <a:sy n="103" d="100"/>
        </p:scale>
        <p:origin x="2520" y="17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10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47392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11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43794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12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99793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61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3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31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16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18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baseline="0" dirty="0"/>
          </a:p>
        </p:txBody>
      </p:sp>
    </p:spTree>
    <p:extLst>
      <p:ext uri="{BB962C8B-B14F-4D97-AF65-F5344CB8AC3E}">
        <p14:creationId xmlns:p14="http://schemas.microsoft.com/office/powerpoint/2010/main" val="1548602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0994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76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351300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06479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4B6BD-B874-7940-B668-21D98D8FDB4E}" type="slidenum">
              <a:rPr lang="en-US"/>
              <a:pPr/>
              <a:t>22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45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25492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83730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57582-0C83-BF40-A4AA-BB2D7B839AB6}" type="slidenum">
              <a:rPr lang="en-US"/>
              <a:pPr/>
              <a:t>25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42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635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07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83103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72673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302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015658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863231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29677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627151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943879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1386496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4696675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37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529328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2733004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74012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0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93990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954876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320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91270799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5919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975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7141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53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0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90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80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8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12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9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3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47" y="178756"/>
            <a:ext cx="11680957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2/28/21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366" y="1588168"/>
            <a:ext cx="11306737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200"/>
              </a:spcBef>
              <a:defRPr sz="2800"/>
            </a:lvl1pPr>
            <a:lvl2pPr>
              <a:lnSpc>
                <a:spcPct val="90000"/>
              </a:lnSpc>
              <a:spcBef>
                <a:spcPts val="800"/>
              </a:spcBef>
              <a:defRPr sz="2400"/>
            </a:lvl2pPr>
            <a:lvl3pPr>
              <a:lnSpc>
                <a:spcPct val="90000"/>
              </a:lnSpc>
              <a:defRPr sz="2400"/>
            </a:lvl3pPr>
            <a:lvl4pPr>
              <a:lnSpc>
                <a:spcPct val="90000"/>
              </a:lnSpc>
              <a:defRPr sz="2200"/>
            </a:lvl4pPr>
            <a:lvl5pPr>
              <a:lnSpc>
                <a:spcPct val="9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76111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147" y="1535113"/>
            <a:ext cx="579180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47" y="2174875"/>
            <a:ext cx="579180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69235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69235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2/28/21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2/28/21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16809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2/28/21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2/28/21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3412" y="685800"/>
            <a:ext cx="8382000" cy="2070100"/>
          </a:xfrm>
        </p:spPr>
        <p:txBody>
          <a:bodyPr/>
          <a:lstStyle/>
          <a:p>
            <a:r>
              <a:rPr lang="en-US" sz="4200" dirty="0"/>
              <a:t>Peer-to-Peer Systems and Distributed Hash Tables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323" y="4739992"/>
            <a:ext cx="8532178" cy="1752600"/>
          </a:xfrm>
        </p:spPr>
        <p:txBody>
          <a:bodyPr/>
          <a:lstStyle/>
          <a:p>
            <a:r>
              <a:rPr lang="en-US" dirty="0"/>
              <a:t>COS 418: Distributed Systems</a:t>
            </a:r>
          </a:p>
          <a:p>
            <a:r>
              <a:rPr lang="en-US" dirty="0"/>
              <a:t>Lecture 9</a:t>
            </a:r>
          </a:p>
          <a:p>
            <a:endParaRPr lang="en-US" dirty="0"/>
          </a:p>
          <a:p>
            <a:r>
              <a:rPr lang="en-US" dirty="0" err="1"/>
              <a:t>Haonan</a:t>
            </a:r>
            <a:r>
              <a:rPr lang="en-US" dirty="0"/>
              <a:t> Lu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16166" y="6492592"/>
            <a:ext cx="6756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[Credit: Slides Adapted from Mike Freedman, Wyatt Lloyd, Kyle Jamieson and Daniel Suo]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10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325596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59950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5331222" y="5753100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states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72263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C1D35E50-703B-E741-9259-296DAF48B3EC}"/>
              </a:ext>
            </a:extLst>
          </p:cNvPr>
          <p:cNvSpPr/>
          <p:nvPr/>
        </p:nvSpPr>
        <p:spPr>
          <a:xfrm>
            <a:off x="9102711" y="4102101"/>
            <a:ext cx="2718726" cy="914401"/>
          </a:xfrm>
          <a:prstGeom prst="wedgeRoundRectCallout">
            <a:avLst>
              <a:gd name="adj1" fmla="val -6587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Many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Good performance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Single </a:t>
            </a:r>
            <a:r>
              <a:rPr lang="en-US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PoF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62996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E82AF9F6-6AB9-1D46-BBAB-989F1E39D1C5}"/>
              </a:ext>
            </a:extLst>
          </p:cNvPr>
          <p:cNvSpPr/>
          <p:nvPr/>
        </p:nvSpPr>
        <p:spPr>
          <a:xfrm>
            <a:off x="5498238" y="1746250"/>
            <a:ext cx="2731357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Nearly no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Many </a:t>
            </a:r>
            <a:r>
              <a:rPr lang="en-US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msgs</a:t>
            </a:r>
            <a:endParaRPr lang="en-US" dirty="0">
              <a:solidFill>
                <a:prstClr val="black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2235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11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325596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59950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5331222" y="5753100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states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72263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C1D35E50-703B-E741-9259-296DAF48B3EC}"/>
              </a:ext>
            </a:extLst>
          </p:cNvPr>
          <p:cNvSpPr/>
          <p:nvPr/>
        </p:nvSpPr>
        <p:spPr>
          <a:xfrm>
            <a:off x="9102711" y="4102101"/>
            <a:ext cx="2718726" cy="914401"/>
          </a:xfrm>
          <a:prstGeom prst="wedgeRoundRectCallout">
            <a:avLst>
              <a:gd name="adj1" fmla="val -6587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Many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Good performance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Single </a:t>
            </a:r>
            <a:r>
              <a:rPr lang="en-US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PoF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62996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E82AF9F6-6AB9-1D46-BBAB-989F1E39D1C5}"/>
              </a:ext>
            </a:extLst>
          </p:cNvPr>
          <p:cNvSpPr/>
          <p:nvPr/>
        </p:nvSpPr>
        <p:spPr>
          <a:xfrm>
            <a:off x="5498238" y="1746250"/>
            <a:ext cx="2731357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Nearly no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Many </a:t>
            </a:r>
            <a:r>
              <a:rPr lang="en-US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msgs</a:t>
            </a:r>
            <a:endParaRPr lang="en-US" dirty="0">
              <a:solidFill>
                <a:prstClr val="black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8CC60-82F9-C14B-8F42-7D8171C48AFD}"/>
              </a:ext>
            </a:extLst>
          </p:cNvPr>
          <p:cNvSpPr txBox="1"/>
          <p:nvPr/>
        </p:nvSpPr>
        <p:spPr>
          <a:xfrm>
            <a:off x="3694491" y="4657379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Ideal</a:t>
            </a: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B4758FF9-96DF-C640-866F-E57BABDD5041}"/>
              </a:ext>
            </a:extLst>
          </p:cNvPr>
          <p:cNvSpPr/>
          <p:nvPr/>
        </p:nvSpPr>
        <p:spPr>
          <a:xfrm>
            <a:off x="4181822" y="3082190"/>
            <a:ext cx="330671" cy="1622217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4" name="Down Arrow 23">
            <a:extLst>
              <a:ext uri="{FF2B5EF4-FFF2-40B4-BE49-F238E27FC236}">
                <a16:creationId xmlns:a16="http://schemas.microsoft.com/office/drawing/2014/main" id="{612594AA-5065-3649-9528-7BB02F201496}"/>
              </a:ext>
            </a:extLst>
          </p:cNvPr>
          <p:cNvSpPr/>
          <p:nvPr/>
        </p:nvSpPr>
        <p:spPr>
          <a:xfrm rot="5400000">
            <a:off x="5657865" y="3626958"/>
            <a:ext cx="330671" cy="2448418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626959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AF71396-5C8B-B74A-86C7-D49711761C3C}"/>
              </a:ext>
            </a:extLst>
          </p:cNvPr>
          <p:cNvGrpSpPr/>
          <p:nvPr/>
        </p:nvGrpSpPr>
        <p:grpSpPr>
          <a:xfrm>
            <a:off x="3255962" y="1866900"/>
            <a:ext cx="5676900" cy="3759200"/>
            <a:chOff x="3429000" y="1866900"/>
            <a:chExt cx="5676900" cy="375920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F6B452B-CDBC-6F4E-84CE-DDC6FF48A68E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3AB0A93-35D1-1143-AEA2-54C56154AC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BD7EC9A-2A4D-2846-BF3F-1A7E7C38E41E}"/>
              </a:ext>
            </a:extLst>
          </p:cNvPr>
          <p:cNvSpPr txBox="1"/>
          <p:nvPr/>
        </p:nvSpPr>
        <p:spPr>
          <a:xfrm>
            <a:off x="1599508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ED7FE2-0DD0-9B43-9E47-1EDB6E9C926D}"/>
              </a:ext>
            </a:extLst>
          </p:cNvPr>
          <p:cNvSpPr txBox="1"/>
          <p:nvPr/>
        </p:nvSpPr>
        <p:spPr>
          <a:xfrm>
            <a:off x="5331222" y="5753100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# states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207594-B30C-F54E-B3B1-3AECAC32D6C7}"/>
              </a:ext>
            </a:extLst>
          </p:cNvPr>
          <p:cNvGrpSpPr/>
          <p:nvPr/>
        </p:nvGrpSpPr>
        <p:grpSpPr>
          <a:xfrm>
            <a:off x="7226300" y="4343401"/>
            <a:ext cx="1409700" cy="850900"/>
            <a:chOff x="7823200" y="4279900"/>
            <a:chExt cx="1409700" cy="8509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DD3B06-A422-7F45-A113-1BCC26094BF0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2B1559-C73B-9D44-802F-350A3E88B5CD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37" name="Rounded Rectangular Callout 36">
            <a:extLst>
              <a:ext uri="{FF2B5EF4-FFF2-40B4-BE49-F238E27FC236}">
                <a16:creationId xmlns:a16="http://schemas.microsoft.com/office/drawing/2014/main" id="{C1D35E50-703B-E741-9259-296DAF48B3EC}"/>
              </a:ext>
            </a:extLst>
          </p:cNvPr>
          <p:cNvSpPr/>
          <p:nvPr/>
        </p:nvSpPr>
        <p:spPr>
          <a:xfrm>
            <a:off x="9102711" y="4102101"/>
            <a:ext cx="2718726" cy="914401"/>
          </a:xfrm>
          <a:prstGeom prst="wedgeRoundRectCallout">
            <a:avLst>
              <a:gd name="adj1" fmla="val -65877"/>
              <a:gd name="adj2" fmla="val 199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Many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Good performance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Single </a:t>
            </a:r>
            <a:r>
              <a:rPr lang="en-US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PoF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4FE735B-B6E6-3740-9628-A2AE4A7171AA}"/>
              </a:ext>
            </a:extLst>
          </p:cNvPr>
          <p:cNvGrpSpPr/>
          <p:nvPr/>
        </p:nvGrpSpPr>
        <p:grpSpPr>
          <a:xfrm>
            <a:off x="3629966" y="2139950"/>
            <a:ext cx="1414170" cy="850900"/>
            <a:chOff x="7820966" y="4279900"/>
            <a:chExt cx="1414170" cy="8509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4942BBB-CFF2-1F40-9A42-A5FED5DCA486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9745BE6-A4BE-C444-8F51-2466AD691FA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Arial" charset="0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E82AF9F6-6AB9-1D46-BBAB-989F1E39D1C5}"/>
              </a:ext>
            </a:extLst>
          </p:cNvPr>
          <p:cNvSpPr/>
          <p:nvPr/>
        </p:nvSpPr>
        <p:spPr>
          <a:xfrm>
            <a:off x="5498238" y="1746250"/>
            <a:ext cx="2731357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Nearly no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Many </a:t>
            </a:r>
            <a:r>
              <a:rPr lang="en-US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msgs</a:t>
            </a:r>
            <a:endParaRPr lang="en-US" dirty="0">
              <a:solidFill>
                <a:prstClr val="black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1D3F732-E5B9-D845-89C0-46FD706192FB}"/>
              </a:ext>
            </a:extLst>
          </p:cNvPr>
          <p:cNvGrpSpPr/>
          <p:nvPr/>
        </p:nvGrpSpPr>
        <p:grpSpPr>
          <a:xfrm>
            <a:off x="4804253" y="3393298"/>
            <a:ext cx="1608902" cy="1113209"/>
            <a:chOff x="7823200" y="4279900"/>
            <a:chExt cx="1409700" cy="8509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CDA56A8-9890-4843-9FE4-010EBFAC9621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6391E75-E3B6-4C41-AB8A-F054CA1876C0}"/>
                </a:ext>
              </a:extLst>
            </p:cNvPr>
            <p:cNvSpPr txBox="1"/>
            <p:nvPr/>
          </p:nvSpPr>
          <p:spPr>
            <a:xfrm>
              <a:off x="7870920" y="4283382"/>
              <a:ext cx="1299473" cy="729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DHT</a:t>
              </a:r>
            </a:p>
            <a:p>
              <a:r>
                <a:rPr lang="en-CN" sz="2800" dirty="0">
                  <a:solidFill>
                    <a:srgbClr val="009900"/>
                  </a:solidFill>
                  <a:latin typeface="Arial" charset="0"/>
                  <a:ea typeface="Arial" charset="0"/>
                  <a:cs typeface="Arial" charset="0"/>
                </a:rPr>
                <a:t>(Chord)</a:t>
              </a:r>
            </a:p>
          </p:txBody>
        </p:sp>
      </p:grpSp>
      <p:sp>
        <p:nvSpPr>
          <p:cNvPr id="25" name="Rounded Rectangular Callout 24">
            <a:extLst>
              <a:ext uri="{FF2B5EF4-FFF2-40B4-BE49-F238E27FC236}">
                <a16:creationId xmlns:a16="http://schemas.microsoft.com/office/drawing/2014/main" id="{014BA451-1E4E-6641-951A-586E5346EC8A}"/>
              </a:ext>
            </a:extLst>
          </p:cNvPr>
          <p:cNvSpPr/>
          <p:nvPr/>
        </p:nvSpPr>
        <p:spPr>
          <a:xfrm>
            <a:off x="6857602" y="3073400"/>
            <a:ext cx="2844052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msgs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 &lt; Gnutella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states &lt; Napster</a:t>
            </a:r>
          </a:p>
        </p:txBody>
      </p:sp>
    </p:spTree>
    <p:extLst>
      <p:ext uri="{BB962C8B-B14F-4D97-AF65-F5344CB8AC3E}">
        <p14:creationId xmlns:p14="http://schemas.microsoft.com/office/powerpoint/2010/main" val="14812918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The Chord Lookup Service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Concluding thoughts on DHTs,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17329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AF7-DB81-BF4C-A38D-2E5CA14A4900}" type="slidenum">
              <a:rPr lang="en-US"/>
              <a:pPr/>
              <a:t>14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DHT (and why)?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147" y="1588168"/>
            <a:ext cx="11680957" cy="488883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Distributed Hash Table: an abstraction of hash table in a distributed setting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key = hash(data)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</a:rPr>
              <a:t>lookup(key) 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spc="-15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spc="-150" dirty="0">
                <a:latin typeface="Courier" charset="0"/>
                <a:ea typeface="Courier" charset="0"/>
                <a:cs typeface="Courier" charset="0"/>
              </a:rPr>
              <a:t>IP </a:t>
            </a:r>
            <a:r>
              <a:rPr lang="en-US" b="1" spc="-150" dirty="0" err="1"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spc="-150" dirty="0"/>
              <a:t>	 </a:t>
            </a:r>
            <a:r>
              <a:rPr lang="en-US" b="1" spc="-150" dirty="0">
                <a:solidFill>
                  <a:schemeClr val="accent6">
                    <a:lumMod val="75000"/>
                  </a:schemeClr>
                </a:solidFill>
              </a:rPr>
              <a:t>(Chord lookup service)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send-RPC(IP address,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put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 key, data)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>
                <a:latin typeface="Courier" charset="0"/>
                <a:ea typeface="Courier" charset="0"/>
                <a:cs typeface="Courier" charset="0"/>
              </a:rPr>
              <a:t>	send-RPC(IP address,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get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, key) </a:t>
            </a:r>
            <a:r>
              <a:rPr lang="en-US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data</a:t>
            </a:r>
          </a:p>
          <a:p>
            <a:pPr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b="1" dirty="0"/>
              <a:t>Partitioning data </a:t>
            </a:r>
            <a:r>
              <a:rPr lang="en-US" dirty="0"/>
              <a:t>in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large-scale distributed systems</a:t>
            </a:r>
          </a:p>
          <a:p>
            <a:pPr lvl="1"/>
            <a:r>
              <a:rPr lang="en-US" sz="2800" dirty="0"/>
              <a:t>Tuples in a global database engine</a:t>
            </a:r>
          </a:p>
          <a:p>
            <a:pPr lvl="1"/>
            <a:r>
              <a:rPr lang="en-US" sz="2800" dirty="0"/>
              <a:t>Data blocks in a global file system</a:t>
            </a:r>
          </a:p>
          <a:p>
            <a:pPr lvl="1"/>
            <a:r>
              <a:rPr lang="en-US" sz="2800" dirty="0"/>
              <a:t>Files in a P2P file-sharing system</a:t>
            </a:r>
          </a:p>
        </p:txBody>
      </p:sp>
    </p:spTree>
    <p:extLst>
      <p:ext uri="{BB962C8B-B14F-4D97-AF65-F5344CB8AC3E}">
        <p14:creationId xmlns:p14="http://schemas.microsoft.com/office/powerpoint/2010/main" val="1942545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1D87-35A6-754F-88D3-3DEB7893796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storage with a DHT</a:t>
            </a: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2738148" y="3770842"/>
            <a:ext cx="6019800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hash table</a:t>
            </a: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2738148" y="2928357"/>
            <a:ext cx="6019800" cy="461665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Distributed application</a:t>
            </a:r>
          </a:p>
        </p:txBody>
      </p:sp>
      <p:sp>
        <p:nvSpPr>
          <p:cNvPr id="191493" name="Line 5"/>
          <p:cNvSpPr>
            <a:spLocks noChangeShapeType="1"/>
          </p:cNvSpPr>
          <p:nvPr/>
        </p:nvSpPr>
        <p:spPr bwMode="auto">
          <a:xfrm>
            <a:off x="41859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7462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5" name="Text Box 7"/>
          <p:cNvSpPr txBox="1">
            <a:spLocks noChangeArrowheads="1"/>
          </p:cNvSpPr>
          <p:nvPr/>
        </p:nvSpPr>
        <p:spPr bwMode="auto">
          <a:xfrm>
            <a:off x="6089567" y="3389841"/>
            <a:ext cx="12378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get (key)</a:t>
            </a: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7843548" y="3389841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7940754" y="3373966"/>
            <a:ext cx="7120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data</a:t>
            </a:r>
          </a:p>
        </p:txBody>
      </p:sp>
      <p:grpSp>
        <p:nvGrpSpPr>
          <p:cNvPr id="191498" name="Group 10"/>
          <p:cNvGrpSpPr>
            <a:grpSpLocks/>
          </p:cNvGrpSpPr>
          <p:nvPr/>
        </p:nvGrpSpPr>
        <p:grpSpPr bwMode="auto">
          <a:xfrm>
            <a:off x="3042948" y="5233025"/>
            <a:ext cx="5638800" cy="504825"/>
            <a:chOff x="1200" y="2292"/>
            <a:chExt cx="3552" cy="318"/>
          </a:xfrm>
        </p:grpSpPr>
        <p:sp>
          <p:nvSpPr>
            <p:cNvPr id="191499" name="Rectangle 11"/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0" name="Rectangle 12"/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1" name="Rectangle 13"/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node</a:t>
              </a:r>
            </a:p>
          </p:txBody>
        </p:sp>
        <p:sp>
          <p:nvSpPr>
            <p:cNvPr id="191502" name="Text Box 14"/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191503" name="Text Box 15"/>
          <p:cNvSpPr txBox="1">
            <a:spLocks noChangeArrowheads="1"/>
          </p:cNvSpPr>
          <p:nvPr/>
        </p:nvSpPr>
        <p:spPr bwMode="auto">
          <a:xfrm>
            <a:off x="2181337" y="3399366"/>
            <a:ext cx="18406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put(key, data)</a:t>
            </a:r>
          </a:p>
        </p:txBody>
      </p:sp>
      <p:sp>
        <p:nvSpPr>
          <p:cNvPr id="191504" name="Text Box 16"/>
          <p:cNvSpPr txBox="1">
            <a:spLocks noChangeArrowheads="1"/>
          </p:cNvSpPr>
          <p:nvPr/>
        </p:nvSpPr>
        <p:spPr bwMode="auto">
          <a:xfrm>
            <a:off x="2738148" y="4624344"/>
            <a:ext cx="6019800" cy="461665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Lookup service</a:t>
            </a: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>
            <a:off x="5405148" y="4239977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6" name="Text Box 18"/>
          <p:cNvSpPr txBox="1">
            <a:spLocks noChangeArrowheads="1"/>
          </p:cNvSpPr>
          <p:nvPr/>
        </p:nvSpPr>
        <p:spPr bwMode="auto">
          <a:xfrm>
            <a:off x="3651680" y="4238485"/>
            <a:ext cx="1624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lookup(key)</a:t>
            </a:r>
          </a:p>
        </p:txBody>
      </p:sp>
      <p:sp>
        <p:nvSpPr>
          <p:cNvPr id="191507" name="Line 19"/>
          <p:cNvSpPr>
            <a:spLocks noChangeShapeType="1"/>
          </p:cNvSpPr>
          <p:nvPr/>
        </p:nvSpPr>
        <p:spPr bwMode="auto">
          <a:xfrm flipV="1">
            <a:off x="5862348" y="4232326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5983460" y="4238485"/>
            <a:ext cx="215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node IP address</a:t>
            </a:r>
          </a:p>
        </p:txBody>
      </p:sp>
      <p:sp>
        <p:nvSpPr>
          <p:cNvPr id="191511" name="Text Box 23"/>
          <p:cNvSpPr txBox="1">
            <a:spLocks noChangeArrowheads="1"/>
          </p:cNvSpPr>
          <p:nvPr/>
        </p:nvSpPr>
        <p:spPr bwMode="auto">
          <a:xfrm>
            <a:off x="8800396" y="3753380"/>
            <a:ext cx="1366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(DHash)</a:t>
            </a:r>
          </a:p>
        </p:txBody>
      </p:sp>
      <p:sp>
        <p:nvSpPr>
          <p:cNvPr id="191512" name="Text Box 24"/>
          <p:cNvSpPr txBox="1">
            <a:spLocks noChangeArrowheads="1"/>
          </p:cNvSpPr>
          <p:nvPr/>
        </p:nvSpPr>
        <p:spPr bwMode="auto">
          <a:xfrm>
            <a:off x="8793595" y="4548144"/>
            <a:ext cx="12955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(Chord)</a:t>
            </a:r>
          </a:p>
        </p:txBody>
      </p:sp>
      <p:grpSp>
        <p:nvGrpSpPr>
          <p:cNvPr id="27" name="Group 10">
            <a:extLst>
              <a:ext uri="{FF2B5EF4-FFF2-40B4-BE49-F238E27FC236}">
                <a16:creationId xmlns:a16="http://schemas.microsoft.com/office/drawing/2014/main" id="{0988DFE9-2C32-0B47-A7DE-FA98CA6A2EAC}"/>
              </a:ext>
            </a:extLst>
          </p:cNvPr>
          <p:cNvGrpSpPr>
            <a:grpSpLocks/>
          </p:cNvGrpSpPr>
          <p:nvPr/>
        </p:nvGrpSpPr>
        <p:grpSpPr bwMode="auto">
          <a:xfrm>
            <a:off x="2928648" y="1948315"/>
            <a:ext cx="5638800" cy="504825"/>
            <a:chOff x="1200" y="2292"/>
            <a:chExt cx="3552" cy="318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F82147DE-C7CB-184B-85AD-1D96D0BF8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F366C3EF-6754-2C4B-8029-F918FDF00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2B9A5F0F-5492-9248-A6CE-5DBC9AEF5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31" name="Text Box 14">
              <a:extLst>
                <a:ext uri="{FF2B5EF4-FFF2-40B4-BE49-F238E27FC236}">
                  <a16:creationId xmlns:a16="http://schemas.microsoft.com/office/drawing/2014/main" id="{8272E68B-C82F-AB4E-BE50-F83F896AD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32" name="Line 5">
            <a:extLst>
              <a:ext uri="{FF2B5EF4-FFF2-40B4-BE49-F238E27FC236}">
                <a16:creationId xmlns:a16="http://schemas.microsoft.com/office/drawing/2014/main" id="{1FADBB45-24DC-B944-A627-07D98AC758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36324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A56EC0EE-B67C-2A4D-B76F-E832D9203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503" y="2490694"/>
            <a:ext cx="10262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upload</a:t>
            </a:r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963AE0EA-490B-4F4B-80BA-7EC4E666F0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4923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6" name="Line 5">
            <a:extLst>
              <a:ext uri="{FF2B5EF4-FFF2-40B4-BE49-F238E27FC236}">
                <a16:creationId xmlns:a16="http://schemas.microsoft.com/office/drawing/2014/main" id="{35C9D8B3-0D1A-B34C-87D1-EA8B26AC5A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47028" y="2495325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7" name="Text Box 15">
            <a:extLst>
              <a:ext uri="{FF2B5EF4-FFF2-40B4-BE49-F238E27FC236}">
                <a16:creationId xmlns:a16="http://schemas.microsoft.com/office/drawing/2014/main" id="{66986F1A-95AD-3947-B8D1-4ACDA648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1752" y="2505498"/>
            <a:ext cx="1382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download</a:t>
            </a:r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C233C15A-7D9A-0F44-8362-9CEA2173C64E}"/>
              </a:ext>
            </a:extLst>
          </p:cNvPr>
          <p:cNvSpPr/>
          <p:nvPr/>
        </p:nvSpPr>
        <p:spPr>
          <a:xfrm>
            <a:off x="1791730" y="3458635"/>
            <a:ext cx="307954" cy="2279216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39" name="Left Bracket 38">
            <a:extLst>
              <a:ext uri="{FF2B5EF4-FFF2-40B4-BE49-F238E27FC236}">
                <a16:creationId xmlns:a16="http://schemas.microsoft.com/office/drawing/2014/main" id="{2948F2D8-E24A-B746-B686-7A6CBD05064F}"/>
              </a:ext>
            </a:extLst>
          </p:cNvPr>
          <p:cNvSpPr/>
          <p:nvPr/>
        </p:nvSpPr>
        <p:spPr>
          <a:xfrm>
            <a:off x="1774353" y="2505497"/>
            <a:ext cx="309778" cy="893869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830746-A3F8-DD4E-9447-D2D15881411E}"/>
              </a:ext>
            </a:extLst>
          </p:cNvPr>
          <p:cNvSpPr txBox="1"/>
          <p:nvPr/>
        </p:nvSpPr>
        <p:spPr>
          <a:xfrm>
            <a:off x="512706" y="4239977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System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141864-D03C-714A-BD59-1445025BA65E}"/>
              </a:ext>
            </a:extLst>
          </p:cNvPr>
          <p:cNvSpPr txBox="1"/>
          <p:nvPr/>
        </p:nvSpPr>
        <p:spPr>
          <a:xfrm>
            <a:off x="729042" y="2690749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App</a:t>
            </a:r>
          </a:p>
        </p:txBody>
      </p:sp>
    </p:spTree>
    <p:extLst>
      <p:ext uri="{BB962C8B-B14F-4D97-AF65-F5344CB8AC3E}">
        <p14:creationId xmlns:p14="http://schemas.microsoft.com/office/powerpoint/2010/main" val="182251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Decentralized: no central authority</a:t>
            </a:r>
          </a:p>
          <a:p>
            <a:endParaRPr lang="en-US" sz="3200" dirty="0"/>
          </a:p>
          <a:p>
            <a:r>
              <a:rPr lang="en-US" sz="3200" dirty="0"/>
              <a:t>Scalable: low network traffic overhead 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Efficient: find items quickly (latency)</a:t>
            </a:r>
          </a:p>
          <a:p>
            <a:endParaRPr lang="en-US" sz="3200" dirty="0"/>
          </a:p>
          <a:p>
            <a:r>
              <a:rPr lang="en-US" sz="3200" dirty="0"/>
              <a:t>Dynamic: nodes fail, new nodes join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3225-3B9B-BC4B-819E-E14E5E69254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 is expected to be</a:t>
            </a:r>
          </a:p>
        </p:txBody>
      </p:sp>
    </p:spTree>
    <p:extLst>
      <p:ext uri="{BB962C8B-B14F-4D97-AF65-F5344CB8AC3E}">
        <p14:creationId xmlns:p14="http://schemas.microsoft.com/office/powerpoint/2010/main" val="1926323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 Chord Lookup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81067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Hashed values (integers) using the same hash function</a:t>
            </a:r>
          </a:p>
          <a:p>
            <a:pPr lvl="1"/>
            <a:r>
              <a:rPr lang="en-US" b="1" dirty="0"/>
              <a:t>Key identifier </a:t>
            </a:r>
            <a:r>
              <a:rPr lang="en-US" dirty="0"/>
              <a:t>= SHA-1(key)</a:t>
            </a:r>
          </a:p>
          <a:p>
            <a:pPr lvl="1"/>
            <a:r>
              <a:rPr lang="en-US" b="1" dirty="0"/>
              <a:t>Node identifier </a:t>
            </a:r>
            <a:r>
              <a:rPr lang="en-US" dirty="0"/>
              <a:t>= SHA-1(IP address)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How does Chord partition data?</a:t>
            </a:r>
          </a:p>
          <a:p>
            <a:pPr lvl="1"/>
            <a:r>
              <a:rPr lang="en-US" sz="2800" dirty="0"/>
              <a:t>i.e., map key IDs to node IDs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Why hash key and address?</a:t>
            </a:r>
          </a:p>
          <a:p>
            <a:pPr lvl="1"/>
            <a:r>
              <a:rPr lang="en-US" dirty="0"/>
              <a:t>Uniformly distributed in the ID space</a:t>
            </a:r>
          </a:p>
          <a:p>
            <a:pPr lvl="1"/>
            <a:r>
              <a:rPr lang="en-US" dirty="0"/>
              <a:t>Hashed key </a:t>
            </a:r>
            <a:r>
              <a:rPr lang="en-US" dirty="0">
                <a:sym typeface="Wingdings" pitchFamily="2" charset="2"/>
              </a:rPr>
              <a:t> load balancing; hashed address  independent failure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identifiers</a:t>
            </a:r>
          </a:p>
        </p:txBody>
      </p:sp>
    </p:spTree>
    <p:extLst>
      <p:ext uri="{BB962C8B-B14F-4D97-AF65-F5344CB8AC3E}">
        <p14:creationId xmlns:p14="http://schemas.microsoft.com/office/powerpoint/2010/main" val="136662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data partition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99B6B92-395B-8546-82C9-58839293AAA0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97916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94A5C5B-2892-5F4C-AB98-32F576B71F83}"/>
              </a:ext>
            </a:extLst>
          </p:cNvPr>
          <p:cNvCxnSpPr>
            <a:cxnSpLocks/>
          </p:cNvCxnSpPr>
          <p:nvPr/>
        </p:nvCxnSpPr>
        <p:spPr>
          <a:xfrm>
            <a:off x="7897540" y="3860496"/>
            <a:ext cx="1017256" cy="638001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9869281-4D73-2F4E-B551-1751AFC395FC}"/>
              </a:ext>
            </a:extLst>
          </p:cNvPr>
          <p:cNvCxnSpPr>
            <a:cxnSpLocks/>
          </p:cNvCxnSpPr>
          <p:nvPr/>
        </p:nvCxnSpPr>
        <p:spPr>
          <a:xfrm flipH="1">
            <a:off x="7829823" y="2460487"/>
            <a:ext cx="1053629" cy="81611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Application Architecture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3BA75C5-7F9E-7646-BB63-D85CAED8D423}"/>
              </a:ext>
            </a:extLst>
          </p:cNvPr>
          <p:cNvGrpSpPr/>
          <p:nvPr/>
        </p:nvGrpSpPr>
        <p:grpSpPr>
          <a:xfrm>
            <a:off x="3243750" y="1880788"/>
            <a:ext cx="564320" cy="654065"/>
            <a:chOff x="3058555" y="1626148"/>
            <a:chExt cx="853119" cy="937657"/>
          </a:xfrm>
        </p:grpSpPr>
        <p:sp>
          <p:nvSpPr>
            <p:cNvPr id="27" name="computr2">
              <a:extLst>
                <a:ext uri="{FF2B5EF4-FFF2-40B4-BE49-F238E27FC236}">
                  <a16:creationId xmlns:a16="http://schemas.microsoft.com/office/drawing/2014/main" id="{E0D96967-9686-3D49-A95E-701DD43BD45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64563F9-4560-9F4A-8C3E-845A685D3D0B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CEF1DC-1E46-DA4B-B081-22193A6C42C4}"/>
              </a:ext>
            </a:extLst>
          </p:cNvPr>
          <p:cNvGrpSpPr/>
          <p:nvPr/>
        </p:nvGrpSpPr>
        <p:grpSpPr>
          <a:xfrm>
            <a:off x="3388375" y="2977147"/>
            <a:ext cx="1067549" cy="1450833"/>
            <a:chOff x="2913812" y="3023448"/>
            <a:chExt cx="1067549" cy="1450833"/>
          </a:xfrm>
        </p:grpSpPr>
        <p:pic>
          <p:nvPicPr>
            <p:cNvPr id="40" name="Picture 39" descr="Icon&#10;&#10;Description automatically generated">
              <a:extLst>
                <a:ext uri="{FF2B5EF4-FFF2-40B4-BE49-F238E27FC236}">
                  <a16:creationId xmlns:a16="http://schemas.microsoft.com/office/drawing/2014/main" id="{7510D3E2-329B-E449-A311-849F64633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13812" y="3023448"/>
              <a:ext cx="1067549" cy="106754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182AA6F-FEC5-2A42-9A88-E540977D4B1D}"/>
                </a:ext>
              </a:extLst>
            </p:cNvPr>
            <p:cNvSpPr txBox="1"/>
            <p:nvPr/>
          </p:nvSpPr>
          <p:spPr>
            <a:xfrm>
              <a:off x="2951916" y="4074171"/>
              <a:ext cx="9829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Server</a:t>
              </a:r>
              <a:endParaRPr lang="en-CN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2F83F57-690F-A64E-A034-6889E50D7C54}"/>
              </a:ext>
            </a:extLst>
          </p:cNvPr>
          <p:cNvGrpSpPr/>
          <p:nvPr/>
        </p:nvGrpSpPr>
        <p:grpSpPr>
          <a:xfrm>
            <a:off x="699832" y="3250505"/>
            <a:ext cx="896399" cy="937657"/>
            <a:chOff x="3036915" y="1626148"/>
            <a:chExt cx="896399" cy="937657"/>
          </a:xfrm>
        </p:grpSpPr>
        <p:sp>
          <p:nvSpPr>
            <p:cNvPr id="45" name="computr2">
              <a:extLst>
                <a:ext uri="{FF2B5EF4-FFF2-40B4-BE49-F238E27FC236}">
                  <a16:creationId xmlns:a16="http://schemas.microsoft.com/office/drawing/2014/main" id="{E5D7A3A3-7229-0241-9800-34A07BDE8F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65F80F5-7C98-A948-B232-2EB2C27D540A}"/>
                </a:ext>
              </a:extLst>
            </p:cNvPr>
            <p:cNvSpPr txBox="1"/>
            <p:nvPr/>
          </p:nvSpPr>
          <p:spPr>
            <a:xfrm>
              <a:off x="3036915" y="2163695"/>
              <a:ext cx="89639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A47DCD7-B1D0-AD4A-898A-F77E1CDB9897}"/>
              </a:ext>
            </a:extLst>
          </p:cNvPr>
          <p:cNvCxnSpPr>
            <a:cxnSpLocks/>
          </p:cNvCxnSpPr>
          <p:nvPr/>
        </p:nvCxnSpPr>
        <p:spPr>
          <a:xfrm>
            <a:off x="6094412" y="1699608"/>
            <a:ext cx="0" cy="4645568"/>
          </a:xfrm>
          <a:prstGeom prst="line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C931AA1-B8C4-7744-A944-A29109C93FF5}"/>
              </a:ext>
            </a:extLst>
          </p:cNvPr>
          <p:cNvCxnSpPr>
            <a:cxnSpLocks/>
          </p:cNvCxnSpPr>
          <p:nvPr/>
        </p:nvCxnSpPr>
        <p:spPr>
          <a:xfrm>
            <a:off x="1678764" y="3469429"/>
            <a:ext cx="1701044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B24E0B1-63F2-D244-BC8B-145CC8F8B72B}"/>
              </a:ext>
            </a:extLst>
          </p:cNvPr>
          <p:cNvCxnSpPr>
            <a:cxnSpLocks/>
          </p:cNvCxnSpPr>
          <p:nvPr/>
        </p:nvCxnSpPr>
        <p:spPr>
          <a:xfrm>
            <a:off x="1667189" y="3658825"/>
            <a:ext cx="1701044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31BE372-9600-F54D-BC19-A4EA8C3794C5}"/>
              </a:ext>
            </a:extLst>
          </p:cNvPr>
          <p:cNvSpPr txBox="1"/>
          <p:nvPr/>
        </p:nvSpPr>
        <p:spPr>
          <a:xfrm>
            <a:off x="1724954" y="3055329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for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405AD9A-44C1-1E4D-BFB1-B89E5CF957A7}"/>
              </a:ext>
            </a:extLst>
          </p:cNvPr>
          <p:cNvSpPr txBox="1"/>
          <p:nvPr/>
        </p:nvSpPr>
        <p:spPr>
          <a:xfrm>
            <a:off x="1692895" y="369326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 page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561CCC2-FD88-BF47-B4B1-987A50AA34A2}"/>
              </a:ext>
            </a:extLst>
          </p:cNvPr>
          <p:cNvSpPr txBox="1"/>
          <p:nvPr/>
        </p:nvSpPr>
        <p:spPr>
          <a:xfrm>
            <a:off x="2960068" y="4381284"/>
            <a:ext cx="19157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www.princeton.edu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C53077D-BB4A-CA49-9009-10DF9588BF02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3680173" y="2559190"/>
            <a:ext cx="241977" cy="417957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4994F78-5A5B-A24F-9CC1-C26AB0B40AB3}"/>
              </a:ext>
            </a:extLst>
          </p:cNvPr>
          <p:cNvGrpSpPr/>
          <p:nvPr/>
        </p:nvGrpSpPr>
        <p:grpSpPr>
          <a:xfrm>
            <a:off x="4914107" y="2192921"/>
            <a:ext cx="564320" cy="654065"/>
            <a:chOff x="3058555" y="1626148"/>
            <a:chExt cx="853119" cy="937657"/>
          </a:xfrm>
        </p:grpSpPr>
        <p:sp>
          <p:nvSpPr>
            <p:cNvPr id="62" name="computr2">
              <a:extLst>
                <a:ext uri="{FF2B5EF4-FFF2-40B4-BE49-F238E27FC236}">
                  <a16:creationId xmlns:a16="http://schemas.microsoft.com/office/drawing/2014/main" id="{448D221C-F132-384A-A2C5-B51C6E6EEC3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E49FF8E-1361-F94F-96F5-267911EBBA96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95E8FC-1AF4-3847-A4C5-D31839E20413}"/>
              </a:ext>
            </a:extLst>
          </p:cNvPr>
          <p:cNvGrpSpPr/>
          <p:nvPr/>
        </p:nvGrpSpPr>
        <p:grpSpPr>
          <a:xfrm>
            <a:off x="5144163" y="3861129"/>
            <a:ext cx="564320" cy="654065"/>
            <a:chOff x="3058555" y="1626148"/>
            <a:chExt cx="853119" cy="937657"/>
          </a:xfrm>
        </p:grpSpPr>
        <p:sp>
          <p:nvSpPr>
            <p:cNvPr id="65" name="computr2">
              <a:extLst>
                <a:ext uri="{FF2B5EF4-FFF2-40B4-BE49-F238E27FC236}">
                  <a16:creationId xmlns:a16="http://schemas.microsoft.com/office/drawing/2014/main" id="{18ECC9F9-618F-A14F-927A-45276076BA1A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507245D-7DA3-844E-8F05-7521EFDCF21D}"/>
                </a:ext>
              </a:extLst>
            </p:cNvPr>
            <p:cNvSpPr txBox="1"/>
            <p:nvPr/>
          </p:nvSpPr>
          <p:spPr>
            <a:xfrm>
              <a:off x="3058555" y="2163695"/>
              <a:ext cx="8531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client</a:t>
              </a:r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6AF0F90-3CD0-D547-AC9E-1430644B353A}"/>
              </a:ext>
            </a:extLst>
          </p:cNvPr>
          <p:cNvCxnSpPr>
            <a:cxnSpLocks/>
          </p:cNvCxnSpPr>
          <p:nvPr/>
        </p:nvCxnSpPr>
        <p:spPr>
          <a:xfrm flipH="1">
            <a:off x="4366209" y="2913909"/>
            <a:ext cx="624237" cy="326086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AC4DB49-F82B-654F-9E16-9FD1F0E9E19F}"/>
              </a:ext>
            </a:extLst>
          </p:cNvPr>
          <p:cNvCxnSpPr>
            <a:cxnSpLocks/>
            <a:endCxn id="40" idx="3"/>
          </p:cNvCxnSpPr>
          <p:nvPr/>
        </p:nvCxnSpPr>
        <p:spPr>
          <a:xfrm flipH="1" flipV="1">
            <a:off x="4455924" y="3510922"/>
            <a:ext cx="732567" cy="472225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B0019B9-612C-3047-97D5-5510826B53EF}"/>
              </a:ext>
            </a:extLst>
          </p:cNvPr>
          <p:cNvSpPr txBox="1"/>
          <p:nvPr/>
        </p:nvSpPr>
        <p:spPr>
          <a:xfrm>
            <a:off x="2129688" y="5425852"/>
            <a:ext cx="2101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Client-Server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7EE90B1-8117-A64C-9489-CC69EF93DD80}"/>
              </a:ext>
            </a:extLst>
          </p:cNvPr>
          <p:cNvGrpSpPr/>
          <p:nvPr/>
        </p:nvGrpSpPr>
        <p:grpSpPr>
          <a:xfrm>
            <a:off x="8914796" y="1846373"/>
            <a:ext cx="740908" cy="775077"/>
            <a:chOff x="2925076" y="1626148"/>
            <a:chExt cx="1120077" cy="1111138"/>
          </a:xfrm>
        </p:grpSpPr>
        <p:sp>
          <p:nvSpPr>
            <p:cNvPr id="76" name="computr2">
              <a:extLst>
                <a:ext uri="{FF2B5EF4-FFF2-40B4-BE49-F238E27FC236}">
                  <a16:creationId xmlns:a16="http://schemas.microsoft.com/office/drawing/2014/main" id="{1708BAEC-37F7-3045-9ACF-FB0DCFDC6D1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D4C9034-4EB0-8149-BB81-61444E95464F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DDD66FE-9CDB-BE49-99CC-599C5E6B95E9}"/>
              </a:ext>
            </a:extLst>
          </p:cNvPr>
          <p:cNvGrpSpPr/>
          <p:nvPr/>
        </p:nvGrpSpPr>
        <p:grpSpPr>
          <a:xfrm>
            <a:off x="10836382" y="3250505"/>
            <a:ext cx="740908" cy="775077"/>
            <a:chOff x="2925076" y="1626148"/>
            <a:chExt cx="1120077" cy="1111138"/>
          </a:xfrm>
        </p:grpSpPr>
        <p:sp>
          <p:nvSpPr>
            <p:cNvPr id="79" name="computr2">
              <a:extLst>
                <a:ext uri="{FF2B5EF4-FFF2-40B4-BE49-F238E27FC236}">
                  <a16:creationId xmlns:a16="http://schemas.microsoft.com/office/drawing/2014/main" id="{CADF1EBF-FC89-304C-B57B-C338E9576D64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D553BF60-6A8D-E04F-889B-E76DFFE37986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21F191E-9837-734F-9C2C-686824321C95}"/>
              </a:ext>
            </a:extLst>
          </p:cNvPr>
          <p:cNvGrpSpPr/>
          <p:nvPr/>
        </p:nvGrpSpPr>
        <p:grpSpPr>
          <a:xfrm>
            <a:off x="8959127" y="4193637"/>
            <a:ext cx="740908" cy="775077"/>
            <a:chOff x="2925076" y="1626148"/>
            <a:chExt cx="1120077" cy="1111138"/>
          </a:xfrm>
        </p:grpSpPr>
        <p:sp>
          <p:nvSpPr>
            <p:cNvPr id="82" name="computr2">
              <a:extLst>
                <a:ext uri="{FF2B5EF4-FFF2-40B4-BE49-F238E27FC236}">
                  <a16:creationId xmlns:a16="http://schemas.microsoft.com/office/drawing/2014/main" id="{2D222768-D262-4745-AA50-C82B0BE014F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4F807DB-15F7-F448-A3CA-F61BE3830774}"/>
                </a:ext>
              </a:extLst>
            </p:cNvPr>
            <p:cNvSpPr txBox="1"/>
            <p:nvPr/>
          </p:nvSpPr>
          <p:spPr>
            <a:xfrm>
              <a:off x="2925076" y="2163695"/>
              <a:ext cx="1120077" cy="573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288FE55-C7A9-3249-A336-37A3A321E711}"/>
              </a:ext>
            </a:extLst>
          </p:cNvPr>
          <p:cNvGrpSpPr/>
          <p:nvPr/>
        </p:nvGrpSpPr>
        <p:grpSpPr>
          <a:xfrm>
            <a:off x="7156632" y="3250505"/>
            <a:ext cx="740908" cy="937657"/>
            <a:chOff x="3114661" y="1626148"/>
            <a:chExt cx="740908" cy="937657"/>
          </a:xfrm>
        </p:grpSpPr>
        <p:sp>
          <p:nvSpPr>
            <p:cNvPr id="85" name="computr2">
              <a:extLst>
                <a:ext uri="{FF2B5EF4-FFF2-40B4-BE49-F238E27FC236}">
                  <a16:creationId xmlns:a16="http://schemas.microsoft.com/office/drawing/2014/main" id="{B7E3E18A-CBF2-BF4C-94C5-F4B5392737F1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125569" y="1626148"/>
              <a:ext cx="719093" cy="525078"/>
            </a:xfrm>
            <a:custGeom>
              <a:avLst/>
              <a:gdLst>
                <a:gd name="T0" fmla="*/ 10800 w 21600"/>
                <a:gd name="T1" fmla="*/ 0 h 21600"/>
                <a:gd name="T2" fmla="*/ 10800 w 21600"/>
                <a:gd name="T3" fmla="*/ 21600 h 21600"/>
                <a:gd name="T4" fmla="*/ 17326 w 21600"/>
                <a:gd name="T5" fmla="*/ 0 h 21600"/>
                <a:gd name="T6" fmla="*/ 4274 w 21600"/>
                <a:gd name="T7" fmla="*/ 0 h 21600"/>
                <a:gd name="T8" fmla="*/ 4274 w 21600"/>
                <a:gd name="T9" fmla="*/ 11631 h 21600"/>
                <a:gd name="T10" fmla="*/ 17326 w 21600"/>
                <a:gd name="T11" fmla="*/ 11631 h 21600"/>
                <a:gd name="T12" fmla="*/ 4274 w 21600"/>
                <a:gd name="T13" fmla="*/ 5816 h 21600"/>
                <a:gd name="T14" fmla="*/ 17326 w 21600"/>
                <a:gd name="T15" fmla="*/ 5816 h 21600"/>
                <a:gd name="T16" fmla="*/ 18828 w 21600"/>
                <a:gd name="T17" fmla="*/ 15785 h 21600"/>
                <a:gd name="T18" fmla="*/ 2772 w 21600"/>
                <a:gd name="T19" fmla="*/ 15785 h 21600"/>
                <a:gd name="T20" fmla="*/ 6194 w 21600"/>
                <a:gd name="T21" fmla="*/ 1913 h 21600"/>
                <a:gd name="T22" fmla="*/ 15565 w 21600"/>
                <a:gd name="T23" fmla="*/ 974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21022" y="20295"/>
                  </a:moveTo>
                  <a:lnTo>
                    <a:pt x="18828" y="18396"/>
                  </a:lnTo>
                  <a:lnTo>
                    <a:pt x="18828" y="13174"/>
                  </a:lnTo>
                  <a:lnTo>
                    <a:pt x="15478" y="13174"/>
                  </a:lnTo>
                  <a:lnTo>
                    <a:pt x="15478" y="11631"/>
                  </a:lnTo>
                  <a:lnTo>
                    <a:pt x="17326" y="11631"/>
                  </a:lnTo>
                  <a:lnTo>
                    <a:pt x="17326" y="11156"/>
                  </a:lnTo>
                  <a:lnTo>
                    <a:pt x="17326" y="0"/>
                  </a:lnTo>
                  <a:lnTo>
                    <a:pt x="10858" y="0"/>
                  </a:lnTo>
                  <a:lnTo>
                    <a:pt x="4274" y="0"/>
                  </a:lnTo>
                  <a:lnTo>
                    <a:pt x="4274" y="11037"/>
                  </a:lnTo>
                  <a:lnTo>
                    <a:pt x="4274" y="11631"/>
                  </a:lnTo>
                  <a:lnTo>
                    <a:pt x="6122" y="11631"/>
                  </a:lnTo>
                  <a:lnTo>
                    <a:pt x="6122" y="13174"/>
                  </a:lnTo>
                  <a:lnTo>
                    <a:pt x="2772" y="13174"/>
                  </a:lnTo>
                  <a:lnTo>
                    <a:pt x="2772" y="18514"/>
                  </a:lnTo>
                  <a:lnTo>
                    <a:pt x="693" y="20295"/>
                  </a:lnTo>
                  <a:lnTo>
                    <a:pt x="462" y="20413"/>
                  </a:lnTo>
                  <a:lnTo>
                    <a:pt x="231" y="20651"/>
                  </a:lnTo>
                  <a:lnTo>
                    <a:pt x="116" y="20888"/>
                  </a:lnTo>
                  <a:lnTo>
                    <a:pt x="0" y="21125"/>
                  </a:lnTo>
                  <a:lnTo>
                    <a:pt x="0" y="21244"/>
                  </a:lnTo>
                  <a:lnTo>
                    <a:pt x="116" y="21363"/>
                  </a:lnTo>
                  <a:lnTo>
                    <a:pt x="116" y="21481"/>
                  </a:lnTo>
                  <a:lnTo>
                    <a:pt x="231" y="21481"/>
                  </a:lnTo>
                  <a:lnTo>
                    <a:pt x="347" y="21600"/>
                  </a:lnTo>
                  <a:lnTo>
                    <a:pt x="578" y="21600"/>
                  </a:lnTo>
                  <a:lnTo>
                    <a:pt x="693" y="21600"/>
                  </a:lnTo>
                  <a:lnTo>
                    <a:pt x="10858" y="21600"/>
                  </a:lnTo>
                  <a:lnTo>
                    <a:pt x="20907" y="21600"/>
                  </a:lnTo>
                  <a:lnTo>
                    <a:pt x="21138" y="21600"/>
                  </a:lnTo>
                  <a:lnTo>
                    <a:pt x="21253" y="21600"/>
                  </a:lnTo>
                  <a:lnTo>
                    <a:pt x="21369" y="21481"/>
                  </a:lnTo>
                  <a:lnTo>
                    <a:pt x="21484" y="21481"/>
                  </a:lnTo>
                  <a:lnTo>
                    <a:pt x="21600" y="21363"/>
                  </a:lnTo>
                  <a:lnTo>
                    <a:pt x="21600" y="21244"/>
                  </a:lnTo>
                  <a:lnTo>
                    <a:pt x="21600" y="21125"/>
                  </a:lnTo>
                  <a:lnTo>
                    <a:pt x="21484" y="20888"/>
                  </a:lnTo>
                  <a:lnTo>
                    <a:pt x="21369" y="20651"/>
                  </a:lnTo>
                  <a:lnTo>
                    <a:pt x="21253" y="20413"/>
                  </a:lnTo>
                  <a:lnTo>
                    <a:pt x="21022" y="20295"/>
                  </a:lnTo>
                  <a:close/>
                </a:path>
                <a:path w="21600" h="21600" extrusionOk="0">
                  <a:moveTo>
                    <a:pt x="18019" y="18514"/>
                  </a:moveTo>
                  <a:lnTo>
                    <a:pt x="17326" y="17921"/>
                  </a:lnTo>
                  <a:lnTo>
                    <a:pt x="4389" y="17921"/>
                  </a:lnTo>
                  <a:lnTo>
                    <a:pt x="3696" y="18514"/>
                  </a:lnTo>
                  <a:lnTo>
                    <a:pt x="18019" y="18514"/>
                  </a:lnTo>
                  <a:close/>
                </a:path>
                <a:path w="21600" h="21600" extrusionOk="0">
                  <a:moveTo>
                    <a:pt x="19174" y="19701"/>
                  </a:moveTo>
                  <a:lnTo>
                    <a:pt x="18481" y="19108"/>
                  </a:lnTo>
                  <a:lnTo>
                    <a:pt x="3119" y="19108"/>
                  </a:lnTo>
                  <a:lnTo>
                    <a:pt x="2426" y="19701"/>
                  </a:lnTo>
                  <a:lnTo>
                    <a:pt x="19174" y="19701"/>
                  </a:lnTo>
                  <a:close/>
                </a:path>
                <a:path w="21600" h="21600" extrusionOk="0">
                  <a:moveTo>
                    <a:pt x="20560" y="20769"/>
                  </a:moveTo>
                  <a:lnTo>
                    <a:pt x="19867" y="20176"/>
                  </a:lnTo>
                  <a:lnTo>
                    <a:pt x="1848" y="20176"/>
                  </a:lnTo>
                  <a:lnTo>
                    <a:pt x="1155" y="20769"/>
                  </a:lnTo>
                  <a:lnTo>
                    <a:pt x="20560" y="20769"/>
                  </a:lnTo>
                  <a:close/>
                </a:path>
                <a:path w="21600" h="21600" extrusionOk="0">
                  <a:moveTo>
                    <a:pt x="18828" y="18396"/>
                  </a:moveTo>
                  <a:lnTo>
                    <a:pt x="17442" y="17209"/>
                  </a:lnTo>
                  <a:lnTo>
                    <a:pt x="4158" y="17209"/>
                  </a:lnTo>
                  <a:lnTo>
                    <a:pt x="2772" y="18514"/>
                  </a:lnTo>
                  <a:moveTo>
                    <a:pt x="13168" y="14123"/>
                  </a:moveTo>
                  <a:lnTo>
                    <a:pt x="13168" y="14716"/>
                  </a:lnTo>
                  <a:lnTo>
                    <a:pt x="17788" y="14716"/>
                  </a:lnTo>
                  <a:lnTo>
                    <a:pt x="17788" y="14123"/>
                  </a:lnTo>
                  <a:lnTo>
                    <a:pt x="13168" y="14123"/>
                  </a:lnTo>
                  <a:close/>
                </a:path>
                <a:path w="21600" h="21600" extrusionOk="0">
                  <a:moveTo>
                    <a:pt x="6122" y="1899"/>
                  </a:moveTo>
                  <a:lnTo>
                    <a:pt x="6122" y="9732"/>
                  </a:lnTo>
                  <a:lnTo>
                    <a:pt x="15478" y="9732"/>
                  </a:lnTo>
                  <a:lnTo>
                    <a:pt x="15478" y="1899"/>
                  </a:lnTo>
                  <a:lnTo>
                    <a:pt x="6122" y="1899"/>
                  </a:lnTo>
                  <a:moveTo>
                    <a:pt x="6122" y="11631"/>
                  </a:moveTo>
                  <a:lnTo>
                    <a:pt x="15478" y="11631"/>
                  </a:lnTo>
                  <a:lnTo>
                    <a:pt x="15478" y="13174"/>
                  </a:lnTo>
                  <a:lnTo>
                    <a:pt x="6122" y="13174"/>
                  </a:lnTo>
                  <a:lnTo>
                    <a:pt x="6122" y="11631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7FA51F27-FF79-FF4E-84EC-D5A14C2A55CF}"/>
                </a:ext>
              </a:extLst>
            </p:cNvPr>
            <p:cNvSpPr txBox="1"/>
            <p:nvPr/>
          </p:nvSpPr>
          <p:spPr>
            <a:xfrm>
              <a:off x="3114661" y="2163695"/>
              <a:ext cx="740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latin typeface="Arial" charset="0"/>
                  <a:ea typeface="Arial" charset="0"/>
                  <a:cs typeface="Arial" charset="0"/>
                </a:rPr>
                <a:t>Peer</a:t>
              </a:r>
            </a:p>
          </p:txBody>
        </p:sp>
      </p:grp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D49D6ED-68F3-104F-811E-5C69C1C95C18}"/>
              </a:ext>
            </a:extLst>
          </p:cNvPr>
          <p:cNvCxnSpPr>
            <a:cxnSpLocks/>
          </p:cNvCxnSpPr>
          <p:nvPr/>
        </p:nvCxnSpPr>
        <p:spPr>
          <a:xfrm>
            <a:off x="3537049" y="2610534"/>
            <a:ext cx="247944" cy="425347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8DBE3F2-7706-EE40-8905-F4E130DF1400}"/>
              </a:ext>
            </a:extLst>
          </p:cNvPr>
          <p:cNvCxnSpPr>
            <a:cxnSpLocks/>
          </p:cNvCxnSpPr>
          <p:nvPr/>
        </p:nvCxnSpPr>
        <p:spPr>
          <a:xfrm flipH="1">
            <a:off x="4413380" y="3027971"/>
            <a:ext cx="624237" cy="326086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FD713B9-C5F5-8A4E-AE18-8F31229D16E8}"/>
              </a:ext>
            </a:extLst>
          </p:cNvPr>
          <p:cNvCxnSpPr>
            <a:cxnSpLocks/>
          </p:cNvCxnSpPr>
          <p:nvPr/>
        </p:nvCxnSpPr>
        <p:spPr>
          <a:xfrm flipH="1" flipV="1">
            <a:off x="4456280" y="3660771"/>
            <a:ext cx="732567" cy="472225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triangle" w="lg" len="lg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E2CABD2-854B-3340-9340-CAD36D752BB1}"/>
              </a:ext>
            </a:extLst>
          </p:cNvPr>
          <p:cNvCxnSpPr>
            <a:cxnSpLocks/>
          </p:cNvCxnSpPr>
          <p:nvPr/>
        </p:nvCxnSpPr>
        <p:spPr>
          <a:xfrm rot="19340589">
            <a:off x="7687079" y="2857975"/>
            <a:ext cx="1370461" cy="0"/>
          </a:xfrm>
          <a:prstGeom prst="line">
            <a:avLst/>
          </a:prstGeom>
          <a:ln w="28575">
            <a:solidFill>
              <a:srgbClr val="009900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217D593B-26DF-6A4B-A12A-745EC2E1AFCB}"/>
              </a:ext>
            </a:extLst>
          </p:cNvPr>
          <p:cNvSpPr txBox="1"/>
          <p:nvPr/>
        </p:nvSpPr>
        <p:spPr>
          <a:xfrm rot="19340589">
            <a:off x="7739669" y="2523362"/>
            <a:ext cx="902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Ask for</a:t>
            </a:r>
            <a:endParaRPr lang="en-CN" sz="18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D51BB45-27E6-814B-A895-D2AECA00F87B}"/>
              </a:ext>
            </a:extLst>
          </p:cNvPr>
          <p:cNvCxnSpPr>
            <a:cxnSpLocks/>
          </p:cNvCxnSpPr>
          <p:nvPr/>
        </p:nvCxnSpPr>
        <p:spPr>
          <a:xfrm rot="1919855">
            <a:off x="7771007" y="4202269"/>
            <a:ext cx="1370461" cy="0"/>
          </a:xfrm>
          <a:prstGeom prst="line">
            <a:avLst/>
          </a:prstGeom>
          <a:ln w="28575">
            <a:solidFill>
              <a:schemeClr val="accent1"/>
            </a:solidFill>
            <a:prstDash val="solid"/>
            <a:headEnd type="none" w="med" len="med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2447DF8-49EC-6F4F-AAB5-E92786CFA1AC}"/>
              </a:ext>
            </a:extLst>
          </p:cNvPr>
          <p:cNvSpPr txBox="1"/>
          <p:nvPr/>
        </p:nvSpPr>
        <p:spPr>
          <a:xfrm rot="1919855">
            <a:off x="8050353" y="3795541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Provide</a:t>
            </a:r>
            <a:endParaRPr lang="en-CN" sz="1800" b="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CA488E-FDEF-DC43-83D2-DDAA774DB577}"/>
              </a:ext>
            </a:extLst>
          </p:cNvPr>
          <p:cNvSpPr txBox="1"/>
          <p:nvPr/>
        </p:nvSpPr>
        <p:spPr>
          <a:xfrm>
            <a:off x="7036485" y="4159943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Luca.mov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47DC665-55C1-6C4E-9CE0-0A446D9B6526}"/>
              </a:ext>
            </a:extLst>
          </p:cNvPr>
          <p:cNvSpPr txBox="1"/>
          <p:nvPr/>
        </p:nvSpPr>
        <p:spPr>
          <a:xfrm>
            <a:off x="8680975" y="2610534"/>
            <a:ext cx="13203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>
                <a:latin typeface="Arial" charset="0"/>
                <a:ea typeface="Arial" charset="0"/>
                <a:cs typeface="Arial" charset="0"/>
              </a:rPr>
              <a:t>Nobody.mov</a:t>
            </a:r>
            <a:endParaRPr lang="en-CN" sz="1600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9BC561F-6416-3E4D-A467-986DF590C41A}"/>
              </a:ext>
            </a:extLst>
          </p:cNvPr>
          <p:cNvCxnSpPr>
            <a:cxnSpLocks/>
          </p:cNvCxnSpPr>
          <p:nvPr/>
        </p:nvCxnSpPr>
        <p:spPr>
          <a:xfrm>
            <a:off x="7873638" y="3567416"/>
            <a:ext cx="2962744" cy="0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D1CB81C4-1196-C645-B9F0-1CB006BA2AF7}"/>
              </a:ext>
            </a:extLst>
          </p:cNvPr>
          <p:cNvCxnSpPr>
            <a:cxnSpLocks/>
          </p:cNvCxnSpPr>
          <p:nvPr/>
        </p:nvCxnSpPr>
        <p:spPr>
          <a:xfrm>
            <a:off x="9725464" y="2443245"/>
            <a:ext cx="1243540" cy="769619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0D91EEA0-A6D5-8740-9C53-240AE8A355A2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9725464" y="3825527"/>
            <a:ext cx="1110918" cy="726646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F583FCC-9DB2-F943-9B18-2C00CB48FD8D}"/>
              </a:ext>
            </a:extLst>
          </p:cNvPr>
          <p:cNvCxnSpPr>
            <a:cxnSpLocks/>
          </p:cNvCxnSpPr>
          <p:nvPr/>
        </p:nvCxnSpPr>
        <p:spPr>
          <a:xfrm>
            <a:off x="9319071" y="2977415"/>
            <a:ext cx="0" cy="1134967"/>
          </a:xfrm>
          <a:prstGeom prst="line">
            <a:avLst/>
          </a:prstGeom>
          <a:ln w="19050">
            <a:solidFill>
              <a:schemeClr val="tx1">
                <a:alpha val="50000"/>
              </a:schemeClr>
            </a:solidFill>
            <a:prstDash val="solid"/>
            <a:headEnd type="none" w="med" len="med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517C003C-3C8A-C746-8062-92BB7350003C}"/>
              </a:ext>
            </a:extLst>
          </p:cNvPr>
          <p:cNvSpPr txBox="1"/>
          <p:nvPr/>
        </p:nvSpPr>
        <p:spPr>
          <a:xfrm>
            <a:off x="8391644" y="5425852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Peer-to-Peer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9A2BDF7-9A0D-0945-9D02-4EDC92A611AE}"/>
              </a:ext>
            </a:extLst>
          </p:cNvPr>
          <p:cNvSpPr txBox="1"/>
          <p:nvPr/>
        </p:nvSpPr>
        <p:spPr>
          <a:xfrm>
            <a:off x="6154192" y="1627585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Arial" charset="0"/>
                <a:ea typeface="Arial" charset="0"/>
                <a:cs typeface="Arial" charset="0"/>
              </a:rPr>
              <a:t>This lecture</a:t>
            </a:r>
          </a:p>
        </p:txBody>
      </p:sp>
    </p:spTree>
    <p:extLst>
      <p:ext uri="{BB962C8B-B14F-4D97-AF65-F5344CB8AC3E}">
        <p14:creationId xmlns:p14="http://schemas.microsoft.com/office/powerpoint/2010/main" val="11607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95" grpId="0"/>
      <p:bldP spid="99" grpId="0"/>
      <p:bldP spid="1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data partition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2105310" y="5799148"/>
            <a:ext cx="796106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latin typeface="Arial" charset="0"/>
              </a:rPr>
              <a:t>Key </a:t>
            </a:r>
            <a:r>
              <a:rPr lang="en-US" sz="2400" b="0" dirty="0">
                <a:latin typeface="Arial" charset="0"/>
              </a:rPr>
              <a:t>is stored at its </a:t>
            </a:r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successor:</a:t>
            </a:r>
            <a:r>
              <a:rPr lang="en-US" sz="2400" b="0" dirty="0">
                <a:latin typeface="Arial" charset="0"/>
              </a:rPr>
              <a:t> node with next-higher ID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5257BB-CCE0-AE46-8AD7-40C76A74534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335202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 [Karger ‘97] – basic lookup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9A074C-409D-4943-8EF1-96E09E6B9D15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B8320AD-4761-8342-9D9C-E3A36F84A3E4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60A230-E49C-A24F-A2BE-31BBBC4FDF8E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29ECAD3-BDB4-AC42-8B7C-2CCCA936A551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C6F93F9-201C-CF40-BCE5-3E87E0B8093A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844490-7BCC-CE4A-B8AD-50F7778A6A84}"/>
              </a:ext>
            </a:extLst>
          </p:cNvPr>
          <p:cNvCxnSpPr>
            <a:cxnSpLocks/>
          </p:cNvCxnSpPr>
          <p:nvPr/>
        </p:nvCxnSpPr>
        <p:spPr>
          <a:xfrm flipH="1" flipV="1">
            <a:off x="5004486" y="4701805"/>
            <a:ext cx="1776306" cy="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339298D-F851-E343-9878-8B8C2EA4EEE6}"/>
              </a:ext>
            </a:extLst>
          </p:cNvPr>
          <p:cNvCxnSpPr>
            <a:cxnSpLocks/>
          </p:cNvCxnSpPr>
          <p:nvPr/>
        </p:nvCxnSpPr>
        <p:spPr>
          <a:xfrm flipH="1" flipV="1">
            <a:off x="4496936" y="3889806"/>
            <a:ext cx="231628" cy="57967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04AA4197-B233-CD48-87A3-4215974F850C}"/>
              </a:ext>
            </a:extLst>
          </p:cNvPr>
          <p:cNvCxnSpPr>
            <a:cxnSpLocks/>
          </p:cNvCxnSpPr>
          <p:nvPr/>
        </p:nvCxnSpPr>
        <p:spPr>
          <a:xfrm flipV="1">
            <a:off x="4509147" y="2273589"/>
            <a:ext cx="1146121" cy="107134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44751D2-F820-894B-A3AE-DDF18DCE3E8A}"/>
              </a:ext>
            </a:extLst>
          </p:cNvPr>
          <p:cNvCxnSpPr>
            <a:cxnSpLocks/>
          </p:cNvCxnSpPr>
          <p:nvPr/>
        </p:nvCxnSpPr>
        <p:spPr>
          <a:xfrm>
            <a:off x="6111784" y="2299236"/>
            <a:ext cx="846912" cy="2125311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5547FB9-DDAD-E748-A93A-C9FCF926E245}"/>
              </a:ext>
            </a:extLst>
          </p:cNvPr>
          <p:cNvSpPr txBox="1"/>
          <p:nvPr/>
        </p:nvSpPr>
        <p:spPr>
          <a:xfrm>
            <a:off x="5439734" y="431752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Key 1 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E13120B-DE2B-584C-A1FB-C273D12F72F1}"/>
              </a:ext>
            </a:extLst>
          </p:cNvPr>
          <p:cNvSpPr txBox="1"/>
          <p:nvPr/>
        </p:nvSpPr>
        <p:spPr>
          <a:xfrm>
            <a:off x="6491711" y="30747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CN" sz="1800" b="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t Node 1</a:t>
            </a:r>
          </a:p>
        </p:txBody>
      </p:sp>
      <p:sp>
        <p:nvSpPr>
          <p:cNvPr id="56" name="Rounded Rectangular Callout 55">
            <a:extLst>
              <a:ext uri="{FF2B5EF4-FFF2-40B4-BE49-F238E27FC236}">
                <a16:creationId xmlns:a16="http://schemas.microsoft.com/office/drawing/2014/main" id="{F5F6AD97-A8B0-584E-AE94-B1A5ED05EF76}"/>
              </a:ext>
            </a:extLst>
          </p:cNvPr>
          <p:cNvSpPr/>
          <p:nvPr/>
        </p:nvSpPr>
        <p:spPr>
          <a:xfrm>
            <a:off x="7104261" y="5296435"/>
            <a:ext cx="2281768" cy="556437"/>
          </a:xfrm>
          <a:prstGeom prst="wedgeRoundRectCallout">
            <a:avLst>
              <a:gd name="adj1" fmla="val -50172"/>
              <a:gd name="adj2" fmla="val -11800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F698C5D2-C7D8-374C-827F-AAB189E688BF}"/>
              </a:ext>
            </a:extLst>
          </p:cNvPr>
          <p:cNvCxnSpPr>
            <a:cxnSpLocks/>
          </p:cNvCxnSpPr>
          <p:nvPr/>
        </p:nvCxnSpPr>
        <p:spPr>
          <a:xfrm>
            <a:off x="423895" y="3939343"/>
            <a:ext cx="424797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40D447F-5DFB-5543-A100-8A83B31A0045}"/>
              </a:ext>
            </a:extLst>
          </p:cNvPr>
          <p:cNvSpPr txBox="1"/>
          <p:nvPr/>
        </p:nvSpPr>
        <p:spPr>
          <a:xfrm>
            <a:off x="847290" y="3614560"/>
            <a:ext cx="1553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Successor </a:t>
            </a:r>
          </a:p>
          <a:p>
            <a:pPr algn="l"/>
            <a:r>
              <a:rPr lang="en-CN" dirty="0">
                <a:latin typeface="Arial" charset="0"/>
                <a:ea typeface="Arial" charset="0"/>
                <a:cs typeface="Arial" charset="0"/>
              </a:rPr>
              <a:t>pointer</a:t>
            </a:r>
          </a:p>
        </p:txBody>
      </p:sp>
      <p:sp>
        <p:nvSpPr>
          <p:cNvPr id="67" name="Text Box 16">
            <a:extLst>
              <a:ext uri="{FF2B5EF4-FFF2-40B4-BE49-F238E27FC236}">
                <a16:creationId xmlns:a16="http://schemas.microsoft.com/office/drawing/2014/main" id="{7AED290A-D9F3-6745-AF74-0D22A39C6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0675" y="3361891"/>
            <a:ext cx="38015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O(N) </a:t>
            </a:r>
            <a:r>
              <a:rPr lang="en-US" sz="2400" b="0" dirty="0">
                <a:latin typeface="Arial" charset="0"/>
              </a:rPr>
              <a:t>messages and hops!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2BB2AA9-65B8-1445-B92F-27FCCB9C0C81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8410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5" grpId="0"/>
      <p:bldP spid="6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33A0-2871-4249-B073-AEF2B6B0FC1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lookup algorithm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370" y="1562100"/>
            <a:ext cx="7940842" cy="45339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Wingdings"/>
              </a:rPr>
              <a:t>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my-id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key-id   </a:t>
            </a:r>
            <a:r>
              <a:rPr lang="en-US" sz="3000" i="1" spc="-300" dirty="0">
                <a:latin typeface="Times New Roman"/>
                <a:cs typeface="Times New Roman"/>
              </a:rPr>
              <a:t>// next hop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call Lookup(key-id) on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endParaRPr lang="en-US" sz="30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000" spc="-300" dirty="0"/>
              <a:t>  					</a:t>
            </a:r>
            <a:r>
              <a:rPr lang="en-US" sz="3000" i="1" spc="-300" dirty="0">
                <a:latin typeface="Times New Roman"/>
                <a:cs typeface="Times New Roman"/>
              </a:rPr>
              <a:t>// done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0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 	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	</a:t>
            </a:r>
            <a:endParaRPr lang="en-US" i="1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endParaRPr lang="en-US" i="1" dirty="0">
              <a:latin typeface="Times New Roman" charset="0"/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Correctness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/>
              <a:t>depends only on </a:t>
            </a:r>
            <a:r>
              <a:rPr lang="en-US" sz="3200" b="1" dirty="0"/>
              <a:t>successors</a:t>
            </a:r>
            <a:r>
              <a:rPr lang="en-US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2077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9CCD4-D3EA-1E4B-B8D9-5DD82FC9179B}"/>
              </a:ext>
            </a:extLst>
          </p:cNvPr>
          <p:cNvSpPr txBox="1"/>
          <p:nvPr/>
        </p:nvSpPr>
        <p:spPr>
          <a:xfrm>
            <a:off x="255781" y="4116966"/>
            <a:ext cx="417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1&lt;=k&lt;=m</a:t>
            </a:r>
          </a:p>
          <a:p>
            <a:pPr algn="l"/>
            <a:endParaRPr lang="en-CN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7859760" y="1702236"/>
            <a:ext cx="2844059" cy="1367732"/>
          </a:xfrm>
          <a:prstGeom prst="wedgeRoundRectCallout">
            <a:avLst>
              <a:gd name="adj1" fmla="val -74937"/>
              <a:gd name="adj2" fmla="val 1118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A7872C5-3A03-DF43-93C5-E7A0A6E6A2EB}"/>
              </a:ext>
            </a:extLst>
          </p:cNvPr>
          <p:cNvCxnSpPr>
            <a:cxnSpLocks/>
          </p:cNvCxnSpPr>
          <p:nvPr/>
        </p:nvCxnSpPr>
        <p:spPr>
          <a:xfrm flipH="1">
            <a:off x="7982465" y="2961456"/>
            <a:ext cx="141582" cy="77154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A4D9394-3DF5-5E43-B796-E69FCBA1CD8A}"/>
              </a:ext>
            </a:extLst>
          </p:cNvPr>
          <p:cNvSpPr txBox="1"/>
          <p:nvPr/>
        </p:nvSpPr>
        <p:spPr>
          <a:xfrm>
            <a:off x="7348571" y="3754922"/>
            <a:ext cx="1524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Separators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8A0B9D8-C999-A745-8C49-FB9D0BF49867}"/>
              </a:ext>
            </a:extLst>
          </p:cNvPr>
          <p:cNvCxnSpPr>
            <a:cxnSpLocks/>
          </p:cNvCxnSpPr>
          <p:nvPr/>
        </p:nvCxnSpPr>
        <p:spPr>
          <a:xfrm>
            <a:off x="8928528" y="2865500"/>
            <a:ext cx="111517" cy="1390211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B50143B-1652-3948-8545-943DFA517EE4}"/>
              </a:ext>
            </a:extLst>
          </p:cNvPr>
          <p:cNvSpPr txBox="1"/>
          <p:nvPr/>
        </p:nvSpPr>
        <p:spPr>
          <a:xfrm>
            <a:off x="8256016" y="4285629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ranges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18EBE80-9012-4940-B0BB-9C2F221A41EC}"/>
              </a:ext>
            </a:extLst>
          </p:cNvPr>
          <p:cNvCxnSpPr>
            <a:cxnSpLocks/>
          </p:cNvCxnSpPr>
          <p:nvPr/>
        </p:nvCxnSpPr>
        <p:spPr>
          <a:xfrm>
            <a:off x="9981638" y="2865500"/>
            <a:ext cx="193581" cy="867505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71BEB2C-57AE-A44A-9078-BDF75F83DAF9}"/>
              </a:ext>
            </a:extLst>
          </p:cNvPr>
          <p:cNvSpPr txBox="1"/>
          <p:nvPr/>
        </p:nvSpPr>
        <p:spPr>
          <a:xfrm>
            <a:off x="9609589" y="3685453"/>
            <a:ext cx="1808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uccessors 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of separators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F223276-D8CD-8648-85FC-E4DDA836288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37953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 animBg="1"/>
      <p:bldP spid="8" grpId="0"/>
      <p:bldP spid="15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finger tables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9CCD4-D3EA-1E4B-B8D9-5DD82FC9179B}"/>
              </a:ext>
            </a:extLst>
          </p:cNvPr>
          <p:cNvSpPr txBox="1"/>
          <p:nvPr/>
        </p:nvSpPr>
        <p:spPr>
          <a:xfrm>
            <a:off x="255781" y="4116966"/>
            <a:ext cx="4179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1&lt;=k&lt;=m</a:t>
            </a:r>
          </a:p>
          <a:p>
            <a:pPr algn="l"/>
            <a:endParaRPr lang="en-CN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337E992-4D5D-3343-BB9F-70FD87E15E52}"/>
              </a:ext>
            </a:extLst>
          </p:cNvPr>
          <p:cNvCxnSpPr>
            <a:cxnSpLocks/>
          </p:cNvCxnSpPr>
          <p:nvPr/>
        </p:nvCxnSpPr>
        <p:spPr>
          <a:xfrm flipH="1" flipV="1">
            <a:off x="5981936" y="2512289"/>
            <a:ext cx="635519" cy="1833422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6273E68-F6E0-CC46-8A20-4979B4E84C2A}"/>
              </a:ext>
            </a:extLst>
          </p:cNvPr>
          <p:cNvCxnSpPr>
            <a:cxnSpLocks/>
          </p:cNvCxnSpPr>
          <p:nvPr/>
        </p:nvCxnSpPr>
        <p:spPr>
          <a:xfrm>
            <a:off x="6112478" y="2377047"/>
            <a:ext cx="758644" cy="1990113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Text Box 16">
            <a:extLst>
              <a:ext uri="{FF2B5EF4-FFF2-40B4-BE49-F238E27FC236}">
                <a16:creationId xmlns:a16="http://schemas.microsoft.com/office/drawing/2014/main" id="{444EBFB1-57C9-CE4C-8487-6606BFA79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82" y="5617639"/>
            <a:ext cx="38015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2400" b="0" dirty="0" err="1">
                <a:solidFill>
                  <a:srgbClr val="FF0000"/>
                </a:solidFill>
                <a:latin typeface="Arial" charset="0"/>
              </a:rPr>
              <a:t>logN</a:t>
            </a:r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2400" b="0" dirty="0">
                <a:latin typeface="Arial" charset="0"/>
              </a:rPr>
              <a:t>messages </a:t>
            </a:r>
          </a:p>
          <a:p>
            <a:r>
              <a:rPr lang="en-US" sz="2400" b="0" dirty="0">
                <a:latin typeface="Arial" charset="0"/>
              </a:rPr>
              <a:t>and hops!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37ED8B-2037-A148-A485-8EF45E7D1405}"/>
              </a:ext>
            </a:extLst>
          </p:cNvPr>
          <p:cNvSpPr txBox="1"/>
          <p:nvPr/>
        </p:nvSpPr>
        <p:spPr>
          <a:xfrm>
            <a:off x="6386633" y="3061496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Node 1</a:t>
            </a:r>
          </a:p>
        </p:txBody>
      </p:sp>
    </p:spTree>
    <p:extLst>
      <p:ext uri="{BB962C8B-B14F-4D97-AF65-F5344CB8AC3E}">
        <p14:creationId xmlns:p14="http://schemas.microsoft.com/office/powerpoint/2010/main" val="169842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6" grpId="0" animBg="1"/>
      <p:bldP spid="56" grpId="0" animBg="1"/>
      <p:bldP spid="57" grpId="0" animBg="1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DBA5-77BB-4F4D-B417-738E8B7D250B}" type="slidenum">
              <a:rPr lang="en-US"/>
              <a:pPr/>
              <a:t>25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Lookup with finger table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7738" y="1514475"/>
            <a:ext cx="8410074" cy="48720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look in local finger table for		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highest n: my-id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n 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key-id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n exists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call Lookup(key-id) on node n </a:t>
            </a:r>
            <a:r>
              <a:rPr lang="en-US" sz="3000" spc="-300" dirty="0"/>
              <a:t> </a:t>
            </a:r>
            <a:r>
              <a:rPr lang="en-US" sz="3000" i="1" spc="-300" dirty="0">
                <a:latin typeface="Times New Roman" charset="0"/>
              </a:rPr>
              <a:t>// next hop</a:t>
            </a:r>
          </a:p>
          <a:p>
            <a:pPr>
              <a:buFontTx/>
              <a:buNone/>
            </a:pPr>
            <a:r>
              <a:rPr lang="en-US" sz="3000" spc="-300" dirty="0"/>
              <a:t>	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pPr>
              <a:buFontTx/>
              <a:buNone/>
            </a:pP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		  </a:t>
            </a:r>
            <a:r>
              <a:rPr lang="en-US" sz="30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0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  <a:r>
              <a:rPr lang="en-US" sz="3000" spc="-300" dirty="0"/>
              <a:t>	</a:t>
            </a:r>
            <a:r>
              <a:rPr lang="en-US" sz="3000" i="1" spc="-300" dirty="0">
                <a:latin typeface="Times New Roman" charset="0"/>
              </a:rPr>
              <a:t>// done</a:t>
            </a:r>
            <a:r>
              <a:rPr lang="en-US" sz="3000" spc="-3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4699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3200" b="1" dirty="0"/>
              <a:t>binary lookup tree </a:t>
            </a:r>
            <a:r>
              <a:rPr lang="en-US" sz="3200" dirty="0"/>
              <a:t>rooted at every node  </a:t>
            </a:r>
          </a:p>
          <a:p>
            <a:pPr lvl="1"/>
            <a:r>
              <a:rPr lang="en-US" sz="3000" dirty="0"/>
              <a:t>Threaded through other nodes' finger tables</a:t>
            </a:r>
          </a:p>
          <a:p>
            <a:pPr lvl="1"/>
            <a:endParaRPr lang="en-US" sz="3200" dirty="0"/>
          </a:p>
          <a:p>
            <a:r>
              <a:rPr lang="en-US" sz="3200" dirty="0"/>
              <a:t>Better than arranging nodes in a single tree</a:t>
            </a:r>
          </a:p>
          <a:p>
            <a:pPr lvl="1"/>
            <a:r>
              <a:rPr lang="en-US" sz="3000" dirty="0"/>
              <a:t>Every node acts as a root</a:t>
            </a:r>
          </a:p>
          <a:p>
            <a:pPr lvl="2"/>
            <a:r>
              <a:rPr lang="en-US" sz="2800" dirty="0"/>
              <a:t>So there's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root hotspot</a:t>
            </a:r>
          </a:p>
          <a:p>
            <a:pPr lvl="2"/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No single point </a:t>
            </a:r>
            <a:r>
              <a:rPr lang="en-US" sz="2800" dirty="0"/>
              <a:t>of failure</a:t>
            </a:r>
          </a:p>
          <a:p>
            <a:pPr lvl="2"/>
            <a:r>
              <a:rPr lang="en-US" sz="2800" dirty="0"/>
              <a:t>But a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lot more state </a:t>
            </a:r>
            <a:r>
              <a:rPr lang="en-US" sz="2800" dirty="0"/>
              <a:t>in total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 of finger tables</a:t>
            </a:r>
          </a:p>
        </p:txBody>
      </p:sp>
    </p:spTree>
    <p:extLst>
      <p:ext uri="{BB962C8B-B14F-4D97-AF65-F5344CB8AC3E}">
        <p14:creationId xmlns:p14="http://schemas.microsoft.com/office/powerpoint/2010/main" val="1492275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Interface: </a:t>
            </a:r>
            <a:r>
              <a:rPr lang="en-US" dirty="0"/>
              <a:t>lookup(key) </a:t>
            </a:r>
            <a:r>
              <a:rPr lang="en-US" dirty="0">
                <a:sym typeface="Symbol" charset="0"/>
              </a:rPr>
              <a:t></a:t>
            </a:r>
            <a:r>
              <a:rPr lang="en-US" dirty="0"/>
              <a:t> IP address</a:t>
            </a:r>
          </a:p>
          <a:p>
            <a:endParaRPr lang="en-US" dirty="0"/>
          </a:p>
          <a:p>
            <a:r>
              <a:rPr lang="en-US" b="1" dirty="0"/>
              <a:t>Efficient: </a:t>
            </a:r>
            <a:r>
              <a:rPr lang="en-US" dirty="0"/>
              <a:t>O(log N) messages per lookup</a:t>
            </a:r>
          </a:p>
          <a:p>
            <a:pPr lvl="1"/>
            <a:r>
              <a:rPr lang="en-US" sz="2800" dirty="0"/>
              <a:t>N is the total number of nodes (peers)</a:t>
            </a:r>
          </a:p>
          <a:p>
            <a:endParaRPr lang="en-US" dirty="0"/>
          </a:p>
          <a:p>
            <a:r>
              <a:rPr lang="en-US" b="1" dirty="0"/>
              <a:t>Scalable: </a:t>
            </a:r>
            <a:r>
              <a:rPr lang="en-US" dirty="0"/>
              <a:t>O(log N) state per node</a:t>
            </a:r>
          </a:p>
          <a:p>
            <a:endParaRPr lang="en-US" dirty="0"/>
          </a:p>
          <a:p>
            <a:r>
              <a:rPr lang="en-US" b="1" dirty="0"/>
              <a:t>Robust: </a:t>
            </a:r>
            <a:r>
              <a:rPr lang="en-US" dirty="0"/>
              <a:t>survives massive failures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42C-67F9-A944-A90B-0CD0A4180F9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lookup algorithm properties</a:t>
            </a:r>
          </a:p>
        </p:txBody>
      </p:sp>
    </p:spTree>
    <p:extLst>
      <p:ext uri="{BB962C8B-B14F-4D97-AF65-F5344CB8AC3E}">
        <p14:creationId xmlns:p14="http://schemas.microsoft.com/office/powerpoint/2010/main" val="190207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BBD01BAF-0342-E042-B01D-4F98953744A1}"/>
              </a:ext>
            </a:extLst>
          </p:cNvPr>
          <p:cNvSpPr/>
          <p:nvPr/>
        </p:nvSpPr>
        <p:spPr>
          <a:xfrm>
            <a:off x="7770595" y="1363846"/>
            <a:ext cx="1892389" cy="592358"/>
          </a:xfrm>
          <a:prstGeom prst="wedgeRoundRectCallout">
            <a:avLst>
              <a:gd name="adj1" fmla="val -141182"/>
              <a:gd name="adj2" fmla="val 6106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Contact node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610824" y="2537805"/>
            <a:ext cx="1892389" cy="592358"/>
          </a:xfrm>
          <a:prstGeom prst="wedgeRoundRectCallout">
            <a:avLst>
              <a:gd name="adj1" fmla="val -141182"/>
              <a:gd name="adj2" fmla="val 6106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Lookup id 2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2244E82-CEC1-D745-B725-337DACEF825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5164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6D0CF37-DF49-2244-AA25-6ED3E66B3B1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9619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Peer-to-Peer Systems</a:t>
            </a:r>
          </a:p>
          <a:p>
            <a:pPr marL="914400" lvl="1" indent="-514350"/>
            <a:r>
              <a:rPr lang="en-US" sz="2800" b="1" dirty="0"/>
              <a:t>What, why, and the core challenge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alpha val="48000"/>
                  </a:schemeClr>
                </a:solidFill>
              </a:rPr>
              <a:t>Distributed Hash Tables (DHT)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>
              <a:solidFill>
                <a:schemeClr val="tx1">
                  <a:alpha val="48000"/>
                </a:schemeClr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alpha val="48000"/>
                  </a:schemeClr>
                </a:solidFill>
              </a:rPr>
              <a:t>The Chord Lookup Service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>
              <a:solidFill>
                <a:schemeClr val="tx1">
                  <a:alpha val="48000"/>
                </a:schemeClr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alpha val="48000"/>
                  </a:schemeClr>
                </a:solidFill>
              </a:rPr>
              <a:t>Concluding thoughts on DHTs,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2145776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85F2C5-EF9F-584C-A76C-B53D9D8E373A}"/>
              </a:ext>
            </a:extLst>
          </p:cNvPr>
          <p:cNvCxnSpPr>
            <a:cxnSpLocks/>
            <a:stCxn id="35" idx="0"/>
            <a:endCxn id="7" idx="3"/>
          </p:cNvCxnSpPr>
          <p:nvPr/>
        </p:nvCxnSpPr>
        <p:spPr>
          <a:xfrm flipH="1" flipV="1">
            <a:off x="6055603" y="2411577"/>
            <a:ext cx="1067666" cy="104961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31084F24-B4E6-524D-86AF-E6912CE4A6CA}"/>
              </a:ext>
            </a:extLst>
          </p:cNvPr>
          <p:cNvSpPr/>
          <p:nvPr/>
        </p:nvSpPr>
        <p:spPr>
          <a:xfrm>
            <a:off x="8557328" y="2325536"/>
            <a:ext cx="2094196" cy="735662"/>
          </a:xfrm>
          <a:prstGeom prst="wedgeRoundRectCallout">
            <a:avLst>
              <a:gd name="adj1" fmla="val -131151"/>
              <a:gd name="adj2" fmla="val 6274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Your successor =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53F20E-0476-5C4A-A0EF-C7AB18DDE41C}"/>
              </a:ext>
            </a:extLst>
          </p:cNvPr>
          <p:cNvSpPr txBox="1"/>
          <p:nvPr/>
        </p:nvSpPr>
        <p:spPr>
          <a:xfrm>
            <a:off x="7127343" y="4536303"/>
            <a:ext cx="290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Moves key 2 to node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BC1146-34DE-9842-9644-7AFCD20E058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3435152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C0AD02-A801-3C41-99EB-6D9F4791DB1A}"/>
              </a:ext>
            </a:extLst>
          </p:cNvPr>
          <p:cNvSpPr txBox="1"/>
          <p:nvPr/>
        </p:nvSpPr>
        <p:spPr>
          <a:xfrm>
            <a:off x="7566976" y="4161176"/>
            <a:ext cx="42578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Periodic stabalization messages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rom each node to its successor </a:t>
            </a:r>
          </a:p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maintain node positions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AEBDE71-C639-AA42-9EE8-8CF239FD9BCA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176524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6890155" y="2917758"/>
            <a:ext cx="103287" cy="1405949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AB62B5A3-9D9C-1545-B452-6126948E0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4083" y="3843060"/>
            <a:ext cx="3873207" cy="2625354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ECF2CFBA-6D1E-9344-8773-3B1A16160EA7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06AFF2-B31E-814B-8EE1-04A61D14D78E}"/>
              </a:ext>
            </a:extLst>
          </p:cNvPr>
          <p:cNvSpPr txBox="1"/>
          <p:nvPr/>
        </p:nvSpPr>
        <p:spPr>
          <a:xfrm>
            <a:off x="189059" y="6191415"/>
            <a:ext cx="447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200" b="0" dirty="0">
                <a:latin typeface="Arial" charset="0"/>
                <a:ea typeface="Arial" charset="0"/>
                <a:cs typeface="Arial" charset="0"/>
              </a:rPr>
              <a:t>*The pseudocode comes from </a:t>
            </a:r>
            <a:r>
              <a:rPr lang="en-US" sz="1200" b="0" dirty="0">
                <a:latin typeface="Arial" charset="0"/>
                <a:ea typeface="Arial" charset="0"/>
                <a:cs typeface="Arial" charset="0"/>
              </a:rPr>
              <a:t>Rodrigo Fonseca’s lecture notes</a:t>
            </a:r>
            <a:endParaRPr lang="en-CN" sz="12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0588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6742264" y="2983109"/>
            <a:ext cx="98226" cy="136260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1665B9-C6C4-324D-B44A-6A5FE856FDC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pic>
        <p:nvPicPr>
          <p:cNvPr id="48" name="Picture 47" descr="Text&#10;&#10;Description automatically generated">
            <a:extLst>
              <a:ext uri="{FF2B5EF4-FFF2-40B4-BE49-F238E27FC236}">
                <a16:creationId xmlns:a16="http://schemas.microsoft.com/office/drawing/2014/main" id="{BE7F3788-6518-5444-B23A-209AC7B05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4083" y="3843060"/>
            <a:ext cx="3873207" cy="2625354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166E6A23-C512-704F-8D01-FC08FC03CC17}"/>
              </a:ext>
            </a:extLst>
          </p:cNvPr>
          <p:cNvSpPr txBox="1"/>
          <p:nvPr/>
        </p:nvSpPr>
        <p:spPr>
          <a:xfrm>
            <a:off x="189059" y="6191415"/>
            <a:ext cx="447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200" b="0" dirty="0">
                <a:latin typeface="Arial" charset="0"/>
                <a:ea typeface="Arial" charset="0"/>
                <a:cs typeface="Arial" charset="0"/>
              </a:rPr>
              <a:t>*The pseudocode comes from </a:t>
            </a:r>
            <a:r>
              <a:rPr lang="en-US" sz="1200" b="0" dirty="0">
                <a:latin typeface="Arial" charset="0"/>
                <a:ea typeface="Arial" charset="0"/>
                <a:cs typeface="Arial" charset="0"/>
              </a:rPr>
              <a:t>Rodrigo Fonseca’s lecture notes</a:t>
            </a:r>
            <a:endParaRPr lang="en-CN" sz="12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3077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BDFA5B9-D1D0-164F-AD91-510E038EE216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928E4CD-47ED-DF4C-920B-3D34AC17D9B3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pic>
        <p:nvPicPr>
          <p:cNvPr id="41" name="Picture 40" descr="Text&#10;&#10;Description automatically generated">
            <a:extLst>
              <a:ext uri="{FF2B5EF4-FFF2-40B4-BE49-F238E27FC236}">
                <a16:creationId xmlns:a16="http://schemas.microsoft.com/office/drawing/2014/main" id="{2FE724B8-AA60-DF48-B6A8-7F49BB77F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4083" y="3843060"/>
            <a:ext cx="3873207" cy="2625354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3C880CEB-09D9-9E4C-B6BF-8B2BFDBBD47B}"/>
              </a:ext>
            </a:extLst>
          </p:cNvPr>
          <p:cNvSpPr txBox="1"/>
          <p:nvPr/>
        </p:nvSpPr>
        <p:spPr>
          <a:xfrm>
            <a:off x="189059" y="6191415"/>
            <a:ext cx="447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200" b="0" dirty="0">
                <a:latin typeface="Arial" charset="0"/>
                <a:ea typeface="Arial" charset="0"/>
                <a:cs typeface="Arial" charset="0"/>
              </a:rPr>
              <a:t>*The pseudocode comes from </a:t>
            </a:r>
            <a:r>
              <a:rPr lang="en-US" sz="1200" b="0" dirty="0">
                <a:latin typeface="Arial" charset="0"/>
                <a:ea typeface="Arial" charset="0"/>
                <a:cs typeface="Arial" charset="0"/>
              </a:rPr>
              <a:t>Rodrigo Fonseca’s lecture notes</a:t>
            </a:r>
            <a:endParaRPr lang="en-CN" sz="12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39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861E47-499F-5742-8BFD-BBCA3545F46A}"/>
              </a:ext>
            </a:extLst>
          </p:cNvPr>
          <p:cNvSpPr txBox="1"/>
          <p:nvPr/>
        </p:nvSpPr>
        <p:spPr>
          <a:xfrm>
            <a:off x="7629083" y="3432502"/>
            <a:ext cx="2305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Node 2 is joining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7C6C5E-D7E4-DD46-A654-0822B9BF0886}"/>
              </a:ext>
            </a:extLst>
          </p:cNvPr>
          <p:cNvSpPr>
            <a:spLocks noChangeAspect="1"/>
          </p:cNvSpPr>
          <p:nvPr/>
        </p:nvSpPr>
        <p:spPr>
          <a:xfrm>
            <a:off x="7277936" y="3488557"/>
            <a:ext cx="288000" cy="2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E0D6C2B-3784-2846-B9A6-59805D11C574}"/>
              </a:ext>
            </a:extLst>
          </p:cNvPr>
          <p:cNvCxnSpPr>
            <a:cxnSpLocks/>
          </p:cNvCxnSpPr>
          <p:nvPr/>
        </p:nvCxnSpPr>
        <p:spPr>
          <a:xfrm flipH="1" flipV="1">
            <a:off x="7037222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F9BBE467-E914-C342-AC1B-DB75FA208CDD}"/>
              </a:ext>
            </a:extLst>
          </p:cNvPr>
          <p:cNvCxnSpPr>
            <a:cxnSpLocks/>
          </p:cNvCxnSpPr>
          <p:nvPr/>
        </p:nvCxnSpPr>
        <p:spPr>
          <a:xfrm flipH="1">
            <a:off x="7244023" y="3933358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60485C-5017-0A4D-851B-EE9DB171FE6A}"/>
              </a:ext>
            </a:extLst>
          </p:cNvPr>
          <p:cNvCxnSpPr>
            <a:cxnSpLocks/>
          </p:cNvCxnSpPr>
          <p:nvPr/>
        </p:nvCxnSpPr>
        <p:spPr>
          <a:xfrm flipH="1">
            <a:off x="7877400" y="1991519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C0EC8-D1A6-8C42-88CC-4F040C2E6992}"/>
              </a:ext>
            </a:extLst>
          </p:cNvPr>
          <p:cNvSpPr txBox="1"/>
          <p:nvPr/>
        </p:nvSpPr>
        <p:spPr>
          <a:xfrm>
            <a:off x="8804155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B20732-3431-B94F-B65E-85A1795C21C5}"/>
              </a:ext>
            </a:extLst>
          </p:cNvPr>
          <p:cNvCxnSpPr>
            <a:cxnSpLocks/>
          </p:cNvCxnSpPr>
          <p:nvPr/>
        </p:nvCxnSpPr>
        <p:spPr>
          <a:xfrm flipH="1">
            <a:off x="7877400" y="2368700"/>
            <a:ext cx="904402" cy="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685050-8551-6A4A-B76A-529D965312E0}"/>
              </a:ext>
            </a:extLst>
          </p:cNvPr>
          <p:cNvSpPr txBox="1"/>
          <p:nvPr/>
        </p:nvSpPr>
        <p:spPr>
          <a:xfrm>
            <a:off x="8799484" y="2168645"/>
            <a:ext cx="2877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</a:t>
            </a:r>
            <a:r>
              <a:rPr lang="en-US" dirty="0">
                <a:latin typeface="Arial" charset="0"/>
                <a:ea typeface="ＭＳ Ｐゴシック" charset="0"/>
                <a:cs typeface="Arial" charset="0"/>
              </a:rPr>
              <a:t>predecessor</a:t>
            </a:r>
            <a:endParaRPr lang="en-CN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A47EE8E-805D-1D48-9D56-51E6B4DB3C91}"/>
              </a:ext>
            </a:extLst>
          </p:cNvPr>
          <p:cNvCxnSpPr>
            <a:cxnSpLocks/>
          </p:cNvCxnSpPr>
          <p:nvPr/>
        </p:nvCxnSpPr>
        <p:spPr>
          <a:xfrm flipV="1">
            <a:off x="7075530" y="3861303"/>
            <a:ext cx="256406" cy="57477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9F3BEE7-4F96-9C4C-9F31-CEFE57089009}"/>
              </a:ext>
            </a:extLst>
          </p:cNvPr>
          <p:cNvCxnSpPr>
            <a:cxnSpLocks/>
          </p:cNvCxnSpPr>
          <p:nvPr/>
        </p:nvCxnSpPr>
        <p:spPr>
          <a:xfrm>
            <a:off x="7235760" y="2749034"/>
            <a:ext cx="262861" cy="61189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4B2D9D4-4FE5-3342-9297-123A812EC39E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pic>
        <p:nvPicPr>
          <p:cNvPr id="52" name="Picture 51" descr="Text&#10;&#10;Description automatically generated">
            <a:extLst>
              <a:ext uri="{FF2B5EF4-FFF2-40B4-BE49-F238E27FC236}">
                <a16:creationId xmlns:a16="http://schemas.microsoft.com/office/drawing/2014/main" id="{43D41F9C-F962-9B47-8997-A08FF3300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4083" y="3843060"/>
            <a:ext cx="3873207" cy="2625354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FE1342C-7DB6-9E43-B24D-931328408EA8}"/>
              </a:ext>
            </a:extLst>
          </p:cNvPr>
          <p:cNvSpPr txBox="1"/>
          <p:nvPr/>
        </p:nvSpPr>
        <p:spPr>
          <a:xfrm>
            <a:off x="189059" y="6191415"/>
            <a:ext cx="447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200" b="0" dirty="0">
                <a:latin typeface="Arial" charset="0"/>
                <a:ea typeface="Arial" charset="0"/>
                <a:cs typeface="Arial" charset="0"/>
              </a:rPr>
              <a:t>*The pseudocode comes from </a:t>
            </a:r>
            <a:r>
              <a:rPr lang="en-US" sz="1200" b="0" dirty="0">
                <a:latin typeface="Arial" charset="0"/>
                <a:ea typeface="Arial" charset="0"/>
                <a:cs typeface="Arial" charset="0"/>
              </a:rPr>
              <a:t>Rodrigo Fonseca’s lecture notes</a:t>
            </a:r>
            <a:endParaRPr lang="en-CN" sz="1200" b="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899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3856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8468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701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37455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BDE1EB84-3A10-FD42-B058-F57C55A59D5B}"/>
              </a:ext>
            </a:extLst>
          </p:cNvPr>
          <p:cNvSpPr/>
          <p:nvPr/>
        </p:nvSpPr>
        <p:spPr>
          <a:xfrm rot="2700000">
            <a:off x="9666776" y="5184687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</p:spTree>
    <p:extLst>
      <p:ext uri="{BB962C8B-B14F-4D97-AF65-F5344CB8AC3E}">
        <p14:creationId xmlns:p14="http://schemas.microsoft.com/office/powerpoint/2010/main" val="33388142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4"/>
            <a:ext cx="2507559" cy="995256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0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F9946C1-8A4C-4A41-8421-C6E1769D36DE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FC66702-D12C-9E4A-8DDA-A6C5BFD390B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12D5F1A-FBD6-0149-A4B7-5D5F39CABE53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402DC2-A88D-7040-AB7A-2952A6A9C3C9}"/>
              </a:ext>
            </a:extLst>
          </p:cNvPr>
          <p:cNvSpPr/>
          <p:nvPr/>
        </p:nvSpPr>
        <p:spPr>
          <a:xfrm>
            <a:off x="9551773" y="5362832"/>
            <a:ext cx="963827" cy="247136"/>
          </a:xfrm>
          <a:prstGeom prst="rect">
            <a:avLst/>
          </a:prstGeom>
          <a:noFill/>
          <a:ln w="28575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7F05F1B1-484A-FC4C-8D09-250660F9A707}"/>
              </a:ext>
            </a:extLst>
          </p:cNvPr>
          <p:cNvSpPr/>
          <p:nvPr/>
        </p:nvSpPr>
        <p:spPr>
          <a:xfrm>
            <a:off x="8731643" y="5932952"/>
            <a:ext cx="2648929" cy="556437"/>
          </a:xfrm>
          <a:prstGeom prst="wedgeRoundRectCallout">
            <a:avLst>
              <a:gd name="adj1" fmla="val 8857"/>
              <a:gd name="adj2" fmla="val -104683"/>
              <a:gd name="adj3" fmla="val 16667"/>
            </a:avLst>
          </a:prstGeom>
          <a:solidFill>
            <a:srgbClr val="FFFF99"/>
          </a:solidFill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id 7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. Of node 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6)</a:t>
            </a:r>
          </a:p>
        </p:txBody>
      </p:sp>
    </p:spTree>
    <p:extLst>
      <p:ext uri="{BB962C8B-B14F-4D97-AF65-F5344CB8AC3E}">
        <p14:creationId xmlns:p14="http://schemas.microsoft.com/office/powerpoint/2010/main" val="292898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4941830" y="2231352"/>
            <a:ext cx="2116858" cy="140970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801" y="4085832"/>
            <a:ext cx="8386011" cy="23911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distributed</a:t>
            </a:r>
            <a:r>
              <a:rPr lang="en-US" dirty="0"/>
              <a:t> system architecture:</a:t>
            </a:r>
          </a:p>
          <a:p>
            <a:pPr lvl="1"/>
            <a:r>
              <a:rPr lang="en-US" sz="2800" b="1" dirty="0"/>
              <a:t>No centralized control</a:t>
            </a:r>
          </a:p>
          <a:p>
            <a:pPr lvl="1"/>
            <a:r>
              <a:rPr lang="en-US" sz="2800" dirty="0"/>
              <a:t>Nodes are </a:t>
            </a:r>
            <a:r>
              <a:rPr lang="en-US" sz="2800" b="1" dirty="0"/>
              <a:t>roughly symmetric </a:t>
            </a:r>
            <a:r>
              <a:rPr lang="en-US" sz="2800" dirty="0"/>
              <a:t>in function</a:t>
            </a:r>
          </a:p>
          <a:p>
            <a:endParaRPr lang="en-US" dirty="0"/>
          </a:p>
          <a:p>
            <a:r>
              <a:rPr lang="en-US" b="1" dirty="0"/>
              <a:t>Large</a:t>
            </a:r>
            <a:r>
              <a:rPr lang="en-US" dirty="0"/>
              <a:t> number of </a:t>
            </a:r>
            <a:r>
              <a:rPr lang="en-US" b="1" dirty="0">
                <a:solidFill>
                  <a:srgbClr val="FF0000"/>
                </a:solidFill>
              </a:rPr>
              <a:t>unreliable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nodes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79B9-30CA-DB4E-8E38-6DD737A1B3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What is a Peer-to-Peer (P2P) system?</a:t>
            </a:r>
          </a:p>
        </p:txBody>
      </p:sp>
      <p:sp>
        <p:nvSpPr>
          <p:cNvPr id="187407" name="computr2"/>
          <p:cNvSpPr>
            <a:spLocks noEditPoints="1" noChangeArrowheads="1"/>
          </p:cNvSpPr>
          <p:nvPr/>
        </p:nvSpPr>
        <p:spPr bwMode="auto">
          <a:xfrm>
            <a:off x="7365735" y="3122191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08" name="computr2"/>
          <p:cNvSpPr>
            <a:spLocks noEditPoints="1" noChangeArrowheads="1"/>
          </p:cNvSpPr>
          <p:nvPr/>
        </p:nvSpPr>
        <p:spPr bwMode="auto">
          <a:xfrm>
            <a:off x="4299570" y="2030428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09" name="computr2"/>
          <p:cNvSpPr>
            <a:spLocks noEditPoints="1" noChangeArrowheads="1"/>
          </p:cNvSpPr>
          <p:nvPr/>
        </p:nvSpPr>
        <p:spPr bwMode="auto">
          <a:xfrm>
            <a:off x="4259590" y="312321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10" name="computr2"/>
          <p:cNvSpPr>
            <a:spLocks noEditPoints="1" noChangeArrowheads="1"/>
          </p:cNvSpPr>
          <p:nvPr/>
        </p:nvSpPr>
        <p:spPr bwMode="auto">
          <a:xfrm>
            <a:off x="5808562" y="1718788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11" name="computr2"/>
          <p:cNvSpPr>
            <a:spLocks noEditPoints="1" noChangeArrowheads="1"/>
          </p:cNvSpPr>
          <p:nvPr/>
        </p:nvSpPr>
        <p:spPr bwMode="auto">
          <a:xfrm>
            <a:off x="7378036" y="1973020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 flipV="1">
            <a:off x="6023549" y="2030428"/>
            <a:ext cx="0" cy="4018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3" name="Line 21"/>
          <p:cNvSpPr>
            <a:spLocks noChangeShapeType="1"/>
          </p:cNvSpPr>
          <p:nvPr/>
        </p:nvSpPr>
        <p:spPr bwMode="auto">
          <a:xfrm flipH="1" flipV="1">
            <a:off x="4809190" y="2172716"/>
            <a:ext cx="554235" cy="39395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7414" name="Line 22"/>
          <p:cNvSpPr>
            <a:spLocks noChangeShapeType="1"/>
          </p:cNvSpPr>
          <p:nvPr/>
        </p:nvSpPr>
        <p:spPr bwMode="auto">
          <a:xfrm flipV="1">
            <a:off x="4676952" y="3163684"/>
            <a:ext cx="529759" cy="1413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7415" name="Line 23"/>
          <p:cNvSpPr>
            <a:spLocks noChangeShapeType="1"/>
          </p:cNvSpPr>
          <p:nvPr/>
        </p:nvSpPr>
        <p:spPr bwMode="auto">
          <a:xfrm flipH="1" flipV="1">
            <a:off x="6612869" y="3015507"/>
            <a:ext cx="692988" cy="196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 flipV="1">
            <a:off x="6623807" y="2164636"/>
            <a:ext cx="708365" cy="3854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7" name="Text Box 25"/>
          <p:cNvSpPr txBox="1">
            <a:spLocks noChangeArrowheads="1"/>
          </p:cNvSpPr>
          <p:nvPr/>
        </p:nvSpPr>
        <p:spPr bwMode="auto">
          <a:xfrm>
            <a:off x="6290494" y="1643745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 Regular" charset="0"/>
              </a:rPr>
              <a:t>Node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4070359" y="2309262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 Regular" charset="0"/>
              </a:rPr>
              <a:t>Node</a:t>
            </a: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4070359" y="3441005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 Regular" charset="0"/>
              </a:rPr>
              <a:t>Node</a:t>
            </a: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7219559" y="3441006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 Regular" charset="0"/>
              </a:rPr>
              <a:t>Node</a:t>
            </a: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7219559" y="2260056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 Regular" charset="0"/>
              </a:rPr>
              <a:t>Node</a:t>
            </a: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5454651" y="2752118"/>
            <a:ext cx="11240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 Regular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4260106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41" name="Rounded Rectangular Callout 40">
            <a:extLst>
              <a:ext uri="{FF2B5EF4-FFF2-40B4-BE49-F238E27FC236}">
                <a16:creationId xmlns:a16="http://schemas.microsoft.com/office/drawing/2014/main" id="{F923B56F-0A4C-204B-ABE1-74A6E1BAD93F}"/>
              </a:ext>
            </a:extLst>
          </p:cNvPr>
          <p:cNvSpPr/>
          <p:nvPr/>
        </p:nvSpPr>
        <p:spPr>
          <a:xfrm>
            <a:off x="8329316" y="2821503"/>
            <a:ext cx="2507559" cy="995256"/>
          </a:xfrm>
          <a:prstGeom prst="wedgeRoundRectCallout">
            <a:avLst>
              <a:gd name="adj1" fmla="val -96127"/>
              <a:gd name="adj2" fmla="val -682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[5,1), node 5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79344FE8-ACBF-E445-A306-91ADE5153F8E}"/>
              </a:ext>
            </a:extLst>
          </p:cNvPr>
          <p:cNvSpPr/>
          <p:nvPr/>
        </p:nvSpPr>
        <p:spPr>
          <a:xfrm>
            <a:off x="7786265" y="1592165"/>
            <a:ext cx="2507559" cy="995256"/>
          </a:xfrm>
          <a:prstGeom prst="wedgeRoundRectCallout">
            <a:avLst>
              <a:gd name="adj1" fmla="val -118795"/>
              <a:gd name="adj2" fmla="val -992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[1,2), node 1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[2,4), node 3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[4,0), node 5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6C42C000-CEBB-7B46-98B2-0E31EAC65EB0}"/>
              </a:ext>
            </a:extLst>
          </p:cNvPr>
          <p:cNvSpPr/>
          <p:nvPr/>
        </p:nvSpPr>
        <p:spPr>
          <a:xfrm>
            <a:off x="8100384" y="4703613"/>
            <a:ext cx="3060000" cy="1188585"/>
          </a:xfrm>
          <a:prstGeom prst="wedgeRoundRectCallout">
            <a:avLst>
              <a:gd name="adj1" fmla="val -88242"/>
              <a:gd name="adj2" fmla="val -4095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[4,5),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5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[5,7), node 5</a:t>
            </a:r>
          </a:p>
          <a:p>
            <a:pPr lvl="0"/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7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 [7,3), node </a:t>
            </a:r>
            <a:r>
              <a:rPr lang="en-US" sz="18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US" sz="1800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,</a:t>
            </a:r>
            <a:r>
              <a:rPr lang="en-US" sz="1800" dirty="0">
                <a:solidFill>
                  <a:srgbClr val="0099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281768" cy="556437"/>
          </a:xfrm>
          <a:prstGeom prst="wedgeRoundRectCallout">
            <a:avLst>
              <a:gd name="adj1" fmla="val 8315"/>
              <a:gd name="adj2" fmla="val -22904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 up key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FC8DB2-4DDF-C74F-A63E-E24B624959C1}"/>
              </a:ext>
            </a:extLst>
          </p:cNvPr>
          <p:cNvSpPr/>
          <p:nvPr/>
        </p:nvSpPr>
        <p:spPr>
          <a:xfrm>
            <a:off x="8149809" y="5427551"/>
            <a:ext cx="2909487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B515A0-6C85-7844-B0E5-38D646CE4D8E}"/>
              </a:ext>
            </a:extLst>
          </p:cNvPr>
          <p:cNvSpPr/>
          <p:nvPr/>
        </p:nvSpPr>
        <p:spPr>
          <a:xfrm>
            <a:off x="7832436" y="1656581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BCDF32B-19E9-7D4B-927E-643D68598E03}"/>
              </a:ext>
            </a:extLst>
          </p:cNvPr>
          <p:cNvCxnSpPr>
            <a:cxnSpLocks/>
          </p:cNvCxnSpPr>
          <p:nvPr/>
        </p:nvCxnSpPr>
        <p:spPr>
          <a:xfrm flipH="1">
            <a:off x="4714216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80EBC9-A10C-C141-A957-1C5D245DD79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20133" y="4255711"/>
            <a:ext cx="41319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18E8F44-B995-8A42-B60B-57F7810C657D}"/>
              </a:ext>
            </a:extLst>
          </p:cNvPr>
          <p:cNvSpPr txBox="1"/>
          <p:nvPr/>
        </p:nvSpPr>
        <p:spPr>
          <a:xfrm>
            <a:off x="833325" y="4055656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oints to successor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4A1D69B-F110-E448-AA32-CB4C96F1218E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4714216" y="2824025"/>
            <a:ext cx="1943980" cy="72898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569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400264" cy="628994"/>
          </a:xfrm>
          <a:prstGeom prst="wedgeRoundRectCallout">
            <a:avLst>
              <a:gd name="adj1" fmla="val 6771"/>
              <a:gd name="adj2" fmla="val -20743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29187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DHash</a:t>
            </a:r>
            <a:r>
              <a:rPr lang="en-US" dirty="0"/>
              <a:t> replicates blocks at </a:t>
            </a:r>
            <a:r>
              <a:rPr lang="en-US" i="1" dirty="0"/>
              <a:t>r</a:t>
            </a:r>
            <a:r>
              <a:rPr lang="en-US" dirty="0"/>
              <a:t> successors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2422C1-B2B2-4E40-B819-BC2E3239A068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E7F94E5-B427-714E-B650-D8F20049C3D6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E352D01-D508-C644-AF63-B7F7CEC6D5C3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BE65707-5FE1-D74E-A1B2-5CAD26D4C55D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49EDBB5-2869-DA4E-805C-FD4DA7940F79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AAD7F9-2331-384A-BFC1-DBC417AFA415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C24E51-4028-5341-9682-4CF188B3F627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86B48A-B694-0B44-96FB-8EA40F50745E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8D4C586-43C2-E742-90DE-241A4805D2C2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491BC43-9B82-0D4C-BE59-DAAC735598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8EED98-CB85-A14F-A18B-FFAA3BC14A8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20E486-AEBE-1C48-89EB-0B08F0DDFF0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FEB05B-1BA9-B446-B3C2-45EEEF829A23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0C1C74-E8E2-304A-88DD-9740194E4219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0129AF-8D98-CD40-9B75-AED87988DC05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43E090-3CC1-8B46-BF08-A468AAB4E92E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38C308E-3720-B546-923B-E6E3BAEF2FF2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438534-24F0-8045-A88B-0C55821B4BC2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016D3F-A5A3-7549-AFC7-6CC747890D92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E658F2-DEF7-6143-9160-69662998A975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CA855C0-DA66-174C-A1E6-E0C2C4A51FE9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46BF721-1414-7343-BFF9-9D9473752F88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AFCF544-84D6-8944-A3A2-10B752E1887A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7BF435-49C3-894C-A3E8-67C6177FB64C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59237EC-F0F0-FA4B-B214-6A7ABFB00018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9292F-D6FD-1645-AC9A-6E59D3EE779B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CF73CFC-3513-9C4C-955F-95E614C8ED4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6E6A376-3C0F-7E4F-8745-0B657F61BDD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3" name="Rounded Rectangular Callout 52">
            <a:extLst>
              <a:ext uri="{FF2B5EF4-FFF2-40B4-BE49-F238E27FC236}">
                <a16:creationId xmlns:a16="http://schemas.microsoft.com/office/drawing/2014/main" id="{3002C5F0-8FA1-2241-8981-7D78C82A2399}"/>
              </a:ext>
            </a:extLst>
          </p:cNvPr>
          <p:cNvSpPr/>
          <p:nvPr/>
        </p:nvSpPr>
        <p:spPr>
          <a:xfrm>
            <a:off x="5700120" y="5892199"/>
            <a:ext cx="2400264" cy="628994"/>
          </a:xfrm>
          <a:prstGeom prst="wedgeRoundRectCallout">
            <a:avLst>
              <a:gd name="adj1" fmla="val 6771"/>
              <a:gd name="adj2" fmla="val -20743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What if look up key 7?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98BFD4AD-1159-0941-9105-10B60705614E}"/>
              </a:ext>
            </a:extLst>
          </p:cNvPr>
          <p:cNvSpPr/>
          <p:nvPr/>
        </p:nvSpPr>
        <p:spPr>
          <a:xfrm rot="2700000">
            <a:off x="5530976" y="177929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" name="Text Box 14">
            <a:extLst>
              <a:ext uri="{FF2B5EF4-FFF2-40B4-BE49-F238E27FC236}">
                <a16:creationId xmlns:a16="http://schemas.microsoft.com/office/drawing/2014/main" id="{9ED87911-3C9F-E741-89CE-D145818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" y="4826762"/>
            <a:ext cx="38237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r-nearest successors</a:t>
            </a:r>
          </a:p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(r = </a:t>
            </a:r>
            <a:r>
              <a:rPr lang="en-US" sz="2800" dirty="0" err="1">
                <a:latin typeface="Arial" charset="0"/>
                <a:ea typeface="Arial" charset="0"/>
                <a:cs typeface="Arial" charset="0"/>
              </a:rPr>
              <a:t>logN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BA7070-6B27-9541-9E3C-B8751AF6F5D6}"/>
              </a:ext>
            </a:extLst>
          </p:cNvPr>
          <p:cNvSpPr txBox="1"/>
          <p:nvPr/>
        </p:nvSpPr>
        <p:spPr>
          <a:xfrm>
            <a:off x="5453580" y="147183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E255A96-99A6-2D49-ABE3-34381A53DE78}"/>
              </a:ext>
            </a:extLst>
          </p:cNvPr>
          <p:cNvSpPr txBox="1"/>
          <p:nvPr/>
        </p:nvSpPr>
        <p:spPr>
          <a:xfrm>
            <a:off x="7245464" y="234108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55" name="Text Box 14">
            <a:extLst>
              <a:ext uri="{FF2B5EF4-FFF2-40B4-BE49-F238E27FC236}">
                <a16:creationId xmlns:a16="http://schemas.microsoft.com/office/drawing/2014/main" id="{81EE5D66-3431-4949-A0DF-B2D3665D1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0378" y="2872108"/>
            <a:ext cx="382372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“Adjacent” nodes in 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ring may be far away in the network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Independent failures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30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Chord Lookup Service</a:t>
            </a:r>
          </a:p>
          <a:p>
            <a:pPr marL="0" indent="0">
              <a:buNone/>
            </a:pPr>
            <a:endParaRPr lang="en-US" sz="32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200" b="1" spc="-150" dirty="0"/>
              <a:t>Concluding thoughts on DHT,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723409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don’t all services use P2P?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619" y="1770731"/>
            <a:ext cx="10420749" cy="426856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0000"/>
                </a:solidFill>
              </a:rPr>
              <a:t>High latency and limited bandwidth </a:t>
            </a:r>
            <a:r>
              <a:rPr lang="en-US" sz="3200" dirty="0"/>
              <a:t>between peers (vs. intra/inter-datacenter, client-server model</a:t>
            </a:r>
            <a:r>
              <a:rPr lang="en-US" sz="3200" i="1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/>
              <a:t>1 M nodes = 20 hops; 50 </a:t>
            </a:r>
            <a:r>
              <a:rPr lang="en-US" sz="2800" dirty="0" err="1"/>
              <a:t>ms</a:t>
            </a:r>
            <a:r>
              <a:rPr lang="en-US" sz="2800" dirty="0"/>
              <a:t> / hop gives 1 sec lookup latency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User computers are </a:t>
            </a:r>
            <a:r>
              <a:rPr lang="en-US" sz="3200" b="1" dirty="0">
                <a:solidFill>
                  <a:srgbClr val="FF0000"/>
                </a:solidFill>
              </a:rPr>
              <a:t>less reliable </a:t>
            </a:r>
            <a:r>
              <a:rPr lang="en-US" sz="3200" dirty="0"/>
              <a:t>than managed servers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0000"/>
                </a:solidFill>
              </a:rPr>
              <a:t>Lack of trust </a:t>
            </a:r>
            <a:r>
              <a:rPr lang="en-US" sz="3200" dirty="0"/>
              <a:t>in peers’ correct behavior</a:t>
            </a:r>
          </a:p>
          <a:p>
            <a:pPr lvl="1"/>
            <a:r>
              <a:rPr lang="en-US" sz="3200" spc="-150" dirty="0"/>
              <a:t>Securing DHT routing hard, unsolved in practice</a:t>
            </a:r>
          </a:p>
          <a:p>
            <a:pPr lvl="1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6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59297" y="1588168"/>
            <a:ext cx="8710863" cy="4888832"/>
          </a:xfrm>
        </p:spPr>
        <p:txBody>
          <a:bodyPr>
            <a:normAutofit/>
          </a:bodyPr>
          <a:lstStyle/>
          <a:p>
            <a:r>
              <a:rPr lang="en-US" dirty="0"/>
              <a:t>Seem promising for finding data in large P2P systems</a:t>
            </a:r>
          </a:p>
          <a:p>
            <a:r>
              <a:rPr lang="en-US" dirty="0"/>
              <a:t>Decentralization seems good for load, fault tolerance  </a:t>
            </a:r>
          </a:p>
          <a:p>
            <a:pPr lvl="1"/>
            <a:endParaRPr lang="en-US" sz="2800" dirty="0"/>
          </a:p>
          <a:p>
            <a:r>
              <a:rPr lang="en-US" b="1" dirty="0"/>
              <a:t>But: </a:t>
            </a: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security problems </a:t>
            </a:r>
            <a:r>
              <a:rPr lang="en-US" dirty="0"/>
              <a:t>are difficult</a:t>
            </a:r>
            <a:endParaRPr lang="en-US" b="1" dirty="0"/>
          </a:p>
          <a:p>
            <a:r>
              <a:rPr lang="en-US" b="1" dirty="0"/>
              <a:t>But: </a:t>
            </a:r>
            <a:r>
              <a:rPr lang="en-US" b="1" dirty="0">
                <a:solidFill>
                  <a:srgbClr val="FF0000"/>
                </a:solidFill>
              </a:rPr>
              <a:t>churn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a problem, particularly if log(n) is big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DHTs have not had the hoped-for impact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DHTs in retrospective</a:t>
            </a:r>
          </a:p>
        </p:txBody>
      </p:sp>
    </p:spTree>
    <p:extLst>
      <p:ext uri="{BB962C8B-B14F-4D97-AF65-F5344CB8AC3E}">
        <p14:creationId xmlns:p14="http://schemas.microsoft.com/office/powerpoint/2010/main" val="15955031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549" y="1588168"/>
            <a:ext cx="8710863" cy="517775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Consistent hashing</a:t>
            </a:r>
          </a:p>
          <a:p>
            <a:pPr lvl="1"/>
            <a:r>
              <a:rPr lang="en-US" sz="2600" dirty="0"/>
              <a:t>Elegant way to divide a workload across machines</a:t>
            </a:r>
          </a:p>
          <a:p>
            <a:pPr lvl="1"/>
            <a:r>
              <a:rPr lang="en-US" sz="2600" dirty="0"/>
              <a:t>Very useful in clusters: actively used today in Amazon Dynamo and other systems</a:t>
            </a:r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24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Replication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for high availability, efficient recovery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24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Incremental scalability</a:t>
            </a:r>
          </a:p>
          <a:p>
            <a:pPr lvl="1">
              <a:spcBef>
                <a:spcPts val="2400"/>
              </a:spcBef>
            </a:pPr>
            <a:r>
              <a:rPr lang="en-US" dirty="0"/>
              <a:t>Peers join with capacity, CPU, network, etc. </a:t>
            </a:r>
          </a:p>
          <a:p>
            <a:pPr>
              <a:spcBef>
                <a:spcPts val="24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Self-management: </a:t>
            </a:r>
            <a:r>
              <a:rPr lang="en-US" dirty="0"/>
              <a:t>minimal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DHTs got right</a:t>
            </a:r>
          </a:p>
        </p:txBody>
      </p:sp>
    </p:spTree>
    <p:extLst>
      <p:ext uri="{BB962C8B-B14F-4D97-AF65-F5344CB8AC3E}">
        <p14:creationId xmlns:p14="http://schemas.microsoft.com/office/powerpoint/2010/main" val="202891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Successful adoption in </a:t>
            </a:r>
            <a:r>
              <a:rPr lang="en-US" b="1" dirty="0"/>
              <a:t>some niche areas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Client-to-client (legal, illegal) </a:t>
            </a:r>
            <a:r>
              <a:rPr lang="en-US" b="1" dirty="0"/>
              <a:t>file sharing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Napster (1990s), Gnutella, BitTorrent, etc.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Digital currency:</a:t>
            </a:r>
            <a:r>
              <a:rPr lang="en-US" dirty="0"/>
              <a:t> no natural single owner (Bitcoin)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Voice/video telephony:</a:t>
            </a:r>
            <a:r>
              <a:rPr lang="en-US" dirty="0"/>
              <a:t> user to user anyway (Skype in old days)</a:t>
            </a:r>
          </a:p>
          <a:p>
            <a:pPr marL="914400" lvl="1" indent="-514350"/>
            <a:r>
              <a:rPr lang="en-US" sz="2800" dirty="0"/>
              <a:t>Issues: Privacy and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P2P adoption</a:t>
            </a:r>
          </a:p>
        </p:txBody>
      </p:sp>
    </p:spTree>
    <p:extLst>
      <p:ext uri="{BB962C8B-B14F-4D97-AF65-F5344CB8AC3E}">
        <p14:creationId xmlns:p14="http://schemas.microsoft.com/office/powerpoint/2010/main" val="203541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High capacity for services </a:t>
            </a:r>
            <a:r>
              <a:rPr lang="en-US" dirty="0"/>
              <a:t>through parallelism and scalability:</a:t>
            </a:r>
          </a:p>
          <a:p>
            <a:pPr lvl="1"/>
            <a:r>
              <a:rPr lang="en-US" dirty="0"/>
              <a:t>More disks, network connections, CPUs, etc. as peers join</a:t>
            </a:r>
          </a:p>
          <a:p>
            <a:pPr lvl="1"/>
            <a:r>
              <a:rPr lang="en-US" dirty="0"/>
              <a:t>Data are divided and duplicated, accessible from multiple peers concurrently</a:t>
            </a:r>
          </a:p>
          <a:p>
            <a:pPr lvl="1"/>
            <a:endParaRPr lang="en-US" dirty="0"/>
          </a:p>
          <a:p>
            <a:r>
              <a:rPr lang="en-US" b="1" dirty="0"/>
              <a:t>Absence of a centralized server </a:t>
            </a:r>
            <a:r>
              <a:rPr lang="en-US" dirty="0"/>
              <a:t>may mean:</a:t>
            </a:r>
          </a:p>
          <a:p>
            <a:pPr lvl="1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Less chance </a:t>
            </a:r>
            <a:r>
              <a:rPr lang="en-US" dirty="0"/>
              <a:t>of service overload as load increases</a:t>
            </a:r>
          </a:p>
          <a:p>
            <a:pPr lvl="1"/>
            <a:r>
              <a:rPr lang="en-US" dirty="0"/>
              <a:t>Easier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deployment</a:t>
            </a:r>
          </a:p>
          <a:p>
            <a:pPr lvl="1"/>
            <a:r>
              <a:rPr lang="en-US" dirty="0"/>
              <a:t>A single failure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won’t wreck </a:t>
            </a:r>
            <a:r>
              <a:rPr lang="en-US" dirty="0"/>
              <a:t>the whole system (no single point of failure)</a:t>
            </a:r>
          </a:p>
          <a:p>
            <a:pPr lvl="1"/>
            <a:r>
              <a:rPr lang="en-US" dirty="0"/>
              <a:t>System as a whole is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harder to attack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might P2P be a win?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7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lookup problem: locate the data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2578278" y="383006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7647042" y="3223272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94576" name="Freeform 16"/>
          <p:cNvSpPr>
            <a:spLocks/>
          </p:cNvSpPr>
          <p:nvPr/>
        </p:nvSpPr>
        <p:spPr bwMode="auto">
          <a:xfrm rot="17100000">
            <a:off x="8082257" y="3180063"/>
            <a:ext cx="313709" cy="400110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23891" y="2959663"/>
            <a:ext cx="2116858" cy="1409708"/>
            <a:chOff x="6374437" y="1843136"/>
            <a:chExt cx="2116858" cy="1409708"/>
          </a:xfrm>
        </p:grpSpPr>
        <p:sp>
          <p:nvSpPr>
            <p:cNvPr id="20" name="Cloud 19"/>
            <p:cNvSpPr/>
            <p:nvPr/>
          </p:nvSpPr>
          <p:spPr>
            <a:xfrm>
              <a:off x="6374437" y="1843136"/>
              <a:ext cx="2116858" cy="140970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noFill/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6781800" y="2326367"/>
              <a:ext cx="131318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674813" y="5100517"/>
            <a:ext cx="3949823" cy="794999"/>
          </a:xfrm>
          <a:prstGeom prst="wedgeRoundRectCallout">
            <a:avLst>
              <a:gd name="adj1" fmla="val 25374"/>
              <a:gd name="adj2" fmla="val -11534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put(“Pacific Rim.mp4”, [content])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6647866" y="1585074"/>
            <a:ext cx="3789947" cy="486793"/>
          </a:xfrm>
          <a:prstGeom prst="wedgeRoundRectCallout">
            <a:avLst>
              <a:gd name="adj1" fmla="val -8575"/>
              <a:gd name="adj2" fmla="val 985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get(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altLang="ja-JP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Pacific Rim.mp4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Freeform 17">
            <a:extLst>
              <a:ext uri="{FF2B5EF4-FFF2-40B4-BE49-F238E27FC236}">
                <a16:creationId xmlns:a16="http://schemas.microsoft.com/office/drawing/2014/main" id="{14F0ED14-5653-F14D-8B60-499D40B2C7A7}"/>
              </a:ext>
            </a:extLst>
          </p:cNvPr>
          <p:cNvSpPr>
            <a:spLocks/>
          </p:cNvSpPr>
          <p:nvPr/>
        </p:nvSpPr>
        <p:spPr bwMode="auto">
          <a:xfrm>
            <a:off x="4590524" y="2614889"/>
            <a:ext cx="636130" cy="1937034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304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5" grpId="0"/>
      <p:bldP spid="194576" grpId="0" animBg="1"/>
      <p:bldP spid="3" grpId="0" animBg="1"/>
      <p:bldP spid="32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reeform 16">
            <a:extLst>
              <a:ext uri="{FF2B5EF4-FFF2-40B4-BE49-F238E27FC236}">
                <a16:creationId xmlns:a16="http://schemas.microsoft.com/office/drawing/2014/main" id="{08448DF9-5D55-B740-B7F3-FC826780FD98}"/>
              </a:ext>
            </a:extLst>
          </p:cNvPr>
          <p:cNvSpPr>
            <a:spLocks/>
          </p:cNvSpPr>
          <p:nvPr/>
        </p:nvSpPr>
        <p:spPr bwMode="auto">
          <a:xfrm rot="17100000">
            <a:off x="6939348" y="2671772"/>
            <a:ext cx="1014923" cy="1777101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9" name="Freeform 17">
            <a:extLst>
              <a:ext uri="{FF2B5EF4-FFF2-40B4-BE49-F238E27FC236}">
                <a16:creationId xmlns:a16="http://schemas.microsoft.com/office/drawing/2014/main" id="{4B84E68B-1D7E-764E-B45D-F7B9123B8F48}"/>
              </a:ext>
            </a:extLst>
          </p:cNvPr>
          <p:cNvSpPr>
            <a:spLocks/>
          </p:cNvSpPr>
          <p:nvPr/>
        </p:nvSpPr>
        <p:spPr bwMode="auto">
          <a:xfrm>
            <a:off x="4521962" y="4109862"/>
            <a:ext cx="1470613" cy="431542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8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lookup (Napster)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3947288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4980111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6425972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7271779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804918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3187878" y="4721639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8108067" y="281078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3957998" y="259546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5002563" y="180753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6468674" y="189603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7262161" y="452835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5795300" y="472391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8182659" y="245222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4098665" y="438334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1522413" y="3479477"/>
            <a:ext cx="4119221" cy="794999"/>
          </a:xfrm>
          <a:prstGeom prst="wedgeRoundRectCallout">
            <a:avLst>
              <a:gd name="adj1" fmla="val 41980"/>
              <a:gd name="adj2" fmla="val 6722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SetLoc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(“Pacific Rim.mp4”, IP address of N</a:t>
            </a:r>
            <a:r>
              <a:rPr lang="en-US" baseline="-25000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7196295" y="3336623"/>
            <a:ext cx="2968606" cy="781230"/>
          </a:xfrm>
          <a:prstGeom prst="wedgeRoundRectCallout">
            <a:avLst>
              <a:gd name="adj1" fmla="val -64898"/>
              <a:gd name="adj2" fmla="val -7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Pacific Rim.mp4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789679" y="3566901"/>
            <a:ext cx="704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Arial" charset="0"/>
              </a:rPr>
              <a:t>DB</a:t>
            </a:r>
            <a:endParaRPr lang="en-US" sz="2800" baseline="-25000" dirty="0">
              <a:latin typeface="Arial" charset="0"/>
            </a:endParaRPr>
          </a:p>
        </p:txBody>
      </p:sp>
      <p:sp>
        <p:nvSpPr>
          <p:cNvPr id="31" name="computr2"/>
          <p:cNvSpPr>
            <a:spLocks noEditPoints="1" noChangeArrowheads="1"/>
          </p:cNvSpPr>
          <p:nvPr/>
        </p:nvSpPr>
        <p:spPr bwMode="auto">
          <a:xfrm>
            <a:off x="5908965" y="324511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075865" y="5232966"/>
            <a:ext cx="37438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key=“Pacific Rim.mp4”, value=[content]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5397786" y="4545843"/>
            <a:ext cx="50400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9900"/>
                </a:solidFill>
                <a:latin typeface="Arial" charset="0"/>
              </a:rPr>
              <a:t>Simple,</a:t>
            </a:r>
            <a:r>
              <a:rPr lang="en-US" sz="2800" dirty="0">
                <a:latin typeface="Arial" charset="0"/>
              </a:rPr>
              <a:t> but O(</a:t>
            </a:r>
            <a:r>
              <a:rPr lang="en-US" sz="2800" i="1" dirty="0">
                <a:latin typeface="Times New Roman" charset="0"/>
              </a:rPr>
              <a:t>N</a:t>
            </a:r>
            <a:r>
              <a:rPr lang="en-US" sz="2800" dirty="0">
                <a:latin typeface="Arial" charset="0"/>
              </a:rPr>
              <a:t>) state and a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single 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3546883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3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9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Flooded queries (original Gnutella)</a:t>
            </a:r>
          </a:p>
        </p:txBody>
      </p:sp>
      <p:sp>
        <p:nvSpPr>
          <p:cNvPr id="61" name="Text Box 5">
            <a:extLst>
              <a:ext uri="{FF2B5EF4-FFF2-40B4-BE49-F238E27FC236}">
                <a16:creationId xmlns:a16="http://schemas.microsoft.com/office/drawing/2014/main" id="{879C98BF-A6BE-5042-AFF1-444A5CEBC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338" y="291996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62" name="Text Box 6">
            <a:extLst>
              <a:ext uri="{FF2B5EF4-FFF2-40B4-BE49-F238E27FC236}">
                <a16:creationId xmlns:a16="http://schemas.microsoft.com/office/drawing/2014/main" id="{6B80B0EA-9F94-FA49-BF5F-96BB73E57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161" y="2101208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63" name="Text Box 7">
            <a:extLst>
              <a:ext uri="{FF2B5EF4-FFF2-40B4-BE49-F238E27FC236}">
                <a16:creationId xmlns:a16="http://schemas.microsoft.com/office/drawing/2014/main" id="{B86BCDB4-AACB-5F4A-B9BF-AD1E7912E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022" y="2216775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64" name="Text Box 8">
            <a:extLst>
              <a:ext uri="{FF2B5EF4-FFF2-40B4-BE49-F238E27FC236}">
                <a16:creationId xmlns:a16="http://schemas.microsoft.com/office/drawing/2014/main" id="{141DD28D-C2B7-A24F-9616-57585C2A3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829" y="4841964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65" name="Text Box 9">
            <a:extLst>
              <a:ext uri="{FF2B5EF4-FFF2-40B4-BE49-F238E27FC236}">
                <a16:creationId xmlns:a16="http://schemas.microsoft.com/office/drawing/2014/main" id="{E575C055-3F4E-284E-A983-7B1966F6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968" y="5032258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1EC8566D-6853-9945-BDA6-E90F88EC5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927" y="4724696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67" name="Text Box 13">
            <a:extLst>
              <a:ext uri="{FF2B5EF4-FFF2-40B4-BE49-F238E27FC236}">
                <a16:creationId xmlns:a16="http://schemas.microsoft.com/office/drawing/2014/main" id="{0AC271A8-7230-4E40-8154-797BC9A39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116" y="281384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N</a:t>
            </a:r>
            <a:r>
              <a:rPr lang="en-US" sz="2400" baseline="-25000" dirty="0">
                <a:latin typeface="Arial" charset="0"/>
              </a:rPr>
              <a:t>7</a:t>
            </a:r>
          </a:p>
        </p:txBody>
      </p:sp>
      <p:sp>
        <p:nvSpPr>
          <p:cNvPr id="68" name="Freeform 16">
            <a:extLst>
              <a:ext uri="{FF2B5EF4-FFF2-40B4-BE49-F238E27FC236}">
                <a16:creationId xmlns:a16="http://schemas.microsoft.com/office/drawing/2014/main" id="{E5BEA94A-619C-6A40-846F-5A9D507B40BD}"/>
              </a:ext>
            </a:extLst>
          </p:cNvPr>
          <p:cNvSpPr>
            <a:spLocks/>
          </p:cNvSpPr>
          <p:nvPr/>
        </p:nvSpPr>
        <p:spPr bwMode="auto">
          <a:xfrm rot="17100000">
            <a:off x="7255635" y="3961306"/>
            <a:ext cx="1873142" cy="43462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8456 w 18456"/>
              <a:gd name="connsiteY0" fmla="*/ 241 h 2005"/>
              <a:gd name="connsiteX1" fmla="*/ 11581 w 18456"/>
              <a:gd name="connsiteY1" fmla="*/ 241 h 2005"/>
              <a:gd name="connsiteX2" fmla="*/ 0 w 18456"/>
              <a:gd name="connsiteY2" fmla="*/ 785 h 2005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2198"/>
              <a:gd name="connsiteX1" fmla="*/ 3863 w 10000"/>
              <a:gd name="connsiteY1" fmla="*/ 6982 h 12198"/>
              <a:gd name="connsiteX2" fmla="*/ 0 w 10000"/>
              <a:gd name="connsiteY2" fmla="*/ 2713 h 1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2198">
                <a:moveTo>
                  <a:pt x="10000" y="0"/>
                </a:moveTo>
                <a:cubicBezTo>
                  <a:pt x="8589" y="3566"/>
                  <a:pt x="5915" y="5954"/>
                  <a:pt x="3863" y="6982"/>
                </a:cubicBezTo>
                <a:cubicBezTo>
                  <a:pt x="2291" y="7972"/>
                  <a:pt x="395" y="20524"/>
                  <a:pt x="0" y="271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69" name="computr2">
            <a:extLst>
              <a:ext uri="{FF2B5EF4-FFF2-40B4-BE49-F238E27FC236}">
                <a16:creationId xmlns:a16="http://schemas.microsoft.com/office/drawing/2014/main" id="{9C398802-D21A-1E45-A892-A23AD8C48E2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955048" y="259852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computr2">
            <a:extLst>
              <a:ext uri="{FF2B5EF4-FFF2-40B4-BE49-F238E27FC236}">
                <a16:creationId xmlns:a16="http://schemas.microsoft.com/office/drawing/2014/main" id="{ED872623-8E27-EC48-9385-2C833E16FF97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999613" y="1810594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computr2">
            <a:extLst>
              <a:ext uri="{FF2B5EF4-FFF2-40B4-BE49-F238E27FC236}">
                <a16:creationId xmlns:a16="http://schemas.microsoft.com/office/drawing/2014/main" id="{3C0E4D16-9781-DF4C-ACCF-255DCD01548E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465724" y="1899088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computr2">
            <a:extLst>
              <a:ext uri="{FF2B5EF4-FFF2-40B4-BE49-F238E27FC236}">
                <a16:creationId xmlns:a16="http://schemas.microsoft.com/office/drawing/2014/main" id="{FDAAFA9A-3DC4-E342-84D8-41A0D363B35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259211" y="453140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computr2">
            <a:extLst>
              <a:ext uri="{FF2B5EF4-FFF2-40B4-BE49-F238E27FC236}">
                <a16:creationId xmlns:a16="http://schemas.microsoft.com/office/drawing/2014/main" id="{598DE2E9-24CB-9547-A56F-AB4013C5321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792350" y="472697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computr2">
            <a:extLst>
              <a:ext uri="{FF2B5EF4-FFF2-40B4-BE49-F238E27FC236}">
                <a16:creationId xmlns:a16="http://schemas.microsoft.com/office/drawing/2014/main" id="{168C9738-4936-224B-A7C9-F2A875BCDE2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179709" y="2455281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computr2">
            <a:extLst>
              <a:ext uri="{FF2B5EF4-FFF2-40B4-BE49-F238E27FC236}">
                <a16:creationId xmlns:a16="http://schemas.microsoft.com/office/drawing/2014/main" id="{DF3EFB2B-980B-5448-8D06-1EDD4D71B6AA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095715" y="438640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" name="Rounded Rectangular Callout 75">
            <a:extLst>
              <a:ext uri="{FF2B5EF4-FFF2-40B4-BE49-F238E27FC236}">
                <a16:creationId xmlns:a16="http://schemas.microsoft.com/office/drawing/2014/main" id="{560533A3-BBD7-BD48-81F3-AC1CA4984A87}"/>
              </a:ext>
            </a:extLst>
          </p:cNvPr>
          <p:cNvSpPr/>
          <p:nvPr/>
        </p:nvSpPr>
        <p:spPr>
          <a:xfrm>
            <a:off x="7238825" y="1405413"/>
            <a:ext cx="3160241" cy="761682"/>
          </a:xfrm>
          <a:prstGeom prst="wedgeRoundRectCallout">
            <a:avLst>
              <a:gd name="adj1" fmla="val -42451"/>
              <a:gd name="adj2" fmla="val 7284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Lookup(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ourier" charset="0"/>
                <a:ea typeface="Courier" charset="0"/>
                <a:cs typeface="Courier" charset="0"/>
              </a:rPr>
              <a:t>Pacific Rim.mp4</a:t>
            </a:r>
            <a:r>
              <a:rPr lang="ja-JP" alt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”</a:t>
            </a:r>
            <a:r>
              <a:rPr lang="en-US" dirty="0">
                <a:solidFill>
                  <a:prstClr val="black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77" name="Freeform 16">
            <a:extLst>
              <a:ext uri="{FF2B5EF4-FFF2-40B4-BE49-F238E27FC236}">
                <a16:creationId xmlns:a16="http://schemas.microsoft.com/office/drawing/2014/main" id="{60FA388A-B275-BB4E-B5A0-F05631C53B21}"/>
              </a:ext>
            </a:extLst>
          </p:cNvPr>
          <p:cNvSpPr>
            <a:spLocks/>
          </p:cNvSpPr>
          <p:nvPr/>
        </p:nvSpPr>
        <p:spPr bwMode="auto">
          <a:xfrm rot="17100000">
            <a:off x="7484861" y="2070165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8" name="Freeform 16">
            <a:extLst>
              <a:ext uri="{FF2B5EF4-FFF2-40B4-BE49-F238E27FC236}">
                <a16:creationId xmlns:a16="http://schemas.microsoft.com/office/drawing/2014/main" id="{0307158E-58A5-6147-ADFD-937ED958CAC2}"/>
              </a:ext>
            </a:extLst>
          </p:cNvPr>
          <p:cNvSpPr>
            <a:spLocks/>
          </p:cNvSpPr>
          <p:nvPr/>
        </p:nvSpPr>
        <p:spPr bwMode="auto">
          <a:xfrm rot="15194316">
            <a:off x="6635874" y="4384790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79" name="Freeform 16">
            <a:extLst>
              <a:ext uri="{FF2B5EF4-FFF2-40B4-BE49-F238E27FC236}">
                <a16:creationId xmlns:a16="http://schemas.microsoft.com/office/drawing/2014/main" id="{D2F6575C-1376-FB40-A429-52E8F66BA1F2}"/>
              </a:ext>
            </a:extLst>
          </p:cNvPr>
          <p:cNvSpPr>
            <a:spLocks/>
          </p:cNvSpPr>
          <p:nvPr/>
        </p:nvSpPr>
        <p:spPr bwMode="auto">
          <a:xfrm rot="17100000">
            <a:off x="5097742" y="4102684"/>
            <a:ext cx="94247" cy="110954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5282 w 5282"/>
              <a:gd name="connsiteY0" fmla="*/ 14739 h 14739"/>
              <a:gd name="connsiteX1" fmla="*/ 2589 w 5282"/>
              <a:gd name="connsiteY1" fmla="*/ 10687 h 14739"/>
              <a:gd name="connsiteX2" fmla="*/ 548 w 5282"/>
              <a:gd name="connsiteY2" fmla="*/ 0 h 14739"/>
              <a:gd name="connsiteX0" fmla="*/ 8963 w 8963"/>
              <a:gd name="connsiteY0" fmla="*/ 10000 h 10000"/>
              <a:gd name="connsiteX1" fmla="*/ 3865 w 8963"/>
              <a:gd name="connsiteY1" fmla="*/ 7251 h 10000"/>
              <a:gd name="connsiteX2" fmla="*/ 0 w 8963"/>
              <a:gd name="connsiteY2" fmla="*/ 0 h 10000"/>
              <a:gd name="connsiteX0" fmla="*/ 10000 w 10000"/>
              <a:gd name="connsiteY0" fmla="*/ 10000 h 10000"/>
              <a:gd name="connsiteX1" fmla="*/ 4312 w 10000"/>
              <a:gd name="connsiteY1" fmla="*/ 7251 h 10000"/>
              <a:gd name="connsiteX2" fmla="*/ 0 w 10000"/>
              <a:gd name="connsiteY2" fmla="*/ 0 h 10000"/>
              <a:gd name="connsiteX0" fmla="*/ 10000 w 10249"/>
              <a:gd name="connsiteY0" fmla="*/ 10000 h 10000"/>
              <a:gd name="connsiteX1" fmla="*/ 8525 w 10249"/>
              <a:gd name="connsiteY1" fmla="*/ 5359 h 10000"/>
              <a:gd name="connsiteX2" fmla="*/ 0 w 10249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43" h="10000">
                <a:moveTo>
                  <a:pt x="10000" y="10000"/>
                </a:moveTo>
                <a:cubicBezTo>
                  <a:pt x="7600" y="8918"/>
                  <a:pt x="23528" y="8678"/>
                  <a:pt x="8525" y="5359"/>
                </a:cubicBezTo>
                <a:cubicBezTo>
                  <a:pt x="-1362" y="2701"/>
                  <a:pt x="10030" y="4765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0" name="Freeform 16">
            <a:extLst>
              <a:ext uri="{FF2B5EF4-FFF2-40B4-BE49-F238E27FC236}">
                <a16:creationId xmlns:a16="http://schemas.microsoft.com/office/drawing/2014/main" id="{B80D0809-37CB-124A-BFBF-07E8D546ACF8}"/>
              </a:ext>
            </a:extLst>
          </p:cNvPr>
          <p:cNvSpPr>
            <a:spLocks/>
          </p:cNvSpPr>
          <p:nvPr/>
        </p:nvSpPr>
        <p:spPr bwMode="auto">
          <a:xfrm rot="17100000">
            <a:off x="5887471" y="2063086"/>
            <a:ext cx="134654" cy="75279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5" h="10000">
                <a:moveTo>
                  <a:pt x="10175" y="10000"/>
                </a:moveTo>
                <a:cubicBezTo>
                  <a:pt x="9039" y="8405"/>
                  <a:pt x="9475" y="7488"/>
                  <a:pt x="7482" y="5948"/>
                </a:cubicBezTo>
                <a:cubicBezTo>
                  <a:pt x="5329" y="4806"/>
                  <a:pt x="-1142" y="3416"/>
                  <a:pt x="17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1" name="Freeform 16">
            <a:extLst>
              <a:ext uri="{FF2B5EF4-FFF2-40B4-BE49-F238E27FC236}">
                <a16:creationId xmlns:a16="http://schemas.microsoft.com/office/drawing/2014/main" id="{FF314C77-360B-B74E-8169-B9BD13D7997E}"/>
              </a:ext>
            </a:extLst>
          </p:cNvPr>
          <p:cNvSpPr>
            <a:spLocks/>
          </p:cNvSpPr>
          <p:nvPr/>
        </p:nvSpPr>
        <p:spPr bwMode="auto">
          <a:xfrm rot="17100000">
            <a:off x="4971470" y="2010292"/>
            <a:ext cx="1045604" cy="1777803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79027 w 79027"/>
              <a:gd name="connsiteY0" fmla="*/ 23616 h 23616"/>
              <a:gd name="connsiteX1" fmla="*/ 76334 w 79027"/>
              <a:gd name="connsiteY1" fmla="*/ 19564 h 23616"/>
              <a:gd name="connsiteX2" fmla="*/ 17 w 79027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59 w 79059"/>
              <a:gd name="connsiteY0" fmla="*/ 23616 h 23616"/>
              <a:gd name="connsiteX1" fmla="*/ 34023 w 79059"/>
              <a:gd name="connsiteY1" fmla="*/ 10780 h 23616"/>
              <a:gd name="connsiteX2" fmla="*/ 49 w 79059"/>
              <a:gd name="connsiteY2" fmla="*/ 0 h 23616"/>
              <a:gd name="connsiteX0" fmla="*/ 79010 w 79010"/>
              <a:gd name="connsiteY0" fmla="*/ 23616 h 23616"/>
              <a:gd name="connsiteX1" fmla="*/ 33974 w 79010"/>
              <a:gd name="connsiteY1" fmla="*/ 10780 h 23616"/>
              <a:gd name="connsiteX2" fmla="*/ 0 w 79010"/>
              <a:gd name="connsiteY2" fmla="*/ 0 h 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010" h="23616">
                <a:moveTo>
                  <a:pt x="79010" y="23616"/>
                </a:moveTo>
                <a:cubicBezTo>
                  <a:pt x="77874" y="22021"/>
                  <a:pt x="46072" y="17832"/>
                  <a:pt x="33974" y="10780"/>
                </a:cubicBezTo>
                <a:cubicBezTo>
                  <a:pt x="24129" y="5709"/>
                  <a:pt x="3311" y="8687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EF38B9A-9CC9-9643-8827-8E4AF5D8E0DF}"/>
              </a:ext>
            </a:extLst>
          </p:cNvPr>
          <p:cNvSpPr txBox="1"/>
          <p:nvPr/>
        </p:nvSpPr>
        <p:spPr>
          <a:xfrm>
            <a:off x="2497315" y="5236024"/>
            <a:ext cx="33194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key=“Star Wars.mov”, value=[content]</a:t>
            </a:r>
          </a:p>
        </p:txBody>
      </p:sp>
      <p:sp>
        <p:nvSpPr>
          <p:cNvPr id="83" name="Text Box 17">
            <a:extLst>
              <a:ext uri="{FF2B5EF4-FFF2-40B4-BE49-F238E27FC236}">
                <a16:creationId xmlns:a16="http://schemas.microsoft.com/office/drawing/2014/main" id="{7BDAFFB8-21B2-DA4E-B97B-C1489AC89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49" y="3402980"/>
            <a:ext cx="589364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9900"/>
                </a:solidFill>
                <a:latin typeface="Arial" charset="0"/>
              </a:rPr>
              <a:t>Robust,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but 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O(</a:t>
            </a:r>
            <a:r>
              <a:rPr lang="en-US" sz="2800" i="1">
                <a:solidFill>
                  <a:srgbClr val="FF0000"/>
                </a:solidFill>
                <a:latin typeface="Times New Roman" charset="0"/>
              </a:rPr>
              <a:t>N = number of peers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sz="2800" dirty="0">
                <a:latin typeface="Arial" charset="0"/>
              </a:rPr>
              <a:t>messages per lookup</a:t>
            </a:r>
            <a:endParaRPr lang="en-US" sz="28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530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38796</TotalTime>
  <Words>2769</Words>
  <Application>Microsoft Macintosh PowerPoint</Application>
  <PresentationFormat>Custom</PresentationFormat>
  <Paragraphs>804</Paragraphs>
  <Slides>46</Slides>
  <Notes>46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 Regular</vt:lpstr>
      <vt:lpstr>Arial</vt:lpstr>
      <vt:lpstr>Calibri</vt:lpstr>
      <vt:lpstr>Courier</vt:lpstr>
      <vt:lpstr>Courier New</vt:lpstr>
      <vt:lpstr>Times New Roman</vt:lpstr>
      <vt:lpstr>1_Office Theme</vt:lpstr>
      <vt:lpstr>Peer-to-Peer Systems and Distributed Hash Tables</vt:lpstr>
      <vt:lpstr>Distributed Application Architecture</vt:lpstr>
      <vt:lpstr>Today</vt:lpstr>
      <vt:lpstr>What is a Peer-to-Peer (P2P) system?</vt:lpstr>
      <vt:lpstr>P2P adoption</vt:lpstr>
      <vt:lpstr>Why might P2P be a win?</vt:lpstr>
      <vt:lpstr>The lookup problem: locate the data</vt:lpstr>
      <vt:lpstr>Centralized lookup (Napster)</vt:lpstr>
      <vt:lpstr>Flooded queries (original Gnutella)</vt:lpstr>
      <vt:lpstr>Tradeoffs in distributed systems</vt:lpstr>
      <vt:lpstr>Tradeoffs in distributed systems</vt:lpstr>
      <vt:lpstr>Tradeoffs in distributed systems</vt:lpstr>
      <vt:lpstr>Today</vt:lpstr>
      <vt:lpstr>What is a DHT (and why)?</vt:lpstr>
      <vt:lpstr>Cooperative storage with a DHT</vt:lpstr>
      <vt:lpstr>DHT is expected to be</vt:lpstr>
      <vt:lpstr>Today</vt:lpstr>
      <vt:lpstr>Chord identifiers</vt:lpstr>
      <vt:lpstr>Consistent hashing [Karger ‘97] – data partition</vt:lpstr>
      <vt:lpstr>Consistent hashing [Karger ‘97] – data partition</vt:lpstr>
      <vt:lpstr>Consistent hashing [Karger ‘97] – basic lookup</vt:lpstr>
      <vt:lpstr>Simple lookup algorithm</vt:lpstr>
      <vt:lpstr>Chord – finger tables</vt:lpstr>
      <vt:lpstr>Chord – finger tables</vt:lpstr>
      <vt:lpstr>Lookup with finger table</vt:lpstr>
      <vt:lpstr>Implication of finger tables</vt:lpstr>
      <vt:lpstr>Chord lookup algorithm properties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DHash replicates blocks at r successors</vt:lpstr>
      <vt:lpstr>Today</vt:lpstr>
      <vt:lpstr>Why don’t all services use P2P?</vt:lpstr>
      <vt:lpstr>DHTs in retrospective</vt:lpstr>
      <vt:lpstr>What DHTs got right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Haonan Lu</cp:lastModifiedBy>
  <cp:revision>2007</cp:revision>
  <cp:lastPrinted>2017-04-12T17:13:54Z</cp:lastPrinted>
  <dcterms:created xsi:type="dcterms:W3CDTF">2013-10-08T01:49:25Z</dcterms:created>
  <dcterms:modified xsi:type="dcterms:W3CDTF">2021-03-01T00:27:52Z</dcterms:modified>
</cp:coreProperties>
</file>