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3" r:id="rId3"/>
    <p:sldId id="324" r:id="rId4"/>
    <p:sldId id="325" r:id="rId5"/>
    <p:sldId id="326" r:id="rId6"/>
    <p:sldId id="328" r:id="rId7"/>
    <p:sldId id="329" r:id="rId8"/>
    <p:sldId id="330" r:id="rId9"/>
    <p:sldId id="331" r:id="rId10"/>
    <p:sldId id="332" r:id="rId11"/>
    <p:sldId id="333" r:id="rId12"/>
    <p:sldId id="304" r:id="rId13"/>
    <p:sldId id="262" r:id="rId14"/>
    <p:sldId id="263" r:id="rId15"/>
    <p:sldId id="264" r:id="rId16"/>
    <p:sldId id="265" r:id="rId17"/>
    <p:sldId id="266" r:id="rId18"/>
    <p:sldId id="267" r:id="rId19"/>
    <p:sldId id="322" r:id="rId20"/>
    <p:sldId id="301" r:id="rId21"/>
    <p:sldId id="320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5"/>
    <p:restoredTop sz="85011"/>
  </p:normalViewPr>
  <p:slideViewPr>
    <p:cSldViewPr snapToGrid="0" snapToObjects="1">
      <p:cViewPr>
        <p:scale>
          <a:sx n="109" d="100"/>
          <a:sy n="109" d="100"/>
        </p:scale>
        <p:origin x="1664" y="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2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try to use synchronized clocks to fix this!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4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0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3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28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3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3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Time 2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</a:t>
            </a:r>
            <a:r>
              <a:rPr lang="en-US" dirty="0" smtClean="0"/>
              <a:t>418: Distributed </a:t>
            </a:r>
            <a:r>
              <a:rPr lang="en-US" dirty="0"/>
              <a:t>Systems</a:t>
            </a: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 smtClean="0"/>
              <a:t>Wyatt </a:t>
            </a:r>
            <a:r>
              <a:rPr lang="en-US" dirty="0"/>
              <a:t>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278791"/>
          </a:xfrm>
        </p:spPr>
        <p:txBody>
          <a:bodyPr>
            <a:noAutofit/>
          </a:bodyPr>
          <a:lstStyle/>
          <a:p>
            <a:r>
              <a:rPr lang="en-US" i="1" dirty="0"/>
              <a:t>Does totally-ordered multicast solve the problem of multi-site replication in general</a:t>
            </a:r>
            <a:r>
              <a:rPr lang="en-US" i="1" dirty="0" smtClean="0"/>
              <a:t>?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Not </a:t>
            </a:r>
            <a:r>
              <a:rPr lang="en-US" dirty="0"/>
              <a:t>by a long shot!  </a:t>
            </a:r>
          </a:p>
          <a:p>
            <a:pPr lvl="8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Our protocol </a:t>
            </a:r>
            <a:r>
              <a:rPr lang="en-US" dirty="0">
                <a:solidFill>
                  <a:srgbClr val="FF0000"/>
                </a:solidFill>
              </a:rPr>
              <a:t>assumed:</a:t>
            </a:r>
          </a:p>
          <a:p>
            <a:pPr lvl="1"/>
            <a:r>
              <a:rPr lang="en-US" sz="2800" dirty="0"/>
              <a:t>No node failures</a:t>
            </a:r>
          </a:p>
          <a:p>
            <a:pPr lvl="1"/>
            <a:r>
              <a:rPr lang="en-US" sz="2800" dirty="0"/>
              <a:t>No message loss</a:t>
            </a:r>
          </a:p>
          <a:p>
            <a:pPr lvl="1"/>
            <a:r>
              <a:rPr lang="en-US" sz="2800" dirty="0"/>
              <a:t>No message corruption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to all communication </a:t>
            </a:r>
            <a:r>
              <a:rPr lang="en-US" dirty="0">
                <a:solidFill>
                  <a:srgbClr val="FF0000"/>
                </a:solidFill>
              </a:rPr>
              <a:t>does not scale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Waits forever </a:t>
            </a:r>
            <a:r>
              <a:rPr lang="en-US" dirty="0"/>
              <a:t>for message delays </a:t>
            </a:r>
            <a:r>
              <a:rPr lang="en-US" dirty="0">
                <a:solidFill>
                  <a:srgbClr val="FF0000"/>
                </a:solidFill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are we done?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3728048"/>
          </a:xfrm>
        </p:spPr>
        <p:txBody>
          <a:bodyPr>
            <a:normAutofit/>
          </a:bodyPr>
          <a:lstStyle/>
          <a:p>
            <a:r>
              <a:rPr lang="en-GB" altLang="en-US" dirty="0"/>
              <a:t>Can totally-order events in a distributed system: that’s useful!</a:t>
            </a:r>
          </a:p>
          <a:p>
            <a:pPr lvl="1"/>
            <a:r>
              <a:rPr lang="en-GB" altLang="en-US" dirty="0" smtClean="0"/>
              <a:t>We saw an application of Lamport clocks for totally-ordered multicast</a:t>
            </a:r>
          </a:p>
          <a:p>
            <a:endParaRPr lang="en-GB" altLang="en-US" dirty="0"/>
          </a:p>
          <a:p>
            <a:r>
              <a:rPr lang="en-GB" altLang="en-US" dirty="0" smtClean="0"/>
              <a:t>But: while by construction, a </a:t>
            </a:r>
            <a:r>
              <a:rPr lang="en-GB" altLang="en-US" dirty="0" smtClean="0">
                <a:sym typeface="Wingdings"/>
              </a:rPr>
              <a:t> </a:t>
            </a:r>
            <a:r>
              <a:rPr lang="en-GB" altLang="en-US" dirty="0" smtClean="0"/>
              <a:t>b implies </a:t>
            </a:r>
            <a:r>
              <a:rPr lang="en-GB" altLang="en-US" i="1" dirty="0" smtClean="0"/>
              <a:t>C</a:t>
            </a:r>
            <a:r>
              <a:rPr lang="en-GB" altLang="en-US" dirty="0" smtClean="0"/>
              <a:t>(a) &lt; </a:t>
            </a:r>
            <a:r>
              <a:rPr lang="en-GB" altLang="en-US" i="1" dirty="0" smtClean="0"/>
              <a:t>C</a:t>
            </a:r>
            <a:r>
              <a:rPr lang="en-GB" altLang="en-US" dirty="0" smtClean="0"/>
              <a:t>(b),</a:t>
            </a:r>
          </a:p>
          <a:p>
            <a:pPr lvl="1"/>
            <a:r>
              <a:rPr lang="en-GB" altLang="en-US" dirty="0" smtClean="0"/>
              <a:t>The converse is not necessarily true:</a:t>
            </a:r>
          </a:p>
          <a:p>
            <a:pPr lvl="2"/>
            <a:r>
              <a:rPr lang="en-GB" altLang="en-US" i="1" dirty="0" smtClean="0"/>
              <a:t>C</a:t>
            </a:r>
            <a:r>
              <a:rPr lang="en-GB" altLang="en-US" dirty="0" smtClean="0"/>
              <a:t>(a) &lt; </a:t>
            </a:r>
            <a:r>
              <a:rPr lang="en-GB" altLang="en-US" i="1" dirty="0" smtClean="0"/>
              <a:t>C</a:t>
            </a:r>
            <a:r>
              <a:rPr lang="en-GB" altLang="en-US" dirty="0" smtClean="0"/>
              <a:t>(b) does not imply a </a:t>
            </a:r>
            <a:r>
              <a:rPr lang="en-GB" altLang="en-US" dirty="0" smtClean="0">
                <a:sym typeface="Wingdings"/>
              </a:rPr>
              <a:t> </a:t>
            </a:r>
            <a:r>
              <a:rPr lang="en-GB" altLang="en-US" dirty="0" smtClean="0"/>
              <a:t>b (possibly, a || b)</a:t>
            </a:r>
            <a:endParaRPr lang="en-GB" altLang="en-US" dirty="0"/>
          </a:p>
          <a:p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Take-away points: Lamport clocks</a:t>
            </a:r>
            <a:endParaRPr lang="en-GB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175849"/>
            <a:ext cx="92838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Can’t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use </a:t>
            </a:r>
            <a:r>
              <a:rPr lang="en-US" sz="280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timestamps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to infer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causal relationships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between events</a:t>
            </a:r>
          </a:p>
        </p:txBody>
      </p:sp>
    </p:spTree>
    <p:extLst>
      <p:ext uri="{BB962C8B-B14F-4D97-AF65-F5344CB8AC3E}">
        <p14:creationId xmlns:p14="http://schemas.microsoft.com/office/powerpoint/2010/main" val="88958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Lamport</a:t>
            </a:r>
            <a:r>
              <a:rPr lang="en-US" dirty="0" smtClean="0"/>
              <a:t> Clocks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Q: a </a:t>
            </a:r>
            <a:r>
              <a:rPr lang="en-US" dirty="0" smtClean="0">
                <a:sym typeface="Wingdings"/>
              </a:rPr>
              <a:t> b	</a:t>
            </a: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=&gt;	</a:t>
            </a: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 smtClean="0">
                <a:sym typeface="Wingdings"/>
              </a:rPr>
              <a:t>LC(a) &lt; LC(b) 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 smtClean="0"/>
              <a:t>a || b		=&gt;	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215" y="18341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ym typeface="Wingdings"/>
              </a:rPr>
              <a:t>				LC(a) &lt; LC(b)</a:t>
            </a:r>
          </a:p>
          <a:p>
            <a:pPr marL="0" indent="0">
              <a:buFont typeface="Arial"/>
              <a:buNone/>
            </a:pPr>
            <a:endParaRPr lang="en-US" dirty="0" smtClean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ym typeface="Wingdings"/>
              </a:rPr>
              <a:t>				b -/-&gt; a	( a  b or a || b )</a:t>
            </a:r>
          </a:p>
          <a:p>
            <a:pPr marL="0" indent="0">
              <a:buFont typeface="Arial"/>
              <a:buNone/>
            </a:pPr>
            <a:endParaRPr lang="en-US" dirty="0" smtClean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 smtClean="0"/>
              <a:t>				nothing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2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  <a:p>
            <a:pPr lvl="2"/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Initially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all vectors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are [0, 0, …, 0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eaLnBrk="1" hangingPunct="1"/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eaLnBrk="1" hangingPunct="1"/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eaLnBrk="1" hangingPunct="1"/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For each local event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local entry c</a:t>
            </a:r>
            <a:r>
              <a:rPr lang="en-US" altLang="en-US" b="0" i="0" spc="0" baseline="-250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If process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j receives message with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each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local entry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local entry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6280283" cy="5224990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/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Helvetica Neue Medium" charset="0"/>
                <a:cs typeface="Helvetica Neue Medium" charset="0"/>
              </a:rPr>
              <a:t>Vector clock: Example</a:t>
            </a:r>
            <a:endParaRPr lang="en-US" dirty="0">
              <a:ea typeface="Helvetica Neue Medium" charset="0"/>
              <a:cs typeface="Helvetica Neue Medium" charset="0"/>
            </a:endParaRP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</a:p>
          <a:p>
            <a:pPr lvl="1"/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V(a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V(a)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|| 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V(b)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214940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/>
            </a:r>
            <a:b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buClr>
                <a:schemeClr val="tx1"/>
              </a:buClr>
            </a:pP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76646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906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48708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77643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17247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03244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44207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968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91840" y="4476422"/>
            <a:ext cx="1537252" cy="523220"/>
            <a:chOff x="4595752" y="4199049"/>
            <a:chExt cx="153725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081113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</a:t>
              </a:r>
              <a:r>
                <a:rPr lang="en-US" sz="24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0,0,1]</a:t>
              </a:r>
              <a:endParaRPr lang="en-US" sz="24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5752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</a:p>
          <a:p>
            <a:pPr lvl="2"/>
            <a:r>
              <a:rPr lang="en-US" sz="2800" dirty="0" smtClean="0">
                <a:ea typeface="Helvetica Neue Medium" charset="0"/>
                <a:cs typeface="Helvetica Neue Medium" charset="0"/>
              </a:rPr>
              <a:t>They are the same event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)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</a:t>
            </a:r>
            <a:r>
              <a:rPr lang="en-US" sz="2800" dirty="0" smtClean="0">
                <a:ea typeface="Helvetica Neue Medium" charset="0"/>
                <a:cs typeface="Helvetica Neue Medium" charset="0"/>
              </a:rPr>
              <a:t> </a:t>
            </a:r>
            <a:r>
              <a:rPr lang="en-US" sz="2800" dirty="0" smtClean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V(a)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|| 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V(b)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sz="32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</a:t>
            </a:r>
            <a:r>
              <a:rPr lang="en-US" sz="2800" dirty="0" smtClean="0">
                <a:ea typeface="Helvetica Neue Medium" charset="0"/>
                <a:cs typeface="Helvetica Neue Medium" charset="0"/>
              </a:rPr>
              <a:t> ||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New York-based bank wants to make its transaction ledger database resilient to whole-site failures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the database, keep one copy in sf, one in </a:t>
            </a:r>
            <a:r>
              <a:rPr lang="en-US" dirty="0" err="1" smtClean="0"/>
              <a:t>nyc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 smtClean="0">
                <a:ea typeface="Helvetica Neue Medium" charset="0"/>
                <a:cs typeface="Helvetica Neue Medium" charset="0"/>
              </a:rPr>
              <a:t>	Conclusion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: </a:t>
            </a:r>
            <a:r>
              <a:rPr lang="en-US" sz="3200" dirty="0" smtClean="0"/>
              <a:t>z -/-&gt; </a:t>
            </a:r>
            <a:r>
              <a:rPr lang="en-US" sz="3200" dirty="0" smtClean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</a:t>
            </a:r>
            <a:r>
              <a:rPr lang="en-US" sz="3600" i="0" spc="0" dirty="0" smtClean="0">
                <a:ea typeface="Helvetica Neue Medium" charset="0"/>
                <a:cs typeface="Helvetica Neue Medium" charset="0"/>
              </a:rPr>
              <a:t>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 smtClean="0">
                <a:ea typeface="Helvetica Neue Medium" charset="0"/>
                <a:cs typeface="Helvetica Neue Medium" charset="0"/>
              </a:rPr>
              <a:t>Conclusion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: </a:t>
            </a:r>
            <a:r>
              <a:rPr lang="en-US" sz="3200" dirty="0" smtClean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</a:t>
            </a:r>
            <a:r>
              <a:rPr lang="en-US" sz="3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precisely capture happens-before </a:t>
            </a:r>
            <a:r>
              <a:rPr lang="en-US" sz="3600" smtClean="0">
                <a:latin typeface="Helvetica Neue Medium" charset="0"/>
                <a:ea typeface="Helvetica Neue Medium" charset="0"/>
                <a:cs typeface="Helvetica Neue Medium" charset="0"/>
              </a:rPr>
              <a:t>relation (potential causality)</a:t>
            </a:r>
            <a:endParaRPr lang="en-US" sz="3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35202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 smtClean="0"/>
              <a:t>the database, keep one copy in sf, one in </a:t>
            </a:r>
            <a:r>
              <a:rPr lang="en-US" dirty="0" err="1" smtClean="0"/>
              <a:t>nyc</a:t>
            </a:r>
            <a:endParaRPr lang="en-US" dirty="0"/>
          </a:p>
          <a:p>
            <a:pPr lvl="1"/>
            <a:r>
              <a:rPr lang="en-US" dirty="0" smtClean="0"/>
              <a:t>Client sends reads to the nearest copy</a:t>
            </a:r>
          </a:p>
          <a:p>
            <a:pPr lvl="1"/>
            <a:r>
              <a:rPr lang="en-US" dirty="0" smtClean="0"/>
              <a:t>Client sends update to both copies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5"/>
            <a:ext cx="9601200" cy="2175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 smtClean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endParaRPr lang="en-US" dirty="0" smtClean="0">
              <a:ea typeface="Helvetica Neue Medium" charset="0"/>
              <a:cs typeface="Helvetica Neue Medium" charset="0"/>
            </a:endParaRPr>
          </a:p>
          <a:p>
            <a:r>
              <a:rPr lang="en-US" dirty="0" smtClean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 smtClean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  <a:endParaRPr lang="en-US" dirty="0" smtClean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Helvetica Neue Medium" charset="0"/>
                <a:cs typeface="Helvetica Neue Medium" charset="0"/>
              </a:rPr>
              <a:t>Totally-Ordered Multicast</a:t>
            </a:r>
            <a:endParaRPr lang="en-US" dirty="0">
              <a:ea typeface="Helvetica Neue Medium" charset="0"/>
              <a:cs typeface="Helvetica Neue Medium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35322" y="4982311"/>
            <a:ext cx="4105970" cy="1353578"/>
            <a:chOff x="2162790" y="4654918"/>
            <a:chExt cx="4105970" cy="1353578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41235" y="4654918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1721543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49772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4345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23259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31507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143249" y="54666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SF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55109" y="169272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55109" y="232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32" y="1434593"/>
            <a:ext cx="3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a) Add Alice to Bank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66842" y="2105254"/>
            <a:ext cx="369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b) Alice deposits $1000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65710" y="26061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3586117" y="2371410"/>
            <a:ext cx="1779593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5054204" y="552968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NY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4410" y="6272353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8" name="Oval 27"/>
          <p:cNvSpPr/>
          <p:nvPr/>
        </p:nvSpPr>
        <p:spPr>
          <a:xfrm>
            <a:off x="3464778" y="554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60973" y="55932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541519" y="3096562"/>
            <a:ext cx="1809708" cy="33947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89269" y="2856032"/>
            <a:ext cx="389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c) Remove Alice from Bank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366842" y="5357418"/>
            <a:ext cx="365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e) Alice deposits $100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66841" y="3865426"/>
            <a:ext cx="369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) Re-add Alice to Bank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65710" y="301018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55109" y="338652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589609" y="1743537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365710" y="19728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55109" y="405078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65710" y="435079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600505" y="4116029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89269" y="5377944"/>
            <a:ext cx="33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f) 1% interest payment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74469" y="1665425"/>
            <a:ext cx="499832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Q2) </a:t>
            </a:r>
            <a:r>
              <a:rPr lang="en-US" sz="2400" i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are all the valid </a:t>
            </a:r>
            <a:r>
              <a:rPr lang="en-US" sz="2400" i="1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400" i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 timestamp total orders of a—f?</a:t>
            </a:r>
            <a:endParaRPr lang="en-US" sz="2400" i="1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74469" y="546660"/>
            <a:ext cx="50018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Q1) What is bad about using order </a:t>
            </a:r>
            <a:r>
              <a:rPr lang="en-US" sz="2400" i="1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a,b,d,c</a:t>
            </a:r>
            <a:r>
              <a:rPr lang="en-US" sz="2400" i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  <a:endParaRPr lang="en-US" sz="2400" i="1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receiving an update from 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receiving an update from replica: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A</a:t>
            </a:r>
            <a:r>
              <a:rPr lang="en-US" dirty="0" smtClean="0"/>
              <a:t>dd it to your local queue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Broadcast 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 smtClean="0"/>
              <a:t>to every replica (including yourself)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520700" indent="-514350">
              <a:buFont typeface="+mj-lt"/>
              <a:buAutoNum type="arabicPeriod"/>
            </a:pPr>
            <a:r>
              <a:rPr lang="en-US" dirty="0" smtClean="0"/>
              <a:t>On receiving an acknowledgement:</a:t>
            </a:r>
          </a:p>
          <a:p>
            <a:pPr lvl="1"/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2070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 smtClean="0"/>
              <a:t>updates </a:t>
            </a:r>
            <a:r>
              <a:rPr lang="en-US" u="sng" dirty="0" smtClean="0"/>
              <a:t>everyone</a:t>
            </a:r>
            <a:r>
              <a:rPr lang="en-US" dirty="0" smtClean="0"/>
              <a:t> has ack’ed from </a:t>
            </a:r>
            <a:r>
              <a:rPr lang="en-US" u="sng" dirty="0" smtClean="0"/>
              <a:t>head</a:t>
            </a:r>
            <a:r>
              <a:rPr lang="en-US" dirty="0" smtClean="0"/>
              <a:t> of queue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Totally-Ordered Multicast 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4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676401" y="1420586"/>
            <a:ext cx="3960639" cy="2893218"/>
          </a:xfrm>
        </p:spPr>
        <p:txBody>
          <a:bodyPr>
            <a:normAutofit/>
          </a:bodyPr>
          <a:lstStyle/>
          <a:p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endParaRPr lang="en-US" sz="2400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/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797171" y="4041923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2493073"/>
            <a:ext cx="10515600" cy="1612762"/>
          </a:xfrm>
          <a:prstGeom prst="roundRect">
            <a:avLst>
              <a:gd name="adj" fmla="val 7756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 receiving an </a:t>
            </a:r>
            <a:r>
              <a:rPr lang="en-US" dirty="0" smtClean="0"/>
              <a:t>update from </a:t>
            </a:r>
            <a:r>
              <a:rPr lang="en-US" dirty="0"/>
              <a:t>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receiving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or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processing </a:t>
            </a:r>
            <a:r>
              <a:rPr lang="en-US" dirty="0" smtClean="0"/>
              <a:t>an update: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A</a:t>
            </a:r>
            <a:r>
              <a:rPr lang="en-US" dirty="0" smtClean="0"/>
              <a:t>dd it to your local queue, if received update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Broadcast 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 smtClean="0"/>
              <a:t>to every replica (including yourself)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only from head of queue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On receiving an acknowledgement:</a:t>
            </a:r>
          </a:p>
          <a:p>
            <a:pPr lvl="1"/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 smtClean="0"/>
              <a:t>updates </a:t>
            </a:r>
            <a:r>
              <a:rPr lang="en-US" u="sng" dirty="0" smtClean="0"/>
              <a:t>everyone</a:t>
            </a:r>
            <a:r>
              <a:rPr lang="en-US" dirty="0" smtClean="0"/>
              <a:t> has ack’ed from </a:t>
            </a:r>
            <a:r>
              <a:rPr lang="en-US" u="sng" dirty="0" smtClean="0"/>
              <a:t>head</a:t>
            </a:r>
            <a:r>
              <a:rPr lang="en-US" dirty="0" smtClean="0"/>
              <a:t> of queue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Totally-Ordered Multicast</a:t>
            </a:r>
            <a:r>
              <a:rPr lang="en-US" dirty="0"/>
              <a:t> </a:t>
            </a:r>
            <a:r>
              <a:rPr lang="en-US" baseline="30000" dirty="0" smtClean="0">
                <a:solidFill>
                  <a:schemeClr val="accent3">
                    <a:lumMod val="50000"/>
                  </a:schemeClr>
                </a:solidFill>
              </a:rPr>
              <a:t>(Correct version)</a:t>
            </a:r>
            <a:endParaRPr lang="en-US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(Correct version)</a:t>
            </a: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44194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6340</TotalTime>
  <Words>1077</Words>
  <Application>Microsoft Macintosh PowerPoint</Application>
  <PresentationFormat>Widescreen</PresentationFormat>
  <Paragraphs>272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Helvetica Neue Medium</vt:lpstr>
      <vt:lpstr>Wingdings</vt:lpstr>
      <vt:lpstr>Arial</vt:lpstr>
      <vt:lpstr>Office Theme</vt:lpstr>
      <vt:lpstr>Time 2</vt:lpstr>
      <vt:lpstr>Motivation: Multi-site database replication</vt:lpstr>
      <vt:lpstr>The consequences of concurrent updates</vt:lpstr>
      <vt:lpstr>Totally-Ordered Multicast</vt:lpstr>
      <vt:lpstr>PowerPoint Presentation</vt:lpstr>
      <vt:lpstr>Totally-Ordered Multicast (Almost correct)</vt:lpstr>
      <vt:lpstr>Totally-Ordered Multicast (Almost correct)</vt:lpstr>
      <vt:lpstr>Totally-Ordered Multicast (Correct version)</vt:lpstr>
      <vt:lpstr>Totally-Ordered Multicast (Correct version)</vt:lpstr>
      <vt:lpstr>So, are we done?</vt:lpstr>
      <vt:lpstr>Take-away points: Lamport clocks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40</cp:revision>
  <cp:lastPrinted>2021-02-17T14:53:46Z</cp:lastPrinted>
  <dcterms:created xsi:type="dcterms:W3CDTF">2018-09-09T13:59:16Z</dcterms:created>
  <dcterms:modified xsi:type="dcterms:W3CDTF">2021-02-17T14:54:12Z</dcterms:modified>
</cp:coreProperties>
</file>