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74" r:id="rId11"/>
    <p:sldId id="275" r:id="rId12"/>
    <p:sldId id="276" r:id="rId13"/>
    <p:sldId id="277" r:id="rId14"/>
    <p:sldId id="308"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309" r:id="rId32"/>
    <p:sldId id="295" r:id="rId33"/>
    <p:sldId id="296" r:id="rId34"/>
    <p:sldId id="297" r:id="rId35"/>
    <p:sldId id="298" r:id="rId36"/>
    <p:sldId id="299" r:id="rId37"/>
    <p:sldId id="300" r:id="rId38"/>
    <p:sldId id="301" r:id="rId39"/>
    <p:sldId id="31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34"/>
    <p:restoredTop sz="78604"/>
  </p:normalViewPr>
  <p:slideViewPr>
    <p:cSldViewPr snapToGrid="0" snapToObjects="1">
      <p:cViewPr>
        <p:scale>
          <a:sx n="130" d="100"/>
          <a:sy n="130" d="100"/>
        </p:scale>
        <p:origin x="144"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38412-CC09-B343-90D4-9E78E2B64E27}" type="datetimeFigureOut">
              <a:rPr lang="en-US" smtClean="0"/>
              <a:t>2/15/21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52A6E2-18E5-6444-ACAE-4409E01438EB}" type="slidenum">
              <a:rPr lang="en-US" smtClean="0"/>
              <a:t>‹#›</a:t>
            </a:fld>
            <a:endParaRPr lang="en-US"/>
          </a:p>
        </p:txBody>
      </p:sp>
    </p:spTree>
    <p:extLst>
      <p:ext uri="{BB962C8B-B14F-4D97-AF65-F5344CB8AC3E}">
        <p14:creationId xmlns:p14="http://schemas.microsoft.com/office/powerpoint/2010/main" val="377711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38763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146540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538368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try to use synchronized clocks to fix this!</a:t>
            </a:r>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53967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947037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913646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571142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525003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488062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926189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222733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200"/>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altLang="en-US" b="0" baseline="0" dirty="0" smtClean="0">
                <a:ea typeface="ＭＳ Ｐゴシック" charset="-128"/>
              </a:rPr>
              <a:t>[Or </a:t>
            </a:r>
            <a:r>
              <a:rPr lang="mr-IN" altLang="en-US" b="0" baseline="0" dirty="0" smtClean="0">
                <a:ea typeface="ＭＳ Ｐゴシック" charset="-128"/>
              </a:rPr>
              <a:t>…</a:t>
            </a:r>
            <a:r>
              <a:rPr lang="en-US" altLang="en-US" b="0" baseline="0" dirty="0" smtClean="0">
                <a:ea typeface="ＭＳ Ｐゴシック" charset="-128"/>
              </a:rPr>
              <a:t> use time to order operations, can have situations like:</a:t>
            </a:r>
          </a:p>
          <a:p>
            <a:r>
              <a:rPr lang="en-US" altLang="en-US" b="0" baseline="0" dirty="0" smtClean="0">
                <a:ea typeface="ＭＳ Ｐゴシック" charset="-128"/>
              </a:rPr>
              <a:t>Delete user at time 10</a:t>
            </a:r>
          </a:p>
          <a:p>
            <a:r>
              <a:rPr lang="en-US" altLang="en-US" b="0" baseline="0" dirty="0" smtClean="0">
                <a:ea typeface="ＭＳ Ｐゴシック" charset="-128"/>
              </a:rPr>
              <a:t>Someone else realizes whoops should still be a user</a:t>
            </a:r>
          </a:p>
          <a:p>
            <a:r>
              <a:rPr lang="en-US" altLang="en-US" b="0" baseline="0" dirty="0" smtClean="0">
                <a:ea typeface="ＭＳ Ｐゴシック" charset="-128"/>
              </a:rPr>
              <a:t>Re-add user at time 8</a:t>
            </a:r>
          </a:p>
          <a:p>
            <a:r>
              <a:rPr lang="en-US" altLang="en-US" b="0" baseline="0" dirty="0" smtClean="0">
                <a:ea typeface="ＭＳ Ｐゴシック" charset="-128"/>
              </a:rPr>
              <a:t>User will be deleted forever, which is not correct]</a:t>
            </a:r>
          </a:p>
        </p:txBody>
      </p:sp>
    </p:spTree>
    <p:extLst>
      <p:ext uri="{BB962C8B-B14F-4D97-AF65-F5344CB8AC3E}">
        <p14:creationId xmlns:p14="http://schemas.microsoft.com/office/powerpoint/2010/main" val="1043884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883644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a:ln/>
        </p:spPr>
      </p:sp>
      <p:sp>
        <p:nvSpPr>
          <p:cNvPr id="1054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endParaRPr lang="en-GB" dirty="0" smtClean="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200"/>
          </a:p>
        </p:txBody>
      </p:sp>
    </p:spTree>
    <p:extLst>
      <p:ext uri="{BB962C8B-B14F-4D97-AF65-F5344CB8AC3E}">
        <p14:creationId xmlns:p14="http://schemas.microsoft.com/office/powerpoint/2010/main" val="775671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80381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438256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106769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871455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8959525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010440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charset="0"/>
              </a:defRPr>
            </a:lvl1pPr>
            <a:lvl2pPr marL="742950" indent="-285750" defTabSz="931863">
              <a:defRPr sz="2400">
                <a:solidFill>
                  <a:schemeClr val="tx1"/>
                </a:solidFill>
                <a:latin typeface="Times New Roman" charset="0"/>
              </a:defRPr>
            </a:lvl2pPr>
            <a:lvl3pPr marL="1143000" indent="-228600" defTabSz="931863">
              <a:defRPr sz="2400">
                <a:solidFill>
                  <a:schemeClr val="tx1"/>
                </a:solidFill>
                <a:latin typeface="Times New Roman" charset="0"/>
              </a:defRPr>
            </a:lvl3pPr>
            <a:lvl4pPr marL="1600200" indent="-228600" defTabSz="931863">
              <a:defRPr sz="2400">
                <a:solidFill>
                  <a:schemeClr val="tx1"/>
                </a:solidFill>
                <a:latin typeface="Times New Roman" charset="0"/>
              </a:defRPr>
            </a:lvl4pPr>
            <a:lvl5pPr marL="2057400" indent="-228600" defTabSz="931863">
              <a:defRPr sz="2400">
                <a:solidFill>
                  <a:schemeClr val="tx1"/>
                </a:solidFill>
                <a:latin typeface="Times New Roman" charset="0"/>
              </a:defRPr>
            </a:lvl5pPr>
            <a:lvl6pPr marL="2514600" indent="-228600" defTabSz="931863" eaLnBrk="0" fontAlgn="base" hangingPunct="0">
              <a:spcBef>
                <a:spcPct val="0"/>
              </a:spcBef>
              <a:spcAft>
                <a:spcPct val="0"/>
              </a:spcAft>
              <a:defRPr sz="2400">
                <a:solidFill>
                  <a:schemeClr val="tx1"/>
                </a:solidFill>
                <a:latin typeface="Times New Roman" charset="0"/>
              </a:defRPr>
            </a:lvl6pPr>
            <a:lvl7pPr marL="2971800" indent="-228600" defTabSz="931863" eaLnBrk="0" fontAlgn="base" hangingPunct="0">
              <a:spcBef>
                <a:spcPct val="0"/>
              </a:spcBef>
              <a:spcAft>
                <a:spcPct val="0"/>
              </a:spcAft>
              <a:defRPr sz="2400">
                <a:solidFill>
                  <a:schemeClr val="tx1"/>
                </a:solidFill>
                <a:latin typeface="Times New Roman" charset="0"/>
              </a:defRPr>
            </a:lvl7pPr>
            <a:lvl8pPr marL="3429000" indent="-228600" defTabSz="931863" eaLnBrk="0" fontAlgn="base" hangingPunct="0">
              <a:spcBef>
                <a:spcPct val="0"/>
              </a:spcBef>
              <a:spcAft>
                <a:spcPct val="0"/>
              </a:spcAft>
              <a:defRPr sz="2400">
                <a:solidFill>
                  <a:schemeClr val="tx1"/>
                </a:solidFill>
                <a:latin typeface="Times New Roman" charset="0"/>
              </a:defRPr>
            </a:lvl8pPr>
            <a:lvl9pPr marL="3886200" indent="-228600" defTabSz="931863" eaLnBrk="0" fontAlgn="base" hangingPunct="0">
              <a:spcBef>
                <a:spcPct val="0"/>
              </a:spcBef>
              <a:spcAft>
                <a:spcPct val="0"/>
              </a:spcAft>
              <a:defRPr sz="2400">
                <a:solidFill>
                  <a:schemeClr val="tx1"/>
                </a:solidFill>
                <a:latin typeface="Times New Roman" charset="0"/>
              </a:defRPr>
            </a:lvl9pPr>
          </a:lstStyle>
          <a:p>
            <a:endParaRPr lang="en-US" altLang="en-US" sz="130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dirty="0">
              <a:latin typeface="Times New Roman" charset="0"/>
            </a:endParaRPr>
          </a:p>
        </p:txBody>
      </p:sp>
    </p:spTree>
    <p:extLst>
      <p:ext uri="{BB962C8B-B14F-4D97-AF65-F5344CB8AC3E}">
        <p14:creationId xmlns:p14="http://schemas.microsoft.com/office/powerpoint/2010/main" val="19033224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943512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b="1" i="0" spc="0" dirty="0" smtClean="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4679009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2000" b="0" dirty="0" smtClean="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4587453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sz="1800"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0911690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6699617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671514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5631840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194317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367751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GB" altLang="en-US" sz="1200"/>
          </a:p>
        </p:txBody>
      </p:sp>
      <p:sp>
        <p:nvSpPr>
          <p:cNvPr id="94210" name="Rectangle 1026"/>
          <p:cNvSpPr>
            <a:spLocks noGrp="1" noRot="1" noChangeAspect="1" noChangeArrowheads="1" noTextEdit="1"/>
          </p:cNvSpPr>
          <p:nvPr>
            <p:ph type="sldImg"/>
          </p:nvPr>
        </p:nvSpPr>
        <p:spPr>
          <a:ln/>
        </p:spPr>
      </p:sp>
      <p:sp>
        <p:nvSpPr>
          <p:cNvPr id="9421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smtClean="0"/>
              <a:t>Q: Why not GPS on everything?</a:t>
            </a:r>
          </a:p>
          <a:p>
            <a:r>
              <a:rPr lang="en-GB" dirty="0" smtClean="0"/>
              <a:t> A: Expensive +</a:t>
            </a:r>
            <a:r>
              <a:rPr lang="en-GB" baseline="0" dirty="0" smtClean="0"/>
              <a:t> </a:t>
            </a:r>
            <a:r>
              <a:rPr lang="en-GB" dirty="0" smtClean="0"/>
              <a:t>GPS does not work inside buildings</a:t>
            </a:r>
          </a:p>
          <a:p>
            <a:endParaRPr lang="en-GB" altLang="en-US" dirty="0" smtClean="0">
              <a:ea typeface="ＭＳ Ｐゴシック" charset="-128"/>
            </a:endParaRPr>
          </a:p>
        </p:txBody>
      </p:sp>
    </p:spTree>
    <p:extLst>
      <p:ext uri="{BB962C8B-B14F-4D97-AF65-F5344CB8AC3E}">
        <p14:creationId xmlns:p14="http://schemas.microsoft.com/office/powerpoint/2010/main" val="1068076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056670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512757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467194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return to real-time w/ Spanner near the end of the class. Uses worst-case bounds on aggressively synchronized clocks in datacenters in its distributed systems design.</a:t>
            </a:r>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746691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883F3E-8D2D-8D4F-BA7F-C0A897C14CA0}" type="datetimeFigureOut">
              <a:rPr lang="en-US" smtClean="0"/>
              <a:t>2/15/21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212877235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883F3E-8D2D-8D4F-BA7F-C0A897C14CA0}" type="datetimeFigureOut">
              <a:rPr lang="en-US" smtClean="0"/>
              <a:t>2/15/21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2049630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883F3E-8D2D-8D4F-BA7F-C0A897C14CA0}" type="datetimeFigureOut">
              <a:rPr lang="en-US" smtClean="0"/>
              <a:t>2/15/21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350278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883F3E-8D2D-8D4F-BA7F-C0A897C14CA0}" type="datetimeFigureOut">
              <a:rPr lang="en-US" smtClean="0"/>
              <a:t>2/15/21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1199445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883F3E-8D2D-8D4F-BA7F-C0A897C14CA0}" type="datetimeFigureOut">
              <a:rPr lang="en-US" smtClean="0"/>
              <a:t>2/15/21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644448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883F3E-8D2D-8D4F-BA7F-C0A897C14CA0}" type="datetimeFigureOut">
              <a:rPr lang="en-US" smtClean="0"/>
              <a:t>2/15/21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1483621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883F3E-8D2D-8D4F-BA7F-C0A897C14CA0}" type="datetimeFigureOut">
              <a:rPr lang="en-US" smtClean="0"/>
              <a:t>2/15/21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801101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883F3E-8D2D-8D4F-BA7F-C0A897C14CA0}" type="datetimeFigureOut">
              <a:rPr lang="en-US" smtClean="0"/>
              <a:t>2/15/21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1542498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883F3E-8D2D-8D4F-BA7F-C0A897C14CA0}" type="datetimeFigureOut">
              <a:rPr lang="en-US" smtClean="0"/>
              <a:t>2/15/21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357450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883F3E-8D2D-8D4F-BA7F-C0A897C14CA0}" type="datetimeFigureOut">
              <a:rPr lang="en-US" smtClean="0"/>
              <a:t>2/15/21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1166238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883F3E-8D2D-8D4F-BA7F-C0A897C14CA0}" type="datetimeFigureOut">
              <a:rPr lang="en-US" smtClean="0"/>
              <a:t>2/15/21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88456782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Medium" charset="0"/>
              </a:defRPr>
            </a:lvl1pPr>
          </a:lstStyle>
          <a:p>
            <a:fld id="{16883F3E-8D2D-8D4F-BA7F-C0A897C14CA0}" type="datetimeFigureOut">
              <a:rPr lang="en-US" smtClean="0"/>
              <a:pPr/>
              <a:t>2/15/21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Neue Medium"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Helvetica Neue Medium" charset="0"/>
              </a:defRPr>
            </a:lvl1pPr>
          </a:lstStyle>
          <a:p>
            <a:fld id="{BA294D44-32C8-FE4A-A262-B6F8943234A2}" type="slidenum">
              <a:rPr lang="en-US" smtClean="0"/>
              <a:pPr/>
              <a:t>‹#›</a:t>
            </a:fld>
            <a:endParaRPr lang="en-US" dirty="0"/>
          </a:p>
        </p:txBody>
      </p:sp>
    </p:spTree>
    <p:extLst>
      <p:ext uri="{BB962C8B-B14F-4D97-AF65-F5344CB8AC3E}">
        <p14:creationId xmlns:p14="http://schemas.microsoft.com/office/powerpoint/2010/main" val="1292807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Helvetica Neue Medium"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Helvetica Neue Medium"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Helvetica Neue Medium"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Neue Medium"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Helvetica Neue Medium"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Helvetica Neue Medium"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5.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2387600"/>
          </a:xfrm>
        </p:spPr>
        <p:txBody>
          <a:bodyPr/>
          <a:lstStyle/>
          <a:p>
            <a:r>
              <a:rPr lang="en-US" smtClean="0"/>
              <a:t>Time</a:t>
            </a:r>
            <a:endParaRPr lang="en-US" dirty="0"/>
          </a:p>
        </p:txBody>
      </p:sp>
      <p:sp>
        <p:nvSpPr>
          <p:cNvPr id="3" name="Subtitle 2"/>
          <p:cNvSpPr>
            <a:spLocks noGrp="1"/>
          </p:cNvSpPr>
          <p:nvPr>
            <p:ph type="subTitle" idx="1"/>
          </p:nvPr>
        </p:nvSpPr>
        <p:spPr>
          <a:xfrm>
            <a:off x="1524000" y="4373346"/>
            <a:ext cx="9144000" cy="1655762"/>
          </a:xfrm>
        </p:spPr>
        <p:txBody>
          <a:bodyPr>
            <a:normAutofit lnSpcReduction="10000"/>
          </a:bodyPr>
          <a:lstStyle/>
          <a:p>
            <a:r>
              <a:rPr lang="en-US" dirty="0"/>
              <a:t>COS </a:t>
            </a:r>
            <a:r>
              <a:rPr lang="en-US" dirty="0" smtClean="0"/>
              <a:t>418: Distributed </a:t>
            </a:r>
            <a:r>
              <a:rPr lang="en-US" dirty="0"/>
              <a:t>Systems</a:t>
            </a:r>
          </a:p>
          <a:p>
            <a:r>
              <a:rPr lang="en-US" dirty="0"/>
              <a:t>Lecture </a:t>
            </a:r>
            <a:r>
              <a:rPr lang="en-US" dirty="0" smtClean="0"/>
              <a:t>5</a:t>
            </a:r>
            <a:endParaRPr lang="en-US" dirty="0"/>
          </a:p>
          <a:p>
            <a:endParaRPr lang="en-US" dirty="0"/>
          </a:p>
          <a:p>
            <a:r>
              <a:rPr lang="en-US" dirty="0" smtClean="0"/>
              <a:t>Wyatt </a:t>
            </a:r>
            <a:r>
              <a:rPr lang="en-US" dirty="0"/>
              <a:t>Lloyd</a:t>
            </a:r>
          </a:p>
        </p:txBody>
      </p:sp>
      <p:pic>
        <p:nvPicPr>
          <p:cNvPr id="6" name="Picture 5"/>
          <p:cNvPicPr>
            <a:picLocks noChangeAspect="1"/>
          </p:cNvPicPr>
          <p:nvPr/>
        </p:nvPicPr>
        <p:blipFill>
          <a:blip r:embed="rId2"/>
          <a:stretch>
            <a:fillRect/>
          </a:stretch>
        </p:blipFill>
        <p:spPr>
          <a:xfrm>
            <a:off x="5517624" y="2648345"/>
            <a:ext cx="1156753" cy="1464256"/>
          </a:xfrm>
          <a:prstGeom prst="rect">
            <a:avLst/>
          </a:prstGeom>
        </p:spPr>
      </p:pic>
    </p:spTree>
    <p:extLst>
      <p:ext uri="{BB962C8B-B14F-4D97-AF65-F5344CB8AC3E}">
        <p14:creationId xmlns:p14="http://schemas.microsoft.com/office/powerpoint/2010/main" val="8858042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smtClean="0"/>
              <a:t>Clocks on different systems will always behave differently</a:t>
            </a:r>
          </a:p>
          <a:p>
            <a:pPr lvl="1"/>
            <a:r>
              <a:rPr lang="en-US" dirty="0" smtClean="0"/>
              <a:t>Disagreement between machines can result in undesirable behavior</a:t>
            </a:r>
          </a:p>
          <a:p>
            <a:endParaRPr lang="en-US" dirty="0" smtClean="0"/>
          </a:p>
          <a:p>
            <a:r>
              <a:rPr lang="en-US" dirty="0" smtClean="0"/>
              <a:t>NTP clock synchronization</a:t>
            </a:r>
          </a:p>
          <a:p>
            <a:pPr lvl="1"/>
            <a:r>
              <a:rPr lang="en-US" dirty="0" smtClean="0"/>
              <a:t>Rely on timestamps to estimate network delays</a:t>
            </a:r>
          </a:p>
          <a:p>
            <a:pPr lvl="1"/>
            <a:r>
              <a:rPr lang="en-US" dirty="0" smtClean="0"/>
              <a:t>100s 𝝁s−</a:t>
            </a:r>
            <a:r>
              <a:rPr lang="en-US" dirty="0" err="1" smtClean="0"/>
              <a:t>ms</a:t>
            </a:r>
            <a:r>
              <a:rPr lang="en-US" dirty="0" smtClean="0"/>
              <a:t> accuracy</a:t>
            </a:r>
          </a:p>
          <a:p>
            <a:pPr lvl="1"/>
            <a:r>
              <a:rPr lang="en-US" dirty="0" smtClean="0"/>
              <a:t>Clocks never exactly synchronized</a:t>
            </a:r>
          </a:p>
          <a:p>
            <a:pPr lvl="1"/>
            <a:endParaRPr lang="en-US" dirty="0" smtClean="0"/>
          </a:p>
          <a:p>
            <a:r>
              <a:rPr lang="en-US" dirty="0" smtClean="0"/>
              <a:t>Often </a:t>
            </a:r>
            <a:r>
              <a:rPr lang="en-US" dirty="0" smtClean="0">
                <a:solidFill>
                  <a:srgbClr val="FF0000"/>
                </a:solidFill>
              </a:rPr>
              <a:t>inadequate </a:t>
            </a:r>
            <a:r>
              <a:rPr lang="en-US" dirty="0" smtClean="0"/>
              <a:t>for distributed systems</a:t>
            </a:r>
          </a:p>
          <a:p>
            <a:pPr lvl="1"/>
            <a:r>
              <a:rPr lang="en-US" dirty="0" smtClean="0"/>
              <a:t>Often need to reason about the order of events</a:t>
            </a:r>
          </a:p>
          <a:p>
            <a:pPr lvl="1"/>
            <a:r>
              <a:rPr lang="en-US" dirty="0"/>
              <a:t>Might need precision on the order of </a:t>
            </a:r>
            <a:r>
              <a:rPr lang="en-US" dirty="0" smtClean="0"/>
              <a:t>ns</a:t>
            </a:r>
            <a:endParaRPr lang="en-US" dirty="0"/>
          </a:p>
          <a:p>
            <a:endParaRPr lang="en-US" dirty="0" smtClean="0"/>
          </a:p>
        </p:txBody>
      </p:sp>
      <p:sp>
        <p:nvSpPr>
          <p:cNvPr id="2" name="Slide Number Placeholder 1"/>
          <p:cNvSpPr>
            <a:spLocks noGrp="1"/>
          </p:cNvSpPr>
          <p:nvPr>
            <p:ph type="sldNum" sz="quarter" idx="12"/>
          </p:nvPr>
        </p:nvSpPr>
        <p:spPr/>
        <p:txBody>
          <a:bodyPr/>
          <a:lstStyle/>
          <a:p>
            <a:fld id="{729111C5-E04E-4942-8174-12BB645D56A6}" type="slidenum">
              <a:rPr lang="en-US" smtClean="0"/>
              <a:pPr/>
              <a:t>10</a:t>
            </a:fld>
            <a:endParaRPr lang="en-US"/>
          </a:p>
        </p:txBody>
      </p:sp>
      <p:sp>
        <p:nvSpPr>
          <p:cNvPr id="58369" name="Title 1"/>
          <p:cNvSpPr>
            <a:spLocks noGrp="1"/>
          </p:cNvSpPr>
          <p:nvPr>
            <p:ph type="title"/>
          </p:nvPr>
        </p:nvSpPr>
        <p:spPr/>
        <p:txBody>
          <a:bodyPr/>
          <a:lstStyle/>
          <a:p>
            <a:r>
              <a:rPr lang="en-US" altLang="en-US" spc="-150" dirty="0"/>
              <a:t>C</a:t>
            </a:r>
            <a:r>
              <a:rPr lang="en-US" altLang="en-US" spc="-150"/>
              <a:t>lock synchronization: Take-away </a:t>
            </a:r>
            <a:r>
              <a:rPr lang="en-US" altLang="en-US" spc="-150" dirty="0"/>
              <a:t>points</a:t>
            </a:r>
          </a:p>
        </p:txBody>
      </p:sp>
    </p:spTree>
    <p:extLst>
      <p:ext uri="{BB962C8B-B14F-4D97-AF65-F5344CB8AC3E}">
        <p14:creationId xmlns:p14="http://schemas.microsoft.com/office/powerpoint/2010/main" val="178228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altLang="en-US" smtClean="0"/>
              <a:t>Today</a:t>
            </a:r>
            <a:endParaRPr lang="en-US" altLang="en-US" dirty="0"/>
          </a:p>
        </p:txBody>
      </p:sp>
      <p:sp>
        <p:nvSpPr>
          <p:cNvPr id="39938" name="Content Placeholder 2"/>
          <p:cNvSpPr>
            <a:spLocks noGrp="1"/>
          </p:cNvSpPr>
          <p:nvPr>
            <p:ph idx="1"/>
          </p:nvPr>
        </p:nvSpPr>
        <p:spPr/>
        <p:txBody>
          <a:bodyPr>
            <a:normAutofit/>
          </a:bodyPr>
          <a:lstStyle/>
          <a:p>
            <a:pPr marL="514350" indent="-514350">
              <a:buFont typeface="+mj-lt"/>
              <a:buAutoNum type="arabicPeriod"/>
            </a:pPr>
            <a:r>
              <a:rPr lang="en-US" altLang="en-US" sz="3200" dirty="0">
                <a:solidFill>
                  <a:schemeClr val="bg1">
                    <a:lumMod val="50000"/>
                  </a:schemeClr>
                </a:solidFill>
              </a:rPr>
              <a:t>The need for time synchronization</a:t>
            </a:r>
          </a:p>
          <a:p>
            <a:pPr marL="514350" indent="-514350">
              <a:buFont typeface="+mj-lt"/>
              <a:buAutoNum type="arabicPeriod"/>
            </a:pPr>
            <a:endParaRPr lang="en-US" altLang="en-US" sz="3200" dirty="0"/>
          </a:p>
          <a:p>
            <a:pPr marL="514350" indent="-514350">
              <a:buFont typeface="+mj-lt"/>
              <a:buAutoNum type="arabicPeriod"/>
            </a:pPr>
            <a:r>
              <a:rPr lang="en-US" altLang="en-US" sz="3200" dirty="0">
                <a:solidFill>
                  <a:schemeClr val="tx1">
                    <a:lumMod val="50000"/>
                    <a:lumOff val="50000"/>
                  </a:schemeClr>
                </a:solidFill>
              </a:rPr>
              <a:t>“Wall clock time” synchronization</a:t>
            </a:r>
          </a:p>
          <a:p>
            <a:pPr marL="914400" lvl="1" indent="-514350"/>
            <a:r>
              <a:rPr lang="en-US" altLang="en-US" sz="3200" dirty="0">
                <a:solidFill>
                  <a:schemeClr val="tx1">
                    <a:lumMod val="50000"/>
                    <a:lumOff val="50000"/>
                  </a:schemeClr>
                </a:solidFill>
              </a:rPr>
              <a:t>Cristian’s </a:t>
            </a:r>
            <a:r>
              <a:rPr lang="en-US" altLang="en-US" sz="3200" dirty="0" smtClean="0">
                <a:solidFill>
                  <a:schemeClr val="tx1">
                    <a:lumMod val="50000"/>
                    <a:lumOff val="50000"/>
                  </a:schemeClr>
                </a:solidFill>
              </a:rPr>
              <a:t>algorithm, </a:t>
            </a:r>
            <a:r>
              <a:rPr lang="en-US" altLang="en-US" sz="3200" dirty="0">
                <a:solidFill>
                  <a:schemeClr val="tx1">
                    <a:lumMod val="50000"/>
                    <a:lumOff val="50000"/>
                  </a:schemeClr>
                </a:solidFill>
              </a:rPr>
              <a:t>NTP</a:t>
            </a:r>
          </a:p>
          <a:p>
            <a:pPr marL="914400" lvl="1" indent="-514350"/>
            <a:endParaRPr lang="en-US" altLang="en-US" sz="3200" dirty="0">
              <a:solidFill>
                <a:schemeClr val="tx1">
                  <a:lumMod val="50000"/>
                  <a:lumOff val="50000"/>
                </a:schemeClr>
              </a:solidFill>
            </a:endParaRPr>
          </a:p>
          <a:p>
            <a:pPr marL="514350" indent="-514350">
              <a:buFont typeface="+mj-lt"/>
              <a:buAutoNum type="arabicPeriod"/>
            </a:pPr>
            <a:r>
              <a:rPr lang="en-US" altLang="en-US" sz="3200" dirty="0"/>
              <a:t>Logical Time: Lamport clocks</a:t>
            </a:r>
          </a:p>
        </p:txBody>
      </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11</a:t>
            </a:fld>
            <a:endParaRPr lang="en-US"/>
          </a:p>
        </p:txBody>
      </p:sp>
    </p:spTree>
    <p:extLst>
      <p:ext uri="{BB962C8B-B14F-4D97-AF65-F5344CB8AC3E}">
        <p14:creationId xmlns:p14="http://schemas.microsoft.com/office/powerpoint/2010/main" val="5414431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3871455" y="3109218"/>
            <a:ext cx="4610100" cy="2859115"/>
          </a:xfrm>
          <a:prstGeom prst="rect">
            <a:avLst/>
          </a:prstGeom>
        </p:spPr>
      </p:pic>
      <p:sp>
        <p:nvSpPr>
          <p:cNvPr id="43" name="Content Placeholder 42"/>
          <p:cNvSpPr>
            <a:spLocks noGrp="1"/>
          </p:cNvSpPr>
          <p:nvPr>
            <p:ph idx="1"/>
          </p:nvPr>
        </p:nvSpPr>
        <p:spPr>
          <a:xfrm>
            <a:off x="838200" y="1447801"/>
            <a:ext cx="9601200" cy="1352027"/>
          </a:xfrm>
        </p:spPr>
        <p:txBody>
          <a:bodyPr>
            <a:normAutofit fontScale="77500" lnSpcReduction="20000"/>
          </a:bodyPr>
          <a:lstStyle/>
          <a:p>
            <a:r>
              <a:rPr lang="en-US" dirty="0" smtClean="0"/>
              <a:t>A New York-based bank wants to make its transaction ledger database resilient to whole-site failures</a:t>
            </a:r>
          </a:p>
          <a:p>
            <a:endParaRPr lang="en-US" dirty="0"/>
          </a:p>
          <a:p>
            <a:r>
              <a:rPr lang="en-US" dirty="0" smtClean="0">
                <a:solidFill>
                  <a:schemeClr val="accent6">
                    <a:lumMod val="75000"/>
                  </a:schemeClr>
                </a:solidFill>
              </a:rPr>
              <a:t>Replicate</a:t>
            </a:r>
            <a:r>
              <a:rPr lang="en-US" dirty="0" smtClean="0">
                <a:solidFill>
                  <a:srgbClr val="00B050"/>
                </a:solidFill>
              </a:rPr>
              <a:t> </a:t>
            </a:r>
            <a:r>
              <a:rPr lang="en-US" dirty="0" smtClean="0"/>
              <a:t>the database, keep one copy in sf, one in </a:t>
            </a:r>
            <a:r>
              <a:rPr lang="en-US" dirty="0" err="1" smtClean="0"/>
              <a:t>nyc</a:t>
            </a:r>
            <a:endParaRPr lang="en-US" dirty="0"/>
          </a:p>
        </p:txBody>
      </p:sp>
      <p:sp>
        <p:nvSpPr>
          <p:cNvPr id="5" name="Title 4"/>
          <p:cNvSpPr>
            <a:spLocks noGrp="1"/>
          </p:cNvSpPr>
          <p:nvPr>
            <p:ph type="title"/>
          </p:nvPr>
        </p:nvSpPr>
        <p:spPr/>
        <p:txBody>
          <a:bodyPr>
            <a:normAutofit/>
          </a:bodyPr>
          <a:lstStyle/>
          <a:p>
            <a:r>
              <a:rPr lang="en-US" sz="4000" spc="-150" dirty="0"/>
              <a:t>Motivation: Multi-site database replication</a:t>
            </a:r>
          </a:p>
        </p:txBody>
      </p:sp>
      <p:pic>
        <p:nvPicPr>
          <p:cNvPr id="6" name="Picture 5"/>
          <p:cNvPicPr>
            <a:picLocks noChangeAspect="1"/>
          </p:cNvPicPr>
          <p:nvPr/>
        </p:nvPicPr>
        <p:blipFill>
          <a:blip r:embed="rId4"/>
          <a:stretch>
            <a:fillRect/>
          </a:stretch>
        </p:blipFill>
        <p:spPr>
          <a:xfrm>
            <a:off x="7609385" y="2923180"/>
            <a:ext cx="1392831" cy="1353358"/>
          </a:xfrm>
          <a:prstGeom prst="rect">
            <a:avLst/>
          </a:prstGeom>
        </p:spPr>
      </p:pic>
      <p:sp>
        <p:nvSpPr>
          <p:cNvPr id="14" name="Can 13"/>
          <p:cNvSpPr/>
          <p:nvPr/>
        </p:nvSpPr>
        <p:spPr>
          <a:xfrm>
            <a:off x="7862636" y="4014302"/>
            <a:ext cx="479259" cy="524472"/>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7" name="TextBox 6"/>
          <p:cNvSpPr txBox="1"/>
          <p:nvPr/>
        </p:nvSpPr>
        <p:spPr>
          <a:xfrm>
            <a:off x="8077057" y="4585928"/>
            <a:ext cx="1159741" cy="369332"/>
          </a:xfrm>
          <a:prstGeom prst="rect">
            <a:avLst/>
          </a:prstGeom>
          <a:noFill/>
        </p:spPr>
        <p:txBody>
          <a:bodyPr wrap="none" rtlCol="0">
            <a:spAutoFit/>
          </a:bodyPr>
          <a:lstStyle/>
          <a:p>
            <a:r>
              <a:rPr lang="en-US">
                <a:latin typeface="Arial" charset="0"/>
                <a:ea typeface="Arial" charset="0"/>
                <a:cs typeface="Arial" charset="0"/>
              </a:rPr>
              <a:t>New York</a:t>
            </a:r>
          </a:p>
        </p:txBody>
      </p:sp>
      <p:grpSp>
        <p:nvGrpSpPr>
          <p:cNvPr id="8" name="Group 7"/>
          <p:cNvGrpSpPr/>
          <p:nvPr/>
        </p:nvGrpSpPr>
        <p:grpSpPr>
          <a:xfrm>
            <a:off x="2634087" y="4163318"/>
            <a:ext cx="1599319" cy="814703"/>
            <a:chOff x="1110086" y="4163317"/>
            <a:chExt cx="1599319" cy="814703"/>
          </a:xfrm>
        </p:grpSpPr>
        <p:sp>
          <p:nvSpPr>
            <p:cNvPr id="13" name="Can 12"/>
            <p:cNvSpPr/>
            <p:nvPr/>
          </p:nvSpPr>
          <p:spPr>
            <a:xfrm>
              <a:off x="2232117" y="4163317"/>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7" name="TextBox 26"/>
            <p:cNvSpPr txBox="1"/>
            <p:nvPr/>
          </p:nvSpPr>
          <p:spPr>
            <a:xfrm>
              <a:off x="1110086" y="4331689"/>
              <a:ext cx="1487236" cy="646331"/>
            </a:xfrm>
            <a:prstGeom prst="rect">
              <a:avLst/>
            </a:prstGeom>
            <a:noFill/>
          </p:spPr>
          <p:txBody>
            <a:bodyPr wrap="square" rtlCol="0">
              <a:spAutoFit/>
            </a:bodyPr>
            <a:lstStyle/>
            <a:p>
              <a:r>
                <a:rPr lang="en-US">
                  <a:latin typeface="Arial" charset="0"/>
                  <a:ea typeface="Arial" charset="0"/>
                  <a:cs typeface="Arial" charset="0"/>
                </a:rPr>
                <a:t>San Francisco</a:t>
              </a:r>
            </a:p>
          </p:txBody>
        </p:sp>
      </p:gr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12</a:t>
            </a:fld>
            <a:endParaRPr lang="en-US"/>
          </a:p>
        </p:txBody>
      </p:sp>
    </p:spTree>
    <p:extLst>
      <p:ext uri="{BB962C8B-B14F-4D97-AF65-F5344CB8AC3E}">
        <p14:creationId xmlns:p14="http://schemas.microsoft.com/office/powerpoint/2010/main" val="54044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3871455" y="3109218"/>
            <a:ext cx="4610100" cy="2859115"/>
          </a:xfrm>
          <a:prstGeom prst="rect">
            <a:avLst/>
          </a:prstGeom>
        </p:spPr>
      </p:pic>
      <p:sp>
        <p:nvSpPr>
          <p:cNvPr id="43" name="Content Placeholder 42"/>
          <p:cNvSpPr>
            <a:spLocks noGrp="1"/>
          </p:cNvSpPr>
          <p:nvPr>
            <p:ph idx="1"/>
          </p:nvPr>
        </p:nvSpPr>
        <p:spPr>
          <a:xfrm>
            <a:off x="838200" y="1447801"/>
            <a:ext cx="10515600" cy="1352027"/>
          </a:xfrm>
        </p:spPr>
        <p:txBody>
          <a:bodyPr>
            <a:normAutofit/>
          </a:bodyPr>
          <a:lstStyle/>
          <a:p>
            <a:r>
              <a:rPr lang="en-US" dirty="0" smtClean="0">
                <a:solidFill>
                  <a:schemeClr val="accent6">
                    <a:lumMod val="75000"/>
                  </a:schemeClr>
                </a:solidFill>
              </a:rPr>
              <a:t>Replicate </a:t>
            </a:r>
            <a:r>
              <a:rPr lang="en-US" dirty="0" smtClean="0"/>
              <a:t>the database, keep one copy in sf, one in </a:t>
            </a:r>
            <a:r>
              <a:rPr lang="en-US" dirty="0" err="1" smtClean="0"/>
              <a:t>nyc</a:t>
            </a:r>
            <a:endParaRPr lang="en-US" dirty="0"/>
          </a:p>
          <a:p>
            <a:pPr lvl="1"/>
            <a:r>
              <a:rPr lang="en-US" dirty="0" smtClean="0"/>
              <a:t>Client sends reads to the nearest copy</a:t>
            </a:r>
          </a:p>
          <a:p>
            <a:pPr lvl="1"/>
            <a:r>
              <a:rPr lang="en-US" dirty="0" smtClean="0"/>
              <a:t>Client sends update to both copies</a:t>
            </a:r>
            <a:endParaRPr lang="en-US" dirty="0"/>
          </a:p>
        </p:txBody>
      </p:sp>
      <p:sp>
        <p:nvSpPr>
          <p:cNvPr id="5" name="Title 4"/>
          <p:cNvSpPr>
            <a:spLocks noGrp="1"/>
          </p:cNvSpPr>
          <p:nvPr>
            <p:ph type="title"/>
          </p:nvPr>
        </p:nvSpPr>
        <p:spPr/>
        <p:txBody>
          <a:bodyPr>
            <a:normAutofit/>
          </a:bodyPr>
          <a:lstStyle/>
          <a:p>
            <a:r>
              <a:rPr lang="en-US" sz="4000" spc="-150" dirty="0"/>
              <a:t>The consequences of concurrent updates</a:t>
            </a:r>
          </a:p>
        </p:txBody>
      </p:sp>
      <p:sp>
        <p:nvSpPr>
          <p:cNvPr id="13" name="Can 12"/>
          <p:cNvSpPr/>
          <p:nvPr/>
        </p:nvSpPr>
        <p:spPr>
          <a:xfrm>
            <a:off x="3756117" y="4163318"/>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4" name="Can 13"/>
          <p:cNvSpPr/>
          <p:nvPr/>
        </p:nvSpPr>
        <p:spPr>
          <a:xfrm>
            <a:off x="7862636" y="4014302"/>
            <a:ext cx="479259" cy="524472"/>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cxnSp>
        <p:nvCxnSpPr>
          <p:cNvPr id="22" name="Curved Connector 21"/>
          <p:cNvCxnSpPr>
            <a:stCxn id="20" idx="3"/>
            <a:endCxn id="13" idx="0"/>
          </p:cNvCxnSpPr>
          <p:nvPr/>
        </p:nvCxnSpPr>
        <p:spPr>
          <a:xfrm>
            <a:off x="3661463" y="3642657"/>
            <a:ext cx="333299" cy="639983"/>
          </a:xfrm>
          <a:prstGeom prst="curvedConnector2">
            <a:avLst/>
          </a:prstGeom>
          <a:ln w="57150">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6" name="Curved Connector 25"/>
          <p:cNvCxnSpPr>
            <a:stCxn id="20" idx="3"/>
            <a:endCxn id="14" idx="2"/>
          </p:cNvCxnSpPr>
          <p:nvPr/>
        </p:nvCxnSpPr>
        <p:spPr>
          <a:xfrm>
            <a:off x="3661463" y="3642656"/>
            <a:ext cx="4201173" cy="633882"/>
          </a:xfrm>
          <a:prstGeom prst="curvedConnector3">
            <a:avLst>
              <a:gd name="adj1" fmla="val 50000"/>
            </a:avLst>
          </a:prstGeom>
          <a:ln w="57150">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9" name="Curved Connector 28"/>
          <p:cNvCxnSpPr>
            <a:stCxn id="24" idx="0"/>
            <a:endCxn id="14" idx="3"/>
          </p:cNvCxnSpPr>
          <p:nvPr/>
        </p:nvCxnSpPr>
        <p:spPr>
          <a:xfrm rot="16200000" flipV="1">
            <a:off x="7872018" y="4769022"/>
            <a:ext cx="657536" cy="197041"/>
          </a:xfrm>
          <a:prstGeom prst="curvedConnector3">
            <a:avLst>
              <a:gd name="adj1" fmla="val 50000"/>
            </a:avLst>
          </a:prstGeom>
          <a:ln w="57150">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32" name="Curved Connector 31"/>
          <p:cNvCxnSpPr>
            <a:stCxn id="24" idx="0"/>
            <a:endCxn id="13" idx="4"/>
          </p:cNvCxnSpPr>
          <p:nvPr/>
        </p:nvCxnSpPr>
        <p:spPr>
          <a:xfrm rot="16200000" flipV="1">
            <a:off x="5880440" y="2777443"/>
            <a:ext cx="771835" cy="4065901"/>
          </a:xfrm>
          <a:prstGeom prst="curvedConnector2">
            <a:avLst/>
          </a:prstGeom>
          <a:ln w="57150">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grpSp>
        <p:nvGrpSpPr>
          <p:cNvPr id="2" name="Group 1"/>
          <p:cNvGrpSpPr/>
          <p:nvPr/>
        </p:nvGrpSpPr>
        <p:grpSpPr>
          <a:xfrm>
            <a:off x="2617587" y="3179067"/>
            <a:ext cx="6117737" cy="2663574"/>
            <a:chOff x="1093586" y="3179067"/>
            <a:chExt cx="6117737" cy="2663574"/>
          </a:xfrm>
        </p:grpSpPr>
        <p:sp>
          <p:nvSpPr>
            <p:cNvPr id="18" name="Smiley Face 17"/>
            <p:cNvSpPr/>
            <p:nvPr/>
          </p:nvSpPr>
          <p:spPr>
            <a:xfrm>
              <a:off x="2315705" y="3179067"/>
              <a:ext cx="393700" cy="388158"/>
            </a:xfrm>
            <a:prstGeom prst="smileyFac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0" name="TextBox 19"/>
            <p:cNvSpPr txBox="1"/>
            <p:nvPr/>
          </p:nvSpPr>
          <p:spPr>
            <a:xfrm>
              <a:off x="1093586" y="3319490"/>
              <a:ext cx="1043876" cy="646331"/>
            </a:xfrm>
            <a:prstGeom prst="rect">
              <a:avLst/>
            </a:prstGeom>
            <a:noFill/>
          </p:spPr>
          <p:txBody>
            <a:bodyPr wrap="none" rtlCol="0">
              <a:spAutoFit/>
            </a:bodyPr>
            <a:lstStyle/>
            <a:p>
              <a:r>
                <a:rPr lang="en-US" dirty="0">
                  <a:latin typeface="Arial" charset="0"/>
                  <a:ea typeface="Arial" charset="0"/>
                  <a:cs typeface="Arial" charset="0"/>
                </a:rPr>
                <a:t>“Deposit</a:t>
              </a:r>
            </a:p>
            <a:p>
              <a:r>
                <a:rPr lang="en-US" dirty="0">
                  <a:latin typeface="Arial" charset="0"/>
                  <a:ea typeface="Arial" charset="0"/>
                  <a:cs typeface="Arial" charset="0"/>
                </a:rPr>
                <a:t>$100”</a:t>
              </a:r>
            </a:p>
          </p:txBody>
        </p:sp>
        <p:sp>
          <p:nvSpPr>
            <p:cNvPr id="24" name="TextBox 23"/>
            <p:cNvSpPr txBox="1"/>
            <p:nvPr/>
          </p:nvSpPr>
          <p:spPr>
            <a:xfrm>
              <a:off x="6339289" y="5196310"/>
              <a:ext cx="872034" cy="646331"/>
            </a:xfrm>
            <a:prstGeom prst="rect">
              <a:avLst/>
            </a:prstGeom>
            <a:noFill/>
          </p:spPr>
          <p:txBody>
            <a:bodyPr wrap="none" lIns="0" rIns="0" rtlCol="0">
              <a:spAutoFit/>
            </a:bodyPr>
            <a:lstStyle/>
            <a:p>
              <a:r>
                <a:rPr lang="en-US" dirty="0">
                  <a:latin typeface="Arial" charset="0"/>
                  <a:ea typeface="Arial" charset="0"/>
                  <a:cs typeface="Arial" charset="0"/>
                </a:rPr>
                <a:t>“Pay 1%</a:t>
              </a:r>
            </a:p>
            <a:p>
              <a:r>
                <a:rPr lang="en-US" dirty="0">
                  <a:latin typeface="Arial" charset="0"/>
                  <a:ea typeface="Arial" charset="0"/>
                  <a:cs typeface="Arial" charset="0"/>
                </a:rPr>
                <a:t>interest”</a:t>
              </a:r>
            </a:p>
          </p:txBody>
        </p:sp>
        <p:sp>
          <p:nvSpPr>
            <p:cNvPr id="19" name="Smiley Face 18"/>
            <p:cNvSpPr/>
            <p:nvPr/>
          </p:nvSpPr>
          <p:spPr>
            <a:xfrm>
              <a:off x="5838706" y="5194163"/>
              <a:ext cx="393700" cy="388158"/>
            </a:xfrm>
            <a:prstGeom prst="smileyFac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grpSp>
      <p:sp>
        <p:nvSpPr>
          <p:cNvPr id="41" name="TextBox 40"/>
          <p:cNvSpPr txBox="1"/>
          <p:nvPr/>
        </p:nvSpPr>
        <p:spPr>
          <a:xfrm>
            <a:off x="2703262" y="4261481"/>
            <a:ext cx="889987" cy="369332"/>
          </a:xfrm>
          <a:prstGeom prst="rect">
            <a:avLst/>
          </a:prstGeom>
          <a:noFill/>
        </p:spPr>
        <p:txBody>
          <a:bodyPr wrap="none" rtlCol="0">
            <a:spAutoFit/>
          </a:bodyPr>
          <a:lstStyle/>
          <a:p>
            <a:r>
              <a:rPr lang="en-US" dirty="0">
                <a:latin typeface="Arial" charset="0"/>
                <a:ea typeface="Arial" charset="0"/>
                <a:cs typeface="Arial" charset="0"/>
              </a:rPr>
              <a:t>$1,000</a:t>
            </a:r>
          </a:p>
        </p:txBody>
      </p:sp>
      <p:sp>
        <p:nvSpPr>
          <p:cNvPr id="42" name="TextBox 41"/>
          <p:cNvSpPr txBox="1"/>
          <p:nvPr/>
        </p:nvSpPr>
        <p:spPr>
          <a:xfrm>
            <a:off x="8551200" y="3974985"/>
            <a:ext cx="889987" cy="369332"/>
          </a:xfrm>
          <a:prstGeom prst="rect">
            <a:avLst/>
          </a:prstGeom>
          <a:noFill/>
        </p:spPr>
        <p:txBody>
          <a:bodyPr wrap="none" rtlCol="0">
            <a:spAutoFit/>
          </a:bodyPr>
          <a:lstStyle/>
          <a:p>
            <a:r>
              <a:rPr lang="en-US" dirty="0">
                <a:latin typeface="Arial" charset="0"/>
                <a:ea typeface="Arial" charset="0"/>
                <a:cs typeface="Arial" charset="0"/>
              </a:rPr>
              <a:t>$1,000</a:t>
            </a:r>
          </a:p>
        </p:txBody>
      </p:sp>
      <p:sp>
        <p:nvSpPr>
          <p:cNvPr id="45" name="TextBox 44"/>
          <p:cNvSpPr txBox="1"/>
          <p:nvPr/>
        </p:nvSpPr>
        <p:spPr>
          <a:xfrm>
            <a:off x="2707159" y="4661591"/>
            <a:ext cx="889987" cy="369332"/>
          </a:xfrm>
          <a:prstGeom prst="rect">
            <a:avLst/>
          </a:prstGeom>
          <a:noFill/>
        </p:spPr>
        <p:txBody>
          <a:bodyPr wrap="none" rtlCol="0">
            <a:spAutoFit/>
          </a:bodyPr>
          <a:lstStyle/>
          <a:p>
            <a:r>
              <a:rPr lang="en-US" dirty="0">
                <a:solidFill>
                  <a:srgbClr val="FF0000"/>
                </a:solidFill>
                <a:latin typeface="Arial" charset="0"/>
                <a:ea typeface="Arial" charset="0"/>
                <a:cs typeface="Arial" charset="0"/>
              </a:rPr>
              <a:t>$1,100</a:t>
            </a:r>
          </a:p>
        </p:txBody>
      </p:sp>
      <p:sp>
        <p:nvSpPr>
          <p:cNvPr id="46" name="TextBox 45"/>
          <p:cNvSpPr txBox="1"/>
          <p:nvPr/>
        </p:nvSpPr>
        <p:spPr>
          <a:xfrm>
            <a:off x="2717368" y="5063861"/>
            <a:ext cx="855875" cy="369332"/>
          </a:xfrm>
          <a:prstGeom prst="rect">
            <a:avLst/>
          </a:prstGeom>
          <a:noFill/>
        </p:spPr>
        <p:txBody>
          <a:bodyPr wrap="none" rtlCol="0">
            <a:spAutoFit/>
          </a:bodyPr>
          <a:lstStyle/>
          <a:p>
            <a:r>
              <a:rPr lang="en-US" dirty="0">
                <a:solidFill>
                  <a:srgbClr val="FF0000"/>
                </a:solidFill>
                <a:latin typeface="Arial" charset="0"/>
                <a:ea typeface="Arial" charset="0"/>
                <a:cs typeface="Arial" charset="0"/>
              </a:rPr>
              <a:t>$1,111</a:t>
            </a:r>
          </a:p>
        </p:txBody>
      </p:sp>
      <p:sp>
        <p:nvSpPr>
          <p:cNvPr id="47" name="TextBox 46"/>
          <p:cNvSpPr txBox="1"/>
          <p:nvPr/>
        </p:nvSpPr>
        <p:spPr>
          <a:xfrm>
            <a:off x="8551199" y="4379962"/>
            <a:ext cx="889987" cy="369332"/>
          </a:xfrm>
          <a:prstGeom prst="rect">
            <a:avLst/>
          </a:prstGeom>
          <a:noFill/>
        </p:spPr>
        <p:txBody>
          <a:bodyPr wrap="none" rtlCol="0">
            <a:spAutoFit/>
          </a:bodyPr>
          <a:lstStyle/>
          <a:p>
            <a:r>
              <a:rPr lang="en-US">
                <a:solidFill>
                  <a:srgbClr val="FF0000"/>
                </a:solidFill>
                <a:latin typeface="Arial" charset="0"/>
                <a:ea typeface="Arial" charset="0"/>
                <a:cs typeface="Arial" charset="0"/>
              </a:rPr>
              <a:t>$1,010</a:t>
            </a:r>
            <a:endParaRPr lang="en-US" dirty="0">
              <a:solidFill>
                <a:srgbClr val="FF0000"/>
              </a:solidFill>
              <a:latin typeface="Arial" charset="0"/>
              <a:ea typeface="Arial" charset="0"/>
              <a:cs typeface="Arial" charset="0"/>
            </a:endParaRPr>
          </a:p>
        </p:txBody>
      </p:sp>
      <p:sp>
        <p:nvSpPr>
          <p:cNvPr id="48" name="TextBox 47"/>
          <p:cNvSpPr txBox="1"/>
          <p:nvPr/>
        </p:nvSpPr>
        <p:spPr>
          <a:xfrm>
            <a:off x="8558252" y="4780072"/>
            <a:ext cx="872931" cy="369332"/>
          </a:xfrm>
          <a:prstGeom prst="rect">
            <a:avLst/>
          </a:prstGeom>
          <a:noFill/>
        </p:spPr>
        <p:txBody>
          <a:bodyPr wrap="none" rtlCol="0">
            <a:spAutoFit/>
          </a:bodyPr>
          <a:lstStyle/>
          <a:p>
            <a:r>
              <a:rPr lang="en-US" dirty="0">
                <a:solidFill>
                  <a:srgbClr val="FF0000"/>
                </a:solidFill>
                <a:latin typeface="Arial" charset="0"/>
                <a:ea typeface="Arial" charset="0"/>
                <a:cs typeface="Arial" charset="0"/>
              </a:rPr>
              <a:t>$1,110</a:t>
            </a:r>
          </a:p>
        </p:txBody>
      </p:sp>
      <p:sp>
        <p:nvSpPr>
          <p:cNvPr id="4" name="Rectangle 3"/>
          <p:cNvSpPr/>
          <p:nvPr/>
        </p:nvSpPr>
        <p:spPr>
          <a:xfrm>
            <a:off x="3244520" y="3215166"/>
            <a:ext cx="5617592" cy="1438088"/>
          </a:xfrm>
          <a:prstGeom prst="rect">
            <a:avLst/>
          </a:prstGeom>
          <a:solidFill>
            <a:schemeClr val="accent6">
              <a:lumMod val="20000"/>
              <a:lumOff val="8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182880" numCol="1" spcCol="0" rtlCol="0" fromWordArt="0" anchor="ctr" anchorCtr="0" forceAA="0" compatLnSpc="1">
            <a:prstTxWarp prst="textNoShape">
              <a:avLst/>
            </a:prstTxWarp>
            <a:noAutofit/>
          </a:bodyPr>
          <a:lstStyle/>
          <a:p>
            <a:r>
              <a:rPr lang="en-US" sz="3200" dirty="0">
                <a:solidFill>
                  <a:srgbClr val="FF0000"/>
                </a:solidFill>
                <a:latin typeface="Helvetica Neue Medium" charset="0"/>
                <a:ea typeface="Helvetica Neue Medium" charset="0"/>
                <a:cs typeface="Helvetica Neue Medium" charset="0"/>
              </a:rPr>
              <a:t>Inconsistent replicas!</a:t>
            </a:r>
          </a:p>
          <a:p>
            <a:r>
              <a:rPr lang="en-US" sz="2400" dirty="0">
                <a:solidFill>
                  <a:schemeClr val="tx1"/>
                </a:solidFill>
                <a:latin typeface="Helvetica Neue Medium" charset="0"/>
                <a:ea typeface="Helvetica Neue Medium" charset="0"/>
                <a:cs typeface="Helvetica Neue Medium" charset="0"/>
              </a:rPr>
              <a:t>Updates should have been performed in the same order at each copy</a:t>
            </a:r>
          </a:p>
        </p:txBody>
      </p:sp>
      <p:sp>
        <p:nvSpPr>
          <p:cNvPr id="6" name="Slide Number Placeholder 5"/>
          <p:cNvSpPr>
            <a:spLocks noGrp="1"/>
          </p:cNvSpPr>
          <p:nvPr>
            <p:ph type="sldNum" sz="quarter" idx="12"/>
          </p:nvPr>
        </p:nvSpPr>
        <p:spPr/>
        <p:txBody>
          <a:bodyPr/>
          <a:lstStyle/>
          <a:p>
            <a:pPr>
              <a:defRPr/>
            </a:pPr>
            <a:fld id="{729111C5-E04E-4942-8174-12BB645D56A6}" type="slidenum">
              <a:rPr lang="en-US" smtClean="0"/>
              <a:pPr>
                <a:defRPr/>
              </a:pPr>
              <a:t>13</a:t>
            </a:fld>
            <a:endParaRPr lang="en-US"/>
          </a:p>
        </p:txBody>
      </p:sp>
    </p:spTree>
    <p:extLst>
      <p:ext uri="{BB962C8B-B14F-4D97-AF65-F5344CB8AC3E}">
        <p14:creationId xmlns:p14="http://schemas.microsoft.com/office/powerpoint/2010/main" val="179990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par>
                                <p:cTn id="12" presetID="22" presetClass="entr" presetSubtype="1"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up)">
                                      <p:cBhvr>
                                        <p:cTn id="14" dur="500"/>
                                        <p:tgtEl>
                                          <p:spTgt spid="22"/>
                                        </p:tgtEl>
                                      </p:cBhvr>
                                    </p:animEffect>
                                  </p:childTnLst>
                                </p:cTn>
                              </p:par>
                            </p:childTnLst>
                          </p:cTn>
                        </p:par>
                        <p:par>
                          <p:cTn id="15" fill="hold">
                            <p:stCondLst>
                              <p:cond delay="500"/>
                            </p:stCondLst>
                            <p:childTnLst>
                              <p:par>
                                <p:cTn id="16" presetID="3" presetClass="emph" presetSubtype="2" fill="hold" grpId="0" nodeType="afterEffect">
                                  <p:stCondLst>
                                    <p:cond delay="0"/>
                                  </p:stCondLst>
                                  <p:childTnLst>
                                    <p:animClr clrSpc="rgb" dir="cw">
                                      <p:cBhvr override="childStyle">
                                        <p:cTn id="17" dur="500" fill="hold"/>
                                        <p:tgtEl>
                                          <p:spTgt spid="41"/>
                                        </p:tgtEl>
                                        <p:attrNameLst>
                                          <p:attrName>style.color</p:attrName>
                                        </p:attrNameLst>
                                      </p:cBhvr>
                                      <p:to>
                                        <a:srgbClr val="C1C1C1"/>
                                      </p:to>
                                    </p:animClr>
                                  </p:childTnLst>
                                </p:cTn>
                              </p:par>
                              <p:par>
                                <p:cTn id="18" presetID="3" presetClass="emph" presetSubtype="2" fill="hold" grpId="0" nodeType="withEffect">
                                  <p:stCondLst>
                                    <p:cond delay="0"/>
                                  </p:stCondLst>
                                  <p:childTnLst>
                                    <p:animClr clrSpc="rgb" dir="cw">
                                      <p:cBhvr override="childStyle">
                                        <p:cTn id="19" dur="500" fill="hold"/>
                                        <p:tgtEl>
                                          <p:spTgt spid="42"/>
                                        </p:tgtEl>
                                        <p:attrNameLst>
                                          <p:attrName>style.color</p:attrName>
                                        </p:attrNameLst>
                                      </p:cBhvr>
                                      <p:to>
                                        <a:srgbClr val="C1C1C1"/>
                                      </p:to>
                                    </p:animClr>
                                  </p:childTnLst>
                                </p:cTn>
                              </p:par>
                              <p:par>
                                <p:cTn id="20" presetID="1"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childTnLst>
                                </p:cTn>
                              </p:par>
                              <p:par>
                                <p:cTn id="24" presetID="22" presetClass="entr" presetSubtype="8"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0"/>
                                        <p:tgtEl>
                                          <p:spTgt spid="26"/>
                                        </p:tgtEl>
                                      </p:cBhvr>
                                    </p:animEffect>
                                  </p:childTnLst>
                                </p:cTn>
                              </p:par>
                              <p:par>
                                <p:cTn id="27" presetID="22" presetClass="entr" presetSubtype="2"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right)">
                                      <p:cBhvr>
                                        <p:cTn id="29" dur="5000"/>
                                        <p:tgtEl>
                                          <p:spTgt spid="32"/>
                                        </p:tgtEl>
                                      </p:cBhvr>
                                    </p:animEffect>
                                  </p:childTnLst>
                                </p:cTn>
                              </p:par>
                            </p:childTnLst>
                          </p:cTn>
                        </p:par>
                        <p:par>
                          <p:cTn id="30" fill="hold">
                            <p:stCondLst>
                              <p:cond delay="5500"/>
                            </p:stCondLst>
                            <p:childTnLst>
                              <p:par>
                                <p:cTn id="31" presetID="3" presetClass="emph" presetSubtype="2" fill="hold" grpId="1" nodeType="afterEffect">
                                  <p:stCondLst>
                                    <p:cond delay="0"/>
                                  </p:stCondLst>
                                  <p:childTnLst>
                                    <p:animClr clrSpc="rgb" dir="cw">
                                      <p:cBhvr override="childStyle">
                                        <p:cTn id="32" dur="500" fill="hold"/>
                                        <p:tgtEl>
                                          <p:spTgt spid="45"/>
                                        </p:tgtEl>
                                        <p:attrNameLst>
                                          <p:attrName>style.color</p:attrName>
                                        </p:attrNameLst>
                                      </p:cBhvr>
                                      <p:to>
                                        <a:srgbClr val="C1C1C1"/>
                                      </p:to>
                                    </p:animClr>
                                  </p:childTnLst>
                                </p:cTn>
                              </p:par>
                              <p:par>
                                <p:cTn id="33" presetID="3" presetClass="emph" presetSubtype="2" fill="hold" grpId="1" nodeType="withEffect">
                                  <p:stCondLst>
                                    <p:cond delay="0"/>
                                  </p:stCondLst>
                                  <p:childTnLst>
                                    <p:animClr clrSpc="rgb" dir="cw">
                                      <p:cBhvr override="childStyle">
                                        <p:cTn id="34" dur="500" fill="hold"/>
                                        <p:tgtEl>
                                          <p:spTgt spid="47"/>
                                        </p:tgtEl>
                                        <p:attrNameLst>
                                          <p:attrName>style.color</p:attrName>
                                        </p:attrNameLst>
                                      </p:cBhvr>
                                      <p:to>
                                        <a:srgbClr val="C1C1C1"/>
                                      </p:to>
                                    </p:animClr>
                                  </p:childTnLst>
                                </p:cTn>
                              </p:par>
                              <p:par>
                                <p:cTn id="35" presetID="1" presetClass="entr" presetSubtype="0"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5" grpId="0"/>
      <p:bldP spid="45" grpId="1"/>
      <p:bldP spid="46" grpId="0"/>
      <p:bldP spid="47" grpId="0"/>
      <p:bldP spid="47" grpId="1"/>
      <p:bldP spid="48"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RFC 677 “The Maintenance of Duplicate Databases” (1975)</a:t>
            </a:r>
            <a:endParaRPr lang="en-US" sz="4000" dirty="0"/>
          </a:p>
        </p:txBody>
      </p:sp>
      <p:sp>
        <p:nvSpPr>
          <p:cNvPr id="3" name="Content Placeholder 2"/>
          <p:cNvSpPr>
            <a:spLocks noGrp="1"/>
          </p:cNvSpPr>
          <p:nvPr>
            <p:ph idx="1"/>
          </p:nvPr>
        </p:nvSpPr>
        <p:spPr/>
        <p:txBody>
          <a:bodyPr/>
          <a:lstStyle/>
          <a:p>
            <a:r>
              <a:rPr lang="en-US" dirty="0"/>
              <a:t>“To the extent that the communication paths can be made reliable, and the clocks used by the processes kept close to synchrony, the probability of seemingly strange behavior can be made very small. However, </a:t>
            </a:r>
            <a:r>
              <a:rPr lang="en-US" i="1" dirty="0"/>
              <a:t>the distributed nature of the system dictates that this probability can never be zero</a:t>
            </a:r>
            <a:r>
              <a:rPr lang="en-US" dirty="0" smtClean="0"/>
              <a:t>.”</a:t>
            </a:r>
            <a:endParaRPr lang="en-US" dirty="0"/>
          </a:p>
        </p:txBody>
      </p:sp>
    </p:spTree>
    <p:extLst>
      <p:ext uri="{BB962C8B-B14F-4D97-AF65-F5344CB8AC3E}">
        <p14:creationId xmlns:p14="http://schemas.microsoft.com/office/powerpoint/2010/main" val="13293696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pPr eaLnBrk="1" hangingPunct="1"/>
            <a:r>
              <a:rPr lang="en-US" altLang="en-US" dirty="0" smtClean="0"/>
              <a:t>Idea: Logical clocks</a:t>
            </a:r>
            <a:endParaRPr lang="en-US" altLang="en-US" dirty="0"/>
          </a:p>
        </p:txBody>
      </p:sp>
      <p:sp>
        <p:nvSpPr>
          <p:cNvPr id="24578" name="Rectangle 3"/>
          <p:cNvSpPr>
            <a:spLocks noGrp="1" noChangeArrowheads="1"/>
          </p:cNvSpPr>
          <p:nvPr>
            <p:ph type="body" idx="1"/>
          </p:nvPr>
        </p:nvSpPr>
        <p:spPr>
          <a:xfrm>
            <a:off x="838200" y="1678676"/>
            <a:ext cx="9601200" cy="1842446"/>
          </a:xfrm>
        </p:spPr>
        <p:txBody>
          <a:bodyPr>
            <a:normAutofit lnSpcReduction="10000"/>
          </a:bodyPr>
          <a:lstStyle/>
          <a:p>
            <a:pPr eaLnBrk="1" hangingPunct="1"/>
            <a:endParaRPr lang="en-US" altLang="en-US" dirty="0" smtClean="0"/>
          </a:p>
          <a:p>
            <a:pPr eaLnBrk="1" hangingPunct="1"/>
            <a:r>
              <a:rPr lang="en-US" altLang="en-US" dirty="0" smtClean="0"/>
              <a:t>Landmark 1978 paper by Leslie Lamport</a:t>
            </a:r>
          </a:p>
          <a:p>
            <a:pPr eaLnBrk="1" hangingPunct="1"/>
            <a:endParaRPr lang="en-US" altLang="en-US" dirty="0"/>
          </a:p>
          <a:p>
            <a:pPr eaLnBrk="1" hangingPunct="1"/>
            <a:r>
              <a:rPr lang="en-US" altLang="en-US" dirty="0" smtClean="0"/>
              <a:t>Insight: only the </a:t>
            </a:r>
            <a:r>
              <a:rPr lang="en-US" altLang="en-US" dirty="0" smtClean="0">
                <a:solidFill>
                  <a:schemeClr val="accent6">
                    <a:lumMod val="75000"/>
                  </a:schemeClr>
                </a:solidFill>
              </a:rPr>
              <a:t>events themselves </a:t>
            </a:r>
            <a:r>
              <a:rPr lang="en-US" altLang="en-US" dirty="0" smtClean="0"/>
              <a:t>matter </a:t>
            </a:r>
          </a:p>
          <a:p>
            <a:pPr lvl="1" eaLnBrk="1" hangingPunct="1"/>
            <a:endParaRPr lang="en-US" altLang="en-US" dirty="0" smtClean="0"/>
          </a:p>
        </p:txBody>
      </p:sp>
      <p:pic>
        <p:nvPicPr>
          <p:cNvPr id="5" name="Picture 4"/>
          <p:cNvPicPr>
            <a:picLocks noChangeAspect="1"/>
          </p:cNvPicPr>
          <p:nvPr/>
        </p:nvPicPr>
        <p:blipFill>
          <a:blip r:embed="rId3"/>
          <a:stretch>
            <a:fillRect/>
          </a:stretch>
        </p:blipFill>
        <p:spPr>
          <a:xfrm>
            <a:off x="9079248" y="1204114"/>
            <a:ext cx="1821168" cy="2317008"/>
          </a:xfrm>
          <a:prstGeom prst="rect">
            <a:avLst/>
          </a:prstGeom>
        </p:spPr>
      </p:pic>
      <p:sp>
        <p:nvSpPr>
          <p:cNvPr id="3" name="Slide Number Placeholder 2"/>
          <p:cNvSpPr>
            <a:spLocks noGrp="1"/>
          </p:cNvSpPr>
          <p:nvPr>
            <p:ph type="sldNum" sz="quarter" idx="12"/>
          </p:nvPr>
        </p:nvSpPr>
        <p:spPr/>
        <p:txBody>
          <a:bodyPr/>
          <a:lstStyle/>
          <a:p>
            <a:pPr>
              <a:defRPr/>
            </a:pPr>
            <a:fld id="{729111C5-E04E-4942-8174-12BB645D56A6}" type="slidenum">
              <a:rPr lang="en-US" smtClean="0"/>
              <a:pPr>
                <a:defRPr/>
              </a:pPr>
              <a:t>15</a:t>
            </a:fld>
            <a:endParaRPr lang="en-US"/>
          </a:p>
        </p:txBody>
      </p:sp>
      <p:sp>
        <p:nvSpPr>
          <p:cNvPr id="8" name="Rectangle 7"/>
          <p:cNvSpPr/>
          <p:nvPr/>
        </p:nvSpPr>
        <p:spPr>
          <a:xfrm>
            <a:off x="2281452" y="4443918"/>
            <a:ext cx="8356811" cy="1649807"/>
          </a:xfrm>
          <a:prstGeom prst="rect">
            <a:avLst/>
          </a:prstGeom>
          <a:solidFill>
            <a:schemeClr val="accent3">
              <a:lumMod val="20000"/>
              <a:lumOff val="8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91440" rIns="457200" bIns="182880" numCol="1" spcCol="0" rtlCol="0" fromWordArt="0" anchor="ctr" anchorCtr="0" forceAA="0" compatLnSpc="1">
            <a:prstTxWarp prst="textNoShape">
              <a:avLst/>
            </a:prstTxWarp>
            <a:noAutofit/>
          </a:bodyPr>
          <a:lstStyle/>
          <a:p>
            <a:pPr lvl="1" defTabSz="457200">
              <a:lnSpc>
                <a:spcPct val="80000"/>
              </a:lnSpc>
              <a:spcBef>
                <a:spcPct val="20000"/>
              </a:spcBef>
            </a:pPr>
            <a:r>
              <a:rPr lang="en-US" altLang="en-US" sz="3200" spc="-50" dirty="0">
                <a:solidFill>
                  <a:prstClr val="black"/>
                </a:solidFill>
                <a:latin typeface="Helvetica Neue Medium" charset="0"/>
                <a:ea typeface="Helvetica Neue Medium" charset="0"/>
                <a:cs typeface="Helvetica Neue Medium" charset="0"/>
              </a:rPr>
              <a:t>Idea: Disregard the precise clock time</a:t>
            </a:r>
          </a:p>
          <a:p>
            <a:pPr lvl="1" defTabSz="457200">
              <a:lnSpc>
                <a:spcPct val="80000"/>
              </a:lnSpc>
              <a:spcBef>
                <a:spcPct val="20000"/>
              </a:spcBef>
            </a:pPr>
            <a:r>
              <a:rPr lang="en-US" altLang="en-US" sz="2800" spc="-50" dirty="0">
                <a:solidFill>
                  <a:prstClr val="black"/>
                </a:solidFill>
                <a:latin typeface="Helvetica Neue Medium" charset="0"/>
                <a:ea typeface="Helvetica Neue Medium" charset="0"/>
                <a:cs typeface="Helvetica Neue Medium" charset="0"/>
              </a:rPr>
              <a:t>Instead, capture </a:t>
            </a:r>
            <a:r>
              <a:rPr lang="en-US" altLang="en-US" sz="2800" spc="-50" dirty="0">
                <a:solidFill>
                  <a:srgbClr val="F79646">
                    <a:lumMod val="75000"/>
                  </a:srgbClr>
                </a:solidFill>
                <a:latin typeface="Helvetica Neue Medium" charset="0"/>
                <a:ea typeface="Helvetica Neue Medium" charset="0"/>
                <a:cs typeface="Helvetica Neue Medium" charset="0"/>
              </a:rPr>
              <a:t>just </a:t>
            </a:r>
            <a:r>
              <a:rPr lang="en-US" altLang="en-US" sz="2800" spc="-50" dirty="0">
                <a:solidFill>
                  <a:prstClr val="black"/>
                </a:solidFill>
                <a:latin typeface="Helvetica Neue Medium" charset="0"/>
                <a:ea typeface="Helvetica Neue Medium" charset="0"/>
                <a:cs typeface="Helvetica Neue Medium" charset="0"/>
              </a:rPr>
              <a:t>a “</a:t>
            </a:r>
            <a:r>
              <a:rPr lang="en-US" altLang="ja-JP" sz="2800" spc="-50" dirty="0">
                <a:solidFill>
                  <a:prstClr val="black"/>
                </a:solidFill>
                <a:latin typeface="Helvetica Neue Medium" charset="0"/>
                <a:ea typeface="Helvetica Neue Medium" charset="0"/>
                <a:cs typeface="Helvetica Neue Medium" charset="0"/>
              </a:rPr>
              <a:t>happens before” relationship between a pair of events</a:t>
            </a:r>
          </a:p>
        </p:txBody>
      </p:sp>
    </p:spTree>
    <p:extLst>
      <p:ext uri="{BB962C8B-B14F-4D97-AF65-F5344CB8AC3E}">
        <p14:creationId xmlns:p14="http://schemas.microsoft.com/office/powerpoint/2010/main" val="13651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574405"/>
          </a:xfrm>
        </p:spPr>
        <p:txBody>
          <a:bodyPr>
            <a:normAutofit/>
          </a:bodyPr>
          <a:lstStyle/>
          <a:p>
            <a:r>
              <a:rPr lang="en-GB" altLang="en-US" dirty="0" smtClean="0"/>
              <a:t>Consider three processes: P1, P2, and P3</a:t>
            </a:r>
          </a:p>
          <a:p>
            <a:endParaRPr lang="en-GB" altLang="en-US" dirty="0"/>
          </a:p>
          <a:p>
            <a:r>
              <a:rPr lang="en-GB" altLang="en-US" dirty="0" smtClean="0"/>
              <a:t>Notation: Event a</a:t>
            </a:r>
            <a:r>
              <a:rPr lang="en-US" altLang="en-US" dirty="0" smtClean="0"/>
              <a:t> </a:t>
            </a:r>
            <a:r>
              <a:rPr lang="en-US" altLang="en-US" dirty="0" smtClean="0">
                <a:solidFill>
                  <a:schemeClr val="accent6">
                    <a:lumMod val="75000"/>
                  </a:schemeClr>
                </a:solidFill>
              </a:rPr>
              <a:t>happens before</a:t>
            </a:r>
            <a:r>
              <a:rPr lang="en-US" altLang="en-US" dirty="0" smtClean="0"/>
              <a:t> event b (a </a:t>
            </a:r>
            <a:r>
              <a:rPr lang="en-US" altLang="en-US" dirty="0" smtClean="0">
                <a:solidFill>
                  <a:schemeClr val="accent6">
                    <a:lumMod val="75000"/>
                  </a:schemeClr>
                </a:solidFill>
                <a:sym typeface="Wingdings"/>
              </a:rPr>
              <a:t></a:t>
            </a:r>
            <a:r>
              <a:rPr lang="en-US" altLang="en-US" dirty="0" smtClean="0">
                <a:sym typeface="Wingdings"/>
              </a:rPr>
              <a:t> b)</a:t>
            </a:r>
            <a:endParaRPr lang="en-US" altLang="en-US" dirty="0"/>
          </a:p>
        </p:txBody>
      </p:sp>
      <p:sp>
        <p:nvSpPr>
          <p:cNvPr id="60417" name="Rectangle 2"/>
          <p:cNvSpPr>
            <a:spLocks noGrp="1" noChangeArrowheads="1"/>
          </p:cNvSpPr>
          <p:nvPr>
            <p:ph type="title"/>
          </p:nvPr>
        </p:nvSpPr>
        <p:spPr/>
        <p:txBody>
          <a:bodyPr/>
          <a:lstStyle/>
          <a:p>
            <a:r>
              <a:rPr lang="en-GB" altLang="en-US" dirty="0" smtClean="0"/>
              <a:t>Defining “happens-before” (</a:t>
            </a:r>
            <a:r>
              <a:rPr lang="en-GB" altLang="en-US" dirty="0" smtClean="0">
                <a:sym typeface="Wingdings"/>
              </a:rPr>
              <a:t>)</a:t>
            </a:r>
            <a:endParaRPr lang="en-GB" altLang="en-US" dirty="0"/>
          </a:p>
        </p:txBody>
      </p:sp>
      <p:sp>
        <p:nvSpPr>
          <p:cNvPr id="17" name="TextBox 16"/>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cxnSp>
        <p:nvCxnSpPr>
          <p:cNvPr id="19" name="Straight Connector 18"/>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0" name="Straight Connector 19"/>
          <p:cNvCxnSpPr>
            <a:stCxn id="24"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2" name="Straight Connector 21"/>
          <p:cNvCxnSpPr>
            <a:stCxn id="25"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3" name="Process 22"/>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24" name="Process 23"/>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25" name="Process 24"/>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16</a:t>
            </a:fld>
            <a:endParaRPr lang="en-US"/>
          </a:p>
        </p:txBody>
      </p:sp>
    </p:spTree>
    <p:extLst>
      <p:ext uri="{BB962C8B-B14F-4D97-AF65-F5344CB8AC3E}">
        <p14:creationId xmlns:p14="http://schemas.microsoft.com/office/powerpoint/2010/main" val="18537192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r>
              <a:rPr lang="en-US" altLang="en-US" dirty="0" smtClean="0"/>
              <a:t>Can observe event order at a single process</a:t>
            </a:r>
            <a:endParaRPr lang="en-US" altLang="en-US" b="1" dirty="0" smtClean="0">
              <a:sym typeface="Wingdings"/>
            </a:endParaRPr>
          </a:p>
          <a:p>
            <a:pPr marL="514350" indent="-514350">
              <a:buFont typeface="+mj-lt"/>
              <a:buAutoNum type="arabicPeriod"/>
            </a:pPr>
            <a:endParaRPr lang="en-US" altLang="en-US" dirty="0" smtClean="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sp>
        <p:nvSpPr>
          <p:cNvPr id="3" name="TextBox 2"/>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17</a:t>
            </a:fld>
            <a:endParaRPr lang="en-US"/>
          </a:p>
        </p:txBody>
      </p:sp>
    </p:spTree>
    <p:extLst>
      <p:ext uri="{BB962C8B-B14F-4D97-AF65-F5344CB8AC3E}">
        <p14:creationId xmlns:p14="http://schemas.microsoft.com/office/powerpoint/2010/main" val="19450566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pPr marL="514350" indent="-514350">
              <a:buFont typeface="+mj-lt"/>
              <a:buAutoNum type="arabicPeriod"/>
            </a:pPr>
            <a:r>
              <a:rPr lang="en-US" altLang="en-US" dirty="0" smtClean="0"/>
              <a:t>If </a:t>
            </a:r>
            <a:r>
              <a:rPr lang="en-US" altLang="en-US" b="1" dirty="0" smtClean="0"/>
              <a:t>same process </a:t>
            </a:r>
            <a:r>
              <a:rPr lang="en-US" altLang="en-US" dirty="0" smtClean="0"/>
              <a:t>and </a:t>
            </a:r>
            <a:r>
              <a:rPr lang="en-US" altLang="en-US" b="1" dirty="0"/>
              <a:t>a</a:t>
            </a:r>
            <a:r>
              <a:rPr lang="en-US" altLang="en-US" dirty="0" smtClean="0"/>
              <a:t> occurs before </a:t>
            </a:r>
            <a:r>
              <a:rPr lang="en-US" altLang="en-US" b="1" dirty="0"/>
              <a:t>b</a:t>
            </a:r>
            <a:r>
              <a:rPr lang="en-US" altLang="en-US" dirty="0" smtClean="0"/>
              <a:t>, then </a:t>
            </a:r>
            <a:r>
              <a:rPr lang="en-US" altLang="en-US" b="1" dirty="0"/>
              <a:t>a</a:t>
            </a:r>
            <a:r>
              <a:rPr lang="en-US" altLang="en-US" dirty="0" smtClean="0"/>
              <a:t> </a:t>
            </a:r>
            <a:r>
              <a:rPr lang="en-US" altLang="en-US" dirty="0" smtClean="0">
                <a:sym typeface="Wingdings"/>
              </a:rPr>
              <a:t> </a:t>
            </a:r>
            <a:r>
              <a:rPr lang="en-US" altLang="en-US" b="1" dirty="0">
                <a:sym typeface="Wingdings"/>
              </a:rPr>
              <a:t>b</a:t>
            </a:r>
            <a:endParaRPr lang="en-US" altLang="en-US" b="1" dirty="0" smtClean="0">
              <a:sym typeface="Wingdings"/>
            </a:endParaRPr>
          </a:p>
          <a:p>
            <a:pPr marL="514350" indent="-514350">
              <a:buFont typeface="+mj-lt"/>
              <a:buAutoNum type="arabicPeriod"/>
            </a:pPr>
            <a:endParaRPr lang="en-US" altLang="en-US" dirty="0" smtClean="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sp>
        <p:nvSpPr>
          <p:cNvPr id="3" name="TextBox 2"/>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18</a:t>
            </a:fld>
            <a:endParaRPr lang="en-US"/>
          </a:p>
        </p:txBody>
      </p:sp>
    </p:spTree>
    <p:extLst>
      <p:ext uri="{BB962C8B-B14F-4D97-AF65-F5344CB8AC3E}">
        <p14:creationId xmlns:p14="http://schemas.microsoft.com/office/powerpoint/2010/main" val="7374101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pPr marL="514350" indent="-514350">
              <a:buFont typeface="+mj-lt"/>
              <a:buAutoNum type="arabicPeriod"/>
            </a:pPr>
            <a:r>
              <a:rPr lang="en-US" altLang="en-US" dirty="0">
                <a:solidFill>
                  <a:schemeClr val="tx1">
                    <a:lumMod val="50000"/>
                    <a:lumOff val="50000"/>
                  </a:schemeClr>
                </a:solidFill>
              </a:rPr>
              <a:t>If </a:t>
            </a:r>
            <a:r>
              <a:rPr lang="en-US" altLang="en-US" b="1" dirty="0">
                <a:solidFill>
                  <a:schemeClr val="tx1">
                    <a:lumMod val="50000"/>
                    <a:lumOff val="50000"/>
                  </a:schemeClr>
                </a:solidFill>
              </a:rPr>
              <a:t>same process </a:t>
            </a:r>
            <a:r>
              <a:rPr lang="en-US" altLang="en-US" dirty="0">
                <a:solidFill>
                  <a:schemeClr val="tx1">
                    <a:lumMod val="50000"/>
                    <a:lumOff val="50000"/>
                  </a:schemeClr>
                </a:solidFill>
              </a:rPr>
              <a:t>and </a:t>
            </a:r>
            <a:r>
              <a:rPr lang="en-US" altLang="en-US" b="1" dirty="0" smtClean="0">
                <a:solidFill>
                  <a:schemeClr val="tx1">
                    <a:lumMod val="50000"/>
                    <a:lumOff val="50000"/>
                  </a:schemeClr>
                </a:solidFill>
              </a:rPr>
              <a:t>a</a:t>
            </a:r>
            <a:r>
              <a:rPr lang="en-US" altLang="en-US" dirty="0" smtClean="0">
                <a:solidFill>
                  <a:schemeClr val="tx1">
                    <a:lumMod val="50000"/>
                    <a:lumOff val="50000"/>
                  </a:schemeClr>
                </a:solidFill>
              </a:rPr>
              <a:t> </a:t>
            </a:r>
            <a:r>
              <a:rPr lang="en-US" altLang="en-US" dirty="0">
                <a:solidFill>
                  <a:schemeClr val="tx1">
                    <a:lumMod val="50000"/>
                    <a:lumOff val="50000"/>
                  </a:schemeClr>
                </a:solidFill>
              </a:rPr>
              <a:t>occurs before </a:t>
            </a:r>
            <a:r>
              <a:rPr lang="en-US" altLang="en-US" b="1" dirty="0" smtClean="0">
                <a:solidFill>
                  <a:schemeClr val="tx1">
                    <a:lumMod val="50000"/>
                    <a:lumOff val="50000"/>
                  </a:schemeClr>
                </a:solidFill>
              </a:rPr>
              <a:t>b</a:t>
            </a:r>
            <a:r>
              <a:rPr lang="en-US" altLang="en-US" dirty="0" smtClean="0">
                <a:solidFill>
                  <a:schemeClr val="tx1">
                    <a:lumMod val="50000"/>
                    <a:lumOff val="50000"/>
                  </a:schemeClr>
                </a:solidFill>
              </a:rPr>
              <a:t>, </a:t>
            </a:r>
            <a:r>
              <a:rPr lang="en-US" altLang="en-US" dirty="0">
                <a:solidFill>
                  <a:schemeClr val="tx1">
                    <a:lumMod val="50000"/>
                    <a:lumOff val="50000"/>
                  </a:schemeClr>
                </a:solidFill>
              </a:rPr>
              <a:t>then </a:t>
            </a:r>
            <a:r>
              <a:rPr lang="en-US" altLang="en-US" b="1" dirty="0" smtClean="0">
                <a:solidFill>
                  <a:schemeClr val="tx1">
                    <a:lumMod val="50000"/>
                    <a:lumOff val="50000"/>
                  </a:schemeClr>
                </a:solidFill>
              </a:rPr>
              <a:t>a</a:t>
            </a:r>
            <a:r>
              <a:rPr lang="en-US" altLang="en-US" dirty="0" smtClean="0">
                <a:solidFill>
                  <a:schemeClr val="tx1">
                    <a:lumMod val="50000"/>
                    <a:lumOff val="50000"/>
                  </a:schemeClr>
                </a:solidFill>
              </a:rPr>
              <a:t> </a:t>
            </a:r>
            <a:r>
              <a:rPr lang="en-US" altLang="en-US" dirty="0">
                <a:solidFill>
                  <a:schemeClr val="tx1">
                    <a:lumMod val="50000"/>
                    <a:lumOff val="50000"/>
                  </a:schemeClr>
                </a:solidFill>
                <a:sym typeface="Wingdings"/>
              </a:rPr>
              <a:t> </a:t>
            </a:r>
            <a:r>
              <a:rPr lang="en-US" altLang="en-US" b="1" dirty="0" smtClean="0">
                <a:solidFill>
                  <a:schemeClr val="tx1">
                    <a:lumMod val="50000"/>
                    <a:lumOff val="50000"/>
                  </a:schemeClr>
                </a:solidFill>
                <a:sym typeface="Wingdings"/>
              </a:rPr>
              <a:t>b</a:t>
            </a:r>
            <a:endParaRPr lang="en-US" altLang="en-US" b="1" dirty="0">
              <a:solidFill>
                <a:schemeClr val="tx1">
                  <a:lumMod val="50000"/>
                  <a:lumOff val="50000"/>
                </a:schemeClr>
              </a:solidFill>
              <a:sym typeface="Wingdings"/>
            </a:endParaRPr>
          </a:p>
          <a:p>
            <a:pPr marL="514350" indent="-514350">
              <a:buFont typeface="+mj-lt"/>
              <a:buAutoNum type="arabicPeriod"/>
            </a:pPr>
            <a:endParaRPr lang="en-US" altLang="en-US" dirty="0" smtClean="0">
              <a:sym typeface="Wingdings"/>
            </a:endParaRPr>
          </a:p>
          <a:p>
            <a:pPr marL="514350" indent="-514350">
              <a:buFont typeface="+mj-lt"/>
              <a:buAutoNum type="arabicPeriod"/>
            </a:pPr>
            <a:r>
              <a:rPr lang="en-US" altLang="en-US" dirty="0" smtClean="0">
                <a:sym typeface="Wingdings"/>
              </a:rPr>
              <a:t>Can observe ordering when processes communicate</a:t>
            </a:r>
            <a:endParaRPr lang="en-US" altLang="en-US" b="1" dirty="0" smtClean="0">
              <a:sym typeface="Wingdings"/>
            </a:endParaRPr>
          </a:p>
          <a:p>
            <a:pPr marL="514350" indent="-514350">
              <a:buFont typeface="+mj-lt"/>
              <a:buAutoNum type="arabicPeriod"/>
            </a:pPr>
            <a:endParaRPr lang="en-US" altLang="en-US" dirty="0" smtClean="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19</a:t>
            </a:fld>
            <a:endParaRPr lang="en-US"/>
          </a:p>
        </p:txBody>
      </p:sp>
      <p:sp>
        <p:nvSpPr>
          <p:cNvPr id="22" name="TextBox 2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18747169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altLang="en-US" smtClean="0"/>
              <a:t>Today</a:t>
            </a:r>
            <a:endParaRPr lang="en-US" altLang="en-US" dirty="0"/>
          </a:p>
        </p:txBody>
      </p:sp>
      <p:sp>
        <p:nvSpPr>
          <p:cNvPr id="39938" name="Content Placeholder 2"/>
          <p:cNvSpPr>
            <a:spLocks noGrp="1"/>
          </p:cNvSpPr>
          <p:nvPr>
            <p:ph idx="1"/>
          </p:nvPr>
        </p:nvSpPr>
        <p:spPr/>
        <p:txBody>
          <a:bodyPr>
            <a:normAutofit/>
          </a:bodyPr>
          <a:lstStyle/>
          <a:p>
            <a:pPr marL="514350" indent="-514350">
              <a:buFont typeface="+mj-lt"/>
              <a:buAutoNum type="arabicPeriod"/>
            </a:pPr>
            <a:r>
              <a:rPr lang="en-US" altLang="en-US" sz="3200" dirty="0"/>
              <a:t>The need for time synchronization</a:t>
            </a:r>
          </a:p>
          <a:p>
            <a:pPr marL="514350" indent="-514350">
              <a:buFont typeface="+mj-lt"/>
              <a:buAutoNum type="arabicPeriod"/>
            </a:pPr>
            <a:endParaRPr lang="en-US" altLang="en-US" sz="3200" dirty="0"/>
          </a:p>
          <a:p>
            <a:pPr marL="514350" indent="-514350">
              <a:buFont typeface="+mj-lt"/>
              <a:buAutoNum type="arabicPeriod"/>
            </a:pPr>
            <a:r>
              <a:rPr lang="en-US" altLang="en-US" sz="3200" dirty="0"/>
              <a:t>“Wall clock time” synchronization</a:t>
            </a:r>
          </a:p>
          <a:p>
            <a:pPr marL="514350" indent="-514350">
              <a:buFont typeface="+mj-lt"/>
              <a:buAutoNum type="arabicPeriod"/>
            </a:pPr>
            <a:endParaRPr lang="en-US" altLang="en-US" sz="3200" dirty="0"/>
          </a:p>
          <a:p>
            <a:pPr marL="514350" indent="-514350">
              <a:buFont typeface="+mj-lt"/>
              <a:buAutoNum type="arabicPeriod"/>
            </a:pPr>
            <a:r>
              <a:rPr lang="en-US" altLang="en-US" sz="3200" dirty="0"/>
              <a:t>Logical Time: Lamport Clocks</a:t>
            </a:r>
          </a:p>
        </p:txBody>
      </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2</a:t>
            </a:fld>
            <a:endParaRPr lang="en-US"/>
          </a:p>
        </p:txBody>
      </p:sp>
    </p:spTree>
    <p:extLst>
      <p:ext uri="{BB962C8B-B14F-4D97-AF65-F5344CB8AC3E}">
        <p14:creationId xmlns:p14="http://schemas.microsoft.com/office/powerpoint/2010/main" val="4433953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pPr marL="514350" indent="-514350">
              <a:buFont typeface="+mj-lt"/>
              <a:buAutoNum type="arabicPeriod"/>
            </a:pPr>
            <a:r>
              <a:rPr lang="en-US" altLang="en-US" dirty="0">
                <a:solidFill>
                  <a:schemeClr val="tx1">
                    <a:lumMod val="50000"/>
                    <a:lumOff val="50000"/>
                  </a:schemeClr>
                </a:solidFill>
              </a:rPr>
              <a:t>If </a:t>
            </a:r>
            <a:r>
              <a:rPr lang="en-US" altLang="en-US" b="1" dirty="0">
                <a:solidFill>
                  <a:schemeClr val="tx1">
                    <a:lumMod val="50000"/>
                    <a:lumOff val="50000"/>
                  </a:schemeClr>
                </a:solidFill>
              </a:rPr>
              <a:t>same process </a:t>
            </a:r>
            <a:r>
              <a:rPr lang="en-US" altLang="en-US" dirty="0">
                <a:solidFill>
                  <a:schemeClr val="tx1">
                    <a:lumMod val="50000"/>
                    <a:lumOff val="50000"/>
                  </a:schemeClr>
                </a:solidFill>
              </a:rPr>
              <a:t>and </a:t>
            </a:r>
            <a:r>
              <a:rPr lang="en-US" altLang="en-US" b="1" dirty="0" smtClean="0">
                <a:solidFill>
                  <a:schemeClr val="tx1">
                    <a:lumMod val="50000"/>
                    <a:lumOff val="50000"/>
                  </a:schemeClr>
                </a:solidFill>
              </a:rPr>
              <a:t>a</a:t>
            </a:r>
            <a:r>
              <a:rPr lang="en-US" altLang="en-US" dirty="0" smtClean="0">
                <a:solidFill>
                  <a:schemeClr val="tx1">
                    <a:lumMod val="50000"/>
                    <a:lumOff val="50000"/>
                  </a:schemeClr>
                </a:solidFill>
              </a:rPr>
              <a:t> </a:t>
            </a:r>
            <a:r>
              <a:rPr lang="en-US" altLang="en-US" dirty="0">
                <a:solidFill>
                  <a:schemeClr val="tx1">
                    <a:lumMod val="50000"/>
                    <a:lumOff val="50000"/>
                  </a:schemeClr>
                </a:solidFill>
              </a:rPr>
              <a:t>occurs before </a:t>
            </a:r>
            <a:r>
              <a:rPr lang="en-US" altLang="en-US" b="1" dirty="0" smtClean="0">
                <a:solidFill>
                  <a:schemeClr val="tx1">
                    <a:lumMod val="50000"/>
                    <a:lumOff val="50000"/>
                  </a:schemeClr>
                </a:solidFill>
              </a:rPr>
              <a:t>b</a:t>
            </a:r>
            <a:r>
              <a:rPr lang="en-US" altLang="en-US" dirty="0" smtClean="0">
                <a:solidFill>
                  <a:schemeClr val="tx1">
                    <a:lumMod val="50000"/>
                    <a:lumOff val="50000"/>
                  </a:schemeClr>
                </a:solidFill>
              </a:rPr>
              <a:t>, </a:t>
            </a:r>
            <a:r>
              <a:rPr lang="en-US" altLang="en-US" dirty="0">
                <a:solidFill>
                  <a:schemeClr val="tx1">
                    <a:lumMod val="50000"/>
                    <a:lumOff val="50000"/>
                  </a:schemeClr>
                </a:solidFill>
              </a:rPr>
              <a:t>then </a:t>
            </a:r>
            <a:r>
              <a:rPr lang="en-US" altLang="en-US" b="1" dirty="0" smtClean="0">
                <a:solidFill>
                  <a:schemeClr val="tx1">
                    <a:lumMod val="50000"/>
                    <a:lumOff val="50000"/>
                  </a:schemeClr>
                </a:solidFill>
              </a:rPr>
              <a:t>a</a:t>
            </a:r>
            <a:r>
              <a:rPr lang="en-US" altLang="en-US" dirty="0" smtClean="0">
                <a:solidFill>
                  <a:schemeClr val="tx1">
                    <a:lumMod val="50000"/>
                    <a:lumOff val="50000"/>
                  </a:schemeClr>
                </a:solidFill>
              </a:rPr>
              <a:t> </a:t>
            </a:r>
            <a:r>
              <a:rPr lang="en-US" altLang="en-US" dirty="0">
                <a:solidFill>
                  <a:schemeClr val="tx1">
                    <a:lumMod val="50000"/>
                    <a:lumOff val="50000"/>
                  </a:schemeClr>
                </a:solidFill>
                <a:sym typeface="Wingdings"/>
              </a:rPr>
              <a:t> </a:t>
            </a:r>
            <a:r>
              <a:rPr lang="en-US" altLang="en-US" b="1" dirty="0" smtClean="0">
                <a:solidFill>
                  <a:schemeClr val="tx1">
                    <a:lumMod val="50000"/>
                    <a:lumOff val="50000"/>
                  </a:schemeClr>
                </a:solidFill>
                <a:sym typeface="Wingdings"/>
              </a:rPr>
              <a:t>b</a:t>
            </a:r>
            <a:endParaRPr lang="en-US" altLang="en-US" b="1" dirty="0">
              <a:solidFill>
                <a:schemeClr val="tx1">
                  <a:lumMod val="50000"/>
                  <a:lumOff val="50000"/>
                </a:schemeClr>
              </a:solidFill>
              <a:sym typeface="Wingdings"/>
            </a:endParaRPr>
          </a:p>
          <a:p>
            <a:pPr marL="514350" indent="-514350">
              <a:buFont typeface="+mj-lt"/>
              <a:buAutoNum type="arabicPeriod"/>
            </a:pPr>
            <a:endParaRPr lang="en-US" altLang="en-US" dirty="0" smtClean="0">
              <a:sym typeface="Wingdings"/>
            </a:endParaRPr>
          </a:p>
          <a:p>
            <a:pPr marL="514350" indent="-514350">
              <a:buFont typeface="+mj-lt"/>
              <a:buAutoNum type="arabicPeriod"/>
            </a:pPr>
            <a:r>
              <a:rPr lang="en-US" altLang="en-US" dirty="0">
                <a:sym typeface="Wingdings"/>
              </a:rPr>
              <a:t>If </a:t>
            </a:r>
            <a:r>
              <a:rPr lang="en-US" altLang="en-US" b="1" dirty="0" smtClean="0">
                <a:sym typeface="Wingdings"/>
              </a:rPr>
              <a:t>c</a:t>
            </a:r>
            <a:r>
              <a:rPr lang="en-US" altLang="en-US" dirty="0" smtClean="0">
                <a:sym typeface="Wingdings"/>
              </a:rPr>
              <a:t> </a:t>
            </a:r>
            <a:r>
              <a:rPr lang="en-US" altLang="en-US" dirty="0">
                <a:sym typeface="Wingdings"/>
              </a:rPr>
              <a:t>is a message receipt of </a:t>
            </a:r>
            <a:r>
              <a:rPr lang="en-US" altLang="en-US" b="1" dirty="0" smtClean="0">
                <a:sym typeface="Wingdings"/>
              </a:rPr>
              <a:t>b</a:t>
            </a:r>
            <a:r>
              <a:rPr lang="en-US" altLang="en-US" dirty="0" smtClean="0">
                <a:sym typeface="Wingdings"/>
              </a:rPr>
              <a:t>, </a:t>
            </a:r>
            <a:r>
              <a:rPr lang="en-US" altLang="en-US" dirty="0">
                <a:sym typeface="Wingdings"/>
              </a:rPr>
              <a:t>then </a:t>
            </a:r>
            <a:r>
              <a:rPr lang="en-US" altLang="en-US" b="1" dirty="0" smtClean="0">
                <a:sym typeface="Wingdings"/>
              </a:rPr>
              <a:t>b</a:t>
            </a:r>
            <a:r>
              <a:rPr lang="en-US" altLang="en-US" dirty="0" smtClean="0">
                <a:sym typeface="Wingdings"/>
              </a:rPr>
              <a:t> </a:t>
            </a:r>
            <a:r>
              <a:rPr lang="en-US" altLang="en-US" dirty="0">
                <a:sym typeface="Wingdings"/>
              </a:rPr>
              <a:t> </a:t>
            </a:r>
            <a:r>
              <a:rPr lang="en-US" altLang="en-US" b="1" dirty="0" smtClean="0">
                <a:sym typeface="Wingdings"/>
              </a:rPr>
              <a:t>c</a:t>
            </a:r>
            <a:endParaRPr lang="en-US" altLang="en-US" b="1" dirty="0">
              <a:sym typeface="Wingdings"/>
            </a:endParaRPr>
          </a:p>
          <a:p>
            <a:pPr marL="514350" indent="-514350">
              <a:buFont typeface="+mj-lt"/>
              <a:buAutoNum type="arabicPeriod"/>
            </a:pPr>
            <a:endParaRPr lang="en-US" altLang="en-US" dirty="0" smtClean="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20</a:t>
            </a:fld>
            <a:endParaRPr lang="en-US"/>
          </a:p>
        </p:txBody>
      </p:sp>
      <p:sp>
        <p:nvSpPr>
          <p:cNvPr id="22" name="TextBox 2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16316501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fontScale="85000" lnSpcReduction="20000"/>
          </a:bodyPr>
          <a:lstStyle/>
          <a:p>
            <a:pPr marL="514350" indent="-514350">
              <a:buFont typeface="+mj-lt"/>
              <a:buAutoNum type="arabicPeriod"/>
            </a:pPr>
            <a:r>
              <a:rPr lang="en-US" altLang="en-US" dirty="0">
                <a:solidFill>
                  <a:schemeClr val="tx1">
                    <a:lumMod val="50000"/>
                    <a:lumOff val="50000"/>
                  </a:schemeClr>
                </a:solidFill>
              </a:rPr>
              <a:t>If </a:t>
            </a:r>
            <a:r>
              <a:rPr lang="en-US" altLang="en-US" b="1" dirty="0">
                <a:solidFill>
                  <a:schemeClr val="tx1">
                    <a:lumMod val="50000"/>
                    <a:lumOff val="50000"/>
                  </a:schemeClr>
                </a:solidFill>
              </a:rPr>
              <a:t>same process </a:t>
            </a:r>
            <a:r>
              <a:rPr lang="en-US" altLang="en-US" dirty="0">
                <a:solidFill>
                  <a:schemeClr val="tx1">
                    <a:lumMod val="50000"/>
                    <a:lumOff val="50000"/>
                  </a:schemeClr>
                </a:solidFill>
              </a:rPr>
              <a:t>and </a:t>
            </a:r>
            <a:r>
              <a:rPr lang="en-US" altLang="en-US" b="1" dirty="0" smtClean="0">
                <a:solidFill>
                  <a:schemeClr val="tx1">
                    <a:lumMod val="50000"/>
                    <a:lumOff val="50000"/>
                  </a:schemeClr>
                </a:solidFill>
              </a:rPr>
              <a:t>a</a:t>
            </a:r>
            <a:r>
              <a:rPr lang="en-US" altLang="en-US" dirty="0" smtClean="0">
                <a:solidFill>
                  <a:schemeClr val="tx1">
                    <a:lumMod val="50000"/>
                    <a:lumOff val="50000"/>
                  </a:schemeClr>
                </a:solidFill>
              </a:rPr>
              <a:t> </a:t>
            </a:r>
            <a:r>
              <a:rPr lang="en-US" altLang="en-US" dirty="0">
                <a:solidFill>
                  <a:schemeClr val="tx1">
                    <a:lumMod val="50000"/>
                    <a:lumOff val="50000"/>
                  </a:schemeClr>
                </a:solidFill>
              </a:rPr>
              <a:t>occurs before </a:t>
            </a:r>
            <a:r>
              <a:rPr lang="en-US" altLang="en-US" b="1" dirty="0" smtClean="0">
                <a:solidFill>
                  <a:schemeClr val="tx1">
                    <a:lumMod val="50000"/>
                    <a:lumOff val="50000"/>
                  </a:schemeClr>
                </a:solidFill>
              </a:rPr>
              <a:t>b</a:t>
            </a:r>
            <a:r>
              <a:rPr lang="en-US" altLang="en-US" dirty="0" smtClean="0">
                <a:solidFill>
                  <a:schemeClr val="tx1">
                    <a:lumMod val="50000"/>
                    <a:lumOff val="50000"/>
                  </a:schemeClr>
                </a:solidFill>
              </a:rPr>
              <a:t>, </a:t>
            </a:r>
            <a:r>
              <a:rPr lang="en-US" altLang="en-US" dirty="0">
                <a:solidFill>
                  <a:schemeClr val="tx1">
                    <a:lumMod val="50000"/>
                    <a:lumOff val="50000"/>
                  </a:schemeClr>
                </a:solidFill>
              </a:rPr>
              <a:t>then </a:t>
            </a:r>
            <a:r>
              <a:rPr lang="en-US" altLang="en-US" b="1" dirty="0" smtClean="0">
                <a:solidFill>
                  <a:schemeClr val="tx1">
                    <a:lumMod val="50000"/>
                    <a:lumOff val="50000"/>
                  </a:schemeClr>
                </a:solidFill>
              </a:rPr>
              <a:t>a</a:t>
            </a:r>
            <a:r>
              <a:rPr lang="en-US" altLang="en-US" dirty="0" smtClean="0">
                <a:solidFill>
                  <a:schemeClr val="tx1">
                    <a:lumMod val="50000"/>
                    <a:lumOff val="50000"/>
                  </a:schemeClr>
                </a:solidFill>
              </a:rPr>
              <a:t> </a:t>
            </a:r>
            <a:r>
              <a:rPr lang="en-US" altLang="en-US" dirty="0">
                <a:solidFill>
                  <a:schemeClr val="tx1">
                    <a:lumMod val="50000"/>
                    <a:lumOff val="50000"/>
                  </a:schemeClr>
                </a:solidFill>
                <a:sym typeface="Wingdings"/>
              </a:rPr>
              <a:t> </a:t>
            </a:r>
            <a:r>
              <a:rPr lang="en-US" altLang="en-US" b="1" dirty="0" smtClean="0">
                <a:solidFill>
                  <a:schemeClr val="tx1">
                    <a:lumMod val="50000"/>
                    <a:lumOff val="50000"/>
                  </a:schemeClr>
                </a:solidFill>
                <a:sym typeface="Wingdings"/>
              </a:rPr>
              <a:t>b</a:t>
            </a:r>
            <a:endParaRPr lang="en-US" altLang="en-US" b="1" dirty="0">
              <a:solidFill>
                <a:schemeClr val="tx1">
                  <a:lumMod val="50000"/>
                  <a:lumOff val="50000"/>
                </a:schemeClr>
              </a:solidFill>
              <a:sym typeface="Wingdings"/>
            </a:endParaRPr>
          </a:p>
          <a:p>
            <a:pPr marL="514350" indent="-514350">
              <a:buFont typeface="+mj-lt"/>
              <a:buAutoNum type="arabicPeriod"/>
            </a:pPr>
            <a:endParaRPr lang="en-US" altLang="en-US" dirty="0" smtClean="0">
              <a:solidFill>
                <a:schemeClr val="tx1">
                  <a:lumMod val="50000"/>
                  <a:lumOff val="50000"/>
                </a:schemeClr>
              </a:solidFill>
              <a:sym typeface="Wingdings"/>
            </a:endParaRPr>
          </a:p>
          <a:p>
            <a:pPr marL="514350" indent="-514350">
              <a:buFont typeface="+mj-lt"/>
              <a:buAutoNum type="arabicPeriod"/>
            </a:pPr>
            <a:r>
              <a:rPr lang="en-US" altLang="en-US" dirty="0">
                <a:solidFill>
                  <a:schemeClr val="tx1">
                    <a:lumMod val="50000"/>
                    <a:lumOff val="50000"/>
                  </a:schemeClr>
                </a:solidFill>
                <a:sym typeface="Wingdings"/>
              </a:rPr>
              <a:t>If </a:t>
            </a:r>
            <a:r>
              <a:rPr lang="en-US" altLang="en-US" b="1" dirty="0" smtClean="0">
                <a:solidFill>
                  <a:schemeClr val="tx1">
                    <a:lumMod val="50000"/>
                    <a:lumOff val="50000"/>
                  </a:schemeClr>
                </a:solidFill>
                <a:sym typeface="Wingdings"/>
              </a:rPr>
              <a:t>c</a:t>
            </a:r>
            <a:r>
              <a:rPr lang="en-US" altLang="en-US" dirty="0" smtClean="0">
                <a:solidFill>
                  <a:schemeClr val="tx1">
                    <a:lumMod val="50000"/>
                    <a:lumOff val="50000"/>
                  </a:schemeClr>
                </a:solidFill>
                <a:sym typeface="Wingdings"/>
              </a:rPr>
              <a:t> </a:t>
            </a:r>
            <a:r>
              <a:rPr lang="en-US" altLang="en-US" dirty="0">
                <a:solidFill>
                  <a:schemeClr val="tx1">
                    <a:lumMod val="50000"/>
                    <a:lumOff val="50000"/>
                  </a:schemeClr>
                </a:solidFill>
                <a:sym typeface="Wingdings"/>
              </a:rPr>
              <a:t>is a message receipt of </a:t>
            </a:r>
            <a:r>
              <a:rPr lang="en-US" altLang="en-US" b="1" dirty="0" smtClean="0">
                <a:solidFill>
                  <a:schemeClr val="tx1">
                    <a:lumMod val="50000"/>
                    <a:lumOff val="50000"/>
                  </a:schemeClr>
                </a:solidFill>
                <a:sym typeface="Wingdings"/>
              </a:rPr>
              <a:t>b</a:t>
            </a:r>
            <a:r>
              <a:rPr lang="en-US" altLang="en-US" dirty="0" smtClean="0">
                <a:solidFill>
                  <a:schemeClr val="tx1">
                    <a:lumMod val="50000"/>
                    <a:lumOff val="50000"/>
                  </a:schemeClr>
                </a:solidFill>
                <a:sym typeface="Wingdings"/>
              </a:rPr>
              <a:t>, </a:t>
            </a:r>
            <a:r>
              <a:rPr lang="en-US" altLang="en-US" dirty="0">
                <a:solidFill>
                  <a:schemeClr val="tx1">
                    <a:lumMod val="50000"/>
                    <a:lumOff val="50000"/>
                  </a:schemeClr>
                </a:solidFill>
                <a:sym typeface="Wingdings"/>
              </a:rPr>
              <a:t>then </a:t>
            </a:r>
            <a:r>
              <a:rPr lang="en-US" altLang="en-US" b="1" dirty="0" smtClean="0">
                <a:solidFill>
                  <a:schemeClr val="tx1">
                    <a:lumMod val="50000"/>
                    <a:lumOff val="50000"/>
                  </a:schemeClr>
                </a:solidFill>
                <a:sym typeface="Wingdings"/>
              </a:rPr>
              <a:t>b</a:t>
            </a:r>
            <a:r>
              <a:rPr lang="en-US" altLang="en-US" dirty="0" smtClean="0">
                <a:solidFill>
                  <a:schemeClr val="tx1">
                    <a:lumMod val="50000"/>
                    <a:lumOff val="50000"/>
                  </a:schemeClr>
                </a:solidFill>
                <a:sym typeface="Wingdings"/>
              </a:rPr>
              <a:t> </a:t>
            </a:r>
            <a:r>
              <a:rPr lang="en-US" altLang="en-US" dirty="0">
                <a:solidFill>
                  <a:schemeClr val="tx1">
                    <a:lumMod val="50000"/>
                    <a:lumOff val="50000"/>
                  </a:schemeClr>
                </a:solidFill>
                <a:sym typeface="Wingdings"/>
              </a:rPr>
              <a:t> </a:t>
            </a:r>
            <a:r>
              <a:rPr lang="en-US" altLang="en-US" b="1" dirty="0" smtClean="0">
                <a:solidFill>
                  <a:schemeClr val="tx1">
                    <a:lumMod val="50000"/>
                    <a:lumOff val="50000"/>
                  </a:schemeClr>
                </a:solidFill>
                <a:sym typeface="Wingdings"/>
              </a:rPr>
              <a:t>c</a:t>
            </a:r>
            <a:endParaRPr lang="en-US" altLang="en-US" b="1" dirty="0">
              <a:solidFill>
                <a:schemeClr val="tx1">
                  <a:lumMod val="50000"/>
                  <a:lumOff val="50000"/>
                </a:schemeClr>
              </a:solidFill>
              <a:sym typeface="Wingdings"/>
            </a:endParaRPr>
          </a:p>
          <a:p>
            <a:pPr marL="514350" indent="-514350">
              <a:buFont typeface="+mj-lt"/>
              <a:buAutoNum type="arabicPeriod"/>
            </a:pPr>
            <a:endParaRPr lang="en-US" altLang="en-US" dirty="0" smtClean="0">
              <a:sym typeface="Wingdings"/>
            </a:endParaRPr>
          </a:p>
          <a:p>
            <a:pPr marL="514350" indent="-514350">
              <a:buFont typeface="+mj-lt"/>
              <a:buAutoNum type="arabicPeriod"/>
            </a:pPr>
            <a:r>
              <a:rPr lang="en-US" altLang="en-US" dirty="0">
                <a:sym typeface="Wingdings"/>
              </a:rPr>
              <a:t>Can observe ordering </a:t>
            </a:r>
            <a:r>
              <a:rPr lang="en-US" altLang="en-US" dirty="0" smtClean="0">
                <a:sym typeface="Wingdings"/>
              </a:rPr>
              <a:t>transitively</a:t>
            </a:r>
            <a:endParaRPr lang="en-US" altLang="en-US" b="1" dirty="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3" y="4473129"/>
            <a:ext cx="356187"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21</a:t>
            </a:fld>
            <a:endParaRPr lang="en-US"/>
          </a:p>
        </p:txBody>
      </p:sp>
      <p:sp>
        <p:nvSpPr>
          <p:cNvPr id="22" name="TextBox 2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1466285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fontScale="85000" lnSpcReduction="20000"/>
          </a:bodyPr>
          <a:lstStyle/>
          <a:p>
            <a:pPr marL="514350" indent="-514350">
              <a:buFont typeface="+mj-lt"/>
              <a:buAutoNum type="arabicPeriod"/>
            </a:pPr>
            <a:r>
              <a:rPr lang="en-US" altLang="en-US" dirty="0" smtClean="0">
                <a:solidFill>
                  <a:schemeClr val="tx1">
                    <a:lumMod val="50000"/>
                    <a:lumOff val="50000"/>
                  </a:schemeClr>
                </a:solidFill>
              </a:rPr>
              <a:t>If </a:t>
            </a:r>
            <a:r>
              <a:rPr lang="en-US" altLang="en-US" b="1" dirty="0" smtClean="0">
                <a:solidFill>
                  <a:schemeClr val="tx1">
                    <a:lumMod val="50000"/>
                    <a:lumOff val="50000"/>
                  </a:schemeClr>
                </a:solidFill>
              </a:rPr>
              <a:t>same process </a:t>
            </a:r>
            <a:r>
              <a:rPr lang="en-US" altLang="en-US" dirty="0" smtClean="0">
                <a:solidFill>
                  <a:schemeClr val="tx1">
                    <a:lumMod val="50000"/>
                    <a:lumOff val="50000"/>
                  </a:schemeClr>
                </a:solidFill>
              </a:rPr>
              <a:t>and </a:t>
            </a:r>
            <a:r>
              <a:rPr lang="en-US" altLang="en-US" b="1" dirty="0">
                <a:solidFill>
                  <a:schemeClr val="tx1">
                    <a:lumMod val="50000"/>
                    <a:lumOff val="50000"/>
                  </a:schemeClr>
                </a:solidFill>
              </a:rPr>
              <a:t>a</a:t>
            </a:r>
            <a:r>
              <a:rPr lang="en-US" altLang="en-US" dirty="0" smtClean="0">
                <a:solidFill>
                  <a:schemeClr val="tx1">
                    <a:lumMod val="50000"/>
                    <a:lumOff val="50000"/>
                  </a:schemeClr>
                </a:solidFill>
              </a:rPr>
              <a:t> occurs before </a:t>
            </a:r>
            <a:r>
              <a:rPr lang="en-US" altLang="en-US" b="1" dirty="0">
                <a:solidFill>
                  <a:schemeClr val="tx1">
                    <a:lumMod val="50000"/>
                    <a:lumOff val="50000"/>
                  </a:schemeClr>
                </a:solidFill>
              </a:rPr>
              <a:t>b</a:t>
            </a:r>
            <a:r>
              <a:rPr lang="en-US" altLang="en-US" dirty="0" smtClean="0">
                <a:solidFill>
                  <a:schemeClr val="tx1">
                    <a:lumMod val="50000"/>
                    <a:lumOff val="50000"/>
                  </a:schemeClr>
                </a:solidFill>
              </a:rPr>
              <a:t>, then </a:t>
            </a:r>
            <a:r>
              <a:rPr lang="en-US" altLang="en-US" b="1" dirty="0" smtClean="0">
                <a:solidFill>
                  <a:schemeClr val="tx1">
                    <a:lumMod val="50000"/>
                    <a:lumOff val="50000"/>
                  </a:schemeClr>
                </a:solidFill>
              </a:rPr>
              <a:t>a</a:t>
            </a:r>
            <a:r>
              <a:rPr lang="en-US" altLang="en-US" dirty="0" smtClean="0">
                <a:solidFill>
                  <a:schemeClr val="tx1">
                    <a:lumMod val="50000"/>
                    <a:lumOff val="50000"/>
                  </a:schemeClr>
                </a:solidFill>
              </a:rPr>
              <a:t> </a:t>
            </a:r>
            <a:r>
              <a:rPr lang="en-US" altLang="en-US" dirty="0" smtClean="0">
                <a:solidFill>
                  <a:schemeClr val="tx1">
                    <a:lumMod val="50000"/>
                    <a:lumOff val="50000"/>
                  </a:schemeClr>
                </a:solidFill>
                <a:sym typeface="Wingdings"/>
              </a:rPr>
              <a:t> </a:t>
            </a:r>
            <a:r>
              <a:rPr lang="en-US" altLang="en-US" b="1" dirty="0">
                <a:solidFill>
                  <a:schemeClr val="tx1">
                    <a:lumMod val="50000"/>
                    <a:lumOff val="50000"/>
                  </a:schemeClr>
                </a:solidFill>
                <a:sym typeface="Wingdings"/>
              </a:rPr>
              <a:t>b</a:t>
            </a:r>
            <a:endParaRPr lang="en-US" altLang="en-US" b="1" dirty="0" smtClean="0">
              <a:solidFill>
                <a:schemeClr val="tx1">
                  <a:lumMod val="50000"/>
                  <a:lumOff val="50000"/>
                </a:schemeClr>
              </a:solidFill>
              <a:sym typeface="Wingdings"/>
            </a:endParaRPr>
          </a:p>
          <a:p>
            <a:pPr marL="514350" indent="-514350">
              <a:buFont typeface="+mj-lt"/>
              <a:buAutoNum type="arabicPeriod"/>
            </a:pPr>
            <a:endParaRPr lang="en-US" altLang="en-US" dirty="0" smtClean="0">
              <a:solidFill>
                <a:schemeClr val="tx1">
                  <a:lumMod val="50000"/>
                  <a:lumOff val="50000"/>
                </a:schemeClr>
              </a:solidFill>
              <a:sym typeface="Wingdings"/>
            </a:endParaRPr>
          </a:p>
          <a:p>
            <a:pPr marL="514350" indent="-514350">
              <a:buFont typeface="+mj-lt"/>
              <a:buAutoNum type="arabicPeriod"/>
            </a:pPr>
            <a:r>
              <a:rPr lang="en-US" altLang="en-US" dirty="0" smtClean="0">
                <a:solidFill>
                  <a:schemeClr val="tx1">
                    <a:lumMod val="50000"/>
                    <a:lumOff val="50000"/>
                  </a:schemeClr>
                </a:solidFill>
                <a:sym typeface="Wingdings"/>
              </a:rPr>
              <a:t>If </a:t>
            </a:r>
            <a:r>
              <a:rPr lang="en-US" altLang="en-US" b="1" dirty="0">
                <a:solidFill>
                  <a:schemeClr val="tx1">
                    <a:lumMod val="50000"/>
                    <a:lumOff val="50000"/>
                  </a:schemeClr>
                </a:solidFill>
                <a:sym typeface="Wingdings"/>
              </a:rPr>
              <a:t>c</a:t>
            </a:r>
            <a:r>
              <a:rPr lang="en-US" altLang="en-US" dirty="0" smtClean="0">
                <a:solidFill>
                  <a:schemeClr val="tx1">
                    <a:lumMod val="50000"/>
                    <a:lumOff val="50000"/>
                  </a:schemeClr>
                </a:solidFill>
                <a:sym typeface="Wingdings"/>
              </a:rPr>
              <a:t> is a message receipt of </a:t>
            </a:r>
            <a:r>
              <a:rPr lang="en-US" altLang="en-US" b="1" dirty="0">
                <a:solidFill>
                  <a:schemeClr val="tx1">
                    <a:lumMod val="50000"/>
                    <a:lumOff val="50000"/>
                  </a:schemeClr>
                </a:solidFill>
                <a:sym typeface="Wingdings"/>
              </a:rPr>
              <a:t>b</a:t>
            </a:r>
            <a:r>
              <a:rPr lang="en-US" altLang="en-US" dirty="0" smtClean="0">
                <a:solidFill>
                  <a:schemeClr val="tx1">
                    <a:lumMod val="50000"/>
                    <a:lumOff val="50000"/>
                  </a:schemeClr>
                </a:solidFill>
                <a:sym typeface="Wingdings"/>
              </a:rPr>
              <a:t>, then </a:t>
            </a:r>
            <a:r>
              <a:rPr lang="en-US" altLang="en-US" b="1" dirty="0" smtClean="0">
                <a:solidFill>
                  <a:schemeClr val="tx1">
                    <a:lumMod val="50000"/>
                    <a:lumOff val="50000"/>
                  </a:schemeClr>
                </a:solidFill>
                <a:sym typeface="Wingdings"/>
              </a:rPr>
              <a:t>b</a:t>
            </a:r>
            <a:r>
              <a:rPr lang="en-US" altLang="en-US" dirty="0" smtClean="0">
                <a:solidFill>
                  <a:schemeClr val="tx1">
                    <a:lumMod val="50000"/>
                    <a:lumOff val="50000"/>
                  </a:schemeClr>
                </a:solidFill>
                <a:sym typeface="Wingdings"/>
              </a:rPr>
              <a:t>  </a:t>
            </a:r>
            <a:r>
              <a:rPr lang="en-US" altLang="en-US" b="1" dirty="0">
                <a:solidFill>
                  <a:schemeClr val="tx1">
                    <a:lumMod val="50000"/>
                    <a:lumOff val="50000"/>
                  </a:schemeClr>
                </a:solidFill>
                <a:sym typeface="Wingdings"/>
              </a:rPr>
              <a:t>c</a:t>
            </a:r>
            <a:endParaRPr lang="en-US" altLang="en-US" b="1" dirty="0" smtClean="0">
              <a:solidFill>
                <a:schemeClr val="tx1">
                  <a:lumMod val="50000"/>
                  <a:lumOff val="50000"/>
                </a:schemeClr>
              </a:solidFill>
              <a:sym typeface="Wingdings"/>
            </a:endParaRPr>
          </a:p>
          <a:p>
            <a:pPr marL="514350" indent="-514350">
              <a:buFont typeface="+mj-lt"/>
              <a:buAutoNum type="arabicPeriod"/>
            </a:pPr>
            <a:endParaRPr lang="en-US" altLang="en-US" dirty="0" smtClean="0">
              <a:sym typeface="Wingdings"/>
            </a:endParaRPr>
          </a:p>
          <a:p>
            <a:pPr marL="514350" indent="-514350">
              <a:buFont typeface="+mj-lt"/>
              <a:buAutoNum type="arabicPeriod"/>
            </a:pPr>
            <a:r>
              <a:rPr lang="en-US" altLang="en-US" dirty="0" smtClean="0">
                <a:sym typeface="Wingdings"/>
              </a:rPr>
              <a:t>If </a:t>
            </a:r>
            <a:r>
              <a:rPr lang="en-US" altLang="en-US" b="1" dirty="0">
                <a:sym typeface="Wingdings"/>
              </a:rPr>
              <a:t>a</a:t>
            </a:r>
            <a:r>
              <a:rPr lang="en-US" altLang="en-US" dirty="0" smtClean="0">
                <a:sym typeface="Wingdings"/>
              </a:rPr>
              <a:t>  </a:t>
            </a:r>
            <a:r>
              <a:rPr lang="en-US" altLang="en-US" b="1" dirty="0" smtClean="0">
                <a:sym typeface="Wingdings"/>
              </a:rPr>
              <a:t>b</a:t>
            </a:r>
            <a:r>
              <a:rPr lang="en-US" altLang="en-US" dirty="0" smtClean="0">
                <a:sym typeface="Wingdings"/>
              </a:rPr>
              <a:t> and </a:t>
            </a:r>
            <a:r>
              <a:rPr lang="en-US" altLang="en-US" b="1" dirty="0">
                <a:sym typeface="Wingdings"/>
              </a:rPr>
              <a:t>b</a:t>
            </a:r>
            <a:r>
              <a:rPr lang="en-US" altLang="en-US" dirty="0" smtClean="0">
                <a:sym typeface="Wingdings"/>
              </a:rPr>
              <a:t>  </a:t>
            </a:r>
            <a:r>
              <a:rPr lang="en-US" altLang="en-US" b="1" dirty="0">
                <a:sym typeface="Wingdings"/>
              </a:rPr>
              <a:t>c</a:t>
            </a:r>
            <a:r>
              <a:rPr lang="en-US" altLang="en-US" dirty="0" smtClean="0">
                <a:sym typeface="Wingdings"/>
              </a:rPr>
              <a:t>, then </a:t>
            </a:r>
            <a:r>
              <a:rPr lang="en-US" altLang="en-US" b="1" dirty="0">
                <a:sym typeface="Wingdings"/>
              </a:rPr>
              <a:t>a</a:t>
            </a:r>
            <a:r>
              <a:rPr lang="en-US" altLang="en-US" dirty="0" smtClean="0">
                <a:sym typeface="Wingdings"/>
              </a:rPr>
              <a:t>  </a:t>
            </a:r>
            <a:r>
              <a:rPr lang="en-US" altLang="en-US" b="1" dirty="0">
                <a:sym typeface="Wingdings"/>
              </a:rPr>
              <a:t>c</a:t>
            </a:r>
            <a:endParaRPr lang="en-US" altLang="en-US" b="1" dirty="0" smtClean="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22</a:t>
            </a:fld>
            <a:endParaRPr lang="en-US"/>
          </a:p>
        </p:txBody>
      </p:sp>
      <p:sp>
        <p:nvSpPr>
          <p:cNvPr id="22" name="TextBox 2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12146643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838200" y="1447801"/>
            <a:ext cx="9601200" cy="1479645"/>
          </a:xfrm>
        </p:spPr>
        <p:txBody>
          <a:bodyPr>
            <a:normAutofit lnSpcReduction="10000"/>
          </a:bodyPr>
          <a:lstStyle/>
          <a:p>
            <a:r>
              <a:rPr lang="en-GB" dirty="0" smtClean="0"/>
              <a:t>Not all events are related by </a:t>
            </a:r>
            <a:r>
              <a:rPr lang="en-GB" dirty="0" smtClean="0">
                <a:sym typeface="Wingdings"/>
              </a:rPr>
              <a:t></a:t>
            </a:r>
            <a:endParaRPr lang="en-GB" dirty="0">
              <a:sym typeface="Wingdings"/>
            </a:endParaRPr>
          </a:p>
          <a:p>
            <a:endParaRPr lang="en-GB" dirty="0" smtClean="0"/>
          </a:p>
          <a:p>
            <a:r>
              <a:rPr lang="en-GB" dirty="0" smtClean="0"/>
              <a:t>a, d not related by </a:t>
            </a:r>
            <a:r>
              <a:rPr lang="en-GB" dirty="0" smtClean="0">
                <a:sym typeface="Wingdings"/>
              </a:rPr>
              <a:t></a:t>
            </a:r>
            <a:r>
              <a:rPr lang="en-GB" dirty="0" smtClean="0"/>
              <a:t> so </a:t>
            </a:r>
            <a:r>
              <a:rPr lang="en-GB" dirty="0" smtClean="0">
                <a:solidFill>
                  <a:schemeClr val="accent6">
                    <a:lumMod val="75000"/>
                  </a:schemeClr>
                </a:solidFill>
              </a:rPr>
              <a:t>concurrent,</a:t>
            </a:r>
            <a:r>
              <a:rPr lang="en-GB" dirty="0" smtClean="0"/>
              <a:t> written as a || d</a:t>
            </a:r>
            <a:endParaRPr lang="en-GB" dirty="0"/>
          </a:p>
        </p:txBody>
      </p:sp>
      <p:sp>
        <p:nvSpPr>
          <p:cNvPr id="63489" name="Rectangle 2"/>
          <p:cNvSpPr>
            <a:spLocks noGrp="1" noChangeArrowheads="1"/>
          </p:cNvSpPr>
          <p:nvPr>
            <p:ph type="title"/>
          </p:nvPr>
        </p:nvSpPr>
        <p:spPr/>
        <p:txBody>
          <a:bodyPr/>
          <a:lstStyle/>
          <a:p>
            <a:r>
              <a:rPr lang="en-GB" altLang="en-US" smtClean="0"/>
              <a:t>Concurrent events</a:t>
            </a:r>
            <a:endParaRPr lang="en-GB" altLang="en-US" dirty="0"/>
          </a:p>
        </p:txBody>
      </p:sp>
      <p:sp>
        <p:nvSpPr>
          <p:cNvPr id="14" name="Slide Number Placeholder 13"/>
          <p:cNvSpPr>
            <a:spLocks noGrp="1"/>
          </p:cNvSpPr>
          <p:nvPr>
            <p:ph type="sldNum" sz="quarter" idx="12"/>
          </p:nvPr>
        </p:nvSpPr>
        <p:spPr/>
        <p:txBody>
          <a:bodyPr/>
          <a:lstStyle/>
          <a:p>
            <a:pPr>
              <a:defRPr/>
            </a:pPr>
            <a:fld id="{729111C5-E04E-4942-8174-12BB645D56A6}" type="slidenum">
              <a:rPr lang="en-US" smtClean="0"/>
              <a:pPr>
                <a:defRPr/>
              </a:pPr>
              <a:t>23</a:t>
            </a:fld>
            <a:endParaRPr lang="en-US"/>
          </a:p>
        </p:txBody>
      </p:sp>
      <p:cxnSp>
        <p:nvCxnSpPr>
          <p:cNvPr id="6" name="Straight Connector 5"/>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10" name="Process 9"/>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p:txBody>
      </p:sp>
      <p:sp>
        <p:nvSpPr>
          <p:cNvPr id="11" name="Oval 10"/>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2" name="Oval 11"/>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3" name="TextBox 12"/>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15" name="TextBox 14"/>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16" name="Group 15"/>
          <p:cNvGrpSpPr/>
          <p:nvPr/>
        </p:nvGrpSpPr>
        <p:grpSpPr>
          <a:xfrm>
            <a:off x="3346322" y="5331259"/>
            <a:ext cx="2287297" cy="516713"/>
            <a:chOff x="1822321" y="5331258"/>
            <a:chExt cx="2287297" cy="516713"/>
          </a:xfrm>
        </p:grpSpPr>
        <p:sp>
          <p:nvSpPr>
            <p:cNvPr id="17" name="Oval 16"/>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TextBox 17"/>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19" name="Straight Arrow Connector 18"/>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0" name="Process 19"/>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p:txBody>
      </p:sp>
      <p:sp>
        <p:nvSpPr>
          <p:cNvPr id="21" name="Process 20"/>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p:txBody>
      </p:sp>
      <p:sp>
        <p:nvSpPr>
          <p:cNvPr id="22" name="TextBox 2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
        <p:nvSpPr>
          <p:cNvPr id="23" name="Oval 22"/>
          <p:cNvSpPr/>
          <p:nvPr/>
        </p:nvSpPr>
        <p:spPr>
          <a:xfrm>
            <a:off x="7025299" y="4866033"/>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4" name="TextBox 23"/>
          <p:cNvSpPr txBox="1"/>
          <p:nvPr/>
        </p:nvSpPr>
        <p:spPr>
          <a:xfrm>
            <a:off x="6630382" y="4673974"/>
            <a:ext cx="356188" cy="461665"/>
          </a:xfrm>
          <a:prstGeom prst="rect">
            <a:avLst/>
          </a:prstGeom>
          <a:noFill/>
        </p:spPr>
        <p:txBody>
          <a:bodyPr wrap="none" rtlCol="0">
            <a:spAutoFit/>
          </a:bodyPr>
          <a:lstStyle/>
          <a:p>
            <a:r>
              <a:rPr lang="en-US" sz="2400" dirty="0">
                <a:latin typeface="Arial" charset="0"/>
                <a:ea typeface="Arial" charset="0"/>
                <a:cs typeface="Arial" charset="0"/>
              </a:rPr>
              <a:t>d</a:t>
            </a:r>
          </a:p>
        </p:txBody>
      </p:sp>
    </p:spTree>
    <p:extLst>
      <p:ext uri="{BB962C8B-B14F-4D97-AF65-F5344CB8AC3E}">
        <p14:creationId xmlns:p14="http://schemas.microsoft.com/office/powerpoint/2010/main" val="155938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690256"/>
            <a:ext cx="9601200" cy="4786745"/>
          </a:xfrm>
        </p:spPr>
        <p:txBody>
          <a:bodyPr>
            <a:noAutofit/>
          </a:bodyPr>
          <a:lstStyle/>
          <a:p>
            <a:r>
              <a:rPr lang="en-US" dirty="0"/>
              <a:t>We seek a </a:t>
            </a:r>
            <a:r>
              <a:rPr lang="en-US" dirty="0">
                <a:solidFill>
                  <a:schemeClr val="accent6">
                    <a:lumMod val="75000"/>
                  </a:schemeClr>
                </a:solidFill>
              </a:rPr>
              <a:t>clock time C(</a:t>
            </a:r>
            <a:r>
              <a:rPr lang="en-US" dirty="0"/>
              <a:t>a</a:t>
            </a:r>
            <a:r>
              <a:rPr lang="en-US" dirty="0">
                <a:solidFill>
                  <a:schemeClr val="accent6">
                    <a:lumMod val="75000"/>
                  </a:schemeClr>
                </a:solidFill>
              </a:rPr>
              <a:t>)</a:t>
            </a:r>
            <a:r>
              <a:rPr lang="en-US" dirty="0"/>
              <a:t> for every event a</a:t>
            </a:r>
          </a:p>
          <a:p>
            <a:endParaRPr lang="en-US" dirty="0"/>
          </a:p>
          <a:p>
            <a:endParaRPr lang="en-US" dirty="0"/>
          </a:p>
          <a:p>
            <a:endParaRPr lang="en-US" dirty="0"/>
          </a:p>
          <a:p>
            <a:endParaRPr lang="en-US" dirty="0"/>
          </a:p>
          <a:p>
            <a:endParaRPr lang="en-US" dirty="0"/>
          </a:p>
          <a:p>
            <a:r>
              <a:rPr lang="en-US" dirty="0"/>
              <a:t>Clock condition: If a </a:t>
            </a:r>
            <a:r>
              <a:rPr lang="en-US" dirty="0">
                <a:sym typeface="Wingdings"/>
              </a:rPr>
              <a:t> b, then C(a) &lt; C(b)</a:t>
            </a:r>
            <a:endParaRPr lang="en-US" dirty="0"/>
          </a:p>
        </p:txBody>
      </p:sp>
      <p:sp>
        <p:nvSpPr>
          <p:cNvPr id="4" name="Title 3"/>
          <p:cNvSpPr>
            <a:spLocks noGrp="1"/>
          </p:cNvSpPr>
          <p:nvPr>
            <p:ph type="title"/>
          </p:nvPr>
        </p:nvSpPr>
        <p:spPr/>
        <p:txBody>
          <a:bodyPr/>
          <a:lstStyle/>
          <a:p>
            <a:r>
              <a:rPr lang="en-US" sz="4000" dirty="0"/>
              <a:t>Lamport clocks: Objective</a:t>
            </a:r>
          </a:p>
        </p:txBody>
      </p:sp>
      <p:sp>
        <p:nvSpPr>
          <p:cNvPr id="5" name="Slide Number Placeholder 4"/>
          <p:cNvSpPr>
            <a:spLocks noGrp="1"/>
          </p:cNvSpPr>
          <p:nvPr>
            <p:ph type="sldNum" sz="quarter" idx="12"/>
          </p:nvPr>
        </p:nvSpPr>
        <p:spPr/>
        <p:txBody>
          <a:bodyPr/>
          <a:lstStyle/>
          <a:p>
            <a:pPr>
              <a:defRPr/>
            </a:pPr>
            <a:fld id="{729111C5-E04E-4942-8174-12BB645D56A6}" type="slidenum">
              <a:rPr lang="en-US" smtClean="0"/>
              <a:pPr>
                <a:defRPr/>
              </a:pPr>
              <a:t>24</a:t>
            </a:fld>
            <a:endParaRPr lang="en-US"/>
          </a:p>
        </p:txBody>
      </p:sp>
      <p:sp>
        <p:nvSpPr>
          <p:cNvPr id="6" name="Rectangle 5"/>
          <p:cNvSpPr/>
          <p:nvPr/>
        </p:nvSpPr>
        <p:spPr>
          <a:xfrm>
            <a:off x="1110390" y="2600345"/>
            <a:ext cx="8769589" cy="1088004"/>
          </a:xfrm>
          <a:prstGeom prst="rect">
            <a:avLst/>
          </a:prstGeom>
          <a:solidFill>
            <a:schemeClr val="accent3">
              <a:lumMod val="20000"/>
              <a:lumOff val="8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91440" rIns="457200" bIns="91440" numCol="1" spcCol="0" rtlCol="0" fromWordArt="0" anchor="ctr" anchorCtr="0" forceAA="0" compatLnSpc="1">
            <a:prstTxWarp prst="textNoShape">
              <a:avLst/>
            </a:prstTxWarp>
            <a:noAutofit/>
          </a:bodyPr>
          <a:lstStyle/>
          <a:p>
            <a:pPr lvl="1" defTabSz="457200">
              <a:spcBef>
                <a:spcPct val="20000"/>
              </a:spcBef>
            </a:pPr>
            <a:r>
              <a:rPr lang="en-US" altLang="en-US" sz="2800" spc="-50" dirty="0">
                <a:solidFill>
                  <a:schemeClr val="tx1"/>
                </a:solidFill>
                <a:latin typeface="Helvetica Neue Medium" charset="0"/>
                <a:ea typeface="Helvetica Neue Medium" charset="0"/>
                <a:cs typeface="Helvetica Neue Medium" charset="0"/>
              </a:rPr>
              <a:t>Plan: Tag events with clock times; use clock times to make distributed system correct</a:t>
            </a:r>
            <a:endParaRPr lang="en-US" altLang="ja-JP" sz="2400" spc="-50" dirty="0">
              <a:solidFill>
                <a:schemeClr val="tx1"/>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14890792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r>
              <a:rPr lang="en-US" altLang="en-US" dirty="0" smtClean="0">
                <a:sym typeface="Wingdings"/>
              </a:rPr>
              <a:t>Each process P</a:t>
            </a:r>
            <a:r>
              <a:rPr lang="en-US" altLang="en-US" i="1" baseline="-25000" dirty="0" smtClean="0">
                <a:sym typeface="Wingdings"/>
              </a:rPr>
              <a:t>i</a:t>
            </a:r>
            <a:r>
              <a:rPr lang="en-US" altLang="en-US" dirty="0" smtClean="0">
                <a:sym typeface="Wingdings"/>
              </a:rPr>
              <a:t> maintains a local clock </a:t>
            </a:r>
            <a:r>
              <a:rPr lang="en-US" altLang="en-US" i="1" dirty="0" smtClean="0">
                <a:sym typeface="Wingdings"/>
              </a:rPr>
              <a:t>C</a:t>
            </a:r>
            <a:r>
              <a:rPr lang="en-US" altLang="en-US" i="1" baseline="-25000" dirty="0" smtClean="0">
                <a:sym typeface="Wingdings"/>
              </a:rPr>
              <a:t>i</a:t>
            </a:r>
          </a:p>
          <a:p>
            <a:endParaRPr lang="en-US" altLang="en-US" i="1" dirty="0">
              <a:sym typeface="Wingdings"/>
            </a:endParaRPr>
          </a:p>
          <a:p>
            <a:pPr marL="514350" indent="-514350">
              <a:buFont typeface="+mj-lt"/>
              <a:buAutoNum type="arabicPeriod"/>
            </a:pPr>
            <a:r>
              <a:rPr lang="en-US" altLang="en-US" dirty="0" smtClean="0">
                <a:sym typeface="Wingdings"/>
              </a:rPr>
              <a:t>Before executing an event, </a:t>
            </a:r>
            <a:r>
              <a:rPr lang="en-US" altLang="en-US" i="1" dirty="0" smtClean="0">
                <a:sym typeface="Wingdings"/>
              </a:rPr>
              <a:t>C</a:t>
            </a:r>
            <a:r>
              <a:rPr lang="en-US" altLang="en-US" i="1" baseline="-25000" dirty="0" smtClean="0">
                <a:sym typeface="Wingdings"/>
              </a:rPr>
              <a:t>i</a:t>
            </a:r>
            <a:r>
              <a:rPr lang="en-US" altLang="en-US" dirty="0" smtClean="0">
                <a:sym typeface="Wingdings"/>
              </a:rPr>
              <a:t>  </a:t>
            </a:r>
            <a:r>
              <a:rPr lang="en-US" altLang="en-US" i="1" dirty="0" smtClean="0">
                <a:sym typeface="Wingdings"/>
              </a:rPr>
              <a:t>C</a:t>
            </a:r>
            <a:r>
              <a:rPr lang="en-US" altLang="en-US" i="1" baseline="-25000" dirty="0" smtClean="0">
                <a:sym typeface="Wingdings"/>
              </a:rPr>
              <a:t>i</a:t>
            </a:r>
            <a:r>
              <a:rPr lang="en-US" altLang="en-US" dirty="0" smtClean="0">
                <a:sym typeface="Wingdings"/>
              </a:rPr>
              <a:t> + 1</a:t>
            </a:r>
          </a:p>
        </p:txBody>
      </p:sp>
      <p:sp>
        <p:nvSpPr>
          <p:cNvPr id="60417" name="Rectangle 2"/>
          <p:cNvSpPr>
            <a:spLocks noGrp="1" noChangeArrowheads="1"/>
          </p:cNvSpPr>
          <p:nvPr>
            <p:ph type="title"/>
          </p:nvPr>
        </p:nvSpPr>
        <p:spPr/>
        <p:txBody>
          <a:bodyPr/>
          <a:lstStyle/>
          <a:p>
            <a:r>
              <a:rPr lang="en-GB" altLang="en-US" dirty="0" smtClean="0"/>
              <a:t>The Lamport Clock algorithm</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a:p>
            <a:pPr algn="ctr"/>
            <a:r>
              <a:rPr lang="en-US" i="1" dirty="0">
                <a:solidFill>
                  <a:schemeClr val="tx1"/>
                </a:solidFill>
              </a:rPr>
              <a:t>C</a:t>
            </a:r>
            <a:r>
              <a:rPr lang="en-US" baseline="-25000" dirty="0">
                <a:solidFill>
                  <a:schemeClr val="tx1"/>
                </a:solidFill>
              </a:rPr>
              <a:t>1</a:t>
            </a:r>
            <a:r>
              <a:rPr lang="en-US" dirty="0">
                <a:solidFill>
                  <a:schemeClr val="tx1"/>
                </a:solidFill>
              </a:rPr>
              <a:t>=0</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a:p>
            <a:pPr algn="ctr"/>
            <a:r>
              <a:rPr lang="en-US" i="1" dirty="0">
                <a:solidFill>
                  <a:schemeClr val="tx1"/>
                </a:solidFill>
              </a:rPr>
              <a:t>C</a:t>
            </a:r>
            <a:r>
              <a:rPr lang="en-US" baseline="-25000" dirty="0">
                <a:solidFill>
                  <a:schemeClr val="tx1"/>
                </a:solidFill>
              </a:rPr>
              <a:t>2</a:t>
            </a:r>
            <a:r>
              <a:rPr lang="en-US" dirty="0">
                <a:solidFill>
                  <a:schemeClr val="tx1"/>
                </a:solidFill>
              </a:rPr>
              <a:t>=0</a:t>
            </a: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a:p>
            <a:pPr algn="ctr"/>
            <a:r>
              <a:rPr lang="en-US" i="1" dirty="0">
                <a:solidFill>
                  <a:schemeClr val="tx1"/>
                </a:solidFill>
              </a:rPr>
              <a:t>C</a:t>
            </a:r>
            <a:r>
              <a:rPr lang="en-US" baseline="-25000" dirty="0">
                <a:solidFill>
                  <a:schemeClr val="tx1"/>
                </a:solidFill>
              </a:rPr>
              <a:t>3</a:t>
            </a:r>
            <a:r>
              <a:rPr lang="en-US" dirty="0">
                <a:solidFill>
                  <a:schemeClr val="tx1"/>
                </a:solidFill>
              </a:rPr>
              <a:t>=0</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25</a:t>
            </a:fld>
            <a:endParaRPr lang="en-US"/>
          </a:p>
        </p:txBody>
      </p:sp>
      <p:sp>
        <p:nvSpPr>
          <p:cNvPr id="28" name="TextBox 27"/>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15699067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endParaRPr lang="en-US" altLang="en-US" dirty="0">
              <a:sym typeface="Wingdings"/>
            </a:endParaRPr>
          </a:p>
          <a:p>
            <a:pPr marL="514350" indent="-514350">
              <a:buFont typeface="+mj-lt"/>
              <a:buAutoNum type="arabicPeriod"/>
            </a:pPr>
            <a:r>
              <a:rPr lang="en-US" altLang="en-US" dirty="0">
                <a:sym typeface="Wingdings"/>
              </a:rPr>
              <a:t>Before executing an </a:t>
            </a:r>
            <a:r>
              <a:rPr lang="en-US" altLang="en-US" dirty="0" smtClean="0">
                <a:sym typeface="Wingdings"/>
              </a:rPr>
              <a:t>event a, </a:t>
            </a:r>
            <a:r>
              <a:rPr lang="en-US" altLang="en-US" i="1" dirty="0">
                <a:sym typeface="Wingdings"/>
              </a:rPr>
              <a:t>C</a:t>
            </a:r>
            <a:r>
              <a:rPr lang="en-US" altLang="en-US" i="1" baseline="-25000" dirty="0">
                <a:sym typeface="Wingdings"/>
              </a:rPr>
              <a:t>i</a:t>
            </a:r>
            <a:r>
              <a:rPr lang="en-US" altLang="en-US" dirty="0">
                <a:sym typeface="Wingdings"/>
              </a:rPr>
              <a:t>  </a:t>
            </a:r>
            <a:r>
              <a:rPr lang="en-US" altLang="en-US" i="1" dirty="0">
                <a:sym typeface="Wingdings"/>
              </a:rPr>
              <a:t>C</a:t>
            </a:r>
            <a:r>
              <a:rPr lang="en-US" altLang="en-US" i="1" baseline="-25000" dirty="0">
                <a:sym typeface="Wingdings"/>
              </a:rPr>
              <a:t>i</a:t>
            </a:r>
            <a:r>
              <a:rPr lang="en-US" altLang="en-US" dirty="0">
                <a:sym typeface="Wingdings"/>
              </a:rPr>
              <a:t> + </a:t>
            </a:r>
            <a:r>
              <a:rPr lang="en-US" altLang="en-US" dirty="0" smtClean="0">
                <a:sym typeface="Wingdings"/>
              </a:rPr>
              <a:t>1:</a:t>
            </a:r>
          </a:p>
          <a:p>
            <a:pPr marL="747713" lvl="1" indent="-347663"/>
            <a:endParaRPr lang="en-US" altLang="en-US" dirty="0" smtClean="0">
              <a:sym typeface="Wingdings"/>
            </a:endParaRPr>
          </a:p>
          <a:p>
            <a:pPr marL="747713" lvl="1" indent="-347663"/>
            <a:r>
              <a:rPr lang="en-US" altLang="en-US" dirty="0" smtClean="0">
                <a:sym typeface="Wingdings"/>
              </a:rPr>
              <a:t>Set event time </a:t>
            </a:r>
            <a:r>
              <a:rPr lang="en-US" altLang="en-US" i="1" dirty="0" smtClean="0">
                <a:sym typeface="Wingdings"/>
              </a:rPr>
              <a:t>C</a:t>
            </a:r>
            <a:r>
              <a:rPr lang="en-US" altLang="en-US" dirty="0" smtClean="0">
                <a:sym typeface="Wingdings"/>
              </a:rPr>
              <a:t>(a)  </a:t>
            </a:r>
            <a:r>
              <a:rPr lang="en-US" altLang="en-US" i="1" dirty="0" smtClean="0">
                <a:sym typeface="Wingdings"/>
              </a:rPr>
              <a:t>C</a:t>
            </a:r>
            <a:r>
              <a:rPr lang="en-US" altLang="en-US" i="1" baseline="-25000" dirty="0" smtClean="0">
                <a:sym typeface="Wingdings"/>
              </a:rPr>
              <a:t>i</a:t>
            </a:r>
            <a:endParaRPr lang="en-US" altLang="en-US" i="1" baseline="-25000" dirty="0">
              <a:sym typeface="Wingdings"/>
            </a:endParaRPr>
          </a:p>
          <a:p>
            <a:endParaRPr lang="en-US" altLang="en-US" dirty="0">
              <a:sym typeface="Wingdings"/>
            </a:endParaRPr>
          </a:p>
        </p:txBody>
      </p:sp>
      <p:sp>
        <p:nvSpPr>
          <p:cNvPr id="60417" name="Rectangle 2"/>
          <p:cNvSpPr>
            <a:spLocks noGrp="1" noChangeArrowheads="1"/>
          </p:cNvSpPr>
          <p:nvPr>
            <p:ph type="title"/>
          </p:nvPr>
        </p:nvSpPr>
        <p:spPr/>
        <p:txBody>
          <a:bodyPr/>
          <a:lstStyle/>
          <a:p>
            <a:r>
              <a:rPr lang="en-GB" altLang="en-US" dirty="0" smtClean="0"/>
              <a:t>The Lamport Clock algorithm</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a:p>
            <a:pPr algn="ctr"/>
            <a:r>
              <a:rPr lang="en-US" i="1" dirty="0">
                <a:solidFill>
                  <a:schemeClr val="tx1"/>
                </a:solidFill>
              </a:rPr>
              <a:t>C</a:t>
            </a:r>
            <a:r>
              <a:rPr lang="en-US" baseline="-25000" dirty="0">
                <a:solidFill>
                  <a:schemeClr val="tx1"/>
                </a:solidFill>
              </a:rPr>
              <a:t>1</a:t>
            </a:r>
            <a:r>
              <a:rPr lang="en-US" dirty="0">
                <a:solidFill>
                  <a:schemeClr val="tx1"/>
                </a:solidFill>
              </a:rPr>
              <a:t>=1</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a:p>
            <a:pPr algn="ctr"/>
            <a:r>
              <a:rPr lang="en-US" i="1" dirty="0" smtClean="0">
                <a:solidFill>
                  <a:schemeClr val="tx1"/>
                </a:solidFill>
              </a:rPr>
              <a:t>C</a:t>
            </a:r>
            <a:r>
              <a:rPr lang="en-US" baseline="-25000" dirty="0" smtClean="0">
                <a:solidFill>
                  <a:schemeClr val="tx1"/>
                </a:solidFill>
              </a:rPr>
              <a:t>2</a:t>
            </a:r>
            <a:r>
              <a:rPr lang="en-US" dirty="0" smtClean="0">
                <a:solidFill>
                  <a:schemeClr val="tx1"/>
                </a:solidFill>
              </a:rPr>
              <a:t>=0</a:t>
            </a:r>
            <a:endParaRPr lang="en-US" dirty="0">
              <a:solidFill>
                <a:schemeClr val="tx1"/>
              </a:solidFill>
            </a:endParaRP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a:p>
            <a:pPr algn="ctr"/>
            <a:r>
              <a:rPr lang="en-US" i="1" dirty="0" smtClean="0">
                <a:solidFill>
                  <a:schemeClr val="tx1"/>
                </a:solidFill>
              </a:rPr>
              <a:t>C</a:t>
            </a:r>
            <a:r>
              <a:rPr lang="en-US" baseline="-25000" dirty="0" smtClean="0">
                <a:solidFill>
                  <a:schemeClr val="tx1"/>
                </a:solidFill>
              </a:rPr>
              <a:t>3</a:t>
            </a:r>
            <a:r>
              <a:rPr lang="en-US" dirty="0" smtClean="0">
                <a:solidFill>
                  <a:schemeClr val="tx1"/>
                </a:solidFill>
              </a:rPr>
              <a:t>=0</a:t>
            </a:r>
            <a:endParaRPr lang="en-US" dirty="0">
              <a:solidFill>
                <a:schemeClr val="tx1"/>
              </a:solidFill>
            </a:endParaRPr>
          </a:p>
        </p:txBody>
      </p:sp>
      <p:sp>
        <p:nvSpPr>
          <p:cNvPr id="4" name="Rounded Rectangular Callout 3"/>
          <p:cNvSpPr/>
          <p:nvPr/>
        </p:nvSpPr>
        <p:spPr>
          <a:xfrm>
            <a:off x="3544725" y="4179368"/>
            <a:ext cx="1197812" cy="524593"/>
          </a:xfrm>
          <a:prstGeom prst="wedgeRoundRectCallout">
            <a:avLst>
              <a:gd name="adj1" fmla="val -65108"/>
              <a:gd name="adj2" fmla="val 46314"/>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a:solidFill>
                  <a:schemeClr val="tx1"/>
                </a:solidFill>
                <a:latin typeface="Arial" charset="0"/>
                <a:ea typeface="Arial" charset="0"/>
                <a:cs typeface="Arial" charset="0"/>
              </a:rPr>
              <a:t>C</a:t>
            </a:r>
            <a:r>
              <a:rPr lang="en-US" sz="2400">
                <a:solidFill>
                  <a:schemeClr val="tx1"/>
                </a:solidFill>
                <a:latin typeface="Arial" charset="0"/>
                <a:ea typeface="Arial" charset="0"/>
                <a:cs typeface="Arial" charset="0"/>
              </a:rPr>
              <a:t>(a) = 1</a:t>
            </a:r>
          </a:p>
        </p:txBody>
      </p:sp>
      <p:sp>
        <p:nvSpPr>
          <p:cNvPr id="7" name="Slide Number Placeholder 6"/>
          <p:cNvSpPr>
            <a:spLocks noGrp="1"/>
          </p:cNvSpPr>
          <p:nvPr>
            <p:ph type="sldNum" sz="quarter" idx="12"/>
          </p:nvPr>
        </p:nvSpPr>
        <p:spPr/>
        <p:txBody>
          <a:bodyPr/>
          <a:lstStyle/>
          <a:p>
            <a:pPr>
              <a:defRPr/>
            </a:pPr>
            <a:fld id="{729111C5-E04E-4942-8174-12BB645D56A6}" type="slidenum">
              <a:rPr lang="en-US" smtClean="0"/>
              <a:pPr>
                <a:defRPr/>
              </a:pPr>
              <a:t>26</a:t>
            </a:fld>
            <a:endParaRPr lang="en-US"/>
          </a:p>
        </p:txBody>
      </p:sp>
      <p:sp>
        <p:nvSpPr>
          <p:cNvPr id="28" name="TextBox 27"/>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7067792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endParaRPr lang="en-US" altLang="en-US" dirty="0">
              <a:sym typeface="Wingdings"/>
            </a:endParaRPr>
          </a:p>
          <a:p>
            <a:pPr marL="514350" indent="-514350">
              <a:buFont typeface="+mj-lt"/>
              <a:buAutoNum type="arabicPeriod"/>
            </a:pPr>
            <a:r>
              <a:rPr lang="en-US" altLang="en-US" dirty="0">
                <a:sym typeface="Wingdings"/>
              </a:rPr>
              <a:t>Before executing an </a:t>
            </a:r>
            <a:r>
              <a:rPr lang="en-US" altLang="en-US" dirty="0" smtClean="0">
                <a:sym typeface="Wingdings"/>
              </a:rPr>
              <a:t>event </a:t>
            </a:r>
            <a:r>
              <a:rPr lang="en-US" altLang="en-US" dirty="0">
                <a:sym typeface="Wingdings"/>
              </a:rPr>
              <a:t>b</a:t>
            </a:r>
            <a:r>
              <a:rPr lang="en-US" altLang="en-US" dirty="0" smtClean="0">
                <a:sym typeface="Wingdings"/>
              </a:rPr>
              <a:t>, </a:t>
            </a:r>
            <a:r>
              <a:rPr lang="en-US" altLang="en-US" i="1" dirty="0">
                <a:sym typeface="Wingdings"/>
              </a:rPr>
              <a:t>C</a:t>
            </a:r>
            <a:r>
              <a:rPr lang="en-US" altLang="en-US" i="1" baseline="-25000" dirty="0">
                <a:sym typeface="Wingdings"/>
              </a:rPr>
              <a:t>i</a:t>
            </a:r>
            <a:r>
              <a:rPr lang="en-US" altLang="en-US" dirty="0">
                <a:sym typeface="Wingdings"/>
              </a:rPr>
              <a:t>  </a:t>
            </a:r>
            <a:r>
              <a:rPr lang="en-US" altLang="en-US" i="1" dirty="0">
                <a:sym typeface="Wingdings"/>
              </a:rPr>
              <a:t>C</a:t>
            </a:r>
            <a:r>
              <a:rPr lang="en-US" altLang="en-US" i="1" baseline="-25000" dirty="0">
                <a:sym typeface="Wingdings"/>
              </a:rPr>
              <a:t>i</a:t>
            </a:r>
            <a:r>
              <a:rPr lang="en-US" altLang="en-US" dirty="0">
                <a:sym typeface="Wingdings"/>
              </a:rPr>
              <a:t> + </a:t>
            </a:r>
            <a:r>
              <a:rPr lang="en-US" altLang="en-US" dirty="0" smtClean="0">
                <a:sym typeface="Wingdings"/>
              </a:rPr>
              <a:t>1:</a:t>
            </a:r>
            <a:endParaRPr lang="en-US" altLang="en-US" dirty="0">
              <a:sym typeface="Wingdings"/>
            </a:endParaRPr>
          </a:p>
          <a:p>
            <a:pPr lvl="1"/>
            <a:endParaRPr lang="en-US" altLang="en-US" dirty="0" smtClean="0">
              <a:sym typeface="Wingdings"/>
            </a:endParaRPr>
          </a:p>
          <a:p>
            <a:pPr lvl="1"/>
            <a:r>
              <a:rPr lang="en-US" altLang="en-US" dirty="0" smtClean="0">
                <a:sym typeface="Wingdings"/>
              </a:rPr>
              <a:t>Set event time </a:t>
            </a:r>
            <a:r>
              <a:rPr lang="en-US" altLang="en-US" i="1" dirty="0" smtClean="0">
                <a:sym typeface="Wingdings"/>
              </a:rPr>
              <a:t>C</a:t>
            </a:r>
            <a:r>
              <a:rPr lang="en-US" altLang="en-US" dirty="0" smtClean="0">
                <a:sym typeface="Wingdings"/>
              </a:rPr>
              <a:t>(</a:t>
            </a:r>
            <a:r>
              <a:rPr lang="en-US" altLang="en-US" dirty="0">
                <a:sym typeface="Wingdings"/>
              </a:rPr>
              <a:t>b</a:t>
            </a:r>
            <a:r>
              <a:rPr lang="en-US" altLang="en-US" dirty="0" smtClean="0">
                <a:sym typeface="Wingdings"/>
              </a:rPr>
              <a:t>) </a:t>
            </a:r>
            <a:r>
              <a:rPr lang="en-US" altLang="en-US" dirty="0">
                <a:sym typeface="Wingdings"/>
              </a:rPr>
              <a:t> </a:t>
            </a:r>
            <a:r>
              <a:rPr lang="en-US" altLang="en-US" i="1" dirty="0" smtClean="0">
                <a:sym typeface="Wingdings"/>
              </a:rPr>
              <a:t>C</a:t>
            </a:r>
            <a:r>
              <a:rPr lang="en-US" altLang="en-US" i="1" baseline="-25000" dirty="0" smtClean="0">
                <a:sym typeface="Wingdings"/>
              </a:rPr>
              <a:t>i</a:t>
            </a:r>
            <a:endParaRPr lang="en-US" altLang="en-US" i="1" baseline="-25000" dirty="0">
              <a:sym typeface="Wingdings"/>
            </a:endParaRPr>
          </a:p>
        </p:txBody>
      </p:sp>
      <p:sp>
        <p:nvSpPr>
          <p:cNvPr id="60417" name="Rectangle 2"/>
          <p:cNvSpPr>
            <a:spLocks noGrp="1" noChangeArrowheads="1"/>
          </p:cNvSpPr>
          <p:nvPr>
            <p:ph type="title"/>
          </p:nvPr>
        </p:nvSpPr>
        <p:spPr/>
        <p:txBody>
          <a:bodyPr/>
          <a:lstStyle/>
          <a:p>
            <a:r>
              <a:rPr lang="en-GB" altLang="en-US" dirty="0" smtClean="0"/>
              <a:t>The Lamport Clock algorithm</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a:p>
            <a:pPr algn="ctr"/>
            <a:r>
              <a:rPr lang="en-US" i="1" dirty="0">
                <a:solidFill>
                  <a:schemeClr val="tx1"/>
                </a:solidFill>
              </a:rPr>
              <a:t>C</a:t>
            </a:r>
            <a:r>
              <a:rPr lang="en-US" baseline="-25000" dirty="0">
                <a:solidFill>
                  <a:schemeClr val="tx1"/>
                </a:solidFill>
              </a:rPr>
              <a:t>1</a:t>
            </a:r>
            <a:r>
              <a:rPr lang="en-US" dirty="0">
                <a:solidFill>
                  <a:schemeClr val="tx1"/>
                </a:solidFill>
              </a:rPr>
              <a:t>=2</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a:p>
            <a:pPr algn="ctr"/>
            <a:r>
              <a:rPr lang="en-US" i="1" dirty="0" smtClean="0">
                <a:solidFill>
                  <a:schemeClr val="tx1"/>
                </a:solidFill>
              </a:rPr>
              <a:t>C</a:t>
            </a:r>
            <a:r>
              <a:rPr lang="en-US" baseline="-25000" dirty="0" smtClean="0">
                <a:solidFill>
                  <a:schemeClr val="tx1"/>
                </a:solidFill>
              </a:rPr>
              <a:t>2</a:t>
            </a:r>
            <a:r>
              <a:rPr lang="en-US" dirty="0" smtClean="0">
                <a:solidFill>
                  <a:schemeClr val="tx1"/>
                </a:solidFill>
              </a:rPr>
              <a:t>=0</a:t>
            </a:r>
            <a:endParaRPr lang="en-US" dirty="0">
              <a:solidFill>
                <a:schemeClr val="tx1"/>
              </a:solidFill>
            </a:endParaRP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a:p>
            <a:pPr algn="ctr"/>
            <a:r>
              <a:rPr lang="en-US" i="1" dirty="0" smtClean="0">
                <a:solidFill>
                  <a:schemeClr val="tx1"/>
                </a:solidFill>
              </a:rPr>
              <a:t>C</a:t>
            </a:r>
            <a:r>
              <a:rPr lang="en-US" baseline="-25000" dirty="0" smtClean="0">
                <a:solidFill>
                  <a:schemeClr val="tx1"/>
                </a:solidFill>
              </a:rPr>
              <a:t>3</a:t>
            </a:r>
            <a:r>
              <a:rPr lang="en-US" dirty="0" smtClean="0">
                <a:solidFill>
                  <a:schemeClr val="tx1"/>
                </a:solidFill>
              </a:rPr>
              <a:t>=0</a:t>
            </a:r>
            <a:endParaRPr lang="en-US" dirty="0">
              <a:solidFill>
                <a:schemeClr val="tx1"/>
              </a:solidFill>
            </a:endParaRPr>
          </a:p>
        </p:txBody>
      </p:sp>
      <p:sp>
        <p:nvSpPr>
          <p:cNvPr id="29" name="Rounded Rectangular Callout 28"/>
          <p:cNvSpPr/>
          <p:nvPr/>
        </p:nvSpPr>
        <p:spPr>
          <a:xfrm>
            <a:off x="3537061" y="4755313"/>
            <a:ext cx="1197812" cy="524593"/>
          </a:xfrm>
          <a:prstGeom prst="wedgeRoundRectCallout">
            <a:avLst>
              <a:gd name="adj1" fmla="val -65108"/>
              <a:gd name="adj2" fmla="val 46314"/>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dirty="0">
                <a:solidFill>
                  <a:schemeClr val="tx1"/>
                </a:solidFill>
                <a:latin typeface="Arial" charset="0"/>
                <a:ea typeface="Arial" charset="0"/>
                <a:cs typeface="Arial" charset="0"/>
              </a:rPr>
              <a:t>C</a:t>
            </a:r>
            <a:r>
              <a:rPr lang="en-US" sz="2400" dirty="0">
                <a:solidFill>
                  <a:schemeClr val="tx1"/>
                </a:solidFill>
                <a:latin typeface="Arial" charset="0"/>
                <a:ea typeface="Arial" charset="0"/>
                <a:cs typeface="Arial" charset="0"/>
              </a:rPr>
              <a:t>(b) = 2</a:t>
            </a:r>
          </a:p>
        </p:txBody>
      </p:sp>
      <p:sp>
        <p:nvSpPr>
          <p:cNvPr id="30" name="Rounded Rectangular Callout 29"/>
          <p:cNvSpPr/>
          <p:nvPr/>
        </p:nvSpPr>
        <p:spPr>
          <a:xfrm>
            <a:off x="3544725" y="4179368"/>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a:solidFill>
                  <a:schemeClr val="bg1">
                    <a:lumMod val="50000"/>
                  </a:schemeClr>
                </a:solidFill>
                <a:latin typeface="Arial" charset="0"/>
                <a:ea typeface="Arial" charset="0"/>
                <a:cs typeface="Arial" charset="0"/>
              </a:rPr>
              <a:t>C</a:t>
            </a:r>
            <a:r>
              <a:rPr lang="en-US" sz="2400">
                <a:solidFill>
                  <a:schemeClr val="bg1">
                    <a:lumMod val="50000"/>
                  </a:schemeClr>
                </a:solidFill>
                <a:latin typeface="Arial" charset="0"/>
                <a:ea typeface="Arial" charset="0"/>
                <a:cs typeface="Arial" charset="0"/>
              </a:rPr>
              <a:t>(a) = 1</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27</a:t>
            </a:fld>
            <a:endParaRPr lang="en-US"/>
          </a:p>
        </p:txBody>
      </p:sp>
      <p:sp>
        <p:nvSpPr>
          <p:cNvPr id="28" name="TextBox 27"/>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21204475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lnSpcReduction="10000"/>
          </a:bodyPr>
          <a:lstStyle/>
          <a:p>
            <a:endParaRPr lang="en-US" altLang="en-US" dirty="0">
              <a:sym typeface="Wingdings"/>
            </a:endParaRPr>
          </a:p>
          <a:p>
            <a:pPr marL="514350" indent="-514350">
              <a:buFont typeface="+mj-lt"/>
              <a:buAutoNum type="arabicPeriod"/>
            </a:pPr>
            <a:r>
              <a:rPr lang="en-US" altLang="en-US" dirty="0">
                <a:solidFill>
                  <a:schemeClr val="bg1">
                    <a:lumMod val="50000"/>
                  </a:schemeClr>
                </a:solidFill>
                <a:sym typeface="Wingdings"/>
              </a:rPr>
              <a:t>Before executing an </a:t>
            </a:r>
            <a:r>
              <a:rPr lang="en-US" altLang="en-US" dirty="0" smtClean="0">
                <a:solidFill>
                  <a:schemeClr val="bg1">
                    <a:lumMod val="50000"/>
                  </a:schemeClr>
                </a:solidFill>
                <a:sym typeface="Wingdings"/>
              </a:rPr>
              <a:t>event </a:t>
            </a:r>
            <a:r>
              <a:rPr lang="en-US" altLang="en-US" dirty="0">
                <a:solidFill>
                  <a:schemeClr val="bg1">
                    <a:lumMod val="50000"/>
                  </a:schemeClr>
                </a:solidFill>
                <a:sym typeface="Wingdings"/>
              </a:rPr>
              <a:t>b</a:t>
            </a:r>
            <a:r>
              <a:rPr lang="en-US" altLang="en-US" dirty="0" smtClean="0">
                <a:solidFill>
                  <a:schemeClr val="bg1">
                    <a:lumMod val="50000"/>
                  </a:schemeClr>
                </a:solidFill>
                <a:sym typeface="Wingdings"/>
              </a:rPr>
              <a:t>, </a:t>
            </a:r>
            <a:r>
              <a:rPr lang="en-US" altLang="en-US" i="1" dirty="0">
                <a:solidFill>
                  <a:schemeClr val="bg1">
                    <a:lumMod val="50000"/>
                  </a:schemeClr>
                </a:solidFill>
                <a:sym typeface="Wingdings"/>
              </a:rPr>
              <a:t>C</a:t>
            </a:r>
            <a:r>
              <a:rPr lang="en-US" altLang="en-US" i="1" baseline="-25000" dirty="0">
                <a:solidFill>
                  <a:schemeClr val="bg1">
                    <a:lumMod val="50000"/>
                  </a:schemeClr>
                </a:solidFill>
                <a:sym typeface="Wingdings"/>
              </a:rPr>
              <a:t>i</a:t>
            </a:r>
            <a:r>
              <a:rPr lang="en-US" altLang="en-US" dirty="0">
                <a:solidFill>
                  <a:schemeClr val="bg1">
                    <a:lumMod val="50000"/>
                  </a:schemeClr>
                </a:solidFill>
                <a:sym typeface="Wingdings"/>
              </a:rPr>
              <a:t>  </a:t>
            </a:r>
            <a:r>
              <a:rPr lang="en-US" altLang="en-US" i="1" dirty="0">
                <a:solidFill>
                  <a:schemeClr val="bg1">
                    <a:lumMod val="50000"/>
                  </a:schemeClr>
                </a:solidFill>
                <a:sym typeface="Wingdings"/>
              </a:rPr>
              <a:t>C</a:t>
            </a:r>
            <a:r>
              <a:rPr lang="en-US" altLang="en-US" i="1" baseline="-25000" dirty="0">
                <a:solidFill>
                  <a:schemeClr val="bg1">
                    <a:lumMod val="50000"/>
                  </a:schemeClr>
                </a:solidFill>
                <a:sym typeface="Wingdings"/>
              </a:rPr>
              <a:t>i</a:t>
            </a:r>
            <a:r>
              <a:rPr lang="en-US" altLang="en-US" dirty="0">
                <a:solidFill>
                  <a:schemeClr val="bg1">
                    <a:lumMod val="50000"/>
                  </a:schemeClr>
                </a:solidFill>
                <a:sym typeface="Wingdings"/>
              </a:rPr>
              <a:t> + </a:t>
            </a:r>
            <a:r>
              <a:rPr lang="en-US" altLang="en-US" dirty="0" smtClean="0">
                <a:solidFill>
                  <a:schemeClr val="bg1">
                    <a:lumMod val="50000"/>
                  </a:schemeClr>
                </a:solidFill>
                <a:sym typeface="Wingdings"/>
              </a:rPr>
              <a:t>1</a:t>
            </a:r>
          </a:p>
          <a:p>
            <a:pPr marL="514350" indent="-514350">
              <a:buFont typeface="+mj-lt"/>
              <a:buAutoNum type="arabicPeriod"/>
            </a:pPr>
            <a:endParaRPr lang="en-US" altLang="en-US" dirty="0" smtClean="0">
              <a:sym typeface="Wingdings"/>
            </a:endParaRPr>
          </a:p>
          <a:p>
            <a:pPr marL="514350" indent="-514350">
              <a:buFont typeface="+mj-lt"/>
              <a:buAutoNum type="arabicPeriod"/>
            </a:pPr>
            <a:r>
              <a:rPr lang="en-US" altLang="en-US" dirty="0" smtClean="0">
                <a:sym typeface="Wingdings"/>
              </a:rPr>
              <a:t>Send the local clock in the message m</a:t>
            </a:r>
            <a:endParaRPr lang="en-US" altLang="en-US" dirty="0">
              <a:sym typeface="Wingdings"/>
            </a:endParaRPr>
          </a:p>
        </p:txBody>
      </p:sp>
      <p:sp>
        <p:nvSpPr>
          <p:cNvPr id="60417" name="Rectangle 2"/>
          <p:cNvSpPr>
            <a:spLocks noGrp="1" noChangeArrowheads="1"/>
          </p:cNvSpPr>
          <p:nvPr>
            <p:ph type="title"/>
          </p:nvPr>
        </p:nvSpPr>
        <p:spPr/>
        <p:txBody>
          <a:bodyPr/>
          <a:lstStyle/>
          <a:p>
            <a:r>
              <a:rPr lang="en-GB" altLang="en-US" dirty="0" smtClean="0"/>
              <a:t>The Lamport Clock algorithm</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a:p>
            <a:pPr algn="ctr"/>
            <a:r>
              <a:rPr lang="en-US" i="1" dirty="0">
                <a:solidFill>
                  <a:schemeClr val="tx1"/>
                </a:solidFill>
              </a:rPr>
              <a:t>C</a:t>
            </a:r>
            <a:r>
              <a:rPr lang="en-US" baseline="-25000" dirty="0">
                <a:solidFill>
                  <a:schemeClr val="tx1"/>
                </a:solidFill>
              </a:rPr>
              <a:t>1</a:t>
            </a:r>
            <a:r>
              <a:rPr lang="en-US" dirty="0">
                <a:solidFill>
                  <a:schemeClr val="tx1"/>
                </a:solidFill>
              </a:rPr>
              <a:t>=2</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a:p>
            <a:pPr algn="ctr"/>
            <a:r>
              <a:rPr lang="en-US" i="1" dirty="0" smtClean="0">
                <a:solidFill>
                  <a:schemeClr val="tx1"/>
                </a:solidFill>
              </a:rPr>
              <a:t>C</a:t>
            </a:r>
            <a:r>
              <a:rPr lang="en-US" baseline="-25000" dirty="0" smtClean="0">
                <a:solidFill>
                  <a:schemeClr val="tx1"/>
                </a:solidFill>
              </a:rPr>
              <a:t>2</a:t>
            </a:r>
            <a:r>
              <a:rPr lang="en-US" dirty="0" smtClean="0">
                <a:solidFill>
                  <a:schemeClr val="tx1"/>
                </a:solidFill>
              </a:rPr>
              <a:t>=0</a:t>
            </a:r>
            <a:endParaRPr lang="en-US" dirty="0">
              <a:solidFill>
                <a:schemeClr val="tx1"/>
              </a:solidFill>
            </a:endParaRP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a:p>
            <a:pPr algn="ctr"/>
            <a:r>
              <a:rPr lang="en-US" i="1" dirty="0" smtClean="0">
                <a:solidFill>
                  <a:schemeClr val="tx1"/>
                </a:solidFill>
              </a:rPr>
              <a:t>C</a:t>
            </a:r>
            <a:r>
              <a:rPr lang="en-US" baseline="-25000" dirty="0" smtClean="0">
                <a:solidFill>
                  <a:schemeClr val="tx1"/>
                </a:solidFill>
              </a:rPr>
              <a:t>3</a:t>
            </a:r>
            <a:r>
              <a:rPr lang="en-US" dirty="0" smtClean="0">
                <a:solidFill>
                  <a:schemeClr val="tx1"/>
                </a:solidFill>
              </a:rPr>
              <a:t>=0</a:t>
            </a:r>
            <a:endParaRPr lang="en-US" dirty="0">
              <a:solidFill>
                <a:schemeClr val="tx1"/>
              </a:solidFill>
            </a:endParaRPr>
          </a:p>
        </p:txBody>
      </p:sp>
      <p:sp>
        <p:nvSpPr>
          <p:cNvPr id="29" name="Rounded Rectangular Callout 28"/>
          <p:cNvSpPr/>
          <p:nvPr/>
        </p:nvSpPr>
        <p:spPr>
          <a:xfrm>
            <a:off x="3537061" y="4755313"/>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dirty="0">
                <a:solidFill>
                  <a:schemeClr val="bg1">
                    <a:lumMod val="50000"/>
                  </a:schemeClr>
                </a:solidFill>
                <a:latin typeface="Arial" charset="0"/>
                <a:ea typeface="Arial" charset="0"/>
                <a:cs typeface="Arial" charset="0"/>
              </a:rPr>
              <a:t>C</a:t>
            </a:r>
            <a:r>
              <a:rPr lang="en-US" sz="2400" dirty="0">
                <a:solidFill>
                  <a:schemeClr val="bg1">
                    <a:lumMod val="50000"/>
                  </a:schemeClr>
                </a:solidFill>
                <a:latin typeface="Arial" charset="0"/>
                <a:ea typeface="Arial" charset="0"/>
                <a:cs typeface="Arial" charset="0"/>
              </a:rPr>
              <a:t>(b) = 2</a:t>
            </a:r>
          </a:p>
        </p:txBody>
      </p:sp>
      <p:sp>
        <p:nvSpPr>
          <p:cNvPr id="30" name="Rounded Rectangular Callout 29"/>
          <p:cNvSpPr/>
          <p:nvPr/>
        </p:nvSpPr>
        <p:spPr>
          <a:xfrm>
            <a:off x="3544725" y="4179368"/>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a:solidFill>
                  <a:schemeClr val="bg1">
                    <a:lumMod val="50000"/>
                  </a:schemeClr>
                </a:solidFill>
                <a:latin typeface="Arial" charset="0"/>
                <a:ea typeface="Arial" charset="0"/>
                <a:cs typeface="Arial" charset="0"/>
              </a:rPr>
              <a:t>C</a:t>
            </a:r>
            <a:r>
              <a:rPr lang="en-US" sz="2400">
                <a:solidFill>
                  <a:schemeClr val="bg1">
                    <a:lumMod val="50000"/>
                  </a:schemeClr>
                </a:solidFill>
                <a:latin typeface="Arial" charset="0"/>
                <a:ea typeface="Arial" charset="0"/>
                <a:cs typeface="Arial" charset="0"/>
              </a:rPr>
              <a:t>(a) = 1</a:t>
            </a:r>
          </a:p>
        </p:txBody>
      </p:sp>
      <p:sp>
        <p:nvSpPr>
          <p:cNvPr id="28" name="Rounded Rectangular Callout 27"/>
          <p:cNvSpPr/>
          <p:nvPr/>
        </p:nvSpPr>
        <p:spPr>
          <a:xfrm>
            <a:off x="3527140" y="5699612"/>
            <a:ext cx="1197812" cy="524593"/>
          </a:xfrm>
          <a:prstGeom prst="wedgeRoundRectCallout">
            <a:avLst>
              <a:gd name="adj1" fmla="val 28953"/>
              <a:gd name="adj2" fmla="val -82860"/>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Arial" charset="0"/>
                <a:ea typeface="Arial" charset="0"/>
                <a:cs typeface="Arial" charset="0"/>
              </a:rPr>
              <a:t>C(m) = 2</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28</a:t>
            </a:fld>
            <a:endParaRPr lang="en-US"/>
          </a:p>
        </p:txBody>
      </p:sp>
      <p:sp>
        <p:nvSpPr>
          <p:cNvPr id="31" name="TextBox 30"/>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7214606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pPr marL="514350" indent="-514350">
              <a:buFont typeface="+mj-lt"/>
              <a:buAutoNum type="arabicPeriod" startAt="3"/>
            </a:pPr>
            <a:endParaRPr lang="en-US" altLang="en-US" dirty="0" smtClean="0">
              <a:sym typeface="Wingdings"/>
            </a:endParaRPr>
          </a:p>
          <a:p>
            <a:pPr marL="514350" indent="-514350">
              <a:buFont typeface="+mj-lt"/>
              <a:buAutoNum type="arabicPeriod" startAt="3"/>
            </a:pPr>
            <a:r>
              <a:rPr lang="en-US" altLang="en-US" dirty="0" smtClean="0">
                <a:sym typeface="Wingdings"/>
              </a:rPr>
              <a:t>On process </a:t>
            </a:r>
            <a:r>
              <a:rPr lang="en-US" altLang="en-US" dirty="0" err="1" smtClean="0">
                <a:sym typeface="Wingdings"/>
              </a:rPr>
              <a:t>P</a:t>
            </a:r>
            <a:r>
              <a:rPr lang="en-US" altLang="en-US" i="1" baseline="-25000" dirty="0" err="1" smtClean="0">
                <a:sym typeface="Wingdings"/>
              </a:rPr>
              <a:t>j</a:t>
            </a:r>
            <a:r>
              <a:rPr lang="en-US" altLang="en-US" dirty="0" smtClean="0">
                <a:sym typeface="Wingdings"/>
              </a:rPr>
              <a:t> receiving a message m:</a:t>
            </a:r>
          </a:p>
          <a:p>
            <a:pPr marL="914400" lvl="1" indent="-514350"/>
            <a:endParaRPr lang="en-US" altLang="en-US" dirty="0" smtClean="0">
              <a:sym typeface="Wingdings"/>
            </a:endParaRPr>
          </a:p>
          <a:p>
            <a:pPr marL="690563" lvl="1" indent="-290513"/>
            <a:r>
              <a:rPr lang="en-US" altLang="en-US" dirty="0" smtClean="0">
                <a:sym typeface="Wingdings"/>
              </a:rPr>
              <a:t>Set </a:t>
            </a:r>
            <a:r>
              <a:rPr lang="en-US" altLang="en-US" i="1" dirty="0" smtClean="0">
                <a:sym typeface="Wingdings"/>
              </a:rPr>
              <a:t>C</a:t>
            </a:r>
            <a:r>
              <a:rPr lang="en-US" altLang="en-US" i="1" baseline="-25000" dirty="0" smtClean="0">
                <a:sym typeface="Wingdings"/>
              </a:rPr>
              <a:t>j</a:t>
            </a:r>
            <a:r>
              <a:rPr lang="en-US" altLang="en-US" dirty="0" smtClean="0">
                <a:sym typeface="Wingdings"/>
              </a:rPr>
              <a:t> </a:t>
            </a:r>
            <a:r>
              <a:rPr lang="en-US" altLang="en-US" dirty="0" smtClean="0">
                <a:solidFill>
                  <a:schemeClr val="accent6">
                    <a:lumMod val="75000"/>
                  </a:schemeClr>
                </a:solidFill>
                <a:sym typeface="Wingdings"/>
              </a:rPr>
              <a:t>and </a:t>
            </a:r>
            <a:r>
              <a:rPr lang="en-US" altLang="en-US" dirty="0" smtClean="0">
                <a:sym typeface="Wingdings"/>
              </a:rPr>
              <a:t>receive event time </a:t>
            </a:r>
            <a:r>
              <a:rPr lang="en-US" altLang="en-US" i="1" dirty="0" smtClean="0">
                <a:sym typeface="Wingdings"/>
              </a:rPr>
              <a:t>C</a:t>
            </a:r>
            <a:r>
              <a:rPr lang="de-DE" altLang="en-US" dirty="0" smtClean="0">
                <a:sym typeface="Wingdings"/>
              </a:rPr>
              <a:t>(c)</a:t>
            </a:r>
            <a:r>
              <a:rPr lang="en-US" altLang="en-US" dirty="0" smtClean="0">
                <a:sym typeface="Wingdings"/>
              </a:rPr>
              <a:t> 1 + max{ </a:t>
            </a:r>
            <a:r>
              <a:rPr lang="en-US" altLang="en-US" i="1" dirty="0" err="1" smtClean="0">
                <a:sym typeface="Wingdings"/>
              </a:rPr>
              <a:t>C</a:t>
            </a:r>
            <a:r>
              <a:rPr lang="en-US" altLang="en-US" i="1" baseline="-25000" dirty="0" err="1" smtClean="0">
                <a:sym typeface="Wingdings"/>
              </a:rPr>
              <a:t>j</a:t>
            </a:r>
            <a:r>
              <a:rPr lang="en-US" altLang="en-US" dirty="0" smtClean="0">
                <a:sym typeface="Wingdings"/>
              </a:rPr>
              <a:t>, </a:t>
            </a:r>
            <a:r>
              <a:rPr lang="en-US" altLang="en-US" i="1" dirty="0" smtClean="0">
                <a:sym typeface="Wingdings"/>
              </a:rPr>
              <a:t>C</a:t>
            </a:r>
            <a:r>
              <a:rPr lang="en-US" altLang="en-US" dirty="0" smtClean="0">
                <a:sym typeface="Wingdings"/>
              </a:rPr>
              <a:t>(m) }</a:t>
            </a:r>
            <a:endParaRPr lang="en-US" altLang="en-US" dirty="0">
              <a:sym typeface="Wingdings"/>
            </a:endParaRPr>
          </a:p>
        </p:txBody>
      </p:sp>
      <p:sp>
        <p:nvSpPr>
          <p:cNvPr id="60417" name="Rectangle 2"/>
          <p:cNvSpPr>
            <a:spLocks noGrp="1" noChangeArrowheads="1"/>
          </p:cNvSpPr>
          <p:nvPr>
            <p:ph type="title"/>
          </p:nvPr>
        </p:nvSpPr>
        <p:spPr/>
        <p:txBody>
          <a:bodyPr/>
          <a:lstStyle/>
          <a:p>
            <a:r>
              <a:rPr lang="en-GB" altLang="en-US" dirty="0" smtClean="0"/>
              <a:t>The Lamport Clock algorithm</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a:p>
            <a:pPr algn="ctr"/>
            <a:r>
              <a:rPr lang="en-US" i="1" dirty="0">
                <a:solidFill>
                  <a:schemeClr val="tx1"/>
                </a:solidFill>
              </a:rPr>
              <a:t>C</a:t>
            </a:r>
            <a:r>
              <a:rPr lang="en-US" baseline="-25000" dirty="0">
                <a:solidFill>
                  <a:schemeClr val="tx1"/>
                </a:solidFill>
              </a:rPr>
              <a:t>1</a:t>
            </a:r>
            <a:r>
              <a:rPr lang="en-US" dirty="0">
                <a:solidFill>
                  <a:schemeClr val="tx1"/>
                </a:solidFill>
              </a:rPr>
              <a:t>=2</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a:p>
            <a:pPr algn="ctr"/>
            <a:r>
              <a:rPr lang="en-US" i="1" dirty="0">
                <a:solidFill>
                  <a:schemeClr val="accent6">
                    <a:lumMod val="75000"/>
                  </a:schemeClr>
                </a:solidFill>
              </a:rPr>
              <a:t>C</a:t>
            </a:r>
            <a:r>
              <a:rPr lang="en-US" baseline="-25000" dirty="0">
                <a:solidFill>
                  <a:schemeClr val="accent6">
                    <a:lumMod val="75000"/>
                  </a:schemeClr>
                </a:solidFill>
              </a:rPr>
              <a:t>2</a:t>
            </a:r>
            <a:r>
              <a:rPr lang="en-US" dirty="0">
                <a:solidFill>
                  <a:schemeClr val="accent6">
                    <a:lumMod val="75000"/>
                  </a:schemeClr>
                </a:solidFill>
              </a:rPr>
              <a:t>=3</a:t>
            </a: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a:p>
            <a:pPr algn="ctr"/>
            <a:r>
              <a:rPr lang="en-US" i="1" dirty="0" smtClean="0">
                <a:solidFill>
                  <a:schemeClr val="tx1"/>
                </a:solidFill>
              </a:rPr>
              <a:t>C</a:t>
            </a:r>
            <a:r>
              <a:rPr lang="en-US" baseline="-25000" dirty="0" smtClean="0">
                <a:solidFill>
                  <a:schemeClr val="tx1"/>
                </a:solidFill>
              </a:rPr>
              <a:t>3</a:t>
            </a:r>
            <a:r>
              <a:rPr lang="en-US" dirty="0" smtClean="0">
                <a:solidFill>
                  <a:schemeClr val="tx1"/>
                </a:solidFill>
              </a:rPr>
              <a:t>=0</a:t>
            </a:r>
            <a:endParaRPr lang="en-US" dirty="0">
              <a:solidFill>
                <a:schemeClr val="tx1"/>
              </a:solidFill>
            </a:endParaRPr>
          </a:p>
        </p:txBody>
      </p:sp>
      <p:sp>
        <p:nvSpPr>
          <p:cNvPr id="29" name="Rounded Rectangular Callout 28"/>
          <p:cNvSpPr/>
          <p:nvPr/>
        </p:nvSpPr>
        <p:spPr>
          <a:xfrm>
            <a:off x="3537061" y="4755313"/>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dirty="0">
                <a:solidFill>
                  <a:schemeClr val="bg1">
                    <a:lumMod val="50000"/>
                  </a:schemeClr>
                </a:solidFill>
                <a:latin typeface="Arial" charset="0"/>
                <a:ea typeface="Arial" charset="0"/>
                <a:cs typeface="Arial" charset="0"/>
              </a:rPr>
              <a:t>C</a:t>
            </a:r>
            <a:r>
              <a:rPr lang="en-US" sz="2400" dirty="0">
                <a:solidFill>
                  <a:schemeClr val="bg1">
                    <a:lumMod val="50000"/>
                  </a:schemeClr>
                </a:solidFill>
                <a:latin typeface="Arial" charset="0"/>
                <a:ea typeface="Arial" charset="0"/>
                <a:cs typeface="Arial" charset="0"/>
              </a:rPr>
              <a:t>(b) = 2</a:t>
            </a:r>
          </a:p>
        </p:txBody>
      </p:sp>
      <p:sp>
        <p:nvSpPr>
          <p:cNvPr id="30" name="Rounded Rectangular Callout 29"/>
          <p:cNvSpPr/>
          <p:nvPr/>
        </p:nvSpPr>
        <p:spPr>
          <a:xfrm>
            <a:off x="3544725" y="4179368"/>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a:solidFill>
                  <a:schemeClr val="bg1">
                    <a:lumMod val="50000"/>
                  </a:schemeClr>
                </a:solidFill>
                <a:latin typeface="Arial" charset="0"/>
                <a:ea typeface="Arial" charset="0"/>
                <a:cs typeface="Arial" charset="0"/>
              </a:rPr>
              <a:t>C</a:t>
            </a:r>
            <a:r>
              <a:rPr lang="en-US" sz="2400">
                <a:solidFill>
                  <a:schemeClr val="bg1">
                    <a:lumMod val="50000"/>
                  </a:schemeClr>
                </a:solidFill>
                <a:latin typeface="Arial" charset="0"/>
                <a:ea typeface="Arial" charset="0"/>
                <a:cs typeface="Arial" charset="0"/>
              </a:rPr>
              <a:t>(a) = 1</a:t>
            </a:r>
          </a:p>
        </p:txBody>
      </p:sp>
      <p:sp>
        <p:nvSpPr>
          <p:cNvPr id="28" name="Rounded Rectangular Callout 27"/>
          <p:cNvSpPr/>
          <p:nvPr/>
        </p:nvSpPr>
        <p:spPr>
          <a:xfrm>
            <a:off x="3527140" y="5699612"/>
            <a:ext cx="1197812" cy="524593"/>
          </a:xfrm>
          <a:prstGeom prst="wedgeRoundRectCallout">
            <a:avLst>
              <a:gd name="adj1" fmla="val 28953"/>
              <a:gd name="adj2" fmla="val -82860"/>
              <a:gd name="adj3" fmla="val 16667"/>
            </a:avLst>
          </a:prstGeom>
          <a:solidFill>
            <a:srgbClr val="FFFF00">
              <a:alpha val="50000"/>
            </a:srgbClr>
          </a:solidFill>
          <a:ln w="28575">
            <a:solidFill>
              <a:schemeClr val="tx1">
                <a:alpha val="50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i="1" dirty="0">
                <a:solidFill>
                  <a:schemeClr val="tx1">
                    <a:lumMod val="50000"/>
                    <a:lumOff val="50000"/>
                  </a:schemeClr>
                </a:solidFill>
                <a:latin typeface="Arial" charset="0"/>
                <a:ea typeface="Arial" charset="0"/>
                <a:cs typeface="Arial" charset="0"/>
              </a:rPr>
              <a:t>C(</a:t>
            </a:r>
            <a:r>
              <a:rPr lang="en-US" dirty="0">
                <a:solidFill>
                  <a:schemeClr val="tx1">
                    <a:lumMod val="50000"/>
                    <a:lumOff val="50000"/>
                  </a:schemeClr>
                </a:solidFill>
                <a:latin typeface="Arial" charset="0"/>
                <a:ea typeface="Arial" charset="0"/>
                <a:cs typeface="Arial" charset="0"/>
              </a:rPr>
              <a:t>m</a:t>
            </a:r>
            <a:r>
              <a:rPr lang="en-US" i="1" dirty="0">
                <a:solidFill>
                  <a:schemeClr val="tx1">
                    <a:lumMod val="50000"/>
                    <a:lumOff val="50000"/>
                  </a:schemeClr>
                </a:solidFill>
                <a:latin typeface="Arial" charset="0"/>
                <a:ea typeface="Arial" charset="0"/>
                <a:cs typeface="Arial" charset="0"/>
              </a:rPr>
              <a:t>) </a:t>
            </a:r>
            <a:r>
              <a:rPr lang="en-US" dirty="0">
                <a:solidFill>
                  <a:schemeClr val="tx1">
                    <a:lumMod val="50000"/>
                    <a:lumOff val="50000"/>
                  </a:schemeClr>
                </a:solidFill>
                <a:latin typeface="Arial" charset="0"/>
                <a:ea typeface="Arial" charset="0"/>
                <a:cs typeface="Arial" charset="0"/>
              </a:rPr>
              <a:t>= 2</a:t>
            </a:r>
          </a:p>
        </p:txBody>
      </p:sp>
      <p:sp>
        <p:nvSpPr>
          <p:cNvPr id="31" name="Rounded Rectangular Callout 30"/>
          <p:cNvSpPr/>
          <p:nvPr/>
        </p:nvSpPr>
        <p:spPr>
          <a:xfrm>
            <a:off x="5349629" y="4772722"/>
            <a:ext cx="1197812" cy="524593"/>
          </a:xfrm>
          <a:prstGeom prst="wedgeRoundRectCallout">
            <a:avLst>
              <a:gd name="adj1" fmla="val -58292"/>
              <a:gd name="adj2" fmla="val 102341"/>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dirty="0">
                <a:solidFill>
                  <a:schemeClr val="tx1"/>
                </a:solidFill>
                <a:latin typeface="Arial" charset="0"/>
                <a:ea typeface="Arial" charset="0"/>
                <a:cs typeface="Arial" charset="0"/>
              </a:rPr>
              <a:t>C</a:t>
            </a:r>
            <a:r>
              <a:rPr lang="de-DE" sz="2400" dirty="0">
                <a:solidFill>
                  <a:schemeClr val="tx1"/>
                </a:solidFill>
                <a:latin typeface="Arial" charset="0"/>
                <a:ea typeface="Arial" charset="0"/>
                <a:cs typeface="Arial" charset="0"/>
              </a:rPr>
              <a:t>(c)</a:t>
            </a:r>
            <a:r>
              <a:rPr lang="en-US" sz="2400" dirty="0">
                <a:solidFill>
                  <a:schemeClr val="tx1"/>
                </a:solidFill>
                <a:latin typeface="Arial" charset="0"/>
                <a:ea typeface="Arial" charset="0"/>
                <a:cs typeface="Arial" charset="0"/>
              </a:rPr>
              <a:t> = 3</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29</a:t>
            </a:fld>
            <a:endParaRPr lang="en-US"/>
          </a:p>
        </p:txBody>
      </p:sp>
      <p:sp>
        <p:nvSpPr>
          <p:cNvPr id="32" name="TextBox 3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1195280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r>
              <a:rPr lang="en-US" altLang="en-US" sz="4000" dirty="0"/>
              <a:t>A distributed edit-compile workflow</a:t>
            </a:r>
          </a:p>
        </p:txBody>
      </p:sp>
      <p:sp>
        <p:nvSpPr>
          <p:cNvPr id="6147" name="Rectangle 3"/>
          <p:cNvSpPr>
            <a:spLocks noGrp="1" noChangeArrowheads="1"/>
          </p:cNvSpPr>
          <p:nvPr>
            <p:ph type="body" idx="1"/>
          </p:nvPr>
        </p:nvSpPr>
        <p:spPr>
          <a:xfrm>
            <a:off x="838199" y="4339029"/>
            <a:ext cx="8763000" cy="730713"/>
          </a:xfrm>
        </p:spPr>
        <p:txBody>
          <a:bodyPr>
            <a:normAutofit/>
          </a:bodyPr>
          <a:lstStyle/>
          <a:p>
            <a:pPr>
              <a:lnSpc>
                <a:spcPct val="90000"/>
              </a:lnSpc>
              <a:defRPr/>
            </a:pPr>
            <a:r>
              <a:rPr lang="en-US" sz="3200" dirty="0"/>
              <a:t>2143 &lt; 2144 </a:t>
            </a:r>
            <a:r>
              <a:rPr lang="en-US" sz="3200" dirty="0">
                <a:sym typeface="Wingdings"/>
              </a:rPr>
              <a:t> make </a:t>
            </a:r>
            <a:r>
              <a:rPr lang="en-US" sz="3200" dirty="0">
                <a:solidFill>
                  <a:srgbClr val="FF0000"/>
                </a:solidFill>
                <a:sym typeface="Wingdings"/>
              </a:rPr>
              <a:t>doesn’t call compiler</a:t>
            </a:r>
          </a:p>
        </p:txBody>
      </p:sp>
      <p:pic>
        <p:nvPicPr>
          <p:cNvPr id="40963" name="Picture 6" descr="06-01"/>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38200" y="1553064"/>
            <a:ext cx="8651029" cy="222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3</a:t>
            </a:fld>
            <a:endParaRPr lang="en-US"/>
          </a:p>
        </p:txBody>
      </p:sp>
      <p:sp>
        <p:nvSpPr>
          <p:cNvPr id="3" name="TextBox 2"/>
          <p:cNvSpPr txBox="1"/>
          <p:nvPr/>
        </p:nvSpPr>
        <p:spPr>
          <a:xfrm>
            <a:off x="8489827" y="3586317"/>
            <a:ext cx="1834156" cy="369332"/>
          </a:xfrm>
          <a:prstGeom prst="rect">
            <a:avLst/>
          </a:prstGeom>
          <a:noFill/>
        </p:spPr>
        <p:txBody>
          <a:bodyPr wrap="none" rtlCol="0">
            <a:spAutoFit/>
          </a:bodyPr>
          <a:lstStyle/>
          <a:p>
            <a:r>
              <a:rPr lang="en-US">
                <a:latin typeface="Arial" charset="0"/>
                <a:ea typeface="Arial" charset="0"/>
                <a:cs typeface="Arial" charset="0"/>
              </a:rPr>
              <a:t>Physical time </a:t>
            </a:r>
            <a:r>
              <a:rPr lang="en-US">
                <a:latin typeface="Arial" charset="0"/>
                <a:ea typeface="Arial" charset="0"/>
                <a:cs typeface="Arial" charset="0"/>
                <a:sym typeface="Wingdings"/>
              </a:rPr>
              <a:t></a:t>
            </a:r>
            <a:endParaRPr lang="en-US">
              <a:latin typeface="Arial" charset="0"/>
              <a:ea typeface="Arial" charset="0"/>
              <a:cs typeface="Arial" charset="0"/>
            </a:endParaRPr>
          </a:p>
        </p:txBody>
      </p:sp>
      <p:sp>
        <p:nvSpPr>
          <p:cNvPr id="7" name="TextBox 6"/>
          <p:cNvSpPr txBox="1"/>
          <p:nvPr/>
        </p:nvSpPr>
        <p:spPr>
          <a:xfrm>
            <a:off x="1755807" y="5279132"/>
            <a:ext cx="7003984" cy="1077218"/>
          </a:xfrm>
          <a:prstGeom prst="rect">
            <a:avLst/>
          </a:prstGeom>
          <a:solidFill>
            <a:schemeClr val="accent2">
              <a:lumMod val="20000"/>
              <a:lumOff val="80000"/>
            </a:schemeClr>
          </a:solidFill>
          <a:ln w="28575">
            <a:solidFill>
              <a:schemeClr val="tx1"/>
            </a:solidFill>
            <a:prstDash val="sysDash"/>
          </a:ln>
        </p:spPr>
        <p:txBody>
          <a:bodyPr wrap="square" rtlCol="0">
            <a:spAutoFit/>
          </a:bodyPr>
          <a:lstStyle/>
          <a:p>
            <a:r>
              <a:rPr lang="en-US" sz="3200" dirty="0">
                <a:latin typeface="Helvetica Neue Medium" charset="0"/>
                <a:ea typeface="Helvetica Neue Medium" charset="0"/>
                <a:cs typeface="Helvetica Neue Medium" charset="0"/>
              </a:rPr>
              <a:t>Lack of time synchronization result – a </a:t>
            </a:r>
            <a:r>
              <a:rPr lang="en-US" sz="3200" dirty="0">
                <a:solidFill>
                  <a:srgbClr val="FF0000"/>
                </a:solidFill>
                <a:latin typeface="Helvetica Neue Medium" charset="0"/>
                <a:ea typeface="Helvetica Neue Medium" charset="0"/>
                <a:cs typeface="Helvetica Neue Medium" charset="0"/>
              </a:rPr>
              <a:t>possible object file mismatch </a:t>
            </a:r>
          </a:p>
        </p:txBody>
      </p:sp>
    </p:spTree>
    <p:extLst>
      <p:ext uri="{BB962C8B-B14F-4D97-AF65-F5344CB8AC3E}">
        <p14:creationId xmlns:p14="http://schemas.microsoft.com/office/powerpoint/2010/main" val="140237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pPr eaLnBrk="1" hangingPunct="1"/>
            <a:r>
              <a:rPr lang="en-US" altLang="en-US" sz="4000" dirty="0" smtClean="0"/>
              <a:t>Lamport Timestamps: Ordering all events</a:t>
            </a:r>
            <a:endParaRPr lang="en-US" altLang="en-US" sz="4000" dirty="0"/>
          </a:p>
        </p:txBody>
      </p:sp>
      <p:sp>
        <p:nvSpPr>
          <p:cNvPr id="26627" name="Rectangle 3"/>
          <p:cNvSpPr>
            <a:spLocks noGrp="1" noChangeArrowheads="1"/>
          </p:cNvSpPr>
          <p:nvPr>
            <p:ph type="body" idx="1"/>
          </p:nvPr>
        </p:nvSpPr>
        <p:spPr/>
        <p:txBody>
          <a:bodyPr/>
          <a:lstStyle/>
          <a:p>
            <a:pPr eaLnBrk="1" hangingPunct="1"/>
            <a:r>
              <a:rPr lang="en-US" altLang="en-US" dirty="0">
                <a:solidFill>
                  <a:schemeClr val="accent6">
                    <a:lumMod val="75000"/>
                  </a:schemeClr>
                </a:solidFill>
              </a:rPr>
              <a:t>Break ties </a:t>
            </a:r>
            <a:r>
              <a:rPr lang="en-US" altLang="en-US" dirty="0">
                <a:solidFill>
                  <a:srgbClr val="000000"/>
                </a:solidFill>
              </a:rPr>
              <a:t>by appending the process number to each event:</a:t>
            </a:r>
          </a:p>
          <a:p>
            <a:pPr marL="971550" lvl="1" indent="-514350">
              <a:buFont typeface="+mj-lt"/>
              <a:buAutoNum type="arabicPeriod"/>
            </a:pPr>
            <a:endParaRPr lang="en-US" altLang="en-US" dirty="0" smtClean="0">
              <a:solidFill>
                <a:srgbClr val="000000"/>
              </a:solidFill>
            </a:endParaRPr>
          </a:p>
          <a:p>
            <a:pPr marL="971550" lvl="1" indent="-514350">
              <a:buFont typeface="+mj-lt"/>
              <a:buAutoNum type="arabicPeriod"/>
            </a:pPr>
            <a:r>
              <a:rPr lang="en-US" altLang="en-US" dirty="0" smtClean="0">
                <a:solidFill>
                  <a:srgbClr val="000000"/>
                </a:solidFill>
              </a:rPr>
              <a:t>Process P</a:t>
            </a:r>
            <a:r>
              <a:rPr lang="en-US" altLang="en-US" i="1" baseline="-25000" dirty="0" smtClean="0">
                <a:solidFill>
                  <a:srgbClr val="000000"/>
                </a:solidFill>
              </a:rPr>
              <a:t>i</a:t>
            </a:r>
            <a:r>
              <a:rPr lang="en-US" altLang="en-US" dirty="0" smtClean="0">
                <a:solidFill>
                  <a:srgbClr val="000000"/>
                </a:solidFill>
              </a:rPr>
              <a:t> </a:t>
            </a:r>
            <a:r>
              <a:rPr lang="en-US" altLang="en-US" dirty="0">
                <a:solidFill>
                  <a:srgbClr val="000000"/>
                </a:solidFill>
              </a:rPr>
              <a:t>timestamps event e with </a:t>
            </a:r>
            <a:r>
              <a:rPr lang="en-US" altLang="en-US" i="1" dirty="0" smtClean="0">
                <a:solidFill>
                  <a:srgbClr val="000000"/>
                </a:solidFill>
              </a:rPr>
              <a:t>C</a:t>
            </a:r>
            <a:r>
              <a:rPr lang="en-US" altLang="en-US" i="1" baseline="-25000" dirty="0" smtClean="0">
                <a:solidFill>
                  <a:srgbClr val="000000"/>
                </a:solidFill>
              </a:rPr>
              <a:t>i</a:t>
            </a:r>
            <a:r>
              <a:rPr lang="en-US" altLang="en-US" dirty="0" smtClean="0">
                <a:solidFill>
                  <a:srgbClr val="000000"/>
                </a:solidFill>
              </a:rPr>
              <a:t>(e</a:t>
            </a:r>
            <a:r>
              <a:rPr lang="en-US" altLang="en-US" dirty="0">
                <a:solidFill>
                  <a:srgbClr val="000000"/>
                </a:solidFill>
              </a:rPr>
              <a:t>).</a:t>
            </a:r>
            <a:r>
              <a:rPr lang="en-US" altLang="en-US" i="1" dirty="0" err="1" smtClean="0">
                <a:solidFill>
                  <a:srgbClr val="000000"/>
                </a:solidFill>
              </a:rPr>
              <a:t>i</a:t>
            </a:r>
            <a:endParaRPr lang="en-US" altLang="en-US" dirty="0" smtClean="0">
              <a:solidFill>
                <a:srgbClr val="000000"/>
              </a:solidFill>
            </a:endParaRPr>
          </a:p>
          <a:p>
            <a:pPr marL="971550" lvl="1" indent="-514350">
              <a:buFont typeface="+mj-lt"/>
              <a:buAutoNum type="arabicPeriod"/>
            </a:pPr>
            <a:endParaRPr lang="en-US" altLang="en-US" i="1" dirty="0" smtClean="0">
              <a:solidFill>
                <a:srgbClr val="000000"/>
              </a:solidFill>
            </a:endParaRPr>
          </a:p>
          <a:p>
            <a:pPr marL="971550" lvl="1" indent="-514350">
              <a:buFont typeface="+mj-lt"/>
              <a:buAutoNum type="arabicPeriod"/>
            </a:pPr>
            <a:r>
              <a:rPr lang="en-US" altLang="en-US" i="1" dirty="0" smtClean="0">
                <a:solidFill>
                  <a:srgbClr val="000000"/>
                </a:solidFill>
              </a:rPr>
              <a:t>C</a:t>
            </a:r>
            <a:r>
              <a:rPr lang="en-US" altLang="en-US" dirty="0" smtClean="0">
                <a:solidFill>
                  <a:srgbClr val="000000"/>
                </a:solidFill>
              </a:rPr>
              <a:t>(a</a:t>
            </a:r>
            <a:r>
              <a:rPr lang="en-US" altLang="en-US" dirty="0">
                <a:solidFill>
                  <a:srgbClr val="000000"/>
                </a:solidFill>
              </a:rPr>
              <a:t>).</a:t>
            </a:r>
            <a:r>
              <a:rPr lang="en-US" altLang="en-US" i="1" dirty="0" err="1">
                <a:solidFill>
                  <a:srgbClr val="000000"/>
                </a:solidFill>
              </a:rPr>
              <a:t>i</a:t>
            </a:r>
            <a:r>
              <a:rPr lang="en-US" altLang="en-US" dirty="0">
                <a:solidFill>
                  <a:srgbClr val="000000"/>
                </a:solidFill>
              </a:rPr>
              <a:t> </a:t>
            </a:r>
            <a:r>
              <a:rPr lang="en-US" altLang="en-US" dirty="0" smtClean="0">
                <a:solidFill>
                  <a:srgbClr val="000000"/>
                </a:solidFill>
              </a:rPr>
              <a:t>&lt; </a:t>
            </a:r>
            <a:r>
              <a:rPr lang="en-US" altLang="en-US" i="1" dirty="0" smtClean="0">
                <a:solidFill>
                  <a:srgbClr val="000000"/>
                </a:solidFill>
              </a:rPr>
              <a:t>C</a:t>
            </a:r>
            <a:r>
              <a:rPr lang="en-US" altLang="en-US" dirty="0" smtClean="0">
                <a:solidFill>
                  <a:srgbClr val="000000"/>
                </a:solidFill>
              </a:rPr>
              <a:t>(b</a:t>
            </a:r>
            <a:r>
              <a:rPr lang="en-US" altLang="en-US" dirty="0">
                <a:solidFill>
                  <a:srgbClr val="000000"/>
                </a:solidFill>
              </a:rPr>
              <a:t>).</a:t>
            </a:r>
            <a:r>
              <a:rPr lang="en-US" altLang="en-US" i="1" dirty="0" smtClean="0">
                <a:solidFill>
                  <a:srgbClr val="000000"/>
                </a:solidFill>
              </a:rPr>
              <a:t>j</a:t>
            </a:r>
            <a:r>
              <a:rPr lang="en-US" altLang="en-US" dirty="0" smtClean="0">
                <a:solidFill>
                  <a:srgbClr val="000000"/>
                </a:solidFill>
              </a:rPr>
              <a:t> when:</a:t>
            </a:r>
            <a:endParaRPr lang="en-US" altLang="en-US" dirty="0">
              <a:solidFill>
                <a:srgbClr val="000000"/>
              </a:solidFill>
            </a:endParaRPr>
          </a:p>
          <a:p>
            <a:pPr lvl="2" eaLnBrk="1" hangingPunct="1"/>
            <a:r>
              <a:rPr lang="en-US" altLang="en-US" i="1" dirty="0" smtClean="0">
                <a:solidFill>
                  <a:srgbClr val="000000"/>
                </a:solidFill>
              </a:rPr>
              <a:t>C</a:t>
            </a:r>
            <a:r>
              <a:rPr lang="en-US" altLang="en-US" dirty="0" smtClean="0">
                <a:solidFill>
                  <a:srgbClr val="000000"/>
                </a:solidFill>
              </a:rPr>
              <a:t>(a</a:t>
            </a:r>
            <a:r>
              <a:rPr lang="en-US" altLang="en-US" dirty="0">
                <a:solidFill>
                  <a:srgbClr val="000000"/>
                </a:solidFill>
              </a:rPr>
              <a:t>) &lt; </a:t>
            </a:r>
            <a:r>
              <a:rPr lang="en-US" altLang="en-US" i="1" dirty="0" smtClean="0">
                <a:solidFill>
                  <a:srgbClr val="000000"/>
                </a:solidFill>
              </a:rPr>
              <a:t>C</a:t>
            </a:r>
            <a:r>
              <a:rPr lang="en-US" altLang="en-US" dirty="0" smtClean="0">
                <a:solidFill>
                  <a:srgbClr val="000000"/>
                </a:solidFill>
              </a:rPr>
              <a:t>(b), </a:t>
            </a:r>
            <a:r>
              <a:rPr lang="en-US" altLang="en-US" dirty="0" smtClean="0">
                <a:solidFill>
                  <a:schemeClr val="accent6">
                    <a:lumMod val="75000"/>
                  </a:schemeClr>
                </a:solidFill>
              </a:rPr>
              <a:t>or </a:t>
            </a:r>
            <a:r>
              <a:rPr lang="en-US" altLang="en-US" i="1" dirty="0" smtClean="0">
                <a:solidFill>
                  <a:srgbClr val="000000"/>
                </a:solidFill>
              </a:rPr>
              <a:t>C</a:t>
            </a:r>
            <a:r>
              <a:rPr lang="en-US" altLang="en-US" dirty="0" smtClean="0">
                <a:solidFill>
                  <a:srgbClr val="000000"/>
                </a:solidFill>
              </a:rPr>
              <a:t>(a</a:t>
            </a:r>
            <a:r>
              <a:rPr lang="en-US" altLang="en-US" dirty="0">
                <a:solidFill>
                  <a:srgbClr val="000000"/>
                </a:solidFill>
              </a:rPr>
              <a:t>) = </a:t>
            </a:r>
            <a:r>
              <a:rPr lang="en-US" altLang="en-US" i="1" dirty="0" smtClean="0">
                <a:solidFill>
                  <a:srgbClr val="000000"/>
                </a:solidFill>
              </a:rPr>
              <a:t>C</a:t>
            </a:r>
            <a:r>
              <a:rPr lang="en-US" altLang="en-US" dirty="0" smtClean="0">
                <a:solidFill>
                  <a:srgbClr val="000000"/>
                </a:solidFill>
              </a:rPr>
              <a:t>(b</a:t>
            </a:r>
            <a:r>
              <a:rPr lang="en-US" altLang="en-US" dirty="0">
                <a:solidFill>
                  <a:srgbClr val="000000"/>
                </a:solidFill>
              </a:rPr>
              <a:t>) and </a:t>
            </a:r>
            <a:r>
              <a:rPr lang="en-US" altLang="en-US" i="1" dirty="0" err="1">
                <a:solidFill>
                  <a:srgbClr val="000000"/>
                </a:solidFill>
              </a:rPr>
              <a:t>i</a:t>
            </a:r>
            <a:r>
              <a:rPr lang="en-US" altLang="en-US" dirty="0">
                <a:solidFill>
                  <a:srgbClr val="000000"/>
                </a:solidFill>
              </a:rPr>
              <a:t> &lt; </a:t>
            </a:r>
            <a:r>
              <a:rPr lang="en-US" altLang="en-US" i="1" dirty="0" smtClean="0">
                <a:solidFill>
                  <a:srgbClr val="000000"/>
                </a:solidFill>
              </a:rPr>
              <a:t>j</a:t>
            </a:r>
          </a:p>
          <a:p>
            <a:pPr lvl="1" eaLnBrk="1" hangingPunct="1"/>
            <a:endParaRPr lang="en-US" altLang="en-US" i="1" dirty="0" smtClean="0">
              <a:solidFill>
                <a:srgbClr val="000000"/>
              </a:solidFill>
            </a:endParaRPr>
          </a:p>
          <a:p>
            <a:pPr lvl="1" eaLnBrk="1" hangingPunct="1"/>
            <a:endParaRPr lang="en-US" altLang="en-US" i="1" dirty="0">
              <a:solidFill>
                <a:srgbClr val="000000"/>
              </a:solidFill>
            </a:endParaRPr>
          </a:p>
          <a:p>
            <a:pPr eaLnBrk="1" hangingPunct="1"/>
            <a:r>
              <a:rPr lang="en-US" altLang="en-US" dirty="0">
                <a:solidFill>
                  <a:srgbClr val="000000"/>
                </a:solidFill>
              </a:rPr>
              <a:t>Now, for any two </a:t>
            </a:r>
            <a:r>
              <a:rPr lang="en-US" altLang="en-US" dirty="0"/>
              <a:t>events a and b, C(a) </a:t>
            </a:r>
            <a:r>
              <a:rPr lang="en-US" altLang="en-US" dirty="0">
                <a:sym typeface="Wingdings"/>
              </a:rPr>
              <a:t>&lt; C(b) or C(b) &lt; C(a)</a:t>
            </a:r>
          </a:p>
          <a:p>
            <a:pPr lvl="1" eaLnBrk="1" hangingPunct="1"/>
            <a:r>
              <a:rPr lang="en-US" altLang="en-US" dirty="0" smtClean="0">
                <a:sym typeface="Wingdings"/>
              </a:rPr>
              <a:t>This is called a total ordering </a:t>
            </a:r>
            <a:r>
              <a:rPr lang="en-US" altLang="en-US" dirty="0" smtClean="0">
                <a:solidFill>
                  <a:srgbClr val="000000"/>
                </a:solidFill>
                <a:sym typeface="Wingdings"/>
              </a:rPr>
              <a:t>of events</a:t>
            </a:r>
            <a:endParaRPr lang="en-US" altLang="en-US" dirty="0">
              <a:solidFill>
                <a:srgbClr val="000000"/>
              </a:solidFill>
            </a:endParaRPr>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pPr>
                <a:defRPr/>
              </a:pPr>
              <a:t>30</a:t>
            </a:fld>
            <a:endParaRPr lang="en-US"/>
          </a:p>
        </p:txBody>
      </p:sp>
    </p:spTree>
    <p:extLst>
      <p:ext uri="{BB962C8B-B14F-4D97-AF65-F5344CB8AC3E}">
        <p14:creationId xmlns:p14="http://schemas.microsoft.com/office/powerpoint/2010/main" val="1759291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Order all these events</a:t>
            </a:r>
            <a:endParaRPr lang="en-US" dirty="0"/>
          </a:p>
        </p:txBody>
      </p:sp>
      <p:cxnSp>
        <p:nvCxnSpPr>
          <p:cNvPr id="4" name="Straight Connector 3"/>
          <p:cNvCxnSpPr/>
          <p:nvPr/>
        </p:nvCxnSpPr>
        <p:spPr>
          <a:xfrm>
            <a:off x="1560273" y="2682869"/>
            <a:ext cx="0" cy="3874048"/>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5" name="Straight Connector 4"/>
          <p:cNvCxnSpPr/>
          <p:nvPr/>
        </p:nvCxnSpPr>
        <p:spPr>
          <a:xfrm>
            <a:off x="3468521" y="2684717"/>
            <a:ext cx="0" cy="387220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6" name="Straight Connector 5"/>
          <p:cNvCxnSpPr/>
          <p:nvPr/>
        </p:nvCxnSpPr>
        <p:spPr>
          <a:xfrm>
            <a:off x="5299571" y="2682070"/>
            <a:ext cx="0" cy="3874847"/>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7" name="Process 6"/>
          <p:cNvSpPr/>
          <p:nvPr/>
        </p:nvSpPr>
        <p:spPr>
          <a:xfrm>
            <a:off x="1180263" y="192997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a:p>
            <a:pPr algn="ctr"/>
            <a:r>
              <a:rPr lang="en-US" i="1" dirty="0" smtClean="0">
                <a:solidFill>
                  <a:schemeClr val="tx1"/>
                </a:solidFill>
              </a:rPr>
              <a:t>C</a:t>
            </a:r>
            <a:r>
              <a:rPr lang="en-US" baseline="-25000" dirty="0" smtClean="0">
                <a:solidFill>
                  <a:schemeClr val="tx1"/>
                </a:solidFill>
              </a:rPr>
              <a:t>1</a:t>
            </a:r>
            <a:r>
              <a:rPr lang="en-US" dirty="0" smtClean="0">
                <a:solidFill>
                  <a:schemeClr val="tx1"/>
                </a:solidFill>
              </a:rPr>
              <a:t>=0</a:t>
            </a:r>
            <a:endParaRPr lang="en-US" dirty="0">
              <a:solidFill>
                <a:schemeClr val="tx1"/>
              </a:solidFill>
            </a:endParaRPr>
          </a:p>
        </p:txBody>
      </p:sp>
      <p:sp>
        <p:nvSpPr>
          <p:cNvPr id="8" name="Oval 7"/>
          <p:cNvSpPr/>
          <p:nvPr/>
        </p:nvSpPr>
        <p:spPr>
          <a:xfrm>
            <a:off x="1491513" y="3062879"/>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9" name="Oval 8"/>
          <p:cNvSpPr/>
          <p:nvPr/>
        </p:nvSpPr>
        <p:spPr>
          <a:xfrm>
            <a:off x="1491513" y="3690176"/>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0" name="TextBox 9"/>
          <p:cNvSpPr txBox="1"/>
          <p:nvPr/>
        </p:nvSpPr>
        <p:spPr>
          <a:xfrm>
            <a:off x="1043704" y="2900807"/>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11" name="TextBox 10"/>
          <p:cNvSpPr txBox="1"/>
          <p:nvPr/>
        </p:nvSpPr>
        <p:spPr>
          <a:xfrm>
            <a:off x="1035689" y="3528104"/>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sp>
        <p:nvSpPr>
          <p:cNvPr id="13" name="Oval 12"/>
          <p:cNvSpPr/>
          <p:nvPr/>
        </p:nvSpPr>
        <p:spPr>
          <a:xfrm>
            <a:off x="3397987" y="3989769"/>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4" name="TextBox 13"/>
          <p:cNvSpPr txBox="1"/>
          <p:nvPr/>
        </p:nvSpPr>
        <p:spPr>
          <a:xfrm>
            <a:off x="1079040" y="4784849"/>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15" name="Straight Arrow Connector 14"/>
          <p:cNvCxnSpPr>
            <a:endCxn id="13" idx="2"/>
          </p:cNvCxnSpPr>
          <p:nvPr/>
        </p:nvCxnSpPr>
        <p:spPr>
          <a:xfrm>
            <a:off x="1623131" y="3755008"/>
            <a:ext cx="1774856" cy="303521"/>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sp>
        <p:nvSpPr>
          <p:cNvPr id="16" name="Process 15"/>
          <p:cNvSpPr/>
          <p:nvPr/>
        </p:nvSpPr>
        <p:spPr>
          <a:xfrm>
            <a:off x="3091218" y="193627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a:p>
            <a:pPr algn="ctr"/>
            <a:r>
              <a:rPr lang="en-US" i="1" dirty="0" smtClean="0">
                <a:solidFill>
                  <a:schemeClr val="tx1"/>
                </a:solidFill>
              </a:rPr>
              <a:t>C</a:t>
            </a:r>
            <a:r>
              <a:rPr lang="en-US" baseline="-25000" dirty="0" smtClean="0">
                <a:solidFill>
                  <a:schemeClr val="tx1"/>
                </a:solidFill>
              </a:rPr>
              <a:t>2</a:t>
            </a:r>
            <a:r>
              <a:rPr lang="en-US" dirty="0" smtClean="0">
                <a:solidFill>
                  <a:schemeClr val="tx1"/>
                </a:solidFill>
              </a:rPr>
              <a:t>=0</a:t>
            </a:r>
            <a:endParaRPr lang="en-US" dirty="0">
              <a:solidFill>
                <a:schemeClr val="tx1"/>
              </a:solidFill>
            </a:endParaRPr>
          </a:p>
        </p:txBody>
      </p:sp>
      <p:sp>
        <p:nvSpPr>
          <p:cNvPr id="17" name="Process 16"/>
          <p:cNvSpPr/>
          <p:nvPr/>
        </p:nvSpPr>
        <p:spPr>
          <a:xfrm>
            <a:off x="4922353" y="1922050"/>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a:p>
            <a:pPr algn="ctr"/>
            <a:r>
              <a:rPr lang="en-US" i="1" dirty="0" smtClean="0">
                <a:solidFill>
                  <a:schemeClr val="tx1"/>
                </a:solidFill>
              </a:rPr>
              <a:t>C</a:t>
            </a:r>
            <a:r>
              <a:rPr lang="en-US" baseline="-25000" dirty="0" smtClean="0">
                <a:solidFill>
                  <a:schemeClr val="tx1"/>
                </a:solidFill>
              </a:rPr>
              <a:t>3</a:t>
            </a:r>
            <a:r>
              <a:rPr lang="en-US" dirty="0" smtClean="0">
                <a:solidFill>
                  <a:schemeClr val="tx1"/>
                </a:solidFill>
              </a:rPr>
              <a:t>=0</a:t>
            </a:r>
            <a:endParaRPr lang="en-US" dirty="0">
              <a:solidFill>
                <a:schemeClr val="tx1"/>
              </a:solidFill>
            </a:endParaRPr>
          </a:p>
        </p:txBody>
      </p:sp>
      <p:sp>
        <p:nvSpPr>
          <p:cNvPr id="22" name="TextBox 2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cxnSp>
        <p:nvCxnSpPr>
          <p:cNvPr id="26" name="Straight Connector 25"/>
          <p:cNvCxnSpPr/>
          <p:nvPr/>
        </p:nvCxnSpPr>
        <p:spPr>
          <a:xfrm>
            <a:off x="7171984" y="2682070"/>
            <a:ext cx="0" cy="3874847"/>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7" name="Process 26"/>
          <p:cNvSpPr/>
          <p:nvPr/>
        </p:nvSpPr>
        <p:spPr>
          <a:xfrm>
            <a:off x="6794766" y="1922050"/>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smtClean="0">
                <a:solidFill>
                  <a:schemeClr val="tx1"/>
                </a:solidFill>
              </a:rPr>
              <a:t>P4</a:t>
            </a:r>
            <a:endParaRPr lang="en-US" sz="2400" dirty="0">
              <a:solidFill>
                <a:schemeClr val="tx1"/>
              </a:solidFill>
            </a:endParaRPr>
          </a:p>
          <a:p>
            <a:pPr algn="ctr"/>
            <a:r>
              <a:rPr lang="en-US" i="1" dirty="0" smtClean="0">
                <a:solidFill>
                  <a:schemeClr val="tx1"/>
                </a:solidFill>
              </a:rPr>
              <a:t>C</a:t>
            </a:r>
            <a:r>
              <a:rPr lang="en-US" baseline="-25000" dirty="0" smtClean="0">
                <a:solidFill>
                  <a:schemeClr val="tx1"/>
                </a:solidFill>
              </a:rPr>
              <a:t>3</a:t>
            </a:r>
            <a:r>
              <a:rPr lang="en-US" dirty="0" smtClean="0">
                <a:solidFill>
                  <a:schemeClr val="tx1"/>
                </a:solidFill>
              </a:rPr>
              <a:t>=0</a:t>
            </a:r>
            <a:endParaRPr lang="en-US" dirty="0">
              <a:solidFill>
                <a:schemeClr val="tx1"/>
              </a:solidFill>
            </a:endParaRPr>
          </a:p>
        </p:txBody>
      </p:sp>
      <p:sp>
        <p:nvSpPr>
          <p:cNvPr id="28" name="Oval 27"/>
          <p:cNvSpPr/>
          <p:nvPr/>
        </p:nvSpPr>
        <p:spPr>
          <a:xfrm>
            <a:off x="1501792" y="497197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9" name="Oval 28"/>
          <p:cNvSpPr/>
          <p:nvPr/>
        </p:nvSpPr>
        <p:spPr>
          <a:xfrm>
            <a:off x="3397987" y="4969822"/>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30" name="Oval 29"/>
          <p:cNvSpPr/>
          <p:nvPr/>
        </p:nvSpPr>
        <p:spPr>
          <a:xfrm>
            <a:off x="5245520" y="4310174"/>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31" name="Oval 30"/>
          <p:cNvSpPr/>
          <p:nvPr/>
        </p:nvSpPr>
        <p:spPr>
          <a:xfrm>
            <a:off x="5220415" y="6006786"/>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32" name="Oval 31"/>
          <p:cNvSpPr/>
          <p:nvPr/>
        </p:nvSpPr>
        <p:spPr>
          <a:xfrm>
            <a:off x="7130621" y="5200654"/>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33" name="Oval 32"/>
          <p:cNvSpPr/>
          <p:nvPr/>
        </p:nvSpPr>
        <p:spPr>
          <a:xfrm>
            <a:off x="7103224" y="4644296"/>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cxnSp>
        <p:nvCxnSpPr>
          <p:cNvPr id="36" name="Straight Arrow Connector 35"/>
          <p:cNvCxnSpPr>
            <a:endCxn id="30" idx="2"/>
          </p:cNvCxnSpPr>
          <p:nvPr/>
        </p:nvCxnSpPr>
        <p:spPr>
          <a:xfrm>
            <a:off x="3521100" y="4055458"/>
            <a:ext cx="1724420" cy="323476"/>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cxnSp>
        <p:nvCxnSpPr>
          <p:cNvPr id="38" name="Straight Arrow Connector 37"/>
          <p:cNvCxnSpPr/>
          <p:nvPr/>
        </p:nvCxnSpPr>
        <p:spPr>
          <a:xfrm>
            <a:off x="5422684" y="4389580"/>
            <a:ext cx="1724420" cy="323476"/>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cxnSp>
        <p:nvCxnSpPr>
          <p:cNvPr id="39" name="Straight Arrow Connector 38"/>
          <p:cNvCxnSpPr/>
          <p:nvPr/>
        </p:nvCxnSpPr>
        <p:spPr>
          <a:xfrm flipH="1">
            <a:off x="5324452" y="5269414"/>
            <a:ext cx="1796505" cy="80192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sp>
        <p:nvSpPr>
          <p:cNvPr id="42" name="TextBox 41"/>
          <p:cNvSpPr txBox="1"/>
          <p:nvPr/>
        </p:nvSpPr>
        <p:spPr>
          <a:xfrm>
            <a:off x="3544534" y="3563617"/>
            <a:ext cx="356188" cy="461665"/>
          </a:xfrm>
          <a:prstGeom prst="rect">
            <a:avLst/>
          </a:prstGeom>
          <a:noFill/>
        </p:spPr>
        <p:txBody>
          <a:bodyPr wrap="none" rtlCol="0">
            <a:spAutoFit/>
          </a:bodyPr>
          <a:lstStyle/>
          <a:p>
            <a:r>
              <a:rPr lang="en-US" sz="2400" dirty="0" smtClean="0">
                <a:latin typeface="Arial" charset="0"/>
                <a:ea typeface="Arial" charset="0"/>
                <a:cs typeface="Arial" charset="0"/>
              </a:rPr>
              <a:t>d</a:t>
            </a:r>
            <a:endParaRPr lang="en-US" sz="2400" dirty="0">
              <a:latin typeface="Arial" charset="0"/>
              <a:ea typeface="Arial" charset="0"/>
              <a:cs typeface="Arial" charset="0"/>
            </a:endParaRPr>
          </a:p>
        </p:txBody>
      </p:sp>
      <p:sp>
        <p:nvSpPr>
          <p:cNvPr id="43" name="TextBox 42"/>
          <p:cNvSpPr txBox="1"/>
          <p:nvPr/>
        </p:nvSpPr>
        <p:spPr>
          <a:xfrm>
            <a:off x="3626283" y="4857327"/>
            <a:ext cx="356188" cy="461665"/>
          </a:xfrm>
          <a:prstGeom prst="rect">
            <a:avLst/>
          </a:prstGeom>
          <a:noFill/>
        </p:spPr>
        <p:txBody>
          <a:bodyPr wrap="none" rtlCol="0">
            <a:spAutoFit/>
          </a:bodyPr>
          <a:lstStyle/>
          <a:p>
            <a:r>
              <a:rPr lang="en-US" sz="2400" dirty="0" smtClean="0">
                <a:latin typeface="Arial" charset="0"/>
                <a:ea typeface="Arial" charset="0"/>
                <a:cs typeface="Arial" charset="0"/>
              </a:rPr>
              <a:t>e</a:t>
            </a:r>
            <a:endParaRPr lang="en-US" sz="2400" dirty="0">
              <a:latin typeface="Arial" charset="0"/>
              <a:ea typeface="Arial" charset="0"/>
              <a:cs typeface="Arial" charset="0"/>
            </a:endParaRPr>
          </a:p>
        </p:txBody>
      </p:sp>
      <p:sp>
        <p:nvSpPr>
          <p:cNvPr id="44" name="TextBox 43"/>
          <p:cNvSpPr txBox="1"/>
          <p:nvPr/>
        </p:nvSpPr>
        <p:spPr>
          <a:xfrm>
            <a:off x="5395160" y="3880569"/>
            <a:ext cx="269626" cy="461665"/>
          </a:xfrm>
          <a:prstGeom prst="rect">
            <a:avLst/>
          </a:prstGeom>
          <a:noFill/>
        </p:spPr>
        <p:txBody>
          <a:bodyPr wrap="none" rtlCol="0">
            <a:spAutoFit/>
          </a:bodyPr>
          <a:lstStyle/>
          <a:p>
            <a:r>
              <a:rPr lang="en-US" sz="2400" smtClean="0">
                <a:latin typeface="Arial" charset="0"/>
                <a:ea typeface="Arial" charset="0"/>
                <a:cs typeface="Arial" charset="0"/>
              </a:rPr>
              <a:t>f</a:t>
            </a:r>
            <a:endParaRPr lang="en-US" sz="2400" dirty="0">
              <a:latin typeface="Arial" charset="0"/>
              <a:ea typeface="Arial" charset="0"/>
              <a:cs typeface="Arial" charset="0"/>
            </a:endParaRPr>
          </a:p>
        </p:txBody>
      </p:sp>
      <p:sp>
        <p:nvSpPr>
          <p:cNvPr id="45" name="TextBox 44"/>
          <p:cNvSpPr txBox="1"/>
          <p:nvPr/>
        </p:nvSpPr>
        <p:spPr>
          <a:xfrm>
            <a:off x="4797225" y="5816776"/>
            <a:ext cx="625459" cy="461665"/>
          </a:xfrm>
          <a:prstGeom prst="rect">
            <a:avLst/>
          </a:prstGeom>
          <a:noFill/>
        </p:spPr>
        <p:txBody>
          <a:bodyPr wrap="square" rtlCol="0">
            <a:spAutoFit/>
          </a:bodyPr>
          <a:lstStyle/>
          <a:p>
            <a:r>
              <a:rPr lang="en-US" sz="2400" dirty="0" smtClean="0">
                <a:latin typeface="Arial" charset="0"/>
                <a:ea typeface="Arial" charset="0"/>
                <a:cs typeface="Arial" charset="0"/>
              </a:rPr>
              <a:t>g</a:t>
            </a:r>
            <a:endParaRPr lang="en-US" sz="2400" dirty="0">
              <a:latin typeface="Arial" charset="0"/>
              <a:ea typeface="Arial" charset="0"/>
              <a:cs typeface="Arial" charset="0"/>
            </a:endParaRPr>
          </a:p>
        </p:txBody>
      </p:sp>
      <p:sp>
        <p:nvSpPr>
          <p:cNvPr id="47" name="TextBox 46"/>
          <p:cNvSpPr txBox="1"/>
          <p:nvPr/>
        </p:nvSpPr>
        <p:spPr>
          <a:xfrm>
            <a:off x="7240744" y="4251391"/>
            <a:ext cx="523030" cy="461665"/>
          </a:xfrm>
          <a:prstGeom prst="rect">
            <a:avLst/>
          </a:prstGeom>
          <a:noFill/>
        </p:spPr>
        <p:txBody>
          <a:bodyPr wrap="square" rtlCol="0">
            <a:spAutoFit/>
          </a:bodyPr>
          <a:lstStyle/>
          <a:p>
            <a:r>
              <a:rPr lang="en-US" sz="2400" dirty="0" smtClean="0">
                <a:latin typeface="Arial" charset="0"/>
                <a:ea typeface="Arial" charset="0"/>
                <a:cs typeface="Arial" charset="0"/>
              </a:rPr>
              <a:t>h</a:t>
            </a:r>
            <a:endParaRPr lang="en-US" sz="2400" dirty="0">
              <a:latin typeface="Arial" charset="0"/>
              <a:ea typeface="Arial" charset="0"/>
              <a:cs typeface="Arial" charset="0"/>
            </a:endParaRPr>
          </a:p>
        </p:txBody>
      </p:sp>
      <p:sp>
        <p:nvSpPr>
          <p:cNvPr id="48" name="TextBox 47"/>
          <p:cNvSpPr txBox="1"/>
          <p:nvPr/>
        </p:nvSpPr>
        <p:spPr>
          <a:xfrm>
            <a:off x="7293021" y="5038581"/>
            <a:ext cx="1015060" cy="461665"/>
          </a:xfrm>
          <a:prstGeom prst="rect">
            <a:avLst/>
          </a:prstGeom>
          <a:noFill/>
        </p:spPr>
        <p:txBody>
          <a:bodyPr wrap="square" rtlCol="0">
            <a:spAutoFit/>
          </a:bodyPr>
          <a:lstStyle/>
          <a:p>
            <a:r>
              <a:rPr lang="en-US" sz="2400" smtClean="0">
                <a:latin typeface="Arial" charset="0"/>
                <a:ea typeface="Arial" charset="0"/>
                <a:cs typeface="Arial" charset="0"/>
              </a:rPr>
              <a:t>i</a:t>
            </a:r>
            <a:endParaRPr lang="en-US" sz="2400" dirty="0">
              <a:latin typeface="Arial" charset="0"/>
              <a:ea typeface="Arial" charset="0"/>
              <a:cs typeface="Arial" charset="0"/>
            </a:endParaRPr>
          </a:p>
        </p:txBody>
      </p:sp>
    </p:spTree>
    <p:extLst>
      <p:ext uri="{BB962C8B-B14F-4D97-AF65-F5344CB8AC3E}">
        <p14:creationId xmlns:p14="http://schemas.microsoft.com/office/powerpoint/2010/main" val="4555285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518525"/>
            <a:ext cx="9601200" cy="2175106"/>
          </a:xfrm>
        </p:spPr>
        <p:txBody>
          <a:bodyPr>
            <a:normAutofit lnSpcReduction="10000"/>
          </a:bodyPr>
          <a:lstStyle/>
          <a:p>
            <a:r>
              <a:rPr lang="en-US" dirty="0">
                <a:ea typeface="Helvetica Neue Medium" charset="0"/>
                <a:cs typeface="Helvetica Neue Medium" charset="0"/>
              </a:rPr>
              <a:t>Client sends update to one replica site </a:t>
            </a:r>
            <a:r>
              <a:rPr lang="en-US" i="1" dirty="0">
                <a:ea typeface="Helvetica Neue Medium" charset="0"/>
                <a:cs typeface="Helvetica Neue Medium" charset="0"/>
              </a:rPr>
              <a:t>j</a:t>
            </a:r>
          </a:p>
          <a:p>
            <a:pPr lvl="1"/>
            <a:r>
              <a:rPr lang="en-US" dirty="0">
                <a:ea typeface="Helvetica Neue Medium" charset="0"/>
                <a:cs typeface="Helvetica Neue Medium" charset="0"/>
                <a:sym typeface="Wingdings"/>
              </a:rPr>
              <a:t>Replica assigns it Lamport timestamp C</a:t>
            </a:r>
            <a:r>
              <a:rPr lang="en-US" i="1" baseline="-25000" dirty="0">
                <a:ea typeface="Helvetica Neue Medium" charset="0"/>
                <a:cs typeface="Helvetica Neue Medium" charset="0"/>
                <a:sym typeface="Wingdings"/>
              </a:rPr>
              <a:t>j</a:t>
            </a:r>
            <a:r>
              <a:rPr lang="en-US" baseline="-25000" dirty="0">
                <a:ea typeface="Helvetica Neue Medium" charset="0"/>
                <a:cs typeface="Helvetica Neue Medium" charset="0"/>
                <a:sym typeface="Wingdings"/>
              </a:rPr>
              <a:t> </a:t>
            </a:r>
            <a:r>
              <a:rPr lang="en-US" dirty="0">
                <a:ea typeface="Helvetica Neue Medium" charset="0"/>
                <a:cs typeface="Helvetica Neue Medium" charset="0"/>
                <a:sym typeface="Wingdings"/>
              </a:rPr>
              <a:t>. </a:t>
            </a:r>
            <a:r>
              <a:rPr lang="en-US" i="1" dirty="0" smtClean="0">
                <a:ea typeface="Helvetica Neue Medium" charset="0"/>
                <a:cs typeface="Helvetica Neue Medium" charset="0"/>
                <a:sym typeface="Wingdings"/>
              </a:rPr>
              <a:t>j</a:t>
            </a:r>
            <a:endParaRPr lang="en-US" i="1" dirty="0">
              <a:ea typeface="Helvetica Neue Medium" charset="0"/>
              <a:cs typeface="Helvetica Neue Medium" charset="0"/>
            </a:endParaRPr>
          </a:p>
          <a:p>
            <a:endParaRPr lang="en-US" dirty="0" smtClean="0">
              <a:ea typeface="Helvetica Neue Medium" charset="0"/>
              <a:cs typeface="Helvetica Neue Medium" charset="0"/>
            </a:endParaRPr>
          </a:p>
          <a:p>
            <a:r>
              <a:rPr lang="en-US" dirty="0" smtClean="0">
                <a:ea typeface="Helvetica Neue Medium" charset="0"/>
                <a:cs typeface="Helvetica Neue Medium" charset="0"/>
              </a:rPr>
              <a:t>Key idea: Place events into a sorted </a:t>
            </a:r>
            <a:r>
              <a:rPr lang="en-US" dirty="0" smtClean="0">
                <a:solidFill>
                  <a:schemeClr val="accent6">
                    <a:lumMod val="75000"/>
                  </a:schemeClr>
                </a:solidFill>
                <a:ea typeface="Helvetica Neue Medium" charset="0"/>
                <a:cs typeface="Helvetica Neue Medium" charset="0"/>
              </a:rPr>
              <a:t>local queue</a:t>
            </a:r>
            <a:endParaRPr lang="en-US" dirty="0" smtClean="0">
              <a:ea typeface="Helvetica Neue Medium" charset="0"/>
              <a:cs typeface="Helvetica Neue Medium" charset="0"/>
            </a:endParaRPr>
          </a:p>
          <a:p>
            <a:pPr lvl="1"/>
            <a:r>
              <a:rPr lang="en-US" dirty="0">
                <a:solidFill>
                  <a:schemeClr val="accent6">
                    <a:lumMod val="75000"/>
                  </a:schemeClr>
                </a:solidFill>
                <a:ea typeface="Helvetica Neue Medium" charset="0"/>
                <a:cs typeface="Helvetica Neue Medium" charset="0"/>
              </a:rPr>
              <a:t>Sorted </a:t>
            </a:r>
            <a:r>
              <a:rPr lang="en-US" dirty="0">
                <a:ea typeface="Helvetica Neue Medium" charset="0"/>
                <a:cs typeface="Helvetica Neue Medium" charset="0"/>
              </a:rPr>
              <a:t>by increasing Lamport timestamps</a:t>
            </a:r>
            <a:endParaRPr lang="en-US" dirty="0" smtClean="0">
              <a:ea typeface="Helvetica Neue Medium" charset="0"/>
              <a:cs typeface="Helvetica Neue Medium" charset="0"/>
            </a:endParaRPr>
          </a:p>
          <a:p>
            <a:endParaRPr lang="en-US" dirty="0">
              <a:ea typeface="Helvetica Neue Medium" charset="0"/>
              <a:cs typeface="Helvetica Neue Medium" charset="0"/>
            </a:endParaRPr>
          </a:p>
        </p:txBody>
      </p:sp>
      <p:sp>
        <p:nvSpPr>
          <p:cNvPr id="4" name="Title 3"/>
          <p:cNvSpPr>
            <a:spLocks noGrp="1"/>
          </p:cNvSpPr>
          <p:nvPr>
            <p:ph type="title"/>
          </p:nvPr>
        </p:nvSpPr>
        <p:spPr/>
        <p:txBody>
          <a:bodyPr/>
          <a:lstStyle/>
          <a:p>
            <a:r>
              <a:rPr lang="en-US" dirty="0" smtClean="0">
                <a:ea typeface="Helvetica Neue Medium" charset="0"/>
                <a:cs typeface="Helvetica Neue Medium" charset="0"/>
              </a:rPr>
              <a:t>Totally-Ordered Multicast</a:t>
            </a:r>
            <a:endParaRPr lang="en-US" dirty="0">
              <a:ea typeface="Helvetica Neue Medium" charset="0"/>
              <a:cs typeface="Helvetica Neue Medium" charset="0"/>
            </a:endParaRPr>
          </a:p>
        </p:txBody>
      </p:sp>
      <p:grpSp>
        <p:nvGrpSpPr>
          <p:cNvPr id="3" name="Group 2"/>
          <p:cNvGrpSpPr/>
          <p:nvPr/>
        </p:nvGrpSpPr>
        <p:grpSpPr>
          <a:xfrm>
            <a:off x="2735322" y="4982311"/>
            <a:ext cx="4105970" cy="1353578"/>
            <a:chOff x="2162790" y="4654918"/>
            <a:chExt cx="4105970" cy="1353578"/>
          </a:xfrm>
        </p:grpSpPr>
        <p:sp>
          <p:nvSpPr>
            <p:cNvPr id="5" name="Can 4"/>
            <p:cNvSpPr/>
            <p:nvPr/>
          </p:nvSpPr>
          <p:spPr>
            <a:xfrm>
              <a:off x="4973308" y="5486181"/>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solidFill>
                    <a:schemeClr val="tx1"/>
                  </a:solidFill>
                  <a:latin typeface="Helvetica Neue Medium" charset="0"/>
                  <a:ea typeface="Helvetica Neue Medium" charset="0"/>
                  <a:cs typeface="Helvetica Neue Medium" charset="0"/>
                </a:rPr>
                <a:t>P1</a:t>
              </a:r>
              <a:endParaRPr lang="en-US" dirty="0">
                <a:solidFill>
                  <a:schemeClr val="tx1"/>
                </a:solidFill>
                <a:latin typeface="Helvetica Neue Medium" charset="0"/>
                <a:ea typeface="Helvetica Neue Medium" charset="0"/>
                <a:cs typeface="Helvetica Neue Medium" charset="0"/>
              </a:endParaRPr>
            </a:p>
          </p:txBody>
        </p:sp>
        <p:cxnSp>
          <p:nvCxnSpPr>
            <p:cNvPr id="9" name="Straight Connector 8"/>
            <p:cNvCxnSpPr/>
            <p:nvPr/>
          </p:nvCxnSpPr>
          <p:spPr>
            <a:xfrm flipV="1">
              <a:off x="4513883" y="4900256"/>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flipV="1">
              <a:off x="4510130" y="5330245"/>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sp>
          <p:nvSpPr>
            <p:cNvPr id="11" name="Document 10"/>
            <p:cNvSpPr/>
            <p:nvPr/>
          </p:nvSpPr>
          <p:spPr>
            <a:xfrm>
              <a:off x="5183725" y="4909438"/>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12" name="Rounded Rectangular Callout 11"/>
            <p:cNvSpPr/>
            <p:nvPr/>
          </p:nvSpPr>
          <p:spPr>
            <a:xfrm>
              <a:off x="5745492" y="4657884"/>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sp>
          <p:nvSpPr>
            <p:cNvPr id="13" name="Document 12"/>
            <p:cNvSpPr/>
            <p:nvPr/>
          </p:nvSpPr>
          <p:spPr>
            <a:xfrm>
              <a:off x="4588396" y="4907641"/>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14" name="Rounded Rectangular Callout 13"/>
            <p:cNvSpPr/>
            <p:nvPr/>
          </p:nvSpPr>
          <p:spPr>
            <a:xfrm>
              <a:off x="5141235" y="4654918"/>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sp>
          <p:nvSpPr>
            <p:cNvPr id="23" name="TextBox 22"/>
            <p:cNvSpPr txBox="1"/>
            <p:nvPr/>
          </p:nvSpPr>
          <p:spPr>
            <a:xfrm>
              <a:off x="2162790" y="4765000"/>
              <a:ext cx="2167128" cy="646331"/>
            </a:xfrm>
            <a:prstGeom prst="rect">
              <a:avLst/>
            </a:prstGeom>
            <a:noFill/>
          </p:spPr>
          <p:txBody>
            <a:bodyPr wrap="square" rtlCol="0">
              <a:spAutoFit/>
            </a:bodyPr>
            <a:lstStyle/>
            <a:p>
              <a:r>
                <a:rPr lang="en-US" dirty="0">
                  <a:latin typeface="Helvetica Neue Medium" charset="0"/>
                  <a:ea typeface="Helvetica Neue Medium" charset="0"/>
                  <a:cs typeface="Helvetica Neue Medium" charset="0"/>
                </a:rPr>
                <a:t>Example: P1’s</a:t>
              </a:r>
            </a:p>
            <a:p>
              <a:r>
                <a:rPr lang="en-US" dirty="0">
                  <a:latin typeface="Helvetica Neue Medium" charset="0"/>
                  <a:ea typeface="Helvetica Neue Medium" charset="0"/>
                  <a:cs typeface="Helvetica Neue Medium" charset="0"/>
                </a:rPr>
                <a:t>local queue:</a:t>
              </a:r>
            </a:p>
          </p:txBody>
        </p:sp>
      </p:grpSp>
      <p:sp>
        <p:nvSpPr>
          <p:cNvPr id="6" name="Slide Number Placeholder 5"/>
          <p:cNvSpPr>
            <a:spLocks noGrp="1"/>
          </p:cNvSpPr>
          <p:nvPr>
            <p:ph type="sldNum" sz="quarter" idx="12"/>
          </p:nvPr>
        </p:nvSpPr>
        <p:spPr/>
        <p:txBody>
          <a:bodyPr/>
          <a:lstStyle/>
          <a:p>
            <a:pPr>
              <a:defRPr/>
            </a:pPr>
            <a:fld id="{729111C5-E04E-4942-8174-12BB645D56A6}" type="slidenum">
              <a:rPr lang="en-US" smtClean="0">
                <a:ea typeface="Helvetica Neue Medium" charset="0"/>
                <a:cs typeface="Helvetica Neue Medium" charset="0"/>
              </a:rPr>
              <a:pPr>
                <a:defRPr/>
              </a:pPr>
              <a:t>32</a:t>
            </a:fld>
            <a:endParaRPr lang="en-US">
              <a:ea typeface="Helvetica Neue Medium" charset="0"/>
              <a:cs typeface="Helvetica Neue Medium" charset="0"/>
            </a:endParaRPr>
          </a:p>
        </p:txBody>
      </p:sp>
      <p:sp>
        <p:nvSpPr>
          <p:cNvPr id="21" name="TextBox 20"/>
          <p:cNvSpPr txBox="1"/>
          <p:nvPr/>
        </p:nvSpPr>
        <p:spPr>
          <a:xfrm>
            <a:off x="838200" y="1721543"/>
            <a:ext cx="8763000" cy="461665"/>
          </a:xfrm>
          <a:prstGeom prst="rect">
            <a:avLst/>
          </a:prstGeom>
          <a:solidFill>
            <a:schemeClr val="accent6">
              <a:lumMod val="20000"/>
              <a:lumOff val="80000"/>
            </a:schemeClr>
          </a:solidFill>
          <a:ln w="28575">
            <a:solidFill>
              <a:schemeClr val="tx1"/>
            </a:solidFill>
            <a:prstDash val="sysDash"/>
          </a:ln>
        </p:spPr>
        <p:txBody>
          <a:bodyPr wrap="square" rtlCol="0">
            <a:spAutoFit/>
          </a:bodyPr>
          <a:lstStyle/>
          <a:p>
            <a:r>
              <a:rPr lang="en-US" sz="2400" dirty="0">
                <a:latin typeface="Helvetica Neue Medium" charset="0"/>
                <a:ea typeface="Helvetica Neue Medium" charset="0"/>
                <a:cs typeface="Helvetica Neue Medium" charset="0"/>
              </a:rPr>
              <a:t>Goal: All sites apply updates in (same) Lamport clock order</a:t>
            </a:r>
          </a:p>
        </p:txBody>
      </p:sp>
      <p:sp>
        <p:nvSpPr>
          <p:cNvPr id="7" name="TextBox 6"/>
          <p:cNvSpPr txBox="1"/>
          <p:nvPr/>
        </p:nvSpPr>
        <p:spPr>
          <a:xfrm>
            <a:off x="7094251" y="4977289"/>
            <a:ext cx="1782860" cy="369332"/>
          </a:xfrm>
          <a:prstGeom prst="rect">
            <a:avLst/>
          </a:prstGeom>
          <a:noFill/>
        </p:spPr>
        <p:txBody>
          <a:bodyPr wrap="none" rtlCol="0">
            <a:spAutoFit/>
          </a:bodyPr>
          <a:lstStyle/>
          <a:p>
            <a:r>
              <a:rPr lang="en-US">
                <a:latin typeface="Helvetica Neue Medium" charset="0"/>
                <a:ea typeface="Helvetica Neue Medium" charset="0"/>
                <a:cs typeface="Helvetica Neue Medium" charset="0"/>
                <a:sym typeface="Wingdings"/>
              </a:rPr>
              <a:t> </a:t>
            </a:r>
            <a:r>
              <a:rPr lang="en-US">
                <a:latin typeface="Helvetica Neue Medium" charset="0"/>
                <a:ea typeface="Helvetica Neue Medium" charset="0"/>
                <a:cs typeface="Helvetica Neue Medium" charset="0"/>
              </a:rPr>
              <a:t>Timestamps</a:t>
            </a:r>
          </a:p>
        </p:txBody>
      </p:sp>
    </p:spTree>
    <p:extLst>
      <p:ext uri="{BB962C8B-B14F-4D97-AF65-F5344CB8AC3E}">
        <p14:creationId xmlns:p14="http://schemas.microsoft.com/office/powerpoint/2010/main" val="182337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pPr marL="514350" indent="-514350">
              <a:buFont typeface="+mj-lt"/>
              <a:buAutoNum type="arabicPeriod"/>
            </a:pPr>
            <a:r>
              <a:rPr lang="en-US" dirty="0" smtClean="0"/>
              <a:t>On receiving an update from client, broadcast to others (including yourself)</a:t>
            </a:r>
          </a:p>
          <a:p>
            <a:pPr marL="514350" indent="-514350">
              <a:buFont typeface="+mj-lt"/>
              <a:buAutoNum type="arabicPeriod"/>
            </a:pPr>
            <a:endParaRPr lang="en-US" dirty="0"/>
          </a:p>
          <a:p>
            <a:pPr marL="514350" indent="-514350">
              <a:buFont typeface="+mj-lt"/>
              <a:buAutoNum type="arabicPeriod"/>
            </a:pPr>
            <a:r>
              <a:rPr lang="en-US" dirty="0" smtClean="0"/>
              <a:t>On receiving an update from replica:</a:t>
            </a:r>
          </a:p>
          <a:p>
            <a:pPr marL="971550" lvl="1" indent="-514350">
              <a:buFont typeface="+mj-lt"/>
              <a:buAutoNum type="alphaLcParenR"/>
            </a:pPr>
            <a:r>
              <a:rPr lang="en-US" dirty="0"/>
              <a:t>A</a:t>
            </a:r>
            <a:r>
              <a:rPr lang="en-US" dirty="0" smtClean="0"/>
              <a:t>dd it to your local queue</a:t>
            </a:r>
          </a:p>
          <a:p>
            <a:pPr marL="971550" lvl="1" indent="-514350">
              <a:buFont typeface="+mj-lt"/>
              <a:buAutoNum type="alphaLcParenR"/>
            </a:pPr>
            <a:r>
              <a:rPr lang="en-US" dirty="0" smtClean="0"/>
              <a:t>Broadcast an </a:t>
            </a:r>
            <a:r>
              <a:rPr lang="en-US" dirty="0" smtClean="0">
                <a:solidFill>
                  <a:schemeClr val="accent6">
                    <a:lumMod val="75000"/>
                  </a:schemeClr>
                </a:solidFill>
              </a:rPr>
              <a:t>acknowledgement message </a:t>
            </a:r>
            <a:r>
              <a:rPr lang="en-US" dirty="0" smtClean="0"/>
              <a:t>to every replica (including yourself)</a:t>
            </a:r>
          </a:p>
          <a:p>
            <a:pPr marL="971550" lvl="1" indent="-514350">
              <a:buFont typeface="+mj-lt"/>
              <a:buAutoNum type="alphaLcParenR"/>
            </a:pPr>
            <a:endParaRPr lang="en-US" dirty="0"/>
          </a:p>
          <a:p>
            <a:pPr marL="520700" indent="-514350">
              <a:buFont typeface="+mj-lt"/>
              <a:buAutoNum type="arabicPeriod"/>
            </a:pPr>
            <a:r>
              <a:rPr lang="en-US" dirty="0" smtClean="0"/>
              <a:t>On receiving an acknowledgement:</a:t>
            </a:r>
          </a:p>
          <a:p>
            <a:pPr lvl="1"/>
            <a:r>
              <a:rPr lang="en-US" dirty="0"/>
              <a:t>Mark corresponding update </a:t>
            </a:r>
            <a:r>
              <a:rPr lang="en-US" dirty="0">
                <a:solidFill>
                  <a:schemeClr val="accent6">
                    <a:lumMod val="75000"/>
                  </a:schemeClr>
                </a:solidFill>
              </a:rPr>
              <a:t>acknowledged </a:t>
            </a:r>
            <a:r>
              <a:rPr lang="en-US" dirty="0"/>
              <a:t>in your queue</a:t>
            </a:r>
          </a:p>
          <a:p>
            <a:pPr marL="571500" indent="-514350">
              <a:buFont typeface="+mj-lt"/>
              <a:buAutoNum type="arabicPeriod"/>
            </a:pPr>
            <a:endParaRPr lang="en-US" dirty="0"/>
          </a:p>
          <a:p>
            <a:pPr marL="520700" indent="-514350">
              <a:buFont typeface="+mj-lt"/>
              <a:buAutoNum type="arabicPeriod"/>
            </a:pPr>
            <a:r>
              <a:rPr lang="en-US" dirty="0" smtClean="0">
                <a:solidFill>
                  <a:schemeClr val="accent6">
                    <a:lumMod val="75000"/>
                  </a:schemeClr>
                </a:solidFill>
              </a:rPr>
              <a:t>Remove and process </a:t>
            </a:r>
            <a:r>
              <a:rPr lang="en-US" dirty="0" smtClean="0"/>
              <a:t>updates </a:t>
            </a:r>
            <a:r>
              <a:rPr lang="en-US" u="sng" dirty="0" smtClean="0"/>
              <a:t>everyone</a:t>
            </a:r>
            <a:r>
              <a:rPr lang="en-US" dirty="0" smtClean="0"/>
              <a:t> has ack’ed from </a:t>
            </a:r>
            <a:r>
              <a:rPr lang="en-US" u="sng" dirty="0" smtClean="0"/>
              <a:t>head</a:t>
            </a:r>
            <a:r>
              <a:rPr lang="en-US" dirty="0" smtClean="0"/>
              <a:t> of queue</a:t>
            </a:r>
            <a:endParaRPr lang="en-US" dirty="0"/>
          </a:p>
        </p:txBody>
      </p:sp>
      <p:sp>
        <p:nvSpPr>
          <p:cNvPr id="4" name="Title 3"/>
          <p:cNvSpPr>
            <a:spLocks noGrp="1"/>
          </p:cNvSpPr>
          <p:nvPr>
            <p:ph type="title"/>
          </p:nvPr>
        </p:nvSpPr>
        <p:spPr/>
        <p:txBody>
          <a:bodyPr/>
          <a:lstStyle/>
          <a:p>
            <a:r>
              <a:rPr lang="en-US" dirty="0" smtClean="0"/>
              <a:t>Totally-Ordered Multicast </a:t>
            </a:r>
            <a:r>
              <a:rPr lang="en-US" baseline="30000" dirty="0" smtClean="0">
                <a:solidFill>
                  <a:schemeClr val="accent6">
                    <a:lumMod val="75000"/>
                  </a:schemeClr>
                </a:solidFill>
              </a:rPr>
              <a:t>(Almost correct)</a:t>
            </a:r>
            <a:endParaRPr lang="en-US" baseline="30000" dirty="0">
              <a:solidFill>
                <a:schemeClr val="accent6">
                  <a:lumMod val="75000"/>
                </a:schemeClr>
              </a:solidFill>
            </a:endParaRPr>
          </a:p>
        </p:txBody>
      </p:sp>
      <p:sp>
        <p:nvSpPr>
          <p:cNvPr id="5" name="Slide Number Placeholder 4"/>
          <p:cNvSpPr>
            <a:spLocks noGrp="1"/>
          </p:cNvSpPr>
          <p:nvPr>
            <p:ph type="sldNum" sz="quarter" idx="12"/>
          </p:nvPr>
        </p:nvSpPr>
        <p:spPr/>
        <p:txBody>
          <a:bodyPr/>
          <a:lstStyle/>
          <a:p>
            <a:pPr>
              <a:defRPr/>
            </a:pPr>
            <a:fld id="{729111C5-E04E-4942-8174-12BB645D56A6}" type="slidenum">
              <a:rPr lang="en-US" smtClean="0"/>
              <a:pPr>
                <a:defRPr/>
              </a:pPr>
              <a:t>33</a:t>
            </a:fld>
            <a:endParaRPr lang="en-US"/>
          </a:p>
        </p:txBody>
      </p:sp>
    </p:spTree>
    <p:extLst>
      <p:ext uri="{BB962C8B-B14F-4D97-AF65-F5344CB8AC3E}">
        <p14:creationId xmlns:p14="http://schemas.microsoft.com/office/powerpoint/2010/main" val="60209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alphaModFix amt="35000"/>
          </a:blip>
          <a:srcRect t="24866"/>
          <a:stretch/>
        </p:blipFill>
        <p:spPr>
          <a:xfrm>
            <a:off x="5829300" y="2165654"/>
            <a:ext cx="4610100" cy="2148151"/>
          </a:xfrm>
          <a:prstGeom prst="rect">
            <a:avLst/>
          </a:prstGeom>
        </p:spPr>
      </p:pic>
      <p:sp>
        <p:nvSpPr>
          <p:cNvPr id="43" name="Content Placeholder 42"/>
          <p:cNvSpPr>
            <a:spLocks noGrp="1"/>
          </p:cNvSpPr>
          <p:nvPr>
            <p:ph idx="1"/>
          </p:nvPr>
        </p:nvSpPr>
        <p:spPr>
          <a:xfrm>
            <a:off x="1676401" y="1420586"/>
            <a:ext cx="3960639" cy="2893218"/>
          </a:xfrm>
        </p:spPr>
        <p:txBody>
          <a:bodyPr>
            <a:normAutofit/>
          </a:bodyPr>
          <a:lstStyle/>
          <a:p>
            <a:r>
              <a:rPr lang="en-US" sz="2400" spc="-100" dirty="0">
                <a:ea typeface="Helvetica Neue Medium" charset="0"/>
                <a:cs typeface="Helvetica Neue Medium" charset="0"/>
              </a:rPr>
              <a:t>P1 queues </a:t>
            </a:r>
            <a:r>
              <a:rPr lang="en-US" sz="2400" spc="-100" dirty="0">
                <a:solidFill>
                  <a:schemeClr val="accent3">
                    <a:lumMod val="50000"/>
                  </a:schemeClr>
                </a:solidFill>
                <a:ea typeface="Helvetica Neue Medium" charset="0"/>
                <a:cs typeface="Helvetica Neue Medium" charset="0"/>
              </a:rPr>
              <a:t>$</a:t>
            </a:r>
            <a:r>
              <a:rPr lang="en-US" sz="2400" spc="-100" dirty="0">
                <a:ea typeface="Helvetica Neue Medium" charset="0"/>
                <a:cs typeface="Helvetica Neue Medium" charset="0"/>
              </a:rPr>
              <a:t>, P2 queues </a:t>
            </a:r>
            <a:r>
              <a:rPr lang="en-US" sz="2400" spc="-100" dirty="0">
                <a:solidFill>
                  <a:schemeClr val="accent4"/>
                </a:solidFill>
                <a:ea typeface="Helvetica Neue Medium" charset="0"/>
                <a:cs typeface="Helvetica Neue Medium" charset="0"/>
              </a:rPr>
              <a:t>%</a:t>
            </a:r>
          </a:p>
          <a:p>
            <a:endParaRPr lang="en-US" sz="2400" dirty="0">
              <a:ea typeface="Helvetica Neue Medium" charset="0"/>
              <a:cs typeface="Helvetica Neue Medium" charset="0"/>
            </a:endParaRPr>
          </a:p>
          <a:p>
            <a:r>
              <a:rPr lang="en-US" sz="2400" dirty="0">
                <a:ea typeface="Helvetica Neue Medium" charset="0"/>
                <a:cs typeface="Helvetica Neue Medium" charset="0"/>
              </a:rPr>
              <a:t>P1 queues and </a:t>
            </a:r>
            <a:r>
              <a:rPr lang="en-US" sz="2400" dirty="0">
                <a:solidFill>
                  <a:srgbClr val="0070C0"/>
                </a:solidFill>
                <a:ea typeface="Helvetica Neue Medium" charset="0"/>
                <a:cs typeface="Helvetica Neue Medium" charset="0"/>
              </a:rPr>
              <a:t>ack’s</a:t>
            </a:r>
            <a:r>
              <a:rPr lang="en-US" sz="2400" dirty="0">
                <a:ea typeface="Helvetica Neue Medium" charset="0"/>
                <a:cs typeface="Helvetica Neue Medium" charset="0"/>
              </a:rPr>
              <a:t> </a:t>
            </a:r>
            <a:r>
              <a:rPr lang="en-US" sz="2400" dirty="0">
                <a:solidFill>
                  <a:schemeClr val="accent4"/>
                </a:solidFill>
                <a:ea typeface="Helvetica Neue Medium" charset="0"/>
                <a:cs typeface="Helvetica Neue Medium" charset="0"/>
              </a:rPr>
              <a:t>%</a:t>
            </a:r>
          </a:p>
          <a:p>
            <a:pPr lvl="1"/>
            <a:r>
              <a:rPr lang="en-US" spc="-150" dirty="0">
                <a:ea typeface="Helvetica Neue Medium" charset="0"/>
                <a:cs typeface="Helvetica Neue Medium" charset="0"/>
              </a:rPr>
              <a:t>P1 marks </a:t>
            </a:r>
            <a:r>
              <a:rPr lang="en-US" spc="-150" dirty="0">
                <a:solidFill>
                  <a:schemeClr val="accent4"/>
                </a:solidFill>
                <a:ea typeface="Helvetica Neue Medium" charset="0"/>
                <a:cs typeface="Helvetica Neue Medium" charset="0"/>
              </a:rPr>
              <a:t>%</a:t>
            </a:r>
            <a:r>
              <a:rPr lang="en-US" spc="-150" dirty="0">
                <a:ea typeface="Helvetica Neue Medium" charset="0"/>
                <a:cs typeface="Helvetica Neue Medium" charset="0"/>
              </a:rPr>
              <a:t> fully </a:t>
            </a:r>
            <a:r>
              <a:rPr lang="en-US" spc="-150" dirty="0">
                <a:solidFill>
                  <a:srgbClr val="0070C0"/>
                </a:solidFill>
                <a:ea typeface="Helvetica Neue Medium" charset="0"/>
                <a:cs typeface="Helvetica Neue Medium" charset="0"/>
              </a:rPr>
              <a:t>ack’ed</a:t>
            </a:r>
          </a:p>
          <a:p>
            <a:pPr lvl="1"/>
            <a:endParaRPr lang="en-US" dirty="0">
              <a:ea typeface="Helvetica Neue Medium" charset="0"/>
              <a:cs typeface="Helvetica Neue Medium" charset="0"/>
            </a:endParaRPr>
          </a:p>
          <a:p>
            <a:r>
              <a:rPr lang="en-US" sz="2400" dirty="0">
                <a:ea typeface="Helvetica Neue Medium" charset="0"/>
                <a:cs typeface="Helvetica Neue Medium" charset="0"/>
              </a:rPr>
              <a:t>P2 marks </a:t>
            </a:r>
            <a:r>
              <a:rPr lang="en-US" sz="2400" dirty="0">
                <a:solidFill>
                  <a:schemeClr val="accent4"/>
                </a:solidFill>
                <a:ea typeface="Helvetica Neue Medium" charset="0"/>
                <a:cs typeface="Helvetica Neue Medium" charset="0"/>
              </a:rPr>
              <a:t>%</a:t>
            </a:r>
            <a:r>
              <a:rPr lang="en-US" sz="2400" dirty="0">
                <a:ea typeface="Helvetica Neue Medium" charset="0"/>
                <a:cs typeface="Helvetica Neue Medium" charset="0"/>
              </a:rPr>
              <a:t> fully </a:t>
            </a:r>
            <a:r>
              <a:rPr lang="en-US" sz="2400" dirty="0" err="1">
                <a:solidFill>
                  <a:srgbClr val="0070C0"/>
                </a:solidFill>
                <a:ea typeface="Helvetica Neue Medium" charset="0"/>
                <a:cs typeface="Helvetica Neue Medium" charset="0"/>
              </a:rPr>
              <a:t>ack’ed</a:t>
            </a:r>
            <a:endParaRPr lang="en-US" sz="2400" dirty="0">
              <a:solidFill>
                <a:srgbClr val="0070C0"/>
              </a:solidFill>
              <a:ea typeface="Helvetica Neue Medium" charset="0"/>
              <a:cs typeface="Helvetica Neue Medium" charset="0"/>
            </a:endParaRPr>
          </a:p>
        </p:txBody>
      </p:sp>
      <p:sp>
        <p:nvSpPr>
          <p:cNvPr id="5" name="Title 4"/>
          <p:cNvSpPr>
            <a:spLocks noGrp="1"/>
          </p:cNvSpPr>
          <p:nvPr>
            <p:ph type="title"/>
          </p:nvPr>
        </p:nvSpPr>
        <p:spPr/>
        <p:txBody>
          <a:bodyPr/>
          <a:lstStyle/>
          <a:p>
            <a:r>
              <a:rPr lang="en-US" sz="3300" spc="-150" dirty="0">
                <a:ea typeface="Helvetica Neue Medium" charset="0"/>
                <a:cs typeface="Helvetica Neue Medium" charset="0"/>
              </a:rPr>
              <a:t>Totally-Ordered Multicast </a:t>
            </a:r>
            <a:r>
              <a:rPr lang="en-US" sz="3300" spc="-150" baseline="30000" dirty="0">
                <a:solidFill>
                  <a:schemeClr val="accent6">
                    <a:lumMod val="75000"/>
                  </a:schemeClr>
                </a:solidFill>
                <a:ea typeface="Helvetica Neue Medium" charset="0"/>
                <a:cs typeface="Helvetica Neue Medium" charset="0"/>
              </a:rPr>
              <a:t>(Almost correct)</a:t>
            </a:r>
          </a:p>
        </p:txBody>
      </p:sp>
      <p:sp>
        <p:nvSpPr>
          <p:cNvPr id="13" name="Can 12"/>
          <p:cNvSpPr/>
          <p:nvPr/>
        </p:nvSpPr>
        <p:spPr>
          <a:xfrm>
            <a:off x="5713962" y="2508791"/>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solidFill>
                  <a:schemeClr val="tx1"/>
                </a:solidFill>
                <a:latin typeface="Helvetica Neue Medium" charset="0"/>
                <a:ea typeface="Helvetica Neue Medium" charset="0"/>
                <a:cs typeface="Helvetica Neue Medium" charset="0"/>
              </a:rPr>
              <a:t>P1</a:t>
            </a:r>
            <a:endParaRPr lang="en-US" dirty="0">
              <a:solidFill>
                <a:schemeClr val="tx1"/>
              </a:solidFill>
              <a:latin typeface="Helvetica Neue Medium" charset="0"/>
              <a:ea typeface="Helvetica Neue Medium" charset="0"/>
              <a:cs typeface="Helvetica Neue Medium" charset="0"/>
            </a:endParaRPr>
          </a:p>
        </p:txBody>
      </p:sp>
      <p:sp>
        <p:nvSpPr>
          <p:cNvPr id="14" name="Can 13"/>
          <p:cNvSpPr/>
          <p:nvPr/>
        </p:nvSpPr>
        <p:spPr>
          <a:xfrm>
            <a:off x="9820481" y="2359775"/>
            <a:ext cx="479259" cy="524472"/>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dirty="0">
                <a:solidFill>
                  <a:schemeClr val="tx1"/>
                </a:solidFill>
                <a:latin typeface="Helvetica Neue Medium" charset="0"/>
                <a:ea typeface="Helvetica Neue Medium" charset="0"/>
                <a:cs typeface="Helvetica Neue Medium" charset="0"/>
              </a:rPr>
              <a:t>P2</a:t>
            </a:r>
          </a:p>
        </p:txBody>
      </p:sp>
      <p:cxnSp>
        <p:nvCxnSpPr>
          <p:cNvPr id="25" name="Straight Connector 24"/>
          <p:cNvCxnSpPr/>
          <p:nvPr/>
        </p:nvCxnSpPr>
        <p:spPr>
          <a:xfrm>
            <a:off x="5949820" y="3031105"/>
            <a:ext cx="0" cy="354917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a:off x="10060109" y="2884247"/>
            <a:ext cx="0" cy="354917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30" name="Oval 29"/>
          <p:cNvSpPr/>
          <p:nvPr/>
        </p:nvSpPr>
        <p:spPr>
          <a:xfrm>
            <a:off x="5889224" y="314944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33" name="Straight Arrow Connector 32"/>
          <p:cNvCxnSpPr>
            <a:stCxn id="30" idx="6"/>
          </p:cNvCxnSpPr>
          <p:nvPr/>
        </p:nvCxnSpPr>
        <p:spPr>
          <a:xfrm>
            <a:off x="6026745" y="3218201"/>
            <a:ext cx="3972775" cy="1391640"/>
          </a:xfrm>
          <a:prstGeom prst="curvedConnector3">
            <a:avLst>
              <a:gd name="adj1" fmla="val 50000"/>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12" name="Group 11"/>
          <p:cNvGrpSpPr/>
          <p:nvPr/>
        </p:nvGrpSpPr>
        <p:grpSpPr>
          <a:xfrm>
            <a:off x="6468501" y="2585234"/>
            <a:ext cx="1097084" cy="611842"/>
            <a:chOff x="6067924" y="2616275"/>
            <a:chExt cx="1097084" cy="611842"/>
          </a:xfrm>
        </p:grpSpPr>
        <p:sp>
          <p:nvSpPr>
            <p:cNvPr id="17" name="Document 16"/>
            <p:cNvSpPr/>
            <p:nvPr/>
          </p:nvSpPr>
          <p:spPr>
            <a:xfrm>
              <a:off x="6067924" y="280551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19" name="Rounded Rectangular Callout 18"/>
            <p:cNvSpPr/>
            <p:nvPr/>
          </p:nvSpPr>
          <p:spPr>
            <a:xfrm>
              <a:off x="6641740" y="2616275"/>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cxnSp>
        <p:nvCxnSpPr>
          <p:cNvPr id="24" name="Straight Connector 23"/>
          <p:cNvCxnSpPr/>
          <p:nvPr/>
        </p:nvCxnSpPr>
        <p:spPr>
          <a:xfrm flipV="1">
            <a:off x="8684524" y="1627987"/>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flipV="1">
            <a:off x="8680771" y="2057976"/>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V="1">
            <a:off x="5683283" y="1630148"/>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flipV="1">
            <a:off x="5679530" y="2060137"/>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grpSp>
        <p:nvGrpSpPr>
          <p:cNvPr id="54" name="Group 53"/>
          <p:cNvGrpSpPr/>
          <p:nvPr/>
        </p:nvGrpSpPr>
        <p:grpSpPr>
          <a:xfrm>
            <a:off x="6304141" y="1387776"/>
            <a:ext cx="1085035" cy="674158"/>
            <a:chOff x="4829124" y="1387776"/>
            <a:chExt cx="1085035" cy="674158"/>
          </a:xfrm>
        </p:grpSpPr>
        <p:sp>
          <p:nvSpPr>
            <p:cNvPr id="32" name="Document 31"/>
            <p:cNvSpPr/>
            <p:nvPr/>
          </p:nvSpPr>
          <p:spPr>
            <a:xfrm>
              <a:off x="4829124" y="1639330"/>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35" name="Rounded Rectangular Callout 34"/>
            <p:cNvSpPr/>
            <p:nvPr/>
          </p:nvSpPr>
          <p:spPr>
            <a:xfrm>
              <a:off x="5390891" y="1387776"/>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grpSp>
        <p:nvGrpSpPr>
          <p:cNvPr id="53" name="Group 52"/>
          <p:cNvGrpSpPr/>
          <p:nvPr/>
        </p:nvGrpSpPr>
        <p:grpSpPr>
          <a:xfrm>
            <a:off x="5708812" y="1384811"/>
            <a:ext cx="1076107" cy="675327"/>
            <a:chOff x="4233795" y="1384810"/>
            <a:chExt cx="1076107" cy="675327"/>
          </a:xfrm>
        </p:grpSpPr>
        <p:sp>
          <p:nvSpPr>
            <p:cNvPr id="36" name="Document 35"/>
            <p:cNvSpPr/>
            <p:nvPr/>
          </p:nvSpPr>
          <p:spPr>
            <a:xfrm>
              <a:off x="4233795" y="163753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37" name="Rounded Rectangular Callout 36"/>
            <p:cNvSpPr/>
            <p:nvPr/>
          </p:nvSpPr>
          <p:spPr>
            <a:xfrm>
              <a:off x="4786634" y="1384810"/>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sp>
        <p:nvSpPr>
          <p:cNvPr id="38" name="Oval 37"/>
          <p:cNvSpPr/>
          <p:nvPr/>
        </p:nvSpPr>
        <p:spPr>
          <a:xfrm>
            <a:off x="9995166" y="3155953"/>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sp>
        <p:nvSpPr>
          <p:cNvPr id="40" name="Oval 39"/>
          <p:cNvSpPr/>
          <p:nvPr/>
        </p:nvSpPr>
        <p:spPr>
          <a:xfrm>
            <a:off x="5895480" y="335331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41" name="Straight Arrow Connector 40"/>
          <p:cNvCxnSpPr>
            <a:stCxn id="38" idx="2"/>
            <a:endCxn id="40" idx="6"/>
          </p:cNvCxnSpPr>
          <p:nvPr/>
        </p:nvCxnSpPr>
        <p:spPr>
          <a:xfrm flipH="1">
            <a:off x="6033000" y="3224714"/>
            <a:ext cx="3962166" cy="197365"/>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26" name="Group 25"/>
          <p:cNvGrpSpPr/>
          <p:nvPr/>
        </p:nvGrpSpPr>
        <p:grpSpPr>
          <a:xfrm>
            <a:off x="8507308" y="2574748"/>
            <a:ext cx="1085035" cy="674158"/>
            <a:chOff x="7251414" y="2534353"/>
            <a:chExt cx="1085035" cy="674158"/>
          </a:xfrm>
        </p:grpSpPr>
        <p:sp>
          <p:nvSpPr>
            <p:cNvPr id="42" name="Document 41"/>
            <p:cNvSpPr/>
            <p:nvPr/>
          </p:nvSpPr>
          <p:spPr>
            <a:xfrm>
              <a:off x="7251414" y="2785907"/>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44" name="Rounded Rectangular Callout 43"/>
            <p:cNvSpPr/>
            <p:nvPr/>
          </p:nvSpPr>
          <p:spPr>
            <a:xfrm>
              <a:off x="7813181" y="2534353"/>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sp>
        <p:nvSpPr>
          <p:cNvPr id="57" name="Oval 56"/>
          <p:cNvSpPr/>
          <p:nvPr/>
        </p:nvSpPr>
        <p:spPr>
          <a:xfrm>
            <a:off x="9999513" y="3561707"/>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58" name="Straight Arrow Connector 57"/>
          <p:cNvCxnSpPr>
            <a:stCxn id="40" idx="6"/>
            <a:endCxn id="57" idx="2"/>
          </p:cNvCxnSpPr>
          <p:nvPr/>
        </p:nvCxnSpPr>
        <p:spPr>
          <a:xfrm>
            <a:off x="6033001" y="3422079"/>
            <a:ext cx="3966513" cy="208389"/>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78" name="Group 77"/>
          <p:cNvGrpSpPr/>
          <p:nvPr/>
        </p:nvGrpSpPr>
        <p:grpSpPr>
          <a:xfrm>
            <a:off x="8718266" y="3698108"/>
            <a:ext cx="939010" cy="423104"/>
            <a:chOff x="5662125" y="3608674"/>
            <a:chExt cx="939010" cy="423104"/>
          </a:xfrm>
        </p:grpSpPr>
        <p:sp>
          <p:nvSpPr>
            <p:cNvPr id="65" name="Document 64"/>
            <p:cNvSpPr/>
            <p:nvPr/>
          </p:nvSpPr>
          <p:spPr>
            <a:xfrm>
              <a:off x="6219580" y="3609174"/>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67" name="TextBox 66"/>
            <p:cNvSpPr txBox="1"/>
            <p:nvPr/>
          </p:nvSpPr>
          <p:spPr>
            <a:xfrm>
              <a:off x="5662125" y="3608674"/>
              <a:ext cx="499785" cy="369332"/>
            </a:xfrm>
            <a:prstGeom prst="rect">
              <a:avLst/>
            </a:prstGeom>
            <a:solidFill>
              <a:srgbClr val="0070C0"/>
            </a:solidFill>
          </p:spPr>
          <p:txBody>
            <a:bodyPr wrap="square" lIns="0" rIns="0" rtlCol="0">
              <a:spAutoFit/>
            </a:bodyPr>
            <a:lstStyle/>
            <a:p>
              <a:r>
                <a:rPr lang="en-US">
                  <a:solidFill>
                    <a:schemeClr val="bg1"/>
                  </a:solidFill>
                  <a:latin typeface="Helvetica Neue Medium" charset="0"/>
                  <a:ea typeface="Helvetica Neue Medium" charset="0"/>
                  <a:cs typeface="Helvetica Neue Medium" charset="0"/>
                </a:rPr>
                <a:t>ack</a:t>
              </a:r>
              <a:endParaRPr lang="en-US" dirty="0">
                <a:solidFill>
                  <a:schemeClr val="bg1"/>
                </a:solidFill>
                <a:latin typeface="Helvetica Neue Medium" charset="0"/>
                <a:ea typeface="Helvetica Neue Medium" charset="0"/>
                <a:cs typeface="Helvetica Neue Medium" charset="0"/>
              </a:endParaRPr>
            </a:p>
          </p:txBody>
        </p:sp>
      </p:grpSp>
      <p:grpSp>
        <p:nvGrpSpPr>
          <p:cNvPr id="79" name="Group 78"/>
          <p:cNvGrpSpPr/>
          <p:nvPr/>
        </p:nvGrpSpPr>
        <p:grpSpPr>
          <a:xfrm>
            <a:off x="8718267" y="1379832"/>
            <a:ext cx="1076107" cy="675327"/>
            <a:chOff x="4233795" y="1384810"/>
            <a:chExt cx="1076107" cy="675327"/>
          </a:xfrm>
        </p:grpSpPr>
        <p:sp>
          <p:nvSpPr>
            <p:cNvPr id="80" name="Document 79"/>
            <p:cNvSpPr/>
            <p:nvPr/>
          </p:nvSpPr>
          <p:spPr>
            <a:xfrm>
              <a:off x="4233795" y="163753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81" name="Rounded Rectangular Callout 80"/>
            <p:cNvSpPr/>
            <p:nvPr/>
          </p:nvSpPr>
          <p:spPr>
            <a:xfrm>
              <a:off x="4786634" y="1384810"/>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grpSp>
        <p:nvGrpSpPr>
          <p:cNvPr id="56" name="Group 55"/>
          <p:cNvGrpSpPr/>
          <p:nvPr/>
        </p:nvGrpSpPr>
        <p:grpSpPr>
          <a:xfrm>
            <a:off x="8718267" y="1380949"/>
            <a:ext cx="1085035" cy="674158"/>
            <a:chOff x="7830365" y="1385615"/>
            <a:chExt cx="1085035" cy="674158"/>
          </a:xfrm>
        </p:grpSpPr>
        <p:sp>
          <p:nvSpPr>
            <p:cNvPr id="21" name="Document 20"/>
            <p:cNvSpPr/>
            <p:nvPr/>
          </p:nvSpPr>
          <p:spPr>
            <a:xfrm>
              <a:off x="7830365" y="1637169"/>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23" name="Rounded Rectangular Callout 22"/>
            <p:cNvSpPr/>
            <p:nvPr/>
          </p:nvSpPr>
          <p:spPr>
            <a:xfrm>
              <a:off x="8392132" y="1385615"/>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sp>
        <p:nvSpPr>
          <p:cNvPr id="88" name="Document 87"/>
          <p:cNvSpPr/>
          <p:nvPr/>
        </p:nvSpPr>
        <p:spPr>
          <a:xfrm>
            <a:off x="9882836" y="3785126"/>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95" name="TextBox 94"/>
          <p:cNvSpPr txBox="1"/>
          <p:nvPr/>
        </p:nvSpPr>
        <p:spPr>
          <a:xfrm>
            <a:off x="6515868" y="1877962"/>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7" name="TextBox 96"/>
          <p:cNvSpPr txBox="1"/>
          <p:nvPr/>
        </p:nvSpPr>
        <p:spPr>
          <a:xfrm>
            <a:off x="8932605" y="1880379"/>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8" name="TextBox 97"/>
          <p:cNvSpPr txBox="1"/>
          <p:nvPr/>
        </p:nvSpPr>
        <p:spPr>
          <a:xfrm>
            <a:off x="8926783" y="1870495"/>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9" name="Notched Right Arrow 98"/>
          <p:cNvSpPr/>
          <p:nvPr/>
        </p:nvSpPr>
        <p:spPr>
          <a:xfrm rot="192280">
            <a:off x="7978118" y="3625399"/>
            <a:ext cx="593529" cy="467751"/>
          </a:xfrm>
          <a:prstGeom prst="notchedRightArrow">
            <a:avLst/>
          </a:prstGeom>
          <a:solidFill>
            <a:srgbClr val="FF00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sp>
        <p:nvSpPr>
          <p:cNvPr id="101" name="Rectangle 100"/>
          <p:cNvSpPr/>
          <p:nvPr/>
        </p:nvSpPr>
        <p:spPr>
          <a:xfrm>
            <a:off x="6220115" y="6056782"/>
            <a:ext cx="3663429" cy="369332"/>
          </a:xfrm>
          <a:prstGeom prst="rect">
            <a:avLst/>
          </a:prstGeom>
        </p:spPr>
        <p:txBody>
          <a:bodyPr wrap="square">
            <a:spAutoFit/>
          </a:bodyPr>
          <a:lstStyle/>
          <a:p>
            <a:r>
              <a:rPr lang="en-US" spc="-150" dirty="0">
                <a:latin typeface="Helvetica Neue Medium" charset="0"/>
                <a:ea typeface="Helvetica Neue Medium" charset="0"/>
                <a:cs typeface="Helvetica Neue Medium" charset="0"/>
              </a:rPr>
              <a:t>(</a:t>
            </a:r>
            <a:r>
              <a:rPr lang="en-US" spc="-150" dirty="0" err="1" smtClean="0">
                <a:latin typeface="Helvetica Neue Medium" charset="0"/>
                <a:ea typeface="Helvetica Neue Medium" charset="0"/>
                <a:cs typeface="Helvetica Neue Medium" charset="0"/>
              </a:rPr>
              <a:t>Acks</a:t>
            </a:r>
            <a:r>
              <a:rPr lang="en-US" spc="-150" dirty="0" smtClean="0">
                <a:latin typeface="Helvetica Neue Medium" charset="0"/>
                <a:ea typeface="Helvetica Neue Medium" charset="0"/>
                <a:cs typeface="Helvetica Neue Medium" charset="0"/>
              </a:rPr>
              <a:t> </a:t>
            </a:r>
            <a:r>
              <a:rPr lang="en-US" spc="-150" dirty="0">
                <a:latin typeface="Helvetica Neue Medium" charset="0"/>
                <a:ea typeface="Helvetica Neue Medium" charset="0"/>
                <a:cs typeface="Helvetica Neue Medium" charset="0"/>
              </a:rPr>
              <a:t>to self not shown here)</a:t>
            </a:r>
          </a:p>
        </p:txBody>
      </p:sp>
      <p:sp>
        <p:nvSpPr>
          <p:cNvPr id="2" name="Slide Number Placeholder 1"/>
          <p:cNvSpPr>
            <a:spLocks noGrp="1"/>
          </p:cNvSpPr>
          <p:nvPr>
            <p:ph type="sldNum" sz="quarter" idx="12"/>
          </p:nvPr>
        </p:nvSpPr>
        <p:spPr/>
        <p:txBody>
          <a:bodyPr/>
          <a:lstStyle/>
          <a:p>
            <a:pPr>
              <a:defRPr/>
            </a:pPr>
            <a:fld id="{729111C5-E04E-4942-8174-12BB645D56A6}" type="slidenum">
              <a:rPr lang="en-US" smtClean="0">
                <a:ea typeface="Helvetica Neue Medium" charset="0"/>
                <a:cs typeface="Helvetica Neue Medium" charset="0"/>
              </a:rPr>
              <a:pPr>
                <a:defRPr/>
              </a:pPr>
              <a:t>34</a:t>
            </a:fld>
            <a:endParaRPr lang="en-US">
              <a:ea typeface="Helvetica Neue Medium" charset="0"/>
              <a:cs typeface="Helvetica Neue Medium" charset="0"/>
            </a:endParaRPr>
          </a:p>
        </p:txBody>
      </p:sp>
      <p:sp>
        <p:nvSpPr>
          <p:cNvPr id="59" name="TextBox 58"/>
          <p:cNvSpPr txBox="1"/>
          <p:nvPr/>
        </p:nvSpPr>
        <p:spPr>
          <a:xfrm>
            <a:off x="1797171" y="4041923"/>
            <a:ext cx="3073286" cy="461665"/>
          </a:xfrm>
          <a:prstGeom prst="rect">
            <a:avLst/>
          </a:prstGeom>
          <a:solidFill>
            <a:schemeClr val="accent2">
              <a:lumMod val="20000"/>
              <a:lumOff val="80000"/>
            </a:schemeClr>
          </a:solidFill>
          <a:ln w="28575">
            <a:solidFill>
              <a:schemeClr val="tx1"/>
            </a:solidFill>
            <a:prstDash val="sysDash"/>
          </a:ln>
        </p:spPr>
        <p:txBody>
          <a:bodyPr wrap="square" rtlCol="0">
            <a:spAutoFit/>
          </a:bodyPr>
          <a:lstStyle/>
          <a:p>
            <a:r>
              <a:rPr lang="en-US" sz="2400">
                <a:solidFill>
                  <a:srgbClr val="FF0000"/>
                </a:solidFill>
                <a:latin typeface="Helvetica Neue Medium" charset="0"/>
                <a:ea typeface="Helvetica Neue Medium" charset="0"/>
                <a:cs typeface="Helvetica Neue Medium" charset="0"/>
              </a:rPr>
              <a:t>✘  P2 processes %</a:t>
            </a:r>
          </a:p>
        </p:txBody>
      </p:sp>
      <p:sp>
        <p:nvSpPr>
          <p:cNvPr id="50" name="Notched Right Arrow 49"/>
          <p:cNvSpPr/>
          <p:nvPr/>
        </p:nvSpPr>
        <p:spPr>
          <a:xfrm rot="16200000">
            <a:off x="6357116" y="2225577"/>
            <a:ext cx="593529" cy="467751"/>
          </a:xfrm>
          <a:prstGeom prst="notchedRightArrow">
            <a:avLst/>
          </a:prstGeom>
          <a:solidFill>
            <a:srgbClr val="FF00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66761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22" presetClass="entr" presetSubtype="2"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right)">
                                      <p:cBhvr>
                                        <p:cTn id="13" dur="500"/>
                                        <p:tgtEl>
                                          <p:spTgt spid="41"/>
                                        </p:tgtEl>
                                      </p:cBhvr>
                                    </p:animEffect>
                                  </p:childTnLst>
                                </p:cTn>
                              </p:par>
                              <p:par>
                                <p:cTn id="14" presetID="22" presetClass="entr" presetSubtype="8"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par>
                                <p:cTn id="17" presetID="1"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3">
                                            <p:txEl>
                                              <p:pRg st="2" end="2"/>
                                            </p:txEl>
                                          </p:spTgt>
                                        </p:tgtEl>
                                        <p:attrNameLst>
                                          <p:attrName>style.visibility</p:attrName>
                                        </p:attrNameLst>
                                      </p:cBhvr>
                                      <p:to>
                                        <p:strVal val="visible"/>
                                      </p:to>
                                    </p:set>
                                  </p:childTnLst>
                                </p:cTn>
                              </p:par>
                              <p:par>
                                <p:cTn id="29" presetID="3" presetClass="emph" presetSubtype="2" fill="hold" nodeType="withEffect">
                                  <p:stCondLst>
                                    <p:cond delay="0"/>
                                  </p:stCondLst>
                                  <p:childTnLst>
                                    <p:animClr clrSpc="rgb" dir="cw">
                                      <p:cBhvr override="childStyle">
                                        <p:cTn id="30" dur="500" fill="hold"/>
                                        <p:tgtEl>
                                          <p:spTgt spid="43">
                                            <p:txEl>
                                              <p:pRg st="0" end="0"/>
                                            </p:txEl>
                                          </p:spTgt>
                                        </p:tgtEl>
                                        <p:attrNameLst>
                                          <p:attrName>style.color</p:attrName>
                                        </p:attrNameLst>
                                      </p:cBhvr>
                                      <p:to>
                                        <a:srgbClr val="797979"/>
                                      </p:to>
                                    </p:animClr>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22" presetClass="entr" presetSubtype="8" fill="hold"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wipe(left)">
                                      <p:cBhvr>
                                        <p:cTn id="35" dur="500"/>
                                        <p:tgtEl>
                                          <p:spTgt spid="58"/>
                                        </p:tgtEl>
                                      </p:cBhvr>
                                    </p:animEffect>
                                  </p:childTnLst>
                                </p:cTn>
                              </p:par>
                              <p:par>
                                <p:cTn id="36" presetID="1" presetClass="entr" presetSubtype="0" fill="hold" nodeType="withEffect">
                                  <p:stCondLst>
                                    <p:cond delay="0"/>
                                  </p:stCondLst>
                                  <p:childTnLst>
                                    <p:set>
                                      <p:cBhvr>
                                        <p:cTn id="37" dur="1" fill="hold">
                                          <p:stCondLst>
                                            <p:cond delay="0"/>
                                          </p:stCondLst>
                                        </p:cTn>
                                        <p:tgtEl>
                                          <p:spTgt spid="5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7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3">
                                            <p:txEl>
                                              <p:pRg st="3" end="3"/>
                                            </p:txEl>
                                          </p:spTgt>
                                        </p:tgtEl>
                                        <p:attrNameLst>
                                          <p:attrName>style.visibility</p:attrName>
                                        </p:attrNameLst>
                                      </p:cBhvr>
                                      <p:to>
                                        <p:strVal val="visible"/>
                                      </p:to>
                                    </p:set>
                                  </p:childTnLst>
                                </p:cTn>
                              </p:par>
                              <p:par>
                                <p:cTn id="44" presetID="3" presetClass="emph" presetSubtype="2" fill="hold" nodeType="withEffect">
                                  <p:stCondLst>
                                    <p:cond delay="0"/>
                                  </p:stCondLst>
                                  <p:childTnLst>
                                    <p:animClr clrSpc="rgb" dir="cw">
                                      <p:cBhvr override="childStyle">
                                        <p:cTn id="45" dur="500" fill="hold"/>
                                        <p:tgtEl>
                                          <p:spTgt spid="43">
                                            <p:txEl>
                                              <p:pRg st="2" end="2"/>
                                            </p:txEl>
                                          </p:spTgt>
                                        </p:tgtEl>
                                        <p:attrNameLst>
                                          <p:attrName>style.color</p:attrName>
                                        </p:attrNameLst>
                                      </p:cBhvr>
                                      <p:to>
                                        <a:srgbClr val="797979"/>
                                      </p:to>
                                    </p:animClr>
                                  </p:childTnLst>
                                </p:cTn>
                              </p:par>
                              <p:par>
                                <p:cTn id="46" presetID="1" presetClass="entr" presetSubtype="0" fill="hold" grpId="0" nodeType="withEffect">
                                  <p:stCondLst>
                                    <p:cond delay="0"/>
                                  </p:stCondLst>
                                  <p:childTnLst>
                                    <p:set>
                                      <p:cBhvr>
                                        <p:cTn id="47" dur="1" fill="hold">
                                          <p:stCondLst>
                                            <p:cond delay="0"/>
                                          </p:stCondLst>
                                        </p:cTn>
                                        <p:tgtEl>
                                          <p:spTgt spid="9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43">
                                            <p:txEl>
                                              <p:pRg st="5" end="5"/>
                                            </p:txEl>
                                          </p:spTgt>
                                        </p:tgtEl>
                                        <p:attrNameLst>
                                          <p:attrName>style.visibility</p:attrName>
                                        </p:attrNameLst>
                                      </p:cBhvr>
                                      <p:to>
                                        <p:strVal val="visible"/>
                                      </p:to>
                                    </p:set>
                                  </p:childTnLst>
                                </p:cTn>
                              </p:par>
                              <p:par>
                                <p:cTn id="52" presetID="3" presetClass="emph" presetSubtype="2" fill="hold" nodeType="withEffect">
                                  <p:stCondLst>
                                    <p:cond delay="0"/>
                                  </p:stCondLst>
                                  <p:childTnLst>
                                    <p:animClr clrSpc="rgb" dir="cw">
                                      <p:cBhvr override="childStyle">
                                        <p:cTn id="53" dur="500" fill="hold"/>
                                        <p:tgtEl>
                                          <p:spTgt spid="43">
                                            <p:txEl>
                                              <p:pRg st="3" end="3"/>
                                            </p:txEl>
                                          </p:spTgt>
                                        </p:tgtEl>
                                        <p:attrNameLst>
                                          <p:attrName>style.color</p:attrName>
                                        </p:attrNameLst>
                                      </p:cBhvr>
                                      <p:to>
                                        <a:srgbClr val="797979"/>
                                      </p:to>
                                    </p:animClr>
                                  </p:childTnLst>
                                </p:cTn>
                              </p:par>
                              <p:par>
                                <p:cTn id="54" presetID="1" presetClass="entr" presetSubtype="0" fill="hold" grpId="0" nodeType="withEffect">
                                  <p:stCondLst>
                                    <p:cond delay="0"/>
                                  </p:stCondLst>
                                  <p:childTnLst>
                                    <p:set>
                                      <p:cBhvr>
                                        <p:cTn id="55" dur="1" fill="hold">
                                          <p:stCondLst>
                                            <p:cond delay="0"/>
                                          </p:stCondLst>
                                        </p:cTn>
                                        <p:tgtEl>
                                          <p:spTgt spid="5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98"/>
                                        </p:tgtEl>
                                        <p:attrNameLst>
                                          <p:attrName>style.visibility</p:attrName>
                                        </p:attrNameLst>
                                      </p:cBhvr>
                                      <p:to>
                                        <p:strVal val="visible"/>
                                      </p:to>
                                    </p:set>
                                  </p:childTnLst>
                                </p:cTn>
                              </p:par>
                              <p:par>
                                <p:cTn id="58" presetID="3" presetClass="emph" presetSubtype="2" fill="hold" nodeType="withEffect">
                                  <p:stCondLst>
                                    <p:cond delay="0"/>
                                  </p:stCondLst>
                                  <p:childTnLst>
                                    <p:animClr clrSpc="rgb" dir="cw">
                                      <p:cBhvr override="childStyle">
                                        <p:cTn id="59" dur="500" fill="hold"/>
                                        <p:tgtEl>
                                          <p:spTgt spid="43">
                                            <p:txEl>
                                              <p:pRg st="5" end="5"/>
                                            </p:txEl>
                                          </p:spTgt>
                                        </p:tgtEl>
                                        <p:attrNameLst>
                                          <p:attrName>style.color</p:attrName>
                                        </p:attrNameLst>
                                      </p:cBhvr>
                                      <p:to>
                                        <a:srgbClr val="797979"/>
                                      </p:to>
                                    </p:animClr>
                                  </p:childTnLst>
                                </p:cTn>
                              </p:par>
                              <p:par>
                                <p:cTn id="60" presetID="1" presetClass="entr" presetSubtype="0" fill="hold" grpId="0" nodeType="withEffect">
                                  <p:stCondLst>
                                    <p:cond delay="0"/>
                                  </p:stCondLst>
                                  <p:childTnLst>
                                    <p:set>
                                      <p:cBhvr>
                                        <p:cTn id="61" dur="1" fill="hold">
                                          <p:stCondLst>
                                            <p:cond delay="0"/>
                                          </p:stCondLst>
                                        </p:cTn>
                                        <p:tgtEl>
                                          <p:spTgt spid="88"/>
                                        </p:tgtEl>
                                        <p:attrNameLst>
                                          <p:attrName>style.visibility</p:attrName>
                                        </p:attrNameLst>
                                      </p:cBhvr>
                                      <p:to>
                                        <p:strVal val="visible"/>
                                      </p:to>
                                    </p:set>
                                  </p:childTnLst>
                                </p:cTn>
                              </p:par>
                              <p:par>
                                <p:cTn id="62" presetID="1" presetClass="exit" presetSubtype="0" fill="hold" grpId="1" nodeType="withEffect">
                                  <p:stCondLst>
                                    <p:cond delay="0"/>
                                  </p:stCondLst>
                                  <p:childTnLst>
                                    <p:set>
                                      <p:cBhvr>
                                        <p:cTn id="63" dur="1" fill="hold">
                                          <p:stCondLst>
                                            <p:cond delay="0"/>
                                          </p:stCondLst>
                                        </p:cTn>
                                        <p:tgtEl>
                                          <p:spTgt spid="98"/>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0"/>
                                          </p:stCondLst>
                                        </p:cTn>
                                        <p:tgtEl>
                                          <p:spTgt spid="79"/>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97"/>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5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23" presetClass="entr" presetSubtype="16" fill="hold" grpId="0" nodeType="clickEffect">
                                  <p:stCondLst>
                                    <p:cond delay="0"/>
                                  </p:stCondLst>
                                  <p:childTnLst>
                                    <p:set>
                                      <p:cBhvr>
                                        <p:cTn id="73" dur="1" fill="hold">
                                          <p:stCondLst>
                                            <p:cond delay="0"/>
                                          </p:stCondLst>
                                        </p:cTn>
                                        <p:tgtEl>
                                          <p:spTgt spid="99"/>
                                        </p:tgtEl>
                                        <p:attrNameLst>
                                          <p:attrName>style.visibility</p:attrName>
                                        </p:attrNameLst>
                                      </p:cBhvr>
                                      <p:to>
                                        <p:strVal val="visible"/>
                                      </p:to>
                                    </p:set>
                                    <p:anim calcmode="lin" valueType="num">
                                      <p:cBhvr>
                                        <p:cTn id="74" dur="500" fill="hold"/>
                                        <p:tgtEl>
                                          <p:spTgt spid="99"/>
                                        </p:tgtEl>
                                        <p:attrNameLst>
                                          <p:attrName>ppt_w</p:attrName>
                                        </p:attrNameLst>
                                      </p:cBhvr>
                                      <p:tavLst>
                                        <p:tav tm="0">
                                          <p:val>
                                            <p:fltVal val="0"/>
                                          </p:val>
                                        </p:tav>
                                        <p:tav tm="100000">
                                          <p:val>
                                            <p:strVal val="#ppt_w"/>
                                          </p:val>
                                        </p:tav>
                                      </p:tavLst>
                                    </p:anim>
                                    <p:anim calcmode="lin" valueType="num">
                                      <p:cBhvr>
                                        <p:cTn id="75" dur="500" fill="hold"/>
                                        <p:tgtEl>
                                          <p:spTgt spid="99"/>
                                        </p:tgtEl>
                                        <p:attrNameLst>
                                          <p:attrName>ppt_h</p:attrName>
                                        </p:attrNameLst>
                                      </p:cBhvr>
                                      <p:tavLst>
                                        <p:tav tm="0">
                                          <p:val>
                                            <p:fltVal val="0"/>
                                          </p:val>
                                        </p:tav>
                                        <p:tav tm="100000">
                                          <p:val>
                                            <p:strVal val="#ppt_h"/>
                                          </p:val>
                                        </p:tav>
                                      </p:tavLst>
                                    </p:anim>
                                  </p:childTnLst>
                                </p:cTn>
                              </p:par>
                              <p:par>
                                <p:cTn id="76" presetID="23" presetClass="entr" presetSubtype="16" fill="hold" grpId="0" nodeType="withEffect">
                                  <p:stCondLst>
                                    <p:cond delay="0"/>
                                  </p:stCondLst>
                                  <p:childTnLst>
                                    <p:set>
                                      <p:cBhvr>
                                        <p:cTn id="77" dur="1" fill="hold">
                                          <p:stCondLst>
                                            <p:cond delay="0"/>
                                          </p:stCondLst>
                                        </p:cTn>
                                        <p:tgtEl>
                                          <p:spTgt spid="50"/>
                                        </p:tgtEl>
                                        <p:attrNameLst>
                                          <p:attrName>style.visibility</p:attrName>
                                        </p:attrNameLst>
                                      </p:cBhvr>
                                      <p:to>
                                        <p:strVal val="visible"/>
                                      </p:to>
                                    </p:set>
                                    <p:anim calcmode="lin" valueType="num">
                                      <p:cBhvr>
                                        <p:cTn id="78" dur="500" fill="hold"/>
                                        <p:tgtEl>
                                          <p:spTgt spid="50"/>
                                        </p:tgtEl>
                                        <p:attrNameLst>
                                          <p:attrName>ppt_w</p:attrName>
                                        </p:attrNameLst>
                                      </p:cBhvr>
                                      <p:tavLst>
                                        <p:tav tm="0">
                                          <p:val>
                                            <p:fltVal val="0"/>
                                          </p:val>
                                        </p:tav>
                                        <p:tav tm="100000">
                                          <p:val>
                                            <p:strVal val="#ppt_w"/>
                                          </p:val>
                                        </p:tav>
                                      </p:tavLst>
                                    </p:anim>
                                    <p:anim calcmode="lin" valueType="num">
                                      <p:cBhvr>
                                        <p:cTn id="79" dur="500" fill="hold"/>
                                        <p:tgtEl>
                                          <p:spTgt spid="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8" grpId="0" animBg="1"/>
      <p:bldP spid="40" grpId="0" animBg="1"/>
      <p:bldP spid="57" grpId="0" animBg="1"/>
      <p:bldP spid="88" grpId="0" animBg="1"/>
      <p:bldP spid="95" grpId="0" animBg="1"/>
      <p:bldP spid="97" grpId="0" animBg="1"/>
      <p:bldP spid="98" grpId="0" animBg="1"/>
      <p:bldP spid="98" grpId="1" animBg="1"/>
      <p:bldP spid="99" grpId="0" animBg="1"/>
      <p:bldP spid="59" grpId="0" animBg="1"/>
      <p:bldP spid="5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38200" y="2493073"/>
            <a:ext cx="10515600" cy="1612762"/>
          </a:xfrm>
          <a:prstGeom prst="roundRect">
            <a:avLst>
              <a:gd name="adj" fmla="val 7756"/>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 name="Content Placeholder 1"/>
          <p:cNvSpPr>
            <a:spLocks noGrp="1"/>
          </p:cNvSpPr>
          <p:nvPr>
            <p:ph idx="1"/>
          </p:nvPr>
        </p:nvSpPr>
        <p:spPr/>
        <p:txBody>
          <a:bodyPr>
            <a:normAutofit fontScale="85000" lnSpcReduction="20000"/>
          </a:bodyPr>
          <a:lstStyle/>
          <a:p>
            <a:pPr marL="514350" indent="-514350">
              <a:buFont typeface="+mj-lt"/>
              <a:buAutoNum type="arabicPeriod"/>
            </a:pPr>
            <a:r>
              <a:rPr lang="en-US" dirty="0"/>
              <a:t>On receiving an </a:t>
            </a:r>
            <a:r>
              <a:rPr lang="en-US" dirty="0" smtClean="0"/>
              <a:t>update from </a:t>
            </a:r>
            <a:r>
              <a:rPr lang="en-US" dirty="0"/>
              <a:t>client, broadcast to others (including yourself)</a:t>
            </a:r>
          </a:p>
          <a:p>
            <a:pPr marL="514350" indent="-514350">
              <a:buFont typeface="+mj-lt"/>
              <a:buAutoNum type="arabicPeriod"/>
            </a:pPr>
            <a:endParaRPr lang="en-US" dirty="0" smtClean="0"/>
          </a:p>
          <a:p>
            <a:pPr marL="514350" indent="-514350">
              <a:buFont typeface="+mj-lt"/>
              <a:buAutoNum type="arabicPeriod"/>
            </a:pPr>
            <a:r>
              <a:rPr lang="en-US" dirty="0" smtClean="0"/>
              <a:t>On receiving </a:t>
            </a:r>
            <a:r>
              <a:rPr lang="en-US" dirty="0">
                <a:solidFill>
                  <a:schemeClr val="accent3">
                    <a:lumMod val="50000"/>
                  </a:schemeClr>
                </a:solidFill>
              </a:rPr>
              <a:t>or </a:t>
            </a:r>
            <a:r>
              <a:rPr lang="en-US" dirty="0" smtClean="0">
                <a:solidFill>
                  <a:schemeClr val="accent3">
                    <a:lumMod val="50000"/>
                  </a:schemeClr>
                </a:solidFill>
              </a:rPr>
              <a:t>processing </a:t>
            </a:r>
            <a:r>
              <a:rPr lang="en-US" dirty="0" smtClean="0"/>
              <a:t>an update:</a:t>
            </a:r>
          </a:p>
          <a:p>
            <a:pPr marL="971550" lvl="1" indent="-514350">
              <a:buFont typeface="+mj-lt"/>
              <a:buAutoNum type="alphaLcParenR"/>
            </a:pPr>
            <a:r>
              <a:rPr lang="en-US" dirty="0"/>
              <a:t>A</a:t>
            </a:r>
            <a:r>
              <a:rPr lang="en-US" dirty="0" smtClean="0"/>
              <a:t>dd it to your local queue, if received update</a:t>
            </a:r>
          </a:p>
          <a:p>
            <a:pPr marL="971550" lvl="1" indent="-514350">
              <a:buFont typeface="+mj-lt"/>
              <a:buAutoNum type="alphaLcParenR"/>
            </a:pPr>
            <a:r>
              <a:rPr lang="en-US" dirty="0" smtClean="0"/>
              <a:t>Broadcast an </a:t>
            </a:r>
            <a:r>
              <a:rPr lang="en-US" dirty="0" smtClean="0">
                <a:solidFill>
                  <a:schemeClr val="accent6">
                    <a:lumMod val="75000"/>
                  </a:schemeClr>
                </a:solidFill>
              </a:rPr>
              <a:t>acknowledgement message </a:t>
            </a:r>
            <a:r>
              <a:rPr lang="en-US" dirty="0" smtClean="0"/>
              <a:t>to every replica (including yourself) </a:t>
            </a:r>
            <a:r>
              <a:rPr lang="en-US" dirty="0" smtClean="0">
                <a:solidFill>
                  <a:schemeClr val="accent3">
                    <a:lumMod val="50000"/>
                  </a:schemeClr>
                </a:solidFill>
              </a:rPr>
              <a:t>only from head of queue</a:t>
            </a:r>
          </a:p>
          <a:p>
            <a:pPr marL="971550" lvl="1" indent="-514350">
              <a:buFont typeface="+mj-lt"/>
              <a:buAutoNum type="alphaLcParenR"/>
            </a:pPr>
            <a:endParaRPr lang="en-US" dirty="0"/>
          </a:p>
          <a:p>
            <a:pPr marL="571500" indent="-514350">
              <a:buFont typeface="+mj-lt"/>
              <a:buAutoNum type="arabicPeriod"/>
            </a:pPr>
            <a:r>
              <a:rPr lang="en-US" dirty="0" smtClean="0"/>
              <a:t>On receiving an acknowledgement:</a:t>
            </a:r>
          </a:p>
          <a:p>
            <a:pPr lvl="1"/>
            <a:r>
              <a:rPr lang="en-US" dirty="0"/>
              <a:t>Mark corresponding update </a:t>
            </a:r>
            <a:r>
              <a:rPr lang="en-US" dirty="0">
                <a:solidFill>
                  <a:schemeClr val="accent6">
                    <a:lumMod val="75000"/>
                  </a:schemeClr>
                </a:solidFill>
              </a:rPr>
              <a:t>acknowledged </a:t>
            </a:r>
            <a:r>
              <a:rPr lang="en-US" dirty="0"/>
              <a:t>in your queue</a:t>
            </a:r>
          </a:p>
          <a:p>
            <a:pPr marL="571500" indent="-514350">
              <a:buFont typeface="+mj-lt"/>
              <a:buAutoNum type="arabicPeriod"/>
            </a:pPr>
            <a:endParaRPr lang="en-US" dirty="0"/>
          </a:p>
          <a:p>
            <a:pPr marL="571500" indent="-514350">
              <a:buFont typeface="+mj-lt"/>
              <a:buAutoNum type="arabicPeriod"/>
            </a:pPr>
            <a:r>
              <a:rPr lang="en-US" dirty="0" smtClean="0">
                <a:solidFill>
                  <a:schemeClr val="accent6">
                    <a:lumMod val="75000"/>
                  </a:schemeClr>
                </a:solidFill>
              </a:rPr>
              <a:t>Remove and process </a:t>
            </a:r>
            <a:r>
              <a:rPr lang="en-US" dirty="0" smtClean="0"/>
              <a:t>updates </a:t>
            </a:r>
            <a:r>
              <a:rPr lang="en-US" u="sng" dirty="0" smtClean="0"/>
              <a:t>everyone</a:t>
            </a:r>
            <a:r>
              <a:rPr lang="en-US" dirty="0" smtClean="0"/>
              <a:t> has ack’ed from </a:t>
            </a:r>
            <a:r>
              <a:rPr lang="en-US" u="sng" dirty="0" smtClean="0"/>
              <a:t>head</a:t>
            </a:r>
            <a:r>
              <a:rPr lang="en-US" dirty="0" smtClean="0"/>
              <a:t> of queue</a:t>
            </a:r>
            <a:endParaRPr lang="en-US" dirty="0"/>
          </a:p>
        </p:txBody>
      </p:sp>
      <p:sp>
        <p:nvSpPr>
          <p:cNvPr id="4" name="Title 3"/>
          <p:cNvSpPr>
            <a:spLocks noGrp="1"/>
          </p:cNvSpPr>
          <p:nvPr>
            <p:ph type="title"/>
          </p:nvPr>
        </p:nvSpPr>
        <p:spPr/>
        <p:txBody>
          <a:bodyPr/>
          <a:lstStyle/>
          <a:p>
            <a:r>
              <a:rPr lang="en-US" dirty="0" smtClean="0"/>
              <a:t>Totally-Ordered Multicast</a:t>
            </a:r>
            <a:r>
              <a:rPr lang="en-US" dirty="0"/>
              <a:t> </a:t>
            </a:r>
            <a:r>
              <a:rPr lang="en-US" baseline="30000" dirty="0" smtClean="0">
                <a:solidFill>
                  <a:schemeClr val="accent3">
                    <a:lumMod val="50000"/>
                  </a:schemeClr>
                </a:solidFill>
              </a:rPr>
              <a:t>(Correct version)</a:t>
            </a:r>
            <a:endParaRPr lang="en-US" baseline="30000" dirty="0">
              <a:solidFill>
                <a:schemeClr val="accent3">
                  <a:lumMod val="50000"/>
                </a:schemeClr>
              </a:solidFill>
            </a:endParaRPr>
          </a:p>
        </p:txBody>
      </p:sp>
      <p:sp>
        <p:nvSpPr>
          <p:cNvPr id="6" name="Slide Number Placeholder 5"/>
          <p:cNvSpPr>
            <a:spLocks noGrp="1"/>
          </p:cNvSpPr>
          <p:nvPr>
            <p:ph type="sldNum" sz="quarter" idx="12"/>
          </p:nvPr>
        </p:nvSpPr>
        <p:spPr/>
        <p:txBody>
          <a:bodyPr/>
          <a:lstStyle/>
          <a:p>
            <a:pPr>
              <a:defRPr/>
            </a:pPr>
            <a:fld id="{729111C5-E04E-4942-8174-12BB645D56A6}" type="slidenum">
              <a:rPr lang="en-US" smtClean="0"/>
              <a:pPr>
                <a:defRPr/>
              </a:pPr>
              <a:t>35</a:t>
            </a:fld>
            <a:endParaRPr lang="en-US"/>
          </a:p>
        </p:txBody>
      </p:sp>
    </p:spTree>
    <p:extLst>
      <p:ext uri="{BB962C8B-B14F-4D97-AF65-F5344CB8AC3E}">
        <p14:creationId xmlns:p14="http://schemas.microsoft.com/office/powerpoint/2010/main" val="5610918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alphaModFix amt="35000"/>
          </a:blip>
          <a:srcRect t="24866"/>
          <a:stretch/>
        </p:blipFill>
        <p:spPr>
          <a:xfrm>
            <a:off x="3970519" y="2270584"/>
            <a:ext cx="4610100" cy="2148151"/>
          </a:xfrm>
          <a:prstGeom prst="rect">
            <a:avLst/>
          </a:prstGeom>
        </p:spPr>
      </p:pic>
      <p:sp>
        <p:nvSpPr>
          <p:cNvPr id="2" name="Slide Number Placeholder 1"/>
          <p:cNvSpPr>
            <a:spLocks noGrp="1"/>
          </p:cNvSpPr>
          <p:nvPr>
            <p:ph type="sldNum" sz="quarter" idx="12"/>
          </p:nvPr>
        </p:nvSpPr>
        <p:spPr/>
        <p:txBody>
          <a:bodyPr/>
          <a:lstStyle/>
          <a:p>
            <a:pPr>
              <a:defRPr/>
            </a:pPr>
            <a:fld id="{729111C5-E04E-4942-8174-12BB645D56A6}" type="slidenum">
              <a:rPr lang="en-US" smtClean="0">
                <a:ea typeface="Helvetica Neue Medium" charset="0"/>
                <a:cs typeface="Helvetica Neue Medium" charset="0"/>
              </a:rPr>
              <a:pPr>
                <a:defRPr/>
              </a:pPr>
              <a:t>36</a:t>
            </a:fld>
            <a:endParaRPr lang="en-US">
              <a:ea typeface="Helvetica Neue Medium" charset="0"/>
              <a:cs typeface="Helvetica Neue Medium" charset="0"/>
            </a:endParaRPr>
          </a:p>
        </p:txBody>
      </p:sp>
      <p:sp>
        <p:nvSpPr>
          <p:cNvPr id="5" name="Title 4"/>
          <p:cNvSpPr>
            <a:spLocks noGrp="1"/>
          </p:cNvSpPr>
          <p:nvPr>
            <p:ph type="title"/>
          </p:nvPr>
        </p:nvSpPr>
        <p:spPr/>
        <p:txBody>
          <a:bodyPr/>
          <a:lstStyle/>
          <a:p>
            <a:r>
              <a:rPr lang="en-US" sz="3300" spc="-150" dirty="0">
                <a:ea typeface="Helvetica Neue Medium" charset="0"/>
                <a:cs typeface="Helvetica Neue Medium" charset="0"/>
              </a:rPr>
              <a:t>Totally-Ordered Multicast </a:t>
            </a:r>
            <a:r>
              <a:rPr lang="en-US" sz="3300" spc="-150" baseline="30000" dirty="0">
                <a:solidFill>
                  <a:schemeClr val="accent3">
                    <a:lumMod val="50000"/>
                  </a:schemeClr>
                </a:solidFill>
                <a:ea typeface="Helvetica Neue Medium" charset="0"/>
                <a:cs typeface="Helvetica Neue Medium" charset="0"/>
              </a:rPr>
              <a:t>(Correct version)</a:t>
            </a:r>
          </a:p>
        </p:txBody>
      </p:sp>
      <p:sp>
        <p:nvSpPr>
          <p:cNvPr id="13" name="Can 12"/>
          <p:cNvSpPr/>
          <p:nvPr/>
        </p:nvSpPr>
        <p:spPr>
          <a:xfrm>
            <a:off x="3855181" y="2613721"/>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solidFill>
                  <a:schemeClr val="tx1"/>
                </a:solidFill>
                <a:latin typeface="Helvetica Neue Medium" charset="0"/>
                <a:ea typeface="Helvetica Neue Medium" charset="0"/>
                <a:cs typeface="Helvetica Neue Medium" charset="0"/>
              </a:rPr>
              <a:t>P1</a:t>
            </a:r>
            <a:endParaRPr lang="en-US" dirty="0">
              <a:solidFill>
                <a:schemeClr val="tx1"/>
              </a:solidFill>
              <a:latin typeface="Helvetica Neue Medium" charset="0"/>
              <a:ea typeface="Helvetica Neue Medium" charset="0"/>
              <a:cs typeface="Helvetica Neue Medium" charset="0"/>
            </a:endParaRPr>
          </a:p>
        </p:txBody>
      </p:sp>
      <p:sp>
        <p:nvSpPr>
          <p:cNvPr id="14" name="Can 13"/>
          <p:cNvSpPr/>
          <p:nvPr/>
        </p:nvSpPr>
        <p:spPr>
          <a:xfrm>
            <a:off x="7961700" y="2464705"/>
            <a:ext cx="479259" cy="524472"/>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dirty="0">
                <a:solidFill>
                  <a:schemeClr val="tx1"/>
                </a:solidFill>
                <a:latin typeface="Helvetica Neue Medium" charset="0"/>
                <a:ea typeface="Helvetica Neue Medium" charset="0"/>
                <a:cs typeface="Helvetica Neue Medium" charset="0"/>
              </a:rPr>
              <a:t>P2</a:t>
            </a:r>
          </a:p>
        </p:txBody>
      </p:sp>
      <p:cxnSp>
        <p:nvCxnSpPr>
          <p:cNvPr id="25" name="Straight Connector 24"/>
          <p:cNvCxnSpPr/>
          <p:nvPr/>
        </p:nvCxnSpPr>
        <p:spPr>
          <a:xfrm>
            <a:off x="4091039" y="3136035"/>
            <a:ext cx="0" cy="354917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flipH="1">
            <a:off x="8196982" y="2989178"/>
            <a:ext cx="4346" cy="3668953"/>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30" name="Oval 29"/>
          <p:cNvSpPr/>
          <p:nvPr/>
        </p:nvSpPr>
        <p:spPr>
          <a:xfrm>
            <a:off x="4030443" y="325437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33" name="Straight Arrow Connector 32"/>
          <p:cNvCxnSpPr>
            <a:stCxn id="30" idx="6"/>
            <a:endCxn id="34" idx="2"/>
          </p:cNvCxnSpPr>
          <p:nvPr/>
        </p:nvCxnSpPr>
        <p:spPr>
          <a:xfrm>
            <a:off x="4167964" y="3323131"/>
            <a:ext cx="3972775" cy="1391640"/>
          </a:xfrm>
          <a:prstGeom prst="curvedConnector3">
            <a:avLst>
              <a:gd name="adj1" fmla="val 50000"/>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sp>
        <p:nvSpPr>
          <p:cNvPr id="34" name="Oval 33"/>
          <p:cNvSpPr/>
          <p:nvPr/>
        </p:nvSpPr>
        <p:spPr>
          <a:xfrm>
            <a:off x="8140738" y="464601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grpSp>
        <p:nvGrpSpPr>
          <p:cNvPr id="12" name="Group 11"/>
          <p:cNvGrpSpPr/>
          <p:nvPr/>
        </p:nvGrpSpPr>
        <p:grpSpPr>
          <a:xfrm>
            <a:off x="4609720" y="2690164"/>
            <a:ext cx="1097084" cy="611842"/>
            <a:chOff x="6067924" y="2616275"/>
            <a:chExt cx="1097084" cy="611842"/>
          </a:xfrm>
        </p:grpSpPr>
        <p:sp>
          <p:nvSpPr>
            <p:cNvPr id="17" name="Document 16"/>
            <p:cNvSpPr/>
            <p:nvPr/>
          </p:nvSpPr>
          <p:spPr>
            <a:xfrm>
              <a:off x="6067924" y="280551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19" name="Rounded Rectangular Callout 18"/>
            <p:cNvSpPr/>
            <p:nvPr/>
          </p:nvSpPr>
          <p:spPr>
            <a:xfrm>
              <a:off x="6641740" y="2616275"/>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cxnSp>
        <p:nvCxnSpPr>
          <p:cNvPr id="24" name="Straight Connector 23"/>
          <p:cNvCxnSpPr/>
          <p:nvPr/>
        </p:nvCxnSpPr>
        <p:spPr>
          <a:xfrm flipV="1">
            <a:off x="6825743" y="1732917"/>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flipV="1">
            <a:off x="6821990" y="2162906"/>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V="1">
            <a:off x="3824502" y="1735078"/>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flipV="1">
            <a:off x="3820749" y="2165067"/>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grpSp>
        <p:nvGrpSpPr>
          <p:cNvPr id="54" name="Group 53"/>
          <p:cNvGrpSpPr/>
          <p:nvPr/>
        </p:nvGrpSpPr>
        <p:grpSpPr>
          <a:xfrm>
            <a:off x="4479188" y="1487280"/>
            <a:ext cx="1085035" cy="674158"/>
            <a:chOff x="4829124" y="1387776"/>
            <a:chExt cx="1085035" cy="674158"/>
          </a:xfrm>
        </p:grpSpPr>
        <p:sp>
          <p:nvSpPr>
            <p:cNvPr id="32" name="Document 31"/>
            <p:cNvSpPr/>
            <p:nvPr/>
          </p:nvSpPr>
          <p:spPr>
            <a:xfrm>
              <a:off x="4829124" y="1639330"/>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35" name="Rounded Rectangular Callout 34"/>
            <p:cNvSpPr/>
            <p:nvPr/>
          </p:nvSpPr>
          <p:spPr>
            <a:xfrm>
              <a:off x="5390891" y="1387776"/>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grpSp>
        <p:nvGrpSpPr>
          <p:cNvPr id="53" name="Group 52"/>
          <p:cNvGrpSpPr/>
          <p:nvPr/>
        </p:nvGrpSpPr>
        <p:grpSpPr>
          <a:xfrm>
            <a:off x="3850031" y="1489741"/>
            <a:ext cx="1076107" cy="675327"/>
            <a:chOff x="4233795" y="1384810"/>
            <a:chExt cx="1076107" cy="675327"/>
          </a:xfrm>
        </p:grpSpPr>
        <p:sp>
          <p:nvSpPr>
            <p:cNvPr id="36" name="Document 35"/>
            <p:cNvSpPr/>
            <p:nvPr/>
          </p:nvSpPr>
          <p:spPr>
            <a:xfrm>
              <a:off x="4233795" y="163753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37" name="Rounded Rectangular Callout 36"/>
            <p:cNvSpPr/>
            <p:nvPr/>
          </p:nvSpPr>
          <p:spPr>
            <a:xfrm>
              <a:off x="4786634" y="1384810"/>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sp>
        <p:nvSpPr>
          <p:cNvPr id="38" name="Oval 37"/>
          <p:cNvSpPr/>
          <p:nvPr/>
        </p:nvSpPr>
        <p:spPr>
          <a:xfrm>
            <a:off x="8136385" y="3260883"/>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sp>
        <p:nvSpPr>
          <p:cNvPr id="40" name="Oval 39"/>
          <p:cNvSpPr/>
          <p:nvPr/>
        </p:nvSpPr>
        <p:spPr>
          <a:xfrm>
            <a:off x="4036699" y="345824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41" name="Straight Arrow Connector 40"/>
          <p:cNvCxnSpPr>
            <a:stCxn id="38" idx="2"/>
            <a:endCxn id="40" idx="6"/>
          </p:cNvCxnSpPr>
          <p:nvPr/>
        </p:nvCxnSpPr>
        <p:spPr>
          <a:xfrm flipH="1">
            <a:off x="4174219" y="3329644"/>
            <a:ext cx="3962166" cy="197365"/>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26" name="Group 25"/>
          <p:cNvGrpSpPr/>
          <p:nvPr/>
        </p:nvGrpSpPr>
        <p:grpSpPr>
          <a:xfrm>
            <a:off x="5991015" y="2700572"/>
            <a:ext cx="1098581" cy="674158"/>
            <a:chOff x="7251414" y="2534353"/>
            <a:chExt cx="1098581" cy="674158"/>
          </a:xfrm>
        </p:grpSpPr>
        <p:sp>
          <p:nvSpPr>
            <p:cNvPr id="42" name="Document 41"/>
            <p:cNvSpPr/>
            <p:nvPr/>
          </p:nvSpPr>
          <p:spPr>
            <a:xfrm>
              <a:off x="7251414" y="2785907"/>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44" name="Rounded Rectangular Callout 43"/>
            <p:cNvSpPr/>
            <p:nvPr/>
          </p:nvSpPr>
          <p:spPr>
            <a:xfrm>
              <a:off x="7826727" y="2534353"/>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sp>
        <p:nvSpPr>
          <p:cNvPr id="57" name="Oval 56"/>
          <p:cNvSpPr/>
          <p:nvPr/>
        </p:nvSpPr>
        <p:spPr>
          <a:xfrm>
            <a:off x="8133110" y="5741102"/>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58" name="Straight Arrow Connector 57"/>
          <p:cNvCxnSpPr/>
          <p:nvPr/>
        </p:nvCxnSpPr>
        <p:spPr>
          <a:xfrm>
            <a:off x="4165183" y="5588503"/>
            <a:ext cx="3966513" cy="208389"/>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78" name="Group 77"/>
          <p:cNvGrpSpPr/>
          <p:nvPr/>
        </p:nvGrpSpPr>
        <p:grpSpPr>
          <a:xfrm>
            <a:off x="5814392" y="5222686"/>
            <a:ext cx="939010" cy="423104"/>
            <a:chOff x="5662125" y="3608674"/>
            <a:chExt cx="939010" cy="423104"/>
          </a:xfrm>
        </p:grpSpPr>
        <p:sp>
          <p:nvSpPr>
            <p:cNvPr id="65" name="Document 64"/>
            <p:cNvSpPr/>
            <p:nvPr/>
          </p:nvSpPr>
          <p:spPr>
            <a:xfrm>
              <a:off x="6219580" y="3609174"/>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67" name="TextBox 66"/>
            <p:cNvSpPr txBox="1"/>
            <p:nvPr/>
          </p:nvSpPr>
          <p:spPr>
            <a:xfrm>
              <a:off x="5662125" y="3608674"/>
              <a:ext cx="499785" cy="369332"/>
            </a:xfrm>
            <a:prstGeom prst="rect">
              <a:avLst/>
            </a:prstGeom>
            <a:solidFill>
              <a:srgbClr val="0070C0"/>
            </a:solidFill>
          </p:spPr>
          <p:txBody>
            <a:bodyPr wrap="square" lIns="0" rIns="0" rtlCol="0">
              <a:spAutoFit/>
            </a:bodyPr>
            <a:lstStyle/>
            <a:p>
              <a:r>
                <a:rPr lang="en-US">
                  <a:solidFill>
                    <a:schemeClr val="bg1"/>
                  </a:solidFill>
                  <a:latin typeface="Helvetica Neue Medium" charset="0"/>
                  <a:ea typeface="Helvetica Neue Medium" charset="0"/>
                  <a:cs typeface="Helvetica Neue Medium" charset="0"/>
                </a:rPr>
                <a:t>ack</a:t>
              </a:r>
              <a:endParaRPr lang="en-US" dirty="0">
                <a:solidFill>
                  <a:schemeClr val="bg1"/>
                </a:solidFill>
                <a:latin typeface="Helvetica Neue Medium" charset="0"/>
                <a:ea typeface="Helvetica Neue Medium" charset="0"/>
                <a:cs typeface="Helvetica Neue Medium" charset="0"/>
              </a:endParaRPr>
            </a:p>
          </p:txBody>
        </p:sp>
      </p:grpSp>
      <p:cxnSp>
        <p:nvCxnSpPr>
          <p:cNvPr id="70" name="Straight Arrow Connector 69"/>
          <p:cNvCxnSpPr>
            <a:stCxn id="34" idx="2"/>
            <a:endCxn id="71" idx="6"/>
          </p:cNvCxnSpPr>
          <p:nvPr/>
        </p:nvCxnSpPr>
        <p:spPr>
          <a:xfrm flipH="1">
            <a:off x="4156142" y="4714772"/>
            <a:ext cx="3984597" cy="220881"/>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sp>
        <p:nvSpPr>
          <p:cNvPr id="71" name="Oval 70"/>
          <p:cNvSpPr/>
          <p:nvPr/>
        </p:nvSpPr>
        <p:spPr>
          <a:xfrm>
            <a:off x="4018621" y="4866892"/>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grpSp>
        <p:nvGrpSpPr>
          <p:cNvPr id="77" name="Group 76"/>
          <p:cNvGrpSpPr/>
          <p:nvPr/>
        </p:nvGrpSpPr>
        <p:grpSpPr>
          <a:xfrm>
            <a:off x="4720086" y="4380001"/>
            <a:ext cx="941936" cy="422604"/>
            <a:chOff x="6101350" y="4491591"/>
            <a:chExt cx="941936" cy="422604"/>
          </a:xfrm>
        </p:grpSpPr>
        <p:sp>
          <p:nvSpPr>
            <p:cNvPr id="74" name="TextBox 73"/>
            <p:cNvSpPr txBox="1"/>
            <p:nvPr/>
          </p:nvSpPr>
          <p:spPr>
            <a:xfrm>
              <a:off x="6101350" y="4495035"/>
              <a:ext cx="499785" cy="369332"/>
            </a:xfrm>
            <a:prstGeom prst="rect">
              <a:avLst/>
            </a:prstGeom>
            <a:solidFill>
              <a:srgbClr val="0070C0"/>
            </a:solidFill>
          </p:spPr>
          <p:txBody>
            <a:bodyPr wrap="square" lIns="0" rIns="0" rtlCol="0">
              <a:spAutoFit/>
            </a:bodyPr>
            <a:lstStyle/>
            <a:p>
              <a:r>
                <a:rPr lang="en-US">
                  <a:solidFill>
                    <a:schemeClr val="bg1"/>
                  </a:solidFill>
                  <a:latin typeface="Helvetica Neue Medium" charset="0"/>
                  <a:ea typeface="Helvetica Neue Medium" charset="0"/>
                  <a:cs typeface="Helvetica Neue Medium" charset="0"/>
                </a:rPr>
                <a:t>ack</a:t>
              </a:r>
              <a:endParaRPr lang="en-US" dirty="0">
                <a:solidFill>
                  <a:schemeClr val="bg1"/>
                </a:solidFill>
                <a:latin typeface="Helvetica Neue Medium" charset="0"/>
                <a:ea typeface="Helvetica Neue Medium" charset="0"/>
                <a:cs typeface="Helvetica Neue Medium" charset="0"/>
              </a:endParaRPr>
            </a:p>
          </p:txBody>
        </p:sp>
        <p:sp>
          <p:nvSpPr>
            <p:cNvPr id="76" name="Document 75"/>
            <p:cNvSpPr/>
            <p:nvPr/>
          </p:nvSpPr>
          <p:spPr>
            <a:xfrm>
              <a:off x="6661731" y="4491591"/>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grpSp>
      <p:grpSp>
        <p:nvGrpSpPr>
          <p:cNvPr id="56" name="Group 55"/>
          <p:cNvGrpSpPr/>
          <p:nvPr/>
        </p:nvGrpSpPr>
        <p:grpSpPr>
          <a:xfrm>
            <a:off x="6908269" y="1494869"/>
            <a:ext cx="1085035" cy="674158"/>
            <a:chOff x="7830365" y="1385615"/>
            <a:chExt cx="1085035" cy="674158"/>
          </a:xfrm>
        </p:grpSpPr>
        <p:sp>
          <p:nvSpPr>
            <p:cNvPr id="21" name="Document 20"/>
            <p:cNvSpPr/>
            <p:nvPr/>
          </p:nvSpPr>
          <p:spPr>
            <a:xfrm>
              <a:off x="7830365" y="1637169"/>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23" name="Rounded Rectangular Callout 22"/>
            <p:cNvSpPr/>
            <p:nvPr/>
          </p:nvSpPr>
          <p:spPr>
            <a:xfrm>
              <a:off x="8392132" y="1385615"/>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sp>
        <p:nvSpPr>
          <p:cNvPr id="86" name="Document 85"/>
          <p:cNvSpPr/>
          <p:nvPr/>
        </p:nvSpPr>
        <p:spPr>
          <a:xfrm>
            <a:off x="3896605" y="5145367"/>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87" name="Document 86"/>
          <p:cNvSpPr/>
          <p:nvPr/>
        </p:nvSpPr>
        <p:spPr>
          <a:xfrm>
            <a:off x="3906652" y="5668995"/>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88" name="Document 87"/>
          <p:cNvSpPr/>
          <p:nvPr/>
        </p:nvSpPr>
        <p:spPr>
          <a:xfrm>
            <a:off x="8006205" y="5932823"/>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93" name="Document 92"/>
          <p:cNvSpPr/>
          <p:nvPr/>
        </p:nvSpPr>
        <p:spPr>
          <a:xfrm>
            <a:off x="8025685" y="4857369"/>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95" name="TextBox 94"/>
          <p:cNvSpPr txBox="1"/>
          <p:nvPr/>
        </p:nvSpPr>
        <p:spPr>
          <a:xfrm>
            <a:off x="4059038" y="1977592"/>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6" name="TextBox 95"/>
          <p:cNvSpPr txBox="1"/>
          <p:nvPr/>
        </p:nvSpPr>
        <p:spPr>
          <a:xfrm>
            <a:off x="4050115" y="1979580"/>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8" name="TextBox 97"/>
          <p:cNvSpPr txBox="1"/>
          <p:nvPr/>
        </p:nvSpPr>
        <p:spPr>
          <a:xfrm>
            <a:off x="7126408" y="1984833"/>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59" name="Rectangle 58"/>
          <p:cNvSpPr/>
          <p:nvPr/>
        </p:nvSpPr>
        <p:spPr>
          <a:xfrm>
            <a:off x="4361334" y="6161712"/>
            <a:ext cx="3663429" cy="369332"/>
          </a:xfrm>
          <a:prstGeom prst="rect">
            <a:avLst/>
          </a:prstGeom>
        </p:spPr>
        <p:txBody>
          <a:bodyPr wrap="square">
            <a:spAutoFit/>
          </a:bodyPr>
          <a:lstStyle/>
          <a:p>
            <a:r>
              <a:rPr lang="en-US" spc="-150" dirty="0">
                <a:latin typeface="Helvetica Neue Medium" charset="0"/>
                <a:ea typeface="Helvetica Neue Medium" charset="0"/>
                <a:cs typeface="Helvetica Neue Medium" charset="0"/>
              </a:rPr>
              <a:t>(</a:t>
            </a:r>
            <a:r>
              <a:rPr lang="en-US" spc="-150" dirty="0" err="1" smtClean="0">
                <a:latin typeface="Helvetica Neue Medium" charset="0"/>
                <a:ea typeface="Helvetica Neue Medium" charset="0"/>
                <a:cs typeface="Helvetica Neue Medium" charset="0"/>
              </a:rPr>
              <a:t>Acks</a:t>
            </a:r>
            <a:r>
              <a:rPr lang="en-US" spc="-150" dirty="0" smtClean="0">
                <a:latin typeface="Helvetica Neue Medium" charset="0"/>
                <a:ea typeface="Helvetica Neue Medium" charset="0"/>
                <a:cs typeface="Helvetica Neue Medium" charset="0"/>
              </a:rPr>
              <a:t> </a:t>
            </a:r>
            <a:r>
              <a:rPr lang="en-US" spc="-150" dirty="0">
                <a:latin typeface="Helvetica Neue Medium" charset="0"/>
                <a:ea typeface="Helvetica Neue Medium" charset="0"/>
                <a:cs typeface="Helvetica Neue Medium" charset="0"/>
              </a:rPr>
              <a:t>to self not shown here)</a:t>
            </a:r>
          </a:p>
        </p:txBody>
      </p:sp>
      <p:grpSp>
        <p:nvGrpSpPr>
          <p:cNvPr id="79" name="Group 78"/>
          <p:cNvGrpSpPr/>
          <p:nvPr/>
        </p:nvGrpSpPr>
        <p:grpSpPr>
          <a:xfrm>
            <a:off x="6897948" y="1489085"/>
            <a:ext cx="1076107" cy="675327"/>
            <a:chOff x="4233795" y="1384810"/>
            <a:chExt cx="1076107" cy="675327"/>
          </a:xfrm>
        </p:grpSpPr>
        <p:sp>
          <p:nvSpPr>
            <p:cNvPr id="80" name="Document 79"/>
            <p:cNvSpPr/>
            <p:nvPr/>
          </p:nvSpPr>
          <p:spPr>
            <a:xfrm>
              <a:off x="4233795" y="163753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81" name="Rounded Rectangular Callout 80"/>
            <p:cNvSpPr/>
            <p:nvPr/>
          </p:nvSpPr>
          <p:spPr>
            <a:xfrm>
              <a:off x="4786634" y="1384810"/>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sp>
        <p:nvSpPr>
          <p:cNvPr id="97" name="TextBox 96"/>
          <p:cNvSpPr txBox="1"/>
          <p:nvPr/>
        </p:nvSpPr>
        <p:spPr>
          <a:xfrm>
            <a:off x="7127163" y="1956404"/>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Tree>
    <p:extLst>
      <p:ext uri="{BB962C8B-B14F-4D97-AF65-F5344CB8AC3E}">
        <p14:creationId xmlns:p14="http://schemas.microsoft.com/office/powerpoint/2010/main" val="79028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22" presetClass="entr" presetSubtype="8"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par>
                                <p:cTn id="20" presetID="22" presetClass="entr" presetSubtype="2"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right)">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0" presetClass="path" presetSubtype="0" fill="hold" nodeType="withEffect">
                                  <p:stCondLst>
                                    <p:cond delay="0"/>
                                  </p:stCondLst>
                                  <p:childTnLst>
                                    <p:animMotion origin="layout" path="M 1.11111E-6 -1.85185E-6 L 0.05799 -0.00046 " pathEditMode="relative" rAng="0" ptsTypes="AA">
                                      <p:cBhvr>
                                        <p:cTn id="34" dur="1000" fill="hold"/>
                                        <p:tgtEl>
                                          <p:spTgt spid="56"/>
                                        </p:tgtEl>
                                        <p:attrNameLst>
                                          <p:attrName>ppt_x</p:attrName>
                                          <p:attrName>ppt_y</p:attrName>
                                        </p:attrNameLst>
                                      </p:cBhvr>
                                      <p:rCtr x="2899" y="-23"/>
                                    </p:animMotion>
                                  </p:childTnLst>
                                </p:cTn>
                              </p:par>
                            </p:childTnLst>
                          </p:cTn>
                        </p:par>
                        <p:par>
                          <p:cTn id="35" fill="hold">
                            <p:stCondLst>
                              <p:cond delay="1000"/>
                            </p:stCondLst>
                            <p:childTnLst>
                              <p:par>
                                <p:cTn id="36" presetID="1" presetClass="entr" presetSubtype="0" fill="hold" nodeType="afterEffect">
                                  <p:stCondLst>
                                    <p:cond delay="0"/>
                                  </p:stCondLst>
                                  <p:childTnLst>
                                    <p:set>
                                      <p:cBhvr>
                                        <p:cTn id="37" dur="1" fill="hold">
                                          <p:stCondLst>
                                            <p:cond delay="0"/>
                                          </p:stCondLst>
                                        </p:cTn>
                                        <p:tgtEl>
                                          <p:spTgt spid="79"/>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70"/>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7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79"/>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97"/>
                                        </p:tgtEl>
                                        <p:attrNameLst>
                                          <p:attrName>style.visibility</p:attrName>
                                        </p:attrNameLst>
                                      </p:cBhvr>
                                      <p:to>
                                        <p:strVal val="hidden"/>
                                      </p:to>
                                    </p:set>
                                  </p:childTnLst>
                                </p:cTn>
                              </p:par>
                            </p:childTnLst>
                          </p:cTn>
                        </p:par>
                        <p:par>
                          <p:cTn id="52" fill="hold">
                            <p:stCondLst>
                              <p:cond delay="0"/>
                            </p:stCondLst>
                            <p:childTnLst>
                              <p:par>
                                <p:cTn id="53" presetID="0" presetClass="path" presetSubtype="0" accel="50000" decel="50000" fill="hold" nodeType="afterEffect">
                                  <p:stCondLst>
                                    <p:cond delay="0"/>
                                  </p:stCondLst>
                                  <p:childTnLst>
                                    <p:animMotion origin="layout" path="M 0.05799 -0.00046 L 1.11111E-6 -1.85185E-6 " pathEditMode="relative" rAng="0" ptsTypes="AA">
                                      <p:cBhvr>
                                        <p:cTn id="54" dur="2000" fill="hold"/>
                                        <p:tgtEl>
                                          <p:spTgt spid="56"/>
                                        </p:tgtEl>
                                        <p:attrNameLst>
                                          <p:attrName>ppt_x</p:attrName>
                                          <p:attrName>ppt_y</p:attrName>
                                        </p:attrNameLst>
                                      </p:cBhvr>
                                      <p:rCtr x="-2899" y="23"/>
                                    </p:animMotion>
                                  </p:childTnLst>
                                </p:cTn>
                              </p:par>
                              <p:par>
                                <p:cTn id="55" presetID="1" presetClass="entr" presetSubtype="0" fill="hold" grpId="0" nodeType="withEffect">
                                  <p:stCondLst>
                                    <p:cond delay="0"/>
                                  </p:stCondLst>
                                  <p:childTnLst>
                                    <p:set>
                                      <p:cBhvr>
                                        <p:cTn id="56" dur="1" fill="hold">
                                          <p:stCondLst>
                                            <p:cond delay="0"/>
                                          </p:stCondLst>
                                        </p:cTn>
                                        <p:tgtEl>
                                          <p:spTgt spid="9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6"/>
                                        </p:tgtEl>
                                        <p:attrNameLst>
                                          <p:attrName>style.visibility</p:attrName>
                                        </p:attrNameLst>
                                      </p:cBhvr>
                                      <p:to>
                                        <p:strVal val="visible"/>
                                      </p:to>
                                    </p:set>
                                  </p:childTnLst>
                                </p:cTn>
                              </p:par>
                              <p:par>
                                <p:cTn id="67" presetID="1" presetClass="exit" presetSubtype="0" fill="hold" grpId="1" nodeType="withEffect">
                                  <p:stCondLst>
                                    <p:cond delay="0"/>
                                  </p:stCondLst>
                                  <p:childTnLst>
                                    <p:set>
                                      <p:cBhvr>
                                        <p:cTn id="68" dur="1" fill="hold">
                                          <p:stCondLst>
                                            <p:cond delay="0"/>
                                          </p:stCondLst>
                                        </p:cTn>
                                        <p:tgtEl>
                                          <p:spTgt spid="96"/>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53"/>
                                        </p:tgtEl>
                                        <p:attrNameLst>
                                          <p:attrName>style.visibility</p:attrName>
                                        </p:attrNameLst>
                                      </p:cBhvr>
                                      <p:to>
                                        <p:strVal val="hidden"/>
                                      </p:to>
                                    </p:set>
                                  </p:childTnLst>
                                </p:cTn>
                              </p:par>
                            </p:childTnLst>
                          </p:cTn>
                        </p:par>
                        <p:par>
                          <p:cTn id="71" fill="hold">
                            <p:stCondLst>
                              <p:cond delay="0"/>
                            </p:stCondLst>
                            <p:childTnLst>
                              <p:par>
                                <p:cTn id="72" presetID="0" presetClass="path" presetSubtype="0" accel="50000" decel="50000" fill="hold" nodeType="afterEffect">
                                  <p:stCondLst>
                                    <p:cond delay="0"/>
                                  </p:stCondLst>
                                  <p:childTnLst>
                                    <p:animMotion origin="layout" path="M -3.88889E-6 -4.44444E-6 L -0.06875 0.00116 " pathEditMode="relative" rAng="0" ptsTypes="AA">
                                      <p:cBhvr>
                                        <p:cTn id="73" dur="2000" fill="hold"/>
                                        <p:tgtEl>
                                          <p:spTgt spid="54"/>
                                        </p:tgtEl>
                                        <p:attrNameLst>
                                          <p:attrName>ppt_x</p:attrName>
                                          <p:attrName>ppt_y</p:attrName>
                                        </p:attrNameLst>
                                      </p:cBhvr>
                                      <p:rCtr x="-3438" y="46"/>
                                    </p:animMotion>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58"/>
                                        </p:tgtEl>
                                        <p:attrNameLst>
                                          <p:attrName>style.visibility</p:attrName>
                                        </p:attrNameLst>
                                      </p:cBhvr>
                                      <p:to>
                                        <p:strVal val="visible"/>
                                      </p:to>
                                    </p:set>
                                    <p:animEffect transition="in" filter="wipe(left)">
                                      <p:cBhvr>
                                        <p:cTn id="78" dur="500"/>
                                        <p:tgtEl>
                                          <p:spTgt spid="58"/>
                                        </p:tgtEl>
                                      </p:cBhvr>
                                    </p:animEffect>
                                  </p:childTnLst>
                                </p:cTn>
                              </p:par>
                              <p:par>
                                <p:cTn id="79" presetID="1" presetClass="entr" presetSubtype="0" fill="hold" nodeType="withEffect">
                                  <p:stCondLst>
                                    <p:cond delay="0"/>
                                  </p:stCondLst>
                                  <p:childTnLst>
                                    <p:set>
                                      <p:cBhvr>
                                        <p:cTn id="80" dur="1" fill="hold">
                                          <p:stCondLst>
                                            <p:cond delay="0"/>
                                          </p:stCondLst>
                                        </p:cTn>
                                        <p:tgtEl>
                                          <p:spTgt spid="7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9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87"/>
                                        </p:tgtEl>
                                        <p:attrNameLst>
                                          <p:attrName>style.visibility</p:attrName>
                                        </p:attrNameLst>
                                      </p:cBhvr>
                                      <p:to>
                                        <p:strVal val="visible"/>
                                      </p:to>
                                    </p:set>
                                  </p:childTnLst>
                                </p:cTn>
                              </p:par>
                              <p:par>
                                <p:cTn id="89" presetID="1" presetClass="exit" presetSubtype="0" fill="hold" nodeType="withEffect">
                                  <p:stCondLst>
                                    <p:cond delay="0"/>
                                  </p:stCondLst>
                                  <p:childTnLst>
                                    <p:set>
                                      <p:cBhvr>
                                        <p:cTn id="90" dur="1" fill="hold">
                                          <p:stCondLst>
                                            <p:cond delay="0"/>
                                          </p:stCondLst>
                                        </p:cTn>
                                        <p:tgtEl>
                                          <p:spTgt spid="54"/>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9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9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88"/>
                                        </p:tgtEl>
                                        <p:attrNameLst>
                                          <p:attrName>style.visibility</p:attrName>
                                        </p:attrNameLst>
                                      </p:cBhvr>
                                      <p:to>
                                        <p:strVal val="visible"/>
                                      </p:to>
                                    </p:set>
                                  </p:childTnLst>
                                </p:cTn>
                              </p:par>
                              <p:par>
                                <p:cTn id="103" presetID="1" presetClass="exit" presetSubtype="0" fill="hold" nodeType="withEffect">
                                  <p:stCondLst>
                                    <p:cond delay="0"/>
                                  </p:stCondLst>
                                  <p:childTnLst>
                                    <p:set>
                                      <p:cBhvr>
                                        <p:cTn id="104" dur="1" fill="hold">
                                          <p:stCondLst>
                                            <p:cond delay="0"/>
                                          </p:stCondLst>
                                        </p:cTn>
                                        <p:tgtEl>
                                          <p:spTgt spid="56"/>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animBg="1"/>
      <p:bldP spid="38" grpId="0" animBg="1"/>
      <p:bldP spid="40" grpId="0" animBg="1"/>
      <p:bldP spid="57" grpId="0" animBg="1"/>
      <p:bldP spid="71" grpId="0" animBg="1"/>
      <p:bldP spid="86" grpId="0" animBg="1"/>
      <p:bldP spid="87" grpId="0" animBg="1"/>
      <p:bldP spid="88" grpId="0" animBg="1"/>
      <p:bldP spid="93" grpId="0" animBg="1"/>
      <p:bldP spid="95" grpId="0" animBg="1"/>
      <p:bldP spid="95" grpId="1" animBg="1"/>
      <p:bldP spid="96" grpId="0" animBg="1"/>
      <p:bldP spid="96" grpId="1" animBg="1"/>
      <p:bldP spid="98" grpId="0" animBg="1"/>
      <p:bldP spid="98" grpId="1" animBg="1"/>
      <p:bldP spid="97" grpId="0" animBg="1"/>
      <p:bldP spid="97"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690688"/>
            <a:ext cx="10515600" cy="4278791"/>
          </a:xfrm>
        </p:spPr>
        <p:txBody>
          <a:bodyPr>
            <a:noAutofit/>
          </a:bodyPr>
          <a:lstStyle/>
          <a:p>
            <a:r>
              <a:rPr lang="en-US" i="1" dirty="0"/>
              <a:t>Does totally-ordered multicast solve the problem of multi-site replication in general</a:t>
            </a:r>
            <a:r>
              <a:rPr lang="en-US" i="1" dirty="0" smtClean="0"/>
              <a:t>?</a:t>
            </a:r>
          </a:p>
          <a:p>
            <a:pPr lvl="5"/>
            <a:endParaRPr lang="en-US" dirty="0" smtClean="0"/>
          </a:p>
          <a:p>
            <a:r>
              <a:rPr lang="en-US" dirty="0" smtClean="0"/>
              <a:t>Not </a:t>
            </a:r>
            <a:r>
              <a:rPr lang="en-US" dirty="0"/>
              <a:t>by a long shot!  </a:t>
            </a:r>
          </a:p>
          <a:p>
            <a:pPr lvl="8"/>
            <a:endParaRPr lang="en-US" dirty="0"/>
          </a:p>
          <a:p>
            <a:pPr marL="514350" indent="-514350">
              <a:buFont typeface="+mj-lt"/>
              <a:buAutoNum type="arabicPeriod"/>
            </a:pPr>
            <a:r>
              <a:rPr lang="en-US" dirty="0"/>
              <a:t>Our protocol </a:t>
            </a:r>
            <a:r>
              <a:rPr lang="en-US" dirty="0">
                <a:solidFill>
                  <a:srgbClr val="FF0000"/>
                </a:solidFill>
              </a:rPr>
              <a:t>assumed:</a:t>
            </a:r>
          </a:p>
          <a:p>
            <a:pPr lvl="1"/>
            <a:r>
              <a:rPr lang="en-US" sz="2800" dirty="0"/>
              <a:t>No node failures</a:t>
            </a:r>
          </a:p>
          <a:p>
            <a:pPr lvl="1"/>
            <a:r>
              <a:rPr lang="en-US" sz="2800" dirty="0"/>
              <a:t>No message loss</a:t>
            </a:r>
          </a:p>
          <a:p>
            <a:pPr lvl="1"/>
            <a:r>
              <a:rPr lang="en-US" sz="2800" dirty="0"/>
              <a:t>No message corruption</a:t>
            </a:r>
          </a:p>
          <a:p>
            <a:pPr marL="514350" indent="-514350">
              <a:buFont typeface="+mj-lt"/>
              <a:buAutoNum type="arabicPeriod"/>
            </a:pPr>
            <a:r>
              <a:rPr lang="en-US" dirty="0"/>
              <a:t>All to all communication </a:t>
            </a:r>
            <a:r>
              <a:rPr lang="en-US" dirty="0">
                <a:solidFill>
                  <a:srgbClr val="FF0000"/>
                </a:solidFill>
              </a:rPr>
              <a:t>does not scale</a:t>
            </a:r>
            <a:endParaRPr lang="en-US" dirty="0"/>
          </a:p>
          <a:p>
            <a:pPr marL="514350" indent="-514350">
              <a:buFont typeface="+mj-lt"/>
              <a:buAutoNum type="arabicPeriod"/>
            </a:pPr>
            <a:r>
              <a:rPr lang="en-US" dirty="0">
                <a:solidFill>
                  <a:srgbClr val="FF0000"/>
                </a:solidFill>
              </a:rPr>
              <a:t>Waits forever </a:t>
            </a:r>
            <a:r>
              <a:rPr lang="en-US" dirty="0"/>
              <a:t>for message delays </a:t>
            </a:r>
            <a:r>
              <a:rPr lang="en-US" dirty="0">
                <a:solidFill>
                  <a:srgbClr val="FF0000"/>
                </a:solidFill>
              </a:rPr>
              <a:t>(performance?)</a:t>
            </a:r>
          </a:p>
        </p:txBody>
      </p:sp>
      <p:sp>
        <p:nvSpPr>
          <p:cNvPr id="4" name="Title 3"/>
          <p:cNvSpPr>
            <a:spLocks noGrp="1"/>
          </p:cNvSpPr>
          <p:nvPr>
            <p:ph type="title"/>
          </p:nvPr>
        </p:nvSpPr>
        <p:spPr/>
        <p:txBody>
          <a:bodyPr/>
          <a:lstStyle/>
          <a:p>
            <a:r>
              <a:rPr lang="en-US" dirty="0" smtClean="0"/>
              <a:t>So, are we done?</a:t>
            </a:r>
            <a:endParaRPr lang="en-US" dirty="0"/>
          </a:p>
        </p:txBody>
      </p:sp>
      <p:sp>
        <p:nvSpPr>
          <p:cNvPr id="5" name="Slide Number Placeholder 4"/>
          <p:cNvSpPr>
            <a:spLocks noGrp="1"/>
          </p:cNvSpPr>
          <p:nvPr>
            <p:ph type="sldNum" sz="quarter" idx="12"/>
          </p:nvPr>
        </p:nvSpPr>
        <p:spPr/>
        <p:txBody>
          <a:bodyPr/>
          <a:lstStyle/>
          <a:p>
            <a:pPr>
              <a:defRPr/>
            </a:pPr>
            <a:fld id="{729111C5-E04E-4942-8174-12BB645D56A6}" type="slidenum">
              <a:rPr lang="en-US" smtClean="0"/>
              <a:pPr>
                <a:defRPr/>
              </a:pPr>
              <a:t>37</a:t>
            </a:fld>
            <a:endParaRPr lang="en-US"/>
          </a:p>
        </p:txBody>
      </p:sp>
    </p:spTree>
    <p:extLst>
      <p:ext uri="{BB962C8B-B14F-4D97-AF65-F5344CB8AC3E}">
        <p14:creationId xmlns:p14="http://schemas.microsoft.com/office/powerpoint/2010/main" val="40602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838200" y="1447801"/>
            <a:ext cx="10515600" cy="3728048"/>
          </a:xfrm>
        </p:spPr>
        <p:txBody>
          <a:bodyPr>
            <a:normAutofit/>
          </a:bodyPr>
          <a:lstStyle/>
          <a:p>
            <a:r>
              <a:rPr lang="en-GB" altLang="en-US" dirty="0"/>
              <a:t>Can totally-order events in a distributed system: that’s useful!</a:t>
            </a:r>
          </a:p>
          <a:p>
            <a:pPr lvl="1"/>
            <a:r>
              <a:rPr lang="en-GB" altLang="en-US" dirty="0" smtClean="0"/>
              <a:t>We saw an application of Lamport clocks for totally-ordered multicast</a:t>
            </a:r>
          </a:p>
          <a:p>
            <a:endParaRPr lang="en-GB" altLang="en-US" dirty="0"/>
          </a:p>
          <a:p>
            <a:r>
              <a:rPr lang="en-GB" altLang="en-US" dirty="0" smtClean="0"/>
              <a:t>But: while by construction, a </a:t>
            </a:r>
            <a:r>
              <a:rPr lang="en-GB" altLang="en-US" dirty="0" smtClean="0">
                <a:sym typeface="Wingdings"/>
              </a:rPr>
              <a:t> </a:t>
            </a:r>
            <a:r>
              <a:rPr lang="en-GB" altLang="en-US" dirty="0" smtClean="0"/>
              <a:t>b implies </a:t>
            </a:r>
            <a:r>
              <a:rPr lang="en-GB" altLang="en-US" i="1" dirty="0" smtClean="0"/>
              <a:t>C</a:t>
            </a:r>
            <a:r>
              <a:rPr lang="en-GB" altLang="en-US" dirty="0" smtClean="0"/>
              <a:t>(a) &lt; </a:t>
            </a:r>
            <a:r>
              <a:rPr lang="en-GB" altLang="en-US" i="1" dirty="0" smtClean="0"/>
              <a:t>C</a:t>
            </a:r>
            <a:r>
              <a:rPr lang="en-GB" altLang="en-US" dirty="0" smtClean="0"/>
              <a:t>(b),</a:t>
            </a:r>
          </a:p>
          <a:p>
            <a:pPr lvl="1"/>
            <a:r>
              <a:rPr lang="en-GB" altLang="en-US" dirty="0" smtClean="0"/>
              <a:t>The converse is not necessarily true:</a:t>
            </a:r>
          </a:p>
          <a:p>
            <a:pPr lvl="2"/>
            <a:r>
              <a:rPr lang="en-GB" altLang="en-US" i="1" dirty="0" smtClean="0"/>
              <a:t>C</a:t>
            </a:r>
            <a:r>
              <a:rPr lang="en-GB" altLang="en-US" dirty="0" smtClean="0"/>
              <a:t>(a) &lt; </a:t>
            </a:r>
            <a:r>
              <a:rPr lang="en-GB" altLang="en-US" i="1" dirty="0" smtClean="0"/>
              <a:t>C</a:t>
            </a:r>
            <a:r>
              <a:rPr lang="en-GB" altLang="en-US" dirty="0" smtClean="0"/>
              <a:t>(b) does not imply a </a:t>
            </a:r>
            <a:r>
              <a:rPr lang="en-GB" altLang="en-US" dirty="0" smtClean="0">
                <a:sym typeface="Wingdings"/>
              </a:rPr>
              <a:t> </a:t>
            </a:r>
            <a:r>
              <a:rPr lang="en-GB" altLang="en-US" dirty="0" smtClean="0"/>
              <a:t>b (possibly, a || b)</a:t>
            </a:r>
            <a:endParaRPr lang="en-GB" altLang="en-US" dirty="0"/>
          </a:p>
          <a:p>
            <a:endParaRPr lang="en-GB" altLang="en-US" dirty="0"/>
          </a:p>
        </p:txBody>
      </p:sp>
      <p:sp>
        <p:nvSpPr>
          <p:cNvPr id="2" name="Slide Number Placeholder 1"/>
          <p:cNvSpPr>
            <a:spLocks noGrp="1"/>
          </p:cNvSpPr>
          <p:nvPr>
            <p:ph type="sldNum" sz="quarter" idx="12"/>
          </p:nvPr>
        </p:nvSpPr>
        <p:spPr/>
        <p:txBody>
          <a:bodyPr/>
          <a:lstStyle/>
          <a:p>
            <a:fld id="{729111C5-E04E-4942-8174-12BB645D56A6}" type="slidenum">
              <a:rPr lang="en-US" smtClean="0"/>
              <a:pPr/>
              <a:t>38</a:t>
            </a:fld>
            <a:endParaRPr lang="en-US"/>
          </a:p>
        </p:txBody>
      </p:sp>
      <p:sp>
        <p:nvSpPr>
          <p:cNvPr id="66561" name="Rectangle 2"/>
          <p:cNvSpPr>
            <a:spLocks noGrp="1" noChangeArrowheads="1"/>
          </p:cNvSpPr>
          <p:nvPr>
            <p:ph type="title"/>
          </p:nvPr>
        </p:nvSpPr>
        <p:spPr/>
        <p:txBody>
          <a:bodyPr/>
          <a:lstStyle/>
          <a:p>
            <a:r>
              <a:rPr lang="en-GB" altLang="en-US" dirty="0" smtClean="0"/>
              <a:t>Take-away points: Lamport clocks</a:t>
            </a:r>
            <a:endParaRPr lang="en-GB" altLang="en-US" dirty="0"/>
          </a:p>
        </p:txBody>
      </p:sp>
      <p:sp>
        <p:nvSpPr>
          <p:cNvPr id="5" name="TextBox 4"/>
          <p:cNvSpPr txBox="1"/>
          <p:nvPr/>
        </p:nvSpPr>
        <p:spPr>
          <a:xfrm>
            <a:off x="838200" y="5175849"/>
            <a:ext cx="9283800" cy="954107"/>
          </a:xfrm>
          <a:prstGeom prst="rect">
            <a:avLst/>
          </a:prstGeom>
          <a:solidFill>
            <a:schemeClr val="accent2">
              <a:lumMod val="20000"/>
              <a:lumOff val="80000"/>
            </a:schemeClr>
          </a:solidFill>
          <a:ln w="28575">
            <a:solidFill>
              <a:schemeClr val="tx1"/>
            </a:solidFill>
            <a:prstDash val="sysDash"/>
          </a:ln>
        </p:spPr>
        <p:txBody>
          <a:bodyPr wrap="square" rtlCol="0">
            <a:spAutoFit/>
          </a:bodyPr>
          <a:lstStyle/>
          <a:p>
            <a:r>
              <a:rPr lang="en-US" sz="2800" dirty="0">
                <a:solidFill>
                  <a:srgbClr val="FF0000"/>
                </a:solidFill>
                <a:latin typeface="Helvetica Neue Medium" charset="0"/>
                <a:ea typeface="Helvetica Neue Medium" charset="0"/>
                <a:cs typeface="Helvetica Neue Medium" charset="0"/>
              </a:rPr>
              <a:t>Can’t</a:t>
            </a:r>
            <a:r>
              <a:rPr lang="en-US" sz="2800" dirty="0">
                <a:latin typeface="Helvetica Neue Medium" charset="0"/>
                <a:ea typeface="Helvetica Neue Medium" charset="0"/>
                <a:cs typeface="Helvetica Neue Medium" charset="0"/>
              </a:rPr>
              <a:t> use </a:t>
            </a:r>
            <a:r>
              <a:rPr lang="en-US" sz="2800" dirty="0" err="1">
                <a:latin typeface="Helvetica Neue Medium" charset="0"/>
                <a:ea typeface="Helvetica Neue Medium" charset="0"/>
                <a:cs typeface="Helvetica Neue Medium" charset="0"/>
              </a:rPr>
              <a:t>Lamport</a:t>
            </a:r>
            <a:r>
              <a:rPr lang="en-US" sz="2800" dirty="0">
                <a:latin typeface="Helvetica Neue Medium" charset="0"/>
                <a:ea typeface="Helvetica Neue Medium" charset="0"/>
                <a:cs typeface="Helvetica Neue Medium" charset="0"/>
              </a:rPr>
              <a:t> </a:t>
            </a:r>
            <a:r>
              <a:rPr lang="en-US" sz="2800" dirty="0" smtClean="0">
                <a:latin typeface="Helvetica Neue Medium" charset="0"/>
                <a:ea typeface="Helvetica Neue Medium" charset="0"/>
                <a:cs typeface="Helvetica Neue Medium" charset="0"/>
              </a:rPr>
              <a:t>timestamps </a:t>
            </a:r>
            <a:r>
              <a:rPr lang="en-US" sz="2800" dirty="0">
                <a:latin typeface="Helvetica Neue Medium" charset="0"/>
                <a:ea typeface="Helvetica Neue Medium" charset="0"/>
                <a:cs typeface="Helvetica Neue Medium" charset="0"/>
              </a:rPr>
              <a:t>to infer </a:t>
            </a:r>
            <a:r>
              <a:rPr lang="en-US" sz="2800" dirty="0">
                <a:solidFill>
                  <a:schemeClr val="accent6">
                    <a:lumMod val="75000"/>
                  </a:schemeClr>
                </a:solidFill>
                <a:latin typeface="Helvetica Neue Medium" charset="0"/>
                <a:ea typeface="Helvetica Neue Medium" charset="0"/>
                <a:cs typeface="Helvetica Neue Medium" charset="0"/>
              </a:rPr>
              <a:t>causal relationships </a:t>
            </a:r>
            <a:r>
              <a:rPr lang="en-US" sz="2800" dirty="0">
                <a:latin typeface="Helvetica Neue Medium" charset="0"/>
                <a:ea typeface="Helvetica Neue Medium" charset="0"/>
                <a:cs typeface="Helvetica Neue Medium" charset="0"/>
              </a:rPr>
              <a:t>between events</a:t>
            </a:r>
          </a:p>
        </p:txBody>
      </p:sp>
    </p:spTree>
    <p:extLst>
      <p:ext uri="{BB962C8B-B14F-4D97-AF65-F5344CB8AC3E}">
        <p14:creationId xmlns:p14="http://schemas.microsoft.com/office/powerpoint/2010/main" val="11915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309426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14350" indent="-514350">
              <a:buFont typeface="+mj-lt"/>
              <a:buAutoNum type="arabicPeriod"/>
            </a:pPr>
            <a:r>
              <a:rPr lang="en-US" sz="3200" dirty="0"/>
              <a:t>Quartz oscillator sensitive</a:t>
            </a:r>
            <a:r>
              <a:rPr lang="en-US" sz="3200" dirty="0">
                <a:solidFill>
                  <a:srgbClr val="FF0000"/>
                </a:solidFill>
              </a:rPr>
              <a:t> </a:t>
            </a:r>
            <a:r>
              <a:rPr lang="en-US" sz="3200" dirty="0"/>
              <a:t>to temperature, age, vibration, radiation</a:t>
            </a:r>
          </a:p>
          <a:p>
            <a:pPr lvl="1"/>
            <a:r>
              <a:rPr lang="en-US" sz="3200" dirty="0"/>
              <a:t>Accuracy </a:t>
            </a:r>
            <a:r>
              <a:rPr lang="en-US" sz="3200" dirty="0" smtClean="0"/>
              <a:t>~one </a:t>
            </a:r>
            <a:r>
              <a:rPr lang="en-US" sz="3200" dirty="0"/>
              <a:t>part per </a:t>
            </a:r>
            <a:r>
              <a:rPr lang="en-US" sz="3200" dirty="0" smtClean="0"/>
              <a:t>million</a:t>
            </a:r>
          </a:p>
          <a:p>
            <a:pPr lvl="2"/>
            <a:r>
              <a:rPr lang="en-US" sz="2800" dirty="0" smtClean="0"/>
              <a:t>(one </a:t>
            </a:r>
            <a:r>
              <a:rPr lang="en-US" sz="2800" dirty="0"/>
              <a:t>second of clock drift over 12 days)</a:t>
            </a:r>
          </a:p>
          <a:p>
            <a:pPr marL="342900" lvl="1" indent="-342900">
              <a:buFont typeface="Arial" pitchFamily="-1" charset="0"/>
              <a:buChar char="•"/>
            </a:pPr>
            <a:endParaRPr lang="en-US" altLang="en-US" sz="3200" dirty="0"/>
          </a:p>
          <a:p>
            <a:pPr marL="514350" lvl="1" indent="-514350">
              <a:buFont typeface="+mj-lt"/>
              <a:buAutoNum type="arabicPeriod" startAt="2"/>
            </a:pPr>
            <a:r>
              <a:rPr lang="en-US" altLang="en-US" sz="3200" dirty="0"/>
              <a:t>The internet is:</a:t>
            </a:r>
          </a:p>
          <a:p>
            <a:pPr marL="742950" lvl="2" indent="-342900"/>
            <a:r>
              <a:rPr lang="en-US" altLang="en-US" sz="3200" dirty="0"/>
              <a:t>Asynchronous: arbitrary message delays</a:t>
            </a:r>
          </a:p>
          <a:p>
            <a:pPr marL="742950" lvl="2" indent="-342900"/>
            <a:r>
              <a:rPr lang="en-US" altLang="en-US" sz="3200" dirty="0"/>
              <a:t>Best-effort: messages don’</a:t>
            </a:r>
            <a:r>
              <a:rPr lang="en-US" altLang="ja-JP" sz="3200" dirty="0"/>
              <a:t>t always arrive</a:t>
            </a:r>
            <a:endParaRPr lang="en-US" altLang="en-US" sz="3200" dirty="0"/>
          </a:p>
          <a:p>
            <a:endParaRPr lang="en-GB" sz="3200" dirty="0"/>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pPr>
                <a:defRPr/>
              </a:pPr>
              <a:t>4</a:t>
            </a:fld>
            <a:endParaRPr lang="en-US"/>
          </a:p>
        </p:txBody>
      </p:sp>
      <p:sp>
        <p:nvSpPr>
          <p:cNvPr id="4" name="Title 3"/>
          <p:cNvSpPr>
            <a:spLocks noGrp="1"/>
          </p:cNvSpPr>
          <p:nvPr>
            <p:ph type="title"/>
          </p:nvPr>
        </p:nvSpPr>
        <p:spPr/>
        <p:txBody>
          <a:bodyPr/>
          <a:lstStyle/>
          <a:p>
            <a:r>
              <a:rPr lang="en-US" dirty="0" smtClean="0"/>
              <a:t>What makes time synchronization hard?</a:t>
            </a:r>
            <a:endParaRPr lang="en-US" dirty="0"/>
          </a:p>
        </p:txBody>
      </p:sp>
    </p:spTree>
    <p:extLst>
      <p:ext uri="{BB962C8B-B14F-4D97-AF65-F5344CB8AC3E}">
        <p14:creationId xmlns:p14="http://schemas.microsoft.com/office/powerpoint/2010/main" val="17684084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altLang="en-US" smtClean="0"/>
              <a:t>Today</a:t>
            </a:r>
            <a:endParaRPr lang="en-US" altLang="en-US" dirty="0"/>
          </a:p>
        </p:txBody>
      </p:sp>
      <p:sp>
        <p:nvSpPr>
          <p:cNvPr id="39938" name="Content Placeholder 2"/>
          <p:cNvSpPr>
            <a:spLocks noGrp="1"/>
          </p:cNvSpPr>
          <p:nvPr>
            <p:ph idx="1"/>
          </p:nvPr>
        </p:nvSpPr>
        <p:spPr/>
        <p:txBody>
          <a:bodyPr>
            <a:normAutofit/>
          </a:bodyPr>
          <a:lstStyle/>
          <a:p>
            <a:pPr marL="514350" indent="-514350">
              <a:buFont typeface="+mj-lt"/>
              <a:buAutoNum type="arabicPeriod"/>
            </a:pPr>
            <a:r>
              <a:rPr lang="en-US" altLang="en-US" sz="3200" dirty="0">
                <a:solidFill>
                  <a:schemeClr val="bg1">
                    <a:lumMod val="50000"/>
                  </a:schemeClr>
                </a:solidFill>
              </a:rPr>
              <a:t>The need for time synchronization</a:t>
            </a:r>
          </a:p>
          <a:p>
            <a:pPr marL="514350" indent="-514350">
              <a:buFont typeface="+mj-lt"/>
              <a:buAutoNum type="arabicPeriod"/>
            </a:pPr>
            <a:endParaRPr lang="en-US" altLang="en-US" sz="3200" dirty="0"/>
          </a:p>
          <a:p>
            <a:pPr marL="514350" indent="-514350">
              <a:buFont typeface="+mj-lt"/>
              <a:buAutoNum type="arabicPeriod"/>
            </a:pPr>
            <a:r>
              <a:rPr lang="en-US" altLang="en-US" sz="3200" dirty="0"/>
              <a:t>“Wall clock time” synchronization</a:t>
            </a:r>
          </a:p>
          <a:p>
            <a:pPr marL="914400" lvl="1" indent="-514350"/>
            <a:r>
              <a:rPr lang="en-US" altLang="en-US" sz="3200" dirty="0"/>
              <a:t>Cristian’s algorithm, </a:t>
            </a:r>
            <a:r>
              <a:rPr lang="en-US" altLang="en-US" sz="3200" dirty="0" smtClean="0"/>
              <a:t>NTP</a:t>
            </a:r>
            <a:endParaRPr lang="en-US" altLang="en-US" sz="3200" dirty="0"/>
          </a:p>
          <a:p>
            <a:pPr marL="914400" lvl="1" indent="-514350"/>
            <a:endParaRPr lang="en-US" altLang="en-US" sz="3200" dirty="0"/>
          </a:p>
          <a:p>
            <a:pPr marL="514350" indent="-514350">
              <a:buFont typeface="+mj-lt"/>
              <a:buAutoNum type="arabicPeriod"/>
            </a:pPr>
            <a:r>
              <a:rPr lang="en-US" altLang="en-US" sz="3200" dirty="0"/>
              <a:t>Logical Time: Lamport clocks</a:t>
            </a:r>
          </a:p>
        </p:txBody>
      </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5</a:t>
            </a:fld>
            <a:endParaRPr lang="en-US"/>
          </a:p>
        </p:txBody>
      </p:sp>
    </p:spTree>
    <p:extLst>
      <p:ext uri="{BB962C8B-B14F-4D97-AF65-F5344CB8AC3E}">
        <p14:creationId xmlns:p14="http://schemas.microsoft.com/office/powerpoint/2010/main" val="20742232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3"/>
          <p:cNvSpPr>
            <a:spLocks noGrp="1" noChangeArrowheads="1"/>
          </p:cNvSpPr>
          <p:nvPr>
            <p:ph type="body" idx="1"/>
          </p:nvPr>
        </p:nvSpPr>
        <p:spPr/>
        <p:txBody>
          <a:bodyPr>
            <a:normAutofit lnSpcReduction="10000"/>
          </a:bodyPr>
          <a:lstStyle/>
          <a:p>
            <a:r>
              <a:rPr lang="en-GB" altLang="en-US" dirty="0" smtClean="0"/>
              <a:t>UTC is broadcast from radio stations on land and satellite (e.g., the Global Positioning System)</a:t>
            </a:r>
          </a:p>
          <a:p>
            <a:pPr lvl="1"/>
            <a:r>
              <a:rPr lang="en-GB" altLang="en-US" dirty="0" smtClean="0"/>
              <a:t>Computers with receivers can synchronize their clocks with these timing signals</a:t>
            </a:r>
          </a:p>
          <a:p>
            <a:endParaRPr lang="en-GB" altLang="en-US" dirty="0" smtClean="0"/>
          </a:p>
          <a:p>
            <a:r>
              <a:rPr lang="en-GB" altLang="en-US" dirty="0" smtClean="0"/>
              <a:t>Signals from land-based stations are accurate to about 0.1−10 milliseconds</a:t>
            </a:r>
          </a:p>
          <a:p>
            <a:endParaRPr lang="en-GB" altLang="en-US" dirty="0" smtClean="0"/>
          </a:p>
          <a:p>
            <a:r>
              <a:rPr lang="en-GB" altLang="en-US" dirty="0" smtClean="0"/>
              <a:t>Signals from GPS are accurate to about one microsecond</a:t>
            </a:r>
          </a:p>
          <a:p>
            <a:pPr lvl="1"/>
            <a:r>
              <a:rPr lang="en-GB" altLang="en-US" i="1" dirty="0" smtClean="0"/>
              <a:t>Why can’t we put GPS receivers on all our computers?</a:t>
            </a:r>
          </a:p>
          <a:p>
            <a:pPr lvl="1"/>
            <a:endParaRPr lang="en-GB" altLang="en-US" dirty="0"/>
          </a:p>
        </p:txBody>
      </p:sp>
      <p:sp>
        <p:nvSpPr>
          <p:cNvPr id="2" name="Slide Number Placeholder 1"/>
          <p:cNvSpPr>
            <a:spLocks noGrp="1"/>
          </p:cNvSpPr>
          <p:nvPr>
            <p:ph type="sldNum" sz="quarter" idx="12"/>
          </p:nvPr>
        </p:nvSpPr>
        <p:spPr/>
        <p:txBody>
          <a:bodyPr/>
          <a:lstStyle/>
          <a:p>
            <a:fld id="{729111C5-E04E-4942-8174-12BB645D56A6}" type="slidenum">
              <a:rPr lang="en-US" smtClean="0"/>
              <a:pPr/>
              <a:t>6</a:t>
            </a:fld>
            <a:endParaRPr lang="en-US"/>
          </a:p>
        </p:txBody>
      </p:sp>
      <p:sp>
        <p:nvSpPr>
          <p:cNvPr id="43009" name="Rectangle 2"/>
          <p:cNvSpPr>
            <a:spLocks noGrp="1" noChangeArrowheads="1"/>
          </p:cNvSpPr>
          <p:nvPr>
            <p:ph type="title"/>
          </p:nvPr>
        </p:nvSpPr>
        <p:spPr>
          <a:xfrm>
            <a:off x="838200" y="152400"/>
            <a:ext cx="10515600" cy="1066800"/>
          </a:xfrm>
        </p:spPr>
        <p:txBody>
          <a:bodyPr>
            <a:normAutofit/>
          </a:bodyPr>
          <a:lstStyle/>
          <a:p>
            <a:r>
              <a:rPr lang="en-GB" altLang="en-US" smtClean="0"/>
              <a:t>Just use Coordinated Universal Time?</a:t>
            </a:r>
            <a:endParaRPr lang="en-GB" altLang="en-US"/>
          </a:p>
        </p:txBody>
      </p:sp>
    </p:spTree>
    <p:extLst>
      <p:ext uri="{BB962C8B-B14F-4D97-AF65-F5344CB8AC3E}">
        <p14:creationId xmlns:p14="http://schemas.microsoft.com/office/powerpoint/2010/main" val="1130217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25625"/>
            <a:ext cx="10515600" cy="4351338"/>
          </a:xfrm>
        </p:spPr>
        <p:txBody>
          <a:bodyPr>
            <a:noAutofit/>
          </a:bodyPr>
          <a:lstStyle/>
          <a:p>
            <a:r>
              <a:rPr lang="en-US" dirty="0" smtClean="0"/>
              <a:t>Suppose a server with an accurate clock (e.g., GPS-receiver)</a:t>
            </a:r>
            <a:endParaRPr lang="en-US" dirty="0"/>
          </a:p>
          <a:p>
            <a:pPr lvl="1"/>
            <a:r>
              <a:rPr lang="en-US" dirty="0" smtClean="0"/>
              <a:t>Could simply issue an RPC to obtain the time:</a:t>
            </a:r>
          </a:p>
          <a:p>
            <a:endParaRPr lang="en-US" dirty="0"/>
          </a:p>
          <a:p>
            <a:endParaRPr lang="en-US" dirty="0" smtClean="0"/>
          </a:p>
          <a:p>
            <a:endParaRPr lang="en-US" dirty="0"/>
          </a:p>
          <a:p>
            <a:endParaRPr lang="en-US" dirty="0" smtClean="0"/>
          </a:p>
          <a:p>
            <a:endParaRPr lang="en-US" dirty="0" smtClean="0"/>
          </a:p>
          <a:p>
            <a:r>
              <a:rPr lang="en-US" dirty="0" smtClean="0"/>
              <a:t>But this doesn’t account for network latency</a:t>
            </a:r>
          </a:p>
          <a:p>
            <a:pPr lvl="1"/>
            <a:r>
              <a:rPr lang="en-US" dirty="0" smtClean="0"/>
              <a:t>Message delays will have </a:t>
            </a:r>
            <a:r>
              <a:rPr lang="en-US" dirty="0" smtClean="0">
                <a:solidFill>
                  <a:srgbClr val="FF0000"/>
                </a:solidFill>
              </a:rPr>
              <a:t>outdated </a:t>
            </a:r>
            <a:r>
              <a:rPr lang="en-US" dirty="0" smtClean="0"/>
              <a:t>server’s answer</a:t>
            </a:r>
            <a:endParaRPr lang="en-US" dirty="0"/>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pPr>
                <a:defRPr/>
              </a:pPr>
              <a:t>7</a:t>
            </a:fld>
            <a:endParaRPr lang="en-US"/>
          </a:p>
        </p:txBody>
      </p:sp>
      <p:sp>
        <p:nvSpPr>
          <p:cNvPr id="4" name="Title 3"/>
          <p:cNvSpPr>
            <a:spLocks noGrp="1"/>
          </p:cNvSpPr>
          <p:nvPr>
            <p:ph type="title"/>
          </p:nvPr>
        </p:nvSpPr>
        <p:spPr/>
        <p:txBody>
          <a:bodyPr/>
          <a:lstStyle/>
          <a:p>
            <a:r>
              <a:rPr lang="en-US" dirty="0" smtClean="0"/>
              <a:t>Synchronization to a time server</a:t>
            </a:r>
            <a:endParaRPr lang="en-US" dirty="0"/>
          </a:p>
        </p:txBody>
      </p:sp>
      <p:grpSp>
        <p:nvGrpSpPr>
          <p:cNvPr id="26" name="Group 25"/>
          <p:cNvGrpSpPr/>
          <p:nvPr/>
        </p:nvGrpSpPr>
        <p:grpSpPr>
          <a:xfrm>
            <a:off x="3249519" y="2902245"/>
            <a:ext cx="4711134" cy="2120311"/>
            <a:chOff x="1695538" y="3334634"/>
            <a:chExt cx="4711134" cy="2120311"/>
          </a:xfrm>
        </p:grpSpPr>
        <p:sp>
          <p:nvSpPr>
            <p:cNvPr id="9" name="Rectangle 8"/>
            <p:cNvSpPr>
              <a:spLocks/>
            </p:cNvSpPr>
            <p:nvPr/>
          </p:nvSpPr>
          <p:spPr bwMode="auto">
            <a:xfrm>
              <a:off x="1695538" y="3503643"/>
              <a:ext cx="589905"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latin typeface="Arial"/>
                  <a:ea typeface="Gill Sans" pitchFamily="-84" charset="0"/>
                  <a:cs typeface="Arial"/>
                </a:rPr>
                <a:t>Client</a:t>
              </a:r>
              <a:endParaRPr lang="en-US" dirty="0">
                <a:latin typeface="Arial"/>
                <a:ea typeface="Gill Sans" pitchFamily="-84" charset="0"/>
                <a:cs typeface="Arial"/>
              </a:endParaRPr>
            </a:p>
          </p:txBody>
        </p:sp>
        <p:sp>
          <p:nvSpPr>
            <p:cNvPr id="10" name="Rectangle 9"/>
            <p:cNvSpPr>
              <a:spLocks/>
            </p:cNvSpPr>
            <p:nvPr/>
          </p:nvSpPr>
          <p:spPr bwMode="auto">
            <a:xfrm>
              <a:off x="5515315" y="3488254"/>
              <a:ext cx="891357" cy="276999"/>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a:latin typeface="Arial"/>
                  <a:ea typeface="Gill Sans" pitchFamily="-84" charset="0"/>
                  <a:cs typeface="Arial"/>
                </a:rPr>
                <a:t>Server</a:t>
              </a:r>
              <a:endParaRPr lang="en-US" dirty="0">
                <a:latin typeface="Arial"/>
                <a:ea typeface="Gill Sans" pitchFamily="-84" charset="0"/>
                <a:cs typeface="Arial"/>
              </a:endParaRPr>
            </a:p>
          </p:txBody>
        </p:sp>
        <p:pic>
          <p:nvPicPr>
            <p:cNvPr id="11" name="Picture 10" descr="Mac-Book-Black-On-48x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5300" y="3334634"/>
              <a:ext cx="609600" cy="609600"/>
            </a:xfrm>
            <a:prstGeom prst="rect">
              <a:avLst/>
            </a:prstGeom>
          </p:spPr>
        </p:pic>
        <p:pic>
          <p:nvPicPr>
            <p:cNvPr id="12" name="Picture 11" descr="server-48x4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5715" y="3334634"/>
              <a:ext cx="609600" cy="609600"/>
            </a:xfrm>
            <a:prstGeom prst="rect">
              <a:avLst/>
            </a:prstGeom>
          </p:spPr>
        </p:pic>
        <p:sp>
          <p:nvSpPr>
            <p:cNvPr id="13" name="TextBox 12"/>
            <p:cNvSpPr txBox="1"/>
            <p:nvPr/>
          </p:nvSpPr>
          <p:spPr>
            <a:xfrm rot="373032">
              <a:off x="3327055" y="3834706"/>
              <a:ext cx="1516505" cy="369332"/>
            </a:xfrm>
            <a:prstGeom prst="rect">
              <a:avLst/>
            </a:prstGeom>
            <a:noFill/>
          </p:spPr>
          <p:txBody>
            <a:bodyPr wrap="none" rtlCol="0">
              <a:spAutoFit/>
            </a:bodyPr>
            <a:lstStyle/>
            <a:p>
              <a:r>
                <a:rPr lang="en-US" i="1" dirty="0">
                  <a:latin typeface="Arial"/>
                  <a:cs typeface="Arial"/>
                </a:rPr>
                <a:t>Time of day?</a:t>
              </a:r>
            </a:p>
          </p:txBody>
        </p:sp>
        <p:cxnSp>
          <p:nvCxnSpPr>
            <p:cNvPr id="14" name="Straight Connector 13"/>
            <p:cNvCxnSpPr>
              <a:stCxn id="14" idx="2"/>
            </p:cNvCxnSpPr>
            <p:nvPr/>
          </p:nvCxnSpPr>
          <p:spPr>
            <a:xfrm>
              <a:off x="2960100" y="3944234"/>
              <a:ext cx="778" cy="1510711"/>
            </a:xfrm>
            <a:prstGeom prst="line">
              <a:avLst/>
            </a:prstGeom>
            <a:ln>
              <a:prstDash val="solid"/>
            </a:ln>
            <a:effectLst/>
          </p:spPr>
          <p:style>
            <a:lnRef idx="3">
              <a:schemeClr val="dk1"/>
            </a:lnRef>
            <a:fillRef idx="0">
              <a:schemeClr val="dk1"/>
            </a:fillRef>
            <a:effectRef idx="2">
              <a:schemeClr val="dk1"/>
            </a:effectRef>
            <a:fontRef idx="minor">
              <a:schemeClr val="tx1"/>
            </a:fontRef>
          </p:style>
        </p:cxnSp>
        <p:cxnSp>
          <p:nvCxnSpPr>
            <p:cNvPr id="15" name="Straight Connector 14"/>
            <p:cNvCxnSpPr>
              <a:stCxn id="15" idx="2"/>
            </p:cNvCxnSpPr>
            <p:nvPr/>
          </p:nvCxnSpPr>
          <p:spPr>
            <a:xfrm>
              <a:off x="5210515" y="3944234"/>
              <a:ext cx="0" cy="1481512"/>
            </a:xfrm>
            <a:prstGeom prst="line">
              <a:avLst/>
            </a:prstGeom>
            <a:ln>
              <a:prstDash val="solid"/>
            </a:ln>
            <a:effectLst/>
          </p:spPr>
          <p:style>
            <a:lnRef idx="3">
              <a:schemeClr val="dk1"/>
            </a:lnRef>
            <a:fillRef idx="0">
              <a:schemeClr val="dk1"/>
            </a:fillRef>
            <a:effectRef idx="2">
              <a:schemeClr val="dk1"/>
            </a:effectRef>
            <a:fontRef idx="minor">
              <a:schemeClr val="tx1"/>
            </a:fontRef>
          </p:style>
        </p:cxnSp>
        <p:sp>
          <p:nvSpPr>
            <p:cNvPr id="16" name="TextBox 15"/>
            <p:cNvSpPr txBox="1"/>
            <p:nvPr/>
          </p:nvSpPr>
          <p:spPr>
            <a:xfrm>
              <a:off x="5315793" y="5025636"/>
              <a:ext cx="868636" cy="369332"/>
            </a:xfrm>
            <a:prstGeom prst="rect">
              <a:avLst/>
            </a:prstGeom>
            <a:noFill/>
          </p:spPr>
          <p:txBody>
            <a:bodyPr wrap="none" rtlCol="0">
              <a:spAutoFit/>
            </a:bodyPr>
            <a:lstStyle/>
            <a:p>
              <a:r>
                <a:rPr lang="en-US" dirty="0">
                  <a:latin typeface="Arial" charset="0"/>
                  <a:ea typeface="Arial" charset="0"/>
                  <a:cs typeface="Arial" charset="0"/>
                </a:rPr>
                <a:t>Time ↓</a:t>
              </a:r>
            </a:p>
          </p:txBody>
        </p:sp>
        <p:cxnSp>
          <p:nvCxnSpPr>
            <p:cNvPr id="21" name="Curved Connector 8"/>
            <p:cNvCxnSpPr/>
            <p:nvPr/>
          </p:nvCxnSpPr>
          <p:spPr>
            <a:xfrm flipH="1" flipV="1">
              <a:off x="2960101" y="4126322"/>
              <a:ext cx="2250414" cy="252159"/>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cxnSp>
          <p:nvCxnSpPr>
            <p:cNvPr id="22" name="Curved Connector 8"/>
            <p:cNvCxnSpPr/>
            <p:nvPr/>
          </p:nvCxnSpPr>
          <p:spPr>
            <a:xfrm flipV="1">
              <a:off x="2960099" y="4636510"/>
              <a:ext cx="2250416" cy="351571"/>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sp>
          <p:nvSpPr>
            <p:cNvPr id="24" name="TextBox 23"/>
            <p:cNvSpPr txBox="1"/>
            <p:nvPr/>
          </p:nvSpPr>
          <p:spPr>
            <a:xfrm rot="21147479">
              <a:off x="3504368" y="4412649"/>
              <a:ext cx="1043876" cy="369332"/>
            </a:xfrm>
            <a:prstGeom prst="rect">
              <a:avLst/>
            </a:prstGeom>
            <a:noFill/>
          </p:spPr>
          <p:txBody>
            <a:bodyPr wrap="none" rtlCol="0">
              <a:spAutoFit/>
            </a:bodyPr>
            <a:lstStyle/>
            <a:p>
              <a:r>
                <a:rPr lang="en-US" i="1" dirty="0">
                  <a:latin typeface="Arial"/>
                  <a:cs typeface="Arial"/>
                </a:rPr>
                <a:t>2:50 PM</a:t>
              </a:r>
            </a:p>
          </p:txBody>
        </p:sp>
      </p:grpSp>
    </p:spTree>
    <p:extLst>
      <p:ext uri="{BB962C8B-B14F-4D97-AF65-F5344CB8AC3E}">
        <p14:creationId xmlns:p14="http://schemas.microsoft.com/office/powerpoint/2010/main" val="34549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54224" y="1731986"/>
            <a:ext cx="6169513" cy="4230900"/>
          </a:xfrm>
        </p:spPr>
        <p:txBody>
          <a:bodyPr>
            <a:normAutofit fontScale="92500" lnSpcReduction="20000"/>
          </a:bodyPr>
          <a:lstStyle/>
          <a:p>
            <a:pPr marL="514350" indent="-514350">
              <a:buFont typeface="+mj-lt"/>
              <a:buAutoNum type="arabicPeriod"/>
            </a:pPr>
            <a:r>
              <a:rPr lang="en-US" dirty="0" smtClean="0">
                <a:ea typeface="Helvetica Neue Medium" charset="0"/>
                <a:cs typeface="Helvetica Neue Medium" charset="0"/>
              </a:rPr>
              <a:t>Client sends a </a:t>
            </a:r>
            <a:r>
              <a:rPr lang="en-US" dirty="0" smtClean="0">
                <a:solidFill>
                  <a:schemeClr val="accent6">
                    <a:lumMod val="75000"/>
                  </a:schemeClr>
                </a:solidFill>
                <a:ea typeface="Helvetica Neue Medium" charset="0"/>
                <a:cs typeface="Helvetica Neue Medium" charset="0"/>
              </a:rPr>
              <a:t>request </a:t>
            </a:r>
            <a:r>
              <a:rPr lang="en-US" dirty="0" smtClean="0">
                <a:ea typeface="Helvetica Neue Medium" charset="0"/>
                <a:cs typeface="Helvetica Neue Medium" charset="0"/>
              </a:rPr>
              <a:t>packet, timestamped with its local clock T</a:t>
            </a:r>
            <a:r>
              <a:rPr lang="en-US" baseline="-25000" dirty="0" smtClean="0">
                <a:ea typeface="Helvetica Neue Medium" charset="0"/>
                <a:cs typeface="Helvetica Neue Medium" charset="0"/>
              </a:rPr>
              <a:t>1</a:t>
            </a:r>
          </a:p>
          <a:p>
            <a:pPr marL="514350" indent="-514350">
              <a:buFont typeface="+mj-lt"/>
              <a:buAutoNum type="arabicPeriod"/>
            </a:pPr>
            <a:endParaRPr lang="en-US" dirty="0" smtClean="0">
              <a:ea typeface="Helvetica Neue Medium" charset="0"/>
              <a:cs typeface="Helvetica Neue Medium" charset="0"/>
            </a:endParaRPr>
          </a:p>
          <a:p>
            <a:pPr marL="514350" indent="-514350">
              <a:buFont typeface="+mj-lt"/>
              <a:buAutoNum type="arabicPeriod"/>
            </a:pPr>
            <a:r>
              <a:rPr lang="en-US" dirty="0" smtClean="0">
                <a:ea typeface="Helvetica Neue Medium" charset="0"/>
                <a:cs typeface="Helvetica Neue Medium" charset="0"/>
              </a:rPr>
              <a:t>Server timestamps its receipt of the request T</a:t>
            </a:r>
            <a:r>
              <a:rPr lang="en-US" baseline="-25000" dirty="0" smtClean="0">
                <a:ea typeface="Helvetica Neue Medium" charset="0"/>
                <a:cs typeface="Helvetica Neue Medium" charset="0"/>
              </a:rPr>
              <a:t>2</a:t>
            </a:r>
            <a:r>
              <a:rPr lang="en-US" dirty="0" smtClean="0">
                <a:ea typeface="Helvetica Neue Medium" charset="0"/>
                <a:cs typeface="Helvetica Neue Medium" charset="0"/>
              </a:rPr>
              <a:t> with its local clock</a:t>
            </a:r>
          </a:p>
          <a:p>
            <a:pPr marL="514350" indent="-514350">
              <a:buFont typeface="+mj-lt"/>
              <a:buAutoNum type="arabicPeriod"/>
            </a:pPr>
            <a:endParaRPr lang="en-US" dirty="0" smtClean="0">
              <a:ea typeface="Helvetica Neue Medium" charset="0"/>
              <a:cs typeface="Helvetica Neue Medium" charset="0"/>
            </a:endParaRPr>
          </a:p>
          <a:p>
            <a:pPr marL="514350" indent="-514350">
              <a:buFont typeface="+mj-lt"/>
              <a:buAutoNum type="arabicPeriod"/>
            </a:pPr>
            <a:r>
              <a:rPr lang="en-US" dirty="0" smtClean="0">
                <a:ea typeface="Helvetica Neue Medium" charset="0"/>
                <a:cs typeface="Helvetica Neue Medium" charset="0"/>
              </a:rPr>
              <a:t>Server sends a </a:t>
            </a:r>
            <a:r>
              <a:rPr lang="en-US" dirty="0" smtClean="0">
                <a:solidFill>
                  <a:schemeClr val="accent6">
                    <a:lumMod val="75000"/>
                  </a:schemeClr>
                </a:solidFill>
                <a:ea typeface="Helvetica Neue Medium" charset="0"/>
                <a:cs typeface="Helvetica Neue Medium" charset="0"/>
              </a:rPr>
              <a:t>response </a:t>
            </a:r>
            <a:r>
              <a:rPr lang="en-US" dirty="0" smtClean="0">
                <a:ea typeface="Helvetica Neue Medium" charset="0"/>
                <a:cs typeface="Helvetica Neue Medium" charset="0"/>
              </a:rPr>
              <a:t>packet with its local clock T</a:t>
            </a:r>
            <a:r>
              <a:rPr lang="en-US" baseline="-25000" dirty="0" smtClean="0">
                <a:ea typeface="Helvetica Neue Medium" charset="0"/>
                <a:cs typeface="Helvetica Neue Medium" charset="0"/>
              </a:rPr>
              <a:t>3</a:t>
            </a:r>
            <a:r>
              <a:rPr lang="en-US" dirty="0" smtClean="0">
                <a:ea typeface="Helvetica Neue Medium" charset="0"/>
                <a:cs typeface="Helvetica Neue Medium" charset="0"/>
              </a:rPr>
              <a:t> and T</a:t>
            </a:r>
            <a:r>
              <a:rPr lang="en-US" baseline="-25000" dirty="0" smtClean="0">
                <a:ea typeface="Helvetica Neue Medium" charset="0"/>
                <a:cs typeface="Helvetica Neue Medium" charset="0"/>
              </a:rPr>
              <a:t>2</a:t>
            </a:r>
          </a:p>
          <a:p>
            <a:pPr marL="514350" indent="-514350">
              <a:buFont typeface="+mj-lt"/>
              <a:buAutoNum type="arabicPeriod"/>
            </a:pPr>
            <a:endParaRPr lang="en-US" dirty="0" smtClean="0">
              <a:ea typeface="Helvetica Neue Medium" charset="0"/>
              <a:cs typeface="Helvetica Neue Medium" charset="0"/>
            </a:endParaRPr>
          </a:p>
          <a:p>
            <a:pPr marL="514350" indent="-514350">
              <a:buFont typeface="+mj-lt"/>
              <a:buAutoNum type="arabicPeriod"/>
            </a:pPr>
            <a:r>
              <a:rPr lang="en-US" dirty="0" smtClean="0">
                <a:ea typeface="Helvetica Neue Medium" charset="0"/>
                <a:cs typeface="Helvetica Neue Medium" charset="0"/>
              </a:rPr>
              <a:t>Client locally timestamps its receipt of the server’s response T</a:t>
            </a:r>
            <a:r>
              <a:rPr lang="en-US" baseline="-25000" dirty="0" smtClean="0">
                <a:ea typeface="Helvetica Neue Medium" charset="0"/>
                <a:cs typeface="Helvetica Neue Medium" charset="0"/>
              </a:rPr>
              <a:t>4</a:t>
            </a:r>
            <a:endParaRPr lang="en-US" baseline="-25000" dirty="0">
              <a:ea typeface="Helvetica Neue Medium" charset="0"/>
              <a:cs typeface="Helvetica Neue Medium" charset="0"/>
            </a:endParaRPr>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ea typeface="Helvetica Neue Medium" charset="0"/>
                <a:cs typeface="Helvetica Neue Medium" charset="0"/>
              </a:rPr>
              <a:pPr>
                <a:defRPr/>
              </a:pPr>
              <a:t>8</a:t>
            </a:fld>
            <a:endParaRPr lang="en-US" dirty="0">
              <a:ea typeface="Helvetica Neue Medium" charset="0"/>
              <a:cs typeface="Helvetica Neue Medium" charset="0"/>
            </a:endParaRPr>
          </a:p>
        </p:txBody>
      </p:sp>
      <p:sp>
        <p:nvSpPr>
          <p:cNvPr id="4" name="Title 3"/>
          <p:cNvSpPr>
            <a:spLocks noGrp="1"/>
          </p:cNvSpPr>
          <p:nvPr>
            <p:ph type="title"/>
          </p:nvPr>
        </p:nvSpPr>
        <p:spPr/>
        <p:txBody>
          <a:bodyPr/>
          <a:lstStyle/>
          <a:p>
            <a:r>
              <a:rPr lang="en-US" smtClean="0">
                <a:ea typeface="Helvetica Neue Medium" charset="0"/>
                <a:cs typeface="Helvetica Neue Medium" charset="0"/>
              </a:rPr>
              <a:t>Cristian’s algorithm: Outline</a:t>
            </a:r>
            <a:endParaRPr lang="en-US" dirty="0">
              <a:ea typeface="Helvetica Neue Medium" charset="0"/>
              <a:cs typeface="Helvetica Neue Medium" charset="0"/>
            </a:endParaRPr>
          </a:p>
        </p:txBody>
      </p:sp>
      <p:sp>
        <p:nvSpPr>
          <p:cNvPr id="6" name="Rectangle 5"/>
          <p:cNvSpPr>
            <a:spLocks/>
          </p:cNvSpPr>
          <p:nvPr/>
        </p:nvSpPr>
        <p:spPr bwMode="auto">
          <a:xfrm>
            <a:off x="7387440" y="1463190"/>
            <a:ext cx="617157"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latin typeface="Helvetica Neue Medium" charset="0"/>
                <a:ea typeface="Helvetica Neue Medium" charset="0"/>
                <a:cs typeface="Helvetica Neue Medium" charset="0"/>
              </a:rPr>
              <a:t>Client</a:t>
            </a:r>
            <a:endParaRPr lang="en-US" dirty="0">
              <a:latin typeface="Helvetica Neue Medium" charset="0"/>
              <a:ea typeface="Helvetica Neue Medium" charset="0"/>
              <a:cs typeface="Helvetica Neue Medium" charset="0"/>
            </a:endParaRPr>
          </a:p>
        </p:txBody>
      </p:sp>
      <p:sp>
        <p:nvSpPr>
          <p:cNvPr id="7" name="Rectangle 6"/>
          <p:cNvSpPr>
            <a:spLocks/>
          </p:cNvSpPr>
          <p:nvPr/>
        </p:nvSpPr>
        <p:spPr bwMode="auto">
          <a:xfrm>
            <a:off x="9548044" y="1460279"/>
            <a:ext cx="891357" cy="276999"/>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a:latin typeface="Helvetica Neue Medium" charset="0"/>
                <a:ea typeface="Helvetica Neue Medium" charset="0"/>
                <a:cs typeface="Helvetica Neue Medium" charset="0"/>
              </a:rPr>
              <a:t>Server</a:t>
            </a:r>
            <a:endParaRPr lang="en-US" dirty="0">
              <a:latin typeface="Helvetica Neue Medium" charset="0"/>
              <a:ea typeface="Helvetica Neue Medium" charset="0"/>
              <a:cs typeface="Helvetica Neue Medium" charset="0"/>
            </a:endParaRPr>
          </a:p>
        </p:txBody>
      </p:sp>
      <p:pic>
        <p:nvPicPr>
          <p:cNvPr id="8" name="Picture 7" descr="Mac-Book-Black-On-48x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8507" y="1783777"/>
            <a:ext cx="609600" cy="609600"/>
          </a:xfrm>
          <a:prstGeom prst="rect">
            <a:avLst/>
          </a:prstGeom>
        </p:spPr>
      </p:pic>
      <p:pic>
        <p:nvPicPr>
          <p:cNvPr id="9" name="Picture 8" descr="server-48x4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8922" y="1783777"/>
            <a:ext cx="609600" cy="609600"/>
          </a:xfrm>
          <a:prstGeom prst="rect">
            <a:avLst/>
          </a:prstGeom>
        </p:spPr>
      </p:pic>
      <p:cxnSp>
        <p:nvCxnSpPr>
          <p:cNvPr id="11" name="Straight Connector 10"/>
          <p:cNvCxnSpPr/>
          <p:nvPr/>
        </p:nvCxnSpPr>
        <p:spPr>
          <a:xfrm flipH="1">
            <a:off x="7743305" y="2393377"/>
            <a:ext cx="2" cy="3235794"/>
          </a:xfrm>
          <a:prstGeom prst="line">
            <a:avLst/>
          </a:prstGeom>
          <a:ln>
            <a:prstDash val="soli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flipH="1">
            <a:off x="9993721" y="2393377"/>
            <a:ext cx="2" cy="3235794"/>
          </a:xfrm>
          <a:prstGeom prst="line">
            <a:avLst/>
          </a:prstGeom>
          <a:ln>
            <a:prstDash val="solid"/>
          </a:ln>
          <a:effectLst/>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9505350" y="5783611"/>
            <a:ext cx="978153"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Time ↓</a:t>
            </a:r>
          </a:p>
        </p:txBody>
      </p:sp>
      <p:cxnSp>
        <p:nvCxnSpPr>
          <p:cNvPr id="14" name="Curved Connector 8"/>
          <p:cNvCxnSpPr/>
          <p:nvPr/>
        </p:nvCxnSpPr>
        <p:spPr>
          <a:xfrm flipH="1" flipV="1">
            <a:off x="7743308" y="2876961"/>
            <a:ext cx="2250230" cy="537751"/>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cxnSp>
        <p:nvCxnSpPr>
          <p:cNvPr id="15" name="Curved Connector 8"/>
          <p:cNvCxnSpPr/>
          <p:nvPr/>
        </p:nvCxnSpPr>
        <p:spPr>
          <a:xfrm flipV="1">
            <a:off x="7743124" y="4226420"/>
            <a:ext cx="2250414" cy="535859"/>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sp>
        <p:nvSpPr>
          <p:cNvPr id="20" name="TextBox 19"/>
          <p:cNvSpPr txBox="1"/>
          <p:nvPr/>
        </p:nvSpPr>
        <p:spPr>
          <a:xfrm>
            <a:off x="7306786" y="2657968"/>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1</a:t>
            </a:r>
          </a:p>
        </p:txBody>
      </p:sp>
      <p:sp>
        <p:nvSpPr>
          <p:cNvPr id="21" name="TextBox 20"/>
          <p:cNvSpPr txBox="1"/>
          <p:nvPr/>
        </p:nvSpPr>
        <p:spPr>
          <a:xfrm>
            <a:off x="9993538" y="3205085"/>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2</a:t>
            </a:r>
          </a:p>
        </p:txBody>
      </p:sp>
      <p:sp>
        <p:nvSpPr>
          <p:cNvPr id="25" name="TextBox 24"/>
          <p:cNvSpPr txBox="1"/>
          <p:nvPr/>
        </p:nvSpPr>
        <p:spPr>
          <a:xfrm>
            <a:off x="7306786" y="4536094"/>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4</a:t>
            </a:r>
          </a:p>
        </p:txBody>
      </p:sp>
      <p:sp>
        <p:nvSpPr>
          <p:cNvPr id="26" name="Rectangle 25"/>
          <p:cNvSpPr/>
          <p:nvPr/>
        </p:nvSpPr>
        <p:spPr>
          <a:xfrm rot="805666">
            <a:off x="9087794" y="2820254"/>
            <a:ext cx="471462" cy="352153"/>
          </a:xfrm>
          <a:prstGeom prst="rect">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Helvetica Neue Medium" charset="0"/>
                <a:ea typeface="Helvetica Neue Medium" charset="0"/>
                <a:cs typeface="Helvetica Neue Medium" charset="0"/>
              </a:rPr>
              <a:t>T</a:t>
            </a:r>
            <a:r>
              <a:rPr lang="en-US" baseline="-25000" dirty="0">
                <a:solidFill>
                  <a:schemeClr val="tx1"/>
                </a:solidFill>
                <a:latin typeface="Helvetica Neue Medium" charset="0"/>
                <a:ea typeface="Helvetica Neue Medium" charset="0"/>
                <a:cs typeface="Helvetica Neue Medium" charset="0"/>
              </a:rPr>
              <a:t>1</a:t>
            </a:r>
          </a:p>
        </p:txBody>
      </p:sp>
      <p:sp>
        <p:nvSpPr>
          <p:cNvPr id="28" name="TextBox 27"/>
          <p:cNvSpPr txBox="1"/>
          <p:nvPr/>
        </p:nvSpPr>
        <p:spPr>
          <a:xfrm rot="858043">
            <a:off x="8053008" y="2614564"/>
            <a:ext cx="1054135" cy="369332"/>
          </a:xfrm>
          <a:prstGeom prst="rect">
            <a:avLst/>
          </a:prstGeom>
          <a:noFill/>
        </p:spPr>
        <p:txBody>
          <a:bodyPr wrap="none" rtlCol="0">
            <a:spAutoFit/>
          </a:bodyPr>
          <a:lstStyle/>
          <a:p>
            <a:r>
              <a:rPr lang="en-US">
                <a:latin typeface="Helvetica Neue Medium" charset="0"/>
                <a:ea typeface="Helvetica Neue Medium" charset="0"/>
                <a:cs typeface="Helvetica Neue Medium" charset="0"/>
              </a:rPr>
              <a:t>request:</a:t>
            </a:r>
          </a:p>
        </p:txBody>
      </p:sp>
      <p:grpSp>
        <p:nvGrpSpPr>
          <p:cNvPr id="30" name="Group 29"/>
          <p:cNvGrpSpPr/>
          <p:nvPr/>
        </p:nvGrpSpPr>
        <p:grpSpPr>
          <a:xfrm>
            <a:off x="7870845" y="4022476"/>
            <a:ext cx="2533383" cy="1045932"/>
            <a:chOff x="6304153" y="4197758"/>
            <a:chExt cx="2533383" cy="1045932"/>
          </a:xfrm>
        </p:grpSpPr>
        <p:sp>
          <p:nvSpPr>
            <p:cNvPr id="24" name="TextBox 23"/>
            <p:cNvSpPr txBox="1"/>
            <p:nvPr/>
          </p:nvSpPr>
          <p:spPr>
            <a:xfrm>
              <a:off x="8426846" y="4197758"/>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3</a:t>
              </a:r>
            </a:p>
          </p:txBody>
        </p:sp>
        <p:sp>
          <p:nvSpPr>
            <p:cNvPr id="27" name="Rectangle 26"/>
            <p:cNvSpPr/>
            <p:nvPr/>
          </p:nvSpPr>
          <p:spPr>
            <a:xfrm rot="20798430">
              <a:off x="7533954" y="4653908"/>
              <a:ext cx="736891" cy="352153"/>
            </a:xfrm>
            <a:prstGeom prst="rect">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Helvetica Neue Medium" charset="0"/>
                  <a:ea typeface="Helvetica Neue Medium" charset="0"/>
                  <a:cs typeface="Helvetica Neue Medium" charset="0"/>
                </a:rPr>
                <a:t>T</a:t>
              </a:r>
              <a:r>
                <a:rPr lang="en-US" baseline="-25000">
                  <a:solidFill>
                    <a:schemeClr val="tx1"/>
                  </a:solidFill>
                  <a:latin typeface="Helvetica Neue Medium" charset="0"/>
                  <a:ea typeface="Helvetica Neue Medium" charset="0"/>
                  <a:cs typeface="Helvetica Neue Medium" charset="0"/>
                </a:rPr>
                <a:t>2</a:t>
              </a:r>
              <a:r>
                <a:rPr lang="en-US">
                  <a:solidFill>
                    <a:schemeClr val="tx1"/>
                  </a:solidFill>
                  <a:latin typeface="Helvetica Neue Medium" charset="0"/>
                  <a:ea typeface="Helvetica Neue Medium" charset="0"/>
                  <a:cs typeface="Helvetica Neue Medium" charset="0"/>
                </a:rPr>
                <a:t>,T</a:t>
              </a:r>
              <a:r>
                <a:rPr lang="en-US" baseline="-25000">
                  <a:solidFill>
                    <a:schemeClr val="tx1"/>
                  </a:solidFill>
                  <a:latin typeface="Helvetica Neue Medium" charset="0"/>
                  <a:ea typeface="Helvetica Neue Medium" charset="0"/>
                  <a:cs typeface="Helvetica Neue Medium" charset="0"/>
                </a:rPr>
                <a:t>3</a:t>
              </a:r>
              <a:endParaRPr lang="en-US" baseline="-25000" dirty="0">
                <a:solidFill>
                  <a:schemeClr val="tx1"/>
                </a:solidFill>
                <a:latin typeface="Helvetica Neue Medium" charset="0"/>
                <a:ea typeface="Helvetica Neue Medium" charset="0"/>
                <a:cs typeface="Helvetica Neue Medium" charset="0"/>
              </a:endParaRPr>
            </a:p>
          </p:txBody>
        </p:sp>
        <p:sp>
          <p:nvSpPr>
            <p:cNvPr id="29" name="TextBox 28"/>
            <p:cNvSpPr txBox="1"/>
            <p:nvPr/>
          </p:nvSpPr>
          <p:spPr>
            <a:xfrm rot="20836752">
              <a:off x="6304153" y="4874358"/>
              <a:ext cx="1233671" cy="369332"/>
            </a:xfrm>
            <a:prstGeom prst="rect">
              <a:avLst/>
            </a:prstGeom>
            <a:noFill/>
          </p:spPr>
          <p:txBody>
            <a:bodyPr wrap="none" rtlCol="0">
              <a:spAutoFit/>
            </a:bodyPr>
            <a:lstStyle/>
            <a:p>
              <a:r>
                <a:rPr lang="en-US">
                  <a:latin typeface="Helvetica Neue Medium" charset="0"/>
                  <a:ea typeface="Helvetica Neue Medium" charset="0"/>
                  <a:cs typeface="Helvetica Neue Medium" charset="0"/>
                </a:rPr>
                <a:t>response:</a:t>
              </a:r>
            </a:p>
          </p:txBody>
        </p:sp>
      </p:grpSp>
      <p:sp>
        <p:nvSpPr>
          <p:cNvPr id="5" name="TextBox 4"/>
          <p:cNvSpPr txBox="1"/>
          <p:nvPr/>
        </p:nvSpPr>
        <p:spPr>
          <a:xfrm>
            <a:off x="1183341" y="5780002"/>
            <a:ext cx="8285750" cy="830997"/>
          </a:xfrm>
          <a:prstGeom prst="rect">
            <a:avLst/>
          </a:prstGeom>
          <a:solidFill>
            <a:schemeClr val="accent3">
              <a:lumMod val="20000"/>
              <a:lumOff val="80000"/>
            </a:schemeClr>
          </a:solidFill>
          <a:ln w="28575">
            <a:solidFill>
              <a:schemeClr val="tx1"/>
            </a:solidFill>
            <a:prstDash val="sysDash"/>
          </a:ln>
        </p:spPr>
        <p:txBody>
          <a:bodyPr wrap="square" rtlCol="0">
            <a:spAutoFit/>
          </a:bodyPr>
          <a:lstStyle/>
          <a:p>
            <a:r>
              <a:rPr lang="en-US" sz="2400" dirty="0">
                <a:latin typeface="Helvetica Neue Medium" charset="0"/>
                <a:ea typeface="Helvetica Neue Medium" charset="0"/>
                <a:cs typeface="Helvetica Neue Medium" charset="0"/>
              </a:rPr>
              <a:t>How </a:t>
            </a:r>
            <a:r>
              <a:rPr lang="en-US" sz="2400" dirty="0" smtClean="0">
                <a:latin typeface="Helvetica Neue Medium" charset="0"/>
                <a:ea typeface="Helvetica Neue Medium" charset="0"/>
                <a:cs typeface="Helvetica Neue Medium" charset="0"/>
              </a:rPr>
              <a:t>can the </a:t>
            </a:r>
            <a:r>
              <a:rPr lang="en-US" sz="2400" dirty="0">
                <a:latin typeface="Helvetica Neue Medium" charset="0"/>
                <a:ea typeface="Helvetica Neue Medium" charset="0"/>
                <a:cs typeface="Helvetica Neue Medium" charset="0"/>
              </a:rPr>
              <a:t>client </a:t>
            </a:r>
            <a:r>
              <a:rPr lang="en-US" sz="2400" dirty="0" smtClean="0">
                <a:latin typeface="Helvetica Neue Medium" charset="0"/>
                <a:ea typeface="Helvetica Neue Medium" charset="0"/>
                <a:cs typeface="Helvetica Neue Medium" charset="0"/>
              </a:rPr>
              <a:t>use </a:t>
            </a:r>
            <a:r>
              <a:rPr lang="en-US" sz="2400" dirty="0">
                <a:latin typeface="Helvetica Neue Medium" charset="0"/>
                <a:ea typeface="Helvetica Neue Medium" charset="0"/>
                <a:cs typeface="Helvetica Neue Medium" charset="0"/>
              </a:rPr>
              <a:t>these timestamps to synchronize its local clock to the server’s local clock?</a:t>
            </a:r>
          </a:p>
        </p:txBody>
      </p:sp>
    </p:spTree>
    <p:extLst>
      <p:ext uri="{BB962C8B-B14F-4D97-AF65-F5344CB8AC3E}">
        <p14:creationId xmlns:p14="http://schemas.microsoft.com/office/powerpoint/2010/main" val="57059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3" presetClass="emph" presetSubtype="2" fill="hold" nodeType="withEffect">
                                  <p:stCondLst>
                                    <p:cond delay="0"/>
                                  </p:stCondLst>
                                  <p:childTnLst>
                                    <p:animClr clrSpc="rgb" dir="cw">
                                      <p:cBhvr override="childStyle">
                                        <p:cTn id="8" dur="500" fill="hold"/>
                                        <p:tgtEl>
                                          <p:spTgt spid="2">
                                            <p:txEl>
                                              <p:pRg st="0" end="0"/>
                                            </p:txEl>
                                          </p:spTgt>
                                        </p:tgtEl>
                                        <p:attrNameLst>
                                          <p:attrName>style.color</p:attrName>
                                        </p:attrNameLst>
                                      </p:cBhvr>
                                      <p:to>
                                        <a:srgbClr val="797979"/>
                                      </p:to>
                                    </p:animClr>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3" presetClass="emph" presetSubtype="2" fill="hold" nodeType="withEffect">
                                  <p:stCondLst>
                                    <p:cond delay="0"/>
                                  </p:stCondLst>
                                  <p:childTnLst>
                                    <p:animClr clrSpc="rgb" dir="cw">
                                      <p:cBhvr override="childStyle">
                                        <p:cTn id="16" dur="500" fill="hold"/>
                                        <p:tgtEl>
                                          <p:spTgt spid="2">
                                            <p:txEl>
                                              <p:pRg st="2" end="2"/>
                                            </p:txEl>
                                          </p:spTgt>
                                        </p:tgtEl>
                                        <p:attrNameLst>
                                          <p:attrName>style.color</p:attrName>
                                        </p:attrNameLst>
                                      </p:cBhvr>
                                      <p:to>
                                        <a:srgbClr val="797979"/>
                                      </p:to>
                                    </p:animClr>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3" presetClass="emph" presetSubtype="2" fill="hold" nodeType="withEffect">
                                  <p:stCondLst>
                                    <p:cond delay="0"/>
                                  </p:stCondLst>
                                  <p:childTnLst>
                                    <p:animClr clrSpc="rgb" dir="cw">
                                      <p:cBhvr override="childStyle">
                                        <p:cTn id="24" dur="500" fill="hold"/>
                                        <p:tgtEl>
                                          <p:spTgt spid="2">
                                            <p:txEl>
                                              <p:pRg st="4" end="4"/>
                                            </p:txEl>
                                          </p:spTgt>
                                        </p:tgtEl>
                                        <p:attrNameLst>
                                          <p:attrName>style.color</p:attrName>
                                        </p:attrNameLst>
                                      </p:cBhvr>
                                      <p:to>
                                        <a:srgbClr val="797979"/>
                                      </p:to>
                                    </p:animClr>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76399" y="2657968"/>
            <a:ext cx="5090010" cy="1811922"/>
          </a:xfrm>
        </p:spPr>
        <p:txBody>
          <a:bodyPr>
            <a:normAutofit fontScale="92500"/>
          </a:bodyPr>
          <a:lstStyle/>
          <a:p>
            <a:r>
              <a:rPr lang="en-US" spc="-150" dirty="0">
                <a:ea typeface="Helvetica Neue Medium" charset="0"/>
                <a:cs typeface="Helvetica Neue Medium" charset="0"/>
              </a:rPr>
              <a:t>Client samples </a:t>
            </a:r>
            <a:r>
              <a:rPr lang="en-US" spc="-150" dirty="0">
                <a:solidFill>
                  <a:schemeClr val="accent6">
                    <a:lumMod val="75000"/>
                  </a:schemeClr>
                </a:solidFill>
                <a:ea typeface="Helvetica Neue Medium" charset="0"/>
                <a:cs typeface="Helvetica Neue Medium" charset="0"/>
              </a:rPr>
              <a:t>round trip </a:t>
            </a:r>
            <a:r>
              <a:rPr lang="en-US" spc="-150" dirty="0">
                <a:solidFill>
                  <a:schemeClr val="accent6">
                    <a:lumMod val="75000"/>
                  </a:schemeClr>
                </a:solidFill>
                <a:ea typeface="Helvetica Neue Medium" charset="0"/>
                <a:cs typeface="Helvetica Neue Medium" charset="0"/>
              </a:rPr>
              <a:t>time (𝛿 </a:t>
            </a:r>
            <a:r>
              <a:rPr lang="en-US" spc="-150" dirty="0" smtClean="0">
                <a:solidFill>
                  <a:schemeClr val="accent6">
                    <a:lumMod val="75000"/>
                  </a:schemeClr>
                </a:solidFill>
                <a:ea typeface="Helvetica Neue Medium" charset="0"/>
                <a:cs typeface="Helvetica Neue Medium" charset="0"/>
              </a:rPr>
              <a:t>)</a:t>
            </a:r>
            <a:r>
              <a:rPr lang="en-US" spc="-150" dirty="0" smtClean="0">
                <a:solidFill>
                  <a:schemeClr val="accent6">
                    <a:lumMod val="75000"/>
                  </a:schemeClr>
                </a:solidFill>
                <a:ea typeface="Helvetica Neue Medium" charset="0"/>
                <a:cs typeface="Helvetica Neue Medium" charset="0"/>
              </a:rPr>
              <a:t/>
            </a:r>
            <a:br>
              <a:rPr lang="en-US" spc="-150" dirty="0" smtClean="0">
                <a:solidFill>
                  <a:schemeClr val="accent6">
                    <a:lumMod val="75000"/>
                  </a:schemeClr>
                </a:solidFill>
                <a:ea typeface="Helvetica Neue Medium" charset="0"/>
                <a:cs typeface="Helvetica Neue Medium" charset="0"/>
              </a:rPr>
            </a:br>
            <a:r>
              <a:rPr lang="en-US" spc="-150" dirty="0" smtClean="0">
                <a:solidFill>
                  <a:schemeClr val="accent6">
                    <a:lumMod val="75000"/>
                  </a:schemeClr>
                </a:solidFill>
                <a:ea typeface="Helvetica Neue Medium" charset="0"/>
                <a:cs typeface="Helvetica Neue Medium" charset="0"/>
              </a:rPr>
              <a:t>𝛿 </a:t>
            </a:r>
            <a:r>
              <a:rPr lang="en-US" spc="-150" dirty="0">
                <a:ea typeface="Helvetica Neue Medium" charset="0"/>
                <a:cs typeface="Helvetica Neue Medium" charset="0"/>
              </a:rPr>
              <a:t>= 𝛿</a:t>
            </a:r>
            <a:r>
              <a:rPr lang="en-US" spc="-150" baseline="-25000" dirty="0" err="1">
                <a:ea typeface="Helvetica Neue Medium" charset="0"/>
                <a:cs typeface="Helvetica Neue Medium" charset="0"/>
              </a:rPr>
              <a:t>req</a:t>
            </a:r>
            <a:r>
              <a:rPr lang="en-US" spc="-150" dirty="0">
                <a:ea typeface="Helvetica Neue Medium" charset="0"/>
                <a:cs typeface="Helvetica Neue Medium" charset="0"/>
              </a:rPr>
              <a:t> + 𝛿</a:t>
            </a:r>
            <a:r>
              <a:rPr lang="en-US" spc="-150" baseline="-25000" dirty="0" err="1">
                <a:ea typeface="Helvetica Neue Medium" charset="0"/>
                <a:cs typeface="Helvetica Neue Medium" charset="0"/>
              </a:rPr>
              <a:t>resp</a:t>
            </a:r>
            <a:r>
              <a:rPr lang="en-US" spc="-150" dirty="0">
                <a:ea typeface="Helvetica Neue Medium" charset="0"/>
                <a:cs typeface="Helvetica Neue Medium" charset="0"/>
              </a:rPr>
              <a:t> = (T</a:t>
            </a:r>
            <a:r>
              <a:rPr lang="en-US" spc="-150" baseline="-25000" dirty="0">
                <a:ea typeface="Helvetica Neue Medium" charset="0"/>
                <a:cs typeface="Helvetica Neue Medium" charset="0"/>
              </a:rPr>
              <a:t>4</a:t>
            </a:r>
            <a:r>
              <a:rPr lang="en-US" spc="-150" dirty="0">
                <a:ea typeface="Helvetica Neue Medium" charset="0"/>
                <a:cs typeface="Helvetica Neue Medium" charset="0"/>
              </a:rPr>
              <a:t> − T</a:t>
            </a:r>
            <a:r>
              <a:rPr lang="en-US" spc="-150" baseline="-25000" dirty="0">
                <a:ea typeface="Helvetica Neue Medium" charset="0"/>
                <a:cs typeface="Helvetica Neue Medium" charset="0"/>
              </a:rPr>
              <a:t>1</a:t>
            </a:r>
            <a:r>
              <a:rPr lang="en-US" spc="-150" dirty="0">
                <a:ea typeface="Helvetica Neue Medium" charset="0"/>
                <a:cs typeface="Helvetica Neue Medium" charset="0"/>
              </a:rPr>
              <a:t>) − (T</a:t>
            </a:r>
            <a:r>
              <a:rPr lang="en-US" spc="-150" baseline="-25000" dirty="0">
                <a:ea typeface="Helvetica Neue Medium" charset="0"/>
                <a:cs typeface="Helvetica Neue Medium" charset="0"/>
              </a:rPr>
              <a:t>3</a:t>
            </a:r>
            <a:r>
              <a:rPr lang="en-US" spc="-150" dirty="0">
                <a:ea typeface="Helvetica Neue Medium" charset="0"/>
                <a:cs typeface="Helvetica Neue Medium" charset="0"/>
              </a:rPr>
              <a:t> − T</a:t>
            </a:r>
            <a:r>
              <a:rPr lang="en-US" spc="-150" baseline="-25000" dirty="0">
                <a:ea typeface="Helvetica Neue Medium" charset="0"/>
                <a:cs typeface="Helvetica Neue Medium" charset="0"/>
              </a:rPr>
              <a:t>2</a:t>
            </a:r>
            <a:r>
              <a:rPr lang="en-US" spc="-150" dirty="0">
                <a:ea typeface="Helvetica Neue Medium" charset="0"/>
                <a:cs typeface="Helvetica Neue Medium" charset="0"/>
              </a:rPr>
              <a:t>)</a:t>
            </a:r>
          </a:p>
          <a:p>
            <a:endParaRPr lang="en-US" dirty="0" smtClean="0">
              <a:solidFill>
                <a:srgbClr val="FF0000"/>
              </a:solidFill>
              <a:ea typeface="Helvetica Neue Medium" charset="0"/>
              <a:cs typeface="Helvetica Neue Medium" charset="0"/>
            </a:endParaRPr>
          </a:p>
          <a:p>
            <a:r>
              <a:rPr lang="en-US" dirty="0" smtClean="0">
                <a:solidFill>
                  <a:srgbClr val="FF0000"/>
                </a:solidFill>
                <a:ea typeface="Helvetica Neue Medium" charset="0"/>
                <a:cs typeface="Helvetica Neue Medium" charset="0"/>
              </a:rPr>
              <a:t>But client knows </a:t>
            </a:r>
            <a:r>
              <a:rPr lang="en-US" spc="-150" dirty="0" smtClean="0">
                <a:solidFill>
                  <a:srgbClr val="FF0000"/>
                </a:solidFill>
                <a:ea typeface="Helvetica Neue Medium" charset="0"/>
                <a:cs typeface="Helvetica Neue Medium" charset="0"/>
              </a:rPr>
              <a:t>𝛿</a:t>
            </a:r>
            <a:r>
              <a:rPr lang="en-US" dirty="0" smtClean="0">
                <a:solidFill>
                  <a:srgbClr val="FF0000"/>
                </a:solidFill>
                <a:ea typeface="Helvetica Neue Medium" charset="0"/>
                <a:cs typeface="Helvetica Neue Medium" charset="0"/>
              </a:rPr>
              <a:t>, not </a:t>
            </a:r>
            <a:r>
              <a:rPr lang="en-US" spc="-150" dirty="0">
                <a:solidFill>
                  <a:srgbClr val="FF0000"/>
                </a:solidFill>
                <a:ea typeface="Helvetica Neue Medium" charset="0"/>
                <a:cs typeface="Helvetica Neue Medium" charset="0"/>
              </a:rPr>
              <a:t>𝛿</a:t>
            </a:r>
            <a:r>
              <a:rPr lang="en-US" baseline="-25000" dirty="0" err="1" smtClean="0">
                <a:solidFill>
                  <a:srgbClr val="FF0000"/>
                </a:solidFill>
                <a:ea typeface="Helvetica Neue Medium" charset="0"/>
                <a:cs typeface="Helvetica Neue Medium" charset="0"/>
              </a:rPr>
              <a:t>resp</a:t>
            </a:r>
            <a:endParaRPr lang="en-US" dirty="0" smtClean="0">
              <a:solidFill>
                <a:srgbClr val="FF0000"/>
              </a:solidFill>
              <a:ea typeface="Helvetica Neue Medium" charset="0"/>
              <a:cs typeface="Helvetica Neue Medium" charset="0"/>
            </a:endParaRPr>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ea typeface="Helvetica Neue Medium" charset="0"/>
                <a:cs typeface="Helvetica Neue Medium" charset="0"/>
              </a:rPr>
              <a:pPr>
                <a:defRPr/>
              </a:pPr>
              <a:t>9</a:t>
            </a:fld>
            <a:endParaRPr lang="en-US">
              <a:ea typeface="Helvetica Neue Medium" charset="0"/>
              <a:cs typeface="Helvetica Neue Medium" charset="0"/>
            </a:endParaRPr>
          </a:p>
        </p:txBody>
      </p:sp>
      <p:sp>
        <p:nvSpPr>
          <p:cNvPr id="4" name="Title 3"/>
          <p:cNvSpPr>
            <a:spLocks noGrp="1"/>
          </p:cNvSpPr>
          <p:nvPr>
            <p:ph type="title"/>
          </p:nvPr>
        </p:nvSpPr>
        <p:spPr/>
        <p:txBody>
          <a:bodyPr>
            <a:normAutofit/>
          </a:bodyPr>
          <a:lstStyle/>
          <a:p>
            <a:r>
              <a:rPr lang="en-US" sz="4000" spc="-150" dirty="0">
                <a:ea typeface="Helvetica Neue Medium" charset="0"/>
                <a:cs typeface="Helvetica Neue Medium" charset="0"/>
              </a:rPr>
              <a:t>Cristian’s algorithm: Offset sample calculation</a:t>
            </a:r>
          </a:p>
        </p:txBody>
      </p:sp>
      <p:sp>
        <p:nvSpPr>
          <p:cNvPr id="6" name="Rectangle 5"/>
          <p:cNvSpPr>
            <a:spLocks/>
          </p:cNvSpPr>
          <p:nvPr/>
        </p:nvSpPr>
        <p:spPr bwMode="auto">
          <a:xfrm>
            <a:off x="7387440" y="1463190"/>
            <a:ext cx="617157"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latin typeface="Helvetica Neue Medium" charset="0"/>
                <a:ea typeface="Helvetica Neue Medium" charset="0"/>
                <a:cs typeface="Helvetica Neue Medium" charset="0"/>
              </a:rPr>
              <a:t>Client</a:t>
            </a:r>
            <a:endParaRPr lang="en-US" dirty="0">
              <a:latin typeface="Helvetica Neue Medium" charset="0"/>
              <a:ea typeface="Helvetica Neue Medium" charset="0"/>
              <a:cs typeface="Helvetica Neue Medium" charset="0"/>
            </a:endParaRPr>
          </a:p>
        </p:txBody>
      </p:sp>
      <p:sp>
        <p:nvSpPr>
          <p:cNvPr id="7" name="Rectangle 6"/>
          <p:cNvSpPr>
            <a:spLocks/>
          </p:cNvSpPr>
          <p:nvPr/>
        </p:nvSpPr>
        <p:spPr bwMode="auto">
          <a:xfrm>
            <a:off x="9548044" y="1460279"/>
            <a:ext cx="891357" cy="276999"/>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a:latin typeface="Helvetica Neue Medium" charset="0"/>
                <a:ea typeface="Helvetica Neue Medium" charset="0"/>
                <a:cs typeface="Helvetica Neue Medium" charset="0"/>
              </a:rPr>
              <a:t>Server</a:t>
            </a:r>
            <a:endParaRPr lang="en-US" dirty="0">
              <a:latin typeface="Helvetica Neue Medium" charset="0"/>
              <a:ea typeface="Helvetica Neue Medium" charset="0"/>
              <a:cs typeface="Helvetica Neue Medium" charset="0"/>
            </a:endParaRPr>
          </a:p>
        </p:txBody>
      </p:sp>
      <p:pic>
        <p:nvPicPr>
          <p:cNvPr id="8" name="Picture 7" descr="Mac-Book-Black-On-48x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8507" y="1783777"/>
            <a:ext cx="609600" cy="609600"/>
          </a:xfrm>
          <a:prstGeom prst="rect">
            <a:avLst/>
          </a:prstGeom>
        </p:spPr>
      </p:pic>
      <p:pic>
        <p:nvPicPr>
          <p:cNvPr id="9" name="Picture 8" descr="server-48x4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8922" y="1783777"/>
            <a:ext cx="609600" cy="609600"/>
          </a:xfrm>
          <a:prstGeom prst="rect">
            <a:avLst/>
          </a:prstGeom>
        </p:spPr>
      </p:pic>
      <p:cxnSp>
        <p:nvCxnSpPr>
          <p:cNvPr id="11" name="Straight Connector 10"/>
          <p:cNvCxnSpPr/>
          <p:nvPr/>
        </p:nvCxnSpPr>
        <p:spPr>
          <a:xfrm flipH="1">
            <a:off x="7743305" y="2393377"/>
            <a:ext cx="2" cy="3235794"/>
          </a:xfrm>
          <a:prstGeom prst="line">
            <a:avLst/>
          </a:prstGeom>
          <a:ln>
            <a:prstDash val="soli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flipH="1">
            <a:off x="9993721" y="2393377"/>
            <a:ext cx="2" cy="3235794"/>
          </a:xfrm>
          <a:prstGeom prst="line">
            <a:avLst/>
          </a:prstGeom>
          <a:ln>
            <a:prstDash val="solid"/>
          </a:ln>
          <a:effectLst/>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9505350" y="5783611"/>
            <a:ext cx="978153"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Time ↓</a:t>
            </a:r>
          </a:p>
        </p:txBody>
      </p:sp>
      <p:cxnSp>
        <p:nvCxnSpPr>
          <p:cNvPr id="14" name="Curved Connector 8"/>
          <p:cNvCxnSpPr/>
          <p:nvPr/>
        </p:nvCxnSpPr>
        <p:spPr>
          <a:xfrm flipH="1" flipV="1">
            <a:off x="7743308" y="2876961"/>
            <a:ext cx="2250230" cy="537751"/>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cxnSp>
        <p:nvCxnSpPr>
          <p:cNvPr id="15" name="Curved Connector 8"/>
          <p:cNvCxnSpPr/>
          <p:nvPr/>
        </p:nvCxnSpPr>
        <p:spPr>
          <a:xfrm flipV="1">
            <a:off x="7743124" y="4226420"/>
            <a:ext cx="2250414" cy="535859"/>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sp>
        <p:nvSpPr>
          <p:cNvPr id="20" name="TextBox 19"/>
          <p:cNvSpPr txBox="1"/>
          <p:nvPr/>
        </p:nvSpPr>
        <p:spPr>
          <a:xfrm>
            <a:off x="7306786" y="2657968"/>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1</a:t>
            </a:r>
          </a:p>
        </p:txBody>
      </p:sp>
      <p:sp>
        <p:nvSpPr>
          <p:cNvPr id="21" name="TextBox 20"/>
          <p:cNvSpPr txBox="1"/>
          <p:nvPr/>
        </p:nvSpPr>
        <p:spPr>
          <a:xfrm>
            <a:off x="9993538" y="3205085"/>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2</a:t>
            </a:r>
          </a:p>
        </p:txBody>
      </p:sp>
      <p:sp>
        <p:nvSpPr>
          <p:cNvPr id="25" name="TextBox 24"/>
          <p:cNvSpPr txBox="1"/>
          <p:nvPr/>
        </p:nvSpPr>
        <p:spPr>
          <a:xfrm>
            <a:off x="7306786" y="4536094"/>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4</a:t>
            </a:r>
          </a:p>
        </p:txBody>
      </p:sp>
      <p:cxnSp>
        <p:nvCxnSpPr>
          <p:cNvPr id="10" name="Straight Connector 9"/>
          <p:cNvCxnSpPr/>
          <p:nvPr/>
        </p:nvCxnSpPr>
        <p:spPr>
          <a:xfrm flipH="1">
            <a:off x="7743124" y="3414711"/>
            <a:ext cx="2250414" cy="0"/>
          </a:xfrm>
          <a:prstGeom prst="line">
            <a:avLst/>
          </a:prstGeom>
          <a:ln w="19050">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flipH="1">
            <a:off x="7743124" y="4226419"/>
            <a:ext cx="2250414" cy="0"/>
          </a:xfrm>
          <a:prstGeom prst="line">
            <a:avLst/>
          </a:prstGeom>
          <a:ln w="19050">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sp>
        <p:nvSpPr>
          <p:cNvPr id="32" name="Rectangle 31"/>
          <p:cNvSpPr/>
          <p:nvPr/>
        </p:nvSpPr>
        <p:spPr>
          <a:xfrm rot="805666">
            <a:off x="9087794" y="2820254"/>
            <a:ext cx="471462" cy="352153"/>
          </a:xfrm>
          <a:prstGeom prst="rect">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Helvetica Neue Medium" charset="0"/>
                <a:ea typeface="Helvetica Neue Medium" charset="0"/>
                <a:cs typeface="Helvetica Neue Medium" charset="0"/>
              </a:rPr>
              <a:t>T</a:t>
            </a:r>
            <a:r>
              <a:rPr lang="en-US" baseline="-25000" dirty="0">
                <a:solidFill>
                  <a:schemeClr val="tx1"/>
                </a:solidFill>
                <a:latin typeface="Helvetica Neue Medium" charset="0"/>
                <a:ea typeface="Helvetica Neue Medium" charset="0"/>
                <a:cs typeface="Helvetica Neue Medium" charset="0"/>
              </a:rPr>
              <a:t>1</a:t>
            </a:r>
          </a:p>
        </p:txBody>
      </p:sp>
      <p:sp>
        <p:nvSpPr>
          <p:cNvPr id="33" name="TextBox 32"/>
          <p:cNvSpPr txBox="1"/>
          <p:nvPr/>
        </p:nvSpPr>
        <p:spPr>
          <a:xfrm rot="858043">
            <a:off x="8053008" y="2614564"/>
            <a:ext cx="1054135"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request:</a:t>
            </a:r>
          </a:p>
        </p:txBody>
      </p:sp>
      <p:sp>
        <p:nvSpPr>
          <p:cNvPr id="39" name="TextBox 38"/>
          <p:cNvSpPr txBox="1"/>
          <p:nvPr/>
        </p:nvSpPr>
        <p:spPr>
          <a:xfrm>
            <a:off x="9993538" y="4022476"/>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3</a:t>
            </a:r>
          </a:p>
        </p:txBody>
      </p:sp>
      <p:sp>
        <p:nvSpPr>
          <p:cNvPr id="40" name="Rectangle 39"/>
          <p:cNvSpPr/>
          <p:nvPr/>
        </p:nvSpPr>
        <p:spPr>
          <a:xfrm rot="20798430">
            <a:off x="9100647" y="4478627"/>
            <a:ext cx="736891" cy="352153"/>
          </a:xfrm>
          <a:prstGeom prst="rect">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Helvetica Neue Medium" charset="0"/>
                <a:ea typeface="Helvetica Neue Medium" charset="0"/>
                <a:cs typeface="Helvetica Neue Medium" charset="0"/>
              </a:rPr>
              <a:t>T</a:t>
            </a:r>
            <a:r>
              <a:rPr lang="en-US" baseline="-25000" dirty="0">
                <a:solidFill>
                  <a:schemeClr val="tx1"/>
                </a:solidFill>
                <a:latin typeface="Helvetica Neue Medium" charset="0"/>
                <a:ea typeface="Helvetica Neue Medium" charset="0"/>
                <a:cs typeface="Helvetica Neue Medium" charset="0"/>
              </a:rPr>
              <a:t>2</a:t>
            </a:r>
            <a:r>
              <a:rPr lang="en-US" dirty="0">
                <a:solidFill>
                  <a:schemeClr val="tx1"/>
                </a:solidFill>
                <a:latin typeface="Helvetica Neue Medium" charset="0"/>
                <a:ea typeface="Helvetica Neue Medium" charset="0"/>
                <a:cs typeface="Helvetica Neue Medium" charset="0"/>
              </a:rPr>
              <a:t>,T</a:t>
            </a:r>
            <a:r>
              <a:rPr lang="en-US" baseline="-25000" dirty="0">
                <a:solidFill>
                  <a:schemeClr val="tx1"/>
                </a:solidFill>
                <a:latin typeface="Helvetica Neue Medium" charset="0"/>
                <a:ea typeface="Helvetica Neue Medium" charset="0"/>
                <a:cs typeface="Helvetica Neue Medium" charset="0"/>
              </a:rPr>
              <a:t>3</a:t>
            </a:r>
          </a:p>
        </p:txBody>
      </p:sp>
      <p:sp>
        <p:nvSpPr>
          <p:cNvPr id="41" name="TextBox 40"/>
          <p:cNvSpPr txBox="1"/>
          <p:nvPr/>
        </p:nvSpPr>
        <p:spPr>
          <a:xfrm rot="20836752">
            <a:off x="7870845" y="4699076"/>
            <a:ext cx="1233671"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response:</a:t>
            </a:r>
          </a:p>
        </p:txBody>
      </p:sp>
      <p:grpSp>
        <p:nvGrpSpPr>
          <p:cNvPr id="23" name="Group 22"/>
          <p:cNvGrpSpPr/>
          <p:nvPr/>
        </p:nvGrpSpPr>
        <p:grpSpPr>
          <a:xfrm>
            <a:off x="6959576" y="2876961"/>
            <a:ext cx="783549" cy="1886263"/>
            <a:chOff x="5435575" y="2876960"/>
            <a:chExt cx="783549" cy="1886263"/>
          </a:xfrm>
        </p:grpSpPr>
        <p:sp>
          <p:nvSpPr>
            <p:cNvPr id="18" name="Left Brace 17"/>
            <p:cNvSpPr/>
            <p:nvPr/>
          </p:nvSpPr>
          <p:spPr>
            <a:xfrm>
              <a:off x="6079822" y="2876960"/>
              <a:ext cx="139302" cy="537751"/>
            </a:xfrm>
            <a:prstGeom prst="leftBrace">
              <a:avLst>
                <a:gd name="adj1" fmla="val 36898"/>
                <a:gd name="adj2" fmla="val 72436"/>
              </a:avLst>
            </a:prstGeom>
            <a:ln w="28575">
              <a:solidFill>
                <a:schemeClr val="tx1"/>
              </a:solidFill>
              <a:prstDash val="solid"/>
              <a:headEnd type="none" w="med" len="med"/>
              <a:tailEnd type="none" w="med" len="med"/>
            </a:ln>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latin typeface="Helvetica Neue Medium" charset="0"/>
                <a:ea typeface="Helvetica Neue Medium" charset="0"/>
                <a:cs typeface="Helvetica Neue Medium" charset="0"/>
              </a:endParaRPr>
            </a:p>
          </p:txBody>
        </p:sp>
        <p:sp>
          <p:nvSpPr>
            <p:cNvPr id="42" name="TextBox 41"/>
            <p:cNvSpPr txBox="1"/>
            <p:nvPr/>
          </p:nvSpPr>
          <p:spPr>
            <a:xfrm>
              <a:off x="5555563" y="3055845"/>
              <a:ext cx="637803" cy="461665"/>
            </a:xfrm>
            <a:prstGeom prst="rect">
              <a:avLst/>
            </a:prstGeom>
            <a:noFill/>
          </p:spPr>
          <p:txBody>
            <a:bodyPr wrap="none" rtlCol="0">
              <a:spAutoFit/>
            </a:bodyPr>
            <a:lstStyle/>
            <a:p>
              <a:r>
                <a:rPr lang="en-US" sz="2400" spc="-150" dirty="0">
                  <a:latin typeface="Helvetica Neue Medium" charset="0"/>
                  <a:ea typeface="Helvetica Neue Medium" charset="0"/>
                  <a:cs typeface="Helvetica Neue Medium" charset="0"/>
                </a:rPr>
                <a:t>𝛿</a:t>
              </a:r>
              <a:r>
                <a:rPr lang="en-US" sz="2400" baseline="-25000" dirty="0">
                  <a:latin typeface="Helvetica Neue Medium" charset="0"/>
                  <a:ea typeface="Helvetica Neue Medium" charset="0"/>
                  <a:cs typeface="Helvetica Neue Medium" charset="0"/>
                </a:rPr>
                <a:t>req</a:t>
              </a:r>
            </a:p>
          </p:txBody>
        </p:sp>
        <p:sp>
          <p:nvSpPr>
            <p:cNvPr id="43" name="Left Brace 42"/>
            <p:cNvSpPr/>
            <p:nvPr/>
          </p:nvSpPr>
          <p:spPr>
            <a:xfrm>
              <a:off x="6079822" y="4225472"/>
              <a:ext cx="139302" cy="537751"/>
            </a:xfrm>
            <a:prstGeom prst="leftBrace">
              <a:avLst>
                <a:gd name="adj1" fmla="val 36898"/>
                <a:gd name="adj2" fmla="val 27564"/>
              </a:avLst>
            </a:prstGeom>
            <a:ln w="28575">
              <a:solidFill>
                <a:schemeClr val="tx1"/>
              </a:solidFill>
              <a:prstDash val="solid"/>
              <a:headEnd type="none" w="med" len="med"/>
              <a:tailEnd type="none" w="med" len="med"/>
            </a:ln>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latin typeface="Helvetica Neue Medium" charset="0"/>
                <a:ea typeface="Helvetica Neue Medium" charset="0"/>
                <a:cs typeface="Helvetica Neue Medium" charset="0"/>
              </a:endParaRPr>
            </a:p>
          </p:txBody>
        </p:sp>
        <p:sp>
          <p:nvSpPr>
            <p:cNvPr id="44" name="TextBox 43"/>
            <p:cNvSpPr txBox="1"/>
            <p:nvPr/>
          </p:nvSpPr>
          <p:spPr>
            <a:xfrm>
              <a:off x="5435575" y="4122673"/>
              <a:ext cx="743602" cy="461665"/>
            </a:xfrm>
            <a:prstGeom prst="rect">
              <a:avLst/>
            </a:prstGeom>
            <a:noFill/>
          </p:spPr>
          <p:txBody>
            <a:bodyPr wrap="none" rtlCol="0">
              <a:spAutoFit/>
            </a:bodyPr>
            <a:lstStyle/>
            <a:p>
              <a:r>
                <a:rPr lang="en-US" sz="2400" spc="-150" dirty="0">
                  <a:latin typeface="Helvetica Neue Medium" charset="0"/>
                  <a:ea typeface="Helvetica Neue Medium" charset="0"/>
                  <a:cs typeface="Helvetica Neue Medium" charset="0"/>
                </a:rPr>
                <a:t>𝛿</a:t>
              </a:r>
              <a:r>
                <a:rPr lang="en-US" sz="2400" baseline="-25000" dirty="0">
                  <a:latin typeface="Helvetica Neue Medium" charset="0"/>
                  <a:ea typeface="Helvetica Neue Medium" charset="0"/>
                  <a:cs typeface="Helvetica Neue Medium" charset="0"/>
                </a:rPr>
                <a:t>resp</a:t>
              </a:r>
            </a:p>
          </p:txBody>
        </p:sp>
      </p:grpSp>
      <p:sp>
        <p:nvSpPr>
          <p:cNvPr id="19" name="Right Arrow 18"/>
          <p:cNvSpPr/>
          <p:nvPr/>
        </p:nvSpPr>
        <p:spPr>
          <a:xfrm>
            <a:off x="7021211" y="4598873"/>
            <a:ext cx="323906" cy="326810"/>
          </a:xfrm>
          <a:prstGeom prst="rightArrow">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sp>
        <p:nvSpPr>
          <p:cNvPr id="30" name="TextBox 29"/>
          <p:cNvSpPr txBox="1"/>
          <p:nvPr/>
        </p:nvSpPr>
        <p:spPr>
          <a:xfrm>
            <a:off x="2515460" y="4469891"/>
            <a:ext cx="3380544" cy="584775"/>
          </a:xfrm>
          <a:prstGeom prst="rect">
            <a:avLst/>
          </a:prstGeom>
          <a:solidFill>
            <a:schemeClr val="accent6">
              <a:lumMod val="20000"/>
              <a:lumOff val="80000"/>
            </a:schemeClr>
          </a:solidFill>
          <a:ln w="28575">
            <a:solidFill>
              <a:schemeClr val="tx1"/>
            </a:solidFill>
            <a:prstDash val="sysDash"/>
          </a:ln>
        </p:spPr>
        <p:txBody>
          <a:bodyPr wrap="square" tIns="91440" bIns="91440" rtlCol="0">
            <a:spAutoFit/>
          </a:bodyPr>
          <a:lstStyle/>
          <a:p>
            <a:r>
              <a:rPr lang="en-US" sz="2600" dirty="0">
                <a:latin typeface="Helvetica Neue Medium" charset="0"/>
                <a:ea typeface="Helvetica Neue Medium" charset="0"/>
                <a:cs typeface="Helvetica Neue Medium" charset="0"/>
              </a:rPr>
              <a:t>Assume: 𝛿</a:t>
            </a:r>
            <a:r>
              <a:rPr lang="en-US" sz="2600" baseline="-25000" dirty="0" err="1">
                <a:latin typeface="Helvetica Neue Medium" charset="0"/>
                <a:ea typeface="Helvetica Neue Medium" charset="0"/>
                <a:cs typeface="Helvetica Neue Medium" charset="0"/>
              </a:rPr>
              <a:t>req</a:t>
            </a:r>
            <a:r>
              <a:rPr lang="en-US" sz="2600" dirty="0">
                <a:latin typeface="Helvetica Neue Medium" charset="0"/>
                <a:ea typeface="Helvetica Neue Medium" charset="0"/>
                <a:cs typeface="Helvetica Neue Medium" charset="0"/>
              </a:rPr>
              <a:t> ≈ 𝛿</a:t>
            </a:r>
            <a:r>
              <a:rPr lang="en-US" sz="2600" baseline="-25000" dirty="0" err="1">
                <a:latin typeface="Helvetica Neue Medium" charset="0"/>
                <a:ea typeface="Helvetica Neue Medium" charset="0"/>
                <a:cs typeface="Helvetica Neue Medium" charset="0"/>
              </a:rPr>
              <a:t>resp</a:t>
            </a:r>
            <a:endParaRPr lang="en-US" sz="2600" dirty="0">
              <a:latin typeface="Helvetica Neue Medium" charset="0"/>
              <a:ea typeface="Helvetica Neue Medium" charset="0"/>
              <a:cs typeface="Helvetica Neue Medium" charset="0"/>
            </a:endParaRPr>
          </a:p>
        </p:txBody>
      </p:sp>
      <p:sp>
        <p:nvSpPr>
          <p:cNvPr id="34" name="TextBox 33"/>
          <p:cNvSpPr txBox="1"/>
          <p:nvPr/>
        </p:nvSpPr>
        <p:spPr>
          <a:xfrm>
            <a:off x="1869565" y="1702376"/>
            <a:ext cx="5090010" cy="584775"/>
          </a:xfrm>
          <a:prstGeom prst="rect">
            <a:avLst/>
          </a:prstGeom>
          <a:solidFill>
            <a:schemeClr val="accent3">
              <a:lumMod val="20000"/>
              <a:lumOff val="80000"/>
            </a:schemeClr>
          </a:solidFill>
          <a:ln w="28575">
            <a:solidFill>
              <a:schemeClr val="tx1"/>
            </a:solidFill>
            <a:prstDash val="sysDash"/>
          </a:ln>
        </p:spPr>
        <p:txBody>
          <a:bodyPr wrap="square" tIns="91440" bIns="91440" rtlCol="0">
            <a:spAutoFit/>
          </a:bodyPr>
          <a:lstStyle/>
          <a:p>
            <a:r>
              <a:rPr lang="en-US" sz="2600" spc="-150" dirty="0">
                <a:latin typeface="Helvetica Neue Medium" charset="0"/>
                <a:ea typeface="Helvetica Neue Medium" charset="0"/>
                <a:cs typeface="Helvetica Neue Medium" charset="0"/>
              </a:rPr>
              <a:t>Goal: Client sets clock </a:t>
            </a:r>
            <a:r>
              <a:rPr lang="en-US" sz="2600" spc="-150" dirty="0">
                <a:latin typeface="Helvetica Neue Medium" charset="0"/>
                <a:ea typeface="Helvetica Neue Medium" charset="0"/>
                <a:cs typeface="Helvetica Neue Medium" charset="0"/>
                <a:sym typeface="Wingdings"/>
              </a:rPr>
              <a:t></a:t>
            </a:r>
            <a:r>
              <a:rPr lang="en-US" sz="2600" spc="-150" dirty="0">
                <a:latin typeface="Helvetica Neue Medium" charset="0"/>
                <a:ea typeface="Helvetica Neue Medium" charset="0"/>
                <a:cs typeface="Helvetica Neue Medium" charset="0"/>
              </a:rPr>
              <a:t> T</a:t>
            </a:r>
            <a:r>
              <a:rPr lang="en-US" sz="2600" spc="-150" baseline="-25000" dirty="0">
                <a:latin typeface="Helvetica Neue Medium" charset="0"/>
                <a:ea typeface="Helvetica Neue Medium" charset="0"/>
                <a:cs typeface="Helvetica Neue Medium" charset="0"/>
              </a:rPr>
              <a:t>3</a:t>
            </a:r>
            <a:r>
              <a:rPr lang="en-US" sz="2600" spc="-150" dirty="0">
                <a:latin typeface="Helvetica Neue Medium" charset="0"/>
                <a:ea typeface="Helvetica Neue Medium" charset="0"/>
                <a:cs typeface="Helvetica Neue Medium" charset="0"/>
              </a:rPr>
              <a:t> + 𝛿</a:t>
            </a:r>
            <a:r>
              <a:rPr lang="en-US" sz="2600" spc="-150" baseline="-25000" dirty="0" err="1">
                <a:latin typeface="Helvetica Neue Medium" charset="0"/>
                <a:ea typeface="Helvetica Neue Medium" charset="0"/>
                <a:cs typeface="Helvetica Neue Medium" charset="0"/>
              </a:rPr>
              <a:t>resp</a:t>
            </a:r>
            <a:endParaRPr lang="en-US" sz="2600" spc="-150" baseline="-25000" dirty="0">
              <a:latin typeface="Helvetica Neue Medium" charset="0"/>
              <a:ea typeface="Helvetica Neue Medium" charset="0"/>
              <a:cs typeface="Helvetica Neue Medium" charset="0"/>
            </a:endParaRPr>
          </a:p>
        </p:txBody>
      </p:sp>
      <p:sp>
        <p:nvSpPr>
          <p:cNvPr id="35" name="TextBox 34"/>
          <p:cNvSpPr txBox="1"/>
          <p:nvPr/>
        </p:nvSpPr>
        <p:spPr>
          <a:xfrm>
            <a:off x="2095930" y="5598947"/>
            <a:ext cx="4250949" cy="584775"/>
          </a:xfrm>
          <a:prstGeom prst="rect">
            <a:avLst/>
          </a:prstGeom>
          <a:solidFill>
            <a:schemeClr val="accent3">
              <a:lumMod val="20000"/>
              <a:lumOff val="80000"/>
            </a:schemeClr>
          </a:solidFill>
          <a:ln w="28575">
            <a:solidFill>
              <a:schemeClr val="tx1"/>
            </a:solidFill>
            <a:prstDash val="sysDash"/>
          </a:ln>
        </p:spPr>
        <p:txBody>
          <a:bodyPr wrap="square" tIns="91440" bIns="91440" rtlCol="0">
            <a:spAutoFit/>
          </a:bodyPr>
          <a:lstStyle/>
          <a:p>
            <a:r>
              <a:rPr lang="en-US" sz="2600" spc="-150">
                <a:latin typeface="Helvetica Neue Medium" charset="0"/>
                <a:ea typeface="Helvetica Neue Medium" charset="0"/>
                <a:cs typeface="Helvetica Neue Medium" charset="0"/>
              </a:rPr>
              <a:t>Client </a:t>
            </a:r>
            <a:r>
              <a:rPr lang="en-US" sz="2600" spc="-150" dirty="0">
                <a:latin typeface="Helvetica Neue Medium" charset="0"/>
                <a:ea typeface="Helvetica Neue Medium" charset="0"/>
                <a:cs typeface="Helvetica Neue Medium" charset="0"/>
              </a:rPr>
              <a:t>sets clock </a:t>
            </a:r>
            <a:r>
              <a:rPr lang="en-US" sz="2600" spc="-150" dirty="0">
                <a:latin typeface="Helvetica Neue Medium" charset="0"/>
                <a:ea typeface="Helvetica Neue Medium" charset="0"/>
                <a:cs typeface="Helvetica Neue Medium" charset="0"/>
                <a:sym typeface="Wingdings"/>
              </a:rPr>
              <a:t></a:t>
            </a:r>
            <a:r>
              <a:rPr lang="en-US" sz="2600" spc="-150" dirty="0">
                <a:latin typeface="Helvetica Neue Medium" charset="0"/>
                <a:ea typeface="Helvetica Neue Medium" charset="0"/>
                <a:cs typeface="Helvetica Neue Medium" charset="0"/>
              </a:rPr>
              <a:t> T</a:t>
            </a:r>
            <a:r>
              <a:rPr lang="en-US" sz="2600" spc="-150" baseline="-25000" dirty="0">
                <a:latin typeface="Helvetica Neue Medium" charset="0"/>
                <a:ea typeface="Helvetica Neue Medium" charset="0"/>
                <a:cs typeface="Helvetica Neue Medium" charset="0"/>
              </a:rPr>
              <a:t>3</a:t>
            </a:r>
            <a:r>
              <a:rPr lang="en-US" sz="2600" spc="-150" dirty="0">
                <a:latin typeface="Helvetica Neue Medium" charset="0"/>
                <a:ea typeface="Helvetica Neue Medium" charset="0"/>
                <a:cs typeface="Helvetica Neue Medium" charset="0"/>
              </a:rPr>
              <a:t> </a:t>
            </a:r>
            <a:r>
              <a:rPr lang="en-US" sz="2600" spc="-150">
                <a:latin typeface="Helvetica Neue Medium" charset="0"/>
                <a:ea typeface="Helvetica Neue Medium" charset="0"/>
                <a:cs typeface="Helvetica Neue Medium" charset="0"/>
              </a:rPr>
              <a:t>+ ½𝛿</a:t>
            </a:r>
            <a:endParaRPr lang="en-US" sz="2600" spc="-150" baseline="-25000" dirty="0">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85450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0" grpId="0" animBg="1"/>
      <p:bldP spid="3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7824</TotalTime>
  <Words>1910</Words>
  <Application>Microsoft Macintosh PowerPoint</Application>
  <PresentationFormat>Widescreen</PresentationFormat>
  <Paragraphs>507</Paragraphs>
  <Slides>39</Slides>
  <Notes>35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Calibri</vt:lpstr>
      <vt:lpstr>Gill Sans</vt:lpstr>
      <vt:lpstr>Helvetica Neue Medium</vt:lpstr>
      <vt:lpstr>Mangal</vt:lpstr>
      <vt:lpstr>ＭＳ Ｐゴシック</vt:lpstr>
      <vt:lpstr>Times New Roman</vt:lpstr>
      <vt:lpstr>Wingdings</vt:lpstr>
      <vt:lpstr>Arial</vt:lpstr>
      <vt:lpstr>Office Theme</vt:lpstr>
      <vt:lpstr>Time</vt:lpstr>
      <vt:lpstr>Today</vt:lpstr>
      <vt:lpstr>A distributed edit-compile workflow</vt:lpstr>
      <vt:lpstr>What makes time synchronization hard?</vt:lpstr>
      <vt:lpstr>Today</vt:lpstr>
      <vt:lpstr>Just use Coordinated Universal Time?</vt:lpstr>
      <vt:lpstr>Synchronization to a time server</vt:lpstr>
      <vt:lpstr>Cristian’s algorithm: Outline</vt:lpstr>
      <vt:lpstr>Cristian’s algorithm: Offset sample calculation</vt:lpstr>
      <vt:lpstr>Clock synchronization: Take-away points</vt:lpstr>
      <vt:lpstr>Today</vt:lpstr>
      <vt:lpstr>Motivation: Multi-site database replication</vt:lpstr>
      <vt:lpstr>The consequences of concurrent updates</vt:lpstr>
      <vt:lpstr>RFC 677 “The Maintenance of Duplicate Databases” (1975)</vt:lpstr>
      <vt:lpstr>Idea: Logical clocks</vt:lpstr>
      <vt:lpstr>Defining “happens-before” ()</vt:lpstr>
      <vt:lpstr>Defining “happens-before” ()</vt:lpstr>
      <vt:lpstr>Defining “happens-before” ()</vt:lpstr>
      <vt:lpstr>Defining “happens-before” ()</vt:lpstr>
      <vt:lpstr>Defining “happens-before” ()</vt:lpstr>
      <vt:lpstr>Defining “happens-before” ()</vt:lpstr>
      <vt:lpstr>Defining “happens-before” ()</vt:lpstr>
      <vt:lpstr>Concurrent events</vt:lpstr>
      <vt:lpstr>Lamport clocks: Objective</vt:lpstr>
      <vt:lpstr>The Lamport Clock algorithm</vt:lpstr>
      <vt:lpstr>The Lamport Clock algorithm</vt:lpstr>
      <vt:lpstr>The Lamport Clock algorithm</vt:lpstr>
      <vt:lpstr>The Lamport Clock algorithm</vt:lpstr>
      <vt:lpstr>The Lamport Clock algorithm</vt:lpstr>
      <vt:lpstr>Lamport Timestamps: Ordering all events</vt:lpstr>
      <vt:lpstr>Order all these events</vt:lpstr>
      <vt:lpstr>Totally-Ordered Multicast</vt:lpstr>
      <vt:lpstr>Totally-Ordered Multicast (Almost correct)</vt:lpstr>
      <vt:lpstr>Totally-Ordered Multicast (Almost correct)</vt:lpstr>
      <vt:lpstr>Totally-Ordered Multicast (Correct version)</vt:lpstr>
      <vt:lpstr>Totally-Ordered Multicast (Correct version)</vt:lpstr>
      <vt:lpstr>So, are we done?</vt:lpstr>
      <vt:lpstr>Take-away points: Lamport clocks</vt:lpstr>
      <vt:lpstr>PowerPoint Presentation</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Distributed Systems</dc:title>
  <dc:creator>Wyatt Andrew Lloyd</dc:creator>
  <cp:lastModifiedBy>Wyatt Andrew Lloyd</cp:lastModifiedBy>
  <cp:revision>29</cp:revision>
  <cp:lastPrinted>2018-09-19T12:59:51Z</cp:lastPrinted>
  <dcterms:created xsi:type="dcterms:W3CDTF">2018-09-09T13:59:16Z</dcterms:created>
  <dcterms:modified xsi:type="dcterms:W3CDTF">2021-02-15T14:51:26Z</dcterms:modified>
</cp:coreProperties>
</file>