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4" r:id="rId3"/>
    <p:sldId id="325" r:id="rId4"/>
    <p:sldId id="257" r:id="rId5"/>
    <p:sldId id="315" r:id="rId6"/>
    <p:sldId id="317" r:id="rId7"/>
    <p:sldId id="318" r:id="rId8"/>
    <p:sldId id="261" r:id="rId9"/>
    <p:sldId id="262" r:id="rId10"/>
    <p:sldId id="263" r:id="rId11"/>
    <p:sldId id="264" r:id="rId12"/>
    <p:sldId id="265" r:id="rId13"/>
    <p:sldId id="267" r:id="rId14"/>
    <p:sldId id="320" r:id="rId15"/>
    <p:sldId id="266" r:id="rId16"/>
    <p:sldId id="268" r:id="rId17"/>
    <p:sldId id="269" r:id="rId18"/>
    <p:sldId id="322" r:id="rId19"/>
    <p:sldId id="270" r:id="rId20"/>
    <p:sldId id="271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327" r:id="rId36"/>
    <p:sldId id="326" r:id="rId3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2"/>
    <p:restoredTop sz="69451"/>
  </p:normalViewPr>
  <p:slideViewPr>
    <p:cSldViewPr snapToGrid="0" snapToObjects="1">
      <p:cViewPr varScale="1">
        <p:scale>
          <a:sx n="105" d="100"/>
          <a:sy n="105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FFC8E-EAB6-2748-9785-18377EC1828E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A431-0E64-A147-AFC2-7FCC5ABC2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6E38D-ED0F-3C48-B88E-14013A0303FC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EF88-150F-B344-9283-A702DC48D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4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6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xdr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87 sun rock introduced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idls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70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5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8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3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6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47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8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6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02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Q:</a:t>
            </a:r>
            <a:r>
              <a:rPr lang="en-US" sz="1200" b="0" baseline="0" dirty="0" smtClean="0"/>
              <a:t> Who has done socket programming? How did you like it?</a:t>
            </a: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do we make this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EF88-150F-B344-9283-A702DC48D3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3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2/8/21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227" y="0"/>
            <a:ext cx="10370128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Communication and </a:t>
            </a:r>
            <a:r>
              <a:rPr lang="en-US" smtClean="0"/>
              <a:t>Remote Procedure Calls (RPCs)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 </a:t>
            </a:r>
            <a:r>
              <a:rPr lang="en-US" dirty="0" smtClean="0"/>
              <a:t>418: </a:t>
            </a:r>
            <a:r>
              <a:rPr lang="en-US" dirty="0" smtClean="0"/>
              <a:t>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3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</a:t>
            </a:r>
            <a:r>
              <a:rPr lang="en-US" dirty="0" smtClean="0"/>
              <a:t>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communication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9371"/>
            <a:ext cx="10515600" cy="23024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 goes down to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physical network</a:t>
            </a:r>
          </a:p>
          <a:p>
            <a:endParaRPr lang="en-US" dirty="0" smtClean="0"/>
          </a:p>
          <a:p>
            <a:r>
              <a:rPr lang="en-US" dirty="0" smtClean="0"/>
              <a:t>Then from </a:t>
            </a:r>
            <a:r>
              <a:rPr lang="en-US" b="1" dirty="0" smtClean="0">
                <a:solidFill>
                  <a:schemeClr val="accent1"/>
                </a:solidFill>
              </a:rPr>
              <a:t>network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peer to peer</a:t>
            </a:r>
          </a:p>
          <a:p>
            <a:endParaRPr lang="en-US" dirty="0" smtClean="0"/>
          </a:p>
          <a:p>
            <a:r>
              <a:rPr lang="en-US" dirty="0" smtClean="0"/>
              <a:t>Then up to the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relevant application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08509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38932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69355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47606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78029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08481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38903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69326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5" y="60682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0682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2175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89835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23526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16" idx="1"/>
          </p:cNvCxnSpPr>
          <p:nvPr/>
        </p:nvCxnSpPr>
        <p:spPr>
          <a:xfrm>
            <a:off x="4141796" y="4628182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7" idx="1"/>
          </p:cNvCxnSpPr>
          <p:nvPr/>
        </p:nvCxnSpPr>
        <p:spPr>
          <a:xfrm>
            <a:off x="4141796" y="4932410"/>
            <a:ext cx="4018734" cy="0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3"/>
            <a:endCxn id="13" idx="1"/>
          </p:cNvCxnSpPr>
          <p:nvPr/>
        </p:nvCxnSpPr>
        <p:spPr>
          <a:xfrm>
            <a:off x="4141796" y="5236924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4" idx="1"/>
          </p:cNvCxnSpPr>
          <p:nvPr/>
        </p:nvCxnSpPr>
        <p:spPr>
          <a:xfrm>
            <a:off x="4141796" y="5541152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3"/>
            <a:endCxn id="15" idx="1"/>
          </p:cNvCxnSpPr>
          <p:nvPr/>
        </p:nvCxnSpPr>
        <p:spPr>
          <a:xfrm>
            <a:off x="4141796" y="5845380"/>
            <a:ext cx="1324352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739324" y="5845380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3"/>
            <a:endCxn id="19" idx="1"/>
          </p:cNvCxnSpPr>
          <p:nvPr/>
        </p:nvCxnSpPr>
        <p:spPr>
          <a:xfrm flipV="1">
            <a:off x="6739324" y="5541152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3"/>
            <a:endCxn id="18" idx="1"/>
          </p:cNvCxnSpPr>
          <p:nvPr/>
        </p:nvCxnSpPr>
        <p:spPr>
          <a:xfrm flipV="1">
            <a:off x="6739324" y="5236924"/>
            <a:ext cx="1421207" cy="286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42"/>
          <p:cNvSpPr>
            <a:spLocks/>
          </p:cNvSpPr>
          <p:nvPr/>
        </p:nvSpPr>
        <p:spPr bwMode="auto">
          <a:xfrm>
            <a:off x="3494699" y="4628182"/>
            <a:ext cx="5303029" cy="1217484"/>
          </a:xfrm>
          <a:custGeom>
            <a:avLst/>
            <a:gdLst>
              <a:gd name="T0" fmla="*/ 0 w 2352"/>
              <a:gd name="T1" fmla="*/ 0 h 1968"/>
              <a:gd name="T2" fmla="*/ 0 w 2352"/>
              <a:gd name="T3" fmla="*/ 1824 h 1968"/>
              <a:gd name="T4" fmla="*/ 96 w 2352"/>
              <a:gd name="T5" fmla="*/ 1968 h 1968"/>
              <a:gd name="T6" fmla="*/ 864 w 2352"/>
              <a:gd name="T7" fmla="*/ 1968 h 1968"/>
              <a:gd name="T8" fmla="*/ 864 w 2352"/>
              <a:gd name="T9" fmla="*/ 1200 h 1968"/>
              <a:gd name="T10" fmla="*/ 1488 w 2352"/>
              <a:gd name="T11" fmla="*/ 1200 h 1968"/>
              <a:gd name="T12" fmla="*/ 1488 w 2352"/>
              <a:gd name="T13" fmla="*/ 1968 h 1968"/>
              <a:gd name="T14" fmla="*/ 2256 w 2352"/>
              <a:gd name="T15" fmla="*/ 1968 h 1968"/>
              <a:gd name="T16" fmla="*/ 2352 w 2352"/>
              <a:gd name="T17" fmla="*/ 1824 h 1968"/>
              <a:gd name="T18" fmla="*/ 2352 w 2352"/>
              <a:gd name="T19" fmla="*/ 0 h 1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52"/>
              <a:gd name="T31" fmla="*/ 0 h 1968"/>
              <a:gd name="T32" fmla="*/ 2352 w 2352"/>
              <a:gd name="T33" fmla="*/ 1968 h 1968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6327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3673 w 10000"/>
              <a:gd name="connsiteY3" fmla="*/ 10000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367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  <a:gd name="connsiteX0" fmla="*/ 0 w 10000"/>
              <a:gd name="connsiteY0" fmla="*/ 0 h 10000"/>
              <a:gd name="connsiteX1" fmla="*/ 0 w 10000"/>
              <a:gd name="connsiteY1" fmla="*/ 9268 h 10000"/>
              <a:gd name="connsiteX2" fmla="*/ 408 w 10000"/>
              <a:gd name="connsiteY2" fmla="*/ 10000 h 10000"/>
              <a:gd name="connsiteX3" fmla="*/ 4443 w 10000"/>
              <a:gd name="connsiteY3" fmla="*/ 9919 h 10000"/>
              <a:gd name="connsiteX4" fmla="*/ 4453 w 10000"/>
              <a:gd name="connsiteY4" fmla="*/ 6098 h 10000"/>
              <a:gd name="connsiteX5" fmla="*/ 5492 w 10000"/>
              <a:gd name="connsiteY5" fmla="*/ 6098 h 10000"/>
              <a:gd name="connsiteX6" fmla="*/ 5482 w 10000"/>
              <a:gd name="connsiteY6" fmla="*/ 10000 h 10000"/>
              <a:gd name="connsiteX7" fmla="*/ 9592 w 10000"/>
              <a:gd name="connsiteY7" fmla="*/ 10000 h 10000"/>
              <a:gd name="connsiteX8" fmla="*/ 10000 w 10000"/>
              <a:gd name="connsiteY8" fmla="*/ 9268 h 10000"/>
              <a:gd name="connsiteX9" fmla="*/ 10000 w 10000"/>
              <a:gd name="connsiteY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9268"/>
                </a:lnTo>
                <a:lnTo>
                  <a:pt x="408" y="10000"/>
                </a:lnTo>
                <a:lnTo>
                  <a:pt x="4443" y="9919"/>
                </a:lnTo>
                <a:cubicBezTo>
                  <a:pt x="4446" y="8645"/>
                  <a:pt x="4450" y="7372"/>
                  <a:pt x="4453" y="6098"/>
                </a:cubicBezTo>
                <a:lnTo>
                  <a:pt x="5492" y="6098"/>
                </a:lnTo>
                <a:cubicBezTo>
                  <a:pt x="5489" y="7399"/>
                  <a:pt x="5485" y="8699"/>
                  <a:pt x="5482" y="10000"/>
                </a:cubicBezTo>
                <a:lnTo>
                  <a:pt x="9592" y="10000"/>
                </a:lnTo>
                <a:lnTo>
                  <a:pt x="10000" y="9268"/>
                </a:lnTo>
                <a:lnTo>
                  <a:pt x="10000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 type="none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Communication between peers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1"/>
            <a:ext cx="10515600" cy="2698429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</a:pPr>
            <a:r>
              <a:rPr lang="en-US" dirty="0" smtClean="0"/>
              <a:t>How do peer protocols coordinate with each other?</a:t>
            </a:r>
          </a:p>
          <a:p>
            <a:pPr>
              <a:spcBef>
                <a:spcPts val="1080"/>
              </a:spcBef>
            </a:pPr>
            <a:endParaRPr lang="en-US" dirty="0"/>
          </a:p>
          <a:p>
            <a:pPr>
              <a:spcBef>
                <a:spcPts val="1080"/>
              </a:spcBef>
            </a:pPr>
            <a:r>
              <a:rPr lang="en-US" dirty="0"/>
              <a:t>Layer attaches its own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header </a:t>
            </a:r>
            <a:r>
              <a:rPr lang="en-US" dirty="0"/>
              <a:t>(H) to communicate with peer</a:t>
            </a:r>
          </a:p>
          <a:p>
            <a:pPr lvl="1">
              <a:spcBef>
                <a:spcPts val="1080"/>
              </a:spcBef>
            </a:pPr>
            <a:r>
              <a:rPr lang="en-US" dirty="0" smtClean="0"/>
              <a:t>Higher layers’ headers, data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encapsulated </a:t>
            </a:r>
            <a:r>
              <a:rPr lang="en-US" dirty="0" smtClean="0"/>
              <a:t>inside message </a:t>
            </a:r>
            <a:endParaRPr lang="en-US" dirty="0"/>
          </a:p>
          <a:p>
            <a:pPr lvl="2">
              <a:spcBef>
                <a:spcPts val="1080"/>
              </a:spcBef>
            </a:pPr>
            <a:r>
              <a:rPr lang="en-US" dirty="0"/>
              <a:t>Lower layers don’t generally inspect higher layers’ headers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553359" y="5101910"/>
            <a:ext cx="926353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203345" y="4422895"/>
            <a:ext cx="1393779" cy="40101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203345" y="5101911"/>
            <a:ext cx="1393779" cy="433845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203345" y="5811725"/>
            <a:ext cx="1393779" cy="4361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259813" y="4422896"/>
            <a:ext cx="2194063" cy="41228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pc="-15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Application message</a:t>
            </a:r>
            <a:endParaRPr lang="en-US" spc="-15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36230" y="5165750"/>
            <a:ext cx="753835" cy="303901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59814" y="5099644"/>
            <a:ext cx="293545" cy="43611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59812" y="5811725"/>
            <a:ext cx="29354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553357" y="5811725"/>
            <a:ext cx="1057836" cy="436112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923901" y="5863611"/>
            <a:ext cx="612589" cy="333782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86653" y="5905606"/>
            <a:ext cx="493058" cy="249793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630356" y="5863611"/>
            <a:ext cx="293545" cy="333783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54401" y="4912222"/>
            <a:ext cx="3431965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Transport-layer message body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70138" y="5605342"/>
            <a:ext cx="3369833" cy="369332"/>
          </a:xfrm>
          <a:prstGeom prst="callout2">
            <a:avLst>
              <a:gd name="adj1" fmla="val 51611"/>
              <a:gd name="adj2" fmla="val 1924"/>
              <a:gd name="adj3" fmla="val 53105"/>
              <a:gd name="adj4" fmla="val -5798"/>
              <a:gd name="adj5" fmla="val 96069"/>
              <a:gd name="adj6" fmla="val -16968"/>
            </a:avLst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Network-layer datagram body</a:t>
            </a:r>
            <a:endParaRPr lang="en-US" dirty="0">
              <a:solidFill>
                <a:schemeClr val="tx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rapezoid 30"/>
          <p:cNvSpPr/>
          <p:nvPr/>
        </p:nvSpPr>
        <p:spPr>
          <a:xfrm flipV="1">
            <a:off x="4301997" y="4846131"/>
            <a:ext cx="2065244" cy="229846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244" h="263825">
                <a:moveTo>
                  <a:pt x="0" y="263825"/>
                </a:moveTo>
                <a:lnTo>
                  <a:pt x="319233" y="2801"/>
                </a:lnTo>
                <a:lnTo>
                  <a:pt x="1127073" y="0"/>
                </a:lnTo>
                <a:lnTo>
                  <a:pt x="2065244" y="261489"/>
                </a:lnTo>
                <a:lnTo>
                  <a:pt x="0" y="263825"/>
                </a:lnTo>
                <a:close/>
              </a:path>
            </a:pathLst>
          </a:custGeom>
          <a:gradFill flip="none" rotWithShape="1">
            <a:gsLst>
              <a:gs pos="72000">
                <a:schemeClr val="bg2">
                  <a:lumMod val="50000"/>
                </a:schemeClr>
              </a:gs>
              <a:gs pos="0">
                <a:schemeClr val="accent3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3" name="Trapezoid 30"/>
          <p:cNvSpPr/>
          <p:nvPr/>
        </p:nvSpPr>
        <p:spPr>
          <a:xfrm flipV="1">
            <a:off x="4291551" y="5550298"/>
            <a:ext cx="1273894" cy="245721"/>
          </a:xfrm>
          <a:custGeom>
            <a:avLst/>
            <a:gdLst>
              <a:gd name="connsiteX0" fmla="*/ 0 w 2160494"/>
              <a:gd name="connsiteY0" fmla="*/ 264199 h 264199"/>
              <a:gd name="connsiteX1" fmla="*/ 214458 w 2160494"/>
              <a:gd name="connsiteY1" fmla="*/ 0 h 264199"/>
              <a:gd name="connsiteX2" fmla="*/ 1946036 w 2160494"/>
              <a:gd name="connsiteY2" fmla="*/ 0 h 264199"/>
              <a:gd name="connsiteX3" fmla="*/ 2160494 w 2160494"/>
              <a:gd name="connsiteY3" fmla="*/ 264199 h 264199"/>
              <a:gd name="connsiteX4" fmla="*/ 0 w 2160494"/>
              <a:gd name="connsiteY4" fmla="*/ 264199 h 264199"/>
              <a:gd name="connsiteX0" fmla="*/ 0 w 2160494"/>
              <a:gd name="connsiteY0" fmla="*/ 270175 h 270175"/>
              <a:gd name="connsiteX1" fmla="*/ 214458 w 2160494"/>
              <a:gd name="connsiteY1" fmla="*/ 5976 h 270175"/>
              <a:gd name="connsiteX2" fmla="*/ 1181048 w 2160494"/>
              <a:gd name="connsiteY2" fmla="*/ 0 h 270175"/>
              <a:gd name="connsiteX3" fmla="*/ 2160494 w 2160494"/>
              <a:gd name="connsiteY3" fmla="*/ 270175 h 270175"/>
              <a:gd name="connsiteX4" fmla="*/ 0 w 2160494"/>
              <a:gd name="connsiteY4" fmla="*/ 270175 h 270175"/>
              <a:gd name="connsiteX0" fmla="*/ 0 w 2160494"/>
              <a:gd name="connsiteY0" fmla="*/ 280074 h 280074"/>
              <a:gd name="connsiteX1" fmla="*/ 344633 w 2160494"/>
              <a:gd name="connsiteY1" fmla="*/ 0 h 280074"/>
              <a:gd name="connsiteX2" fmla="*/ 1181048 w 2160494"/>
              <a:gd name="connsiteY2" fmla="*/ 9899 h 280074"/>
              <a:gd name="connsiteX3" fmla="*/ 2160494 w 2160494"/>
              <a:gd name="connsiteY3" fmla="*/ 280074 h 280074"/>
              <a:gd name="connsiteX4" fmla="*/ 0 w 2160494"/>
              <a:gd name="connsiteY4" fmla="*/ 280074 h 280074"/>
              <a:gd name="connsiteX0" fmla="*/ 0 w 2160494"/>
              <a:gd name="connsiteY0" fmla="*/ 282875 h 282875"/>
              <a:gd name="connsiteX1" fmla="*/ 344633 w 2160494"/>
              <a:gd name="connsiteY1" fmla="*/ 2801 h 282875"/>
              <a:gd name="connsiteX2" fmla="*/ 1152473 w 2160494"/>
              <a:gd name="connsiteY2" fmla="*/ 0 h 282875"/>
              <a:gd name="connsiteX3" fmla="*/ 2160494 w 2160494"/>
              <a:gd name="connsiteY3" fmla="*/ 282875 h 282875"/>
              <a:gd name="connsiteX4" fmla="*/ 0 w 2160494"/>
              <a:gd name="connsiteY4" fmla="*/ 282875 h 282875"/>
              <a:gd name="connsiteX0" fmla="*/ 0 w 2138269"/>
              <a:gd name="connsiteY0" fmla="*/ 279700 h 282875"/>
              <a:gd name="connsiteX1" fmla="*/ 322408 w 2138269"/>
              <a:gd name="connsiteY1" fmla="*/ 2801 h 282875"/>
              <a:gd name="connsiteX2" fmla="*/ 1130248 w 2138269"/>
              <a:gd name="connsiteY2" fmla="*/ 0 h 282875"/>
              <a:gd name="connsiteX3" fmla="*/ 2138269 w 2138269"/>
              <a:gd name="connsiteY3" fmla="*/ 282875 h 282875"/>
              <a:gd name="connsiteX4" fmla="*/ 0 w 2138269"/>
              <a:gd name="connsiteY4" fmla="*/ 279700 h 282875"/>
              <a:gd name="connsiteX0" fmla="*/ 0 w 2093819"/>
              <a:gd name="connsiteY0" fmla="*/ 279700 h 279700"/>
              <a:gd name="connsiteX1" fmla="*/ 322408 w 2093819"/>
              <a:gd name="connsiteY1" fmla="*/ 2801 h 279700"/>
              <a:gd name="connsiteX2" fmla="*/ 1130248 w 2093819"/>
              <a:gd name="connsiteY2" fmla="*/ 0 h 279700"/>
              <a:gd name="connsiteX3" fmla="*/ 2093819 w 2093819"/>
              <a:gd name="connsiteY3" fmla="*/ 276525 h 279700"/>
              <a:gd name="connsiteX4" fmla="*/ 0 w 2093819"/>
              <a:gd name="connsiteY4" fmla="*/ 279700 h 279700"/>
              <a:gd name="connsiteX0" fmla="*/ 0 w 2090644"/>
              <a:gd name="connsiteY0" fmla="*/ 263825 h 276525"/>
              <a:gd name="connsiteX1" fmla="*/ 319233 w 2090644"/>
              <a:gd name="connsiteY1" fmla="*/ 2801 h 276525"/>
              <a:gd name="connsiteX2" fmla="*/ 1127073 w 2090644"/>
              <a:gd name="connsiteY2" fmla="*/ 0 h 276525"/>
              <a:gd name="connsiteX3" fmla="*/ 2090644 w 2090644"/>
              <a:gd name="connsiteY3" fmla="*/ 276525 h 276525"/>
              <a:gd name="connsiteX4" fmla="*/ 0 w 2090644"/>
              <a:gd name="connsiteY4" fmla="*/ 263825 h 276525"/>
              <a:gd name="connsiteX0" fmla="*/ 0 w 2071594"/>
              <a:gd name="connsiteY0" fmla="*/ 263825 h 263825"/>
              <a:gd name="connsiteX1" fmla="*/ 319233 w 2071594"/>
              <a:gd name="connsiteY1" fmla="*/ 2801 h 263825"/>
              <a:gd name="connsiteX2" fmla="*/ 1127073 w 2071594"/>
              <a:gd name="connsiteY2" fmla="*/ 0 h 263825"/>
              <a:gd name="connsiteX3" fmla="*/ 2071594 w 2071594"/>
              <a:gd name="connsiteY3" fmla="*/ 254300 h 263825"/>
              <a:gd name="connsiteX4" fmla="*/ 0 w 2071594"/>
              <a:gd name="connsiteY4" fmla="*/ 263825 h 263825"/>
              <a:gd name="connsiteX0" fmla="*/ 0 w 2065244"/>
              <a:gd name="connsiteY0" fmla="*/ 263825 h 263825"/>
              <a:gd name="connsiteX1" fmla="*/ 319233 w 2065244"/>
              <a:gd name="connsiteY1" fmla="*/ 2801 h 263825"/>
              <a:gd name="connsiteX2" fmla="*/ 1127073 w 2065244"/>
              <a:gd name="connsiteY2" fmla="*/ 0 h 263825"/>
              <a:gd name="connsiteX3" fmla="*/ 2065244 w 2065244"/>
              <a:gd name="connsiteY3" fmla="*/ 261489 h 263825"/>
              <a:gd name="connsiteX4" fmla="*/ 0 w 2065244"/>
              <a:gd name="connsiteY4" fmla="*/ 263825 h 263825"/>
              <a:gd name="connsiteX0" fmla="*/ 0 w 2214264"/>
              <a:gd name="connsiteY0" fmla="*/ 282047 h 282047"/>
              <a:gd name="connsiteX1" fmla="*/ 319233 w 2214264"/>
              <a:gd name="connsiteY1" fmla="*/ 21023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2065244 w 2214264"/>
              <a:gd name="connsiteY3" fmla="*/ 279711 h 282047"/>
              <a:gd name="connsiteX4" fmla="*/ 0 w 2214264"/>
              <a:gd name="connsiteY4" fmla="*/ 282047 h 282047"/>
              <a:gd name="connsiteX0" fmla="*/ 0 w 2214264"/>
              <a:gd name="connsiteY0" fmla="*/ 282047 h 282047"/>
              <a:gd name="connsiteX1" fmla="*/ 517908 w 2214264"/>
              <a:gd name="connsiteY1" fmla="*/ 2801 h 282047"/>
              <a:gd name="connsiteX2" fmla="*/ 2214264 w 2214264"/>
              <a:gd name="connsiteY2" fmla="*/ 0 h 282047"/>
              <a:gd name="connsiteX3" fmla="*/ 1999019 w 2214264"/>
              <a:gd name="connsiteY3" fmla="*/ 279711 h 282047"/>
              <a:gd name="connsiteX4" fmla="*/ 0 w 2214264"/>
              <a:gd name="connsiteY4" fmla="*/ 282047 h 28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4264" h="282047">
                <a:moveTo>
                  <a:pt x="0" y="282047"/>
                </a:moveTo>
                <a:lnTo>
                  <a:pt x="517908" y="2801"/>
                </a:lnTo>
                <a:lnTo>
                  <a:pt x="2214264" y="0"/>
                </a:lnTo>
                <a:lnTo>
                  <a:pt x="1999019" y="279711"/>
                </a:lnTo>
                <a:lnTo>
                  <a:pt x="0" y="282047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  <a:tileRect/>
          </a:gra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2" grpId="0" animBg="1"/>
      <p:bldP spid="42" grpId="1" animBg="1"/>
      <p:bldP spid="43" grpId="0" animBg="1"/>
      <p:bldP spid="46" grpId="0" animBg="1"/>
      <p:bldP spid="50" grpId="0" animBg="1"/>
      <p:bldP spid="55" grpId="0" animBg="1"/>
      <p:bldP spid="55" grpId="1" animBg="1"/>
      <p:bldP spid="61" grpId="0" animBg="1"/>
      <p:bldP spid="61" grpId="1" animBg="1"/>
      <p:bldP spid="77" grpId="0" animBg="1"/>
      <p:bldP spid="77" grpId="1" animBg="1"/>
      <p:bldP spid="78" grpId="0" animBg="1"/>
      <p:bldP spid="79" grpId="0" animBg="1"/>
      <p:bldP spid="31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9266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Socket: The interface the OS provides to the network</a:t>
            </a:r>
          </a:p>
          <a:p>
            <a:pPr lvl="1"/>
            <a:r>
              <a:rPr lang="en-US" dirty="0" smtClean="0"/>
              <a:t>Provides inter-process explicit message exchange</a:t>
            </a:r>
          </a:p>
          <a:p>
            <a:endParaRPr lang="en-US" dirty="0"/>
          </a:p>
          <a:p>
            <a:r>
              <a:rPr lang="en-US" dirty="0" smtClean="0"/>
              <a:t>Can build distributed systems atop sockets: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send()</a:t>
            </a:r>
            <a:r>
              <a:rPr lang="en-US" dirty="0" smtClean="0"/>
              <a:t>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recv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e.g.: 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put(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key,value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message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Network </a:t>
            </a:r>
            <a:r>
              <a:rPr lang="en-US" sz="3400"/>
              <a:t>socket-based communication</a:t>
            </a:r>
            <a:endParaRPr lang="en-US" sz="34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2760615" y="3496098"/>
            <a:ext cx="6594571" cy="3057102"/>
            <a:chOff x="552092" y="3001991"/>
            <a:chExt cx="6594571" cy="3057102"/>
          </a:xfrm>
        </p:grpSpPr>
        <p:cxnSp>
          <p:nvCxnSpPr>
            <p:cNvPr id="24" name="Straight Arrow Connector 23"/>
            <p:cNvCxnSpPr>
              <a:stCxn id="9" idx="3"/>
              <a:endCxn id="84" idx="1"/>
            </p:cNvCxnSpPr>
            <p:nvPr/>
          </p:nvCxnSpPr>
          <p:spPr>
            <a:xfrm flipV="1">
              <a:off x="2617796" y="537460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3"/>
              <a:endCxn id="82" idx="1"/>
            </p:cNvCxnSpPr>
            <p:nvPr/>
          </p:nvCxnSpPr>
          <p:spPr>
            <a:xfrm flipV="1">
              <a:off x="2617796" y="4766149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8" idx="3"/>
              <a:endCxn id="83" idx="1"/>
            </p:cNvCxnSpPr>
            <p:nvPr/>
          </p:nvCxnSpPr>
          <p:spPr>
            <a:xfrm flipV="1">
              <a:off x="2617796" y="5070377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1" idx="1"/>
              <a:endCxn id="6" idx="3"/>
            </p:cNvCxnSpPr>
            <p:nvPr/>
          </p:nvCxnSpPr>
          <p:spPr>
            <a:xfrm flipH="1">
              <a:off x="2617796" y="4461635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52092" y="3001992"/>
              <a:ext cx="2272860" cy="3057101"/>
              <a:chOff x="552092" y="3001992"/>
              <a:chExt cx="2272860" cy="3057101"/>
            </a:xfrm>
          </p:grpSpPr>
          <p:sp>
            <p:nvSpPr>
              <p:cNvPr id="5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6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7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9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A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Alternate Process 68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4873803" y="3001991"/>
              <a:ext cx="2272860" cy="3057101"/>
              <a:chOff x="552092" y="3001992"/>
              <a:chExt cx="2272860" cy="3057101"/>
            </a:xfrm>
          </p:grpSpPr>
          <p:sp>
            <p:nvSpPr>
              <p:cNvPr id="80" name="Rectangle 24"/>
              <p:cNvSpPr>
                <a:spLocks noChangeArrowheads="1"/>
              </p:cNvSpPr>
              <p:nvPr/>
            </p:nvSpPr>
            <p:spPr bwMode="auto">
              <a:xfrm>
                <a:off x="759125" y="3127417"/>
                <a:ext cx="1858671" cy="935052"/>
              </a:xfrm>
              <a:prstGeom prst="rect">
                <a:avLst/>
              </a:prstGeom>
              <a:solidFill>
                <a:srgbClr val="948A54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t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Application layer</a:t>
                </a:r>
              </a:p>
            </p:txBody>
          </p:sp>
          <p:sp>
            <p:nvSpPr>
              <p:cNvPr id="81" name="Rectangle 24"/>
              <p:cNvSpPr>
                <a:spLocks noChangeArrowheads="1"/>
              </p:cNvSpPr>
              <p:nvPr/>
            </p:nvSpPr>
            <p:spPr bwMode="auto">
              <a:xfrm>
                <a:off x="759125" y="4309522"/>
                <a:ext cx="1858671" cy="304228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Transport layer</a:t>
                </a:r>
              </a:p>
            </p:txBody>
          </p:sp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759125" y="4614036"/>
                <a:ext cx="1858671" cy="304228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latin typeface="Helvetica Neue Medium" charset="0"/>
                    <a:ea typeface="Helvetica Neue Medium" charset="0"/>
                    <a:cs typeface="Helvetica Neue Medium" charset="0"/>
                  </a:rPr>
                  <a:t>Network layer</a:t>
                </a:r>
              </a:p>
            </p:txBody>
          </p:sp>
          <p:sp>
            <p:nvSpPr>
              <p:cNvPr id="83" name="Rectangle 24"/>
              <p:cNvSpPr>
                <a:spLocks noChangeArrowheads="1"/>
              </p:cNvSpPr>
              <p:nvPr/>
            </p:nvSpPr>
            <p:spPr bwMode="auto">
              <a:xfrm>
                <a:off x="759125" y="4918264"/>
                <a:ext cx="1858671" cy="304228"/>
              </a:xfrm>
              <a:prstGeom prst="rect">
                <a:avLst/>
              </a:prstGeom>
              <a:solidFill>
                <a:srgbClr val="7F7F7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Link layer</a:t>
                </a:r>
              </a:p>
            </p:txBody>
          </p:sp>
          <p:sp>
            <p:nvSpPr>
              <p:cNvPr id="84" name="Rectangle 24"/>
              <p:cNvSpPr>
                <a:spLocks noChangeArrowheads="1"/>
              </p:cNvSpPr>
              <p:nvPr/>
            </p:nvSpPr>
            <p:spPr bwMode="auto">
              <a:xfrm>
                <a:off x="759125" y="5222492"/>
                <a:ext cx="1858671" cy="304228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latin typeface="Helvetica Neue Medium" charset="0"/>
                    <a:ea typeface="Helvetica Neue Medium" charset="0"/>
                    <a:cs typeface="Helvetica Neue Medium" charset="0"/>
                  </a:rPr>
                  <a:t>Physical layer</a:t>
                </a:r>
                <a:endParaRPr lang="en-US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552092" y="3001992"/>
                <a:ext cx="2272860" cy="3057101"/>
              </a:xfrm>
              <a:prstGeom prst="roundRect">
                <a:avLst>
                  <a:gd name="adj" fmla="val 8317"/>
                </a:avLst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Host B</a:t>
                </a:r>
                <a:endParaRPr lang="en-US" sz="2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Trapezoid 85"/>
              <p:cNvSpPr/>
              <p:nvPr/>
            </p:nvSpPr>
            <p:spPr>
              <a:xfrm>
                <a:off x="1095555" y="3963039"/>
                <a:ext cx="1181819" cy="346197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Socket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7" name="Alternate Process 86"/>
              <p:cNvSpPr/>
              <p:nvPr/>
            </p:nvSpPr>
            <p:spPr>
              <a:xfrm>
                <a:off x="1095555" y="3528616"/>
                <a:ext cx="1181819" cy="426938"/>
              </a:xfrm>
              <a:prstGeom prst="flowChartAlternateProcess">
                <a:avLst/>
              </a:prstGeom>
              <a:solidFill>
                <a:schemeClr val="bg2">
                  <a:lumMod val="75000"/>
                </a:schemeClr>
              </a:solidFill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Process</a:t>
                </a:r>
                <a:endPara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87" idx="1"/>
              <a:endCxn id="69" idx="3"/>
            </p:cNvCxnSpPr>
            <p:nvPr/>
          </p:nvCxnSpPr>
          <p:spPr>
            <a:xfrm flipH="1">
              <a:off x="2277374" y="3742084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rapezoid 28"/>
          <p:cNvSpPr/>
          <p:nvPr/>
        </p:nvSpPr>
        <p:spPr>
          <a:xfrm>
            <a:off x="3319318" y="4457144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Create</a:t>
            </a: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 a socket for the client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((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socket (AF_INET,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SOCK_STREAM, 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 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(”Socket creation");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exit(2);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Set server address and port</a:t>
            </a: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memset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0,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servaddr.sin_family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AF_INET;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servaddr.sin_addr.s_addr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inet_addr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argv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[1]);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servaddr.sin_port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= 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htons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(SERV_PORT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);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// to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big-endian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Establish TCP connection</a:t>
            </a:r>
            <a: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(connect(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(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sockaddr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*) &amp;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sizeof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servaddr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)) &lt; 0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) {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</a:t>
            </a:r>
            <a:r>
              <a:rPr lang="en-US" dirty="0" err="1">
                <a:latin typeface="Courier" charset="0"/>
                <a:ea typeface="Courier" charset="0"/>
                <a:cs typeface="Courier" charset="0"/>
              </a:rPr>
              <a:t>perror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(”Connect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to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server");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>
                <a:latin typeface="Courier" charset="0"/>
                <a:ea typeface="Courier" charset="0"/>
                <a:cs typeface="Courier" charset="0"/>
              </a:rPr>
              <a:t>  exit(3);</a:t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3"/>
                </a:solidFill>
                <a:latin typeface="Courier" charset="0"/>
                <a:ea typeface="Courier" charset="0"/>
                <a:cs typeface="Courier" charset="0"/>
              </a:rPr>
              <a:t>// Transmit the data over the TCP connection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dirty="0">
                <a:latin typeface="Courier" charset="0"/>
                <a:ea typeface="Courier" charset="0"/>
                <a:cs typeface="Courier" charset="0"/>
              </a:rPr>
            </a:b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send(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sockfd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, 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strlen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buf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),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 0);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programming: still not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for the programmer to deal with every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separate different requests on the same connection?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How to write bytes to the network / read bytes from the network?</a:t>
            </a:r>
          </a:p>
          <a:p>
            <a:pPr lvl="2"/>
            <a:r>
              <a:rPr lang="en-US" dirty="0"/>
              <a:t>What if Host A’s process is </a:t>
            </a:r>
            <a:r>
              <a:rPr lang="en-US" dirty="0" smtClean="0"/>
              <a:t>written in Go and Host B’s process is in C++?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to do with those bytes?</a:t>
            </a:r>
          </a:p>
          <a:p>
            <a:pPr lvl="1"/>
            <a:endParaRPr lang="en-US" dirty="0"/>
          </a:p>
          <a:p>
            <a:r>
              <a:rPr lang="en-US" dirty="0" smtClean="0"/>
              <a:t>Still pretty painful</a:t>
            </a:r>
            <a:r>
              <a:rPr lang="mr-IN" dirty="0" smtClean="0"/>
              <a:t>…</a:t>
            </a:r>
            <a:r>
              <a:rPr lang="en-US" dirty="0" smtClean="0"/>
              <a:t> have to worry a lot about the network</a:t>
            </a:r>
          </a:p>
        </p:txBody>
      </p:sp>
    </p:spTree>
    <p:extLst>
      <p:ext uri="{BB962C8B-B14F-4D97-AF65-F5344CB8AC3E}">
        <p14:creationId xmlns:p14="http://schemas.microsoft.com/office/powerpoint/2010/main" val="2886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Another layer!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49544" y="512164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49544" y="4515999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49544" y="4820227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1" idx="3"/>
          </p:cNvCxnSpPr>
          <p:nvPr/>
        </p:nvCxnSpPr>
        <p:spPr>
          <a:xfrm flipH="1">
            <a:off x="4249544" y="4211485"/>
            <a:ext cx="2463040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2390873" y="2391495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390873" y="4059372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390873" y="4363886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90873" y="4668114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390873" y="4972342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83840" y="2238094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Alternate Process 28"/>
          <p:cNvSpPr/>
          <p:nvPr/>
        </p:nvSpPr>
        <p:spPr>
          <a:xfrm>
            <a:off x="2727303" y="2792694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712584" y="2391494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 layer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6712584" y="4059371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6712584" y="4363885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6712584" y="4668113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6712584" y="4972341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505551" y="2238093"/>
            <a:ext cx="2272860" cy="3570849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Trapezoid 20"/>
          <p:cNvSpPr/>
          <p:nvPr/>
        </p:nvSpPr>
        <p:spPr>
          <a:xfrm>
            <a:off x="7049014" y="3710368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Alternate Process 21"/>
          <p:cNvSpPr/>
          <p:nvPr/>
        </p:nvSpPr>
        <p:spPr>
          <a:xfrm>
            <a:off x="7049014" y="2792693"/>
            <a:ext cx="1181819" cy="426938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09122" y="3006162"/>
            <a:ext cx="3139892" cy="1"/>
          </a:xfrm>
          <a:prstGeom prst="straightConnector1">
            <a:avLst/>
          </a:prstGeom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rapezoid 29"/>
          <p:cNvSpPr/>
          <p:nvPr/>
        </p:nvSpPr>
        <p:spPr>
          <a:xfrm>
            <a:off x="2742543" y="3710367"/>
            <a:ext cx="1181819" cy="34619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Socket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0873" y="3344071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710587" y="3344070"/>
            <a:ext cx="1858671" cy="37394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RPC Layer</a:t>
            </a:r>
            <a:endParaRPr lang="en-US" dirty="0">
              <a:solidFill>
                <a:schemeClr val="bg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Remote Procedure 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typical programmer is trained to write single-threaded code that runs in one place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Goal: Easy-to-program </a:t>
            </a:r>
            <a:r>
              <a:rPr lang="en-US" dirty="0"/>
              <a:t>network communication </a:t>
            </a:r>
            <a:r>
              <a:rPr lang="en-US" dirty="0" smtClean="0"/>
              <a:t>that makes client-server communication transparent</a:t>
            </a:r>
          </a:p>
          <a:p>
            <a:endParaRPr lang="en-US" dirty="0"/>
          </a:p>
          <a:p>
            <a:pPr lvl="1"/>
            <a:r>
              <a:rPr lang="en-US" dirty="0" smtClean="0"/>
              <a:t>Retains the “feel” of writing centralized code	</a:t>
            </a:r>
          </a:p>
          <a:p>
            <a:pPr lvl="2"/>
            <a:r>
              <a:rPr lang="en-US" dirty="0" smtClean="0"/>
              <a:t>Programmer needn’t think about the network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RPC?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uses RPCs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 418 programming assignments use </a:t>
            </a:r>
            <a:r>
              <a:rPr lang="en-US" dirty="0" smtClean="0"/>
              <a:t>RPC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 err="1" smtClean="0"/>
              <a:t>gRPC</a:t>
            </a:r>
            <a:endParaRPr lang="en-US" dirty="0" smtClean="0"/>
          </a:p>
          <a:p>
            <a:r>
              <a:rPr lang="en-US" dirty="0" smtClean="0"/>
              <a:t>Facebook/Apache Thrift</a:t>
            </a:r>
          </a:p>
          <a:p>
            <a:r>
              <a:rPr lang="en-US" dirty="0" smtClean="0"/>
              <a:t>Twitter Finagle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" charset="-128"/>
                <a:cs typeface="ＭＳ Ｐゴシック" pitchFamily="-1" charset="-128"/>
              </a:rPr>
              <a:t>What’s the goal of RPC?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Within </a:t>
            </a:r>
            <a:r>
              <a:rPr lang="en-US" dirty="0"/>
              <a:t>a single program, running </a:t>
            </a:r>
            <a:r>
              <a:rPr lang="en-US" dirty="0" smtClean="0"/>
              <a:t>in a single process, recall the </a:t>
            </a:r>
            <a:r>
              <a:rPr lang="en-US" dirty="0"/>
              <a:t>well-known notion of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procedure call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Caller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pushes arguments onto </a:t>
            </a:r>
            <a:r>
              <a:rPr lang="en-US" dirty="0" smtClean="0"/>
              <a:t>stack,</a:t>
            </a:r>
            <a:endParaRPr lang="en-US" dirty="0"/>
          </a:p>
          <a:p>
            <a:pPr lvl="2"/>
            <a:r>
              <a:rPr lang="en-US" dirty="0"/>
              <a:t>j</a:t>
            </a:r>
            <a:r>
              <a:rPr lang="en-US" dirty="0" smtClean="0"/>
              <a:t>umps </a:t>
            </a:r>
            <a:r>
              <a:rPr lang="en-US" dirty="0"/>
              <a:t>to address of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function</a:t>
            </a:r>
            <a:endParaRPr lang="en-US" dirty="0"/>
          </a:p>
          <a:p>
            <a:pPr lvl="1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Callee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reads arguments from </a:t>
            </a:r>
            <a:r>
              <a:rPr lang="en-US" dirty="0" smtClean="0"/>
              <a:t>stack,</a:t>
            </a:r>
            <a:endParaRPr lang="en-US" dirty="0"/>
          </a:p>
          <a:p>
            <a:pPr lvl="2"/>
            <a:r>
              <a:rPr lang="en-US" dirty="0" smtClean="0"/>
              <a:t>executes</a:t>
            </a:r>
            <a:r>
              <a:rPr lang="en-US" dirty="0"/>
              <a:t>, puts return value in </a:t>
            </a:r>
            <a:r>
              <a:rPr lang="en-US" dirty="0" smtClean="0"/>
              <a:t>register,</a:t>
            </a:r>
          </a:p>
          <a:p>
            <a:pPr lvl="2"/>
            <a:r>
              <a:rPr lang="en-US" dirty="0" smtClean="0"/>
              <a:t>returns </a:t>
            </a:r>
            <a:r>
              <a:rPr lang="en-US" dirty="0"/>
              <a:t>to next instruction in </a:t>
            </a:r>
            <a:r>
              <a:rPr lang="en-US" dirty="0" smtClean="0"/>
              <a:t>caller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0AEB7-5C94-5844-B096-584ECB153C49}" type="slidenum">
              <a:rPr lang="en-US" b="0" smtClean="0">
                <a:latin typeface="Arial" charset="0"/>
              </a:rPr>
              <a:pPr/>
              <a:t>19</a:t>
            </a:fld>
            <a:endParaRPr lang="en-US" b="0" dirty="0" smtClean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5029200"/>
            <a:ext cx="1041595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RPC’s </a:t>
            </a: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Goal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: make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communication appear like a local procedure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call: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way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less painful than sockets</a:t>
            </a:r>
            <a:r>
              <a:rPr lang="mr-IN" sz="26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Systems, What?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5904" y="1120271"/>
            <a:ext cx="6585616" cy="3942955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838200" y="4859770"/>
            <a:ext cx="10515600" cy="4351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Multiple computers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Connected by a network</a:t>
            </a:r>
          </a:p>
          <a:p>
            <a:pPr marL="342900" indent="-342900">
              <a:buAutoNum type="arabicParenR"/>
            </a:pPr>
            <a:r>
              <a:rPr lang="en-US" sz="2800" dirty="0">
                <a:latin typeface="Helvetica Neue Medium"/>
                <a:cs typeface="Helvetica Neue Medium"/>
              </a:rPr>
              <a:t>Doing something together</a:t>
            </a:r>
          </a:p>
        </p:txBody>
      </p:sp>
      <p:sp>
        <p:nvSpPr>
          <p:cNvPr id="3" name="Donut 2"/>
          <p:cNvSpPr/>
          <p:nvPr/>
        </p:nvSpPr>
        <p:spPr>
          <a:xfrm>
            <a:off x="2664967" y="3521961"/>
            <a:ext cx="3431033" cy="1406486"/>
          </a:xfrm>
          <a:prstGeom prst="donut">
            <a:avLst>
              <a:gd name="adj" fmla="val 87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Heterogeneity</a:t>
            </a:r>
          </a:p>
          <a:p>
            <a:pPr lvl="1"/>
            <a:r>
              <a:rPr lang="en-US" dirty="0" smtClean="0"/>
              <a:t>Client needs to rendezvous with the server</a:t>
            </a:r>
          </a:p>
          <a:p>
            <a:pPr lvl="1"/>
            <a:r>
              <a:rPr lang="en-US" dirty="0" smtClean="0"/>
              <a:t>Server must dispatch to the required function</a:t>
            </a:r>
          </a:p>
          <a:p>
            <a:pPr lvl="2"/>
            <a:r>
              <a:rPr lang="en-US" dirty="0" smtClean="0"/>
              <a:t>What if server is different type of machine?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What if messages get </a:t>
            </a:r>
            <a:r>
              <a:rPr lang="en-US" dirty="0" smtClean="0">
                <a:solidFill>
                  <a:srgbClr val="FF0000"/>
                </a:solidFill>
              </a:rPr>
              <a:t>dropped?</a:t>
            </a:r>
          </a:p>
          <a:p>
            <a:pPr lvl="1"/>
            <a:r>
              <a:rPr lang="en-US" dirty="0" smtClean="0"/>
              <a:t>What if client, server, or network </a:t>
            </a:r>
            <a:r>
              <a:rPr lang="en-US" dirty="0" smtClean="0">
                <a:solidFill>
                  <a:srgbClr val="FF0000"/>
                </a:solidFill>
              </a:rPr>
              <a:t>fails?</a:t>
            </a:r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Procedure call takes ≈ 10 cycles ≈ 3 ns</a:t>
            </a:r>
          </a:p>
          <a:p>
            <a:pPr lvl="1"/>
            <a:r>
              <a:rPr lang="en-US" dirty="0" smtClean="0"/>
              <a:t>RPC in a data center takes ≈ 10 </a:t>
            </a:r>
            <a:r>
              <a:rPr lang="en-US" dirty="0" err="1" smtClean="0"/>
              <a:t>μs</a:t>
            </a:r>
            <a:r>
              <a:rPr lang="en-US" dirty="0" smtClean="0"/>
              <a:t> (10</a:t>
            </a:r>
            <a:r>
              <a:rPr lang="en-US" baseline="30000" dirty="0" smtClean="0"/>
              <a:t>3</a:t>
            </a:r>
            <a:r>
              <a:rPr lang="en-US" dirty="0" smtClean="0"/>
              <a:t>× slower)</a:t>
            </a:r>
          </a:p>
          <a:p>
            <a:pPr lvl="2"/>
            <a:r>
              <a:rPr lang="en-US" dirty="0" smtClean="0"/>
              <a:t>In the wide area, typically 10</a:t>
            </a:r>
            <a:r>
              <a:rPr lang="en-US" baseline="30000" dirty="0" smtClean="0"/>
              <a:t>6</a:t>
            </a:r>
            <a:r>
              <a:rPr lang="en-US" dirty="0" smtClean="0"/>
              <a:t>× slower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929D7-7AD0-024D-8F69-58F7A677FF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75694"/>
            <a:ext cx="9601200" cy="3295650"/>
          </a:xfrm>
        </p:spPr>
        <p:txBody>
          <a:bodyPr wrap="square">
            <a:normAutofit fontScale="92500" lnSpcReduction="10000"/>
          </a:bodyPr>
          <a:lstStyle/>
          <a:p>
            <a:r>
              <a:rPr lang="en-US" dirty="0" smtClean="0"/>
              <a:t>Not an issue for local procedure calls</a:t>
            </a:r>
          </a:p>
          <a:p>
            <a:endParaRPr lang="en-US" dirty="0"/>
          </a:p>
          <a:p>
            <a:r>
              <a:rPr lang="en-US" dirty="0" smtClean="0"/>
              <a:t>For a remote procedure call, a remote machine may:</a:t>
            </a:r>
            <a:endParaRPr lang="en-US" dirty="0"/>
          </a:p>
          <a:p>
            <a:pPr lvl="1"/>
            <a:r>
              <a:rPr lang="en-US" dirty="0">
                <a:ea typeface="Helvetica Neue Medium" charset="0"/>
                <a:cs typeface="Helvetica Neue Medium" charset="0"/>
              </a:rPr>
              <a:t>Run process written in a </a:t>
            </a:r>
            <a:r>
              <a:rPr lang="en-US" dirty="0" smtClean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different language </a:t>
            </a:r>
            <a:endParaRPr lang="en-US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 lvl="1"/>
            <a:r>
              <a:rPr lang="en-US" dirty="0" smtClean="0"/>
              <a:t>Represent data </a:t>
            </a:r>
            <a:r>
              <a:rPr lang="en-US" dirty="0"/>
              <a:t>types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using </a:t>
            </a:r>
            <a:r>
              <a:rPr lang="en-US" dirty="0">
                <a:solidFill>
                  <a:srgbClr val="FF0000"/>
                </a:solidFill>
              </a:rPr>
              <a:t>different </a:t>
            </a:r>
            <a:r>
              <a:rPr lang="en-US" dirty="0" smtClean="0">
                <a:solidFill>
                  <a:srgbClr val="FF0000"/>
                </a:solidFill>
              </a:rPr>
              <a:t>sizes</a:t>
            </a:r>
          </a:p>
          <a:p>
            <a:pPr lvl="1"/>
            <a:r>
              <a:rPr lang="en-US" dirty="0" smtClean="0"/>
              <a:t>Use a </a:t>
            </a:r>
            <a:r>
              <a:rPr lang="en-US" dirty="0" smtClean="0">
                <a:solidFill>
                  <a:srgbClr val="FF0000"/>
                </a:solidFill>
              </a:rPr>
              <a:t>different byte ordering </a:t>
            </a:r>
            <a:r>
              <a:rPr lang="en-US" dirty="0" smtClean="0"/>
              <a:t>(endianness)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Represent floating point numbers </a:t>
            </a:r>
            <a:r>
              <a:rPr lang="en-US" dirty="0" smtClean="0">
                <a:solidFill>
                  <a:srgbClr val="FF0000"/>
                </a:solidFill>
              </a:rPr>
              <a:t>differently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Have </a:t>
            </a:r>
            <a:r>
              <a:rPr lang="en-US" dirty="0" smtClean="0">
                <a:solidFill>
                  <a:srgbClr val="FF0000"/>
                </a:solidFill>
              </a:rPr>
              <a:t>different data alignment </a:t>
            </a:r>
            <a:r>
              <a:rPr lang="en-US" dirty="0" smtClean="0"/>
              <a:t>requirements</a:t>
            </a:r>
            <a:endParaRPr lang="en-US" dirty="0"/>
          </a:p>
          <a:p>
            <a:pPr lvl="2"/>
            <a:r>
              <a:rPr lang="en-US" dirty="0"/>
              <a:t>e.g., 4-byte type begins only on 4-byte memory </a:t>
            </a:r>
            <a:r>
              <a:rPr lang="en-US" dirty="0" smtClean="0"/>
              <a:t>boundary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Problem: Differences in data representation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78171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Mechanism </a:t>
            </a:r>
            <a:r>
              <a:rPr lang="en-US" dirty="0"/>
              <a:t>to pass procedure parameters and return values </a:t>
            </a:r>
            <a:r>
              <a:rPr lang="en-US" dirty="0" smtClean="0"/>
              <a:t>in a </a:t>
            </a:r>
            <a:r>
              <a:rPr lang="en-US" dirty="0"/>
              <a:t>machine-independent </a:t>
            </a:r>
            <a:r>
              <a:rPr lang="en-US" dirty="0" smtClean="0"/>
              <a:t>way</a:t>
            </a:r>
          </a:p>
          <a:p>
            <a:endParaRPr lang="en-US" dirty="0"/>
          </a:p>
          <a:p>
            <a:r>
              <a:rPr lang="en-US" dirty="0" smtClean="0"/>
              <a:t>Programmer may write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interface description </a:t>
            </a:r>
            <a:r>
              <a:rPr lang="en-US" dirty="0" smtClean="0"/>
              <a:t>in the IDL</a:t>
            </a:r>
          </a:p>
          <a:p>
            <a:pPr lvl="1"/>
            <a:r>
              <a:rPr lang="en-US" dirty="0"/>
              <a:t>Defines API for procedure calls: names, parameter/return types</a:t>
            </a:r>
          </a:p>
          <a:p>
            <a:pPr lvl="1"/>
            <a:endParaRPr lang="en-US" dirty="0"/>
          </a:p>
          <a:p>
            <a:r>
              <a:rPr lang="en-US" dirty="0" smtClean="0"/>
              <a:t>Then runs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IDL compiler </a:t>
            </a:r>
            <a:r>
              <a:rPr lang="en-US" dirty="0" smtClean="0"/>
              <a:t>which generates:</a:t>
            </a:r>
          </a:p>
          <a:p>
            <a:pPr lvl="1"/>
            <a:r>
              <a:rPr lang="en-US" dirty="0" smtClean="0"/>
              <a:t>Code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marshal </a:t>
            </a:r>
            <a:r>
              <a:rPr lang="en-US" dirty="0" smtClean="0"/>
              <a:t>(convert) native data types into machine-independent byte streams</a:t>
            </a:r>
          </a:p>
          <a:p>
            <a:pPr lvl="2"/>
            <a:r>
              <a:rPr lang="en-US" dirty="0" smtClean="0"/>
              <a:t>And vice-versa, called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unmarshaling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Client stub: Forwards local procedure call as a request to server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Server stub: Dispatches RPC to its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Solution: Interface Description Language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4585375" y="3896146"/>
            <a:ext cx="453154" cy="453154"/>
          </a:xfrm>
          <a:prstGeom prst="ben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 calls stub function (pushes parameters onto stack)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Stub marshals parameters to a network message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21583" y="4746405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3851623" y="5321932"/>
            <a:ext cx="539842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Stub marshals parameters to a network message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OS sends a network message to the server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day in the life of an RPC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2213061" y="5776530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124957" y="5776529"/>
            <a:ext cx="1132885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 sends a network message to the server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Server OS receives message, sends it up to stub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720250" y="58008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8381284" y="5298586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receives message, sends it up to stub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Server stub unmarshals params, calls server function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Implementation of add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20250" y="4746406"/>
            <a:ext cx="2823521" cy="55506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proc: add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3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5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9020557" y="4202880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unmarshals params, calls server function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Server function runs, returns a value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8" name="Up Arrow 7"/>
          <p:cNvSpPr/>
          <p:nvPr/>
        </p:nvSpPr>
        <p:spPr>
          <a:xfrm rot="13500000">
            <a:off x="9122423" y="3610571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function runs, returns a value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Server stub marshals the return value, sends message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7427533" y="4746407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5400000">
            <a:off x="8244138" y="5294174"/>
            <a:ext cx="527419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75">
            <a:off x="5871444" y="666059"/>
            <a:ext cx="4405031" cy="587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770" y="245016"/>
            <a:ext cx="4266080" cy="56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stub marshals the return value, sends message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Server OS sends the reply back across the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Client process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710852" y="581354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0800000">
            <a:off x="5212895" y="5829087"/>
            <a:ext cx="1442803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 OS sends the reply back across the network</a:t>
            </a:r>
          </a:p>
          <a:p>
            <a:pPr marL="514350" indent="-514350">
              <a:buFont typeface="+mj-lt"/>
              <a:buAutoNum type="arabicPeriod" startAt="8"/>
            </a:pPr>
            <a:endParaRPr lang="en-US" dirty="0"/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/>
              <a:t>Client OS receives the reply and passes up to stub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= add(3,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3595136" y="5626999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6" name="Right Arrow 15"/>
          <p:cNvSpPr/>
          <p:nvPr/>
        </p:nvSpPr>
        <p:spPr>
          <a:xfrm rot="16200000">
            <a:off x="4221500" y="5116150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127921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Client OS receives the reply and passes up to stub</a:t>
            </a:r>
          </a:p>
          <a:p>
            <a:pPr marL="514350" indent="-514350">
              <a:buFont typeface="+mj-lt"/>
              <a:buAutoNum type="arabicPeriod" startAt="9"/>
            </a:pPr>
            <a:endParaRPr lang="en-US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Client stub unmarshals return value, returns to client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day in the life of an RPC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04127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97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9999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stub (RPC library)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9997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Client OS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368" y="2955615"/>
            <a:ext cx="3602304" cy="335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machine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5238" y="3427821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process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 </a:t>
            </a:r>
            <a:r>
              <a:rPr lang="en-US" dirty="0">
                <a:solidFill>
                  <a:schemeClr val="tx1"/>
                </a:solidFill>
              </a:rPr>
              <a:t>add(3, 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15240" y="4293668"/>
            <a:ext cx="3390563" cy="1013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stub (RPC library)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15238" y="5420987"/>
            <a:ext cx="3390564" cy="7596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Server OS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2259474" y="4721002"/>
            <a:ext cx="1756535" cy="435189"/>
          </a:xfrm>
          <a:prstGeom prst="foldedCorner">
            <a:avLst>
              <a:gd name="adj" fmla="val 33976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defTabSz="228600"/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Result |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8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3553377" y="4160841"/>
            <a:ext cx="503807" cy="40409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3500000">
            <a:off x="4145821" y="3567664"/>
            <a:ext cx="267037" cy="299405"/>
          </a:xfrm>
          <a:prstGeom prst="up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Network Communication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Remote Procedure Call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Heterogeneity </a:t>
            </a:r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use IDL w/ compiler</a:t>
            </a:r>
          </a:p>
          <a:p>
            <a:pPr lvl="1"/>
            <a:r>
              <a:rPr lang="en-US" dirty="0" smtClean="0"/>
              <a:t>Failure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may </a:t>
            </a:r>
            <a:r>
              <a:rPr lang="en-US" dirty="0" smtClean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Packets may be </a:t>
            </a:r>
            <a:r>
              <a:rPr lang="en-US" dirty="0" smtClean="0">
                <a:solidFill>
                  <a:srgbClr val="FF0000"/>
                </a:solidFill>
              </a:rPr>
              <a:t>dropped</a:t>
            </a:r>
          </a:p>
          <a:p>
            <a:pPr lvl="1"/>
            <a:r>
              <a:rPr lang="en-US" dirty="0" smtClean="0"/>
              <a:t>Some individual </a:t>
            </a:r>
            <a:r>
              <a:rPr lang="en-US" dirty="0" smtClean="0">
                <a:solidFill>
                  <a:srgbClr val="FF0000"/>
                </a:solidFill>
              </a:rPr>
              <a:t>packet loss </a:t>
            </a:r>
            <a:r>
              <a:rPr lang="en-US" dirty="0" smtClean="0"/>
              <a:t>in the Internet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Broken routing </a:t>
            </a:r>
            <a:r>
              <a:rPr lang="en-US" dirty="0" smtClean="0"/>
              <a:t>results in many lost packets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Server may </a:t>
            </a:r>
            <a:r>
              <a:rPr lang="en-US" dirty="0" smtClean="0">
                <a:solidFill>
                  <a:srgbClr val="FF0000"/>
                </a:solidFill>
              </a:rPr>
              <a:t>crash and reboot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or server might just be </a:t>
            </a:r>
            <a:r>
              <a:rPr lang="en-US" dirty="0" smtClean="0">
                <a:solidFill>
                  <a:srgbClr val="FF0000"/>
                </a:solidFill>
              </a:rPr>
              <a:t>very slow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possibly go wrong?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36036" y="2185412"/>
            <a:ext cx="222269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All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of these 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may look the same to the client</a:t>
            </a:r>
            <a:r>
              <a:rPr lang="is-IS" sz="2800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  <a:endParaRPr lang="en-US" sz="28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RPCs and Network Comm.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568418" y="1690688"/>
            <a:ext cx="3981327" cy="2768770"/>
            <a:chOff x="2240110" y="1535944"/>
            <a:chExt cx="6594571" cy="357085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814" y="441950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305814" y="3813850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305814" y="4118078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1" idx="3"/>
            </p:cNvCxnSpPr>
            <p:nvPr/>
          </p:nvCxnSpPr>
          <p:spPr>
            <a:xfrm flipH="1">
              <a:off x="4305814" y="3509336"/>
              <a:ext cx="2463040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447143" y="1689346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7143" y="3357223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447143" y="3661737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47143" y="3965965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447143" y="4270193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40110" y="1535945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A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Alternate Process 28"/>
            <p:cNvSpPr/>
            <p:nvPr/>
          </p:nvSpPr>
          <p:spPr>
            <a:xfrm>
              <a:off x="2783573" y="2090545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6768854" y="1689345"/>
              <a:ext cx="1858671" cy="935052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 layer</a:t>
              </a:r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6768854" y="3357222"/>
              <a:ext cx="1858671" cy="304228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Transport layer</a:t>
              </a:r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768854" y="3661736"/>
              <a:ext cx="1858671" cy="3042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Helvetica Neue Medium" charset="0"/>
                  <a:ea typeface="Helvetica Neue Medium" charset="0"/>
                  <a:cs typeface="Helvetica Neue Medium" charset="0"/>
                </a:rPr>
                <a:t>Network layer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768854" y="3965964"/>
              <a:ext cx="1858671" cy="304228"/>
            </a:xfrm>
            <a:prstGeom prst="rect">
              <a:avLst/>
            </a:prstGeom>
            <a:solidFill>
              <a:srgbClr val="7F7F7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Link layer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854" y="4270192"/>
              <a:ext cx="1858671" cy="30422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>
                  <a:latin typeface="Helvetica Neue Medium" charset="0"/>
                  <a:ea typeface="Helvetica Neue Medium" charset="0"/>
                  <a:cs typeface="Helvetica Neue Medium" charset="0"/>
                </a:rPr>
                <a:t>Physical layer</a:t>
              </a:r>
              <a:endParaRPr lang="en-US" sz="10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61821" y="1535944"/>
              <a:ext cx="2272860" cy="3570849"/>
            </a:xfrm>
            <a:prstGeom prst="roundRect">
              <a:avLst>
                <a:gd name="adj" fmla="val 8317"/>
              </a:avLst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050">
                  <a:solidFill>
                    <a:srgbClr val="00000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Host B</a:t>
              </a:r>
              <a:endParaRPr lang="en-US" sz="105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>
              <a:off x="7105284" y="3008219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2" name="Alternate Process 21"/>
            <p:cNvSpPr/>
            <p:nvPr/>
          </p:nvSpPr>
          <p:spPr>
            <a:xfrm>
              <a:off x="7105284" y="2090544"/>
              <a:ext cx="1181819" cy="42693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Process</a:t>
              </a:r>
              <a:endParaRPr lang="en-US" sz="1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965392" y="2304013"/>
              <a:ext cx="3139892" cy="1"/>
            </a:xfrm>
            <a:prstGeom prst="straightConnector1">
              <a:avLst/>
            </a:prstGeom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rapezoid 29"/>
            <p:cNvSpPr/>
            <p:nvPr/>
          </p:nvSpPr>
          <p:spPr>
            <a:xfrm>
              <a:off x="2798813" y="3008218"/>
              <a:ext cx="1181819" cy="346197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Socket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447143" y="2641922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66857" y="2641921"/>
              <a:ext cx="1858671" cy="37394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00" smtClean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RPC Layer</a:t>
              </a:r>
              <a:endParaRPr lang="en-US" sz="1000" dirty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838200" y="1589649"/>
            <a:ext cx="6603947" cy="4887352"/>
          </a:xfrm>
        </p:spPr>
        <p:txBody>
          <a:bodyPr>
            <a:normAutofit/>
          </a:bodyPr>
          <a:lstStyle/>
          <a:p>
            <a:r>
              <a:rPr lang="en-US" dirty="0" smtClean="0"/>
              <a:t>Layers are our friends!</a:t>
            </a:r>
          </a:p>
          <a:p>
            <a:r>
              <a:rPr lang="en-US" dirty="0" smtClean="0"/>
              <a:t>RPCs are everywhere</a:t>
            </a:r>
          </a:p>
          <a:p>
            <a:r>
              <a:rPr lang="en-US" dirty="0" smtClean="0"/>
              <a:t>Necessary issues surrounding machine heterogeneity</a:t>
            </a:r>
          </a:p>
          <a:p>
            <a:r>
              <a:rPr lang="en-US" dirty="0" smtClean="0"/>
              <a:t>Subtle issues around failures</a:t>
            </a:r>
          </a:p>
          <a:p>
            <a:pPr lvl="1"/>
            <a:r>
              <a:rPr lang="mr-IN" dirty="0" smtClean="0"/>
              <a:t>…</a:t>
            </a:r>
            <a:r>
              <a:rPr lang="en-US" dirty="0" smtClean="0"/>
              <a:t> Next time!!!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processes on different cooperating computers communicate with each other over the network?</a:t>
            </a:r>
            <a:endParaRPr lang="en-US" dirty="0"/>
          </a:p>
          <a:p>
            <a:endParaRPr lang="en-US" b="1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Network Communication</a:t>
            </a:r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Remote Procedure Call (RPC)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on Host A wants to talk to process on Host 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and B must agree on the meaning of the bits being sent and received at many different levels, including:</a:t>
            </a:r>
          </a:p>
          <a:p>
            <a:pPr lvl="2"/>
            <a:endParaRPr lang="en-US" i="1" dirty="0"/>
          </a:p>
          <a:p>
            <a:pPr lvl="2"/>
            <a:r>
              <a:rPr lang="en-US" dirty="0"/>
              <a:t>How many volts is a 0 bit, a 1 bit?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 does receiver know which is the last bit?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How many bits long is a number?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The problem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51675"/>
            <a:ext cx="10515600" cy="23252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Re-implement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for every new underlying transmission medium?</a:t>
            </a:r>
          </a:p>
          <a:p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Change every application </a:t>
            </a:r>
            <a:r>
              <a:rPr lang="en-US" dirty="0">
                <a:ea typeface="Helvetica Neue Medium" charset="0"/>
                <a:cs typeface="Helvetica Neue Medium" charset="0"/>
              </a:rPr>
              <a:t>on any change to an underlying transmission medium?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No! But how does the Internet design avoid this?</a:t>
            </a:r>
          </a:p>
          <a:p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390018" y="1690690"/>
            <a:ext cx="195115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90018" y="2793077"/>
            <a:ext cx="2136014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Transmission </a:t>
            </a:r>
          </a:p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5387" y="1690690"/>
            <a:ext cx="1127449" cy="45386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Skype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7195" y="1690689"/>
            <a:ext cx="1308577" cy="444657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HTTP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0622" y="1690688"/>
            <a:ext cx="983814" cy="45386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SSH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4844" y="1690689"/>
            <a:ext cx="911391" cy="444656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FTP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2435" y="2993510"/>
            <a:ext cx="1988524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Coaxial cable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4988" y="2993510"/>
            <a:ext cx="1685642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Fiber optic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56462" y="2993510"/>
            <a:ext cx="1419773" cy="4616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Wi-Fi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96697" y="2135346"/>
            <a:ext cx="478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1483" y="2135346"/>
            <a:ext cx="1936326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96697" y="2144556"/>
            <a:ext cx="1442414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01484" y="2135346"/>
            <a:ext cx="3664865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39111" y="2144556"/>
            <a:ext cx="498698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39112" y="2144556"/>
            <a:ext cx="2227237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42530" y="2144556"/>
            <a:ext cx="923819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337809" y="2144556"/>
            <a:ext cx="804720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96697" y="2144556"/>
            <a:ext cx="2745832" cy="848954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96697" y="2135346"/>
            <a:ext cx="3923842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37809" y="2135346"/>
            <a:ext cx="1982730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66349" y="2135346"/>
            <a:ext cx="254191" cy="85816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Layering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46486"/>
            <a:ext cx="9979855" cy="17095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Intermediate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layers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provide a set of abstractions for applications and media</a:t>
            </a:r>
          </a:p>
          <a:p>
            <a:pPr lvl="8"/>
            <a:endParaRPr lang="en-US" dirty="0"/>
          </a:p>
          <a:p>
            <a:r>
              <a:rPr lang="en-US" dirty="0"/>
              <a:t>New applications or media need only implement for intermediate layer’s interface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95269" y="1568498"/>
            <a:ext cx="7386218" cy="2558873"/>
            <a:chOff x="1981201" y="1779512"/>
            <a:chExt cx="7386218" cy="3042731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1981201" y="1779512"/>
              <a:ext cx="1951155" cy="54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pPr algn="l"/>
              <a:r>
                <a:rPr lang="en-US" sz="2400" b="0" dirty="0">
                  <a:latin typeface="Helvetica Neue Medium" charset="0"/>
                  <a:ea typeface="Helvetica Neue Medium" charset="0"/>
                  <a:cs typeface="Helvetica Neue Medium" charset="0"/>
                </a:rPr>
                <a:t>Applications</a:t>
              </a:r>
            </a:p>
          </p:txBody>
        </p:sp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>
              <a:off x="1981202" y="3834122"/>
              <a:ext cx="2051054" cy="98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6" rIns="91430" bIns="45716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Transmission</a:t>
              </a:r>
            </a:p>
            <a:p>
              <a:r>
                <a:rPr lang="en-US" sz="2400" b="0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media</a:t>
              </a:r>
              <a:endParaRPr lang="en-US" sz="2400" b="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866570" y="1794108"/>
              <a:ext cx="1127449" cy="45386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Skype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8378" y="1794107"/>
              <a:ext cx="1308577" cy="444657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HTTP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241805" y="1794106"/>
              <a:ext cx="983814" cy="453868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SSH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6027" y="1794107"/>
              <a:ext cx="911391" cy="444656"/>
            </a:xfrm>
            <a:prstGeom prst="rect">
              <a:avLst/>
            </a:prstGeom>
            <a:solidFill>
              <a:srgbClr val="948A5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FTP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3619" y="4003451"/>
              <a:ext cx="1988524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Coaxial cable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6172" y="4003451"/>
              <a:ext cx="1685642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Fiber optic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47646" y="4003451"/>
              <a:ext cx="1419773" cy="46165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latin typeface="Helvetica Neue Medium" charset="0"/>
                  <a:ea typeface="Helvetica Neue Medium" charset="0"/>
                  <a:cs typeface="Helvetica Neue Medium" charset="0"/>
                </a:rPr>
                <a:t>Wi-Fi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987882" y="3241965"/>
              <a:ext cx="1865017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992666" y="2238763"/>
              <a:ext cx="1860232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52898" y="3241965"/>
              <a:ext cx="1804634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30294" y="2247975"/>
              <a:ext cx="42260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852899" y="3241965"/>
              <a:ext cx="76095" cy="76148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52898" y="2238763"/>
              <a:ext cx="2058824" cy="55854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338378" y="2797308"/>
              <a:ext cx="5029041" cy="444657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prstDash val="sys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Intermediate layers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6852898" y="2247975"/>
              <a:ext cx="880814" cy="54933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1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5563" y="1447800"/>
            <a:ext cx="6682154" cy="48641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 smtClean="0">
                <a:solidFill>
                  <a:schemeClr val="accent3"/>
                </a:solidFill>
              </a:rPr>
              <a:t>Transport:</a:t>
            </a:r>
            <a:r>
              <a:rPr lang="en-US" dirty="0" smtClean="0"/>
              <a:t> Provide end-to-end communication between processes on different hosts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2"/>
                </a:solidFill>
              </a:rPr>
              <a:t>Network:</a:t>
            </a:r>
            <a:r>
              <a:rPr lang="en-US" dirty="0" smtClean="0"/>
              <a:t> Deliver packets to destinations on other (heterogeneous) networks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Link: </a:t>
            </a:r>
            <a:r>
              <a:rPr lang="en-US" dirty="0" smtClean="0"/>
              <a:t>Enables end hosts to exchange atomic messages with each other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Physical:</a:t>
            </a:r>
            <a:r>
              <a:rPr lang="en-US" dirty="0" smtClean="0"/>
              <a:t> Moves bits between two hosts connected by a physical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in the Internet</a:t>
            </a:r>
            <a:endParaRPr lang="en-US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288474" y="2236639"/>
            <a:ext cx="1858671" cy="935052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t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Applications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288474" y="3171834"/>
            <a:ext cx="1858671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 layer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1288474" y="3476348"/>
            <a:ext cx="1858671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 layer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88474" y="3780576"/>
            <a:ext cx="1858671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 layer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88474" y="4084804"/>
            <a:ext cx="1858671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Physical layer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81440" y="1864305"/>
            <a:ext cx="2272860" cy="3057101"/>
          </a:xfrm>
          <a:prstGeom prst="roundRect">
            <a:avLst>
              <a:gd name="adj" fmla="val 8317"/>
            </a:avLst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16153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Logical communication between layers</a:t>
            </a:r>
            <a:endParaRPr lang="en-US" sz="3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60000"/>
            <a:ext cx="9192065" cy="25549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to forge agreement on the meaning of the bits exchanged between two hosts?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Protocol: </a:t>
            </a:r>
            <a:r>
              <a:rPr lang="en-US" dirty="0" smtClean="0"/>
              <a:t>Rules that govern the format, contents, and meaning of messages</a:t>
            </a:r>
            <a:endParaRPr lang="en-US" dirty="0"/>
          </a:p>
          <a:p>
            <a:pPr lvl="1"/>
            <a:r>
              <a:rPr lang="en-US" dirty="0" smtClean="0"/>
              <a:t>Each layer on a host interacts with its peer host’s corresponding layer via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protocol interface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868622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68622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68622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68622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868622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466149" y="5157526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5466149" y="5461754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466149" y="5765982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8160531" y="4548498"/>
            <a:ext cx="1273175" cy="304228"/>
          </a:xfrm>
          <a:prstGeom prst="rect">
            <a:avLst/>
          </a:prstGeom>
          <a:solidFill>
            <a:srgbClr val="948A5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Application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8160531" y="4852726"/>
            <a:ext cx="1273175" cy="30422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Transport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160531" y="5157240"/>
            <a:ext cx="1273175" cy="30422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Network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160531" y="5461468"/>
            <a:ext cx="1273175" cy="304228"/>
          </a:xfrm>
          <a:prstGeom prst="rect">
            <a:avLst/>
          </a:prstGeom>
          <a:solidFill>
            <a:srgbClr val="7F7F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Link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160531" y="5765696"/>
            <a:ext cx="1273175" cy="3042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Physical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25419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24" y="614063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Host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4884" y="614063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Router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75347" y="4294183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96612" y="4970783"/>
            <a:ext cx="1673605" cy="1645502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55386" y="4307697"/>
            <a:ext cx="1673605" cy="2308114"/>
          </a:xfrm>
          <a:prstGeom prst="round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1796" y="4700612"/>
            <a:ext cx="4018734" cy="1217484"/>
            <a:chOff x="2617796" y="4700612"/>
            <a:chExt cx="4018734" cy="1217484"/>
          </a:xfrm>
        </p:grpSpPr>
        <p:cxnSp>
          <p:nvCxnSpPr>
            <p:cNvPr id="4" name="Straight Arrow Connector 3"/>
            <p:cNvCxnSpPr>
              <a:stCxn id="6" idx="3"/>
              <a:endCxn id="16" idx="1"/>
            </p:cNvCxnSpPr>
            <p:nvPr/>
          </p:nvCxnSpPr>
          <p:spPr>
            <a:xfrm>
              <a:off x="2617796" y="4700612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17" idx="1"/>
            </p:cNvCxnSpPr>
            <p:nvPr/>
          </p:nvCxnSpPr>
          <p:spPr>
            <a:xfrm>
              <a:off x="2617796" y="5004840"/>
              <a:ext cx="4018734" cy="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8" idx="3"/>
              <a:endCxn id="13" idx="1"/>
            </p:cNvCxnSpPr>
            <p:nvPr/>
          </p:nvCxnSpPr>
          <p:spPr>
            <a:xfrm>
              <a:off x="2617796" y="5309354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3"/>
              <a:endCxn id="14" idx="1"/>
            </p:cNvCxnSpPr>
            <p:nvPr/>
          </p:nvCxnSpPr>
          <p:spPr>
            <a:xfrm>
              <a:off x="2617796" y="5613582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3"/>
              <a:endCxn id="15" idx="1"/>
            </p:cNvCxnSpPr>
            <p:nvPr/>
          </p:nvCxnSpPr>
          <p:spPr>
            <a:xfrm>
              <a:off x="2617796" y="5917810"/>
              <a:ext cx="1324352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5" idx="3"/>
              <a:endCxn id="20" idx="1"/>
            </p:cNvCxnSpPr>
            <p:nvPr/>
          </p:nvCxnSpPr>
          <p:spPr>
            <a:xfrm flipV="1">
              <a:off x="5215323" y="5917810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9" idx="1"/>
            </p:cNvCxnSpPr>
            <p:nvPr/>
          </p:nvCxnSpPr>
          <p:spPr>
            <a:xfrm flipV="1">
              <a:off x="5215323" y="5613582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3" idx="3"/>
              <a:endCxn id="18" idx="1"/>
            </p:cNvCxnSpPr>
            <p:nvPr/>
          </p:nvCxnSpPr>
          <p:spPr>
            <a:xfrm flipV="1">
              <a:off x="5215323" y="5309354"/>
              <a:ext cx="1421207" cy="286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1755</Words>
  <Application>Microsoft Macintosh PowerPoint</Application>
  <PresentationFormat>Widescreen</PresentationFormat>
  <Paragraphs>452</Paragraphs>
  <Slides>36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Calibri</vt:lpstr>
      <vt:lpstr>Courier</vt:lpstr>
      <vt:lpstr>Helvetica Neue Medium</vt:lpstr>
      <vt:lpstr>Mangal</vt:lpstr>
      <vt:lpstr>ＭＳ Ｐゴシック</vt:lpstr>
      <vt:lpstr>Wingdings</vt:lpstr>
      <vt:lpstr>Arial</vt:lpstr>
      <vt:lpstr>Office Theme</vt:lpstr>
      <vt:lpstr>Network Communication and Remote Procedure Calls (RPCs)</vt:lpstr>
      <vt:lpstr>Distributed Systems, What?</vt:lpstr>
      <vt:lpstr>PowerPoint Presentation</vt:lpstr>
      <vt:lpstr>Today’s outline</vt:lpstr>
      <vt:lpstr>The problem of communication</vt:lpstr>
      <vt:lpstr>The problem of communication</vt:lpstr>
      <vt:lpstr>Solution: Layering</vt:lpstr>
      <vt:lpstr>Layering in the Internet</vt:lpstr>
      <vt:lpstr>Logical communication between layers</vt:lpstr>
      <vt:lpstr>Physical communication</vt:lpstr>
      <vt:lpstr>Communication between peers</vt:lpstr>
      <vt:lpstr>Network socket-based communication</vt:lpstr>
      <vt:lpstr>PowerPoint Presentation</vt:lpstr>
      <vt:lpstr>Socket programming: still not great</vt:lpstr>
      <vt:lpstr>Solution: Another layer!</vt:lpstr>
      <vt:lpstr>Today’s outline</vt:lpstr>
      <vt:lpstr>Why RPC?</vt:lpstr>
      <vt:lpstr>Everyone uses RPCs</vt:lpstr>
      <vt:lpstr>What’s the goal of RPC?</vt:lpstr>
      <vt:lpstr>RPC issues</vt:lpstr>
      <vt:lpstr>Problem: Differences in data representation</vt:lpstr>
      <vt:lpstr>Solution: Interface Description Language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A day in the life of an RPC</vt:lpstr>
      <vt:lpstr>Today’s outline</vt:lpstr>
      <vt:lpstr>What could possibly go wrong?</vt:lpstr>
      <vt:lpstr>Summary: RPCs and Network Comm.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33</cp:revision>
  <cp:lastPrinted>2021-02-08T14:50:45Z</cp:lastPrinted>
  <dcterms:created xsi:type="dcterms:W3CDTF">2018-09-09T13:59:16Z</dcterms:created>
  <dcterms:modified xsi:type="dcterms:W3CDTF">2021-02-08T14:53:52Z</dcterms:modified>
</cp:coreProperties>
</file>