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notesSlides/notesSlide37.xml" ContentType="application/vnd.openxmlformats-officedocument.presentationml.notesSlide+xml"/>
  <Override PartName="/ppt/charts/chart2.xml" ContentType="application/vnd.openxmlformats-officedocument.drawingml.chart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5" r:id="rId2"/>
  </p:sldMasterIdLst>
  <p:notesMasterIdLst>
    <p:notesMasterId r:id="rId50"/>
  </p:notesMasterIdLst>
  <p:sldIdLst>
    <p:sldId id="453" r:id="rId3"/>
    <p:sldId id="454" r:id="rId4"/>
    <p:sldId id="268" r:id="rId5"/>
    <p:sldId id="412" r:id="rId6"/>
    <p:sldId id="418" r:id="rId7"/>
    <p:sldId id="445" r:id="rId8"/>
    <p:sldId id="446" r:id="rId9"/>
    <p:sldId id="447" r:id="rId10"/>
    <p:sldId id="448" r:id="rId11"/>
    <p:sldId id="449" r:id="rId12"/>
    <p:sldId id="450" r:id="rId13"/>
    <p:sldId id="321" r:id="rId14"/>
    <p:sldId id="459" r:id="rId15"/>
    <p:sldId id="458" r:id="rId16"/>
    <p:sldId id="460" r:id="rId17"/>
    <p:sldId id="461" r:id="rId18"/>
    <p:sldId id="463" r:id="rId19"/>
    <p:sldId id="464" r:id="rId20"/>
    <p:sldId id="341" r:id="rId21"/>
    <p:sldId id="465" r:id="rId22"/>
    <p:sldId id="344" r:id="rId23"/>
    <p:sldId id="278" r:id="rId24"/>
    <p:sldId id="279" r:id="rId25"/>
    <p:sldId id="420" r:id="rId26"/>
    <p:sldId id="346" r:id="rId27"/>
    <p:sldId id="347" r:id="rId28"/>
    <p:sldId id="419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66" r:id="rId37"/>
    <p:sldId id="292" r:id="rId38"/>
    <p:sldId id="362" r:id="rId39"/>
    <p:sldId id="363" r:id="rId40"/>
    <p:sldId id="423" r:id="rId41"/>
    <p:sldId id="311" r:id="rId42"/>
    <p:sldId id="398" r:id="rId43"/>
    <p:sldId id="399" r:id="rId44"/>
    <p:sldId id="400" r:id="rId45"/>
    <p:sldId id="401" r:id="rId46"/>
    <p:sldId id="452" r:id="rId47"/>
    <p:sldId id="468" r:id="rId48"/>
    <p:sldId id="469" r:id="rId49"/>
  </p:sldIdLst>
  <p:sldSz cx="24384000" cy="13716000"/>
  <p:notesSz cx="6858000" cy="9144000"/>
  <p:defaultTextStyle>
    <a:lvl1pPr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1pPr>
    <a:lvl2pPr indent="228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2pPr>
    <a:lvl3pPr indent="457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3pPr>
    <a:lvl4pPr indent="685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4pPr>
    <a:lvl5pPr indent="9144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5pPr>
    <a:lvl6pPr indent="11430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6pPr>
    <a:lvl7pPr indent="1371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7pPr>
    <a:lvl8pPr indent="1600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8pPr>
    <a:lvl9pPr indent="1828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9pPr>
  </p:defaultTextStyle>
  <p:extLst>
    <p:ext uri="{EFAFB233-063F-42B5-8137-9DF3F51BA10A}">
      <p15:sldGuideLst xmlns:p15="http://schemas.microsoft.com/office/powerpoint/2012/main">
        <p15:guide id="1" orient="horz" pos="5312">
          <p15:clr>
            <a:srgbClr val="A4A3A4"/>
          </p15:clr>
        </p15:guide>
        <p15:guide id="2" pos="7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29"/>
    <a:srgbClr val="5890FF"/>
    <a:srgbClr val="FFFFFF"/>
    <a:srgbClr val="ADB2BB"/>
    <a:srgbClr val="DDDEE3"/>
    <a:srgbClr val="E6E6E6"/>
    <a:srgbClr val="898F9C"/>
    <a:srgbClr val="575D6A"/>
    <a:srgbClr val="385998"/>
    <a:srgbClr val="2C4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6" autoAdjust="0"/>
    <p:restoredTop sz="73398" autoAdjust="0"/>
  </p:normalViewPr>
  <p:slideViewPr>
    <p:cSldViewPr snapToGrid="0" snapToObjects="1" showGuides="1">
      <p:cViewPr>
        <p:scale>
          <a:sx n="54" d="100"/>
          <a:sy n="54" d="100"/>
        </p:scale>
        <p:origin x="1384" y="280"/>
      </p:cViewPr>
      <p:guideLst>
        <p:guide orient="horz" pos="5312"/>
        <p:guide pos="7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860772096"/>
        <c:axId val="-860782512"/>
      </c:barChart>
      <c:catAx>
        <c:axId val="-860772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60782512"/>
        <c:crosses val="autoZero"/>
        <c:auto val="1"/>
        <c:lblAlgn val="ctr"/>
        <c:lblOffset val="100"/>
        <c:noMultiLvlLbl val="1"/>
      </c:catAx>
      <c:valAx>
        <c:axId val="-860782512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60772096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860843488"/>
        <c:axId val="-860841440"/>
      </c:barChart>
      <c:catAx>
        <c:axId val="-860843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60841440"/>
        <c:crosses val="autoZero"/>
        <c:auto val="1"/>
        <c:lblAlgn val="ctr"/>
        <c:lblOffset val="100"/>
        <c:noMultiLvlLbl val="1"/>
      </c:catAx>
      <c:valAx>
        <c:axId val="-860841440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60843488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890307840"/>
        <c:axId val="-890306480"/>
      </c:barChart>
      <c:catAx>
        <c:axId val="-890307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90306480"/>
        <c:crosses val="autoZero"/>
        <c:auto val="1"/>
        <c:lblAlgn val="ctr"/>
        <c:lblOffset val="100"/>
        <c:noMultiLvlLbl val="1"/>
      </c:catAx>
      <c:valAx>
        <c:axId val="-890306480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90307840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1504044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>
      <a:defRPr sz="3000">
        <a:latin typeface="Lucida Grande"/>
        <a:ea typeface="Lucida Grande"/>
        <a:cs typeface="Lucida Grande"/>
        <a:sym typeface="Lucida Grande"/>
      </a:defRPr>
    </a:lvl1pPr>
    <a:lvl2pPr indent="228600" defTabSz="546100">
      <a:defRPr sz="3000">
        <a:latin typeface="Lucida Grande"/>
        <a:ea typeface="Lucida Grande"/>
        <a:cs typeface="Lucida Grande"/>
        <a:sym typeface="Lucida Grande"/>
      </a:defRPr>
    </a:lvl2pPr>
    <a:lvl3pPr indent="457200" defTabSz="546100">
      <a:defRPr sz="3000">
        <a:latin typeface="Lucida Grande"/>
        <a:ea typeface="Lucida Grande"/>
        <a:cs typeface="Lucida Grande"/>
        <a:sym typeface="Lucida Grande"/>
      </a:defRPr>
    </a:lvl3pPr>
    <a:lvl4pPr indent="685800" defTabSz="546100">
      <a:defRPr sz="3000">
        <a:latin typeface="Lucida Grande"/>
        <a:ea typeface="Lucida Grande"/>
        <a:cs typeface="Lucida Grande"/>
        <a:sym typeface="Lucida Grande"/>
      </a:defRPr>
    </a:lvl4pPr>
    <a:lvl5pPr indent="914400" defTabSz="546100">
      <a:defRPr sz="3000">
        <a:latin typeface="Lucida Grande"/>
        <a:ea typeface="Lucida Grande"/>
        <a:cs typeface="Lucida Grande"/>
        <a:sym typeface="Lucida Grande"/>
      </a:defRPr>
    </a:lvl5pPr>
    <a:lvl6pPr indent="1143000" defTabSz="546100">
      <a:defRPr sz="3000">
        <a:latin typeface="Lucida Grande"/>
        <a:ea typeface="Lucida Grande"/>
        <a:cs typeface="Lucida Grande"/>
        <a:sym typeface="Lucida Grande"/>
      </a:defRPr>
    </a:lvl6pPr>
    <a:lvl7pPr indent="1371600" defTabSz="546100">
      <a:defRPr sz="3000">
        <a:latin typeface="Lucida Grande"/>
        <a:ea typeface="Lucida Grande"/>
        <a:cs typeface="Lucida Grande"/>
        <a:sym typeface="Lucida Grande"/>
      </a:defRPr>
    </a:lvl7pPr>
    <a:lvl8pPr indent="1600200" defTabSz="546100">
      <a:defRPr sz="3000">
        <a:latin typeface="Lucida Grande"/>
        <a:ea typeface="Lucida Grande"/>
        <a:cs typeface="Lucida Grande"/>
        <a:sym typeface="Lucida Grande"/>
      </a:defRPr>
    </a:lvl8pPr>
    <a:lvl9pPr indent="1828800" defTabSz="54610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35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lang="en-US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53729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83635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795509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9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reference:</a:t>
            </a:r>
          </a:p>
          <a:p>
            <a:r>
              <a:rPr lang="en-US" dirty="0" smtClean="0"/>
              <a:t>30sec video on iPhone</a:t>
            </a:r>
            <a:r>
              <a:rPr lang="en-US" baseline="0" dirty="0" smtClean="0"/>
              <a:t> 7 (1080p) ~= 30 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8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03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90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64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78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00278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57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95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lang="en-US" sz="3000" b="0" i="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557091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83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98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0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3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32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47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20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28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39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8414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236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901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4809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30990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452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this is for post-upload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409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95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21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0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94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72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826766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16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7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73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Retry loop is partial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22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0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2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871813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18897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160671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1512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71671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2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103124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0" y="11430000"/>
            <a:ext cx="21336000" cy="7366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5000">
                <a:latin typeface="FreightSansLFPro"/>
                <a:cs typeface="FreightSansLFPro"/>
              </a:defRPr>
            </a:lvl2pPr>
            <a:lvl3pPr algn="l">
              <a:defRPr sz="5000">
                <a:latin typeface="FreightSansLFPro"/>
                <a:cs typeface="FreightSansLFPro"/>
              </a:defRPr>
            </a:lvl3pPr>
            <a:lvl4pPr algn="l">
              <a:defRPr sz="5000">
                <a:latin typeface="FreightSansLFPro"/>
                <a:cs typeface="FreightSansLFPro"/>
              </a:defRPr>
            </a:lvl4pPr>
            <a:lvl5pPr algn="l">
              <a:defRPr sz="50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3"/>
            <a:ext cx="21031200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3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1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1" y="5010150"/>
            <a:ext cx="10366376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1" y="730250"/>
            <a:ext cx="5257800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1" y="730250"/>
            <a:ext cx="15468600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524000" y="3111500"/>
            <a:ext cx="21336000" cy="9525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153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57418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528519" y="4469353"/>
            <a:ext cx="21964651" cy="9144001"/>
          </a:xfrm>
          <a:prstGeom prst="rect">
            <a:avLst/>
          </a:prstGeom>
        </p:spPr>
        <p:txBody>
          <a:bodyPr/>
          <a:lstStyle>
            <a:lvl2pPr>
              <a:buClr>
                <a:srgbClr val="DFAC3F"/>
              </a:buClr>
            </a:lvl2pPr>
            <a:lvl3pPr>
              <a:buClr>
                <a:srgbClr val="DFAC3F"/>
              </a:buClr>
            </a:lvl3pPr>
            <a:lvl4pPr>
              <a:buClr>
                <a:srgbClr val="DFAC3F"/>
              </a:buClr>
            </a:lvl4pPr>
            <a:lvl5pPr>
              <a:buClr>
                <a:srgbClr val="DFAC3F"/>
              </a:buCl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599503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371600"/>
            <a:ext cx="19202400" cy="2971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4572000"/>
            <a:ext cx="19202400" cy="716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81300" y="12906772"/>
            <a:ext cx="2409144" cy="809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7128" y="12906772"/>
            <a:ext cx="12561660" cy="809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945472" y="12906772"/>
            <a:ext cx="3192584" cy="809228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6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1" y="3419479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1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696" y="5080000"/>
            <a:ext cx="10106526" cy="3556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51" r:id="rId3"/>
    <p:sldLayoutId id="2147483661" r:id="rId4"/>
    <p:sldLayoutId id="2147483662" r:id="rId5"/>
    <p:sldLayoutId id="2147483664" r:id="rId6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2286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4572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6858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9144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1430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13716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16002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18288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2413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4699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7112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525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4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30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914" y="1"/>
            <a:ext cx="2291217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864" y="2965622"/>
            <a:ext cx="22912171" cy="9388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 defTabSz="1828800" rtl="0">
              <a:lnSpc>
                <a:spcPct val="100000"/>
              </a:lnSpc>
            </a:pPr>
            <a:fld id="{16883F3E-8D2D-8D4F-BA7F-C0A897C14CA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"/>
                <a:cs typeface=""/>
              </a:rPr>
              <a:pPr defTabSz="1828800" rtl="0">
                <a:lnSpc>
                  <a:spcPct val="100000"/>
                </a:lnSpc>
              </a:pPr>
              <a:t>4/16/21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 defTabSz="1828800" rtl="0">
              <a:lnSpc>
                <a:spcPct val="100000"/>
              </a:lnSpc>
            </a:pPr>
            <a:endParaRPr lang="en-US" kern="1200" dirty="0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 defTabSz="1828800" rtl="0">
              <a:lnSpc>
                <a:spcPct val="100000"/>
              </a:lnSpc>
            </a:pPr>
            <a:fld id="{BA294D44-32C8-FE4A-A262-B6F8943234A2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"/>
                <a:cs typeface=""/>
              </a:rPr>
              <a:pPr defTabSz="1828800" rtl="0">
                <a:lnSpc>
                  <a:spcPct val="100000"/>
                </a:lnSpc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256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20.png"/><Relationship Id="rId9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16.png"/><Relationship Id="rId8" Type="http://schemas.openxmlformats.org/officeDocument/2006/relationships/image" Target="../media/image14.png"/><Relationship Id="rId9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chart" Target="../charts/char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1621" y="1714500"/>
            <a:ext cx="19611473" cy="3581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Making Systems Faster:</a:t>
            </a:r>
            <a:br>
              <a:rPr lang="en-US" dirty="0" smtClean="0"/>
            </a:br>
            <a:r>
              <a:rPr lang="en-US" smtClean="0"/>
              <a:t> Distributed Video </a:t>
            </a:r>
            <a:r>
              <a:rPr lang="en-US" dirty="0" smtClean="0"/>
              <a:t>Processing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8274518"/>
            <a:ext cx="13716000" cy="481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COS </a:t>
            </a:r>
            <a:r>
              <a:rPr lang="en-US" dirty="0" smtClean="0"/>
              <a:t>418: Distributed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Lecture </a:t>
            </a:r>
            <a:r>
              <a:rPr lang="en-US" dirty="0" smtClean="0"/>
              <a:t>21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Wyatt </a:t>
            </a:r>
            <a:r>
              <a:rPr lang="en-US" dirty="0" smtClean="0"/>
              <a:t>Lloyd</a:t>
            </a:r>
          </a:p>
          <a:p>
            <a:endParaRPr lang="en-US" dirty="0"/>
          </a:p>
          <a:p>
            <a:r>
              <a:rPr lang="en-US" dirty="0" smtClean="0"/>
              <a:t>[Grey slides from Qi Huang’s SOSP 2017 Talk]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249" y="5296690"/>
            <a:ext cx="2313506" cy="29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934639" y="2917295"/>
            <a:ext cx="4768418" cy="7796374"/>
            <a:chOff x="18935516" y="2916779"/>
            <a:chExt cx="4769038" cy="7797389"/>
          </a:xfrm>
        </p:grpSpPr>
        <p:sp>
          <p:nvSpPr>
            <p:cNvPr id="33" name="Shape 228"/>
            <p:cNvSpPr/>
            <p:nvPr/>
          </p:nvSpPr>
          <p:spPr>
            <a:xfrm>
              <a:off x="20341905" y="2916779"/>
              <a:ext cx="3362649" cy="7797389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Final 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5999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Shape 229"/>
            <p:cNvSpPr/>
            <p:nvPr/>
          </p:nvSpPr>
          <p:spPr>
            <a:xfrm>
              <a:off x="1893551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Legacy: store encodings before sharing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78147" y="8127393"/>
            <a:ext cx="2553381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1080P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16Mbps</a:t>
            </a:r>
          </a:p>
        </p:txBody>
      </p:sp>
      <p:pic>
        <p:nvPicPr>
          <p:cNvPr id="28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6311128" y="4462475"/>
            <a:ext cx="1700563" cy="1700563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/>
          <p:cNvSpPr/>
          <p:nvPr/>
        </p:nvSpPr>
        <p:spPr>
          <a:xfrm>
            <a:off x="15032323" y="6015082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4Mbps</a:t>
            </a:r>
          </a:p>
        </p:txBody>
      </p:sp>
      <p:pic>
        <p:nvPicPr>
          <p:cNvPr id="31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6509899" y="7997953"/>
            <a:ext cx="1133708" cy="113370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 31"/>
          <p:cNvSpPr/>
          <p:nvPr/>
        </p:nvSpPr>
        <p:spPr>
          <a:xfrm>
            <a:off x="14947665" y="9144211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480P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1.5Mbps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07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6748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20319 0.033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16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1.2963E-6 L 0.20247 -0.009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9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3269596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8" name="Shape 228"/>
          <p:cNvSpPr/>
          <p:nvPr/>
        </p:nvSpPr>
        <p:spPr>
          <a:xfrm>
            <a:off x="20340845" y="2917295"/>
            <a:ext cx="3362211" cy="779637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5999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 rot="10800000">
            <a:off x="18562153" y="8558517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with adaptive streaming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887858" y="5689752"/>
            <a:ext cx="12961401" cy="5083566"/>
            <a:chOff x="6887166" y="5689599"/>
            <a:chExt cx="12963088" cy="5084227"/>
          </a:xfrm>
        </p:grpSpPr>
        <p:sp>
          <p:nvSpPr>
            <p:cNvPr id="34" name="Shape 229"/>
            <p:cNvSpPr/>
            <p:nvPr/>
          </p:nvSpPr>
          <p:spPr>
            <a:xfrm>
              <a:off x="18630716" y="7077463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87166" y="5689599"/>
              <a:ext cx="11556698" cy="5084227"/>
              <a:chOff x="7191966" y="5689599"/>
              <a:chExt cx="11556698" cy="5084227"/>
            </a:xfrm>
          </p:grpSpPr>
          <p:sp>
            <p:nvSpPr>
              <p:cNvPr id="266" name="Shape 266"/>
              <p:cNvSpPr/>
              <p:nvPr/>
            </p:nvSpPr>
            <p:spPr>
              <a:xfrm>
                <a:off x="15386015" y="5689599"/>
                <a:ext cx="3362649" cy="5084227"/>
              </a:xfrm>
              <a:prstGeom prst="roundRect">
                <a:avLst>
                  <a:gd name="adj" fmla="val 5439"/>
                </a:avLst>
              </a:prstGeom>
              <a:solidFill>
                <a:srgbClr val="FFFFFF"/>
              </a:solidFill>
              <a:ln w="63500">
                <a:solidFill>
                  <a:schemeClr val="accent2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8425" tIns="38425" rIns="38425" bIns="38425" anchor="ctr"/>
              <a:lstStyle/>
              <a:p>
                <a:pPr>
                  <a:lnSpc>
                    <a:spcPct val="100000"/>
                  </a:lnSpc>
                </a:pPr>
                <a:r>
                  <a:rPr lang="en-US" sz="4085" dirty="0">
                    <a:solidFill>
                      <a:schemeClr val="bg1">
                        <a:lumMod val="50000"/>
                      </a:schemeClr>
                    </a:solidFill>
                  </a:rPr>
                  <a:t>FBCDN</a:t>
                </a: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Shape 268"/>
              <p:cNvSpPr/>
              <p:nvPr/>
            </p:nvSpPr>
            <p:spPr>
              <a:xfrm>
                <a:off x="7191966" y="7047964"/>
                <a:ext cx="7978994" cy="853290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25" tIns="38425" rIns="38425" bIns="38425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818635" y="2919413"/>
            <a:ext cx="4749765" cy="3700767"/>
            <a:chOff x="4142468" y="2918899"/>
            <a:chExt cx="4750383" cy="3701249"/>
          </a:xfrm>
        </p:grpSpPr>
        <p:sp>
          <p:nvSpPr>
            <p:cNvPr id="263" name="Shape 263"/>
            <p:cNvSpPr/>
            <p:nvPr/>
          </p:nvSpPr>
          <p:spPr>
            <a:xfrm>
              <a:off x="4142468" y="4469727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5530202" y="2918899"/>
              <a:ext cx="3362649" cy="3701249"/>
            </a:xfrm>
            <a:prstGeom prst="roundRect">
              <a:avLst>
                <a:gd name="adj" fmla="val 3958"/>
              </a:avLst>
            </a:prstGeom>
            <a:solidFill>
              <a:srgbClr val="92D05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/>
            <a:lstStyle/>
            <a:p>
              <a:pPr>
                <a:lnSpc>
                  <a:spcPct val="100000"/>
                </a:lnSpc>
              </a:pPr>
              <a:endParaRPr sz="4085" dirty="0">
                <a:solidFill>
                  <a:schemeClr val="accent2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918095" y="4554624"/>
              <a:ext cx="255371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</a:rPr>
                <a:t>720p</a:t>
              </a:r>
            </a:p>
            <a:p>
              <a:pPr>
                <a:lnSpc>
                  <a:spcPct val="100000"/>
                </a:lnSpc>
              </a:pP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</a:rPr>
                <a:t>480p</a:t>
              </a:r>
            </a:p>
          </p:txBody>
        </p:sp>
      </p:grpSp>
      <p:sp>
        <p:nvSpPr>
          <p:cNvPr id="37" name="Shape 268"/>
          <p:cNvSpPr/>
          <p:nvPr/>
        </p:nvSpPr>
        <p:spPr>
          <a:xfrm rot="10800000">
            <a:off x="6769343" y="8603121"/>
            <a:ext cx="7977955" cy="85317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4619" y="4919724"/>
            <a:ext cx="1700563" cy="17005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8906" y="7900280"/>
            <a:ext cx="1133708" cy="11337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7475" y="7900280"/>
            <a:ext cx="1133708" cy="11337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04629" y="4488222"/>
            <a:ext cx="3424603" cy="6285096"/>
            <a:chOff x="3303470" y="4487913"/>
            <a:chExt cx="3425049" cy="6285914"/>
          </a:xfrm>
        </p:grpSpPr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470" y="4487913"/>
              <a:ext cx="3425049" cy="6285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G_1386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3751" y="5116421"/>
              <a:ext cx="2553714" cy="4542204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</p:pic>
        <p:sp>
          <p:nvSpPr>
            <p:cNvPr id="33" name="Shape 266"/>
            <p:cNvSpPr/>
            <p:nvPr/>
          </p:nvSpPr>
          <p:spPr>
            <a:xfrm>
              <a:off x="3740545" y="6254914"/>
              <a:ext cx="2536438" cy="2997074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5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717866" y="6355630"/>
            <a:ext cx="2553381" cy="265751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 3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08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864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20801 0.039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842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72" grpId="0" animBg="1"/>
      <p:bldP spid="268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22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23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5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Focus: pre-sharing pipeline</a:t>
            </a:r>
            <a:endParaRPr lang="en-US" dirty="0"/>
          </a:p>
        </p:txBody>
      </p:sp>
      <p:sp>
        <p:nvSpPr>
          <p:cNvPr id="14" name="Shape 167"/>
          <p:cNvSpPr/>
          <p:nvPr/>
        </p:nvSpPr>
        <p:spPr>
          <a:xfrm>
            <a:off x="1871538" y="9094950"/>
            <a:ext cx="20988461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All steps from when a user starts an upload until a video is ready to be shared</a:t>
            </a:r>
            <a:endParaRPr lang="en-US" sz="72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2" name="Shape 221"/>
          <p:cNvSpPr/>
          <p:nvPr/>
        </p:nvSpPr>
        <p:spPr>
          <a:xfrm>
            <a:off x="4285415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Shape 222"/>
          <p:cNvSpPr/>
          <p:nvPr/>
        </p:nvSpPr>
        <p:spPr>
          <a:xfrm>
            <a:off x="735914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Client</a:t>
            </a:r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p:sp>
        <p:nvSpPr>
          <p:cNvPr id="25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26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7" name="Shape 226"/>
          <p:cNvSpPr/>
          <p:nvPr/>
        </p:nvSpPr>
        <p:spPr>
          <a:xfrm>
            <a:off x="920399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7"/>
          <p:cNvSpPr/>
          <p:nvPr/>
        </p:nvSpPr>
        <p:spPr>
          <a:xfrm>
            <a:off x="1412257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9" name="Shape 228"/>
          <p:cNvSpPr/>
          <p:nvPr/>
        </p:nvSpPr>
        <p:spPr>
          <a:xfrm>
            <a:off x="2048485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Final</a:t>
            </a:r>
            <a:endParaRPr kumimoji="0" lang="en-US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30" name="Shape 229"/>
          <p:cNvSpPr/>
          <p:nvPr/>
        </p:nvSpPr>
        <p:spPr>
          <a:xfrm>
            <a:off x="1907846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784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2" name="Shape 221"/>
          <p:cNvSpPr/>
          <p:nvPr/>
        </p:nvSpPr>
        <p:spPr>
          <a:xfrm>
            <a:off x="4285415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Shape 222"/>
          <p:cNvSpPr/>
          <p:nvPr/>
        </p:nvSpPr>
        <p:spPr>
          <a:xfrm>
            <a:off x="735914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Client</a:t>
            </a:r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887728" y="9089772"/>
                <a:ext cx="6014911" cy="1397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4000" u="sng" dirty="0" smtClean="0">
                    <a:solidFill>
                      <a:schemeClr val="tx1"/>
                    </a:solidFill>
                  </a:rPr>
                  <a:t>16 </a:t>
                </a:r>
                <a:r>
                  <a:rPr lang="en-US" sz="4000" u="sng" dirty="0">
                    <a:solidFill>
                      <a:schemeClr val="tx1"/>
                    </a:solidFill>
                  </a:rPr>
                  <a:t>MB Video</a:t>
                </a:r>
                <a:r>
                  <a:rPr lang="en-US" sz="40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smtClean="0">
                    <a:solidFill>
                      <a:schemeClr val="tx1"/>
                    </a:solidFill>
                  </a:rPr>
                  <a:t>16 </a:t>
                </a:r>
                <a:r>
                  <a:rPr lang="en-US" sz="4000" dirty="0">
                    <a:solidFill>
                      <a:schemeClr val="tx1"/>
                    </a:solidFill>
                  </a:rPr>
                  <a:t>secs</a:t>
                </a:r>
              </a:p>
              <a:p>
                <a:pPr algn="l"/>
                <a:r>
                  <a:rPr lang="en-US" sz="4000" dirty="0" smtClean="0">
                    <a:solidFill>
                      <a:schemeClr val="tx1"/>
                    </a:solidFill>
                  </a:rPr>
                  <a:t>1 </a:t>
                </a:r>
                <a:r>
                  <a:rPr lang="en-US" sz="4000" dirty="0">
                    <a:solidFill>
                      <a:schemeClr val="tx1"/>
                    </a:solidFill>
                  </a:rPr>
                  <a:t>Mbps link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728" y="9089772"/>
                <a:ext cx="6014911" cy="1397498"/>
              </a:xfrm>
              <a:prstGeom prst="rect">
                <a:avLst/>
              </a:prstGeom>
              <a:blipFill rotWithShape="0">
                <a:blip r:embed="rId3"/>
                <a:stretch>
                  <a:fillRect l="-3651" t="-6550" b="-18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87728" y="6218048"/>
                <a:ext cx="6014911" cy="1397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4000" u="sng" dirty="0">
                    <a:solidFill>
                      <a:schemeClr val="tx1"/>
                    </a:solidFill>
                  </a:rPr>
                  <a:t>1</a:t>
                </a:r>
                <a:r>
                  <a:rPr lang="en-US" sz="4000" u="sng" dirty="0" smtClean="0">
                    <a:solidFill>
                      <a:schemeClr val="tx1"/>
                    </a:solidFill>
                  </a:rPr>
                  <a:t> MB Video</a:t>
                </a:r>
                <a:r>
                  <a:rPr lang="en-US" sz="40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</a:rPr>
                  <a:t> 1 secs			</a:t>
                </a:r>
              </a:p>
              <a:p>
                <a:pPr algn="l"/>
                <a:r>
                  <a:rPr lang="en-US" sz="4000" dirty="0" smtClean="0">
                    <a:solidFill>
                      <a:schemeClr val="tx1"/>
                    </a:solidFill>
                  </a:rPr>
                  <a:t>8 Mbps link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728" y="6218048"/>
                <a:ext cx="6014911" cy="1397498"/>
              </a:xfrm>
              <a:prstGeom prst="rect">
                <a:avLst/>
              </a:prstGeom>
              <a:blipFill rotWithShape="0">
                <a:blip r:embed="rId4"/>
                <a:stretch>
                  <a:fillRect l="-3651" t="-6550" b="-18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881959" y="5986370"/>
            <a:ext cx="8643915" cy="564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u="sng" dirty="0" smtClean="0">
                <a:solidFill>
                  <a:schemeClr val="tx1"/>
                </a:solidFill>
              </a:rPr>
              <a:t>Video Size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≤1MB		10% of uploads over 10 seconds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3-10MB	50% of uploads over 10 seconds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300MB	50% of uploads over 9 minutes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-1GB 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</p:spTree>
    <p:extLst>
      <p:ext uri="{BB962C8B-B14F-4D97-AF65-F5344CB8AC3E}">
        <p14:creationId xmlns:p14="http://schemas.microsoft.com/office/powerpoint/2010/main" val="19774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p:sp>
        <p:nvSpPr>
          <p:cNvPr id="25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27" name="Shape 226"/>
          <p:cNvSpPr/>
          <p:nvPr/>
        </p:nvSpPr>
        <p:spPr>
          <a:xfrm>
            <a:off x="920399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2632" y="6632844"/>
            <a:ext cx="70612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(pipelined with uploading)</a:t>
            </a:r>
          </a:p>
          <a:p>
            <a:pPr algn="l"/>
            <a:endParaRPr lang="en-US" sz="4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m</a:t>
            </a:r>
            <a:r>
              <a:rPr lang="en-US" sz="3600" dirty="0" smtClean="0">
                <a:solidFill>
                  <a:schemeClr val="tx1"/>
                </a:solidFill>
              </a:rPr>
              <a:t>edian 	200 </a:t>
            </a:r>
            <a:r>
              <a:rPr lang="en-US" sz="3600" dirty="0" err="1" smtClean="0">
                <a:solidFill>
                  <a:schemeClr val="tx1"/>
                </a:solidFill>
              </a:rPr>
              <a:t>ms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90%			650 </a:t>
            </a:r>
            <a:r>
              <a:rPr lang="en-US" sz="3600" dirty="0" err="1" smtClean="0">
                <a:solidFill>
                  <a:schemeClr val="tx1"/>
                </a:solidFill>
              </a:rPr>
              <a:t>ms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99%			900 </a:t>
            </a:r>
            <a:r>
              <a:rPr lang="en-US" sz="3600" dirty="0" err="1" smtClean="0">
                <a:solidFill>
                  <a:schemeClr val="tx1"/>
                </a:solidFill>
              </a:rPr>
              <a:t>ms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5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26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8" name="Shape 227"/>
          <p:cNvSpPr/>
          <p:nvPr/>
        </p:nvSpPr>
        <p:spPr>
          <a:xfrm>
            <a:off x="1412257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73051" y="6464402"/>
            <a:ext cx="9504107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10% of all video take ≥ 1.3 s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Proportional to video size: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Most videos over 100 MB take over 6 seconds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7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6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86861" y="6392213"/>
            <a:ext cx="7061221" cy="564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u="sng" dirty="0" smtClean="0">
                <a:solidFill>
                  <a:schemeClr val="tx1"/>
                </a:solidFill>
              </a:rPr>
              <a:t>Video Size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1-3MB		20% take over 10 seconds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100-			50% take over 1 minute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300MB	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&gt;1GB		23% take over 10 minutes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5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94"/>
          <p:cNvGrpSpPr/>
          <p:nvPr/>
        </p:nvGrpSpPr>
        <p:grpSpPr>
          <a:xfrm>
            <a:off x="13506192" y="3314498"/>
            <a:ext cx="7087003" cy="7087004"/>
            <a:chOff x="0" y="0"/>
            <a:chExt cx="9368130" cy="9368132"/>
          </a:xfrm>
        </p:grpSpPr>
        <p:sp>
          <p:nvSpPr>
            <p:cNvPr id="39" name="Shape 286"/>
            <p:cNvSpPr/>
            <p:nvPr/>
          </p:nvSpPr>
          <p:spPr>
            <a:xfrm>
              <a:off x="3988536" y="0"/>
              <a:ext cx="1391060" cy="1391059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sp>
          <p:nvSpPr>
            <p:cNvPr id="40" name="Shape 287"/>
            <p:cNvSpPr/>
            <p:nvPr/>
          </p:nvSpPr>
          <p:spPr>
            <a:xfrm>
              <a:off x="3988536" y="7977073"/>
              <a:ext cx="1391060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cxnSp>
          <p:nvCxnSpPr>
            <p:cNvPr id="41" name="Connector 288"/>
            <p:cNvCxnSpPr/>
            <p:nvPr/>
          </p:nvCxnSpPr>
          <p:spPr>
            <a:xfrm>
              <a:off x="4684065" y="695529"/>
              <a:ext cx="3988537" cy="3988537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sp>
          <p:nvSpPr>
            <p:cNvPr id="42" name="Shape 289"/>
            <p:cNvSpPr/>
            <p:nvPr/>
          </p:nvSpPr>
          <p:spPr>
            <a:xfrm rot="5400000">
              <a:off x="7977072" y="3988536"/>
              <a:ext cx="1391059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sp>
          <p:nvSpPr>
            <p:cNvPr id="43" name="Shape 290"/>
            <p:cNvSpPr/>
            <p:nvPr/>
          </p:nvSpPr>
          <p:spPr>
            <a:xfrm rot="5400000">
              <a:off x="-1" y="3988536"/>
              <a:ext cx="1391060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cxnSp>
          <p:nvCxnSpPr>
            <p:cNvPr id="44" name="Connector 291"/>
            <p:cNvCxnSpPr/>
            <p:nvPr/>
          </p:nvCxnSpPr>
          <p:spPr>
            <a:xfrm flipH="1">
              <a:off x="4684065" y="4684065"/>
              <a:ext cx="3988537" cy="3988539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45" name="Connector 292"/>
            <p:cNvCxnSpPr/>
            <p:nvPr/>
          </p:nvCxnSpPr>
          <p:spPr>
            <a:xfrm flipH="1" flipV="1">
              <a:off x="695529" y="4684065"/>
              <a:ext cx="3988537" cy="3988539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46" name="Connector 293"/>
            <p:cNvCxnSpPr/>
            <p:nvPr/>
          </p:nvCxnSpPr>
          <p:spPr>
            <a:xfrm flipV="1">
              <a:off x="695529" y="695529"/>
              <a:ext cx="3988537" cy="3988537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</p:grpSp>
      <p:sp>
        <p:nvSpPr>
          <p:cNvPr id="265" name="Shape 265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66" name="Shape 266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 pipeline leads to slow processing</a:t>
            </a:r>
            <a:endParaRPr lang="en-US" dirty="0"/>
          </a:p>
        </p:txBody>
      </p:sp>
      <p:sp>
        <p:nvSpPr>
          <p:cNvPr id="4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5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51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2440000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3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Video Processing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for video processing</a:t>
            </a:r>
          </a:p>
          <a:p>
            <a:pPr lvl="1"/>
            <a:r>
              <a:rPr lang="en-US" dirty="0" smtClean="0"/>
              <a:t>(How streaming video works)</a:t>
            </a:r>
          </a:p>
          <a:p>
            <a:endParaRPr lang="en-US" dirty="0"/>
          </a:p>
          <a:p>
            <a:r>
              <a:rPr lang="en-US" dirty="0" smtClean="0"/>
              <a:t>Legacy design</a:t>
            </a:r>
          </a:p>
          <a:p>
            <a:endParaRPr lang="en-US" dirty="0"/>
          </a:p>
          <a:p>
            <a:r>
              <a:rPr lang="en-US" dirty="0" smtClean="0"/>
              <a:t>SVE design</a:t>
            </a:r>
          </a:p>
          <a:p>
            <a:endParaRPr lang="en-US" dirty="0" smtClean="0"/>
          </a:p>
          <a:p>
            <a:r>
              <a:rPr lang="en-US" dirty="0" smtClean="0"/>
              <a:t>Why SVE is faster than legacy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This Faster!</a:t>
            </a:r>
            <a:endParaRPr lang="en-US" dirty="0"/>
          </a:p>
        </p:txBody>
      </p:sp>
      <p:sp>
        <p:nvSpPr>
          <p:cNvPr id="5" name="Shape 221"/>
          <p:cNvSpPr/>
          <p:nvPr/>
        </p:nvSpPr>
        <p:spPr>
          <a:xfrm>
            <a:off x="4285415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Shape 222"/>
          <p:cNvSpPr/>
          <p:nvPr/>
        </p:nvSpPr>
        <p:spPr>
          <a:xfrm>
            <a:off x="735914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Client</a:t>
            </a:r>
          </a:p>
        </p:txBody>
      </p:sp>
      <p:sp>
        <p:nvSpPr>
          <p:cNvPr id="7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p:sp>
        <p:nvSpPr>
          <p:cNvPr id="8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9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" name="Shape 226"/>
          <p:cNvSpPr/>
          <p:nvPr/>
        </p:nvSpPr>
        <p:spPr>
          <a:xfrm>
            <a:off x="920399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1" name="Shape 227"/>
          <p:cNvSpPr/>
          <p:nvPr/>
        </p:nvSpPr>
        <p:spPr>
          <a:xfrm>
            <a:off x="1412257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3" name="Shape 228"/>
          <p:cNvSpPr/>
          <p:nvPr/>
        </p:nvSpPr>
        <p:spPr>
          <a:xfrm>
            <a:off x="2048485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Final</a:t>
            </a:r>
            <a:endParaRPr kumimoji="0" lang="en-US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14" name="Shape 229"/>
          <p:cNvSpPr/>
          <p:nvPr/>
        </p:nvSpPr>
        <p:spPr>
          <a:xfrm>
            <a:off x="1907846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35328" y="6890085"/>
            <a:ext cx="2291217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Chat me how!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7799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22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23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6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Blob Storage</a:t>
            </a:r>
          </a:p>
        </p:txBody>
      </p:sp>
      <p:sp>
        <p:nvSpPr>
          <p:cNvPr id="229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2180554" cy="1838325"/>
          </a:xfrm>
        </p:spPr>
        <p:txBody>
          <a:bodyPr/>
          <a:lstStyle/>
          <a:p>
            <a:r>
              <a:rPr lang="en-US" dirty="0" smtClean="0"/>
              <a:t>Monolithic script slows development</a:t>
            </a:r>
            <a:endParaRPr lang="en-US" dirty="0"/>
          </a:p>
        </p:txBody>
      </p:sp>
      <p:sp>
        <p:nvSpPr>
          <p:cNvPr id="16" name="Shape 167"/>
          <p:cNvSpPr/>
          <p:nvPr/>
        </p:nvSpPr>
        <p:spPr>
          <a:xfrm>
            <a:off x="304800" y="2798919"/>
            <a:ext cx="23774400" cy="10565126"/>
          </a:xfrm>
          <a:prstGeom prst="roundRect">
            <a:avLst>
              <a:gd name="adj" fmla="val 6289"/>
            </a:avLst>
          </a:prstGeom>
          <a:solidFill>
            <a:srgbClr val="E6E6E6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Shape 167"/>
          <p:cNvSpPr/>
          <p:nvPr/>
        </p:nvSpPr>
        <p:spPr>
          <a:xfrm>
            <a:off x="733800" y="3587375"/>
            <a:ext cx="11796867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“Let’s experiment speech recognition, add a logic to extract audio and analysis”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9" name="Shape 167"/>
          <p:cNvSpPr/>
          <p:nvPr/>
        </p:nvSpPr>
        <p:spPr>
          <a:xfrm>
            <a:off x="7960642" y="9448452"/>
            <a:ext cx="10974874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“We want to experiment AI-based encodings to spend 10x CPU for 30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% compression improvement on popular videos”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2" name="Shape 167"/>
          <p:cNvSpPr/>
          <p:nvPr/>
        </p:nvSpPr>
        <p:spPr>
          <a:xfrm>
            <a:off x="459171" y="9600852"/>
            <a:ext cx="5501361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“Pass-through for 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small and well-formatted videos”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3" name="Shape 167"/>
          <p:cNvSpPr/>
          <p:nvPr/>
        </p:nvSpPr>
        <p:spPr>
          <a:xfrm>
            <a:off x="9619251" y="4235690"/>
            <a:ext cx="5501361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“Change color 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coding at </a:t>
            </a: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different time”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0" name="Shape 167"/>
          <p:cNvSpPr/>
          <p:nvPr/>
        </p:nvSpPr>
        <p:spPr>
          <a:xfrm>
            <a:off x="1871538" y="5959863"/>
            <a:ext cx="11040533" cy="3297485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“We need to change the thumbnail generation logic for videos &gt; x minutes to create scene-based scrubber preview”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8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3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video processing @ FB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83771" y="2879724"/>
            <a:ext cx="22598743" cy="3017520"/>
            <a:chOff x="783771" y="2879724"/>
            <a:chExt cx="22598743" cy="3017520"/>
          </a:xfrm>
        </p:grpSpPr>
        <p:sp>
          <p:nvSpPr>
            <p:cNvPr id="2" name="Rounded Rectangle 1"/>
            <p:cNvSpPr/>
            <p:nvPr/>
          </p:nvSpPr>
          <p:spPr>
            <a:xfrm>
              <a:off x="783771" y="2879724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0" name="Text Placeholder 1"/>
            <p:cNvSpPr txBox="1">
              <a:spLocks/>
            </p:cNvSpPr>
            <p:nvPr/>
          </p:nvSpPr>
          <p:spPr>
            <a:xfrm>
              <a:off x="10482942" y="3088520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Speedy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" name="Text Placeholder 1"/>
            <p:cNvSpPr txBox="1">
              <a:spLocks/>
            </p:cNvSpPr>
            <p:nvPr/>
          </p:nvSpPr>
          <p:spPr>
            <a:xfrm>
              <a:off x="6198052" y="4416580"/>
              <a:ext cx="11770181" cy="8956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Users can share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videos quickly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  <p:sp>
          <p:nvSpPr>
            <p:cNvPr id="14" name="Text Placeholder 1"/>
            <p:cNvSpPr txBox="1">
              <a:spLocks/>
            </p:cNvSpPr>
            <p:nvPr/>
          </p:nvSpPr>
          <p:spPr>
            <a:xfrm>
              <a:off x="1480455" y="7704063"/>
              <a:ext cx="21858514" cy="1480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Thousands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 of engineers can write pipelines for </a:t>
              </a:r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tens o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f apps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3771" y="9585323"/>
            <a:ext cx="22598743" cy="3017520"/>
            <a:chOff x="783771" y="9585323"/>
            <a:chExt cx="22598743" cy="3017520"/>
          </a:xfrm>
        </p:grpSpPr>
        <p:sp>
          <p:nvSpPr>
            <p:cNvPr id="15" name="Rounded Rectangle 14"/>
            <p:cNvSpPr/>
            <p:nvPr/>
          </p:nvSpPr>
          <p:spPr>
            <a:xfrm>
              <a:off x="783771" y="9585323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10482942" y="9769432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Robust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2588075" y="11056861"/>
              <a:ext cx="19643274" cy="15459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Handle faults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and overload that is inevitable at scale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1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4524828"/>
            <a:ext cx="21336000" cy="1838325"/>
          </a:xfrm>
        </p:spPr>
        <p:txBody>
          <a:bodyPr/>
          <a:lstStyle/>
          <a:p>
            <a:pPr algn="ctr"/>
            <a:r>
              <a:rPr lang="en-US" dirty="0" smtClean="0"/>
              <a:t>Our Streaming Video Engine (SVE)</a:t>
            </a:r>
            <a:br>
              <a:rPr lang="en-US" dirty="0" smtClean="0"/>
            </a:br>
            <a:r>
              <a:rPr lang="en-US" dirty="0" smtClean="0"/>
              <a:t>is speedy, flexible, and robust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3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Overlap fault tolerance and processing</a:t>
            </a:r>
          </a:p>
          <a:p>
            <a:r>
              <a:rPr lang="en-US" dirty="0"/>
              <a:t>Overlap upload and processing</a:t>
            </a:r>
          </a:p>
          <a:p>
            <a:r>
              <a:rPr lang="en-US" dirty="0"/>
              <a:t>Parallel processing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Speedy: harness parallelism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Users can share videos </a:t>
            </a:r>
            <a:r>
              <a:rPr lang="en-US" dirty="0" smtClean="0"/>
              <a:t>quickly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6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changes for parallelism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1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12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altLang="zh-CN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4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7 0 L 0.00078 0.380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90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</a:t>
            </a:r>
            <a:r>
              <a:rPr lang="en-US" dirty="0" smtClean="0"/>
              <a:t>changes </a:t>
            </a:r>
            <a:r>
              <a:rPr lang="en-US" dirty="0"/>
              <a:t>for parallelism</a:t>
            </a:r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280584" y="2641600"/>
            <a:ext cx="8654932" cy="7247471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882"/>
              </a:avLst>
            </a:prstGeom>
            <a:noFill/>
            <a:ln w="66675" cap="flat">
              <a:solidFill>
                <a:srgbClr val="7030A0"/>
              </a:solidFill>
              <a:prstDash val="dash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19" name="Shape 366"/>
            <p:cNvSpPr/>
            <p:nvPr/>
          </p:nvSpPr>
          <p:spPr>
            <a:xfrm>
              <a:off x="15714325" y="578542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25" name="Shape 377"/>
            <p:cNvSpPr/>
            <p:nvPr/>
          </p:nvSpPr>
          <p:spPr>
            <a:xfrm>
              <a:off x="10467435" y="5727617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 smtClean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Shape 366"/>
            <p:cNvSpPr/>
            <p:nvPr/>
          </p:nvSpPr>
          <p:spPr>
            <a:xfrm>
              <a:off x="15714325" y="6990996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5714325" y="819657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fault tolerance and processing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11005349" y="9001765"/>
            <a:ext cx="2554459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10280584" y="2641600"/>
            <a:ext cx="8654932" cy="7247471"/>
          </a:xfrm>
          <a:prstGeom prst="roundRect">
            <a:avLst>
              <a:gd name="adj" fmla="val 882"/>
            </a:avLst>
          </a:prstGeom>
          <a:noFill/>
          <a:ln w="66675" cap="flat">
            <a:solidFill>
              <a:srgbClr val="7030A0"/>
            </a:solidFill>
            <a:prstDash val="dash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14401403" y="6451564"/>
            <a:ext cx="1153171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15714325" y="578542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12829435" y="3085347"/>
            <a:ext cx="4059881" cy="12113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12889323" y="4558390"/>
            <a:ext cx="1156626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15439581" y="4641957"/>
            <a:ext cx="1729757" cy="89122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10467435" y="5727617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15714325" y="6990996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15714325" y="819657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211526" y="8195789"/>
            <a:ext cx="3069058" cy="3892191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hape 377"/>
          <p:cNvSpPr/>
          <p:nvPr/>
        </p:nvSpPr>
        <p:spPr>
          <a:xfrm>
            <a:off x="10489206" y="5749388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Write-through</a:t>
            </a:r>
          </a:p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Cache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5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2206316" y="9965241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Split </a:t>
            </a:r>
            <a:r>
              <a:rPr lang="en-US" sz="3026" dirty="0">
                <a:solidFill>
                  <a:schemeClr val="bg1">
                    <a:lumMod val="50000"/>
                  </a:schemeClr>
                </a:solidFill>
              </a:rPr>
              <a:t>into segments</a:t>
            </a:r>
            <a:endParaRPr sz="302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upload and processing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18</a:t>
            </a:r>
            <a:endParaRPr lang="en-US" sz="5999" dirty="0"/>
          </a:p>
        </p:txBody>
      </p:sp>
      <p:grpSp>
        <p:nvGrpSpPr>
          <p:cNvPr id="49" name="Group 48"/>
          <p:cNvGrpSpPr/>
          <p:nvPr/>
        </p:nvGrpSpPr>
        <p:grpSpPr>
          <a:xfrm>
            <a:off x="3661686" y="8037424"/>
            <a:ext cx="2178186" cy="1802893"/>
            <a:chOff x="3714980" y="8036248"/>
            <a:chExt cx="2178469" cy="1803128"/>
          </a:xfrm>
        </p:grpSpPr>
        <p:pic>
          <p:nvPicPr>
            <p:cNvPr id="5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473632" y="8037424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" name="Group 57"/>
          <p:cNvGrpSpPr/>
          <p:nvPr/>
        </p:nvGrpSpPr>
        <p:grpSpPr>
          <a:xfrm>
            <a:off x="5733598" y="8035048"/>
            <a:ext cx="2266547" cy="1802893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6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5204E-6 3.88889E-6 L -0.02402 0.00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" y="1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4.62963E-6 L 0.0304 0.001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par>
              <p:cTn id="10"/>
            </p:par>
            <p:par>
              <p:cTn id="11"/>
            </p:par>
            <p:par>
              <p:cTn id="12"/>
            </p:par>
            <p:par>
              <p:cTn id="13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upload and processing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38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3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19</a:t>
            </a:r>
            <a:endParaRPr lang="en-US" sz="5999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495601" y="8056820"/>
            <a:ext cx="2266547" cy="1802893"/>
            <a:chOff x="7429500" y="4685517"/>
            <a:chExt cx="1511228" cy="1202085"/>
          </a:xfrm>
        </p:grpSpPr>
        <p:pic>
          <p:nvPicPr>
            <p:cNvPr id="62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4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586E-8 5E-6 L 0.19031 -0.073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1" y="-3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340749"/>
            <a:ext cx="21336000" cy="1838325"/>
          </a:xfrm>
        </p:spPr>
        <p:txBody>
          <a:bodyPr/>
          <a:lstStyle/>
          <a:p>
            <a:r>
              <a:rPr lang="en-US" sz="10000" b="0" dirty="0"/>
              <a:t>SVE: </a:t>
            </a:r>
            <a:r>
              <a:rPr lang="en-US" sz="10000" b="0" dirty="0" smtClean="0"/>
              <a:t>Distributed </a:t>
            </a:r>
            <a:r>
              <a:rPr lang="en-US" sz="10000" b="0" dirty="0"/>
              <a:t>Video </a:t>
            </a:r>
            <a:r>
              <a:rPr lang="en-US" sz="10000" b="0" dirty="0" smtClean="0"/>
              <a:t>Processing at Facebook </a:t>
            </a:r>
            <a:r>
              <a:rPr lang="en-US" sz="10000" b="0" dirty="0"/>
              <a:t>Scale</a:t>
            </a:r>
            <a:r>
              <a:rPr lang="en-US" b="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3999" y="11430000"/>
            <a:ext cx="22005355" cy="883138"/>
          </a:xfrm>
        </p:spPr>
        <p:txBody>
          <a:bodyPr/>
          <a:lstStyle/>
          <a:p>
            <a:r>
              <a:rPr lang="en-US" sz="6000" b="1" dirty="0" smtClean="0"/>
              <a:t>Facebook</a:t>
            </a:r>
            <a:r>
              <a:rPr lang="en-US" dirty="0" smtClean="0"/>
              <a:t>, University of Southern California, Cornell, Princeton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" b="45497"/>
          <a:stretch/>
        </p:blipFill>
        <p:spPr>
          <a:xfrm>
            <a:off x="19107806" y="779936"/>
            <a:ext cx="4421549" cy="1332224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1524000" y="8874376"/>
            <a:ext cx="21336000" cy="2344607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>
              <a:defRPr sz="5000">
                <a:solidFill>
                  <a:schemeClr val="bg2"/>
                </a:solidFill>
                <a:latin typeface="FreightSansLFPro"/>
                <a:ea typeface="+mj-ea"/>
                <a:cs typeface="FreightSansLFPro"/>
                <a:sym typeface="Helvetica"/>
              </a:defRPr>
            </a:lvl1pPr>
            <a:lvl2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2pPr>
            <a:lvl3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3pPr>
            <a:lvl4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4pPr>
            <a:lvl5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5pPr>
            <a:lvl6pPr indent="2413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Petchean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Peter Knowles, Tomasz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Nykiel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Iaroslav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Tverdokhlib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Amit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Yajurvedi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Paul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Dapolito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IV,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Xifan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Yan, Maxim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Bykov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Chuen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Liang,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Mohit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Talwar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Abhishek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Mathur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Sachin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Kulkarni, Matthew Burke, Wyatt Lloyd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7780221"/>
            <a:ext cx="21336000" cy="1117600"/>
          </a:xfrm>
        </p:spPr>
        <p:txBody>
          <a:bodyPr/>
          <a:lstStyle/>
          <a:p>
            <a:r>
              <a:rPr lang="en-US" dirty="0" smtClean="0"/>
              <a:t>Qi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55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processing w/ many workers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64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20</a:t>
            </a:r>
            <a:endParaRPr lang="en-US" sz="5999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63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41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3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409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" name="Rectangle 43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21</a:t>
            </a:r>
            <a:endParaRPr lang="en-US" sz="5999" dirty="0"/>
          </a:p>
        </p:txBody>
      </p:sp>
      <p:grpSp>
        <p:nvGrpSpPr>
          <p:cNvPr id="58" name="Group 57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76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7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6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705 -0.065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3" y="-32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89 0.11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0" y="59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666 0.306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3" y="15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par>
              <p:cTn id="13"/>
            </p:par>
            <p:par>
              <p:cTn id="14"/>
            </p:par>
            <p:par>
              <p:cTn id="15"/>
            </p:par>
            <p:par>
              <p:cTn id="16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7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716086" y="8036096"/>
            <a:ext cx="2178186" cy="1802893"/>
            <a:chOff x="3714980" y="8036248"/>
            <a:chExt cx="2178469" cy="1803128"/>
          </a:xfrm>
        </p:grpSpPr>
        <p:pic>
          <p:nvPicPr>
            <p:cNvPr id="8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22</a:t>
            </a:r>
            <a:endParaRPr lang="en-US" sz="5999" dirty="0"/>
          </a:p>
        </p:txBody>
      </p:sp>
      <p:grpSp>
        <p:nvGrpSpPr>
          <p:cNvPr id="51" name="Group 50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2" name="Picture 51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" name="Group 53"/>
          <p:cNvGrpSpPr/>
          <p:nvPr/>
        </p:nvGrpSpPr>
        <p:grpSpPr>
          <a:xfrm>
            <a:off x="15943171" y="6113973"/>
            <a:ext cx="2266547" cy="1802893"/>
            <a:chOff x="7429500" y="4685517"/>
            <a:chExt cx="1511228" cy="1202085"/>
          </a:xfrm>
        </p:grpSpPr>
        <p:pic>
          <p:nvPicPr>
            <p:cNvPr id="55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5943171" y="8666341"/>
            <a:ext cx="2266547" cy="1802893"/>
            <a:chOff x="7429500" y="4685517"/>
            <a:chExt cx="1511228" cy="1202085"/>
          </a:xfrm>
        </p:grpSpPr>
        <p:pic>
          <p:nvPicPr>
            <p:cNvPr id="6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5943171" y="11256803"/>
            <a:ext cx="2266547" cy="1802893"/>
            <a:chOff x="7429500" y="4685517"/>
            <a:chExt cx="1511228" cy="1202085"/>
          </a:xfrm>
        </p:grpSpPr>
        <p:pic>
          <p:nvPicPr>
            <p:cNvPr id="64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0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30846 -0.07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23" y="-3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20272 -0.011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6" y="-5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5.55556E-7 L 0.19959 -0.19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98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19959 -0.389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19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6"/>
            <a:ext cx="3179240" cy="5442815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23</a:t>
            </a:r>
            <a:endParaRPr lang="en-US" sz="5999" dirty="0"/>
          </a:p>
        </p:txBody>
      </p:sp>
      <p:grpSp>
        <p:nvGrpSpPr>
          <p:cNvPr id="3" name="Group 2"/>
          <p:cNvGrpSpPr/>
          <p:nvPr/>
        </p:nvGrpSpPr>
        <p:grpSpPr>
          <a:xfrm>
            <a:off x="20811047" y="8008078"/>
            <a:ext cx="2544418" cy="1197717"/>
            <a:chOff x="1473632" y="8035048"/>
            <a:chExt cx="6526513" cy="1805269"/>
          </a:xfrm>
        </p:grpSpPr>
        <p:grpSp>
          <p:nvGrpSpPr>
            <p:cNvPr id="53" name="Group 52"/>
            <p:cNvGrpSpPr/>
            <p:nvPr/>
          </p:nvGrpSpPr>
          <p:grpSpPr>
            <a:xfrm>
              <a:off x="3661686" y="8037424"/>
              <a:ext cx="2178186" cy="1802893"/>
              <a:chOff x="3714980" y="8036248"/>
              <a:chExt cx="2178469" cy="1803128"/>
            </a:xfrm>
          </p:grpSpPr>
          <p:pic>
            <p:nvPicPr>
              <p:cNvPr id="56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714980" y="8036248"/>
                <a:ext cx="2138439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3753" y="8338450"/>
                <a:ext cx="2139696" cy="1207008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1473632" y="8037424"/>
              <a:ext cx="2269423" cy="1802893"/>
              <a:chOff x="875819" y="8036248"/>
              <a:chExt cx="2269717" cy="1803128"/>
            </a:xfrm>
          </p:grpSpPr>
          <p:pic>
            <p:nvPicPr>
              <p:cNvPr id="59" name="Picture 5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5840" y="8339328"/>
                <a:ext cx="2139696" cy="1207008"/>
              </a:xfrm>
              <a:prstGeom prst="rect">
                <a:avLst/>
              </a:prstGeom>
            </p:spPr>
          </p:pic>
          <p:pic>
            <p:nvPicPr>
              <p:cNvPr id="60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875819" y="8036248"/>
                <a:ext cx="2269534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5733598" y="8035048"/>
              <a:ext cx="2266547" cy="1802893"/>
              <a:chOff x="7429500" y="4685517"/>
              <a:chExt cx="1511228" cy="1202085"/>
            </a:xfrm>
          </p:grpSpPr>
          <p:pic>
            <p:nvPicPr>
              <p:cNvPr id="62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430361" y="4685517"/>
                <a:ext cx="1510367" cy="12020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29500" y="4876800"/>
                <a:ext cx="1383792" cy="8046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36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6"/>
            <a:ext cx="3179240" cy="5442815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sources of parallelism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2" name="Shape 167"/>
          <p:cNvSpPr/>
          <p:nvPr/>
        </p:nvSpPr>
        <p:spPr>
          <a:xfrm>
            <a:off x="10280737" y="5616834"/>
            <a:ext cx="4086532" cy="7910882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Shape 167"/>
          <p:cNvSpPr/>
          <p:nvPr/>
        </p:nvSpPr>
        <p:spPr>
          <a:xfrm>
            <a:off x="386550" y="5206259"/>
            <a:ext cx="23578825" cy="2976782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8" name="Shape 167"/>
          <p:cNvSpPr/>
          <p:nvPr/>
        </p:nvSpPr>
        <p:spPr>
          <a:xfrm>
            <a:off x="15438619" y="5616836"/>
            <a:ext cx="3365450" cy="7910881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7350" y="8861710"/>
            <a:ext cx="21333222" cy="3630873"/>
          </a:xfrm>
        </p:spPr>
        <p:txBody>
          <a:bodyPr/>
          <a:lstStyle/>
          <a:p>
            <a:r>
              <a:rPr lang="en-US" sz="5399" b="1" dirty="0"/>
              <a:t>Overlap fault tolerance </a:t>
            </a:r>
          </a:p>
          <a:p>
            <a:r>
              <a:rPr lang="en-US" sz="5399" b="1" dirty="0"/>
              <a:t>and processing</a:t>
            </a:r>
          </a:p>
          <a:p>
            <a:r>
              <a:rPr lang="en-US" sz="5399" b="1" dirty="0"/>
              <a:t>Overlap upload and processing</a:t>
            </a:r>
          </a:p>
          <a:p>
            <a:r>
              <a:rPr lang="en-US" sz="5399" b="1" dirty="0"/>
              <a:t>Parallel processing</a:t>
            </a:r>
          </a:p>
          <a:p>
            <a:endParaRPr lang="en-US" sz="5399" dirty="0"/>
          </a:p>
        </p:txBody>
      </p:sp>
      <p:sp>
        <p:nvSpPr>
          <p:cNvPr id="49" name="Rectangle 48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24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20446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6"/>
            </p:par>
            <p:par>
              <p:cTn id="27"/>
            </p:par>
            <p:par>
              <p:cTn id="28"/>
            </p:par>
          </p:childTnLst>
        </p:cTn>
      </p:par>
    </p:tnLst>
    <p:bldLst>
      <p:bldP spid="32" grpId="0" animBg="1"/>
      <p:bldP spid="36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This Faster!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869" y="2025485"/>
            <a:ext cx="13795878" cy="110648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4178968" y="5162711"/>
            <a:ext cx="12192000" cy="10344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</a:rPr>
              <a:t>Legacy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4178968" y="9670543"/>
            <a:ext cx="12192000" cy="10344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</a:rPr>
              <a:t>SVE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2138495472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704918946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Shape 167"/>
          <p:cNvSpPr/>
          <p:nvPr/>
        </p:nvSpPr>
        <p:spPr>
          <a:xfrm>
            <a:off x="4179438" y="9522862"/>
            <a:ext cx="2780161" cy="1183024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889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38800" y="7239000"/>
            <a:ext cx="0" cy="1397000"/>
          </a:xfrm>
          <a:prstGeom prst="straightConnector1">
            <a:avLst/>
          </a:prstGeom>
          <a:noFill/>
          <a:ln w="88900" cap="flat">
            <a:solidFill>
              <a:schemeClr val="accent6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167"/>
          <p:cNvSpPr/>
          <p:nvPr/>
        </p:nvSpPr>
        <p:spPr>
          <a:xfrm>
            <a:off x="4347855" y="4980749"/>
            <a:ext cx="8932716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Overlap upload &amp; processing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6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2098839554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Shape 167"/>
          <p:cNvSpPr/>
          <p:nvPr/>
        </p:nvSpPr>
        <p:spPr>
          <a:xfrm>
            <a:off x="18708238" y="5842000"/>
            <a:ext cx="2780161" cy="4838485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889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116800" y="3436293"/>
            <a:ext cx="0" cy="1397000"/>
          </a:xfrm>
          <a:prstGeom prst="straightConnector1">
            <a:avLst/>
          </a:prstGeom>
          <a:noFill/>
          <a:ln w="88900" cap="flat">
            <a:solidFill>
              <a:schemeClr val="accent6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167"/>
          <p:cNvSpPr/>
          <p:nvPr/>
        </p:nvSpPr>
        <p:spPr>
          <a:xfrm>
            <a:off x="12845143" y="2890687"/>
            <a:ext cx="6826554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Parallel Processing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Rely on priority to degrade non-latency-sensitive tasks</a:t>
            </a:r>
          </a:p>
          <a:p>
            <a:r>
              <a:rPr lang="en-US" dirty="0" smtClean="0"/>
              <a:t>Defer full video processing for some new uploads</a:t>
            </a:r>
            <a:endParaRPr lang="en-US" dirty="0"/>
          </a:p>
          <a:p>
            <a:r>
              <a:rPr lang="en-US" dirty="0" smtClean="0"/>
              <a:t>Load-shedding across global deployments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Robust: tolerate overload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Handle faults and overload that is inevitable at scale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36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is growing across Facebook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23999" y="8692138"/>
            <a:ext cx="21989143" cy="3944361"/>
          </a:xfrm>
        </p:spPr>
        <p:txBody>
          <a:bodyPr/>
          <a:lstStyle/>
          <a:p>
            <a:r>
              <a:rPr lang="en-US" dirty="0" smtClean="0"/>
              <a:t>FB:</a:t>
            </a:r>
            <a:r>
              <a:rPr lang="en-US" b="1" dirty="0" smtClean="0">
                <a:solidFill>
                  <a:srgbClr val="5890FF"/>
                </a:solidFill>
              </a:rPr>
              <a:t> 500M</a:t>
            </a:r>
            <a:r>
              <a:rPr lang="en-US" dirty="0" smtClean="0"/>
              <a:t> users watch </a:t>
            </a:r>
            <a:r>
              <a:rPr lang="en-US" b="1" dirty="0" smtClean="0">
                <a:solidFill>
                  <a:srgbClr val="5890FF"/>
                </a:solidFill>
              </a:rPr>
              <a:t>100M hours</a:t>
            </a:r>
            <a:r>
              <a:rPr lang="en-US" dirty="0" smtClean="0"/>
              <a:t> video daily (Mar. 16)</a:t>
            </a:r>
          </a:p>
          <a:p>
            <a:r>
              <a:rPr lang="en-US" dirty="0" smtClean="0"/>
              <a:t>Instagram:</a:t>
            </a:r>
            <a:r>
              <a:rPr lang="en-US" b="1" dirty="0" smtClean="0">
                <a:solidFill>
                  <a:srgbClr val="5890FF"/>
                </a:solidFill>
              </a:rPr>
              <a:t> 250M</a:t>
            </a:r>
            <a:r>
              <a:rPr lang="en-US" dirty="0" smtClean="0"/>
              <a:t> daily active users for stories (Jun. 17)</a:t>
            </a:r>
          </a:p>
          <a:p>
            <a:r>
              <a:rPr lang="en-US" dirty="0" smtClean="0"/>
              <a:t>All: </a:t>
            </a:r>
            <a:r>
              <a:rPr lang="en-US" b="1" dirty="0" smtClean="0">
                <a:solidFill>
                  <a:srgbClr val="5890FF"/>
                </a:solidFill>
              </a:rPr>
              <a:t>many tens of millions</a:t>
            </a:r>
            <a:r>
              <a:rPr lang="en-US" dirty="0" smtClean="0"/>
              <a:t> of daily uploads, </a:t>
            </a:r>
            <a:r>
              <a:rPr lang="en-US" b="1" dirty="0" smtClean="0">
                <a:solidFill>
                  <a:srgbClr val="5890FF"/>
                </a:solidFill>
              </a:rPr>
              <a:t>3X</a:t>
            </a:r>
            <a:r>
              <a:rPr lang="en-US" dirty="0" smtClean="0"/>
              <a:t> NYE spike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845" y="4231452"/>
            <a:ext cx="3108960" cy="310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589" y="4235687"/>
            <a:ext cx="3289866" cy="3287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9098" y="3957132"/>
            <a:ext cx="36576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880" y="3502049"/>
            <a:ext cx="8453120" cy="4754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1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3X peak load during New Year Eve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640" y="4236720"/>
            <a:ext cx="14599920" cy="7772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33373" y="4791776"/>
            <a:ext cx="5878825" cy="4888029"/>
            <a:chOff x="15533373" y="4791776"/>
            <a:chExt cx="5878825" cy="4888029"/>
          </a:xfrm>
        </p:grpSpPr>
        <p:sp>
          <p:nvSpPr>
            <p:cNvPr id="24" name="Shape 151"/>
            <p:cNvSpPr/>
            <p:nvPr/>
          </p:nvSpPr>
          <p:spPr>
            <a:xfrm rot="16200000">
              <a:off x="13491313" y="6833836"/>
              <a:ext cx="4888029" cy="803910"/>
            </a:xfrm>
            <a:prstGeom prst="rightArrow">
              <a:avLst>
                <a:gd name="adj1" fmla="val 50000"/>
                <a:gd name="adj2" fmla="val 53968"/>
              </a:avLst>
            </a:prstGeom>
            <a:solidFill>
              <a:srgbClr val="CC4EA2"/>
            </a:solidFill>
            <a:ln w="76200">
              <a:solidFill>
                <a:srgbClr val="FFFFFF"/>
              </a:solidFill>
              <a:round/>
            </a:ln>
          </p:spPr>
          <p:txBody>
            <a:bodyPr lIns="0" tIns="0" rIns="0" bIns="0" anchor="ctr"/>
            <a:lstStyle/>
            <a:p>
              <a:pPr marL="23145" marR="23145" lvl="0" defTabSz="520700">
                <a:lnSpc>
                  <a:spcPct val="90000"/>
                </a:lnSpc>
                <a:defRPr>
                  <a:solidFill>
                    <a:srgbClr val="072150"/>
                  </a:solidFill>
                  <a:uFill>
                    <a:solidFill/>
                  </a:uFill>
                </a:defRPr>
              </a:pPr>
              <a:endParaRPr/>
            </a:p>
          </p:txBody>
        </p:sp>
        <p:sp>
          <p:nvSpPr>
            <p:cNvPr id="25" name="Shape 102"/>
            <p:cNvSpPr/>
            <p:nvPr/>
          </p:nvSpPr>
          <p:spPr>
            <a:xfrm>
              <a:off x="16429913" y="6746855"/>
              <a:ext cx="4982285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6000" b="1" spc="-47" dirty="0" smtClean="0">
                  <a:solidFill>
                    <a:srgbClr val="CC4EA2"/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3X</a:t>
              </a:r>
              <a:endParaRPr sz="6000" b="1" spc="-47" dirty="0">
                <a:solidFill>
                  <a:srgbClr val="CC4EA2"/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876020" y="4846321"/>
            <a:ext cx="2461260" cy="4857549"/>
            <a:chOff x="13876020" y="4846321"/>
            <a:chExt cx="2461260" cy="4857549"/>
          </a:xfrm>
        </p:grpSpPr>
        <p:sp>
          <p:nvSpPr>
            <p:cNvPr id="22" name="Shape 152"/>
            <p:cNvSpPr/>
            <p:nvPr/>
          </p:nvSpPr>
          <p:spPr>
            <a:xfrm>
              <a:off x="13876020" y="4846321"/>
              <a:ext cx="2461260" cy="0"/>
            </a:xfrm>
            <a:prstGeom prst="line">
              <a:avLst/>
            </a:prstGeom>
            <a:ln w="88900">
              <a:solidFill>
                <a:srgbClr val="CC4EA2"/>
              </a:solidFill>
              <a:miter lim="400000"/>
              <a:headEnd type="none"/>
            </a:ln>
          </p:spPr>
          <p:txBody>
            <a:bodyPr lIns="0" tIns="0" rIns="0" bIns="0" anchor="ctr"/>
            <a:lstStyle/>
            <a:p>
              <a:pPr marL="317500" lvl="0" indent="-317500" defTabSz="914400">
                <a:tabLst>
                  <a:tab pos="774700" algn="l"/>
                </a:tabLst>
                <a:defRPr sz="3200" spc="-32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23" name="Shape 152"/>
            <p:cNvSpPr/>
            <p:nvPr/>
          </p:nvSpPr>
          <p:spPr>
            <a:xfrm flipV="1">
              <a:off x="14729460" y="9703869"/>
              <a:ext cx="1607820" cy="1"/>
            </a:xfrm>
            <a:prstGeom prst="line">
              <a:avLst/>
            </a:prstGeom>
            <a:ln w="88900">
              <a:solidFill>
                <a:srgbClr val="CC4EA2"/>
              </a:solidFill>
              <a:miter lim="400000"/>
              <a:headEnd type="none"/>
            </a:ln>
          </p:spPr>
          <p:txBody>
            <a:bodyPr lIns="0" tIns="0" rIns="0" bIns="0" anchor="ctr"/>
            <a:lstStyle/>
            <a:p>
              <a:pPr marL="317500" lvl="0" indent="-317500" defTabSz="914400">
                <a:tabLst>
                  <a:tab pos="774700" algn="l"/>
                </a:tabLst>
                <a:defRPr sz="3200" spc="-32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5067219" y="12009120"/>
            <a:ext cx="15867728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5120640" y="2879726"/>
            <a:ext cx="1" cy="9129394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Shape 102"/>
          <p:cNvSpPr/>
          <p:nvPr/>
        </p:nvSpPr>
        <p:spPr>
          <a:xfrm>
            <a:off x="19341556" y="11505470"/>
            <a:ext cx="4982285" cy="7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800" b="1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rPr>
              <a:t>Date</a:t>
            </a:r>
            <a:endParaRPr sz="4800" b="1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Shape 102"/>
          <p:cNvSpPr/>
          <p:nvPr/>
        </p:nvSpPr>
        <p:spPr>
          <a:xfrm rot="16200000">
            <a:off x="1096450" y="6939182"/>
            <a:ext cx="6472634" cy="7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800" b="1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rPr>
              <a:t>Upload volume</a:t>
            </a:r>
            <a:endParaRPr sz="4800" b="1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69000" y="4812561"/>
            <a:ext cx="4982285" cy="2475903"/>
            <a:chOff x="8269000" y="4812561"/>
            <a:chExt cx="4982285" cy="2475903"/>
          </a:xfrm>
        </p:grpSpPr>
        <p:sp>
          <p:nvSpPr>
            <p:cNvPr id="15" name="Shape 102"/>
            <p:cNvSpPr/>
            <p:nvPr/>
          </p:nvSpPr>
          <p:spPr>
            <a:xfrm>
              <a:off x="8269000" y="4812561"/>
              <a:ext cx="4982285" cy="743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4800" b="1" spc="-47" dirty="0" smtClean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Xmas</a:t>
              </a:r>
              <a:endParaRPr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980823" y="5891464"/>
              <a:ext cx="0" cy="1397000"/>
            </a:xfrm>
            <a:prstGeom prst="straightConnector1">
              <a:avLst/>
            </a:prstGeom>
            <a:noFill/>
            <a:ln w="889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1" name="Group 20"/>
          <p:cNvGrpSpPr/>
          <p:nvPr/>
        </p:nvGrpSpPr>
        <p:grpSpPr>
          <a:xfrm>
            <a:off x="11357105" y="2751148"/>
            <a:ext cx="4982285" cy="1804911"/>
            <a:chOff x="8365252" y="5341951"/>
            <a:chExt cx="4982285" cy="1804911"/>
          </a:xfrm>
        </p:grpSpPr>
        <p:sp>
          <p:nvSpPr>
            <p:cNvPr id="26" name="Shape 102"/>
            <p:cNvSpPr/>
            <p:nvPr/>
          </p:nvSpPr>
          <p:spPr>
            <a:xfrm>
              <a:off x="8365252" y="5341951"/>
              <a:ext cx="4982285" cy="743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4800" b="1" spc="-47" dirty="0" smtClean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NYE</a:t>
              </a:r>
              <a:endParaRPr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0932293" y="6232462"/>
              <a:ext cx="0" cy="914400"/>
            </a:xfrm>
            <a:prstGeom prst="straightConnector1">
              <a:avLst/>
            </a:prstGeom>
            <a:noFill/>
            <a:ln w="889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8" name="Rectangle 2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for overload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Blob 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11868923" y="9865338"/>
            <a:ext cx="827311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10280584" y="2641600"/>
            <a:ext cx="8654932" cy="7247471"/>
          </a:xfrm>
          <a:prstGeom prst="roundRect">
            <a:avLst>
              <a:gd name="adj" fmla="val 6289"/>
            </a:avLst>
          </a:prstGeom>
          <a:solidFill>
            <a:schemeClr val="bg1">
              <a:lumMod val="20000"/>
              <a:lumOff val="80000"/>
              <a:alpha val="9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14401403" y="6451564"/>
            <a:ext cx="1153171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15714325" y="578542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12829435" y="3085347"/>
            <a:ext cx="4059881" cy="12113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12889323" y="4558390"/>
            <a:ext cx="1156626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15439581" y="4641957"/>
            <a:ext cx="1729757" cy="89122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10467435" y="5727617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15714325" y="6990996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15714325" y="819657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6" name="Shape 366"/>
          <p:cNvSpPr/>
          <p:nvPr/>
        </p:nvSpPr>
        <p:spPr>
          <a:xfrm>
            <a:off x="15683845" y="5791517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9" name="Shape 366"/>
          <p:cNvSpPr/>
          <p:nvPr/>
        </p:nvSpPr>
        <p:spPr>
          <a:xfrm>
            <a:off x="15683845" y="6997092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2" name="Shape 366"/>
          <p:cNvSpPr/>
          <p:nvPr/>
        </p:nvSpPr>
        <p:spPr>
          <a:xfrm>
            <a:off x="15683845" y="8202667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4" name="Shape 377"/>
          <p:cNvSpPr/>
          <p:nvPr/>
        </p:nvSpPr>
        <p:spPr>
          <a:xfrm>
            <a:off x="10473531" y="5733713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3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2" grpId="0" animBg="1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priority for worker overload</a:t>
            </a:r>
            <a:endParaRPr lang="en-US" dirty="0"/>
          </a:p>
        </p:txBody>
      </p:sp>
      <p:sp>
        <p:nvSpPr>
          <p:cNvPr id="6" name="Shape 436"/>
          <p:cNvSpPr/>
          <p:nvPr/>
        </p:nvSpPr>
        <p:spPr>
          <a:xfrm>
            <a:off x="1118670" y="3816366"/>
            <a:ext cx="4059881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3148611" y="5342620"/>
            <a:ext cx="6541147" cy="3516663"/>
            <a:chOff x="3148611" y="5342620"/>
            <a:chExt cx="6541147" cy="3516663"/>
          </a:xfrm>
        </p:grpSpPr>
        <p:cxnSp>
          <p:nvCxnSpPr>
            <p:cNvPr id="41" name="Straight Connector 40"/>
            <p:cNvCxnSpPr>
              <a:stCxn id="6" idx="2"/>
              <a:endCxn id="55" idx="1"/>
            </p:cNvCxnSpPr>
            <p:nvPr/>
          </p:nvCxnSpPr>
          <p:spPr>
            <a:xfrm rot="16200000" flipH="1">
              <a:off x="3212544" y="5278687"/>
              <a:ext cx="1385158" cy="1513024"/>
            </a:xfrm>
            <a:prstGeom prst="bentConnector2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5" name="Rectangle 54"/>
            <p:cNvSpPr/>
            <p:nvPr/>
          </p:nvSpPr>
          <p:spPr>
            <a:xfrm>
              <a:off x="4661635" y="6396388"/>
              <a:ext cx="4848126" cy="662780"/>
            </a:xfrm>
            <a:prstGeom prst="rect">
              <a:avLst/>
            </a:prstGeom>
            <a:pattFill prst="dkVert">
              <a:fgClr>
                <a:srgbClr val="3366FF"/>
              </a:fgClr>
              <a:bgClr>
                <a:prstClr val="white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661635" y="8231284"/>
              <a:ext cx="4848126" cy="627999"/>
            </a:xfrm>
            <a:prstGeom prst="rect">
              <a:avLst/>
            </a:prstGeom>
            <a:pattFill prst="dkVert">
              <a:fgClr>
                <a:srgbClr val="3366FF"/>
              </a:fgClr>
              <a:bgClr>
                <a:prstClr val="white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62" name="Straight Connector 40"/>
            <p:cNvCxnSpPr>
              <a:stCxn id="6" idx="2"/>
              <a:endCxn id="57" idx="1"/>
            </p:cNvCxnSpPr>
            <p:nvPr/>
          </p:nvCxnSpPr>
          <p:spPr>
            <a:xfrm rot="16200000" flipH="1">
              <a:off x="2303791" y="6187440"/>
              <a:ext cx="3202664" cy="1513024"/>
            </a:xfrm>
            <a:prstGeom prst="bentConnector2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5" name="Shape 444"/>
            <p:cNvSpPr/>
            <p:nvPr/>
          </p:nvSpPr>
          <p:spPr>
            <a:xfrm>
              <a:off x="5126944" y="5539992"/>
              <a:ext cx="4097943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smtClean="0"/>
                <a:t>Hi-priority queue</a:t>
              </a:r>
              <a:endParaRPr sz="4085" dirty="0"/>
            </a:p>
          </p:txBody>
        </p:sp>
        <p:sp>
          <p:nvSpPr>
            <p:cNvPr id="66" name="Shape 444"/>
            <p:cNvSpPr/>
            <p:nvPr/>
          </p:nvSpPr>
          <p:spPr>
            <a:xfrm>
              <a:off x="5126944" y="7448040"/>
              <a:ext cx="4562814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Low-priority queue</a:t>
              </a:r>
              <a:endParaRPr sz="4085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959189" y="3932237"/>
            <a:ext cx="2908256" cy="7566151"/>
            <a:chOff x="11959189" y="3962717"/>
            <a:chExt cx="2908256" cy="7566151"/>
          </a:xfrm>
        </p:grpSpPr>
        <p:sp>
          <p:nvSpPr>
            <p:cNvPr id="12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3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4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5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6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436957" y="3932237"/>
            <a:ext cx="2908256" cy="7566151"/>
            <a:chOff x="11959189" y="3962717"/>
            <a:chExt cx="2908256" cy="7566151"/>
          </a:xfrm>
        </p:grpSpPr>
        <p:sp>
          <p:nvSpPr>
            <p:cNvPr id="24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5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6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7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8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914725" y="3932237"/>
            <a:ext cx="2908256" cy="7566151"/>
            <a:chOff x="11959189" y="3962717"/>
            <a:chExt cx="2908256" cy="7566151"/>
          </a:xfrm>
        </p:grpSpPr>
        <p:sp>
          <p:nvSpPr>
            <p:cNvPr id="30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2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3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4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661634" y="6396388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965285" y="3932237"/>
            <a:ext cx="2908256" cy="7566151"/>
            <a:chOff x="11959189" y="3962717"/>
            <a:chExt cx="2908256" cy="7566151"/>
          </a:xfrm>
        </p:grpSpPr>
        <p:sp>
          <p:nvSpPr>
            <p:cNvPr id="37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8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9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2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3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446101" y="3932237"/>
            <a:ext cx="2908256" cy="7566151"/>
            <a:chOff x="11959189" y="3962717"/>
            <a:chExt cx="2908256" cy="7566151"/>
          </a:xfrm>
        </p:grpSpPr>
        <p:sp>
          <p:nvSpPr>
            <p:cNvPr id="45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6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7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8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9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4667730" y="8194708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926917" y="3932237"/>
            <a:ext cx="2908256" cy="7566151"/>
            <a:chOff x="11959189" y="3962717"/>
            <a:chExt cx="2908256" cy="7566151"/>
          </a:xfrm>
        </p:grpSpPr>
        <p:sp>
          <p:nvSpPr>
            <p:cNvPr id="52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3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4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6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8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59" name="Shape 167"/>
          <p:cNvSpPr/>
          <p:nvPr/>
        </p:nvSpPr>
        <p:spPr>
          <a:xfrm>
            <a:off x="820892" y="9770460"/>
            <a:ext cx="10108366" cy="1834793"/>
          </a:xfrm>
          <a:prstGeom prst="roundRect">
            <a:avLst>
              <a:gd name="adj" fmla="val 20465"/>
            </a:avLst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Only assign hi-</a:t>
            </a:r>
            <a:r>
              <a:rPr lang="en-US" sz="5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pri</a:t>
            </a: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 tasks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under overload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0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50" grpId="0" animBg="1"/>
      <p:bldP spid="50" grpId="1" animBg="1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72576" cy="1838325"/>
          </a:xfrm>
        </p:spPr>
        <p:txBody>
          <a:bodyPr/>
          <a:lstStyle/>
          <a:p>
            <a:r>
              <a:rPr lang="en-US" dirty="0" smtClean="0"/>
              <a:t>Defer full video processing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6825" y="5620399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DAG Generation</a:t>
              </a:r>
            </a:p>
            <a:p>
              <a:r>
                <a:rPr lang="en-US" sz="4085" dirty="0" smtClean="0"/>
                <a:t>Code</a:t>
              </a:r>
              <a:endParaRPr sz="4085" dirty="0"/>
            </a:p>
          </p:txBody>
        </p:sp>
      </p:grp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75637" y="9296842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42958" y="10869167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/>
              <a:t>Cache</a:t>
            </a:r>
            <a:endParaRPr sz="4085" dirty="0"/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7034808" y="10871044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9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7033723" y="9296842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88846" y="10870968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17626" y="9296842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6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40"/>
          <p:cNvCxnSpPr>
            <a:stCxn id="56" idx="2"/>
            <a:endCxn id="60" idx="0"/>
          </p:cNvCxnSpPr>
          <p:nvPr/>
        </p:nvCxnSpPr>
        <p:spPr>
          <a:xfrm rot="16200000" flipH="1">
            <a:off x="19452357" y="6144326"/>
            <a:ext cx="2040235" cy="79"/>
          </a:xfrm>
          <a:prstGeom prst="bentConnector3">
            <a:avLst>
              <a:gd name="adj1" fmla="val 50000"/>
            </a:avLst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Rectangle 59"/>
          <p:cNvSpPr/>
          <p:nvPr/>
        </p:nvSpPr>
        <p:spPr>
          <a:xfrm>
            <a:off x="18048451" y="7164484"/>
            <a:ext cx="4848126" cy="662780"/>
          </a:xfrm>
          <a:prstGeom prst="rect">
            <a:avLst/>
          </a:prstGeom>
          <a:pattFill prst="dkVert">
            <a:fgClr>
              <a:srgbClr val="3366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3" name="Shape 444"/>
          <p:cNvSpPr/>
          <p:nvPr/>
        </p:nvSpPr>
        <p:spPr>
          <a:xfrm>
            <a:off x="18423462" y="7926708"/>
            <a:ext cx="4097943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smtClean="0"/>
              <a:t>Hi-priority queue</a:t>
            </a:r>
            <a:endParaRPr sz="4085" dirty="0"/>
          </a:p>
        </p:txBody>
      </p:sp>
      <p:sp>
        <p:nvSpPr>
          <p:cNvPr id="65" name="Rectangle 64"/>
          <p:cNvSpPr/>
          <p:nvPr/>
        </p:nvSpPr>
        <p:spPr>
          <a:xfrm>
            <a:off x="18048450" y="7164484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6" name="Shape 443"/>
          <p:cNvSpPr/>
          <p:nvPr/>
        </p:nvSpPr>
        <p:spPr>
          <a:xfrm>
            <a:off x="5846461" y="8973509"/>
            <a:ext cx="9963266" cy="4010519"/>
          </a:xfrm>
          <a:prstGeom prst="roundRect">
            <a:avLst>
              <a:gd name="adj" fmla="val 3677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Shape 224"/>
          <p:cNvSpPr/>
          <p:nvPr/>
        </p:nvSpPr>
        <p:spPr>
          <a:xfrm>
            <a:off x="526715" y="10169554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cxnSp>
        <p:nvCxnSpPr>
          <p:cNvPr id="69" name="Straight Connector 68"/>
          <p:cNvCxnSpPr>
            <a:endCxn id="68" idx="0"/>
          </p:cNvCxnSpPr>
          <p:nvPr/>
        </p:nvCxnSpPr>
        <p:spPr>
          <a:xfrm flipH="1">
            <a:off x="2208040" y="7045283"/>
            <a:ext cx="2823155" cy="3124271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7" name="pasted-image.pdf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5759197" y="5619947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95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7 1.85185E-7 L -0.17487 0.34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43" y="172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80584" y="2641600"/>
            <a:ext cx="8654932" cy="7247471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6289"/>
              </a:avLst>
            </a:prstGeom>
            <a:solidFill>
              <a:schemeClr val="bg1">
                <a:lumMod val="20000"/>
                <a:lumOff val="80000"/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26" name="Shape 366"/>
            <p:cNvSpPr/>
            <p:nvPr/>
          </p:nvSpPr>
          <p:spPr>
            <a:xfrm>
              <a:off x="15683845" y="57915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9" name="Shape 366"/>
            <p:cNvSpPr/>
            <p:nvPr/>
          </p:nvSpPr>
          <p:spPr>
            <a:xfrm>
              <a:off x="15683845" y="6997092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2" name="Shape 366"/>
            <p:cNvSpPr/>
            <p:nvPr/>
          </p:nvSpPr>
          <p:spPr>
            <a:xfrm>
              <a:off x="15683845" y="820266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4" name="Shape 377"/>
            <p:cNvSpPr/>
            <p:nvPr/>
          </p:nvSpPr>
          <p:spPr>
            <a:xfrm>
              <a:off x="10473531" y="5733713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redirection</a:t>
            </a:r>
            <a:endParaRPr lang="en-US" dirty="0"/>
          </a:p>
        </p:txBody>
      </p:sp>
      <p:sp>
        <p:nvSpPr>
          <p:cNvPr id="10" name="Shape 223"/>
          <p:cNvSpPr/>
          <p:nvPr/>
        </p:nvSpPr>
        <p:spPr>
          <a:xfrm>
            <a:off x="2018906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5779008" y="6400131"/>
            <a:ext cx="4245544" cy="91440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444664" y="6341872"/>
            <a:ext cx="8654932" cy="7247471"/>
            <a:chOff x="10280584" y="2641600"/>
            <a:chExt cx="8654932" cy="7247471"/>
          </a:xfrm>
        </p:grpSpPr>
        <p:sp>
          <p:nvSpPr>
            <p:cNvPr id="36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6289"/>
              </a:avLst>
            </a:prstGeom>
            <a:solidFill>
              <a:schemeClr val="bg1">
                <a:lumMod val="20000"/>
                <a:lumOff val="80000"/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7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38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39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40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45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46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41" name="Shape 366"/>
            <p:cNvSpPr/>
            <p:nvPr/>
          </p:nvSpPr>
          <p:spPr>
            <a:xfrm>
              <a:off x="15573340" y="57915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2" name="Shape 366"/>
            <p:cNvSpPr/>
            <p:nvPr/>
          </p:nvSpPr>
          <p:spPr>
            <a:xfrm>
              <a:off x="15573340" y="6997092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3" name="Shape 366"/>
            <p:cNvSpPr/>
            <p:nvPr/>
          </p:nvSpPr>
          <p:spPr>
            <a:xfrm>
              <a:off x="15573340" y="820266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4" name="Shape 377"/>
            <p:cNvSpPr/>
            <p:nvPr/>
          </p:nvSpPr>
          <p:spPr>
            <a:xfrm>
              <a:off x="10363026" y="5733713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7" name="Shape 167"/>
          <p:cNvSpPr/>
          <p:nvPr/>
        </p:nvSpPr>
        <p:spPr>
          <a:xfrm>
            <a:off x="1719073" y="8266176"/>
            <a:ext cx="8075981" cy="2430406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Traffic: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Local distribution → 100%</a:t>
            </a:r>
            <a:endParaRPr lang="en-US" sz="4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48" name="Shape 167"/>
          <p:cNvSpPr/>
          <p:nvPr/>
        </p:nvSpPr>
        <p:spPr>
          <a:xfrm>
            <a:off x="1761745" y="8199120"/>
            <a:ext cx="8075981" cy="2773680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Traffic: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Local distribution → 70%</a:t>
            </a:r>
            <a:b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</a:b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Remote distribution 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→ </a:t>
            </a: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30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%</a:t>
            </a:r>
          </a:p>
        </p:txBody>
      </p:sp>
      <p:sp>
        <p:nvSpPr>
          <p:cNvPr id="49" name="Shape 226"/>
          <p:cNvSpPr/>
          <p:nvPr/>
        </p:nvSpPr>
        <p:spPr>
          <a:xfrm>
            <a:off x="5785104" y="6515955"/>
            <a:ext cx="4245544" cy="64008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0" name="Shape 226"/>
          <p:cNvSpPr/>
          <p:nvPr/>
        </p:nvSpPr>
        <p:spPr>
          <a:xfrm rot="1357218">
            <a:off x="5566007" y="8472484"/>
            <a:ext cx="6787178" cy="27432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8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6274715" y="4273884"/>
            <a:ext cx="7844590" cy="6096000"/>
          </a:xfrm>
        </p:spPr>
        <p:txBody>
          <a:bodyPr/>
          <a:lstStyle/>
          <a:p>
            <a:r>
              <a:rPr lang="en-US" sz="4400" dirty="0" smtClean="0"/>
              <a:t>One preprocessor handles all segments of one video</a:t>
            </a:r>
          </a:p>
          <a:p>
            <a:endParaRPr lang="en-US" sz="4400" dirty="0"/>
          </a:p>
          <a:p>
            <a:r>
              <a:rPr lang="en-US" sz="4400" dirty="0" smtClean="0"/>
              <a:t>Mapping from video to preprocessor determined when upload starts</a:t>
            </a:r>
          </a:p>
          <a:p>
            <a:endParaRPr lang="en-US" sz="4400" dirty="0"/>
          </a:p>
          <a:p>
            <a:r>
              <a:rPr lang="en-US" sz="4400" dirty="0" smtClean="0"/>
              <a:t>Storage system is eventually consistent, what could go wrong?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from Global </a:t>
            </a:r>
            <a:r>
              <a:rPr lang="en-US" dirty="0" smtClean="0"/>
              <a:t>Inconsistencies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Lesson Learned</a:t>
            </a:r>
          </a:p>
        </p:txBody>
      </p:sp>
      <p:sp>
        <p:nvSpPr>
          <p:cNvPr id="5" name="Shape 858"/>
          <p:cNvSpPr/>
          <p:nvPr/>
        </p:nvSpPr>
        <p:spPr>
          <a:xfrm>
            <a:off x="773230" y="4273884"/>
            <a:ext cx="15265667" cy="8744284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p</a:t>
            </a:r>
            <a:r>
              <a:rPr lang="en-US" sz="3600" dirty="0" smtClean="0">
                <a:solidFill>
                  <a:srgbClr val="FFFF00"/>
                </a:solidFill>
              </a:rPr>
              <a:t>reprocessor = null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if (</a:t>
            </a:r>
            <a:r>
              <a:rPr lang="en-US" sz="3600" dirty="0" err="1" smtClean="0">
                <a:solidFill>
                  <a:srgbClr val="FFFF00"/>
                </a:solidFill>
              </a:rPr>
              <a:t>segment.is_first_segment</a:t>
            </a:r>
            <a:r>
              <a:rPr lang="en-US" sz="3600" dirty="0" smtClean="0">
                <a:solidFill>
                  <a:srgbClr val="FFFF00"/>
                </a:solidFill>
              </a:rPr>
              <a:t>()) {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	preprocessor = </a:t>
            </a:r>
            <a:r>
              <a:rPr lang="en-US" sz="3600" dirty="0" err="1" smtClean="0">
                <a:solidFill>
                  <a:srgbClr val="FFFF00"/>
                </a:solidFill>
              </a:rPr>
              <a:t>get_preprocessor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storage_write</a:t>
            </a:r>
            <a:r>
              <a:rPr lang="en-US" sz="3600" dirty="0" smtClean="0">
                <a:solidFill>
                  <a:srgbClr val="FFFF00"/>
                </a:solidFill>
              </a:rPr>
              <a:t>(</a:t>
            </a:r>
            <a:r>
              <a:rPr lang="en-US" sz="3600" dirty="0" err="1" smtClean="0">
                <a:solidFill>
                  <a:srgbClr val="FFFF00"/>
                </a:solidFill>
              </a:rPr>
              <a:t>video_id</a:t>
            </a:r>
            <a:r>
              <a:rPr lang="en-US" sz="3600" dirty="0" smtClean="0">
                <a:solidFill>
                  <a:srgbClr val="FFFF00"/>
                </a:solidFill>
              </a:rPr>
              <a:t>, “preprocessor”, preprocessor)</a:t>
            </a: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} else {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preprocessor = </a:t>
            </a:r>
            <a:r>
              <a:rPr lang="en-US" sz="3600" dirty="0" err="1" smtClean="0">
                <a:solidFill>
                  <a:srgbClr val="FFFF00"/>
                </a:solidFill>
              </a:rPr>
              <a:t>storage_read</a:t>
            </a:r>
            <a:r>
              <a:rPr lang="en-US" sz="3600" dirty="0" smtClean="0">
                <a:solidFill>
                  <a:srgbClr val="FFFF00"/>
                </a:solidFill>
              </a:rPr>
              <a:t>(</a:t>
            </a:r>
            <a:r>
              <a:rPr lang="en-US" sz="3600" dirty="0" err="1" smtClean="0">
                <a:solidFill>
                  <a:srgbClr val="FFFF00"/>
                </a:solidFill>
              </a:rPr>
              <a:t>video_id</a:t>
            </a:r>
            <a:r>
              <a:rPr lang="en-US" sz="3600" dirty="0" smtClean="0">
                <a:solidFill>
                  <a:srgbClr val="FFFF00"/>
                </a:solidFill>
              </a:rPr>
              <a:t>, “preprocessor”)</a:t>
            </a: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}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err="1" smtClean="0">
                <a:solidFill>
                  <a:srgbClr val="FFFF00"/>
                </a:solidFill>
              </a:rPr>
              <a:t>forward_segment</a:t>
            </a:r>
            <a:r>
              <a:rPr lang="en-US" sz="3600" dirty="0" smtClean="0">
                <a:solidFill>
                  <a:srgbClr val="FFFF00"/>
                </a:solidFill>
              </a:rPr>
              <a:t>(preprocessor, segment)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65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for video processing</a:t>
            </a:r>
          </a:p>
          <a:p>
            <a:pPr lvl="1"/>
            <a:r>
              <a:rPr lang="en-US" dirty="0" smtClean="0"/>
              <a:t>(How streaming video works)</a:t>
            </a:r>
          </a:p>
          <a:p>
            <a:endParaRPr lang="en-US" dirty="0"/>
          </a:p>
          <a:p>
            <a:r>
              <a:rPr lang="en-US" dirty="0" smtClean="0"/>
              <a:t>Legacy design </a:t>
            </a:r>
            <a:r>
              <a:rPr lang="mr-IN" dirty="0" smtClean="0"/>
              <a:t>–</a:t>
            </a:r>
            <a:r>
              <a:rPr lang="en-US" dirty="0" smtClean="0"/>
              <a:t> Serial processing was slow</a:t>
            </a:r>
          </a:p>
          <a:p>
            <a:endParaRPr lang="en-US" dirty="0"/>
          </a:p>
          <a:p>
            <a:r>
              <a:rPr lang="en-US" dirty="0" smtClean="0"/>
              <a:t>SVE design – Three sources of parallelism</a:t>
            </a:r>
            <a:r>
              <a:rPr lang="en-US" dirty="0"/>
              <a:t> </a:t>
            </a:r>
            <a:r>
              <a:rPr lang="en-US" dirty="0" smtClean="0"/>
              <a:t>make SVE faster</a:t>
            </a:r>
          </a:p>
          <a:p>
            <a:pPr lvl="1"/>
            <a:r>
              <a:rPr lang="en-US" dirty="0" smtClean="0"/>
              <a:t>Overlap upload and processing</a:t>
            </a:r>
          </a:p>
          <a:p>
            <a:pPr lvl="1"/>
            <a:r>
              <a:rPr lang="en-US" dirty="0" smtClean="0"/>
              <a:t>Overlap fault tolerance and processing</a:t>
            </a:r>
          </a:p>
          <a:p>
            <a:pPr lvl="1"/>
            <a:r>
              <a:rPr lang="en-US" dirty="0" smtClean="0"/>
              <a:t>Parallel processing</a:t>
            </a:r>
          </a:p>
        </p:txBody>
      </p:sp>
    </p:spTree>
    <p:extLst>
      <p:ext uri="{BB962C8B-B14F-4D97-AF65-F5344CB8AC3E}">
        <p14:creationId xmlns:p14="http://schemas.microsoft.com/office/powerpoint/2010/main" val="118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15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647613" y="4208081"/>
            <a:ext cx="15291511" cy="4282775"/>
            <a:chOff x="4647613" y="4425796"/>
            <a:chExt cx="15291511" cy="4282775"/>
          </a:xfrm>
        </p:grpSpPr>
        <p:sp>
          <p:nvSpPr>
            <p:cNvPr id="10" name="Shape 835"/>
            <p:cNvSpPr/>
            <p:nvPr/>
          </p:nvSpPr>
          <p:spPr>
            <a:xfrm>
              <a:off x="6402646" y="4425796"/>
              <a:ext cx="10840325" cy="4282775"/>
            </a:xfrm>
            <a:prstGeom prst="roundRect">
              <a:avLst>
                <a:gd name="adj" fmla="val 6175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Processing</a:t>
              </a:r>
            </a:p>
            <a:p>
              <a:pPr>
                <a:lnSpc>
                  <a:spcPct val="120000"/>
                </a:lnSpc>
              </a:pPr>
              <a:endParaRPr lang="en-US" sz="48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sz="48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9" name="Shape 849"/>
            <p:cNvSpPr/>
            <p:nvPr/>
          </p:nvSpPr>
          <p:spPr>
            <a:xfrm>
              <a:off x="4647613" y="6463079"/>
              <a:ext cx="14932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13" name="Shape 849"/>
            <p:cNvSpPr/>
            <p:nvPr/>
          </p:nvSpPr>
          <p:spPr>
            <a:xfrm>
              <a:off x="17514538" y="6463079"/>
              <a:ext cx="242458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is diverse and demanding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26763" y="4730597"/>
            <a:ext cx="2161327" cy="3142871"/>
            <a:chOff x="4160400" y="4996696"/>
            <a:chExt cx="2161327" cy="3142871"/>
          </a:xfrm>
        </p:grpSpPr>
        <p:sp>
          <p:nvSpPr>
            <p:cNvPr id="7" name="Shape 838"/>
            <p:cNvSpPr/>
            <p:nvPr/>
          </p:nvSpPr>
          <p:spPr>
            <a:xfrm>
              <a:off x="4160400" y="4996696"/>
              <a:ext cx="2161327" cy="3142871"/>
            </a:xfrm>
            <a:prstGeom prst="roundRect">
              <a:avLst>
                <a:gd name="adj" fmla="val 10836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sz="3102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sz="3102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lang="en-US" sz="2400" dirty="0" smtClean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r>
                <a:rPr sz="3600" dirty="0" smtClean="0"/>
                <a:t>Input </a:t>
              </a:r>
              <a:r>
                <a:rPr sz="3600" dirty="0"/>
                <a:t>video</a:t>
              </a:r>
            </a:p>
          </p:txBody>
        </p:sp>
        <p:pic>
          <p:nvPicPr>
            <p:cNvPr id="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528396" y="5127746"/>
              <a:ext cx="1425336" cy="1425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" name="Group 20"/>
          <p:cNvGrpSpPr/>
          <p:nvPr/>
        </p:nvGrpSpPr>
        <p:grpSpPr>
          <a:xfrm>
            <a:off x="18999324" y="3419463"/>
            <a:ext cx="3251200" cy="5809536"/>
            <a:chOff x="18999324" y="3463006"/>
            <a:chExt cx="3251200" cy="580953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76284" y="3463006"/>
              <a:ext cx="1097280" cy="109728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53031" y="4931982"/>
              <a:ext cx="114378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39124" y="6240610"/>
              <a:ext cx="1371600" cy="13716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99324" y="7443742"/>
              <a:ext cx="3251200" cy="1828800"/>
            </a:xfrm>
            <a:prstGeom prst="rect">
              <a:avLst/>
            </a:prstGeom>
          </p:spPr>
        </p:pic>
      </p:grpSp>
      <p:sp>
        <p:nvSpPr>
          <p:cNvPr id="24" name="Shape 167"/>
          <p:cNvSpPr/>
          <p:nvPr/>
        </p:nvSpPr>
        <p:spPr>
          <a:xfrm>
            <a:off x="1524000" y="2879725"/>
            <a:ext cx="20726524" cy="10313761"/>
          </a:xfrm>
          <a:prstGeom prst="roundRect">
            <a:avLst>
              <a:gd name="adj" fmla="val 0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6000" dirty="0">
              <a:solidFill>
                <a:schemeClr val="accent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5" name="Shape 827"/>
          <p:cNvSpPr/>
          <p:nvPr/>
        </p:nvSpPr>
        <p:spPr>
          <a:xfrm>
            <a:off x="7793626" y="5035397"/>
            <a:ext cx="3528576" cy="1371600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Re-encoding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11" name="Shape 827"/>
          <p:cNvSpPr/>
          <p:nvPr/>
        </p:nvSpPr>
        <p:spPr>
          <a:xfrm>
            <a:off x="7837835" y="6806669"/>
            <a:ext cx="3440159" cy="1371600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Thumbnail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12" name="Shape 827"/>
          <p:cNvSpPr/>
          <p:nvPr/>
        </p:nvSpPr>
        <p:spPr>
          <a:xfrm>
            <a:off x="12389000" y="5517890"/>
            <a:ext cx="3440159" cy="1887493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Video Classification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23" name="Shape 129"/>
          <p:cNvSpPr/>
          <p:nvPr/>
        </p:nvSpPr>
        <p:spPr>
          <a:xfrm>
            <a:off x="11974286" y="8490856"/>
            <a:ext cx="0" cy="4702630"/>
          </a:xfrm>
          <a:prstGeom prst="line">
            <a:avLst/>
          </a:prstGeom>
          <a:ln w="85725">
            <a:solidFill>
              <a:schemeClr val="accent2"/>
            </a:solidFill>
            <a:miter lim="400000"/>
            <a:headEnd type="none"/>
            <a:tailEnd type="none" w="lg" len="lg"/>
          </a:ln>
        </p:spPr>
        <p:txBody>
          <a:bodyPr lIns="36028" tIns="36028" rIns="36028" bIns="36028" anchor="ctr"/>
          <a:lstStyle/>
          <a:p>
            <a:pPr algn="ctr">
              <a:lnSpc>
                <a:spcPct val="100000"/>
              </a:lnSpc>
              <a:defRPr sz="36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723"/>
          </a:p>
        </p:txBody>
      </p:sp>
      <p:sp>
        <p:nvSpPr>
          <p:cNvPr id="25" name="Shape 167"/>
          <p:cNvSpPr/>
          <p:nvPr/>
        </p:nvSpPr>
        <p:spPr>
          <a:xfrm>
            <a:off x="1871539" y="9094950"/>
            <a:ext cx="9971998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Pt. 1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Legacy System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Scaling Challenges</a:t>
            </a:r>
            <a:endParaRPr lang="en-US" sz="66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6" name="Shape 167"/>
          <p:cNvSpPr/>
          <p:nvPr/>
        </p:nvSpPr>
        <p:spPr>
          <a:xfrm>
            <a:off x="12017027" y="9094950"/>
            <a:ext cx="10102748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Pt. 2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SVE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Impact of Design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11" grpId="0" animBg="1"/>
      <p:bldP spid="12" grpId="0" animBg="1"/>
      <p:bldP spid="23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42" name="Shape 242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58" name="Group 258"/>
          <p:cNvGrpSpPr/>
          <p:nvPr/>
        </p:nvGrpSpPr>
        <p:grpSpPr>
          <a:xfrm>
            <a:off x="595647" y="4488222"/>
            <a:ext cx="3424603" cy="6285096"/>
            <a:chOff x="0" y="0"/>
            <a:chExt cx="4527484" cy="8309178"/>
          </a:xfrm>
        </p:grpSpPr>
        <p:grpSp>
          <p:nvGrpSpPr>
            <p:cNvPr id="255" name="Group 255"/>
            <p:cNvGrpSpPr/>
            <p:nvPr/>
          </p:nvGrpSpPr>
          <p:grpSpPr>
            <a:xfrm>
              <a:off x="544497" y="880677"/>
              <a:ext cx="3375687" cy="6004214"/>
              <a:chOff x="0" y="0"/>
              <a:chExt cx="3375686" cy="6004221"/>
            </a:xfrm>
          </p:grpSpPr>
          <p:pic>
            <p:nvPicPr>
              <p:cNvPr id="251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54" name="Group 254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52" name="Shape 252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53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56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Shape 257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391" y="1042159"/>
            <a:ext cx="21899206" cy="1838086"/>
          </a:xfrm>
        </p:spPr>
        <p:txBody>
          <a:bodyPr/>
          <a:lstStyle/>
          <a:p>
            <a:r>
              <a:rPr lang="en-US" dirty="0" smtClean="0"/>
              <a:t>Legacy: upload video file to web server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04" y="6587920"/>
            <a:ext cx="2553891" cy="25538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03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605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25E-6 3.7037E-7 L 0.20117 -0.070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9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2185086" cy="1838325"/>
          </a:xfrm>
        </p:spPr>
        <p:txBody>
          <a:bodyPr/>
          <a:lstStyle/>
          <a:p>
            <a:r>
              <a:rPr lang="en-US" dirty="0" smtClean="0"/>
              <a:t>Legacy: preserve original for reliability</a:t>
            </a: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382" y="5618304"/>
            <a:ext cx="2553891" cy="2553891"/>
          </a:xfrm>
          <a:prstGeom prst="rect">
            <a:avLst/>
          </a:prstGeom>
        </p:spPr>
      </p:pic>
      <p:grpSp>
        <p:nvGrpSpPr>
          <p:cNvPr id="19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0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5" name="IMG_1386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8" name="100%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1" name="iphone6_b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04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2931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583E-6 -2.03704E-6 L 0.2015 -0.00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Legacy: process after upload completes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pic>
        <p:nvPicPr>
          <p:cNvPr id="27" name="Picture 2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05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4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5389" y="1042159"/>
            <a:ext cx="21006694" cy="1838086"/>
          </a:xfrm>
        </p:spPr>
        <p:txBody>
          <a:bodyPr/>
          <a:lstStyle/>
          <a:p>
            <a:r>
              <a:rPr lang="en-US" dirty="0" smtClean="0"/>
              <a:t>Legacy: encode w/ </a:t>
            </a:r>
            <a:r>
              <a:rPr lang="en-US" smtClean="0"/>
              <a:t>varying bitrates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78147" y="8127393"/>
            <a:ext cx="2553381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1080P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16Mbps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032323" y="6015082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4Mbps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947665" y="9144211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480P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1.5Mbps</a:t>
            </a: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2359" y="4462584"/>
            <a:ext cx="1700563" cy="17005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3501" y="8000851"/>
            <a:ext cx="1133708" cy="113370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06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174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acebook_Basic_3.9.2" id="{61BA3F89-28C0-AB46-90A2-8F67073249C0}" vid="{7FE6B889-5FA1-FF43-AAD9-C030B2A3AC2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30854</TotalTime>
  <Words>1241</Words>
  <Application>Microsoft Macintosh PowerPoint</Application>
  <PresentationFormat>Custom</PresentationFormat>
  <Paragraphs>622</Paragraphs>
  <Slides>47</Slides>
  <Notes>46</Notes>
  <HiddenSlides>10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Cambria Math</vt:lpstr>
      <vt:lpstr>FreightSansLFPro</vt:lpstr>
      <vt:lpstr>FreightSansLFPro Med</vt:lpstr>
      <vt:lpstr>FreightSansLFPro SmBd</vt:lpstr>
      <vt:lpstr>Gill Sans</vt:lpstr>
      <vt:lpstr>Helvetica</vt:lpstr>
      <vt:lpstr>Helvetica Light</vt:lpstr>
      <vt:lpstr>Helvetica Neue</vt:lpstr>
      <vt:lpstr>Helvetica Neue Medium</vt:lpstr>
      <vt:lpstr>Lucida Grande</vt:lpstr>
      <vt:lpstr>Mangal</vt:lpstr>
      <vt:lpstr>Menlo</vt:lpstr>
      <vt:lpstr>Vista Sans OT Medium</vt:lpstr>
      <vt:lpstr>Arial</vt:lpstr>
      <vt:lpstr>White</vt:lpstr>
      <vt:lpstr>Office Theme</vt:lpstr>
      <vt:lpstr>Making Systems Faster:  Distributed Video Processing </vt:lpstr>
      <vt:lpstr>Distributed Video Processing Outline</vt:lpstr>
      <vt:lpstr>SVE: Distributed Video Processing at Facebook Scale  </vt:lpstr>
      <vt:lpstr>Video is growing across Facebook</vt:lpstr>
      <vt:lpstr>Processing is diverse and demanding</vt:lpstr>
      <vt:lpstr>Legacy: upload video file to web server</vt:lpstr>
      <vt:lpstr>Legacy: preserve original for reliability</vt:lpstr>
      <vt:lpstr>Legacy: process after upload completes</vt:lpstr>
      <vt:lpstr>Legacy: encode w/ varying bitrates</vt:lpstr>
      <vt:lpstr>Legacy: store encodings before sharing</vt:lpstr>
      <vt:lpstr>Sharing with adaptive streaming</vt:lpstr>
      <vt:lpstr>Focus: pre-sharing pipeline</vt:lpstr>
      <vt:lpstr>How Long Does This Take? (Latency)</vt:lpstr>
      <vt:lpstr>How Long Does This Take? (Latency)</vt:lpstr>
      <vt:lpstr>How Long Does This Take? (Latency)</vt:lpstr>
      <vt:lpstr>How Long Does This Take? (Latency)</vt:lpstr>
      <vt:lpstr>How Long Does This Take? (Latency)</vt:lpstr>
      <vt:lpstr>How Long Does This Take? (Latency)</vt:lpstr>
      <vt:lpstr>Serial pipeline leads to slow processing</vt:lpstr>
      <vt:lpstr>Let’s Make This Faster!</vt:lpstr>
      <vt:lpstr>Monolithic script slows development</vt:lpstr>
      <vt:lpstr>Challenges for video processing @ FB</vt:lpstr>
      <vt:lpstr>Our Streaming Video Engine (SVE) is speedy, flexible, and robust</vt:lpstr>
      <vt:lpstr>Speedy: harness parallelism</vt:lpstr>
      <vt:lpstr>Architectural changes for parallelism</vt:lpstr>
      <vt:lpstr>Architectural changes for parallelism</vt:lpstr>
      <vt:lpstr>Overlap fault tolerance and processing</vt:lpstr>
      <vt:lpstr>Overlap upload and processing</vt:lpstr>
      <vt:lpstr>Overlap upload and processing</vt:lpstr>
      <vt:lpstr>Parallel processing w/ many workers</vt:lpstr>
      <vt:lpstr>Parallel processing w/ many workers</vt:lpstr>
      <vt:lpstr>Parallel processing w/ many workers</vt:lpstr>
      <vt:lpstr>Parallel processing w/ many workers</vt:lpstr>
      <vt:lpstr>Three sources of parallelism</vt:lpstr>
      <vt:lpstr>Let’s Make This Faster!</vt:lpstr>
      <vt:lpstr>Results: 2.3x ~ 9.3x speedup</vt:lpstr>
      <vt:lpstr>Results: 2.3x ~ 9.3x speedup</vt:lpstr>
      <vt:lpstr>Results: 2.3x ~ 9.3x speedup</vt:lpstr>
      <vt:lpstr>Robust: tolerate overload</vt:lpstr>
      <vt:lpstr>3X peak load during New Year Eve</vt:lpstr>
      <vt:lpstr>Prepare for overload</vt:lpstr>
      <vt:lpstr>Use priority for worker overload</vt:lpstr>
      <vt:lpstr>Defer full video processing</vt:lpstr>
      <vt:lpstr>Regional redirection</vt:lpstr>
      <vt:lpstr>Failures from Global Inconsistencies</vt:lpstr>
      <vt:lpstr>Summary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Wyatt Andrew Lloyd</cp:lastModifiedBy>
  <cp:revision>848</cp:revision>
  <cp:lastPrinted>2018-12-02T18:24:11Z</cp:lastPrinted>
  <dcterms:modified xsi:type="dcterms:W3CDTF">2021-04-16T13:47:20Z</dcterms:modified>
</cp:coreProperties>
</file>