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43"/>
  </p:notesMasterIdLst>
  <p:handoutMasterIdLst>
    <p:handoutMasterId r:id="rId44"/>
  </p:handoutMasterIdLst>
  <p:sldIdLst>
    <p:sldId id="256" r:id="rId4"/>
    <p:sldId id="257" r:id="rId5"/>
    <p:sldId id="259" r:id="rId6"/>
    <p:sldId id="258" r:id="rId7"/>
    <p:sldId id="296" r:id="rId8"/>
    <p:sldId id="260" r:id="rId9"/>
    <p:sldId id="261" r:id="rId10"/>
    <p:sldId id="303" r:id="rId11"/>
    <p:sldId id="275" r:id="rId12"/>
    <p:sldId id="276" r:id="rId13"/>
    <p:sldId id="281" r:id="rId14"/>
    <p:sldId id="280" r:id="rId15"/>
    <p:sldId id="279" r:id="rId16"/>
    <p:sldId id="283" r:id="rId17"/>
    <p:sldId id="285" r:id="rId18"/>
    <p:sldId id="304" r:id="rId19"/>
    <p:sldId id="305" r:id="rId20"/>
    <p:sldId id="307" r:id="rId21"/>
    <p:sldId id="318" r:id="rId22"/>
    <p:sldId id="308" r:id="rId23"/>
    <p:sldId id="310" r:id="rId24"/>
    <p:sldId id="309" r:id="rId25"/>
    <p:sldId id="311" r:id="rId26"/>
    <p:sldId id="321" r:id="rId27"/>
    <p:sldId id="322" r:id="rId28"/>
    <p:sldId id="314" r:id="rId29"/>
    <p:sldId id="315" r:id="rId30"/>
    <p:sldId id="316" r:id="rId31"/>
    <p:sldId id="317" r:id="rId32"/>
    <p:sldId id="319" r:id="rId33"/>
    <p:sldId id="320" r:id="rId34"/>
    <p:sldId id="324" r:id="rId35"/>
    <p:sldId id="327" r:id="rId36"/>
    <p:sldId id="328" r:id="rId37"/>
    <p:sldId id="330" r:id="rId38"/>
    <p:sldId id="331" r:id="rId39"/>
    <p:sldId id="326" r:id="rId40"/>
    <p:sldId id="325" r:id="rId41"/>
    <p:sldId id="323" r:id="rId42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3"/>
    <p:restoredTop sz="72998"/>
  </p:normalViewPr>
  <p:slideViewPr>
    <p:cSldViewPr snapToGrid="0" snapToObjects="1">
      <p:cViewPr varScale="1">
        <p:scale>
          <a:sx n="110" d="100"/>
          <a:sy n="110" d="100"/>
        </p:scale>
        <p:origin x="21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on slide!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28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property W means it’s okay for the system not only have read-only transactions but also write transactions, and the read-only transactions still work correctly when the data is concurrently being updated by write transactions. Write transaction means any transaction that modifies the data, so it includes general read-write transactions and write-only transactions. Having different types of transactions provides a richer system model and makes programming easier.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</a:t>
            </a:r>
            <a:r>
              <a:rPr lang="en-US" baseline="0" dirty="0" smtClean="0"/>
              <a:t> studying those 4 properties, we prove the SNOW Theorem, which is an impossibility result. It says there is no read-only transaction algorithm that can achieve all of the SNOW properties.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I will talk</a:t>
            </a:r>
            <a:r>
              <a:rPr lang="en-US" baseline="0" dirty="0" smtClean="0"/>
              <a:t> about the proof intuition with a simplified example. We prove by contradiction.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 is a read-only transaction and we assume it has all SNOW properties and later we will derive a contradiction.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 is a conflicting write transaction writing new values to server A and B, these 2 servers initially have value old. R and W can conflict because of the SNOW property -- write transactions that conflict. The execution of W on servers take time, and we proved that there exists time T, before T, W is invisible to concurrent read transactions, and it becomes visible after T. The reads incurred by R at those 2 servers have to return immediately because of the non-blocking property. Due to the asynchronous nature of the network, a part of R may arrive before t and observes the old value, and the other part of R arrives after T and observes the new value. This violates 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, and R cannot retry for consistent results because of the one-response property. This contradicts that R has all SNOW properties since it’s not strictly </a:t>
            </a:r>
            <a:r>
              <a:rPr lang="en-US" baseline="0" dirty="0" err="1" smtClean="0"/>
              <a:t>serializable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06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</a:t>
            </a:r>
            <a:r>
              <a:rPr lang="en-US" baseline="0" dirty="0" smtClean="0"/>
              <a:t>er than just proving the SNOW theorem, we also show the Theorem is tight by showing that any combination of 3 properties is possible. </a:t>
            </a:r>
          </a:p>
          <a:p>
            <a:r>
              <a:rPr lang="en-US" baseline="0" dirty="0" smtClean="0"/>
              <a:t>For instance, COPS-DW is a new algorithm we designed, which has the 3 properties: 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, non-blocking and one-response. </a:t>
            </a:r>
            <a:r>
              <a:rPr lang="en-US" baseline="0" dirty="0" err="1" smtClean="0"/>
              <a:t>Eiger</a:t>
            </a:r>
            <a:r>
              <a:rPr lang="en-US" baseline="0" dirty="0" smtClean="0"/>
              <a:t> is an existing system, the only property </a:t>
            </a:r>
            <a:r>
              <a:rPr lang="en-US" baseline="0" dirty="0" err="1" smtClean="0"/>
              <a:t>eiger’s</a:t>
            </a:r>
            <a:r>
              <a:rPr lang="en-US" baseline="0" dirty="0" smtClean="0"/>
              <a:t> read-only transaction doesn’t have is one-response, because it needs 3 round-trips in worst case for returning strictly </a:t>
            </a:r>
            <a:r>
              <a:rPr lang="en-US" baseline="0" dirty="0" err="1" smtClean="0"/>
              <a:t>serializable</a:t>
            </a:r>
            <a:r>
              <a:rPr lang="en-US" baseline="0" dirty="0" smtClean="0"/>
              <a:t> results. Spanner is </a:t>
            </a:r>
            <a:r>
              <a:rPr lang="en-US" baseline="0" dirty="0" err="1" smtClean="0"/>
              <a:t>google’s</a:t>
            </a:r>
            <a:r>
              <a:rPr lang="en-US" baseline="0" dirty="0" smtClean="0"/>
              <a:t> distributed database system, it provides 2 read-only transaction APIs, Spanner-RO provides strictly </a:t>
            </a:r>
            <a:r>
              <a:rPr lang="en-US" baseline="0" dirty="0" err="1" smtClean="0"/>
              <a:t>serializable</a:t>
            </a:r>
            <a:r>
              <a:rPr lang="en-US" baseline="0" dirty="0" smtClean="0"/>
              <a:t> reads, but it requires blocking. Spanner-Snap is non-blocking, but only returns snapshot reads, which is weaker than 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We say a read-only transaction is snow-optimal if it has any 3 of the properties, because this is the most it can have. And latency-optimal if it has the properties non-blocking and one-response, because this is the fastest it can be.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38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reads are eventually consistent non-transactional reads.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“W” here, applies even in systems without write transactions, thus is more restrictive.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3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34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process ordering is a subset of real-time ordering when each process has</a:t>
            </a:r>
            <a:r>
              <a:rPr lang="en-US" baseline="0" dirty="0" smtClean="0"/>
              <a:t> at-most one operation outstanding at a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5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(Requires 2 objects.)</a:t>
            </a:r>
          </a:p>
          <a:p>
            <a:endParaRPr lang="en-US" dirty="0" smtClean="0"/>
          </a:p>
          <a:p>
            <a:r>
              <a:rPr lang="en-US" dirty="0" smtClean="0"/>
              <a:t>Proof intuition:</a:t>
            </a:r>
            <a:endParaRPr lang="en-US" baseline="0" dirty="0" smtClean="0"/>
          </a:p>
          <a:p>
            <a:r>
              <a:rPr lang="en-US" baseline="0" dirty="0" smtClean="0"/>
              <a:t>Let P1 and P2 be the 2 furthest away processes.</a:t>
            </a:r>
          </a:p>
          <a:p>
            <a:r>
              <a:rPr lang="en-US" baseline="0" dirty="0" smtClean="0"/>
              <a:t>Assume to contradict read time + write time &lt; d.</a:t>
            </a:r>
          </a:p>
          <a:p>
            <a:r>
              <a:rPr lang="en-US" baseline="0" dirty="0" smtClean="0"/>
              <a:t>Thus the following executions are possible because P1’s Write can’t be seen at P2 Read: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P1: |--W(x=1)--| |--R(y)=0--|</a:t>
            </a:r>
          </a:p>
          <a:p>
            <a:r>
              <a:rPr lang="en-US" dirty="0" smtClean="0"/>
              <a:t>P2:</a:t>
            </a:r>
            <a:r>
              <a:rPr lang="en-US" baseline="0" dirty="0" smtClean="0"/>
              <a:t> |--W(y=1)--| |--R(x)=0--|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there is no total order of these operations, so does not provide sequential consistency.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5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2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study</a:t>
            </a:r>
            <a:r>
              <a:rPr lang="en-US" baseline="0" dirty="0" smtClean="0"/>
              <a:t> this tradeoff, we looked into 4 properties that characterize the power and latency of read-only transactions. These are the SNOW properties.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 and W properties represent the highest power, and N and O together represent the lowest latency.  I will explain these 4 properties in the next few slides, and show these 4 properties cannot be achieved at the same time.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6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Strict </a:t>
            </a:r>
            <a:r>
              <a:rPr lang="en-US" dirty="0" err="1" smtClean="0"/>
              <a:t>serializability</a:t>
            </a:r>
            <a:r>
              <a:rPr lang="en-US" baseline="0" dirty="0" smtClean="0"/>
              <a:t> is the strongest consistency, which requires there exists a total order among all the transactions in the system. And the total order respects the real-time order.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Here is an example of what real-time order means. There is a read client CR, 2 servers, and a write client CW. Initially access control is public and the photo server has photo A. Now there is a write W setting the ACL to private and photo to B, and then finishes. After W finishes, a read-only transaction R starts. Because R starts after W finishes, R is in real time after W, so by real-time order requirement, R should return what W just wrote, so in this case it should see photo B is private.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a</a:t>
            </a:r>
            <a:r>
              <a:rPr lang="en-US" baseline="0" dirty="0" smtClean="0"/>
              <a:t>nother</a:t>
            </a:r>
            <a:r>
              <a:rPr lang="en-US" dirty="0" smtClean="0"/>
              <a:t> example</a:t>
            </a:r>
            <a:r>
              <a:rPr lang="en-US" baseline="0" dirty="0" smtClean="0"/>
              <a:t> where read is concurrent with the write. The write W is also updating both servers. But R starts before W finishes. In this case, R and W are concurrent as their executions overlap. So there is no real-time order, That means it’s okay to make either transaction first. However, we should still satisfy the total order requirement, which means R should not observe the partial effect of 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instance, it’s okay for R to return public and photo A, or photo B is private, but not public with photo B or photo A is private.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Strict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 is desirable because it’s the strongest so it eliminates the most anomalies, and makes the system very easy to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11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Non-blocking</a:t>
            </a:r>
            <a:r>
              <a:rPr lang="en-US" baseline="0" dirty="0" smtClean="0"/>
              <a:t> means the read-only transactions do not wait on external events, such as waiting on locks, timeouts, or other messages.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latency related property as it saves at least the time spent blocking.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one-response property means there is only one round-trip between the client and the servers, and there is only one value in each response from the server. </a:t>
            </a:r>
          </a:p>
          <a:p>
            <a:r>
              <a:rPr lang="en-US" baseline="0" dirty="0" smtClean="0"/>
              <a:t>This is also a latency related property, as it saves the time for extra round-trips and also the time for processing extra copies of data.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BF9FD-DB11-424E-8753-09DE963B0E1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0EC3-DA09-2847-BB24-A89DAA36051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956DB-6BAD-7344-800F-F9647ABB84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F4A4-B8B5-0E43-9CB5-FE261F1474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EA29-8CA8-694E-BBF6-B911807695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554E9-E272-DD47-AE22-8A7B221C45F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D089-8299-EE41-83B5-A52BE2408D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BC098-03E3-3A4F-8FA0-B36BE52428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A6DF9-73E8-7649-BF80-DC0E95B7D3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93160-D475-5E4E-9C05-27A1E75FAC4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523D5-B5D0-EF41-8941-7D9615371CE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03B-3E0B-6545-A1B8-E9CADEE2360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4/13/21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30D5E13A-200D-F34B-8573-B59BB0872A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2021/4/13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457" y="857250"/>
            <a:ext cx="7963383" cy="17907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Impossibility Results:</a:t>
            </a:r>
            <a:br>
              <a:rPr lang="en-US" sz="4800" dirty="0" smtClean="0"/>
            </a:br>
            <a:r>
              <a:rPr lang="en-US" sz="3600" dirty="0" smtClean="0"/>
              <a:t>CAP, PRAM, SNOW, </a:t>
            </a:r>
            <a:r>
              <a:rPr lang="en-US" sz="3600" dirty="0" smtClean="0"/>
              <a:t>PORT, &amp; </a:t>
            </a:r>
            <a:r>
              <a:rPr lang="en-US" sz="3600" dirty="0" smtClean="0"/>
              <a:t>FLP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2124645"/>
          </a:xfrm>
        </p:spPr>
        <p:txBody>
          <a:bodyPr>
            <a:normAutofit/>
          </a:bodyPr>
          <a:lstStyle/>
          <a:p>
            <a:r>
              <a:rPr lang="en-US" dirty="0" smtClean="0"/>
              <a:t>COS </a:t>
            </a:r>
            <a:r>
              <a:rPr lang="en-US" dirty="0" smtClean="0"/>
              <a:t>418: Distributed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Lecture </a:t>
            </a:r>
            <a:r>
              <a:rPr lang="en-US" dirty="0" smtClean="0"/>
              <a:t>20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Wyatt </a:t>
            </a:r>
            <a:r>
              <a:rPr lang="en-US" dirty="0" smtClean="0"/>
              <a:t>Lloyd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624" y="2648345"/>
            <a:ext cx="1156753" cy="14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53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48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</a:t>
            </a:r>
            <a:r>
              <a:rPr lang="en-US" sz="2800" dirty="0" smtClean="0"/>
              <a:t>[Gilbert Lynch 02]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48100" cy="4694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Assume to contradict that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 provides all of CAP</a:t>
            </a:r>
            <a:endParaRPr lang="en-US" sz="2400" i="1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831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235" y="2653347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204295" y="2575314"/>
            <a:ext cx="0" cy="2057768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04295" y="4800539"/>
            <a:ext cx="0" cy="10175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82418" y="5891360"/>
            <a:ext cx="295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Partition Possible (from P)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704" y="4855877"/>
            <a:ext cx="2705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Write eventually returns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81953" y="3626437"/>
            <a:ext cx="648516" cy="1095270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42348" y="273238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38217" y="2544462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w(x=1)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484634" y="2975198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67807" y="3109846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511275" y="310945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ok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6761033" y="2740546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5174" y="2589287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r(x)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5849863" y="3132232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25633" y="2958213"/>
            <a:ext cx="925441" cy="13089"/>
          </a:xfrm>
          <a:prstGeom prst="line">
            <a:avLst/>
          </a:prstGeom>
          <a:ln w="38100" cap="rnd">
            <a:solidFill>
              <a:schemeClr val="tx1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868232" y="3109451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x=0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198831" y="4581283"/>
            <a:ext cx="406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begins after write completes</a:t>
            </a:r>
          </a:p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Read eventually returns (from A)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 flipV="1">
            <a:off x="5970494" y="3537007"/>
            <a:ext cx="342089" cy="108892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Frame 32"/>
          <p:cNvSpPr/>
          <p:nvPr/>
        </p:nvSpPr>
        <p:spPr>
          <a:xfrm>
            <a:off x="1701540" y="2540930"/>
            <a:ext cx="551107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sp>
        <p:nvSpPr>
          <p:cNvPr id="35" name="Frame 34"/>
          <p:cNvSpPr/>
          <p:nvPr/>
        </p:nvSpPr>
        <p:spPr>
          <a:xfrm>
            <a:off x="5849863" y="3113746"/>
            <a:ext cx="620932" cy="382899"/>
          </a:xfrm>
          <a:prstGeom prst="frame">
            <a:avLst/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8F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77093" y="2103731"/>
            <a:ext cx="917070" cy="365841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156991" y="2204350"/>
            <a:ext cx="1638183" cy="1100845"/>
          </a:xfrm>
          <a:prstGeom prst="line">
            <a:avLst/>
          </a:prstGeom>
          <a:ln w="57150" cap="rnd">
            <a:solidFill>
              <a:srgbClr val="FF8F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51681" y="1875179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Medium" charset="0"/>
                <a:ea typeface="Helvetica Neue Medium" charset="0"/>
                <a:cs typeface="Helvetica Neue Medium" charset="0"/>
              </a:rPr>
              <a:t>Not consistent (C) =&gt; contradiction! </a:t>
            </a:r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6775304" y="1966412"/>
            <a:ext cx="186865" cy="1868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1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Interpretation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/>
              <a:t>Cannot “choose” no partitions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2-out-of-3 interpretation doesn’t make sense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Instead, availability OR consistency?</a:t>
            </a:r>
          </a:p>
          <a:p>
            <a:pPr>
              <a:spcBef>
                <a:spcPts val="800"/>
              </a:spcBef>
            </a:pPr>
            <a:endParaRPr lang="en-US" dirty="0" smtClean="0"/>
          </a:p>
          <a:p>
            <a:pPr>
              <a:spcBef>
                <a:spcPts val="800"/>
              </a:spcBef>
            </a:pPr>
            <a:r>
              <a:rPr lang="en-US" dirty="0" smtClean="0"/>
              <a:t>i.e., fundamental tradeoff between availability and consistency</a:t>
            </a:r>
          </a:p>
          <a:p>
            <a:pPr lvl="1">
              <a:spcBef>
                <a:spcPts val="800"/>
              </a:spcBef>
            </a:pPr>
            <a:r>
              <a:rPr lang="en-US" dirty="0" smtClean="0"/>
              <a:t>When designing system must choose one or the other, both are not possible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</a:t>
            </a:r>
            <a:r>
              <a:rPr lang="en-US" dirty="0"/>
              <a:t>Interpretation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 smtClean="0"/>
              <a:t>It is a theorem, with a proof, that you understand!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Cannot “beat” CAP Theorem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 smtClean="0"/>
              <a:t>Can engineer systems to make partitions extremely rare, however, and then just take the rare hit to availability (or consistency)</a:t>
            </a:r>
          </a:p>
        </p:txBody>
      </p:sp>
    </p:spTree>
    <p:extLst>
      <p:ext uri="{BB962C8B-B14F-4D97-AF65-F5344CB8AC3E}">
        <p14:creationId xmlns:p14="http://schemas.microsoft.com/office/powerpoint/2010/main" val="2253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3037755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2806922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Results Useful!!!!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 tradeoff in design space</a:t>
            </a:r>
          </a:p>
          <a:p>
            <a:pPr lvl="1"/>
            <a:r>
              <a:rPr lang="en-US" b="1" dirty="0" smtClean="0"/>
              <a:t>Must</a:t>
            </a:r>
            <a:r>
              <a:rPr lang="en-US" dirty="0" smtClean="0"/>
              <a:t> make a choice</a:t>
            </a:r>
          </a:p>
          <a:p>
            <a:pPr lvl="1"/>
            <a:endParaRPr lang="en-US" b="1" dirty="0"/>
          </a:p>
          <a:p>
            <a:r>
              <a:rPr lang="en-US" dirty="0" smtClean="0"/>
              <a:t>Avoids wasting effort trying to achieve the impossible</a:t>
            </a:r>
          </a:p>
          <a:p>
            <a:endParaRPr lang="en-US" dirty="0"/>
          </a:p>
          <a:p>
            <a:r>
              <a:rPr lang="en-US" dirty="0" smtClean="0"/>
              <a:t>Tells us the best-possible systems we can build!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PRAM </a:t>
            </a:r>
            <a:r>
              <a:rPr lang="en-US" sz="2000" dirty="0" smtClean="0"/>
              <a:t>[Lipton Sandberg 88] [</a:t>
            </a:r>
            <a:r>
              <a:rPr lang="en-US" sz="2000" dirty="0" err="1" smtClean="0"/>
              <a:t>Attiya</a:t>
            </a:r>
            <a:r>
              <a:rPr lang="en-US" sz="2000" dirty="0" smtClean="0"/>
              <a:t> Welch 94]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/>
              <a:t>d</a:t>
            </a:r>
            <a:r>
              <a:rPr lang="en-US" dirty="0" smtClean="0"/>
              <a:t> is </a:t>
            </a:r>
            <a:r>
              <a:rPr lang="en-US" dirty="0"/>
              <a:t>the worst-case delay in the network over all pairs of </a:t>
            </a:r>
            <a:r>
              <a:rPr lang="en-US" dirty="0" smtClean="0"/>
              <a:t>processes [datacenters]</a:t>
            </a:r>
          </a:p>
          <a:p>
            <a:endParaRPr lang="en-US" dirty="0"/>
          </a:p>
          <a:p>
            <a:r>
              <a:rPr lang="en-US" dirty="0" smtClean="0"/>
              <a:t>Sequentially consistent system</a:t>
            </a:r>
          </a:p>
          <a:p>
            <a:endParaRPr lang="en-US" dirty="0" smtClean="0"/>
          </a:p>
          <a:p>
            <a:r>
              <a:rPr lang="en-US" dirty="0" smtClean="0"/>
              <a:t>read time + write time ≥ </a:t>
            </a:r>
            <a:r>
              <a:rPr lang="en-US" i="1" dirty="0" smtClean="0"/>
              <a:t>d</a:t>
            </a:r>
          </a:p>
          <a:p>
            <a:endParaRPr lang="en-US" i="1" dirty="0"/>
          </a:p>
          <a:p>
            <a:r>
              <a:rPr lang="en-US" dirty="0" smtClean="0"/>
              <a:t>Fundamental tradeoff between consistency and latency!</a:t>
            </a:r>
          </a:p>
          <a:p>
            <a:endParaRPr lang="en-US" dirty="0"/>
          </a:p>
          <a:p>
            <a:r>
              <a:rPr lang="en-US" dirty="0" smtClean="0"/>
              <a:t>(Skipping proof, see presenter notes or papers)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2117842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 smtClean="0">
                <a:latin typeface="Helvetica Neue Medium"/>
                <a:cs typeface="Helvetica Neue Medium"/>
              </a:rPr>
              <a:t>PRAM Theorem: </a:t>
            </a:r>
          </a:p>
          <a:p>
            <a:pPr algn="ctr"/>
            <a:endParaRPr lang="en-US" sz="1400" dirty="0" smtClean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 smtClean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 smtClean="0">
                <a:latin typeface="Helvetica Neue Medium"/>
                <a:cs typeface="Helvetica Neue Medium"/>
              </a:rPr>
              <a:t>for sequentially consistent system to always provide low latency.</a:t>
            </a:r>
          </a:p>
        </p:txBody>
      </p:sp>
    </p:spTree>
    <p:extLst>
      <p:ext uri="{BB962C8B-B14F-4D97-AF65-F5344CB8AC3E}">
        <p14:creationId xmlns:p14="http://schemas.microsoft.com/office/powerpoint/2010/main" val="19904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1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2057"/>
            <a:ext cx="5491836" cy="2775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57501" y="4119713"/>
            <a:ext cx="18565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 1988</a:t>
            </a:r>
          </a:p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(Princeton)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4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Sharding</a:t>
            </a:r>
            <a:r>
              <a:rPr lang="en-US" dirty="0" smtClean="0"/>
              <a:t> vs. Replication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918739" y="3079119"/>
            <a:ext cx="914638" cy="1860373"/>
            <a:chOff x="2225527" y="2028429"/>
            <a:chExt cx="1625600" cy="3306469"/>
          </a:xfrm>
        </p:grpSpPr>
        <p:sp>
          <p:nvSpPr>
            <p:cNvPr id="7" name="Oval 6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5962" y="3044062"/>
            <a:ext cx="914638" cy="1860373"/>
            <a:chOff x="2225527" y="2028429"/>
            <a:chExt cx="1625600" cy="3306469"/>
          </a:xfrm>
        </p:grpSpPr>
        <p:sp>
          <p:nvSpPr>
            <p:cNvPr id="15" name="Oval 1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913185" y="3079119"/>
            <a:ext cx="914638" cy="1860373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1600" dirty="0">
                  <a:latin typeface="Helvetica Neue Medium"/>
                </a:rPr>
                <a:t>S-Z</a:t>
              </a: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3606565" y="2562028"/>
            <a:ext cx="4298221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60713" y="1999217"/>
            <a:ext cx="33762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Replication </a:t>
            </a:r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  <a:b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258003" y="3094186"/>
            <a:ext cx="2473" cy="168333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410199" y="3546132"/>
            <a:ext cx="168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Sharding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/>
            </a:r>
            <a:b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Dimension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xmlns="" id="{2F3B6CB4-68DE-F041-A8FE-91E0A016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5086"/>
            <a:ext cx="2057400" cy="273915"/>
          </a:xfrm>
        </p:spPr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33377" y="1482127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069213" y="1482127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02517" y="4377129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1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SNOW Theorem </a:t>
            </a:r>
            <a:r>
              <a:rPr lang="en-US" sz="2000" dirty="0" smtClean="0"/>
              <a:t>[Lu et al. 2016]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read-only transactions</a:t>
            </a:r>
          </a:p>
          <a:p>
            <a:endParaRPr lang="en-US" dirty="0"/>
          </a:p>
          <a:p>
            <a:r>
              <a:rPr lang="en-US" dirty="0" smtClean="0"/>
              <a:t>Are the ‘ideal’ read-only transaction possible?</a:t>
            </a:r>
          </a:p>
          <a:p>
            <a:pPr lvl="1"/>
            <a:r>
              <a:rPr lang="en-US" dirty="0" smtClean="0"/>
              <a:t>Provide the strongest guarantees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Provide the lowest possible latency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(Same as eventual consistent non-transactional reads)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No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SNOW </a:t>
            </a:r>
            <a:r>
              <a:rPr lang="en-US" dirty="0"/>
              <a:t>Properties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[</a:t>
            </a:r>
            <a:r>
              <a:rPr lang="en-US" dirty="0" smtClean="0">
                <a:solidFill>
                  <a:srgbClr val="99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err="1" smtClean="0"/>
              <a:t>trict</a:t>
            </a:r>
            <a:r>
              <a:rPr lang="en-US" dirty="0" smtClean="0"/>
              <a:t> </a:t>
            </a:r>
            <a:r>
              <a:rPr lang="en-US" dirty="0" err="1" smtClean="0"/>
              <a:t>serializability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[</a:t>
            </a:r>
            <a:r>
              <a:rPr lang="en-US" dirty="0" smtClean="0">
                <a:solidFill>
                  <a:srgbClr val="99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on-blocking operations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[</a:t>
            </a:r>
            <a:r>
              <a:rPr lang="en-US" dirty="0" smtClean="0">
                <a:solidFill>
                  <a:srgbClr val="99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[</a:t>
            </a:r>
            <a:r>
              <a:rPr lang="en-US" dirty="0" smtClean="0">
                <a:solidFill>
                  <a:srgbClr val="990000"/>
                </a:solidFill>
              </a:rPr>
              <a:t>W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rite transactions that conflict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23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662517" y="2032000"/>
            <a:ext cx="2481483" cy="1346199"/>
            <a:chOff x="6938780" y="2032000"/>
            <a:chExt cx="2481483" cy="1346199"/>
          </a:xfrm>
        </p:grpSpPr>
        <p:sp>
          <p:nvSpPr>
            <p:cNvPr id="11" name="Right Brace 10"/>
            <p:cNvSpPr/>
            <p:nvPr/>
          </p:nvSpPr>
          <p:spPr>
            <a:xfrm>
              <a:off x="6938780" y="20320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5200" y="2197100"/>
              <a:ext cx="210506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Strongest</a:t>
              </a:r>
              <a:br>
                <a:rPr lang="en-US" sz="2800" dirty="0" smtClean="0">
                  <a:latin typeface="Helvetica Neue Medium"/>
                  <a:cs typeface="Helvetica Neue Medium"/>
                </a:rPr>
              </a:br>
              <a:r>
                <a:rPr lang="en-US" sz="2800" dirty="0" smtClean="0">
                  <a:latin typeface="Helvetica Neue Medium"/>
                  <a:cs typeface="Helvetica Neue Medium"/>
                </a:rPr>
                <a:t>Guarantees</a:t>
              </a:r>
              <a:endParaRPr lang="en-US" sz="2800" dirty="0"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62517" y="4368800"/>
            <a:ext cx="1878152" cy="1346199"/>
            <a:chOff x="6938780" y="4368800"/>
            <a:chExt cx="1878152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50173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Lowest</a:t>
              </a:r>
            </a:p>
            <a:p>
              <a:r>
                <a:rPr lang="en-US" sz="2800" dirty="0" smtClean="0">
                  <a:latin typeface="Helvetica Neue Medium"/>
                  <a:cs typeface="Helvetica Neue Medium"/>
                </a:rPr>
                <a:t>Latency</a:t>
              </a:r>
              <a:endParaRPr lang="en-US" sz="2800" dirty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2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655275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916522" y="2470565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Magnetic Disk 46"/>
          <p:cNvSpPr/>
          <p:nvPr/>
        </p:nvSpPr>
        <p:spPr>
          <a:xfrm>
            <a:off x="5287155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Magnetic Disk 45"/>
          <p:cNvSpPr/>
          <p:nvPr/>
        </p:nvSpPr>
        <p:spPr>
          <a:xfrm>
            <a:off x="4051302" y="2481013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[S]</a:t>
            </a:r>
            <a:r>
              <a:rPr lang="en-US" dirty="0" err="1" smtClean="0"/>
              <a:t>trict</a:t>
            </a:r>
            <a:r>
              <a:rPr lang="en-US" dirty="0" smtClean="0"/>
              <a:t> 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 smtClean="0"/>
              <a:t>Strongest model: real-time + total order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960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51302" y="2481013"/>
            <a:ext cx="1039347" cy="3799136"/>
            <a:chOff x="5309625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5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324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262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  <a:endParaRPr lang="en-US" sz="2800" b="1" baseline="-25000" dirty="0" smtClean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64628" y="3346221"/>
            <a:ext cx="2381248" cy="1462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809227" y="3346221"/>
            <a:ext cx="1136649" cy="8336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64628" y="3521829"/>
            <a:ext cx="2374900" cy="453271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09227" y="4179906"/>
            <a:ext cx="1136649" cy="404794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519681" y="3070919"/>
            <a:ext cx="2657282" cy="1119742"/>
            <a:chOff x="6595881" y="3261419"/>
            <a:chExt cx="2657282" cy="1119742"/>
          </a:xfrm>
        </p:grpSpPr>
        <p:grpSp>
          <p:nvGrpSpPr>
            <p:cNvPr id="19" name="Group 18"/>
            <p:cNvGrpSpPr/>
            <p:nvPr/>
          </p:nvGrpSpPr>
          <p:grpSpPr>
            <a:xfrm>
              <a:off x="7044951" y="3673275"/>
              <a:ext cx="2208212" cy="707886"/>
              <a:chOff x="7044951" y="3673275"/>
              <a:chExt cx="2208212" cy="707886"/>
            </a:xfrm>
          </p:grpSpPr>
          <p:sp>
            <p:nvSpPr>
              <p:cNvPr id="43" name="Right Brace 42"/>
              <p:cNvSpPr/>
              <p:nvPr/>
            </p:nvSpPr>
            <p:spPr>
              <a:xfrm flipH="1">
                <a:off x="7044951" y="3712329"/>
                <a:ext cx="274830" cy="658078"/>
              </a:xfrm>
              <a:prstGeom prst="rightBrace">
                <a:avLst>
                  <a:gd name="adj1" fmla="val 44444"/>
                  <a:gd name="adj2" fmla="val 49005"/>
                </a:avLst>
              </a:prstGeom>
              <a:ln w="381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182366" y="3673275"/>
                <a:ext cx="20707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ACL </a:t>
                </a:r>
                <a:r>
                  <a:rPr lang="en-US" sz="2000" b="1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:=</a:t>
                </a:r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 Private</a:t>
                </a:r>
              </a:p>
              <a:p>
                <a:pPr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Upload Photo B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95881" y="3261419"/>
              <a:ext cx="1935616" cy="400110"/>
              <a:chOff x="6595881" y="3261419"/>
              <a:chExt cx="1935616" cy="400110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363497" y="3261419"/>
                <a:ext cx="11680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W starts</a:t>
                </a:r>
                <a:endPara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H="1">
                <a:off x="6595881" y="3495474"/>
                <a:ext cx="749300" cy="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prstDash val="dash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/>
          <p:cNvGrpSpPr/>
          <p:nvPr/>
        </p:nvGrpSpPr>
        <p:grpSpPr>
          <a:xfrm>
            <a:off x="6519681" y="4422745"/>
            <a:ext cx="2155058" cy="400110"/>
            <a:chOff x="6595881" y="4613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4613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4813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60464" y="3286363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68633" y="3980934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309381" y="4953000"/>
            <a:ext cx="1255247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309381" y="4953000"/>
            <a:ext cx="2499846" cy="46990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309382" y="5422900"/>
            <a:ext cx="1255246" cy="373063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309381" y="5448300"/>
            <a:ext cx="2499846" cy="4699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20720" y="4702145"/>
            <a:ext cx="1855747" cy="400110"/>
            <a:chOff x="1896920" y="48926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48926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5105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829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sp>
        <p:nvSpPr>
          <p:cNvPr id="93" name="Rectangular Callout 92"/>
          <p:cNvSpPr/>
          <p:nvPr/>
        </p:nvSpPr>
        <p:spPr>
          <a:xfrm>
            <a:off x="727493" y="3492500"/>
            <a:ext cx="1787107" cy="673100"/>
          </a:xfrm>
          <a:prstGeom prst="wedgeRectCallout">
            <a:avLst>
              <a:gd name="adj1" fmla="val -1225"/>
              <a:gd name="adj2" fmla="val 29356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000" dirty="0" smtClean="0">
                <a:solidFill>
                  <a:srgbClr val="000000"/>
                </a:solidFill>
                <a:latin typeface="Helvetica Neue Medium"/>
                <a:cs typeface="Helvetica Neue Medium"/>
              </a:rPr>
              <a:t>“Photo B is private!”</a:t>
            </a:r>
            <a:endParaRPr lang="en-US" sz="2000" dirty="0">
              <a:solidFill>
                <a:srgbClr val="000000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293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9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Magnetic Disk 49"/>
          <p:cNvSpPr/>
          <p:nvPr/>
        </p:nvSpPr>
        <p:spPr>
          <a:xfrm>
            <a:off x="4032175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903822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5276774" y="2483987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563378" y="2483987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[S]</a:t>
            </a:r>
            <a:r>
              <a:rPr lang="en-US" dirty="0" err="1" smtClean="0"/>
              <a:t>trict</a:t>
            </a:r>
            <a:r>
              <a:rPr lang="en-US" dirty="0" smtClean="0"/>
              <a:t> Serializability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/>
              <a:t>Strongest model: real-time + total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83355" y="2481013"/>
            <a:ext cx="1039347" cy="3799136"/>
            <a:chOff x="5387601" y="1530003"/>
            <a:chExt cx="1063546" cy="504574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912877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387601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38601" y="2481013"/>
            <a:ext cx="1039347" cy="3799136"/>
            <a:chOff x="5309624" y="1530003"/>
            <a:chExt cx="1063546" cy="504574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309624" y="1530003"/>
              <a:ext cx="106354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9702" y="2481013"/>
            <a:ext cx="1155698" cy="3799136"/>
            <a:chOff x="5244645" y="1530003"/>
            <a:chExt cx="1182606" cy="504574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244645" y="1530003"/>
              <a:ext cx="1182606" cy="1267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S</a:t>
              </a:r>
              <a:r>
                <a:rPr lang="en-US" sz="2800" b="1" baseline="-25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Photo</a:t>
              </a: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413502" y="2481013"/>
            <a:ext cx="1039347" cy="3799136"/>
            <a:chOff x="5309625" y="1530003"/>
            <a:chExt cx="1063546" cy="5045747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834903" y="2493565"/>
              <a:ext cx="0" cy="4082185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309625" y="1530003"/>
              <a:ext cx="1063546" cy="1267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C</a:t>
              </a:r>
              <a:r>
                <a:rPr lang="en-US" sz="2800" b="1" baseline="-250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</a:t>
              </a:r>
              <a:endParaRPr lang="en-US" sz="2800" b="1" baseline="-25000" dirty="0" smtClean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800" b="1" u="sng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H="1">
            <a:off x="4551929" y="3397021"/>
            <a:ext cx="2381247" cy="1505179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796527" y="3371621"/>
            <a:ext cx="1136650" cy="346334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51928" y="4940300"/>
            <a:ext cx="2381248" cy="674132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796527" y="3717955"/>
            <a:ext cx="1136649" cy="13366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6943351" y="3495475"/>
            <a:ext cx="2220912" cy="707886"/>
            <a:chOff x="7032251" y="3685975"/>
            <a:chExt cx="2220912" cy="707886"/>
          </a:xfrm>
        </p:grpSpPr>
        <p:sp>
          <p:nvSpPr>
            <p:cNvPr id="43" name="Right Brace 42"/>
            <p:cNvSpPr/>
            <p:nvPr/>
          </p:nvSpPr>
          <p:spPr>
            <a:xfrm flipH="1">
              <a:off x="7032251" y="3712329"/>
              <a:ext cx="274830" cy="658078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82366" y="3685975"/>
              <a:ext cx="20707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ACL </a:t>
              </a:r>
              <a:r>
                <a:rPr lang="en-US" sz="2000" b="1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:=</a:t>
              </a:r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 Private</a:t>
              </a:r>
            </a:p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Upload Photo B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6981" y="3070919"/>
            <a:ext cx="1935616" cy="400110"/>
            <a:chOff x="6595881" y="3261419"/>
            <a:chExt cx="1935616" cy="400110"/>
          </a:xfrm>
        </p:grpSpPr>
        <p:sp>
          <p:nvSpPr>
            <p:cNvPr id="34" name="TextBox 33"/>
            <p:cNvSpPr txBox="1"/>
            <p:nvPr/>
          </p:nvSpPr>
          <p:spPr>
            <a:xfrm>
              <a:off x="7363497" y="3261419"/>
              <a:ext cx="116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starts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 flipH="1">
              <a:off x="6595881" y="3495474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506981" y="5438745"/>
            <a:ext cx="2155058" cy="400110"/>
            <a:chOff x="6595881" y="5629245"/>
            <a:chExt cx="2155058" cy="400110"/>
          </a:xfrm>
        </p:grpSpPr>
        <p:sp>
          <p:nvSpPr>
            <p:cNvPr id="45" name="TextBox 44"/>
            <p:cNvSpPr txBox="1"/>
            <p:nvPr/>
          </p:nvSpPr>
          <p:spPr>
            <a:xfrm>
              <a:off x="7345181" y="5629245"/>
              <a:ext cx="14057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W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>
              <a:off x="6595881" y="58674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3573164" y="4659868"/>
            <a:ext cx="101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Private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08188" y="3482775"/>
            <a:ext cx="1144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Photo B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3296681" y="3533575"/>
            <a:ext cx="1256145" cy="18438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296681" y="3533575"/>
            <a:ext cx="2499846" cy="15210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96682" y="3717955"/>
            <a:ext cx="1255246" cy="101914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96681" y="5054600"/>
            <a:ext cx="2499846" cy="83820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1808020" y="3254345"/>
            <a:ext cx="1855747" cy="400110"/>
            <a:chOff x="1896920" y="3444845"/>
            <a:chExt cx="1855747" cy="400110"/>
          </a:xfrm>
        </p:grpSpPr>
        <p:sp>
          <p:nvSpPr>
            <p:cNvPr id="64" name="TextBox 63"/>
            <p:cNvSpPr txBox="1"/>
            <p:nvPr/>
          </p:nvSpPr>
          <p:spPr>
            <a:xfrm>
              <a:off x="1896920" y="3444845"/>
              <a:ext cx="1106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starts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flipH="1">
              <a:off x="3003367" y="36703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570262" y="5730845"/>
            <a:ext cx="2093505" cy="400110"/>
            <a:chOff x="1659162" y="5921345"/>
            <a:chExt cx="2093505" cy="400110"/>
          </a:xfrm>
        </p:grpSpPr>
        <p:cxnSp>
          <p:nvCxnSpPr>
            <p:cNvPr id="89" name="Straight Arrow Connector 88"/>
            <p:cNvCxnSpPr/>
            <p:nvPr/>
          </p:nvCxnSpPr>
          <p:spPr>
            <a:xfrm flipH="1">
              <a:off x="3003367" y="6146800"/>
              <a:ext cx="749300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prstDash val="dash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1659162" y="5921345"/>
              <a:ext cx="1344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R finishes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23778" y="3926243"/>
            <a:ext cx="2673421" cy="1323439"/>
            <a:chOff x="-2157085" y="3663721"/>
            <a:chExt cx="2256376" cy="1323439"/>
          </a:xfrm>
        </p:grpSpPr>
        <p:sp>
          <p:nvSpPr>
            <p:cNvPr id="92" name="TextBox 91"/>
            <p:cNvSpPr txBox="1"/>
            <p:nvPr/>
          </p:nvSpPr>
          <p:spPr>
            <a:xfrm>
              <a:off x="-2118985" y="3663721"/>
              <a:ext cx="22182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A” </a:t>
              </a:r>
            </a:p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B is private!”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33269" y="4791125"/>
            <a:ext cx="2663930" cy="1015663"/>
            <a:chOff x="-2157085" y="3663721"/>
            <a:chExt cx="2246886" cy="1015663"/>
          </a:xfrm>
        </p:grpSpPr>
        <p:sp>
          <p:nvSpPr>
            <p:cNvPr id="102" name="TextBox 101"/>
            <p:cNvSpPr txBox="1"/>
            <p:nvPr/>
          </p:nvSpPr>
          <p:spPr>
            <a:xfrm>
              <a:off x="-2118985" y="3663721"/>
              <a:ext cx="22087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“Public + Photo B” </a:t>
              </a:r>
            </a:p>
            <a:p>
              <a:pPr algn="ctr" defTabSz="457200"/>
              <a:r>
                <a:rPr lang="en-US" sz="2000" dirty="0" smtClean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“Photo A is private!”</a:t>
              </a:r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-2157085" y="3684448"/>
              <a:ext cx="2218276" cy="67693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4" name="Multiply 83"/>
          <p:cNvSpPr/>
          <p:nvPr/>
        </p:nvSpPr>
        <p:spPr>
          <a:xfrm>
            <a:off x="770162" y="4671536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[N]</a:t>
            </a:r>
            <a:r>
              <a:rPr lang="en-US" dirty="0" smtClean="0"/>
              <a:t>on-blocking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 smtClean="0"/>
              <a:t>Do not wait on external events</a:t>
            </a:r>
          </a:p>
          <a:p>
            <a:pPr lvl="1"/>
            <a:r>
              <a:rPr lang="en-US" dirty="0"/>
              <a:t>Locks, timeouts, </a:t>
            </a:r>
            <a:r>
              <a:rPr lang="en-US" dirty="0" smtClean="0"/>
              <a:t>messages, etc.</a:t>
            </a:r>
          </a:p>
          <a:p>
            <a:endParaRPr lang="en-US" dirty="0" smtClean="0"/>
          </a:p>
          <a:p>
            <a:r>
              <a:rPr lang="en-US" dirty="0" smtClean="0"/>
              <a:t>Lower latency</a:t>
            </a:r>
          </a:p>
          <a:p>
            <a:pPr lvl="1"/>
            <a:r>
              <a:rPr lang="en-US" dirty="0" smtClean="0"/>
              <a:t>Save the time spent blocking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[O]</a:t>
            </a:r>
            <a:r>
              <a:rPr lang="en-US" dirty="0" smtClean="0"/>
              <a:t>ne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One round-trip</a:t>
            </a:r>
          </a:p>
          <a:p>
            <a:pPr lvl="1"/>
            <a:r>
              <a:rPr lang="en-US" dirty="0" smtClean="0"/>
              <a:t>No message redirection</a:t>
            </a:r>
          </a:p>
          <a:p>
            <a:pPr lvl="2"/>
            <a:r>
              <a:rPr lang="en-US" dirty="0" smtClean="0"/>
              <a:t>Centralized components: coordinator, etc.</a:t>
            </a:r>
          </a:p>
          <a:p>
            <a:pPr lvl="1"/>
            <a:r>
              <a:rPr lang="en-US" dirty="0" smtClean="0"/>
              <a:t>No retries</a:t>
            </a:r>
          </a:p>
          <a:p>
            <a:pPr lvl="1"/>
            <a:r>
              <a:rPr lang="en-US" dirty="0" smtClean="0"/>
              <a:t>Save the time for extra round-trips</a:t>
            </a:r>
          </a:p>
          <a:p>
            <a:endParaRPr lang="en-US" dirty="0" smtClean="0"/>
          </a:p>
          <a:p>
            <a:r>
              <a:rPr lang="en-US" dirty="0" smtClean="0"/>
              <a:t>One value per response</a:t>
            </a:r>
          </a:p>
          <a:p>
            <a:pPr lvl="1"/>
            <a:r>
              <a:rPr lang="en-US" dirty="0" smtClean="0"/>
              <a:t>Less time for transmitting, marshaling, etc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62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90000"/>
                </a:solidFill>
              </a:rPr>
              <a:t>[W]</a:t>
            </a:r>
            <a:r>
              <a:rPr lang="en-US" dirty="0" smtClean="0"/>
              <a:t>rite Transactions That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4525963"/>
          </a:xfrm>
        </p:spPr>
        <p:txBody>
          <a:bodyPr/>
          <a:lstStyle/>
          <a:p>
            <a:r>
              <a:rPr lang="en-US" dirty="0" smtClean="0"/>
              <a:t>Compatible with write transactions </a:t>
            </a:r>
          </a:p>
          <a:p>
            <a:pPr lvl="1"/>
            <a:r>
              <a:rPr lang="en-US" dirty="0" smtClean="0"/>
              <a:t>Richer system model</a:t>
            </a:r>
          </a:p>
          <a:p>
            <a:pPr lvl="1"/>
            <a:r>
              <a:rPr lang="en-US" dirty="0" smtClean="0"/>
              <a:t>Eas</a:t>
            </a:r>
            <a:r>
              <a:rPr lang="en-US" altLang="zh-CN" dirty="0" smtClean="0"/>
              <a:t>ier</a:t>
            </a:r>
            <a:r>
              <a:rPr lang="en-US" dirty="0" smtClean="0"/>
              <a:t> to program</a:t>
            </a:r>
          </a:p>
          <a:p>
            <a:pPr lvl="1"/>
            <a:endParaRPr lang="en-US" dirty="0"/>
          </a:p>
          <a:p>
            <a:r>
              <a:rPr lang="en-US" dirty="0" smtClean="0"/>
              <a:t>Spanner has W</a:t>
            </a:r>
          </a:p>
          <a:p>
            <a:r>
              <a:rPr lang="en-US" dirty="0" smtClean="0"/>
              <a:t>COPS does not have 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828800" y="2527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00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0700" y="2057739"/>
            <a:ext cx="8102600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 smtClean="0">
                <a:latin typeface="Helvetica Neue Medium"/>
                <a:cs typeface="Helvetica Neue Medium"/>
              </a:rPr>
              <a:t>The SNOW Theorem: </a:t>
            </a:r>
          </a:p>
          <a:p>
            <a:pPr algn="ctr"/>
            <a:endParaRPr lang="en-US" sz="1400" dirty="0" smtClean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 smtClean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 smtClean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algorithms to have all SNOW properties</a:t>
            </a:r>
            <a:br>
              <a:rPr lang="en-US" sz="3200" dirty="0" smtClean="0">
                <a:latin typeface="Helvetica Neue Medium"/>
                <a:cs typeface="Helvetica Neue Medium"/>
              </a:rPr>
            </a:br>
            <a:r>
              <a:rPr lang="en-US" sz="3200" dirty="0" smtClean="0">
                <a:latin typeface="Helvetica Neue Medium"/>
                <a:cs typeface="Helvetica Neue Medium"/>
              </a:rPr>
              <a:t/>
            </a:r>
            <a:br>
              <a:rPr lang="en-US" sz="3200" dirty="0" smtClean="0">
                <a:latin typeface="Helvetica Neue Medium"/>
                <a:cs typeface="Helvetica Neue Medium"/>
              </a:rPr>
            </a:br>
            <a:r>
              <a:rPr lang="en-US" sz="3200" dirty="0" smtClean="0">
                <a:latin typeface="Helvetica Neue Medium"/>
                <a:cs typeface="Helvetica Neue Medium"/>
              </a:rPr>
              <a:t>Must choose strongest guarantees OR lowest latency for 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6593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r>
              <a:rPr lang="en-US" dirty="0"/>
              <a:t>Network Partitions Divide Systems</a:t>
            </a:r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03647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Magnetic Disk 51"/>
          <p:cNvSpPr/>
          <p:nvPr/>
        </p:nvSpPr>
        <p:spPr>
          <a:xfrm>
            <a:off x="3247160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Magnetic Disk 52"/>
          <p:cNvSpPr/>
          <p:nvPr/>
        </p:nvSpPr>
        <p:spPr>
          <a:xfrm>
            <a:off x="4450814" y="1394100"/>
            <a:ext cx="1039505" cy="589906"/>
          </a:xfrm>
          <a:prstGeom prst="flowChartMagneticDisk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101551" y="1394100"/>
            <a:ext cx="759945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SNOW Is Impossible </a:t>
            </a:r>
            <a:r>
              <a:rPr lang="en-US" sz="2700" dirty="0" smtClean="0"/>
              <a:t>[Intuition]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50353" y="1394100"/>
            <a:ext cx="5174119" cy="4867422"/>
            <a:chOff x="1850353" y="1394100"/>
            <a:chExt cx="5174119" cy="486742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647351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902103" y="1417638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W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3785375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479231" y="1417638"/>
              <a:ext cx="6282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Helvetica Neue Medium" charset="0"/>
                </a:rPr>
                <a:t>A</a:t>
              </a:r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4962562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46123" y="1427438"/>
              <a:ext cx="632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S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Helvetica Neue Medium" charset="0"/>
                </a:rPr>
                <a:t>B</a:t>
              </a:r>
              <a:endParaRPr lang="en-US" sz="2800" baseline="-25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408439" y="2066075"/>
              <a:ext cx="8005" cy="4195447"/>
            </a:xfrm>
            <a:prstGeom prst="line">
              <a:avLst/>
            </a:prstGeom>
            <a:ln w="50800">
              <a:headEnd type="none"/>
              <a:tailEnd type="triangle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850353" y="1394100"/>
              <a:ext cx="112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C</a:t>
              </a:r>
              <a:r>
                <a:rPr lang="en-US" sz="2800" baseline="-25000" dirty="0">
                  <a:solidFill>
                    <a:prstClr val="black"/>
                  </a:solidFill>
                  <a:latin typeface="Helvetica Neue Medium" charset="0"/>
                </a:rPr>
                <a:t>R</a:t>
              </a: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 flipH="1">
            <a:off x="3871677" y="2270170"/>
            <a:ext cx="2621501" cy="395903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6868" y="2270170"/>
            <a:ext cx="1441297" cy="55802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Down Arrow 17"/>
          <p:cNvSpPr/>
          <p:nvPr/>
        </p:nvSpPr>
        <p:spPr>
          <a:xfrm>
            <a:off x="5208113" y="4000570"/>
            <a:ext cx="250058" cy="653291"/>
          </a:xfrm>
          <a:prstGeom prst="down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1922" y="3998349"/>
            <a:ext cx="102596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visible</a:t>
            </a:r>
            <a:endParaRPr lang="en-US" sz="2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31722" y="2538564"/>
            <a:ext cx="1267350" cy="1683800"/>
          </a:xfrm>
          <a:prstGeom prst="straightConnector1">
            <a:avLst/>
          </a:prstGeom>
          <a:ln w="44450">
            <a:solidFill>
              <a:srgbClr val="008000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416444" y="4204283"/>
            <a:ext cx="1350469" cy="657472"/>
          </a:xfrm>
          <a:prstGeom prst="straightConnector1">
            <a:avLst/>
          </a:prstGeom>
          <a:ln w="44450">
            <a:solidFill>
              <a:srgbClr val="008000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6181" y="4536685"/>
            <a:ext cx="1720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 smtClean="0">
                <a:solidFill>
                  <a:prstClr val="black"/>
                </a:solidFill>
                <a:latin typeface="Helvetica Neue Medium" charset="0"/>
              </a:rPr>
              <a:t>A </a:t>
            </a:r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= new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6180" y="5026359"/>
            <a:ext cx="1525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 charset="0"/>
              </a:rPr>
              <a:t>R</a:t>
            </a:r>
            <a:r>
              <a:rPr lang="en-US" sz="2800" baseline="-25000" dirty="0" smtClean="0">
                <a:solidFill>
                  <a:prstClr val="black"/>
                </a:solidFill>
                <a:latin typeface="Helvetica Neue Medium" charset="0"/>
              </a:rPr>
              <a:t>B </a:t>
            </a:r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= old</a:t>
            </a:r>
            <a:endParaRPr lang="en-US" sz="2800" baseline="-25000" dirty="0">
              <a:solidFill>
                <a:prstClr val="black"/>
              </a:solidFill>
              <a:latin typeface="Helvetica Neue Medium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56868" y="4832124"/>
            <a:ext cx="1443267" cy="305285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871677" y="5215221"/>
            <a:ext cx="2621501" cy="297521"/>
          </a:xfrm>
          <a:prstGeom prst="straightConnector1">
            <a:avLst/>
          </a:prstGeom>
          <a:ln w="44450">
            <a:solidFill>
              <a:srgbClr val="4F81BD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91300" y="5313306"/>
            <a:ext cx="2235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Helvetica Neue Medium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Helvetica Neue Medium" charset="0"/>
              </a:rPr>
              <a:t>finishes</a:t>
            </a:r>
            <a:endParaRPr lang="en-US" sz="28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699072" y="2645450"/>
            <a:ext cx="172606" cy="25979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7068" y="3169209"/>
            <a:ext cx="126613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W</a:t>
            </a:r>
          </a:p>
          <a:p>
            <a:pPr algn="ctr" defTabSz="457200"/>
            <a:r>
              <a:rPr lang="en-US" sz="2000" dirty="0" smtClean="0">
                <a:solidFill>
                  <a:prstClr val="black"/>
                </a:solidFill>
                <a:latin typeface="Helvetica Neue Medium" charset="0"/>
              </a:rPr>
              <a:t>invisible</a:t>
            </a:r>
            <a:endParaRPr lang="en-US" sz="2000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29" name="Down Arrow 28"/>
          <p:cNvSpPr/>
          <p:nvPr/>
        </p:nvSpPr>
        <p:spPr>
          <a:xfrm flipV="1">
            <a:off x="5208113" y="3152696"/>
            <a:ext cx="250058" cy="653291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08439" y="2534354"/>
            <a:ext cx="2475824" cy="1172469"/>
          </a:xfrm>
          <a:prstGeom prst="straightConnector1">
            <a:avLst/>
          </a:prstGeom>
          <a:ln w="44450">
            <a:solidFill>
              <a:schemeClr val="accent2"/>
            </a:solidFill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31723" y="3728995"/>
            <a:ext cx="2452540" cy="1569258"/>
          </a:xfrm>
          <a:prstGeom prst="straightConnector1">
            <a:avLst/>
          </a:prstGeom>
          <a:ln w="44450">
            <a:solidFill>
              <a:schemeClr val="accent2"/>
            </a:solidFill>
            <a:prstDash val="solid"/>
            <a:headEnd type="none"/>
            <a:tailEnd type="triangle" w="lg" len="lg"/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884263" y="2810007"/>
            <a:ext cx="172606" cy="205174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209606" y="3915131"/>
            <a:ext cx="2647097" cy="0"/>
          </a:xfrm>
          <a:prstGeom prst="line">
            <a:avLst/>
          </a:prstGeom>
          <a:ln w="66675">
            <a:solidFill>
              <a:schemeClr val="tx1">
                <a:lumMod val="75000"/>
                <a:lumOff val="25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591300" y="1963335"/>
            <a:ext cx="2197099" cy="1815882"/>
            <a:chOff x="6591300" y="1963335"/>
            <a:chExt cx="2197099" cy="1815882"/>
          </a:xfrm>
        </p:grpSpPr>
        <p:sp>
          <p:nvSpPr>
            <p:cNvPr id="26" name="TextBox 25"/>
            <p:cNvSpPr txBox="1"/>
            <p:nvPr/>
          </p:nvSpPr>
          <p:spPr>
            <a:xfrm>
              <a:off x="6591300" y="1963335"/>
              <a:ext cx="2197099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W starts 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  A := new</a:t>
              </a:r>
            </a:p>
            <a:p>
              <a:pPr defTabSz="457200"/>
              <a:r>
                <a:rPr lang="en-US" sz="2800" dirty="0">
                  <a:solidFill>
                    <a:prstClr val="black"/>
                  </a:solidFill>
                  <a:latin typeface="Helvetica Neue Medium" charset="0"/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  <a:latin typeface="Helvetica Neue Medium" charset="0"/>
                </a:rPr>
                <a:t>  B := new</a:t>
              </a:r>
            </a:p>
            <a:p>
              <a:pPr defTabSz="457200"/>
              <a:endParaRPr lang="en-US" sz="28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 flipH="1">
              <a:off x="6654800" y="2545617"/>
              <a:ext cx="274226" cy="750591"/>
            </a:xfrm>
            <a:prstGeom prst="rightBrace">
              <a:avLst>
                <a:gd name="adj1" fmla="val 44444"/>
                <a:gd name="adj2" fmla="val 4900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800">
                <a:solidFill>
                  <a:prstClr val="black"/>
                </a:solidFill>
              </a:endParaRPr>
            </a:p>
          </p:txBody>
        </p:sp>
      </p:grpSp>
      <p:sp>
        <p:nvSpPr>
          <p:cNvPr id="36" name="Rectangle 35"/>
          <p:cNvSpPr/>
          <p:nvPr/>
        </p:nvSpPr>
        <p:spPr>
          <a:xfrm>
            <a:off x="756180" y="4653861"/>
            <a:ext cx="1555220" cy="85888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Multiply 36"/>
          <p:cNvSpPr/>
          <p:nvPr/>
        </p:nvSpPr>
        <p:spPr>
          <a:xfrm>
            <a:off x="647700" y="4595323"/>
            <a:ext cx="1828800" cy="929164"/>
          </a:xfrm>
          <a:prstGeom prst="mathMultiply">
            <a:avLst/>
          </a:prstGeom>
          <a:solidFill>
            <a:srgbClr val="FF0000">
              <a:alpha val="47000"/>
            </a:srgb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5200" y="1612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78932" y="2249417"/>
            <a:ext cx="437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R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82222" y="3646262"/>
            <a:ext cx="367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Helvetica Neue Medium"/>
                <a:cs typeface="Helvetica Neue Medium"/>
              </a:rPr>
              <a:t>T</a:t>
            </a:r>
            <a:endParaRPr lang="en-US" sz="24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35498" y="2111568"/>
            <a:ext cx="1628736" cy="761854"/>
            <a:chOff x="351173" y="2164690"/>
            <a:chExt cx="1628736" cy="761854"/>
          </a:xfrm>
        </p:grpSpPr>
        <p:grpSp>
          <p:nvGrpSpPr>
            <p:cNvPr id="45" name="Group 44"/>
            <p:cNvGrpSpPr/>
            <p:nvPr/>
          </p:nvGrpSpPr>
          <p:grpSpPr>
            <a:xfrm>
              <a:off x="351173" y="2164690"/>
              <a:ext cx="1228053" cy="761854"/>
              <a:chOff x="-2157085" y="3684447"/>
              <a:chExt cx="1585561" cy="761854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-2118985" y="3727221"/>
                <a:ext cx="15474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Assume </a:t>
                </a:r>
              </a:p>
              <a:p>
                <a:pPr algn="ctr" defTabSz="457200"/>
                <a:r>
                  <a:rPr lang="en-US" sz="2000" dirty="0" smtClean="0">
                    <a:solidFill>
                      <a:prstClr val="black"/>
                    </a:solidFill>
                    <a:latin typeface="Helvetica Neue Medium"/>
                    <a:cs typeface="Helvetica Neue Medium"/>
                  </a:rPr>
                  <a:t>SNOW</a:t>
                </a:r>
                <a:endParaRPr lang="en-US" sz="2000" dirty="0">
                  <a:solidFill>
                    <a:prstClr val="black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-2157085" y="3684447"/>
                <a:ext cx="1585561" cy="761854"/>
              </a:xfrm>
              <a:prstGeom prst="rect">
                <a:avLst/>
              </a:prstGeom>
              <a:noFill/>
              <a:ln w="38100" cmpd="sng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493778" y="2334299"/>
              <a:ext cx="486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black"/>
                  </a:solidFill>
                  <a:latin typeface="Helvetica Neue Medium"/>
                  <a:cs typeface="Helvetica Neue Medium"/>
                  <a:sym typeface="Wingdings"/>
                </a:rPr>
                <a:t>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V="1">
            <a:off x="908566" y="2959101"/>
            <a:ext cx="0" cy="1577584"/>
          </a:xfrm>
          <a:prstGeom prst="line">
            <a:avLst/>
          </a:prstGeom>
          <a:ln w="50800">
            <a:headEnd type="none"/>
            <a:tailEnd type="triangle" w="lg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30119" y="3482821"/>
            <a:ext cx="14247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Violates</a:t>
            </a:r>
          </a:p>
          <a:p>
            <a:pPr defTabSz="457200"/>
            <a:r>
              <a:rPr lang="en-US" sz="2000" dirty="0">
                <a:solidFill>
                  <a:srgbClr val="FF0000"/>
                </a:solidFill>
                <a:latin typeface="Helvetica Neue Medium"/>
                <a:cs typeface="Helvetica Neue Medium"/>
              </a:rPr>
              <a:t>p</a:t>
            </a:r>
            <a:r>
              <a:rPr lang="en-US" sz="20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roperty 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4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2" grpId="0"/>
      <p:bldP spid="23" grpId="0"/>
      <p:bldP spid="27" grpId="0"/>
      <p:bldP spid="28" grpId="0" animBg="1"/>
      <p:bldP spid="17" grpId="0"/>
      <p:bldP spid="29" grpId="0" animBg="1"/>
      <p:bldP spid="32" grpId="0" animBg="1"/>
      <p:bldP spid="36" grpId="0" animBg="1"/>
      <p:bldP spid="37" grpId="0" animBg="1"/>
      <p:bldP spid="13" grpId="0"/>
      <p:bldP spid="35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Is Tight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946990"/>
            <a:ext cx="8229600" cy="1348401"/>
          </a:xfrm>
          <a:prstGeom prst="rect">
            <a:avLst/>
          </a:prstGeom>
          <a:solidFill>
            <a:schemeClr val="bg1"/>
          </a:solidFill>
          <a:ln w="88900" cmpd="sng">
            <a:solidFill>
              <a:srgbClr val="0000FF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Spanner’s read-only transaction interfaces provide both sides of tradeoff!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7933" y="1368688"/>
            <a:ext cx="96221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S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N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O</a:t>
            </a:r>
          </a:p>
          <a:p>
            <a:endParaRPr lang="en-US" sz="3000" b="1" dirty="0">
              <a:latin typeface="Helvetica Neue Medium"/>
              <a:ea typeface="+mj-ea"/>
              <a:cs typeface="+mj-cs"/>
            </a:endParaRPr>
          </a:p>
          <a:p>
            <a:r>
              <a:rPr lang="en-US" sz="3000" b="1" dirty="0">
                <a:latin typeface="Helvetica Neue Medium"/>
                <a:ea typeface="+mj-ea"/>
                <a:cs typeface="+mj-cs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1642" y="1353076"/>
            <a:ext cx="255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COPS-DW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9787" y="2267444"/>
            <a:ext cx="1760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</a:t>
            </a:r>
            <a:r>
              <a:rPr lang="en-US" sz="2800" dirty="0" err="1" smtClean="0">
                <a:latin typeface="Helvetica Neue Medium"/>
                <a:cs typeface="Helvetica Neue Medium"/>
              </a:rPr>
              <a:t>Eiger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2487" y="3248663"/>
            <a:ext cx="349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Spanner-RO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9742" y="4119341"/>
            <a:ext cx="3398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:     Spanner-Snap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4668" y="1355988"/>
            <a:ext cx="1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S+N+O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139042" y="1617598"/>
            <a:ext cx="1765626" cy="1874597"/>
            <a:chOff x="2139042" y="1579498"/>
            <a:chExt cx="1765626" cy="1874597"/>
          </a:xfrm>
        </p:grpSpPr>
        <p:cxnSp>
          <p:nvCxnSpPr>
            <p:cNvPr id="17" name="Straight Arrow Connector 16"/>
            <p:cNvCxnSpPr>
              <a:endCxn id="5" idx="1"/>
            </p:cNvCxnSpPr>
            <p:nvPr/>
          </p:nvCxnSpPr>
          <p:spPr>
            <a:xfrm flipV="1">
              <a:off x="2139042" y="1579498"/>
              <a:ext cx="1765626" cy="72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139042" y="1678214"/>
              <a:ext cx="1765625" cy="8026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161884" y="1792253"/>
              <a:ext cx="1742783" cy="16618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3904667" y="2275462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S+N+W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18337" y="1655698"/>
            <a:ext cx="1786330" cy="2812460"/>
            <a:chOff x="2118337" y="1617598"/>
            <a:chExt cx="1786330" cy="2812460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144486" y="1617598"/>
              <a:ext cx="1760181" cy="7337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7" idx="1"/>
            </p:cNvCxnSpPr>
            <p:nvPr/>
          </p:nvCxnSpPr>
          <p:spPr>
            <a:xfrm>
              <a:off x="2118337" y="2494162"/>
              <a:ext cx="1786330" cy="48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2185256" y="2591972"/>
              <a:ext cx="1719411" cy="183808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04667" y="3248663"/>
            <a:ext cx="1642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S+O+W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118337" y="1655698"/>
            <a:ext cx="1798284" cy="2812460"/>
            <a:chOff x="2118337" y="1617598"/>
            <a:chExt cx="1798284" cy="2812460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118337" y="1617598"/>
              <a:ext cx="1786330" cy="17118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8" idx="1"/>
            </p:cNvCxnSpPr>
            <p:nvPr/>
          </p:nvCxnSpPr>
          <p:spPr>
            <a:xfrm flipV="1">
              <a:off x="2173838" y="3472173"/>
              <a:ext cx="1730829" cy="1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2185256" y="3561556"/>
              <a:ext cx="1731365" cy="8685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904667" y="4117166"/>
            <a:ext cx="174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 Neue Medium"/>
                <a:cs typeface="Helvetica Neue Medium"/>
              </a:rPr>
              <a:t>N+O+W</a:t>
            </a:r>
            <a:endParaRPr lang="en-US" sz="2800" dirty="0">
              <a:latin typeface="Helvetica Neue Medium"/>
              <a:cs typeface="Helvetica Neue Medium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144486" y="2520395"/>
            <a:ext cx="1760182" cy="1947763"/>
            <a:chOff x="2144486" y="2482295"/>
            <a:chExt cx="1760182" cy="1947763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2144486" y="2482295"/>
              <a:ext cx="1760181" cy="170968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endCxn id="9" idx="1"/>
            </p:cNvCxnSpPr>
            <p:nvPr/>
          </p:nvCxnSpPr>
          <p:spPr>
            <a:xfrm>
              <a:off x="2173838" y="3468674"/>
              <a:ext cx="1730829" cy="9101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2185256" y="4430058"/>
              <a:ext cx="17194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13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/>
      <p:bldP spid="14" grpId="0"/>
      <p:bldP spid="5" grpId="0"/>
      <p:bldP spid="7" grpId="0"/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Hierarchy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054" y="2461005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3455781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440" y="4719499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054" y="5826928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922670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896843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5160073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2461005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9" y="4698408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5856790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0054" y="1363079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Strict </a:t>
            </a:r>
            <a:r>
              <a:rPr lang="en-US" sz="2400" dirty="0" err="1" smtClean="0">
                <a:latin typeface="Helvetica Neue Medium" charset="0"/>
                <a:ea typeface="Helvetica Neue Medium" charset="0"/>
                <a:cs typeface="Helvetica Neue Medium" charset="0"/>
              </a:rPr>
              <a:t>Serializability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712259" y="182474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1999" y="1363079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Helvetica Neue Medium" charset="0"/>
                <a:ea typeface="Helvetica Neue Medium" charset="0"/>
                <a:cs typeface="Helvetica Neue Medium" charset="0"/>
              </a:rPr>
              <a:t>e.g., Spanner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45440" y="4021656"/>
            <a:ext cx="6164646" cy="0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27548" y="3790823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CAP</a:t>
            </a:r>
            <a:endParaRPr lang="en-US" sz="2400" dirty="0">
              <a:solidFill>
                <a:srgbClr val="FF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45440" y="4404832"/>
            <a:ext cx="6164646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027548" y="4171224"/>
            <a:ext cx="1085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PRAM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25215" y="1917160"/>
            <a:ext cx="6284871" cy="0"/>
          </a:xfrm>
          <a:prstGeom prst="line">
            <a:avLst/>
          </a:prstGeom>
          <a:ln w="63500">
            <a:solidFill>
              <a:srgbClr val="FF8F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01575" y="1686327"/>
            <a:ext cx="1130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8F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SNOW</a:t>
            </a:r>
            <a:endParaRPr lang="en-US" sz="2400" dirty="0">
              <a:solidFill>
                <a:srgbClr val="FF8F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07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vs. Throughput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Latency: How long operations take</a:t>
            </a:r>
          </a:p>
          <a:p>
            <a:pPr lvl="1"/>
            <a:r>
              <a:rPr lang="en-US" dirty="0" smtClean="0"/>
              <a:t>All results so far about latency/availability</a:t>
            </a:r>
          </a:p>
          <a:p>
            <a:pPr lvl="1"/>
            <a:endParaRPr lang="en-US" dirty="0"/>
          </a:p>
          <a:p>
            <a:r>
              <a:rPr lang="en-US" dirty="0" smtClean="0"/>
              <a:t>Throughput: How many operations/sec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048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Helvetica Neue Medium"/>
                <a:ea typeface="+mj-ea"/>
                <a:cs typeface="+mj-cs"/>
              </a:defRPr>
            </a:lvl1pPr>
          </a:lstStyle>
          <a:p>
            <a:r>
              <a:rPr lang="en-US" dirty="0" smtClean="0"/>
              <a:t>The NOCS Theorem </a:t>
            </a:r>
            <a:r>
              <a:rPr lang="en-US" sz="2000" dirty="0" smtClean="0"/>
              <a:t>[Lu et al. 2020]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Focus on read-only transaction’s latency and throughput</a:t>
            </a:r>
          </a:p>
          <a:p>
            <a:endParaRPr lang="en-US" dirty="0" smtClean="0"/>
          </a:p>
          <a:p>
            <a:r>
              <a:rPr lang="en-US" dirty="0" smtClean="0"/>
              <a:t>Are the ‘ideal’ read-only transaction possible?</a:t>
            </a:r>
          </a:p>
          <a:p>
            <a:pPr lvl="1"/>
            <a:r>
              <a:rPr lang="en-US" dirty="0" smtClean="0"/>
              <a:t>Provide the strongest guarantees</a:t>
            </a:r>
          </a:p>
          <a:p>
            <a:pPr lvl="1"/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Provide the lowest possible latency?</a:t>
            </a:r>
          </a:p>
          <a:p>
            <a:pPr lvl="1"/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Provide the highest possible throughput?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>
                <a:sym typeface="Wingdings"/>
              </a:rPr>
              <a:t>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8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NOCS Properties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99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on-blocking operations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[</a:t>
            </a:r>
            <a:r>
              <a:rPr lang="en-US" dirty="0" smtClean="0">
                <a:solidFill>
                  <a:srgbClr val="99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smtClean="0"/>
              <a:t>ne response per read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</a:rPr>
              <a:t>[</a:t>
            </a:r>
            <a:r>
              <a:rPr lang="en-US" dirty="0" smtClean="0">
                <a:solidFill>
                  <a:srgbClr val="99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en-US" dirty="0" err="1" smtClean="0"/>
              <a:t>onstant</a:t>
            </a:r>
            <a:r>
              <a:rPr lang="en-US" dirty="0" smtClean="0"/>
              <a:t> metadata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 [</a:t>
            </a:r>
            <a:r>
              <a:rPr lang="en-US" dirty="0">
                <a:solidFill>
                  <a:srgbClr val="99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en-US" dirty="0" err="1"/>
              <a:t>trict</a:t>
            </a:r>
            <a:r>
              <a:rPr lang="en-US" dirty="0"/>
              <a:t> </a:t>
            </a:r>
            <a:r>
              <a:rPr lang="en-US" dirty="0" err="1"/>
              <a:t>serializability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280552" y="1914967"/>
            <a:ext cx="1699217" cy="2691757"/>
            <a:chOff x="6938780" y="4368800"/>
            <a:chExt cx="1699217" cy="1346199"/>
          </a:xfrm>
        </p:grpSpPr>
        <p:sp>
          <p:nvSpPr>
            <p:cNvPr id="12" name="Right Brace 11"/>
            <p:cNvSpPr/>
            <p:nvPr/>
          </p:nvSpPr>
          <p:spPr>
            <a:xfrm>
              <a:off x="6938780" y="4368800"/>
              <a:ext cx="376419" cy="1346199"/>
            </a:xfrm>
            <a:prstGeom prst="rightBrace">
              <a:avLst>
                <a:gd name="adj1" fmla="val 44444"/>
                <a:gd name="adj2" fmla="val 48825"/>
              </a:avLst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15199" y="4521200"/>
              <a:ext cx="1322798" cy="908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Helvetica Neue Medium"/>
                  <a:cs typeface="Helvetica Neue Medium"/>
                </a:rPr>
                <a:t>Same</a:t>
              </a:r>
            </a:p>
            <a:p>
              <a:r>
                <a:rPr lang="en-US" sz="2800" dirty="0" smtClean="0">
                  <a:latin typeface="Helvetica Neue Medium"/>
                  <a:cs typeface="Helvetica Neue Medium"/>
                </a:rPr>
                <a:t>As</a:t>
              </a:r>
            </a:p>
            <a:p>
              <a:r>
                <a:rPr lang="en-US" sz="2800" dirty="0" smtClean="0">
                  <a:latin typeface="Helvetica Neue Medium"/>
                  <a:cs typeface="Helvetica Neue Medium"/>
                </a:rPr>
                <a:t>Simple</a:t>
              </a:r>
            </a:p>
            <a:p>
              <a:r>
                <a:rPr lang="en-US" sz="2800" dirty="0" smtClean="0">
                  <a:latin typeface="Helvetica Neue Medium"/>
                  <a:cs typeface="Helvetica Neue Medium"/>
                </a:rPr>
                <a:t>Reads</a:t>
              </a:r>
              <a:endParaRPr lang="en-US" sz="2800" dirty="0" smtClean="0">
                <a:latin typeface="Helvetica Neue Medium"/>
                <a:cs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2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39 0.16666 " pathEditMode="relative" ptsTypes="A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1.94444E-6 -0.3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87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2597" y="2057739"/>
            <a:ext cx="8796759" cy="3595170"/>
          </a:xfrm>
          <a:prstGeom prst="rect">
            <a:avLst/>
          </a:prstGeom>
          <a:solidFill>
            <a:schemeClr val="bg1"/>
          </a:solidFill>
          <a:ln w="88900" cmpd="sng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pPr algn="ctr"/>
            <a:r>
              <a:rPr lang="en-US" sz="3600" dirty="0" smtClean="0">
                <a:latin typeface="Helvetica Neue Medium"/>
                <a:cs typeface="Helvetica Neue Medium"/>
              </a:rPr>
              <a:t>The </a:t>
            </a:r>
            <a:r>
              <a:rPr lang="en-US" sz="3600" dirty="0" smtClean="0">
                <a:latin typeface="Helvetica Neue Medium"/>
                <a:cs typeface="Helvetica Neue Medium"/>
              </a:rPr>
              <a:t>NOCS Theorem</a:t>
            </a:r>
            <a:r>
              <a:rPr lang="en-US" sz="3600" dirty="0" smtClean="0">
                <a:latin typeface="Helvetica Neue Medium"/>
                <a:cs typeface="Helvetica Neue Medium"/>
              </a:rPr>
              <a:t>: </a:t>
            </a:r>
          </a:p>
          <a:p>
            <a:pPr algn="ctr"/>
            <a:endParaRPr lang="en-US" sz="1400" dirty="0" smtClean="0">
              <a:latin typeface="Helvetica Neue Medium"/>
              <a:cs typeface="Helvetica Neue Medium"/>
            </a:endParaRPr>
          </a:p>
          <a:p>
            <a:pPr algn="ctr"/>
            <a:r>
              <a:rPr lang="en-US" sz="3200" dirty="0" smtClean="0">
                <a:solidFill>
                  <a:srgbClr val="990000"/>
                </a:solidFill>
                <a:latin typeface="Helvetica Neue Medium"/>
                <a:cs typeface="Helvetica Neue Medium"/>
              </a:rPr>
              <a:t>Impossible</a:t>
            </a:r>
            <a:r>
              <a:rPr lang="en-US" sz="3200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 </a:t>
            </a:r>
            <a:r>
              <a:rPr lang="en-US" sz="3200" dirty="0" smtClean="0">
                <a:latin typeface="Helvetica Neue Medium"/>
                <a:cs typeface="Helvetica Neue Medium"/>
              </a:rPr>
              <a:t>for read-only transaction </a:t>
            </a:r>
          </a:p>
          <a:p>
            <a:pPr algn="ctr"/>
            <a:r>
              <a:rPr lang="en-US" sz="3200" dirty="0" smtClean="0">
                <a:latin typeface="Helvetica Neue Medium"/>
                <a:cs typeface="Helvetica Neue Medium"/>
              </a:rPr>
              <a:t>algorithms to have all </a:t>
            </a:r>
            <a:r>
              <a:rPr lang="en-US" sz="3200" dirty="0" smtClean="0">
                <a:latin typeface="Helvetica Neue Medium"/>
                <a:cs typeface="Helvetica Neue Medium"/>
              </a:rPr>
              <a:t>NOCS </a:t>
            </a:r>
            <a:r>
              <a:rPr lang="en-US" sz="3200" dirty="0" smtClean="0">
                <a:latin typeface="Helvetica Neue Medium"/>
                <a:cs typeface="Helvetica Neue Medium"/>
              </a:rPr>
              <a:t>properties</a:t>
            </a:r>
            <a:r>
              <a:rPr lang="en-US" sz="3200" dirty="0" smtClean="0">
                <a:latin typeface="Helvetica Neue Medium"/>
                <a:cs typeface="Helvetica Neue Medium"/>
              </a:rPr>
              <a:t/>
            </a:r>
            <a:br>
              <a:rPr lang="en-US" sz="3200" dirty="0" smtClean="0">
                <a:latin typeface="Helvetica Neue Medium"/>
                <a:cs typeface="Helvetica Neue Medium"/>
              </a:rPr>
            </a:br>
            <a:r>
              <a:rPr lang="en-US" sz="3200" dirty="0" smtClean="0">
                <a:latin typeface="Helvetica Neue Medium"/>
                <a:cs typeface="Helvetica Neue Medium"/>
              </a:rPr>
              <a:t/>
            </a:r>
            <a:br>
              <a:rPr lang="en-US" sz="3200" dirty="0" smtClean="0">
                <a:latin typeface="Helvetica Neue Medium"/>
                <a:cs typeface="Helvetica Neue Medium"/>
              </a:rPr>
            </a:br>
            <a:r>
              <a:rPr lang="en-US" sz="3200" dirty="0" smtClean="0">
                <a:latin typeface="Helvetica Neue Medium"/>
                <a:cs typeface="Helvetica Neue Medium"/>
              </a:rPr>
              <a:t>Must choose strongest </a:t>
            </a:r>
            <a:r>
              <a:rPr lang="en-US" sz="3200" dirty="0" smtClean="0">
                <a:latin typeface="Helvetica Neue Medium"/>
                <a:cs typeface="Helvetica Neue Medium"/>
              </a:rPr>
              <a:t>consistency OR </a:t>
            </a:r>
            <a:br>
              <a:rPr lang="en-US" sz="3200" dirty="0" smtClean="0">
                <a:latin typeface="Helvetica Neue Medium"/>
                <a:cs typeface="Helvetica Neue Medium"/>
              </a:rPr>
            </a:br>
            <a:r>
              <a:rPr lang="en-US" sz="3200" dirty="0" smtClean="0">
                <a:latin typeface="Helvetica Neue Medium"/>
                <a:cs typeface="Helvetica Neue Medium"/>
              </a:rPr>
              <a:t>best performance for </a:t>
            </a:r>
            <a:r>
              <a:rPr lang="en-US" sz="3200" dirty="0" smtClean="0">
                <a:latin typeface="Helvetica Neue Medium"/>
                <a:cs typeface="Helvetica Neue Medium"/>
              </a:rPr>
              <a:t>read-only transactions </a:t>
            </a:r>
          </a:p>
        </p:txBody>
      </p:sp>
    </p:spTree>
    <p:extLst>
      <p:ext uri="{BB962C8B-B14F-4D97-AF65-F5344CB8AC3E}">
        <p14:creationId xmlns:p14="http://schemas.microsoft.com/office/powerpoint/2010/main" val="8030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831" y="1587564"/>
            <a:ext cx="4271742" cy="3073941"/>
          </a:xfrm>
        </p:spPr>
        <p:txBody>
          <a:bodyPr>
            <a:normAutofit/>
          </a:bodyPr>
          <a:lstStyle/>
          <a:p>
            <a:pPr marL="495300" indent="-495300"/>
            <a:r>
              <a:rPr lang="en-US" sz="3200" dirty="0" smtClean="0"/>
              <a:t>No </a:t>
            </a:r>
            <a:r>
              <a:rPr lang="en-US" sz="3200" dirty="0"/>
              <a:t>deterministic </a:t>
            </a:r>
            <a:r>
              <a:rPr lang="en-US" sz="3200" dirty="0" smtClean="0"/>
              <a:t>     1-crash-robust </a:t>
            </a:r>
            <a:r>
              <a:rPr lang="en-US" sz="3200" dirty="0"/>
              <a:t>consensus algorithm exists </a:t>
            </a:r>
            <a:r>
              <a:rPr lang="en-US" sz="3200" dirty="0" smtClean="0"/>
              <a:t>with asynchronous communication</a:t>
            </a:r>
            <a:endParaRPr lang="en-US" sz="3200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“FLP” Result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798" y="194553"/>
            <a:ext cx="4271742" cy="410054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FLP is the original impossibility result for distributed systems!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Useful interpretation: no consensus algorithm can </a:t>
            </a:r>
            <a:r>
              <a:rPr lang="en-US" u="sng" dirty="0" smtClean="0"/>
              <a:t>always</a:t>
            </a:r>
            <a:r>
              <a:rPr lang="en-US" dirty="0" smtClean="0"/>
              <a:t> reach consensus with an asynchronous network</a:t>
            </a:r>
          </a:p>
          <a:p>
            <a:pPr lvl="1"/>
            <a:r>
              <a:rPr lang="en-US" dirty="0" smtClean="0"/>
              <a:t>Do not believe such claims!</a:t>
            </a:r>
          </a:p>
          <a:p>
            <a:pPr lvl="1"/>
            <a:endParaRPr lang="en-US" dirty="0"/>
          </a:p>
          <a:p>
            <a:r>
              <a:rPr lang="en-US" dirty="0" smtClean="0"/>
              <a:t>Led to lots and lots of theoretical work</a:t>
            </a:r>
          </a:p>
          <a:p>
            <a:pPr lvl="1"/>
            <a:r>
              <a:rPr lang="en-US" dirty="0" smtClean="0"/>
              <a:t>(Consensus is possible when the network is reasonably well-behaved)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3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32157" cy="484689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Impossibility results tell you choices you must make in the design of your systems</a:t>
            </a:r>
          </a:p>
          <a:p>
            <a:endParaRPr lang="en-US" dirty="0"/>
          </a:p>
          <a:p>
            <a:r>
              <a:rPr lang="en-US" dirty="0" smtClean="0"/>
              <a:t>CAP: Fundamental tradeoff between availability and strong consistency </a:t>
            </a:r>
            <a:r>
              <a:rPr lang="en-US" dirty="0"/>
              <a:t>(for replication)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PRAM: </a:t>
            </a:r>
            <a:r>
              <a:rPr lang="en-US" dirty="0"/>
              <a:t>Fundamental tradeoff between </a:t>
            </a:r>
            <a:r>
              <a:rPr lang="en-US" dirty="0" smtClean="0"/>
              <a:t>latency and strong consistency (for replication)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SNOW: </a:t>
            </a:r>
            <a:r>
              <a:rPr lang="en-US" dirty="0"/>
              <a:t>Fundamental tradeoff between latency and </a:t>
            </a:r>
            <a:r>
              <a:rPr lang="en-US" dirty="0" smtClean="0"/>
              <a:t>strong guarantees (for </a:t>
            </a:r>
            <a:r>
              <a:rPr lang="en-US" dirty="0" err="1" smtClean="0"/>
              <a:t>sharding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NOCS: </a:t>
            </a:r>
            <a:r>
              <a:rPr lang="en-US" dirty="0"/>
              <a:t>Fundamental tradeoff between </a:t>
            </a:r>
            <a:r>
              <a:rPr lang="en-US" dirty="0" smtClean="0"/>
              <a:t>performance (latency and throughput) and </a:t>
            </a:r>
            <a:r>
              <a:rPr lang="en-US" dirty="0"/>
              <a:t>strong guarantees (for </a:t>
            </a:r>
            <a:r>
              <a:rPr lang="en-US" dirty="0" err="1"/>
              <a:t>sharding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1DDAB-F9A0-3B4E-801A-A0F89EF8BEF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Handle Partitions?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Atomic Multicast?</a:t>
            </a:r>
          </a:p>
          <a:p>
            <a:r>
              <a:rPr lang="en-US" dirty="0" smtClean="0"/>
              <a:t>Bayou?</a:t>
            </a:r>
          </a:p>
          <a:p>
            <a:r>
              <a:rPr lang="en-US" dirty="0"/>
              <a:t>Dynamo?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?</a:t>
            </a:r>
          </a:p>
          <a:p>
            <a:r>
              <a:rPr lang="en-US" dirty="0" smtClean="0"/>
              <a:t>RAFT?</a:t>
            </a:r>
          </a:p>
          <a:p>
            <a:r>
              <a:rPr lang="en-US" dirty="0" smtClean="0"/>
              <a:t>COPS?</a:t>
            </a:r>
          </a:p>
          <a:p>
            <a:r>
              <a:rPr lang="en-US" dirty="0" smtClean="0"/>
              <a:t>Spanner?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9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 Set of Partitions?</a:t>
            </a:r>
            <a:endParaRPr lang="en-US" dirty="0"/>
          </a:p>
        </p:txBody>
      </p:sp>
      <p:pic>
        <p:nvPicPr>
          <p:cNvPr id="4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5" y="1963233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13" y="3892674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311" y="467370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8" y="3038891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98" y="1880076"/>
            <a:ext cx="892801" cy="80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>
          <a:xfrm flipV="1">
            <a:off x="1631946" y="2283474"/>
            <a:ext cx="2047252" cy="83157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185545" y="2770029"/>
            <a:ext cx="285808" cy="112264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29095" y="2372890"/>
            <a:ext cx="1140843" cy="746076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>
            <a:off x="1977019" y="4369023"/>
            <a:ext cx="2060292" cy="70808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8717" y="3834884"/>
            <a:ext cx="1061677" cy="101974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977019" y="2529016"/>
            <a:ext cx="1802408" cy="1363658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80007" y="2671314"/>
            <a:ext cx="175862" cy="2002392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20035" y="2686871"/>
            <a:ext cx="2617276" cy="199704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121021" y="3579132"/>
            <a:ext cx="3448917" cy="499451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468834" y="2543331"/>
            <a:ext cx="4009253" cy="866075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55352" y="1804705"/>
            <a:ext cx="0" cy="3548853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55352" y="2671314"/>
            <a:ext cx="2846202" cy="977321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019729" y="2912552"/>
            <a:ext cx="1775080" cy="609522"/>
          </a:xfrm>
          <a:prstGeom prst="line">
            <a:avLst/>
          </a:prstGeom>
          <a:ln w="63500">
            <a:solidFill>
              <a:srgbClr val="FF0000"/>
            </a:solidFill>
            <a:prstDash val="sysDot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3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Tradeoff?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730170" cy="4694152"/>
          </a:xfrm>
        </p:spPr>
        <p:txBody>
          <a:bodyPr/>
          <a:lstStyle/>
          <a:p>
            <a:r>
              <a:rPr lang="en-US" dirty="0" smtClean="0"/>
              <a:t>Replicas appear to be a </a:t>
            </a:r>
            <a:r>
              <a:rPr lang="en-US" dirty="0" smtClean="0">
                <a:solidFill>
                  <a:srgbClr val="FF8F00"/>
                </a:solidFill>
              </a:rPr>
              <a:t>single machine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 smtClean="0">
                <a:solidFill>
                  <a:srgbClr val="FF8F00"/>
                </a:solidFill>
              </a:rPr>
              <a:t>lose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8F00"/>
                </a:solidFill>
              </a:rPr>
              <a:t>availability </a:t>
            </a:r>
            <a:r>
              <a:rPr lang="en-US" dirty="0" smtClean="0"/>
              <a:t>during a network partition</a:t>
            </a:r>
          </a:p>
          <a:p>
            <a:endParaRPr lang="en-US" dirty="0"/>
          </a:p>
          <a:p>
            <a:r>
              <a:rPr lang="en-US" dirty="0" smtClean="0"/>
              <a:t>OR</a:t>
            </a:r>
          </a:p>
          <a:p>
            <a:endParaRPr lang="en-US" dirty="0"/>
          </a:p>
          <a:p>
            <a:r>
              <a:rPr lang="en-US" dirty="0" smtClean="0"/>
              <a:t>All replicas </a:t>
            </a:r>
            <a:r>
              <a:rPr lang="en-US" dirty="0" smtClean="0">
                <a:solidFill>
                  <a:srgbClr val="FF8F00"/>
                </a:solidFill>
              </a:rPr>
              <a:t>remain available </a:t>
            </a:r>
            <a:r>
              <a:rPr lang="en-US" dirty="0" smtClean="0"/>
              <a:t>during a network partition but </a:t>
            </a:r>
            <a:r>
              <a:rPr lang="en-US" dirty="0" smtClean="0">
                <a:solidFill>
                  <a:srgbClr val="FF8F00"/>
                </a:solidFill>
              </a:rPr>
              <a:t>do not appear to be a single machine</a:t>
            </a:r>
            <a:endParaRPr lang="en-US" dirty="0">
              <a:solidFill>
                <a:srgbClr val="FF8F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30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Theorem 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achieve all three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Consistency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Availability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Partition-Tolerance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Partition Tolerance =&gt; Partitions Can Happen</a:t>
            </a:r>
          </a:p>
          <a:p>
            <a:r>
              <a:rPr lang="en-US" dirty="0" smtClean="0"/>
              <a:t>Availability =&gt; All Sides of Partition Continue</a:t>
            </a:r>
          </a:p>
          <a:p>
            <a:r>
              <a:rPr lang="en-US" dirty="0" smtClean="0"/>
              <a:t>Consistency =&gt; Replicas Act Like Single Machine</a:t>
            </a:r>
          </a:p>
          <a:p>
            <a:pPr lvl="1"/>
            <a:r>
              <a:rPr lang="en-US" dirty="0" smtClean="0"/>
              <a:t>Specifically, </a:t>
            </a:r>
            <a:r>
              <a:rPr lang="en-US" dirty="0" err="1" smtClean="0">
                <a:solidFill>
                  <a:srgbClr val="FF8F00"/>
                </a:solidFill>
              </a:rPr>
              <a:t>Linearizability</a:t>
            </a:r>
            <a:endParaRPr lang="en-US" dirty="0">
              <a:solidFill>
                <a:srgbClr val="FF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3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Linearizability</a:t>
            </a:r>
            <a:r>
              <a:rPr lang="en-US" dirty="0" smtClean="0"/>
              <a:t> (refresher)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1"/>
            <a:ext cx="8855676" cy="4694152"/>
          </a:xfrm>
        </p:spPr>
        <p:txBody>
          <a:bodyPr>
            <a:noAutofit/>
          </a:bodyPr>
          <a:lstStyle/>
          <a:p>
            <a:r>
              <a:rPr lang="en-US" dirty="0" smtClean="0"/>
              <a:t>All replicas execute operations in </a:t>
            </a:r>
            <a:r>
              <a:rPr lang="en-US" dirty="0" smtClean="0">
                <a:solidFill>
                  <a:srgbClr val="FF8F00"/>
                </a:solidFill>
              </a:rPr>
              <a:t>some</a:t>
            </a:r>
            <a:r>
              <a:rPr lang="en-US" dirty="0" smtClean="0"/>
              <a:t> total order</a:t>
            </a:r>
          </a:p>
          <a:p>
            <a:endParaRPr lang="en-US" dirty="0" smtClean="0"/>
          </a:p>
          <a:p>
            <a:r>
              <a:rPr lang="en-US" dirty="0" smtClean="0"/>
              <a:t>That total order preserves the </a:t>
            </a:r>
            <a:r>
              <a:rPr lang="en-US" dirty="0" smtClean="0">
                <a:solidFill>
                  <a:srgbClr val="FF8F00"/>
                </a:solidFill>
              </a:rPr>
              <a:t>real-time ordering </a:t>
            </a:r>
            <a:r>
              <a:rPr lang="en-US" dirty="0" smtClean="0"/>
              <a:t>between operations</a:t>
            </a:r>
          </a:p>
          <a:p>
            <a:pPr lvl="1"/>
            <a:r>
              <a:rPr lang="en-US" dirty="0" smtClean="0"/>
              <a:t>If operation A </a:t>
            </a:r>
            <a:r>
              <a:rPr lang="en-US" dirty="0" smtClean="0">
                <a:solidFill>
                  <a:srgbClr val="FF8F00"/>
                </a:solidFill>
              </a:rPr>
              <a:t>completes</a:t>
            </a:r>
            <a:r>
              <a:rPr lang="en-US" i="1" dirty="0" smtClean="0">
                <a:solidFill>
                  <a:srgbClr val="FF8F00"/>
                </a:solidFill>
              </a:rPr>
              <a:t> </a:t>
            </a:r>
            <a:r>
              <a:rPr lang="en-US" dirty="0" smtClean="0"/>
              <a:t>before operation B </a:t>
            </a:r>
            <a:r>
              <a:rPr lang="en-US" dirty="0" smtClean="0">
                <a:solidFill>
                  <a:srgbClr val="FF8F00"/>
                </a:solidFill>
              </a:rPr>
              <a:t>begins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then A is ordered before B in real-time</a:t>
            </a:r>
          </a:p>
          <a:p>
            <a:pPr lvl="1"/>
            <a:r>
              <a:rPr lang="en-US" dirty="0" smtClean="0"/>
              <a:t>If neither A nor B completes before the other begins, then there is no real-time order</a:t>
            </a:r>
          </a:p>
          <a:p>
            <a:pPr lvl="2"/>
            <a:r>
              <a:rPr lang="en-US" dirty="0" smtClean="0"/>
              <a:t>(But there must be </a:t>
            </a:r>
            <a:r>
              <a:rPr lang="en-US" i="1" dirty="0" smtClean="0"/>
              <a:t>some</a:t>
            </a:r>
            <a:r>
              <a:rPr lang="en-US" dirty="0" smtClean="0"/>
              <a:t> total order)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 Conjecture </a:t>
            </a:r>
            <a:r>
              <a:rPr lang="en-US" sz="2800" dirty="0" smtClean="0"/>
              <a:t>[Brewer 00]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keynote lecture by Eric Brewer (2000)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History:  Eric started </a:t>
            </a:r>
            <a:r>
              <a:rPr lang="en-US" dirty="0" err="1"/>
              <a:t>Inktomi</a:t>
            </a:r>
            <a:r>
              <a:rPr lang="en-US" dirty="0"/>
              <a:t>, early Internet search site based around “commodity” clusters of computers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Using CAP to justify “BASE” model:  Basically Available, Soft-state services with Eventual consistency</a:t>
            </a:r>
          </a:p>
          <a:p>
            <a:r>
              <a:rPr lang="en-US" dirty="0"/>
              <a:t>Popular interpretation: 2-out-of-3</a:t>
            </a:r>
          </a:p>
          <a:p>
            <a:pPr lvl="1"/>
            <a:r>
              <a:rPr lang="en-US" dirty="0"/>
              <a:t>Consistency (</a:t>
            </a:r>
            <a:r>
              <a:rPr lang="en-US" dirty="0" err="1"/>
              <a:t>Linearizability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Availability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Partition Tolerance:  Arbitrary crash/network failures</a:t>
            </a:r>
          </a:p>
        </p:txBody>
      </p:sp>
    </p:spTree>
    <p:extLst>
      <p:ext uri="{BB962C8B-B14F-4D97-AF65-F5344CB8AC3E}">
        <p14:creationId xmlns:p14="http://schemas.microsoft.com/office/powerpoint/2010/main" val="214679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4381</TotalTime>
  <Words>2311</Words>
  <Application>Microsoft Macintosh PowerPoint</Application>
  <PresentationFormat>Overhead</PresentationFormat>
  <Paragraphs>421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Calibri</vt:lpstr>
      <vt:lpstr>Helvetica Neue Medium</vt:lpstr>
      <vt:lpstr>Wingdings</vt:lpstr>
      <vt:lpstr>宋体</vt:lpstr>
      <vt:lpstr>等线</vt:lpstr>
      <vt:lpstr>Arial</vt:lpstr>
      <vt:lpstr>Office Theme</vt:lpstr>
      <vt:lpstr>1_Office Theme</vt:lpstr>
      <vt:lpstr>2_Office Theme</vt:lpstr>
      <vt:lpstr>Impossibility Results: CAP, PRAM, SNOW, PORT, &amp; FLP</vt:lpstr>
      <vt:lpstr>Network Partitions Divide Systems</vt:lpstr>
      <vt:lpstr>Network Partitions Divide Systems</vt:lpstr>
      <vt:lpstr>How Can We Handle Partitions?</vt:lpstr>
      <vt:lpstr>How About This Set of Partitions?</vt:lpstr>
      <vt:lpstr>Fundamental Tradeoff?</vt:lpstr>
      <vt:lpstr>CAP Theorem Preview</vt:lpstr>
      <vt:lpstr>Linearizability (refresher)</vt:lpstr>
      <vt:lpstr>CAP Conjecture [Brewer 00]</vt:lpstr>
      <vt:lpstr>CAP Theorem [Gilbert Lynch 02]</vt:lpstr>
      <vt:lpstr>CAP Theorem [Gilbert Lynch 02]</vt:lpstr>
      <vt:lpstr>CAP Theorem [Gilbert Lynch 02]</vt:lpstr>
      <vt:lpstr>CAP Theorem [Gilbert Lynch 02]</vt:lpstr>
      <vt:lpstr>CAP Interpretation Part 1</vt:lpstr>
      <vt:lpstr>CAP Interpretation Part 2</vt:lpstr>
      <vt:lpstr>Consistency Hierarchy</vt:lpstr>
      <vt:lpstr>Impossibility Results Useful!!!!</vt:lpstr>
      <vt:lpstr>PRAM [Lipton Sandberg 88] [Attiya Welch 94]</vt:lpstr>
      <vt:lpstr>PowerPoint Presentation</vt:lpstr>
      <vt:lpstr>Consistency Hierarchy</vt:lpstr>
      <vt:lpstr>Sharding vs. Replication</vt:lpstr>
      <vt:lpstr>The SNOW Theorem [Lu et al. 2016] </vt:lpstr>
      <vt:lpstr>The SNOW Properties </vt:lpstr>
      <vt:lpstr>[S]trict Serializability</vt:lpstr>
      <vt:lpstr>[S]trict Serializability</vt:lpstr>
      <vt:lpstr>[N]on-blocking Operations</vt:lpstr>
      <vt:lpstr>[O]ne Response</vt:lpstr>
      <vt:lpstr>[W]rite Transactions That Conflict</vt:lpstr>
      <vt:lpstr>PowerPoint Presentation</vt:lpstr>
      <vt:lpstr>Why SNOW Is Impossible [Intuition]</vt:lpstr>
      <vt:lpstr>SNOW Is Tight</vt:lpstr>
      <vt:lpstr>Consistency Hierarchy</vt:lpstr>
      <vt:lpstr>Latency vs. Throughput</vt:lpstr>
      <vt:lpstr>PowerPoint Presentation</vt:lpstr>
      <vt:lpstr>The NOCS Properties </vt:lpstr>
      <vt:lpstr>PowerPoint Presentation</vt:lpstr>
      <vt:lpstr>“FLP” Result</vt:lpstr>
      <vt:lpstr>FLP is the original impossibility result for distributed systems!</vt:lpstr>
      <vt:lpstr>Conclusion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Andrew Lloyd</cp:lastModifiedBy>
  <cp:revision>63</cp:revision>
  <cp:lastPrinted>2019-12-02T16:03:47Z</cp:lastPrinted>
  <dcterms:created xsi:type="dcterms:W3CDTF">2018-09-09T13:59:16Z</dcterms:created>
  <dcterms:modified xsi:type="dcterms:W3CDTF">2021-04-13T15:16:50Z</dcterms:modified>
</cp:coreProperties>
</file>