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340" r:id="rId3"/>
    <p:sldId id="341" r:id="rId4"/>
    <p:sldId id="342" r:id="rId5"/>
    <p:sldId id="362" r:id="rId6"/>
    <p:sldId id="357" r:id="rId7"/>
    <p:sldId id="364" r:id="rId8"/>
    <p:sldId id="365" r:id="rId9"/>
    <p:sldId id="366" r:id="rId10"/>
    <p:sldId id="367" r:id="rId11"/>
    <p:sldId id="368" r:id="rId12"/>
    <p:sldId id="370" r:id="rId13"/>
    <p:sldId id="371" r:id="rId14"/>
    <p:sldId id="373" r:id="rId15"/>
    <p:sldId id="377" r:id="rId16"/>
    <p:sldId id="375" r:id="rId17"/>
    <p:sldId id="374" r:id="rId18"/>
    <p:sldId id="378" r:id="rId19"/>
    <p:sldId id="287" r:id="rId20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74966"/>
  </p:normalViewPr>
  <p:slideViewPr>
    <p:cSldViewPr snapToGrid="0" snapToObjects="1">
      <p:cViewPr varScale="1">
        <p:scale>
          <a:sx n="105" d="100"/>
          <a:sy n="105" d="100"/>
        </p:scale>
        <p:origin x="3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EE27-B64A-FC4F-8390-DA7503E69E9F}" type="datetimeFigureOut">
              <a:rPr lang="en-CN" smtClean="0"/>
              <a:t>2021/4/12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8D5-C539-AD4C-B21D-BE1AFC3CE84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8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25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8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8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4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2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Spanner</a:t>
            </a:r>
            <a:br>
              <a:rPr lang="en-US" dirty="0"/>
            </a:br>
            <a:r>
              <a:rPr lang="en-US" sz="3200" dirty="0">
                <a:latin typeface="+mn-lt"/>
              </a:rPr>
              <a:t>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/>
              <a:t>Lecture 19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Haonan</a:t>
            </a:r>
            <a:r>
              <a:rPr lang="en-US" dirty="0"/>
              <a:t> Lu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t>Slides adapted from Wyatt Lloyd and Mike Freedman’s, which are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973" y="4885439"/>
            <a:ext cx="8694051" cy="1323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{R(A=?), W(A=?+1), W(B=?+1), W(C=?+1)}</a:t>
            </a:r>
          </a:p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reads: grab read locks and return the most recent data, e.g., R(A=a)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computes and buffers writes locally, e.g., A = a+1, B = a+1, C = a+1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6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2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884D81-6F3E-E84F-BC22-D8913D31C680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C2C96B-C171-CD40-87DC-FAAAE394EBC0}"/>
              </a:ext>
            </a:extLst>
          </p:cNvPr>
          <p:cNvSpPr txBox="1"/>
          <p:nvPr/>
        </p:nvSpPr>
        <p:spPr>
          <a:xfrm>
            <a:off x="1855167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56A125-26C8-D748-9668-6FC7064BBE31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170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4698375"/>
            <a:ext cx="8694051" cy="186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coordinator, e.g., A, others are participants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 buffered writes and the identity of the coordinator; grab write locks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participant prepares T by logging a prepare record via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its replicas. Coord skips prepare (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Logging)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send OK to the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if lock grabbed and after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 is done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6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2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4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0" y="2055569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0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7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39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5" y="2766562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89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2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1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3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4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21D4A0-BA98-8943-8986-30969B205BBF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B16285C-7321-0142-9CDD-1692E9CDC571}"/>
              </a:ext>
            </a:extLst>
          </p:cNvPr>
          <p:cNvSpPr txBox="1"/>
          <p:nvPr/>
        </p:nvSpPr>
        <p:spPr>
          <a:xfrm>
            <a:off x="1855167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F676E5-59CE-ED4E-B4E5-6112C14AA7E1}"/>
              </a:ext>
            </a:extLst>
          </p:cNvPr>
          <p:cNvSpPr txBox="1"/>
          <p:nvPr/>
        </p:nvSpPr>
        <p:spPr>
          <a:xfrm>
            <a:off x="3927102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C12411C-1621-C74D-A836-A77A320DC6B9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E41377-AB3F-6547-8058-D911046C4528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018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0" grpId="0"/>
      <p:bldP spid="61" grpId="0"/>
      <p:bldP spid="65" grpId="0"/>
      <p:bldP spid="74" grpId="0"/>
      <p:bldP spid="75" grpId="0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4770889"/>
            <a:ext cx="8694051" cy="17878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hearing from all participants,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commits T if all OK; o/w, abort T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logs a commit/abort record via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applies writes if commit, release all locks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commit/abort messages to participants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log commit/abort via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apply writes if commit, release locks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result to client either after its “log commit” or after ack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6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2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855167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4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0" y="2055569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0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7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39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5" y="2766562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89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2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1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927102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3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4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898705" y="2491942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3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49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49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E1AC8C-274A-9D4C-B9A2-9A084F75EDDF}"/>
              </a:ext>
            </a:extLst>
          </p:cNvPr>
          <p:cNvSpPr txBox="1"/>
          <p:nvPr/>
        </p:nvSpPr>
        <p:spPr>
          <a:xfrm>
            <a:off x="7024419" y="352961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C2AE9-40B3-A549-9A5A-45DA6FE96986}"/>
              </a:ext>
            </a:extLst>
          </p:cNvPr>
          <p:cNvSpPr txBox="1"/>
          <p:nvPr/>
        </p:nvSpPr>
        <p:spPr>
          <a:xfrm>
            <a:off x="6998418" y="4474069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08" y="2768825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7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724363" y="12667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9EFE9-E2AD-A142-B655-A5FAFDB5D72C}"/>
              </a:ext>
            </a:extLst>
          </p:cNvPr>
          <p:cNvSpPr txBox="1"/>
          <p:nvPr/>
        </p:nvSpPr>
        <p:spPr>
          <a:xfrm>
            <a:off x="5756838" y="3013090"/>
            <a:ext cx="110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EB7D5-A530-724C-92F0-8AD45CEE91A6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479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1" grpId="0" animBg="1"/>
      <p:bldP spid="82" grpId="0" animBg="1"/>
      <p:bldP spid="83" grpId="0"/>
      <p:bldP spid="84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4654047"/>
            <a:ext cx="8694051" cy="2067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Timestamping: 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Participant: choose a timestamp, e.g.,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 any writes it has applied</a:t>
            </a:r>
            <a:endParaRPr lang="en-US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Coordinator: choose a timestamp, e.g.,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</a:t>
            </a:r>
          </a:p>
          <a:p>
            <a:pPr lvl="1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writes it has applied</a:t>
            </a:r>
          </a:p>
          <a:p>
            <a:pPr lvl="1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timestamps proposed by the participants, e.g.,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0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0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current </a:t>
            </a:r>
            <a:r>
              <a:rPr lang="en-US" sz="20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</a:t>
            </a:r>
            <a:r>
              <a:rPr lang="en-US" sz="24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commit-waits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TT.after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== true. Commit-wait overlaps with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</a:t>
            </a:r>
          </a:p>
          <a:p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T’s commit timestamp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Timestamping Read-Write Transactions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B55DE8-D722-4243-A166-1C7DDD37BFD1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1781665" y="2057397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597961" y="1579808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3155" y="2813180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146136" y="2057396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2634742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591216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2663289" y="2073324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2675857" y="2055569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2663289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7239" y="2813180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3006" y="3475247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5312" y="4231839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4678764" y="2766562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4818698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2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1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4422342" y="2169963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k,</a:t>
            </a:r>
          </a:p>
          <a:p>
            <a:pPr algn="ctr"/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419357" y="1266402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816740" y="3123168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832474" y="3921495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700742" y="2652199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3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49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49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08" y="2768825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7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22313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292628" y="126550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3012C-F4C2-9747-8624-DCF5C20EDC79}"/>
              </a:ext>
            </a:extLst>
          </p:cNvPr>
          <p:cNvGrpSpPr/>
          <p:nvPr/>
        </p:nvGrpSpPr>
        <p:grpSpPr>
          <a:xfrm>
            <a:off x="3269668" y="3324144"/>
            <a:ext cx="510076" cy="555005"/>
            <a:chOff x="3269668" y="3324144"/>
            <a:chExt cx="510076" cy="5550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5E68C2-A8C5-A245-9FBD-2702434A2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2AAD54A-82CD-9642-B8DA-110345BF943C}"/>
                </a:ext>
              </a:extLst>
            </p:cNvPr>
            <p:cNvSpPr txBox="1"/>
            <p:nvPr/>
          </p:nvSpPr>
          <p:spPr>
            <a:xfrm>
              <a:off x="3269668" y="34790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49A72-E194-F640-9FAA-BE6CE22F9313}"/>
              </a:ext>
            </a:extLst>
          </p:cNvPr>
          <p:cNvGrpSpPr/>
          <p:nvPr/>
        </p:nvGrpSpPr>
        <p:grpSpPr>
          <a:xfrm>
            <a:off x="3178562" y="4051310"/>
            <a:ext cx="516488" cy="554003"/>
            <a:chOff x="3178562" y="4051310"/>
            <a:chExt cx="516488" cy="5540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EBEE03D-8897-8F40-A304-BD9B83494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256" y="405131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91859A-F42B-3448-BB2A-58CE62B556BE}"/>
                </a:ext>
              </a:extLst>
            </p:cNvPr>
            <p:cNvSpPr txBox="1"/>
            <p:nvPr/>
          </p:nvSpPr>
          <p:spPr>
            <a:xfrm>
              <a:off x="3178562" y="4205203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180DA-E696-4241-B872-DCB466B37441}"/>
              </a:ext>
            </a:extLst>
          </p:cNvPr>
          <p:cNvGrpSpPr/>
          <p:nvPr/>
        </p:nvGrpSpPr>
        <p:grpSpPr>
          <a:xfrm>
            <a:off x="5235533" y="2674900"/>
            <a:ext cx="503663" cy="536151"/>
            <a:chOff x="5235533" y="2674900"/>
            <a:chExt cx="503663" cy="53615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4DB2047-AA47-D64A-A243-DC6BD458D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5417" y="26749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43EAF1-6CA6-3E4A-B9F5-DD25ED2A345F}"/>
                </a:ext>
              </a:extLst>
            </p:cNvPr>
            <p:cNvSpPr txBox="1"/>
            <p:nvPr/>
          </p:nvSpPr>
          <p:spPr>
            <a:xfrm>
              <a:off x="5235533" y="2810941"/>
              <a:ext cx="503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EAA18-9995-5142-99EE-B12D6EA6159C}"/>
              </a:ext>
            </a:extLst>
          </p:cNvPr>
          <p:cNvGrpSpPr/>
          <p:nvPr/>
        </p:nvGrpSpPr>
        <p:grpSpPr>
          <a:xfrm>
            <a:off x="5438400" y="2094162"/>
            <a:ext cx="1227762" cy="523220"/>
            <a:chOff x="5438400" y="2094162"/>
            <a:chExt cx="1227762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EA58C6-31D9-EC43-A246-CBD2E78E0B37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334538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80A2687-C631-2547-BBEC-769DAF7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439061"/>
              <a:ext cx="12270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E6B3AA-4EA8-AC48-B387-E569FAD73616}"/>
                </a:ext>
              </a:extLst>
            </p:cNvPr>
            <p:cNvSpPr txBox="1"/>
            <p:nvPr/>
          </p:nvSpPr>
          <p:spPr>
            <a:xfrm>
              <a:off x="5645300" y="2094162"/>
              <a:ext cx="8210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Commit</a:t>
              </a:r>
            </a:p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Wait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5238EB5-1DD2-D245-95E8-AB5BD2DB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62" y="2328650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42C99D3-9027-A643-8D8C-C0DB6BAAA3CC}"/>
              </a:ext>
            </a:extLst>
          </p:cNvPr>
          <p:cNvSpPr txBox="1"/>
          <p:nvPr/>
        </p:nvSpPr>
        <p:spPr>
          <a:xfrm>
            <a:off x="7083927" y="3507746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0D842-6021-AC4F-AA48-F585796A325A}"/>
              </a:ext>
            </a:extLst>
          </p:cNvPr>
          <p:cNvSpPr txBox="1"/>
          <p:nvPr/>
        </p:nvSpPr>
        <p:spPr>
          <a:xfrm>
            <a:off x="7083927" y="4441695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73783D-9566-E54E-8F57-2918840306A8}"/>
              </a:ext>
            </a:extLst>
          </p:cNvPr>
          <p:cNvSpPr txBox="1"/>
          <p:nvPr/>
        </p:nvSpPr>
        <p:spPr>
          <a:xfrm>
            <a:off x="5650571" y="3112961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19" y="5051015"/>
            <a:ext cx="8694051" cy="167045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chooses a read timestamp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 prepared write, return the preceding write, e.g., on A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 need to wait, proceed with read, e.g., on B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</a:t>
            </a:r>
          </a:p>
          <a:p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(shards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6" y="3496559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7"/>
            <a:ext cx="1566497" cy="143982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487395" y="2053614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6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0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6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92ACF-7054-D045-8B5F-79DE0D9245B5}"/>
              </a:ext>
            </a:extLst>
          </p:cNvPr>
          <p:cNvSpPr txBox="1"/>
          <p:nvPr/>
        </p:nvSpPr>
        <p:spPr>
          <a:xfrm>
            <a:off x="381319" y="4685961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T’ = R(A=?, B=?, C=?)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B58A2-889B-5241-B04D-9C346F0826AC}"/>
              </a:ext>
            </a:extLst>
          </p:cNvPr>
          <p:cNvGrpSpPr/>
          <p:nvPr/>
        </p:nvGrpSpPr>
        <p:grpSpPr>
          <a:xfrm>
            <a:off x="2718981" y="1466818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639B94D-E44B-354F-9DB9-5007921F55B6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7"/>
            <a:ext cx="1716703" cy="222426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7"/>
            <a:ext cx="1344534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3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5A01D5C-FC8C-FC4B-95D2-A4BBA111D2B1}"/>
              </a:ext>
            </a:extLst>
          </p:cNvPr>
          <p:cNvCxnSpPr>
            <a:cxnSpLocks/>
          </p:cNvCxnSpPr>
          <p:nvPr/>
        </p:nvCxnSpPr>
        <p:spPr>
          <a:xfrm>
            <a:off x="3862674" y="338882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3E1E303-BA0C-A248-B320-F07DC4B8AE93}"/>
              </a:ext>
            </a:extLst>
          </p:cNvPr>
          <p:cNvSpPr txBox="1"/>
          <p:nvPr/>
        </p:nvSpPr>
        <p:spPr>
          <a:xfrm>
            <a:off x="3627673" y="354888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DD691E-31D7-EE4D-92A6-AF1CA85AA0C8}"/>
              </a:ext>
            </a:extLst>
          </p:cNvPr>
          <p:cNvSpPr txBox="1"/>
          <p:nvPr/>
        </p:nvSpPr>
        <p:spPr>
          <a:xfrm>
            <a:off x="3573597" y="3038976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85AA40-D09E-8644-9A64-DF264B530310}"/>
              </a:ext>
            </a:extLst>
          </p:cNvPr>
          <p:cNvCxnSpPr>
            <a:cxnSpLocks/>
          </p:cNvCxnSpPr>
          <p:nvPr/>
        </p:nvCxnSpPr>
        <p:spPr>
          <a:xfrm>
            <a:off x="2900450" y="4172101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DFF7C9D-C18C-1347-9DDA-35A47A940DDF}"/>
              </a:ext>
            </a:extLst>
          </p:cNvPr>
          <p:cNvSpPr txBox="1"/>
          <p:nvPr/>
        </p:nvSpPr>
        <p:spPr>
          <a:xfrm>
            <a:off x="2736781" y="4332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B594A7-F29C-CD49-A7A9-0C00284EC782}"/>
              </a:ext>
            </a:extLst>
          </p:cNvPr>
          <p:cNvSpPr txBox="1"/>
          <p:nvPr/>
        </p:nvSpPr>
        <p:spPr>
          <a:xfrm>
            <a:off x="2422833" y="3822252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C307337-2E8C-2649-BBBD-DF7A9A87AACB}"/>
              </a:ext>
            </a:extLst>
          </p:cNvPr>
          <p:cNvCxnSpPr>
            <a:cxnSpLocks/>
          </p:cNvCxnSpPr>
          <p:nvPr/>
        </p:nvCxnSpPr>
        <p:spPr>
          <a:xfrm>
            <a:off x="3508682" y="1903932"/>
            <a:ext cx="0" cy="2495613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08957C4-24E3-5040-AEE5-6DEC8C8453F9}"/>
              </a:ext>
            </a:extLst>
          </p:cNvPr>
          <p:cNvSpPr txBox="1"/>
          <p:nvPr/>
        </p:nvSpPr>
        <p:spPr>
          <a:xfrm>
            <a:off x="3283052" y="43241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01618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DCB51D-A053-314B-8619-30FA5065D383}"/>
              </a:ext>
            </a:extLst>
          </p:cNvPr>
          <p:cNvCxnSpPr>
            <a:cxnSpLocks/>
          </p:cNvCxnSpPr>
          <p:nvPr/>
        </p:nvCxnSpPr>
        <p:spPr>
          <a:xfrm flipV="1">
            <a:off x="4707486" y="2046711"/>
            <a:ext cx="749287" cy="144087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77D635C-8A6C-1343-AF34-91412EA2D28A}"/>
              </a:ext>
            </a:extLst>
          </p:cNvPr>
          <p:cNvSpPr txBox="1"/>
          <p:nvPr/>
        </p:nvSpPr>
        <p:spPr>
          <a:xfrm>
            <a:off x="5207509" y="1681933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B8C63-2357-9345-8A20-090AB8162EC1}"/>
              </a:ext>
            </a:extLst>
          </p:cNvPr>
          <p:cNvCxnSpPr>
            <a:cxnSpLocks/>
          </p:cNvCxnSpPr>
          <p:nvPr/>
        </p:nvCxnSpPr>
        <p:spPr>
          <a:xfrm flipV="1">
            <a:off x="5821991" y="2087746"/>
            <a:ext cx="947661" cy="221456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DECA60E-E675-7E45-8AEA-DB9AC6644288}"/>
              </a:ext>
            </a:extLst>
          </p:cNvPr>
          <p:cNvSpPr txBox="1"/>
          <p:nvPr/>
        </p:nvSpPr>
        <p:spPr>
          <a:xfrm>
            <a:off x="6406318" y="165823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A5CC7-C324-4848-8E22-EF1BEC4F8851}"/>
              </a:ext>
            </a:extLst>
          </p:cNvPr>
          <p:cNvGrpSpPr/>
          <p:nvPr/>
        </p:nvGrpSpPr>
        <p:grpSpPr>
          <a:xfrm>
            <a:off x="5025619" y="3822252"/>
            <a:ext cx="896380" cy="901336"/>
            <a:chOff x="5025619" y="3822252"/>
            <a:chExt cx="896380" cy="9013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042308-F881-184D-9D6E-BF90E4C5E157}"/>
                </a:ext>
              </a:extLst>
            </p:cNvPr>
            <p:cNvCxnSpPr>
              <a:cxnSpLocks/>
            </p:cNvCxnSpPr>
            <p:nvPr/>
          </p:nvCxnSpPr>
          <p:spPr>
            <a:xfrm>
              <a:off x="5314696" y="417210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056619-AFD3-F345-B36E-24FEC7C3A2CA}"/>
                </a:ext>
              </a:extLst>
            </p:cNvPr>
            <p:cNvSpPr txBox="1"/>
            <p:nvPr/>
          </p:nvSpPr>
          <p:spPr>
            <a:xfrm>
              <a:off x="5025619" y="3822252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5FDD4EE-0D87-324D-987C-0731B37BD989}"/>
                </a:ext>
              </a:extLst>
            </p:cNvPr>
            <p:cNvSpPr txBox="1"/>
            <p:nvPr/>
          </p:nvSpPr>
          <p:spPr>
            <a:xfrm>
              <a:off x="5086951" y="432347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8D1CB-E9B9-9445-89F8-25BC20C1D52A}"/>
              </a:ext>
            </a:extLst>
          </p:cNvPr>
          <p:cNvGrpSpPr/>
          <p:nvPr/>
        </p:nvGrpSpPr>
        <p:grpSpPr>
          <a:xfrm>
            <a:off x="4883085" y="4534293"/>
            <a:ext cx="904973" cy="528619"/>
            <a:chOff x="4883085" y="4534293"/>
            <a:chExt cx="904973" cy="528619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E744995-9F6B-994E-A385-2EE67CA7C4A2}"/>
                </a:ext>
              </a:extLst>
            </p:cNvPr>
            <p:cNvSpPr/>
            <p:nvPr/>
          </p:nvSpPr>
          <p:spPr>
            <a:xfrm>
              <a:off x="4883085" y="4534293"/>
              <a:ext cx="904973" cy="207407"/>
            </a:xfrm>
            <a:custGeom>
              <a:avLst/>
              <a:gdLst>
                <a:gd name="connsiteX0" fmla="*/ 0 w 904973"/>
                <a:gd name="connsiteY0" fmla="*/ 0 h 207407"/>
                <a:gd name="connsiteX1" fmla="*/ 461913 w 904973"/>
                <a:gd name="connsiteY1" fmla="*/ 207389 h 207407"/>
                <a:gd name="connsiteX2" fmla="*/ 904973 w 904973"/>
                <a:gd name="connsiteY2" fmla="*/ 9427 h 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973" h="207407">
                  <a:moveTo>
                    <a:pt x="0" y="0"/>
                  </a:moveTo>
                  <a:cubicBezTo>
                    <a:pt x="155542" y="102909"/>
                    <a:pt x="311084" y="205818"/>
                    <a:pt x="461913" y="207389"/>
                  </a:cubicBezTo>
                  <a:cubicBezTo>
                    <a:pt x="612742" y="208960"/>
                    <a:pt x="758857" y="109193"/>
                    <a:pt x="904973" y="94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82894-8575-DA4B-80FA-C96444EADC8A}"/>
                </a:ext>
              </a:extLst>
            </p:cNvPr>
            <p:cNvSpPr txBox="1"/>
            <p:nvPr/>
          </p:nvSpPr>
          <p:spPr>
            <a:xfrm>
              <a:off x="5043495" y="469358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4974" y="4859854"/>
                <a:ext cx="8694051" cy="18083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 writes are monotonic, e.g., writes with smaller timestamp must be applied earlier, W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applied before W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</a:p>
              <a:p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T’ needs to wait until there exits a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 with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&gt;10, e.g., W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</a:t>
                </a:r>
                <a:r>
                  <a:rPr lang="en-US" sz="19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 all writes before 10 are finalized</a:t>
                </a:r>
              </a:p>
              <a:p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Put it together: a shard can process a read at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9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r>
                  <a:rPr lang="en-US" sz="19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9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9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5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  <a:endPara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974" y="4859854"/>
                <a:ext cx="8694051" cy="1808352"/>
              </a:xfrm>
              <a:blipFill>
                <a:blip r:embed="rId3"/>
                <a:stretch>
                  <a:fillRect l="-437" t="-6250" r="-4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6" y="3496559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487395" y="2053614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6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0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6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0" y="17888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C8510-E343-8949-A7B2-8C68CB4C7BF4}"/>
              </a:ext>
            </a:extLst>
          </p:cNvPr>
          <p:cNvGrpSpPr/>
          <p:nvPr/>
        </p:nvGrpSpPr>
        <p:grpSpPr>
          <a:xfrm>
            <a:off x="2621445" y="1466818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037585" y="2056737"/>
            <a:ext cx="1442070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3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9872C-6014-6A4D-9B60-22A387AF9019}"/>
              </a:ext>
            </a:extLst>
          </p:cNvPr>
          <p:cNvGrpSpPr/>
          <p:nvPr/>
        </p:nvGrpSpPr>
        <p:grpSpPr>
          <a:xfrm>
            <a:off x="3478124" y="1903932"/>
            <a:ext cx="470000" cy="2820290"/>
            <a:chOff x="3014828" y="1903932"/>
            <a:chExt cx="470000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07337-2E8C-2649-BBBD-DF7A9A87AAC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08957C4-24E3-5040-AEE5-6DEC8C8453F9}"/>
                </a:ext>
              </a:extLst>
            </p:cNvPr>
            <p:cNvSpPr txBox="1"/>
            <p:nvPr/>
          </p:nvSpPr>
          <p:spPr>
            <a:xfrm>
              <a:off x="3014828" y="432411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01618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D28B9-3BC6-2348-B284-9ACE74454291}"/>
              </a:ext>
            </a:extLst>
          </p:cNvPr>
          <p:cNvGrpSpPr/>
          <p:nvPr/>
        </p:nvGrpSpPr>
        <p:grpSpPr>
          <a:xfrm>
            <a:off x="2709985" y="2808041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4C552-AACF-FC41-85E3-59A9E6663E89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F6691F3-42B2-5845-89EC-FB37D09372F5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BC96-98B3-FA49-9CF2-2B8F3B194ADD}"/>
              </a:ext>
            </a:extLst>
          </p:cNvPr>
          <p:cNvGrpSpPr/>
          <p:nvPr/>
        </p:nvGrpSpPr>
        <p:grpSpPr>
          <a:xfrm>
            <a:off x="3785972" y="2809145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9527A-30E1-B142-A485-A013DF27C0A0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25D95255-2C8F-784C-BCC8-D923E0A85C69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903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E5089-CDA5-DE4E-A205-44D501AF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324315"/>
            <a:ext cx="8592064" cy="4694152"/>
          </a:xfrm>
        </p:spPr>
        <p:txBody>
          <a:bodyPr/>
          <a:lstStyle/>
          <a:p>
            <a:pPr algn="just"/>
            <a:r>
              <a:rPr lang="en-CN" sz="2400" dirty="0"/>
              <a:t>What if no replication, only shards</a:t>
            </a:r>
          </a:p>
          <a:p>
            <a:pPr lvl="1" algn="just"/>
            <a:r>
              <a:rPr lang="en-CN" sz="2000" dirty="0"/>
              <a:t>Not in the paper, not realistic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A Puzzle to Help With Understanding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664297" y="3955112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664297" y="4689618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664297" y="548303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664297" y="3250457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148634" y="37242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137412" y="44587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131000" y="52359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2665429" y="265987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664297" y="3124966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670581" y="3841038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76865" y="458005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673724" y="537347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510057" y="400110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524271" y="4756480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510057" y="554989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533081" y="2981916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C72731B-D9B6-C449-9E98-15CDED4A5575}"/>
              </a:ext>
            </a:extLst>
          </p:cNvPr>
          <p:cNvSpPr>
            <a:spLocks noChangeAspect="1"/>
          </p:cNvSpPr>
          <p:nvPr/>
        </p:nvSpPr>
        <p:spPr>
          <a:xfrm>
            <a:off x="2751272" y="314807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1E26-D5B5-BC44-B4D0-7BD0BDB61E3D}"/>
              </a:ext>
            </a:extLst>
          </p:cNvPr>
          <p:cNvSpPr txBox="1"/>
          <p:nvPr/>
        </p:nvSpPr>
        <p:spPr>
          <a:xfrm>
            <a:off x="2473846" y="324979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889986" y="3249796"/>
            <a:ext cx="520042" cy="6904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429735" y="3488623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456440" y="427155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450803" y="5053880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457200" y="6091673"/>
            <a:ext cx="798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sees partial effect of T, e.g., sees 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not 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violates atomicity </a:t>
            </a:r>
            <a:endParaRPr lang="en-CN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A73BB7-FAEE-4E4B-B496-DAA74673A134}"/>
              </a:ext>
            </a:extLst>
          </p:cNvPr>
          <p:cNvGrpSpPr/>
          <p:nvPr/>
        </p:nvGrpSpPr>
        <p:grpSpPr>
          <a:xfrm>
            <a:off x="4538446" y="3483884"/>
            <a:ext cx="1164003" cy="969982"/>
            <a:chOff x="4538446" y="3252236"/>
            <a:chExt cx="1164003" cy="96998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D150802-B503-3E40-86A2-3980986EAD14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7D80D46-18CD-E34A-B24C-45634FF7E22D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AA9A6F-67B1-F74B-AE97-F8AF873FFEBC}"/>
                </a:ext>
              </a:extLst>
            </p:cNvPr>
            <p:cNvSpPr txBox="1"/>
            <p:nvPr/>
          </p:nvSpPr>
          <p:spPr>
            <a:xfrm>
              <a:off x="4721090" y="382210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7EC12-0179-5A4A-BD36-B89620226B7D}"/>
              </a:ext>
            </a:extLst>
          </p:cNvPr>
          <p:cNvGrpSpPr/>
          <p:nvPr/>
        </p:nvGrpSpPr>
        <p:grpSpPr>
          <a:xfrm>
            <a:off x="3591718" y="3458713"/>
            <a:ext cx="896380" cy="956823"/>
            <a:chOff x="3591718" y="3227065"/>
            <a:chExt cx="896380" cy="95682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6DA553F-57CA-3945-8DBE-1E6DEE83A04F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C505CE-747D-5C43-97C8-2F5E4920B3A6}"/>
                </a:ext>
              </a:extLst>
            </p:cNvPr>
            <p:cNvSpPr txBox="1"/>
            <p:nvPr/>
          </p:nvSpPr>
          <p:spPr>
            <a:xfrm>
              <a:off x="3669933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6E6201-5B1B-4847-85A2-FDDB52B93148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5CA6E9-604E-A54F-B7DF-E43D574B1E1B}"/>
              </a:ext>
            </a:extLst>
          </p:cNvPr>
          <p:cNvGrpSpPr/>
          <p:nvPr/>
        </p:nvGrpSpPr>
        <p:grpSpPr>
          <a:xfrm>
            <a:off x="4792732" y="4992839"/>
            <a:ext cx="1164003" cy="969982"/>
            <a:chOff x="4792732" y="4761191"/>
            <a:chExt cx="1164003" cy="96998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7BEE12-1DE5-BB4F-9CDC-8D238B44C6F8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BC669C9-C8B0-0341-AAF3-16078DDE6F40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C4B284-0331-F545-B325-39FE1AE8A65B}"/>
                </a:ext>
              </a:extLst>
            </p:cNvPr>
            <p:cNvSpPr txBox="1"/>
            <p:nvPr/>
          </p:nvSpPr>
          <p:spPr>
            <a:xfrm>
              <a:off x="4975376" y="533106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E534F2-D473-E947-9721-D10E5B5211DA}"/>
              </a:ext>
            </a:extLst>
          </p:cNvPr>
          <p:cNvGrpSpPr/>
          <p:nvPr/>
        </p:nvGrpSpPr>
        <p:grpSpPr>
          <a:xfrm>
            <a:off x="3846004" y="4967668"/>
            <a:ext cx="946728" cy="956823"/>
            <a:chOff x="3846004" y="4736020"/>
            <a:chExt cx="946728" cy="95682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EEE17D5-1872-7A40-80E7-77BEA571E50A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8375BA-6AC8-0A46-A08F-577BE17CC713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E5E5E7-2641-0A4C-831E-7C10E7A8D40B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CA41227-0ABD-6446-807F-32AFC64B5D38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2889986" y="3249796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F671343-FA83-9747-8BFD-D5DB8AF495F9}"/>
              </a:ext>
            </a:extLst>
          </p:cNvPr>
          <p:cNvCxnSpPr>
            <a:cxnSpLocks/>
          </p:cNvCxnSpPr>
          <p:nvPr/>
        </p:nvCxnSpPr>
        <p:spPr>
          <a:xfrm flipV="1">
            <a:off x="3439933" y="3233686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067016E-9C43-3148-B19D-6EED2B8DACFF}"/>
              </a:ext>
            </a:extLst>
          </p:cNvPr>
          <p:cNvSpPr txBox="1"/>
          <p:nvPr/>
        </p:nvSpPr>
        <p:spPr>
          <a:xfrm>
            <a:off x="3428818" y="284773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7E498C8-F7DE-544D-810E-C510198B5EBB}"/>
              </a:ext>
            </a:extLst>
          </p:cNvPr>
          <p:cNvCxnSpPr>
            <a:cxnSpLocks/>
          </p:cNvCxnSpPr>
          <p:nvPr/>
        </p:nvCxnSpPr>
        <p:spPr>
          <a:xfrm flipV="1">
            <a:off x="6266006" y="3260271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26BBAA9-558A-BB40-8CC5-37645D4D7F30}"/>
              </a:ext>
            </a:extLst>
          </p:cNvPr>
          <p:cNvSpPr txBox="1"/>
          <p:nvPr/>
        </p:nvSpPr>
        <p:spPr>
          <a:xfrm>
            <a:off x="6401526" y="285936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EF9666-B6EA-DD4C-BA57-8D37C4933626}"/>
              </a:ext>
            </a:extLst>
          </p:cNvPr>
          <p:cNvSpPr txBox="1"/>
          <p:nvPr/>
        </p:nvSpPr>
        <p:spPr>
          <a:xfrm>
            <a:off x="457200" y="2397998"/>
            <a:ext cx="344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}, T’ = R (A, C)</a:t>
            </a:r>
          </a:p>
        </p:txBody>
      </p:sp>
    </p:spTree>
    <p:extLst>
      <p:ext uri="{BB962C8B-B14F-4D97-AF65-F5344CB8AC3E}">
        <p14:creationId xmlns:p14="http://schemas.microsoft.com/office/powerpoint/2010/main" val="10351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E5089-CDA5-DE4E-A205-44D501AF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CN" dirty="0"/>
              <a:t>Solution: uncertainty-wait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664297" y="3704610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664297" y="4439116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664297" y="5232536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664297" y="2999955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148634" y="34737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137412" y="420828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131000" y="49854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986701" y="2409375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664297" y="2874464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670581" y="3590536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76865" y="43295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673724" y="512297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510057" y="375059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524271" y="450597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510057" y="5299396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533081" y="273141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C72731B-D9B6-C449-9E98-15CDED4A5575}"/>
              </a:ext>
            </a:extLst>
          </p:cNvPr>
          <p:cNvSpPr>
            <a:spLocks noChangeAspect="1"/>
          </p:cNvSpPr>
          <p:nvPr/>
        </p:nvSpPr>
        <p:spPr>
          <a:xfrm>
            <a:off x="2072544" y="289757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1E26-D5B5-BC44-B4D0-7BD0BDB61E3D}"/>
              </a:ext>
            </a:extLst>
          </p:cNvPr>
          <p:cNvSpPr txBox="1"/>
          <p:nvPr/>
        </p:nvSpPr>
        <p:spPr>
          <a:xfrm>
            <a:off x="1795118" y="2999294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8B94F4-5AE1-5F4E-BBC3-959E6E321806}"/>
              </a:ext>
            </a:extLst>
          </p:cNvPr>
          <p:cNvSpPr>
            <a:spLocks noChangeAspect="1"/>
          </p:cNvSpPr>
          <p:nvPr/>
        </p:nvSpPr>
        <p:spPr>
          <a:xfrm>
            <a:off x="3544697" y="289950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10CCCBA-DD72-EB49-B880-43469480DC17}"/>
              </a:ext>
            </a:extLst>
          </p:cNvPr>
          <p:cNvSpPr/>
          <p:nvPr/>
        </p:nvSpPr>
        <p:spPr>
          <a:xfrm>
            <a:off x="2225884" y="269553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83DFBC-C671-9149-974C-637ECDC83C73}"/>
              </a:ext>
            </a:extLst>
          </p:cNvPr>
          <p:cNvSpPr txBox="1"/>
          <p:nvPr/>
        </p:nvSpPr>
        <p:spPr>
          <a:xfrm>
            <a:off x="2487502" y="2317849"/>
            <a:ext cx="76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CN" sz="2400" dirty="0"/>
              <a:t>ait</a:t>
            </a:r>
            <a:endParaRPr lang="en-CN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</p:cNvCxnSpPr>
          <p:nvPr/>
        </p:nvCxnSpPr>
        <p:spPr>
          <a:xfrm>
            <a:off x="3712195" y="3021009"/>
            <a:ext cx="732255" cy="68808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429735" y="32381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456440" y="4021052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450803" y="4803378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CE849779-2971-E24D-86DB-07AD27C90188}"/>
              </a:ext>
            </a:extLst>
          </p:cNvPr>
          <p:cNvSpPr/>
          <p:nvPr/>
        </p:nvSpPr>
        <p:spPr>
          <a:xfrm>
            <a:off x="4022135" y="2152690"/>
            <a:ext cx="1145131" cy="403480"/>
          </a:xfrm>
          <a:prstGeom prst="wedgeRectCallout">
            <a:avLst>
              <a:gd name="adj1" fmla="val -77951"/>
              <a:gd name="adj2" fmla="val 143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“commit”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8AE657-EE26-DF48-9B2F-4DB4FD7043F2}"/>
              </a:ext>
            </a:extLst>
          </p:cNvPr>
          <p:cNvGrpSpPr/>
          <p:nvPr/>
        </p:nvGrpSpPr>
        <p:grpSpPr>
          <a:xfrm>
            <a:off x="4735050" y="3198620"/>
            <a:ext cx="896380" cy="956823"/>
            <a:chOff x="4410196" y="3198620"/>
            <a:chExt cx="896380" cy="95682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7496A98-9F33-E249-A8F3-70C6A5E6248B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48" y="35952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57E44F-CE12-6246-8713-E74E19763DB7}"/>
                </a:ext>
              </a:extLst>
            </p:cNvPr>
            <p:cNvSpPr txBox="1"/>
            <p:nvPr/>
          </p:nvSpPr>
          <p:spPr>
            <a:xfrm>
              <a:off x="4488411" y="37553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7556B0-75E3-904C-9E8E-00C5DB9B2F46}"/>
                </a:ext>
              </a:extLst>
            </p:cNvPr>
            <p:cNvSpPr txBox="1"/>
            <p:nvPr/>
          </p:nvSpPr>
          <p:spPr>
            <a:xfrm>
              <a:off x="4410196" y="319862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5A6CB7-ACD8-CB44-9993-43EBCD90C0C2}"/>
              </a:ext>
            </a:extLst>
          </p:cNvPr>
          <p:cNvGrpSpPr/>
          <p:nvPr/>
        </p:nvGrpSpPr>
        <p:grpSpPr>
          <a:xfrm>
            <a:off x="5914537" y="3205447"/>
            <a:ext cx="896380" cy="604221"/>
            <a:chOff x="5589683" y="3205447"/>
            <a:chExt cx="896380" cy="6042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D150802-B503-3E40-86A2-3980986EAD14}"/>
                </a:ext>
              </a:extLst>
            </p:cNvPr>
            <p:cNvSpPr txBox="1"/>
            <p:nvPr/>
          </p:nvSpPr>
          <p:spPr>
            <a:xfrm>
              <a:off x="5589683" y="3205447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7D80D46-18CD-E34A-B24C-45634FF7E22D}"/>
                </a:ext>
              </a:extLst>
            </p:cNvPr>
            <p:cNvCxnSpPr>
              <a:cxnSpLocks/>
            </p:cNvCxnSpPr>
            <p:nvPr/>
          </p:nvCxnSpPr>
          <p:spPr>
            <a:xfrm>
              <a:off x="6026613" y="359053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7AA9A6F-67B1-F74B-AE97-F8AF873FFEBC}"/>
              </a:ext>
            </a:extLst>
          </p:cNvPr>
          <p:cNvSpPr txBox="1"/>
          <p:nvPr/>
        </p:nvSpPr>
        <p:spPr>
          <a:xfrm>
            <a:off x="6095204" y="378364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  <a:endParaRPr lang="en-CN" sz="20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898119" y="5614698"/>
            <a:ext cx="798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Uncertainty-wait ensures that 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readTS because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starts after T’ “commits,”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waits out uncertainty before “commit”, e.g., TT.after(10) == true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5FD6D6-08E1-EE44-A414-FCD693CC09FF}"/>
              </a:ext>
            </a:extLst>
          </p:cNvPr>
          <p:cNvCxnSpPr>
            <a:cxnSpLocks/>
          </p:cNvCxnSpPr>
          <p:nvPr/>
        </p:nvCxnSpPr>
        <p:spPr>
          <a:xfrm flipV="1">
            <a:off x="4414282" y="2991751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A Puzzle to Help With Understanding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601D00-DFFC-C749-A799-68F6CA59F107}"/>
              </a:ext>
            </a:extLst>
          </p:cNvPr>
          <p:cNvGrpSpPr/>
          <p:nvPr/>
        </p:nvGrpSpPr>
        <p:grpSpPr>
          <a:xfrm>
            <a:off x="5816440" y="4722790"/>
            <a:ext cx="896380" cy="604221"/>
            <a:chOff x="5816440" y="4722790"/>
            <a:chExt cx="896380" cy="60422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2B5E04-658B-CE4E-A474-F59D7010341A}"/>
                </a:ext>
              </a:extLst>
            </p:cNvPr>
            <p:cNvSpPr txBox="1"/>
            <p:nvPr/>
          </p:nvSpPr>
          <p:spPr>
            <a:xfrm>
              <a:off x="5816440" y="472279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B034F5-4DCD-A840-B44A-5BAA761F50D7}"/>
                </a:ext>
              </a:extLst>
            </p:cNvPr>
            <p:cNvCxnSpPr>
              <a:cxnSpLocks/>
            </p:cNvCxnSpPr>
            <p:nvPr/>
          </p:nvCxnSpPr>
          <p:spPr>
            <a:xfrm>
              <a:off x="6253370" y="5107879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A7E4F17-CEF9-C547-B6D1-F7DE42DBBE35}"/>
              </a:ext>
            </a:extLst>
          </p:cNvPr>
          <p:cNvSpPr txBox="1"/>
          <p:nvPr/>
        </p:nvSpPr>
        <p:spPr>
          <a:xfrm>
            <a:off x="5927751" y="529266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995D2DF-0058-624C-993A-4F3AFF61069F}"/>
              </a:ext>
            </a:extLst>
          </p:cNvPr>
          <p:cNvGrpSpPr/>
          <p:nvPr/>
        </p:nvGrpSpPr>
        <p:grpSpPr>
          <a:xfrm>
            <a:off x="4869712" y="4697619"/>
            <a:ext cx="946728" cy="956823"/>
            <a:chOff x="3846004" y="4736020"/>
            <a:chExt cx="946728" cy="95682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C474E3C-6F6F-5544-8CB1-2DB18239F466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692F79-4DEF-2B4B-AB2D-EC3B7A9E4461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9FDF7C-FD59-D949-AB41-441DBEF9722C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A09BE68-E31D-EA4E-AEF5-D7170A45A62B}"/>
              </a:ext>
            </a:extLst>
          </p:cNvPr>
          <p:cNvCxnSpPr>
            <a:cxnSpLocks/>
          </p:cNvCxnSpPr>
          <p:nvPr/>
        </p:nvCxnSpPr>
        <p:spPr>
          <a:xfrm>
            <a:off x="3712195" y="2993811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64C6910-720A-734C-82C3-E27A418D2C2D}"/>
              </a:ext>
            </a:extLst>
          </p:cNvPr>
          <p:cNvCxnSpPr>
            <a:cxnSpLocks/>
          </p:cNvCxnSpPr>
          <p:nvPr/>
        </p:nvCxnSpPr>
        <p:spPr>
          <a:xfrm flipV="1">
            <a:off x="7088215" y="3004286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2A5E5F5-A90D-1744-9FAB-FEDFB5C5691E}"/>
              </a:ext>
            </a:extLst>
          </p:cNvPr>
          <p:cNvSpPr txBox="1"/>
          <p:nvPr/>
        </p:nvSpPr>
        <p:spPr>
          <a:xfrm>
            <a:off x="7223735" y="2603380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733905-0855-A24F-A062-62237D027DF0}"/>
              </a:ext>
            </a:extLst>
          </p:cNvPr>
          <p:cNvSpPr txBox="1"/>
          <p:nvPr/>
        </p:nvSpPr>
        <p:spPr>
          <a:xfrm>
            <a:off x="4511855" y="2596786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4" grpId="0"/>
      <p:bldP spid="7" grpId="0" animBg="1"/>
      <p:bldP spid="65" grpId="0"/>
      <p:bldP spid="73" grpId="0"/>
      <p:bldP spid="53" grpId="0"/>
      <p:bldP spid="77" grpId="0"/>
      <p:bldP spid="7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Client specifies a read timestamp way in the past</a:t>
            </a:r>
          </a:p>
          <a:p>
            <a:pPr lvl="1"/>
            <a:r>
              <a:rPr lang="en-US" dirty="0"/>
              <a:t>E.g., one hour ago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Read shards at the stale timestamp</a:t>
            </a:r>
          </a:p>
          <a:p>
            <a:endParaRPr lang="en-US" dirty="0"/>
          </a:p>
          <a:p>
            <a:r>
              <a:rPr lang="en-US" dirty="0"/>
              <a:t>Serializable</a:t>
            </a:r>
          </a:p>
          <a:p>
            <a:pPr lvl="1"/>
            <a:r>
              <a:rPr lang="en-US" dirty="0"/>
              <a:t>Old timestamp cannot ensure real-time order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Better performance</a:t>
            </a:r>
          </a:p>
          <a:p>
            <a:pPr lvl="1"/>
            <a:r>
              <a:rPr lang="en-US" dirty="0"/>
              <a:t>No waiting in any cases </a:t>
            </a:r>
          </a:p>
          <a:p>
            <a:pPr lvl="1"/>
            <a:r>
              <a:rPr lang="en-US" dirty="0"/>
              <a:t>E.g., non-blocking, not just lock-free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we have this performance but still strictly serializable?</a:t>
            </a:r>
          </a:p>
          <a:p>
            <a:pPr lvl="1"/>
            <a:r>
              <a:rPr lang="en-US" dirty="0"/>
              <a:t>E.g., one-round, non-blocking, and strictly serializable</a:t>
            </a:r>
          </a:p>
          <a:p>
            <a:pPr lvl="1"/>
            <a:r>
              <a:rPr lang="en-US" dirty="0"/>
              <a:t>Coming in next lecture!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Serializable Snapshot Reads</a:t>
            </a:r>
          </a:p>
        </p:txBody>
      </p:sp>
    </p:spTree>
    <p:extLst>
      <p:ext uri="{BB962C8B-B14F-4D97-AF65-F5344CB8AC3E}">
        <p14:creationId xmlns:p14="http://schemas.microsoft.com/office/powerpoint/2010/main" val="286778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Strictly serializable (externally consistent)</a:t>
            </a:r>
          </a:p>
          <a:p>
            <a:pPr lvl="1"/>
            <a:r>
              <a:rPr lang="en-US" dirty="0"/>
              <a:t>Make it easy for developers to build apps!</a:t>
            </a:r>
          </a:p>
          <a:p>
            <a:endParaRPr lang="en-US" dirty="0"/>
          </a:p>
          <a:p>
            <a:r>
              <a:rPr lang="en-US" dirty="0"/>
              <a:t>Reads dominant, make them efficient</a:t>
            </a:r>
          </a:p>
          <a:p>
            <a:pPr lvl="1"/>
            <a:r>
              <a:rPr lang="en-US" dirty="0"/>
              <a:t>One-round, lock-free</a:t>
            </a:r>
          </a:p>
          <a:p>
            <a:endParaRPr lang="en-US" dirty="0"/>
          </a:p>
          <a:p>
            <a:r>
              <a:rPr lang="en-US" dirty="0" err="1"/>
              <a:t>TrueTime</a:t>
            </a:r>
            <a:r>
              <a:rPr lang="en-US" dirty="0"/>
              <a:t> exposes clock uncertainty</a:t>
            </a:r>
          </a:p>
          <a:p>
            <a:pPr lvl="1"/>
            <a:r>
              <a:rPr lang="en-US" dirty="0"/>
              <a:t>Commit wait and at least </a:t>
            </a:r>
            <a:r>
              <a:rPr lang="en-US" dirty="0" err="1"/>
              <a:t>TT.now.latest</a:t>
            </a:r>
            <a:r>
              <a:rPr lang="en-US" dirty="0"/>
              <a:t>() for timestamps ensure real-time ordering</a:t>
            </a:r>
          </a:p>
          <a:p>
            <a:pPr lvl="1"/>
            <a:endParaRPr lang="en-US" dirty="0"/>
          </a:p>
          <a:p>
            <a:r>
              <a:rPr lang="en-US" dirty="0"/>
              <a:t>Globally-distributed database</a:t>
            </a:r>
          </a:p>
          <a:p>
            <a:pPr lvl="1"/>
            <a:r>
              <a:rPr lang="en-US" dirty="0"/>
              <a:t>2PL w/ 2PC over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Efficient read-only transactions in strictly serializable systems</a:t>
            </a:r>
          </a:p>
          <a:p>
            <a:pPr lvl="1"/>
            <a:r>
              <a:rPr lang="en-US" dirty="0"/>
              <a:t>Strict serializability is desirable but costly!</a:t>
            </a:r>
          </a:p>
          <a:p>
            <a:pPr lvl="1"/>
            <a:r>
              <a:rPr lang="en-US" dirty="0"/>
              <a:t>Reads are prevalent! (340x more than write </a:t>
            </a:r>
            <a:r>
              <a:rPr lang="en-US" dirty="0" err="1"/>
              <a:t>txns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Efficient </a:t>
            </a:r>
            <a:r>
              <a:rPr lang="en-US" dirty="0" err="1"/>
              <a:t>rotxns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good system overall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Spanner is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69528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Tag writes with physical timestamps upon commit</a:t>
            </a:r>
          </a:p>
          <a:p>
            <a:pPr lvl="1"/>
            <a:r>
              <a:rPr lang="en-US" dirty="0"/>
              <a:t>Write </a:t>
            </a:r>
            <a:r>
              <a:rPr lang="en-US" dirty="0" err="1"/>
              <a:t>txns</a:t>
            </a:r>
            <a:r>
              <a:rPr lang="en-US" dirty="0"/>
              <a:t> are strictly serializable, e.g., 2PL</a:t>
            </a:r>
          </a:p>
          <a:p>
            <a:endParaRPr lang="en-US" dirty="0"/>
          </a:p>
          <a:p>
            <a:r>
              <a:rPr lang="en-US" dirty="0"/>
              <a:t>Read-only </a:t>
            </a:r>
            <a:r>
              <a:rPr lang="en-US" dirty="0" err="1"/>
              <a:t>txns</a:t>
            </a:r>
            <a:r>
              <a:rPr lang="en-US" dirty="0"/>
              <a:t> return the writes, whose commit timestamps precede the reads’ current time</a:t>
            </a:r>
          </a:p>
          <a:p>
            <a:pPr lvl="1"/>
            <a:r>
              <a:rPr lang="en-US" dirty="0" err="1"/>
              <a:t>Rotxns</a:t>
            </a:r>
            <a:r>
              <a:rPr lang="en-US" dirty="0"/>
              <a:t> are one-round, lock-free, and never abort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Ideas Behind Read-Only </a:t>
            </a:r>
            <a:r>
              <a:rPr lang="en-US" sz="3600" dirty="0" err="1"/>
              <a:t>Txns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95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Timestamping writes must enforce the invariant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TrueTime</a:t>
            </a:r>
            <a:r>
              <a:rPr lang="en-US" dirty="0"/>
              <a:t>: partially-synchronized clock abstraction</a:t>
            </a:r>
          </a:p>
          <a:p>
            <a:pPr lvl="1"/>
            <a:r>
              <a:rPr lang="en-US" dirty="0"/>
              <a:t>Bounded clock skew (uncertainty)</a:t>
            </a:r>
          </a:p>
          <a:p>
            <a:pPr lvl="1"/>
            <a:r>
              <a:rPr lang="en-US" dirty="0" err="1"/>
              <a:t>TT.now</a:t>
            </a:r>
            <a:r>
              <a:rPr lang="en-US" dirty="0"/>
              <a:t>() </a:t>
            </a:r>
            <a:r>
              <a:rPr lang="en-US" dirty="0">
                <a:sym typeface="Wingdings" pitchFamily="2" charset="2"/>
              </a:rPr>
              <a:t> [earliest, latest]; earliest &lt;= T</a:t>
            </a:r>
            <a:r>
              <a:rPr lang="en-US" baseline="-25000" dirty="0">
                <a:sym typeface="Wingdings" pitchFamily="2" charset="2"/>
              </a:rPr>
              <a:t>abs</a:t>
            </a:r>
            <a:r>
              <a:rPr lang="en-US" dirty="0">
                <a:sym typeface="Wingdings" pitchFamily="2" charset="2"/>
              </a:rPr>
              <a:t> &lt;= latest</a:t>
            </a:r>
            <a:endParaRPr lang="en-US" baseline="-25000" dirty="0">
              <a:sym typeface="Wingdings" pitchFamily="2" charset="2"/>
            </a:endParaRPr>
          </a:p>
          <a:p>
            <a:pPr lvl="1"/>
            <a:r>
              <a:rPr lang="en-US" dirty="0"/>
              <a:t>Uncertainty (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/>
              <a:t>) is kept short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TrueTime</a:t>
            </a:r>
            <a:r>
              <a:rPr lang="en-US" dirty="0"/>
              <a:t> enforces the invariant by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00B050"/>
                </a:solidFill>
              </a:rPr>
              <a:t>at least</a:t>
            </a:r>
            <a:r>
              <a:rPr lang="en-US" dirty="0"/>
              <a:t> </a:t>
            </a:r>
            <a:r>
              <a:rPr lang="en-US" dirty="0" err="1"/>
              <a:t>TT.now</a:t>
            </a:r>
            <a:r>
              <a:rPr lang="en-US" dirty="0"/>
              <a:t>().latest for timestamps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Commit 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</a:t>
            </a:r>
            <a:r>
              <a:rPr lang="en-US" sz="3600" dirty="0" err="1"/>
              <a:t>TrueTime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5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5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4871171" y="1872409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25965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6695947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429886" y="3237229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5106510" y="3243209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5" y="4180355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4170519" y="41754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3ECF02-659C-C344-AEFF-CBE248F7F3B6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C60C17-7073-EE48-B146-3164DA1D4CF6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143B31-75EE-2742-907A-5D817036EFBA}"/>
              </a:ext>
            </a:extLst>
          </p:cNvPr>
          <p:cNvCxnSpPr>
            <a:cxnSpLocks/>
          </p:cNvCxnSpPr>
          <p:nvPr/>
        </p:nvCxnSpPr>
        <p:spPr>
          <a:xfrm>
            <a:off x="5042870" y="3263515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602942-1997-3F44-BCB2-289F4CAC35D7}"/>
              </a:ext>
            </a:extLst>
          </p:cNvPr>
          <p:cNvSpPr txBox="1"/>
          <p:nvPr/>
        </p:nvSpPr>
        <p:spPr>
          <a:xfrm>
            <a:off x="4867787" y="387141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A4E8F0-703E-994A-A90B-555036C271F1}"/>
              </a:ext>
            </a:extLst>
          </p:cNvPr>
          <p:cNvCxnSpPr>
            <a:cxnSpLocks/>
          </p:cNvCxnSpPr>
          <p:nvPr/>
        </p:nvCxnSpPr>
        <p:spPr>
          <a:xfrm>
            <a:off x="2519691" y="4167053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911A74-D7E3-804A-89A3-0C69567DBEB5}"/>
              </a:ext>
            </a:extLst>
          </p:cNvPr>
          <p:cNvSpPr txBox="1"/>
          <p:nvPr/>
        </p:nvSpPr>
        <p:spPr>
          <a:xfrm>
            <a:off x="2324352" y="37154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/>
          </a:bodyPr>
          <a:lstStyle/>
          <a:p>
            <a:r>
              <a:rPr lang="en-US" dirty="0"/>
              <a:t>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At least T</a:t>
            </a:r>
            <a:r>
              <a:rPr lang="en-US" baseline="-25000" dirty="0"/>
              <a:t>abs</a:t>
            </a:r>
            <a:r>
              <a:rPr lang="en-US" dirty="0"/>
              <a:t>, then at least </a:t>
            </a:r>
            <a:r>
              <a:rPr lang="en-US" dirty="0" err="1"/>
              <a:t>TT.now</a:t>
            </a:r>
            <a:r>
              <a:rPr lang="en-US" dirty="0"/>
              <a:t>().latest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 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Without implementation constraints</a:t>
            </a: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How write transactions are done</a:t>
            </a:r>
          </a:p>
          <a:p>
            <a:pPr lvl="1"/>
            <a:r>
              <a:rPr lang="en-US" dirty="0"/>
              <a:t>2PL + 2PC (sometimes 2PL for short)</a:t>
            </a:r>
          </a:p>
          <a:p>
            <a:pPr lvl="1"/>
            <a:r>
              <a:rPr lang="en-US" dirty="0"/>
              <a:t>How they are timestamped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read-only transactions are done</a:t>
            </a:r>
          </a:p>
          <a:p>
            <a:pPr lvl="1"/>
            <a:r>
              <a:rPr lang="en-US" dirty="0"/>
              <a:t>How read timestamps are chosen</a:t>
            </a:r>
          </a:p>
          <a:p>
            <a:pPr lvl="1"/>
            <a:r>
              <a:rPr lang="en-US" dirty="0"/>
              <a:t>How reads are executed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15206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Three phases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Execute  </a:t>
            </a:r>
            <a:r>
              <a:rPr lang="en-US" dirty="0">
                <a:sym typeface="Wingdings" pitchFamily="2" charset="2"/>
              </a:rPr>
              <a:t>  Prepare    Commit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 Medium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CAFA0-9C53-4E46-B695-11EEC864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862" y="3244601"/>
            <a:ext cx="258735" cy="3687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EEA9B5-C68A-2F4F-8A09-B51BA14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4993" y="3244602"/>
            <a:ext cx="368797" cy="3687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638E44-A520-3A48-9031-7CE0C6F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52" y="3244601"/>
            <a:ext cx="258735" cy="3687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6CADD-9A54-934E-8938-96A5C462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2217" y="3244601"/>
            <a:ext cx="258735" cy="3687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BEF660-6F20-274D-A2A5-BA3FE530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790" y="3244602"/>
            <a:ext cx="368797" cy="3687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A4FBE38C-DFBD-E844-AA28-F6E1DE703E05}"/>
              </a:ext>
            </a:extLst>
          </p:cNvPr>
          <p:cNvSpPr/>
          <p:nvPr/>
        </p:nvSpPr>
        <p:spPr>
          <a:xfrm rot="16200000">
            <a:off x="5593789" y="2827020"/>
            <a:ext cx="301658" cy="323543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9E920-A97C-6742-8B09-740158E11A84}"/>
              </a:ext>
            </a:extLst>
          </p:cNvPr>
          <p:cNvSpPr txBox="1"/>
          <p:nvPr/>
        </p:nvSpPr>
        <p:spPr>
          <a:xfrm>
            <a:off x="4783914" y="4651084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2PC: atomicity</a:t>
            </a:r>
            <a:endParaRPr lang="en-CN" sz="2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1581</Words>
  <Application>Microsoft Macintosh PowerPoint</Application>
  <PresentationFormat>Overhead</PresentationFormat>
  <Paragraphs>390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Helvetica Neue</vt:lpstr>
      <vt:lpstr>Helvetica Neue Light</vt:lpstr>
      <vt:lpstr>Helvetica Neue Medium</vt:lpstr>
      <vt:lpstr>1_Office Theme</vt:lpstr>
      <vt:lpstr>Spanner Part II</vt:lpstr>
      <vt:lpstr>Recap: Spanner is Strictly Serializable</vt:lpstr>
      <vt:lpstr>Recap: Ideas Behind Read-Only Txns</vt:lpstr>
      <vt:lpstr>Recap: TrueTime</vt:lpstr>
      <vt:lpstr>Enforcing the Invariant with TT</vt:lpstr>
      <vt:lpstr>Enforcing the Invariant with TT</vt:lpstr>
      <vt:lpstr>After-class Puzzles</vt:lpstr>
      <vt:lpstr>This Lecture</vt:lpstr>
      <vt:lpstr>Read-Write Transactions (2PL)</vt:lpstr>
      <vt:lpstr>Read-Write Transactions (2PL)</vt:lpstr>
      <vt:lpstr>Read-Write Transactions (2PL)</vt:lpstr>
      <vt:lpstr>Read-Write Transactions (2PL)</vt:lpstr>
      <vt:lpstr>Timestamping Read-Write Transactions</vt:lpstr>
      <vt:lpstr>Read-Only Transactions (shards part)</vt:lpstr>
      <vt:lpstr>Read-Only Transactions (Paxos part)</vt:lpstr>
      <vt:lpstr>A Puzzle to Help With Understanding</vt:lpstr>
      <vt:lpstr>A Puzzle to Help With Understanding</vt:lpstr>
      <vt:lpstr>Serializable Snapshot Reads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Haonan Lu</dc:creator>
  <cp:lastModifiedBy>Haonan Lu</cp:lastModifiedBy>
  <cp:revision>237</cp:revision>
  <dcterms:created xsi:type="dcterms:W3CDTF">2021-04-10T23:37:05Z</dcterms:created>
  <dcterms:modified xsi:type="dcterms:W3CDTF">2021-04-12T15:10:42Z</dcterms:modified>
</cp:coreProperties>
</file>