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38"/>
  </p:notesMasterIdLst>
  <p:sldIdLst>
    <p:sldId id="256" r:id="rId5"/>
    <p:sldId id="339" r:id="rId6"/>
    <p:sldId id="341" r:id="rId7"/>
    <p:sldId id="257" r:id="rId8"/>
    <p:sldId id="292" r:id="rId9"/>
    <p:sldId id="340" r:id="rId10"/>
    <p:sldId id="342" r:id="rId11"/>
    <p:sldId id="343" r:id="rId12"/>
    <p:sldId id="285" r:id="rId13"/>
    <p:sldId id="345" r:id="rId14"/>
    <p:sldId id="346" r:id="rId15"/>
    <p:sldId id="352" r:id="rId16"/>
    <p:sldId id="347" r:id="rId17"/>
    <p:sldId id="348" r:id="rId18"/>
    <p:sldId id="280" r:id="rId19"/>
    <p:sldId id="261" r:id="rId20"/>
    <p:sldId id="349" r:id="rId21"/>
    <p:sldId id="263" r:id="rId22"/>
    <p:sldId id="350" r:id="rId23"/>
    <p:sldId id="353" r:id="rId24"/>
    <p:sldId id="365" r:id="rId25"/>
    <p:sldId id="366" r:id="rId26"/>
    <p:sldId id="367" r:id="rId27"/>
    <p:sldId id="368" r:id="rId28"/>
    <p:sldId id="355" r:id="rId29"/>
    <p:sldId id="356" r:id="rId30"/>
    <p:sldId id="359" r:id="rId31"/>
    <p:sldId id="360" r:id="rId32"/>
    <p:sldId id="361" r:id="rId33"/>
    <p:sldId id="362" r:id="rId34"/>
    <p:sldId id="357" r:id="rId35"/>
    <p:sldId id="363" r:id="rId36"/>
    <p:sldId id="364" r:id="rId37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70204"/>
  </p:normalViewPr>
  <p:slideViewPr>
    <p:cSldViewPr snapToGrid="0" snapToObjects="1">
      <p:cViewPr varScale="1">
        <p:scale>
          <a:sx n="91" d="100"/>
          <a:sy n="91" d="100"/>
        </p:scale>
        <p:origin x="3688" y="176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50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4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8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18</a:t>
            </a:r>
          </a:p>
          <a:p>
            <a:endParaRPr lang="en-US" dirty="0"/>
          </a:p>
          <a:p>
            <a:r>
              <a:rPr lang="en-US" dirty="0" err="1"/>
              <a:t>Haonan</a:t>
            </a:r>
            <a:r>
              <a:rPr lang="en-US" dirty="0"/>
              <a:t> Lu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Slides adapted from Wyatt Lloyd and Mike Freedman’s, which are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Strict serializability: a matter of real-time ordering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txn</a:t>
            </a:r>
            <a:r>
              <a:rPr lang="en-US" dirty="0"/>
              <a:t> T2 starts after T1 finishes, then T2 must be ordered after T1 </a:t>
            </a:r>
          </a:p>
          <a:p>
            <a:pPr lvl="2"/>
            <a:r>
              <a:rPr lang="en-US" dirty="0"/>
              <a:t>If T2 is a </a:t>
            </a:r>
            <a:r>
              <a:rPr lang="en-US" dirty="0" err="1"/>
              <a:t>rotxn</a:t>
            </a:r>
            <a:r>
              <a:rPr lang="en-US" dirty="0"/>
              <a:t>, then T2 should see the effects of all writes that finished before T2 started. </a:t>
            </a:r>
          </a:p>
          <a:p>
            <a:pPr lvl="1"/>
            <a:endParaRPr lang="en-US" dirty="0"/>
          </a:p>
          <a:p>
            <a:r>
              <a:rPr lang="en-US" dirty="0"/>
              <a:t>A similar scenario at a restaurant</a:t>
            </a:r>
          </a:p>
          <a:p>
            <a:pPr lvl="1"/>
            <a:r>
              <a:rPr lang="en-US" dirty="0"/>
              <a:t>Alice arrives, writes her name and the time she arrives (e.g., 5pm) on the waiting list</a:t>
            </a:r>
          </a:p>
          <a:p>
            <a:pPr lvl="1"/>
            <a:r>
              <a:rPr lang="en-US" dirty="0"/>
              <a:t>Bob then arrives, writes his name and the time (e.g., 5:10PM)</a:t>
            </a:r>
          </a:p>
          <a:p>
            <a:pPr lvl="1"/>
            <a:r>
              <a:rPr lang="en-US" dirty="0"/>
              <a:t>Then Bob is ordered after Alice on the waiting list</a:t>
            </a:r>
          </a:p>
          <a:p>
            <a:pPr lvl="1"/>
            <a:r>
              <a:rPr lang="en-US" dirty="0"/>
              <a:t>I arrive later at 5:15PM and check how many people are ahead of me by checking the waiting list by time</a:t>
            </a:r>
          </a:p>
        </p:txBody>
      </p:sp>
    </p:spTree>
    <p:extLst>
      <p:ext uri="{BB962C8B-B14F-4D97-AF65-F5344CB8AC3E}">
        <p14:creationId xmlns:p14="http://schemas.microsoft.com/office/powerpoint/2010/main" val="50622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Notion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1: when committing a write, tag it with the current physical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Task 2: when reading the system, check which writes were committed before the time this read started.</a:t>
            </a:r>
          </a:p>
          <a:p>
            <a:pPr lvl="1"/>
            <a:endParaRPr lang="en-US" dirty="0"/>
          </a:p>
          <a:p>
            <a:r>
              <a:rPr lang="en-US" dirty="0"/>
              <a:t>How about the serializable requirement?</a:t>
            </a:r>
          </a:p>
          <a:p>
            <a:pPr lvl="1"/>
            <a:r>
              <a:rPr lang="en-US" dirty="0"/>
              <a:t>Physical time naturally gives a total order</a:t>
            </a:r>
          </a:p>
        </p:txBody>
      </p:sp>
    </p:spTree>
    <p:extLst>
      <p:ext uri="{BB962C8B-B14F-4D97-AF65-F5344CB8AC3E}">
        <p14:creationId xmlns:p14="http://schemas.microsoft.com/office/powerpoint/2010/main" val="209710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Invariant: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Trivially provided by perfect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Clocks are not perfect</a:t>
            </a:r>
          </a:p>
          <a:p>
            <a:pPr lvl="1"/>
            <a:r>
              <a:rPr lang="en-US" dirty="0"/>
              <a:t>Clock skew: some clocks are faster/slower</a:t>
            </a:r>
          </a:p>
          <a:p>
            <a:pPr lvl="1"/>
            <a:r>
              <a:rPr lang="en-US" dirty="0"/>
              <a:t>Clock skew may not be bounded</a:t>
            </a:r>
          </a:p>
          <a:p>
            <a:pPr lvl="1"/>
            <a:r>
              <a:rPr lang="en-US" dirty="0"/>
              <a:t>Clock skew may not be known a priori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T2 may be tagged with a smaller timestamp than T1 due to T2’s slower clock</a:t>
            </a:r>
          </a:p>
          <a:p>
            <a:pPr lvl="1"/>
            <a:endParaRPr lang="en-US" dirty="0"/>
          </a:p>
          <a:p>
            <a:r>
              <a:rPr lang="en-US" dirty="0"/>
              <a:t>Seems impossible to have perfect clocks in distributed systems.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5082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Nearly perfect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Partially synchronized</a:t>
            </a:r>
          </a:p>
          <a:p>
            <a:pPr lvl="1"/>
            <a:r>
              <a:rPr lang="en-US" dirty="0"/>
              <a:t>Clock skew is bounded and </a:t>
            </a:r>
            <a:r>
              <a:rPr lang="en-US" dirty="0">
                <a:solidFill>
                  <a:srgbClr val="00B050"/>
                </a:solidFill>
              </a:rPr>
              <a:t>known a priori</a:t>
            </a:r>
          </a:p>
          <a:p>
            <a:pPr lvl="1"/>
            <a:r>
              <a:rPr lang="en-US" dirty="0"/>
              <a:t>My clock shows 1PM, then I know the absolute (real) time is in the range of 1:30 PM +/- X. </a:t>
            </a:r>
          </a:p>
          <a:p>
            <a:pPr lvl="2"/>
            <a:r>
              <a:rPr lang="en-US" dirty="0"/>
              <a:t>e.g., between 1:20PM and 1:40PM if X = 10 mins 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Clock skew is </a:t>
            </a:r>
            <a:r>
              <a:rPr lang="en-US" dirty="0">
                <a:solidFill>
                  <a:srgbClr val="00B050"/>
                </a:solidFill>
              </a:rPr>
              <a:t>short</a:t>
            </a:r>
          </a:p>
          <a:p>
            <a:pPr lvl="1"/>
            <a:r>
              <a:rPr lang="en-US" dirty="0"/>
              <a:t>E.g., X = a few milliseconds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Enable something special, e.g., Spanner!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6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3961" y="1563304"/>
            <a:ext cx="5869839" cy="400110"/>
            <a:chOff x="2532400" y="1639034"/>
            <a:chExt cx="5869839" cy="40011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3961" y="2418535"/>
            <a:ext cx="5869839" cy="400110"/>
            <a:chOff x="2532400" y="2125579"/>
            <a:chExt cx="5869839" cy="40011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73961" y="3273766"/>
            <a:ext cx="5869839" cy="400110"/>
            <a:chOff x="2532400" y="3404989"/>
            <a:chExt cx="5869839" cy="4001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6361" y="3426166"/>
            <a:ext cx="5869839" cy="400110"/>
            <a:chOff x="2532400" y="3404989"/>
            <a:chExt cx="5869839" cy="40011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8761" y="3578566"/>
            <a:ext cx="5869839" cy="400110"/>
            <a:chOff x="2532400" y="3404989"/>
            <a:chExt cx="5869839" cy="40011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6361" y="2570935"/>
            <a:ext cx="5869839" cy="400110"/>
            <a:chOff x="2532400" y="2125579"/>
            <a:chExt cx="5869839" cy="40011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78761" y="2723335"/>
            <a:ext cx="5869839" cy="400110"/>
            <a:chOff x="2532400" y="2125579"/>
            <a:chExt cx="5869839" cy="40011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6361" y="1715704"/>
            <a:ext cx="5869839" cy="400110"/>
            <a:chOff x="2532400" y="1639034"/>
            <a:chExt cx="5869839" cy="40011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78761" y="1868104"/>
            <a:ext cx="5869839" cy="400110"/>
            <a:chOff x="2532400" y="1639034"/>
            <a:chExt cx="5869839" cy="40011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8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423949" y="4246275"/>
            <a:ext cx="8321041" cy="2678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Every shard replicated via </a:t>
            </a:r>
            <a:r>
              <a:rPr lang="en-US" sz="2400" dirty="0" err="1"/>
              <a:t>MultiPaxos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So every “operation” within transactions across tablets actually a replicated operation within </a:t>
            </a:r>
            <a:r>
              <a:rPr lang="en-US" sz="2400" dirty="0" err="1"/>
              <a:t>Paxos</a:t>
            </a:r>
            <a:r>
              <a:rPr lang="en-US" sz="2400" dirty="0"/>
              <a:t> RSM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Paxos</a:t>
            </a:r>
            <a:r>
              <a:rPr lang="en-US" sz="2400" dirty="0"/>
              <a:t> groups can stretch across datacenters!</a:t>
            </a:r>
          </a:p>
        </p:txBody>
      </p: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170688"/>
            <a:ext cx="8592065" cy="1325563"/>
          </a:xfrm>
        </p:spPr>
        <p:txBody>
          <a:bodyPr/>
          <a:lstStyle/>
          <a:p>
            <a:r>
              <a:rPr lang="en-US" dirty="0"/>
              <a:t>Strictly Serializable Multi-shard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751035"/>
            <a:ext cx="8592064" cy="4694152"/>
          </a:xfrm>
        </p:spPr>
        <p:txBody>
          <a:bodyPr>
            <a:normAutofit/>
          </a:bodyPr>
          <a:lstStyle/>
          <a:p>
            <a:r>
              <a:rPr lang="en-US" dirty="0"/>
              <a:t>How are clocks made “nearly perfect”?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How does Spanner leverage these clocks?</a:t>
            </a:r>
          </a:p>
          <a:p>
            <a:pPr lvl="1"/>
            <a:r>
              <a:rPr lang="en-US" dirty="0"/>
              <a:t>How are writes done and tagged?</a:t>
            </a:r>
          </a:p>
          <a:p>
            <a:pPr lvl="1"/>
            <a:r>
              <a:rPr lang="en-US" dirty="0"/>
              <a:t>How read-only transactions are made efficient?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4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600201"/>
            <a:ext cx="8768280" cy="1253541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>
                <a:ea typeface="Helvetica Neue Medium" charset="0"/>
                <a:cs typeface="Helvetica Neue Medium" charset="0"/>
              </a:rPr>
              <a:t>“Global wall-clock time” with bounded uncertainty</a:t>
            </a:r>
          </a:p>
          <a:p>
            <a:pPr lvl="1">
              <a:spcBef>
                <a:spcPts val="800"/>
              </a:spcBef>
            </a:pPr>
            <a:r>
              <a:rPr lang="en-US" dirty="0" err="1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is worst-case clock divergence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Spanner’s notion of time becomes intervals, not single values</a:t>
            </a:r>
          </a:p>
          <a:p>
            <a:pPr lvl="1"/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4ms on average,  2</a:t>
            </a:r>
            <a:r>
              <a:rPr lang="en-US" dirty="0">
                <a:solidFill>
                  <a:schemeClr val="accent6"/>
                </a:solidFill>
                <a:ea typeface="Helvetica Neue Medium" charset="0"/>
                <a:cs typeface="Helvetica Neue Medium" charset="0"/>
              </a:rPr>
              <a:t> 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about 10ms</a:t>
            </a:r>
          </a:p>
          <a:p>
            <a:pPr>
              <a:spcBef>
                <a:spcPts val="800"/>
              </a:spcBef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29254" y="3545554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57862" y="331101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3028711" y="3088354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5133863" y="3088354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545" y="400281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753" y="400281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8377" y="3095625"/>
            <a:ext cx="13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28711" y="4623613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6721" y="4788713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60953" y="5306375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1" algn="l">
              <a:spcBef>
                <a:spcPct val="20000"/>
              </a:spcBef>
              <a:defRPr/>
            </a:pP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Consider event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r>
              <a:rPr lang="en-US" sz="2600" baseline="-25000" dirty="0" err="1"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which invoked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tt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 = </a:t>
            </a:r>
            <a:r>
              <a:rPr lang="en-US" sz="2600" dirty="0" err="1">
                <a:latin typeface="Helvetica Neue Medium" charset="0"/>
                <a:ea typeface="Helvetica Neue Medium" charset="0"/>
                <a:cs typeface="Helvetica Neue Medium" charset="0"/>
              </a:rPr>
              <a:t>TT.now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():</a:t>
            </a:r>
            <a:endParaRPr lang="en-US" sz="2600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 algn="l">
              <a:spcBef>
                <a:spcPct val="20000"/>
              </a:spcBef>
              <a:defRPr/>
            </a:pP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	Guarantee:  </a:t>
            </a:r>
            <a:r>
              <a:rPr lang="en-US" sz="2600" dirty="0" err="1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tt.earliest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&lt;= t</a:t>
            </a:r>
            <a:r>
              <a:rPr lang="en-US" sz="26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abs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</a:t>
            </a:r>
            <a:r>
              <a:rPr lang="en-US" sz="2600" baseline="-250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now</a:t>
            </a:r>
            <a:r>
              <a:rPr lang="en-US" sz="2600" dirty="0">
                <a:solidFill>
                  <a:srgbClr val="0070C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) &lt;= tt.latest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(TT)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/>
              <a:t>Interface</a:t>
            </a:r>
          </a:p>
          <a:p>
            <a:pPr lvl="1"/>
            <a:r>
              <a:rPr lang="en-CN" dirty="0"/>
              <a:t>TT.now() = [earliest, latest]  # latest – earliest = </a:t>
            </a:r>
            <a:r>
              <a:rPr lang="en-US" dirty="0">
                <a:ea typeface="Helvetica Neue Medium" charset="0"/>
                <a:cs typeface="Helvetica Neue Medium" charset="0"/>
              </a:rPr>
              <a:t>2*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CN" dirty="0"/>
              <a:t>TT.after(t) = true if t has </a:t>
            </a:r>
            <a:r>
              <a:rPr lang="en-US" dirty="0"/>
              <a:t>passed</a:t>
            </a:r>
            <a:endParaRPr lang="en-CN" dirty="0"/>
          </a:p>
          <a:p>
            <a:pPr lvl="2"/>
            <a:r>
              <a:rPr lang="en-CN" dirty="0"/>
              <a:t>TT.now().earliest &gt; t (b/c t</a:t>
            </a:r>
            <a:r>
              <a:rPr lang="en-CN" baseline="-25000" dirty="0"/>
              <a:t>abs</a:t>
            </a:r>
            <a:r>
              <a:rPr lang="en-CN" dirty="0"/>
              <a:t> &gt;= TT.now().earliest)</a:t>
            </a:r>
          </a:p>
          <a:p>
            <a:pPr lvl="1"/>
            <a:r>
              <a:rPr lang="en-CN" dirty="0"/>
              <a:t>TT.before(t) = true if t has </a:t>
            </a:r>
            <a:r>
              <a:rPr lang="en-US" dirty="0"/>
              <a:t>not</a:t>
            </a:r>
            <a:r>
              <a:rPr lang="en-CN" dirty="0"/>
              <a:t> arrived</a:t>
            </a:r>
          </a:p>
          <a:p>
            <a:pPr lvl="2"/>
            <a:r>
              <a:rPr lang="en-CN" dirty="0"/>
              <a:t>TT.now().latest &lt; t (b/c t</a:t>
            </a:r>
            <a:r>
              <a:rPr lang="en-CN" baseline="-25000" dirty="0"/>
              <a:t>abs</a:t>
            </a:r>
            <a:r>
              <a:rPr lang="en-CN" dirty="0"/>
              <a:t> &lt;= TT.now().latest)</a:t>
            </a:r>
          </a:p>
          <a:p>
            <a:pPr marL="457200" lvl="1" indent="0">
              <a:buNone/>
            </a:pPr>
            <a:endParaRPr lang="en-CN" dirty="0"/>
          </a:p>
          <a:p>
            <a:r>
              <a:rPr lang="en-CN" dirty="0"/>
              <a:t>Implementation</a:t>
            </a:r>
          </a:p>
          <a:p>
            <a:pPr lvl="1"/>
            <a:r>
              <a:rPr lang="en-US" dirty="0"/>
              <a:t>Relies on specialized hardware, e.g., satellite and atomic clocks</a:t>
            </a:r>
            <a:endParaRPr lang="en-CN" dirty="0"/>
          </a:p>
          <a:p>
            <a:pPr lvl="2"/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Concurrency control</a:t>
            </a:r>
          </a:p>
          <a:p>
            <a:pPr lvl="1"/>
            <a:r>
              <a:rPr lang="en-US" dirty="0"/>
              <a:t>Order transactions across shards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State machine replication</a:t>
            </a:r>
          </a:p>
          <a:p>
            <a:pPr lvl="1"/>
            <a:r>
              <a:rPr lang="en-US" dirty="0"/>
              <a:t>Replicas of a shard apply transactions in the same order decided by concurrency control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A884C4-6C43-F24A-8B9A-139E9A12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Recap: Distributed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340782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20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03BE3-9DA7-8C44-967B-14EDA271A431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22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50428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94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23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519691" y="4167054"/>
            <a:ext cx="0" cy="908422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5)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5042869" y="3252476"/>
            <a:ext cx="0" cy="930090"/>
          </a:xfrm>
          <a:prstGeom prst="straightConnector1">
            <a:avLst/>
          </a:prstGeom>
          <a:ln w="31750">
            <a:solidFill>
              <a:srgbClr val="0070C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60448" y="41421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1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24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303059" y="6045981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Imperfect Clocks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DF5AE-1AE5-704E-B0D8-BC8AD6328E5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97831"/>
            <a:ext cx="3376827" cy="877645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1EC4B4-9C58-7C49-9BFE-62048CDFF625}"/>
              </a:ext>
            </a:extLst>
          </p:cNvPr>
          <p:cNvSpPr txBox="1"/>
          <p:nvPr/>
        </p:nvSpPr>
        <p:spPr>
          <a:xfrm>
            <a:off x="2341597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49870" y="37175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79015" y="41978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F753E-A590-EF41-A2AB-B9F54DFA504F}"/>
              </a:ext>
            </a:extLst>
          </p:cNvPr>
          <p:cNvCxnSpPr>
            <a:cxnSpLocks/>
          </p:cNvCxnSpPr>
          <p:nvPr/>
        </p:nvCxnSpPr>
        <p:spPr>
          <a:xfrm flipV="1">
            <a:off x="3199525" y="3252476"/>
            <a:ext cx="1843344" cy="8896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60448" y="41421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79F12AB9-76B0-8346-B967-863A53940087}"/>
              </a:ext>
            </a:extLst>
          </p:cNvPr>
          <p:cNvSpPr/>
          <p:nvPr/>
        </p:nvSpPr>
        <p:spPr>
          <a:xfrm>
            <a:off x="7854674" y="5542529"/>
            <a:ext cx="453303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25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6]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78177" y="419049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64241" y="41842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[8, 12]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57950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  <a:p>
            <a:r>
              <a:rPr lang="en-CN" sz="24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working?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</p:cNvCxnSpPr>
          <p:nvPr/>
        </p:nvCxnSpPr>
        <p:spPr>
          <a:xfrm>
            <a:off x="1839857" y="4197831"/>
            <a:ext cx="679834" cy="87764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114508" y="3265804"/>
            <a:ext cx="914905" cy="92671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0486"/>
            <a:ext cx="1013644" cy="89499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1A3924-A02D-574B-8E5C-1FB78393D643}"/>
              </a:ext>
            </a:extLst>
          </p:cNvPr>
          <p:cNvCxnSpPr>
            <a:cxnSpLocks/>
          </p:cNvCxnSpPr>
          <p:nvPr/>
        </p:nvCxnSpPr>
        <p:spPr>
          <a:xfrm flipH="1">
            <a:off x="2057639" y="3974710"/>
            <a:ext cx="1245420" cy="0"/>
          </a:xfrm>
          <a:prstGeom prst="straightConnector1">
            <a:avLst/>
          </a:prstGeom>
          <a:ln w="25400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581D7-DDE9-5244-8AB8-1E882BA39B78}"/>
              </a:ext>
            </a:extLst>
          </p:cNvPr>
          <p:cNvSpPr txBox="1"/>
          <p:nvPr/>
        </p:nvSpPr>
        <p:spPr>
          <a:xfrm>
            <a:off x="3326541" y="37121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6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D0C443-8480-A240-B2AD-7C73536A6DF5}"/>
              </a:ext>
            </a:extLst>
          </p:cNvPr>
          <p:cNvSpPr txBox="1"/>
          <p:nvPr/>
        </p:nvSpPr>
        <p:spPr>
          <a:xfrm>
            <a:off x="2341597" y="42038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6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303059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4037964" y="507058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3978177" y="419049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764241" y="418428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[1, 12]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6457950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&lt; T1.ts</a:t>
            </a:r>
          </a:p>
          <a:p>
            <a:r>
              <a:rPr lang="en-CN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working!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1554480" y="3265804"/>
            <a:ext cx="3474933" cy="901249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stCxn id="35" idx="0"/>
            <a:endCxn id="17" idx="0"/>
          </p:cNvCxnSpPr>
          <p:nvPr/>
        </p:nvCxnSpPr>
        <p:spPr>
          <a:xfrm flipH="1">
            <a:off x="2519691" y="4180355"/>
            <a:ext cx="4202114" cy="895121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6" y="41803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D1475A-DDEA-F349-BBCC-3E56E1E6A722}"/>
              </a:ext>
            </a:extLst>
          </p:cNvPr>
          <p:cNvSpPr txBox="1"/>
          <p:nvPr/>
        </p:nvSpPr>
        <p:spPr>
          <a:xfrm>
            <a:off x="1460026" y="416705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4127288"/>
            <a:ext cx="8592064" cy="2329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57" y="1325563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FE33B8-41DE-BE42-8D00-F8AC56C37DC7}"/>
              </a:ext>
            </a:extLst>
          </p:cNvPr>
          <p:cNvSpPr/>
          <p:nvPr/>
        </p:nvSpPr>
        <p:spPr>
          <a:xfrm>
            <a:off x="3239589" y="1178447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9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brain teaser puzzle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4127288"/>
            <a:ext cx="8592064" cy="23299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know: 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&lt; y, b/c T2 in real-time after T1 (the assumption)</a:t>
            </a: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&lt;= y &lt;= d, b/c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T1.ts = b, T2.ts = d, b/c how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assigned</a:t>
            </a: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want: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true that b &lt; d, how?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and 2 </a:t>
            </a: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x &lt; d; we need to ensure b &lt; x; then b &lt; x &lt; d, done.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0C1F-3FE7-F84B-8792-4DB5DC9CB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257" y="1325563"/>
            <a:ext cx="5545483" cy="2801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A419FB-4D63-BA48-B884-5080BEFEF024}"/>
              </a:ext>
            </a:extLst>
          </p:cNvPr>
          <p:cNvSpPr/>
          <p:nvPr/>
        </p:nvSpPr>
        <p:spPr>
          <a:xfrm>
            <a:off x="3239589" y="1178447"/>
            <a:ext cx="457200" cy="29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/>
          <a:lstStyle/>
          <a:p>
            <a:r>
              <a:rPr lang="en-US" dirty="0"/>
              <a:t>Dozens of datacenters (zones)</a:t>
            </a:r>
          </a:p>
          <a:p>
            <a:endParaRPr lang="en-US" dirty="0"/>
          </a:p>
          <a:p>
            <a:r>
              <a:rPr lang="en-US" dirty="0"/>
              <a:t>Per zone, 100-1000s of servers</a:t>
            </a:r>
          </a:p>
          <a:p>
            <a:endParaRPr lang="en-US" dirty="0"/>
          </a:p>
          <a:p>
            <a:r>
              <a:rPr lang="en-US" dirty="0"/>
              <a:t>Per server, 100-1000 shards (tablets)</a:t>
            </a:r>
          </a:p>
          <a:p>
            <a:endParaRPr lang="en-US" dirty="0"/>
          </a:p>
          <a:p>
            <a:r>
              <a:rPr lang="en-US" dirty="0"/>
              <a:t>Every shard replicated for fault-tolerance (e.g., 5x)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Setting</a:t>
            </a:r>
          </a:p>
        </p:txBody>
      </p:sp>
    </p:spTree>
    <p:extLst>
      <p:ext uri="{BB962C8B-B14F-4D97-AF65-F5344CB8AC3E}">
        <p14:creationId xmlns:p14="http://schemas.microsoft.com/office/powerpoint/2010/main" val="2298943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30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B84277F8-CD8F-0C4C-B8F7-298DF35A1C74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BAEDA-9A10-7943-9C68-A69B95DB309F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B370C6E-788E-314D-A3BA-AD1A444ED6DC}"/>
              </a:ext>
            </a:extLst>
          </p:cNvPr>
          <p:cNvSpPr/>
          <p:nvPr/>
        </p:nvSpPr>
        <p:spPr>
          <a:xfrm>
            <a:off x="4871171" y="1872409"/>
            <a:ext cx="1812419" cy="1074447"/>
          </a:xfrm>
          <a:prstGeom prst="wedgeRectCallout">
            <a:avLst>
              <a:gd name="adj1" fmla="val -102276"/>
              <a:gd name="adj2" fmla="val 2048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solidFill>
                  <a:schemeClr val="tx1"/>
                </a:solidFill>
              </a:rPr>
              <a:t>TT.after(15) == true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8D3FE5-9545-1945-9509-AD1B4C336B45}"/>
              </a:ext>
            </a:extLst>
          </p:cNvPr>
          <p:cNvSpPr txBox="1"/>
          <p:nvPr/>
        </p:nvSpPr>
        <p:spPr>
          <a:xfrm>
            <a:off x="2596540" y="5992287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7B2A22-E521-FA4A-88AC-B7B1206A673A}"/>
              </a:ext>
            </a:extLst>
          </p:cNvPr>
          <p:cNvSpPr txBox="1"/>
          <p:nvPr/>
        </p:nvSpPr>
        <p:spPr>
          <a:xfrm>
            <a:off x="4366819" y="38791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EB0727-A85A-5547-8F9E-55637ACE742D}"/>
              </a:ext>
            </a:extLst>
          </p:cNvPr>
          <p:cNvSpPr txBox="1"/>
          <p:nvPr/>
        </p:nvSpPr>
        <p:spPr>
          <a:xfrm>
            <a:off x="6695947" y="2155996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 &lt; x</a:t>
            </a:r>
            <a:endParaRPr lang="en-CN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E10C9D-ACA7-D343-8AA9-9812981CC23F}"/>
              </a:ext>
            </a:extLst>
          </p:cNvPr>
          <p:cNvCxnSpPr>
            <a:cxnSpLocks/>
          </p:cNvCxnSpPr>
          <p:nvPr/>
        </p:nvCxnSpPr>
        <p:spPr>
          <a:xfrm>
            <a:off x="4544711" y="4270782"/>
            <a:ext cx="0" cy="88728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5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31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Enforcing the Invariant with TT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4D0C-20DD-1349-8646-C3EDBEE7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123406"/>
            <a:ext cx="8592064" cy="50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pPr marL="0" indent="0">
              <a:buNone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T1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T2 write S</a:t>
            </a:r>
            <a:r>
              <a:rPr lang="en-US" sz="20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CN" dirty="0"/>
          </a:p>
          <a:p>
            <a:pPr marL="914400" lvl="2" indent="0">
              <a:buNone/>
            </a:pPr>
            <a:endParaRPr lang="en-C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B25E81-65D0-4B4C-939A-CC8F4D13E592}"/>
              </a:ext>
            </a:extLst>
          </p:cNvPr>
          <p:cNvCxnSpPr>
            <a:cxnSpLocks/>
          </p:cNvCxnSpPr>
          <p:nvPr/>
        </p:nvCxnSpPr>
        <p:spPr>
          <a:xfrm flipV="1">
            <a:off x="1423850" y="4167054"/>
            <a:ext cx="6296297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ACEB23-D0AD-6649-AA4E-276C2F099A24}"/>
              </a:ext>
            </a:extLst>
          </p:cNvPr>
          <p:cNvCxnSpPr>
            <a:cxnSpLocks/>
          </p:cNvCxnSpPr>
          <p:nvPr/>
        </p:nvCxnSpPr>
        <p:spPr>
          <a:xfrm flipV="1">
            <a:off x="1423849" y="5165476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F44678-C083-4048-9D07-0FB97B122977}"/>
              </a:ext>
            </a:extLst>
          </p:cNvPr>
          <p:cNvCxnSpPr>
            <a:cxnSpLocks/>
          </p:cNvCxnSpPr>
          <p:nvPr/>
        </p:nvCxnSpPr>
        <p:spPr>
          <a:xfrm flipV="1">
            <a:off x="1423848" y="3168631"/>
            <a:ext cx="62962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960A73-4B8A-0847-9390-0FD1FE571DD2}"/>
              </a:ext>
            </a:extLst>
          </p:cNvPr>
          <p:cNvSpPr txBox="1"/>
          <p:nvPr/>
        </p:nvSpPr>
        <p:spPr>
          <a:xfrm>
            <a:off x="484735" y="3905444"/>
            <a:ext cx="74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8CD49-A7A4-C34C-9778-44CC9EAF7D9D}"/>
              </a:ext>
            </a:extLst>
          </p:cNvPr>
          <p:cNvSpPr txBox="1"/>
          <p:nvPr/>
        </p:nvSpPr>
        <p:spPr>
          <a:xfrm>
            <a:off x="484734" y="2892717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31B34-3425-0B4D-97C1-F5706E1D70D1}"/>
              </a:ext>
            </a:extLst>
          </p:cNvPr>
          <p:cNvSpPr txBox="1"/>
          <p:nvPr/>
        </p:nvSpPr>
        <p:spPr>
          <a:xfrm>
            <a:off x="484734" y="490386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N" sz="2800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E143A-274C-2E44-9EE1-03D514B23355}"/>
              </a:ext>
            </a:extLst>
          </p:cNvPr>
          <p:cNvSpPr txBox="1"/>
          <p:nvPr/>
        </p:nvSpPr>
        <p:spPr>
          <a:xfrm>
            <a:off x="3693875" y="6045981"/>
            <a:ext cx="165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TrueTime</a:t>
            </a:r>
            <a:endParaRPr lang="en-CN" sz="28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DDB41-EE7A-5349-8F29-E7DEA8F84336}"/>
              </a:ext>
            </a:extLst>
          </p:cNvPr>
          <p:cNvSpPr>
            <a:spLocks noChangeAspect="1"/>
          </p:cNvSpPr>
          <p:nvPr/>
        </p:nvSpPr>
        <p:spPr>
          <a:xfrm>
            <a:off x="2429691" y="507547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B0BC3-AC5D-2B4B-8231-31C27C549CE0}"/>
              </a:ext>
            </a:extLst>
          </p:cNvPr>
          <p:cNvSpPr txBox="1"/>
          <p:nvPr/>
        </p:nvSpPr>
        <p:spPr>
          <a:xfrm>
            <a:off x="1839857" y="528160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[3, 15]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B48FA-7DF9-304C-B5AC-3D0694FD328B}"/>
              </a:ext>
            </a:extLst>
          </p:cNvPr>
          <p:cNvSpPr txBox="1"/>
          <p:nvPr/>
        </p:nvSpPr>
        <p:spPr>
          <a:xfrm>
            <a:off x="3668821" y="528872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T1.commit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EA56B-77A1-504C-B523-4A5F6DB3E411}"/>
              </a:ext>
            </a:extLst>
          </p:cNvPr>
          <p:cNvSpPr>
            <a:spLocks noChangeAspect="1"/>
          </p:cNvSpPr>
          <p:nvPr/>
        </p:nvSpPr>
        <p:spPr>
          <a:xfrm>
            <a:off x="2992900" y="5068062"/>
            <a:ext cx="180000" cy="180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8866E-D825-3B48-B30C-C4D36D5289E7}"/>
              </a:ext>
            </a:extLst>
          </p:cNvPr>
          <p:cNvSpPr txBox="1"/>
          <p:nvPr/>
        </p:nvSpPr>
        <p:spPr>
          <a:xfrm>
            <a:off x="2876437" y="371144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6C2475-A783-C443-A348-C4C22B9D9D52}"/>
              </a:ext>
            </a:extLst>
          </p:cNvPr>
          <p:cNvSpPr>
            <a:spLocks noChangeAspect="1"/>
          </p:cNvSpPr>
          <p:nvPr/>
        </p:nvSpPr>
        <p:spPr>
          <a:xfrm>
            <a:off x="4952870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E108C5-2E63-9248-80B9-9C459AECC264}"/>
              </a:ext>
            </a:extLst>
          </p:cNvPr>
          <p:cNvSpPr txBox="1"/>
          <p:nvPr/>
        </p:nvSpPr>
        <p:spPr>
          <a:xfrm>
            <a:off x="4949127" y="37154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393C5-8035-4A48-BA44-989C2C7BBF8D}"/>
              </a:ext>
            </a:extLst>
          </p:cNvPr>
          <p:cNvSpPr txBox="1"/>
          <p:nvPr/>
        </p:nvSpPr>
        <p:spPr>
          <a:xfrm>
            <a:off x="4363035" y="2318504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T2.now()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[18, 22]</a:t>
            </a:r>
            <a:endParaRPr lang="en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AC6419-034D-9D44-9283-2C20B4E2CBF6}"/>
              </a:ext>
            </a:extLst>
          </p:cNvPr>
          <p:cNvSpPr>
            <a:spLocks noChangeAspect="1"/>
          </p:cNvSpPr>
          <p:nvPr/>
        </p:nvSpPr>
        <p:spPr>
          <a:xfrm>
            <a:off x="6631424" y="3089569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03529-17FD-974C-9673-26751949683E}"/>
              </a:ext>
            </a:extLst>
          </p:cNvPr>
          <p:cNvSpPr txBox="1"/>
          <p:nvPr/>
        </p:nvSpPr>
        <p:spPr>
          <a:xfrm>
            <a:off x="5896518" y="2306858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T2.commit</a:t>
            </a:r>
          </a:p>
          <a:p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(ts = </a:t>
            </a:r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r>
              <a:rPr lang="en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0D3387-02C3-204F-AE25-7C6BDC49B791}"/>
              </a:ext>
            </a:extLst>
          </p:cNvPr>
          <p:cNvSpPr txBox="1"/>
          <p:nvPr/>
        </p:nvSpPr>
        <p:spPr>
          <a:xfrm>
            <a:off x="3365652" y="37221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03CCD-8A83-6642-9A22-70E2801F7B6C}"/>
              </a:ext>
            </a:extLst>
          </p:cNvPr>
          <p:cNvSpPr txBox="1"/>
          <p:nvPr/>
        </p:nvSpPr>
        <p:spPr>
          <a:xfrm>
            <a:off x="5879453" y="5542529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T2.ts &gt; T1.ts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446CF-C4D8-3349-A660-2D9D591850E3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879545" y="4175674"/>
            <a:ext cx="640146" cy="899802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2D04CC-4B66-FF4D-95D4-E4343F9A0517}"/>
              </a:ext>
            </a:extLst>
          </p:cNvPr>
          <p:cNvCxnSpPr>
            <a:cxnSpLocks/>
          </p:cNvCxnSpPr>
          <p:nvPr/>
        </p:nvCxnSpPr>
        <p:spPr>
          <a:xfrm flipV="1">
            <a:off x="4429886" y="3237229"/>
            <a:ext cx="540205" cy="96887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166964-5B47-3843-A365-402C5E167FD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519691" y="4184281"/>
            <a:ext cx="1174184" cy="891195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B2451-5AB3-214F-849A-98245FF38081}"/>
              </a:ext>
            </a:extLst>
          </p:cNvPr>
          <p:cNvSpPr txBox="1"/>
          <p:nvPr/>
        </p:nvSpPr>
        <p:spPr>
          <a:xfrm>
            <a:off x="1701451" y="37140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37AE2-4FAF-0741-9600-16001654FA6F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5042870" y="3269569"/>
            <a:ext cx="924927" cy="897484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E1D3C42-EAF9-7142-A8FD-CF6172AAC5F9}"/>
              </a:ext>
            </a:extLst>
          </p:cNvPr>
          <p:cNvSpPr txBox="1"/>
          <p:nvPr/>
        </p:nvSpPr>
        <p:spPr>
          <a:xfrm>
            <a:off x="5662705" y="418035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72DBD4-6E77-BC44-BA25-BCCD3EA9FB0D}"/>
              </a:ext>
            </a:extLst>
          </p:cNvPr>
          <p:cNvSpPr>
            <a:spLocks noChangeAspect="1"/>
          </p:cNvSpPr>
          <p:nvPr/>
        </p:nvSpPr>
        <p:spPr>
          <a:xfrm>
            <a:off x="4439360" y="507737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4819F8-A410-2F49-AE47-9344365CB15E}"/>
              </a:ext>
            </a:extLst>
          </p:cNvPr>
          <p:cNvCxnSpPr>
            <a:cxnSpLocks/>
            <a:stCxn id="45" idx="2"/>
            <a:endCxn id="38" idx="0"/>
          </p:cNvCxnSpPr>
          <p:nvPr/>
        </p:nvCxnSpPr>
        <p:spPr>
          <a:xfrm>
            <a:off x="3982078" y="4179976"/>
            <a:ext cx="547282" cy="897397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0FAA88A-6FBD-D741-83FC-22DDF5D461FF}"/>
              </a:ext>
            </a:extLst>
          </p:cNvPr>
          <p:cNvCxnSpPr>
            <a:cxnSpLocks/>
            <a:stCxn id="28" idx="2"/>
            <a:endCxn id="38" idx="0"/>
          </p:cNvCxnSpPr>
          <p:nvPr/>
        </p:nvCxnSpPr>
        <p:spPr>
          <a:xfrm flipH="1">
            <a:off x="4529360" y="4177143"/>
            <a:ext cx="683622" cy="900230"/>
          </a:xfrm>
          <a:prstGeom prst="straightConnector1">
            <a:avLst/>
          </a:prstGeom>
          <a:ln w="3175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38B969-3D17-1A49-9066-6E0F620CE7CF}"/>
              </a:ext>
            </a:extLst>
          </p:cNvPr>
          <p:cNvSpPr txBox="1"/>
          <p:nvPr/>
        </p:nvSpPr>
        <p:spPr>
          <a:xfrm>
            <a:off x="3718223" y="37183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3ADEB5-4D41-D443-A293-9F0FD3BEA70B}"/>
              </a:ext>
            </a:extLst>
          </p:cNvPr>
          <p:cNvSpPr txBox="1"/>
          <p:nvPr/>
        </p:nvSpPr>
        <p:spPr>
          <a:xfrm>
            <a:off x="4170519" y="41754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</a:t>
            </a:r>
            <a:endParaRPr lang="en-CN" sz="2400" baseline="-250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33426EB-8E32-5D44-A347-B586B1FCF4D2}"/>
              </a:ext>
            </a:extLst>
          </p:cNvPr>
          <p:cNvSpPr/>
          <p:nvPr/>
        </p:nvSpPr>
        <p:spPr>
          <a:xfrm>
            <a:off x="3095897" y="4872079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580BC9-B859-424D-A84F-2F4A017295C1}"/>
              </a:ext>
            </a:extLst>
          </p:cNvPr>
          <p:cNvSpPr txBox="1"/>
          <p:nvPr/>
        </p:nvSpPr>
        <p:spPr>
          <a:xfrm>
            <a:off x="3357515" y="4494392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25FC33E-6EFD-FB48-9AB3-CBD279D6BAFE}"/>
              </a:ext>
            </a:extLst>
          </p:cNvPr>
          <p:cNvSpPr/>
          <p:nvPr/>
        </p:nvSpPr>
        <p:spPr>
          <a:xfrm rot="10800000">
            <a:off x="5318632" y="3263516"/>
            <a:ext cx="1345474" cy="196310"/>
          </a:xfrm>
          <a:custGeom>
            <a:avLst/>
            <a:gdLst>
              <a:gd name="connsiteX0" fmla="*/ 0 w 1345474"/>
              <a:gd name="connsiteY0" fmla="*/ 157121 h 196310"/>
              <a:gd name="connsiteX1" fmla="*/ 679269 w 1345474"/>
              <a:gd name="connsiteY1" fmla="*/ 367 h 196310"/>
              <a:gd name="connsiteX2" fmla="*/ 1345474 w 1345474"/>
              <a:gd name="connsiteY2" fmla="*/ 196310 h 196310"/>
              <a:gd name="connsiteX3" fmla="*/ 1345474 w 1345474"/>
              <a:gd name="connsiteY3" fmla="*/ 196310 h 1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474" h="196310">
                <a:moveTo>
                  <a:pt x="0" y="157121"/>
                </a:moveTo>
                <a:cubicBezTo>
                  <a:pt x="227511" y="75478"/>
                  <a:pt x="455023" y="-6165"/>
                  <a:pt x="679269" y="367"/>
                </a:cubicBezTo>
                <a:cubicBezTo>
                  <a:pt x="903515" y="6898"/>
                  <a:pt x="1345474" y="196310"/>
                  <a:pt x="1345474" y="196310"/>
                </a:cubicBezTo>
                <a:lnTo>
                  <a:pt x="1345474" y="196310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7C1BB2-F118-F243-8A88-DC6B4530390B}"/>
              </a:ext>
            </a:extLst>
          </p:cNvPr>
          <p:cNvSpPr txBox="1"/>
          <p:nvPr/>
        </p:nvSpPr>
        <p:spPr>
          <a:xfrm>
            <a:off x="5677039" y="3351774"/>
            <a:ext cx="72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wait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 fontScale="92500"/>
          </a:bodyPr>
          <a:lstStyle/>
          <a:p>
            <a:r>
              <a:rPr lang="en-US" dirty="0"/>
              <a:t>The invariant is always enforced: </a:t>
            </a:r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T2 starts after T1 commits (finishes), then T2 must have a larger timestamp</a:t>
            </a:r>
          </a:p>
          <a:p>
            <a:endParaRPr lang="en-US" dirty="0"/>
          </a:p>
          <a:p>
            <a:r>
              <a:rPr lang="en-US" dirty="0"/>
              <a:t>How big/small </a:t>
            </a:r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is does not matter for correctness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need to make sure:</a:t>
            </a:r>
          </a:p>
          <a:p>
            <a:pPr lvl="1"/>
            <a:r>
              <a:rPr lang="en-US" dirty="0" err="1"/>
              <a:t>TT.now</a:t>
            </a:r>
            <a:r>
              <a:rPr lang="en-US" dirty="0"/>
              <a:t>().latest is used for </a:t>
            </a:r>
            <a:r>
              <a:rPr lang="en-US" dirty="0" err="1"/>
              <a:t>ts</a:t>
            </a:r>
            <a:r>
              <a:rPr lang="en-US" dirty="0"/>
              <a:t> (in this example)</a:t>
            </a:r>
          </a:p>
          <a:p>
            <a:pPr lvl="1"/>
            <a:r>
              <a:rPr lang="en-US" dirty="0"/>
              <a:t>Commit wait, i.e., </a:t>
            </a:r>
            <a:r>
              <a:rPr lang="en-US" dirty="0" err="1"/>
              <a:t>TT.after</a:t>
            </a:r>
            <a:r>
              <a:rPr lang="en-US" dirty="0"/>
              <a:t>(</a:t>
            </a:r>
            <a:r>
              <a:rPr lang="en-US" dirty="0" err="1"/>
              <a:t>ts</a:t>
            </a:r>
            <a:r>
              <a:rPr lang="en-US" dirty="0"/>
              <a:t>) == true</a:t>
            </a:r>
          </a:p>
          <a:p>
            <a:pPr lvl="1"/>
            <a:endParaRPr lang="en-US" dirty="0"/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dirty="0">
                <a:ea typeface="Helvetica Neue Medium" charset="0"/>
                <a:cs typeface="Helvetica Neue Medium" charset="0"/>
              </a:rPr>
              <a:t> must be </a:t>
            </a:r>
            <a:r>
              <a:rPr lang="en-US" dirty="0">
                <a:solidFill>
                  <a:srgbClr val="00B050"/>
                </a:solidFill>
                <a:ea typeface="Helvetica Neue Medium" charset="0"/>
                <a:cs typeface="Helvetica Neue Medium" charset="0"/>
              </a:rPr>
              <a:t>known a priori </a:t>
            </a:r>
            <a:r>
              <a:rPr lang="en-US" dirty="0">
                <a:ea typeface="Helvetica Neue Medium" charset="0"/>
                <a:cs typeface="Helvetica Neue Medium" charset="0"/>
              </a:rPr>
              <a:t>and </a:t>
            </a:r>
            <a:r>
              <a:rPr lang="en-US" dirty="0">
                <a:solidFill>
                  <a:srgbClr val="00B050"/>
                </a:solidFill>
                <a:ea typeface="Helvetica Neue Medium" charset="0"/>
                <a:cs typeface="Helvetica Neue Medium" charset="0"/>
              </a:rPr>
              <a:t>small</a:t>
            </a:r>
            <a:r>
              <a:rPr lang="en-US" dirty="0">
                <a:ea typeface="Helvetica Neue Medium" charset="0"/>
                <a:cs typeface="Helvetica Neue Medium" charset="0"/>
              </a:rPr>
              <a:t> so commit wait is doable!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9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After-class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rmAutofit/>
          </a:bodyPr>
          <a:lstStyle/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().earliest for </a:t>
            </a:r>
            <a:r>
              <a:rPr lang="en-US" dirty="0" err="1"/>
              <a:t>ts</a:t>
            </a:r>
            <a:r>
              <a:rPr lang="en-US" dirty="0"/>
              <a:t>?</a:t>
            </a:r>
            <a:endParaRPr lang="en-US" dirty="0">
              <a:solidFill>
                <a:srgbClr val="00B05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–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Can we use </a:t>
            </a:r>
            <a:r>
              <a:rPr lang="en-US" dirty="0" err="1"/>
              <a:t>TT.now</a:t>
            </a:r>
            <a:r>
              <a:rPr lang="en-US" dirty="0"/>
              <a:t>().latest + 1 for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Then what’s the rule of thumb for choosing </a:t>
            </a:r>
            <a:r>
              <a:rPr lang="en-US" dirty="0" err="1"/>
              <a:t>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2005 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BigTable</a:t>
            </a:r>
            <a:r>
              <a:rPr lang="en-US" dirty="0"/>
              <a:t> </a:t>
            </a:r>
            <a:r>
              <a:rPr lang="en-US" sz="1800" dirty="0"/>
              <a:t>[OSDI 2006]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Eventually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“don’t need distributed transactions”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2008?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MegaStore</a:t>
            </a:r>
            <a:r>
              <a:rPr lang="en-US" dirty="0"/>
              <a:t> </a:t>
            </a:r>
            <a:r>
              <a:rPr lang="en-US" sz="1800" dirty="0"/>
              <a:t>[CIDR 2011]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Strongly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Option for distributed transactions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Performance was not great</a:t>
            </a:r>
            <a:r>
              <a:rPr lang="mr-IN" dirty="0"/>
              <a:t>…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2011  </a:t>
            </a:r>
            <a:r>
              <a:rPr lang="mr-IN" dirty="0"/>
              <a:t>–</a:t>
            </a:r>
            <a:r>
              <a:rPr lang="en-US" dirty="0"/>
              <a:t> Spanner </a:t>
            </a:r>
            <a:r>
              <a:rPr lang="en-US" sz="1800" dirty="0"/>
              <a:t>[OSDI 2012]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Strictly Serializable Distributed Transactions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Strict serializability</a:t>
            </a:r>
          </a:p>
          <a:p>
            <a:pPr lvl="1"/>
            <a:r>
              <a:rPr lang="en-US" dirty="0"/>
              <a:t>Serializability + linearizability</a:t>
            </a:r>
          </a:p>
          <a:p>
            <a:pPr lvl="1"/>
            <a:r>
              <a:rPr lang="en-US" dirty="0"/>
              <a:t>As if coding on a single-threaded,  transactionally isolated machine</a:t>
            </a:r>
          </a:p>
          <a:p>
            <a:pPr lvl="1"/>
            <a:r>
              <a:rPr lang="en-US" dirty="0"/>
              <a:t>Spanner calls it external consistency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Strict serializability makes building correct application easier</a:t>
            </a:r>
          </a:p>
          <a:p>
            <a:endParaRPr lang="en-US" dirty="0"/>
          </a:p>
          <a:p>
            <a:r>
              <a:rPr lang="en-US" dirty="0"/>
              <a:t>Strict serializability is expensive</a:t>
            </a:r>
          </a:p>
          <a:p>
            <a:pPr lvl="1"/>
            <a:r>
              <a:rPr lang="en-US" dirty="0"/>
              <a:t>Performance penalty in concurrency control + Repl.</a:t>
            </a:r>
          </a:p>
          <a:p>
            <a:pPr lvl="2"/>
            <a:r>
              <a:rPr lang="en-US" dirty="0"/>
              <a:t>OCC/2PL: multiple round trips, locking,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967" y="172720"/>
            <a:ext cx="8592065" cy="1325563"/>
          </a:xfrm>
        </p:spPr>
        <p:txBody>
          <a:bodyPr>
            <a:normAutofit/>
          </a:bodyPr>
          <a:lstStyle/>
          <a:p>
            <a:r>
              <a:rPr lang="en-US" dirty="0"/>
              <a:t>A Deeper Look at Motivation</a:t>
            </a:r>
            <a:br>
              <a:rPr lang="en-US" dirty="0"/>
            </a:b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-- 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Performance-consistency tradeoff</a:t>
            </a:r>
          </a:p>
        </p:txBody>
      </p:sp>
    </p:spTree>
    <p:extLst>
      <p:ext uri="{BB962C8B-B14F-4D97-AF65-F5344CB8AC3E}">
        <p14:creationId xmlns:p14="http://schemas.microsoft.com/office/powerpoint/2010/main" val="6893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Transactions that only read data</a:t>
            </a:r>
          </a:p>
          <a:p>
            <a:pPr lvl="1"/>
            <a:r>
              <a:rPr lang="en-US" dirty="0"/>
              <a:t>Predeclared, i.e., developer uses READ_ONLY flag / interface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Reads dominate real-world workloads</a:t>
            </a:r>
          </a:p>
          <a:p>
            <a:pPr lvl="1"/>
            <a:r>
              <a:rPr lang="en-US" dirty="0"/>
              <a:t>FB’s TAO had </a:t>
            </a:r>
            <a:r>
              <a:rPr lang="en-US" dirty="0">
                <a:solidFill>
                  <a:srgbClr val="FF8F00"/>
                </a:solidFill>
              </a:rPr>
              <a:t>500 reads </a:t>
            </a:r>
            <a:r>
              <a:rPr lang="en-US" dirty="0"/>
              <a:t>: 1 write </a:t>
            </a:r>
            <a:r>
              <a:rPr lang="en-US" sz="1600" dirty="0"/>
              <a:t>[ATC 2013]</a:t>
            </a:r>
            <a:endParaRPr lang="en-US" dirty="0"/>
          </a:p>
          <a:p>
            <a:pPr lvl="1"/>
            <a:r>
              <a:rPr lang="en-US" dirty="0"/>
              <a:t>Google Ads (F1) on Spanner from 1? DC in 24h:</a:t>
            </a:r>
          </a:p>
          <a:p>
            <a:pPr lvl="2"/>
            <a:r>
              <a:rPr lang="en-US" dirty="0"/>
              <a:t>31.2 M single-shard read-write transactions</a:t>
            </a:r>
          </a:p>
          <a:p>
            <a:pPr lvl="2"/>
            <a:r>
              <a:rPr lang="en-US" dirty="0"/>
              <a:t>32.1 M multi-shard read-write transactions</a:t>
            </a:r>
          </a:p>
          <a:p>
            <a:pPr lvl="2"/>
            <a:r>
              <a:rPr lang="en-US" dirty="0"/>
              <a:t>21.5 </a:t>
            </a:r>
            <a:r>
              <a:rPr lang="en-US" dirty="0">
                <a:solidFill>
                  <a:srgbClr val="FF8F00"/>
                </a:solidFill>
              </a:rPr>
              <a:t>B</a:t>
            </a:r>
            <a:r>
              <a:rPr lang="en-US" dirty="0"/>
              <a:t> read-only (~340 times more)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Determines system overall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967" y="172720"/>
            <a:ext cx="8592065" cy="1325563"/>
          </a:xfrm>
        </p:spPr>
        <p:txBody>
          <a:bodyPr>
            <a:normAutofit/>
          </a:bodyPr>
          <a:lstStyle/>
          <a:p>
            <a:r>
              <a:rPr lang="en-US" dirty="0"/>
              <a:t>A Deeper Look at Motivation</a:t>
            </a:r>
            <a:br>
              <a:rPr lang="en-US" dirty="0"/>
            </a:b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-- 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Read-Only Transactions</a:t>
            </a:r>
          </a:p>
        </p:txBody>
      </p:sp>
    </p:spTree>
    <p:extLst>
      <p:ext uri="{BB962C8B-B14F-4D97-AF65-F5344CB8AC3E}">
        <p14:creationId xmlns:p14="http://schemas.microsoft.com/office/powerpoint/2010/main" val="109635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design a </a:t>
            </a:r>
            <a:r>
              <a:rPr lang="en-US" sz="40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strictly serializable</a:t>
            </a: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geo-replicated, sharded system with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very fast (efficient)</a:t>
            </a: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read-only </a:t>
            </a:r>
          </a:p>
          <a:p>
            <a:pPr marL="0" indent="0">
              <a:buNone/>
            </a:pPr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679171"/>
            <a:ext cx="8694051" cy="4778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would you design SS read-only transactions?</a:t>
            </a:r>
          </a:p>
          <a:p>
            <a:endParaRPr lang="en-US" dirty="0"/>
          </a:p>
          <a:p>
            <a:r>
              <a:rPr lang="en-US" dirty="0"/>
              <a:t>OCC or 2PL</a:t>
            </a:r>
          </a:p>
          <a:p>
            <a:pPr lvl="1"/>
            <a:r>
              <a:rPr lang="en-US" dirty="0"/>
              <a:t>Multiple round trips and locking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always read in local datacenters like COPS?</a:t>
            </a:r>
          </a:p>
          <a:p>
            <a:pPr lvl="1"/>
            <a:r>
              <a:rPr lang="en-US" dirty="0"/>
              <a:t>Maybe involved in </a:t>
            </a:r>
            <a:r>
              <a:rPr lang="en-US" dirty="0" err="1"/>
              <a:t>Paxos</a:t>
            </a:r>
            <a:r>
              <a:rPr lang="en-US" dirty="0"/>
              <a:t> agreement </a:t>
            </a:r>
          </a:p>
          <a:p>
            <a:pPr lvl="1"/>
            <a:r>
              <a:rPr lang="en-US" dirty="0"/>
              <a:t>Or must contact the leader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Performance penalties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Round trips</a:t>
            </a:r>
            <a:r>
              <a:rPr lang="en-US" dirty="0"/>
              <a:t> increase latency, especially in wide area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Distributed lock </a:t>
            </a:r>
            <a:r>
              <a:rPr lang="en-US" dirty="0"/>
              <a:t>management is costly, e.g.,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get to Spanner …</a:t>
            </a:r>
          </a:p>
        </p:txBody>
      </p:sp>
    </p:spTree>
    <p:extLst>
      <p:ext uri="{BB962C8B-B14F-4D97-AF65-F5344CB8AC3E}">
        <p14:creationId xmlns:p14="http://schemas.microsoft.com/office/powerpoint/2010/main" val="289363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is to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read-only transactions efficient</a:t>
            </a:r>
          </a:p>
          <a:p>
            <a:pPr lvl="1"/>
            <a:r>
              <a:rPr lang="en-US" dirty="0"/>
              <a:t>One round trip</a:t>
            </a:r>
          </a:p>
          <a:p>
            <a:pPr lvl="2"/>
            <a:r>
              <a:rPr lang="en-US" dirty="0"/>
              <a:t>Could be wide-area</a:t>
            </a:r>
          </a:p>
          <a:p>
            <a:pPr lvl="1"/>
            <a:r>
              <a:rPr lang="en-US" dirty="0"/>
              <a:t>Lock-free</a:t>
            </a:r>
          </a:p>
          <a:p>
            <a:pPr lvl="2"/>
            <a:r>
              <a:rPr lang="en-US" dirty="0"/>
              <a:t>No deadlocks</a:t>
            </a:r>
          </a:p>
          <a:p>
            <a:pPr lvl="2"/>
            <a:r>
              <a:rPr lang="en-US" dirty="0"/>
              <a:t>Processing reads do not block writes, e.g., long-lived reads</a:t>
            </a:r>
          </a:p>
          <a:p>
            <a:pPr lvl="1"/>
            <a:r>
              <a:rPr lang="en-US" dirty="0"/>
              <a:t>Always succeed</a:t>
            </a:r>
          </a:p>
          <a:p>
            <a:pPr lvl="2"/>
            <a:r>
              <a:rPr lang="en-US" dirty="0"/>
              <a:t>Do not abort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And strictly serializable</a:t>
            </a:r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2002</Words>
  <Application>Microsoft Macintosh PowerPoint</Application>
  <PresentationFormat>Overhead</PresentationFormat>
  <Paragraphs>444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1_Office Theme</vt:lpstr>
      <vt:lpstr>2_Office Theme</vt:lpstr>
      <vt:lpstr>3_Office Theme</vt:lpstr>
      <vt:lpstr>Spanner</vt:lpstr>
      <vt:lpstr>Recap: Distributed Storage Systems</vt:lpstr>
      <vt:lpstr>Google’s Setting</vt:lpstr>
      <vt:lpstr>Why Google Built Spanner</vt:lpstr>
      <vt:lpstr>A Deeper Look at Motivation -- Performance-consistency tradeoff</vt:lpstr>
      <vt:lpstr>A Deeper Look at Motivation -- Read-Only Transactions</vt:lpstr>
      <vt:lpstr>PowerPoint Presentation</vt:lpstr>
      <vt:lpstr>Before we get to Spanner …</vt:lpstr>
      <vt:lpstr>Goal is to …</vt:lpstr>
      <vt:lpstr>Leveraging the Notion of Time</vt:lpstr>
      <vt:lpstr>Leveraging the Notion of Time</vt:lpstr>
      <vt:lpstr>PowerPoint Presentation</vt:lpstr>
      <vt:lpstr>Challenges</vt:lpstr>
      <vt:lpstr>Nearly perfect clocks</vt:lpstr>
      <vt:lpstr>Spanner: Google’s Globally-Distributed Database  OSDI 2012</vt:lpstr>
      <vt:lpstr>Scale-out vs. Fault Tolerance</vt:lpstr>
      <vt:lpstr>Strictly Serializable Multi-shard Transactions</vt:lpstr>
      <vt:lpstr>TrueTime (TT) </vt:lpstr>
      <vt:lpstr>TrueTime (TT) 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Enforcing the Invariant</vt:lpstr>
      <vt:lpstr>A brain teaser puzzle</vt:lpstr>
      <vt:lpstr>A brain teaser puzzle</vt:lpstr>
      <vt:lpstr>Enforcing the Invariant with TT</vt:lpstr>
      <vt:lpstr>Enforcing the Invariant with TT</vt:lpstr>
      <vt:lpstr>Enforcing the Invariant with TT</vt:lpstr>
      <vt:lpstr>Takeaways</vt:lpstr>
      <vt:lpstr>After-class Puzzles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Haonan Lu</cp:lastModifiedBy>
  <cp:revision>206</cp:revision>
  <cp:lastPrinted>2018-11-16T21:49:56Z</cp:lastPrinted>
  <dcterms:created xsi:type="dcterms:W3CDTF">2018-09-09T13:59:16Z</dcterms:created>
  <dcterms:modified xsi:type="dcterms:W3CDTF">2021-04-06T08:07:04Z</dcterms:modified>
</cp:coreProperties>
</file>