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336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23" r:id="rId22"/>
    <p:sldId id="325" r:id="rId23"/>
    <p:sldId id="324" r:id="rId24"/>
    <p:sldId id="326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37" r:id="rId34"/>
    <p:sldId id="338" r:id="rId35"/>
  </p:sldIdLst>
  <p:sldSz cx="12188825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6"/>
    <p:restoredTop sz="68593"/>
  </p:normalViewPr>
  <p:slideViewPr>
    <p:cSldViewPr snapToGrid="0" snapToObjects="1">
      <p:cViewPr varScale="1">
        <p:scale>
          <a:sx n="103" d="100"/>
          <a:sy n="103" d="100"/>
        </p:scale>
        <p:origin x="2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88D62DC-AD34-404D-B83A-141843631B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 Neue Medium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AF2977-4560-AC45-B40F-38E160984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3F73B-66BB-A642-866C-78CB49BA31F7}" type="datetimeFigureOut">
              <a:rPr lang="en-US" smtClean="0">
                <a:latin typeface="Helvetica Neue Medium" charset="0"/>
              </a:rPr>
              <a:t>4/5/21</a:t>
            </a:fld>
            <a:endParaRPr lang="en-US" dirty="0">
              <a:latin typeface="Helvetica Neue Medium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D4E88E-4713-C042-BEB5-FE75786AAD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 Neue Medium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A74DA39-B02F-C142-A47B-5113BEE6C1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34221-A550-F044-9A7F-41784E476C0F}" type="slidenum">
              <a:rPr lang="en-US" smtClean="0">
                <a:latin typeface="Helvetica Neue Medium" charset="0"/>
              </a:rPr>
              <a:t>‹#›</a:t>
            </a:fld>
            <a:endParaRPr lang="en-US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02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74B73D41-9F8A-0142-BD48-70FBBF9A8563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C9651C3E-C8F4-304B-9A0B-6B299DA7BC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75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61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51C3E-C8F4-304B-9A0B-6B299DA7BC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58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23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13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07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23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is not allowed by 2pl here?</a:t>
            </a:r>
          </a:p>
          <a:p>
            <a:pPr marL="228600" indent="-228600">
              <a:buAutoNum type="arabicParenR"/>
            </a:pPr>
            <a:r>
              <a:rPr lang="en-US" dirty="0"/>
              <a:t>Sum</a:t>
            </a:r>
            <a:r>
              <a:rPr lang="en-US" baseline="0" dirty="0"/>
              <a:t> can’t grab a new lock on b once it releases its lock on A</a:t>
            </a:r>
          </a:p>
          <a:p>
            <a:pPr marL="228600" indent="-228600">
              <a:buAutoNum type="arabicParenR"/>
            </a:pPr>
            <a:r>
              <a:rPr lang="en-US" baseline="0" dirty="0"/>
              <a:t>Transfer can’t grab a new lock on B once it released its lock on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64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8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7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7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9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60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81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Read-write conflict because</a:t>
            </a:r>
            <a:r>
              <a:rPr lang="en-US" b="1" baseline="0" dirty="0"/>
              <a:t> changing their order changes the result</a:t>
            </a:r>
          </a:p>
          <a:p>
            <a:r>
              <a:rPr lang="en-US" b="1" baseline="0" dirty="0"/>
              <a:t>Write-write conflict because changing their order changes the result</a:t>
            </a:r>
          </a:p>
          <a:p>
            <a:r>
              <a:rPr lang="en-US" b="1" baseline="0" dirty="0"/>
              <a:t>Read-read do not conflict because changing their order does not change the result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62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92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0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9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3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9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4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4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4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1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3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7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5413" y="85725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/>
              <a:t>Atomic Commit and Concurrency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208122"/>
          </a:xfrm>
        </p:spPr>
        <p:txBody>
          <a:bodyPr>
            <a:normAutofit/>
          </a:bodyPr>
          <a:lstStyle/>
          <a:p>
            <a:r>
              <a:rPr lang="en-US" sz="2800" dirty="0"/>
              <a:t>COS </a:t>
            </a:r>
            <a:r>
              <a:rPr lang="en-US" sz="2800" dirty="0" smtClean="0"/>
              <a:t>418: </a:t>
            </a:r>
            <a:r>
              <a:rPr lang="en-US" sz="2800" dirty="0"/>
              <a:t>Distributed Systems</a:t>
            </a:r>
          </a:p>
          <a:p>
            <a:r>
              <a:rPr lang="en-US" sz="2800" dirty="0"/>
              <a:t>Lecture </a:t>
            </a:r>
            <a:r>
              <a:rPr lang="en-US" sz="2800" dirty="0" smtClean="0"/>
              <a:t>17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Wyatt </a:t>
            </a:r>
            <a:r>
              <a:rPr lang="en-US" sz="2800" dirty="0"/>
              <a:t>Lloyd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Unilateral Abort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8F00"/>
                </a:solidFill>
              </a:rPr>
              <a:t>Any</a:t>
            </a:r>
            <a:r>
              <a:rPr lang="en-US" dirty="0"/>
              <a:t> participant can cause an abort</a:t>
            </a:r>
          </a:p>
          <a:p>
            <a:endParaRPr lang="en-US" dirty="0"/>
          </a:p>
          <a:p>
            <a:r>
              <a:rPr lang="en-US" dirty="0"/>
              <a:t>With 100 participants, if 99 vote yes and 1 votes no =&gt; abort!</a:t>
            </a:r>
          </a:p>
          <a:p>
            <a:endParaRPr lang="en-US" dirty="0"/>
          </a:p>
          <a:p>
            <a:r>
              <a:rPr lang="en-US" dirty="0"/>
              <a:t>Common reasons to abort:</a:t>
            </a:r>
          </a:p>
          <a:p>
            <a:pPr lvl="1"/>
            <a:r>
              <a:rPr lang="en-US" dirty="0"/>
              <a:t>Cannot acquire required lock</a:t>
            </a:r>
          </a:p>
          <a:p>
            <a:pPr lvl="1"/>
            <a:r>
              <a:rPr lang="en-US" dirty="0"/>
              <a:t>No memory or disk space available to do write</a:t>
            </a:r>
          </a:p>
          <a:p>
            <a:pPr lvl="1"/>
            <a:r>
              <a:rPr lang="en-US" dirty="0"/>
              <a:t>Transaction constraint fails</a:t>
            </a:r>
          </a:p>
          <a:p>
            <a:pPr lvl="2"/>
            <a:r>
              <a:rPr lang="en-US" sz="2200" dirty="0"/>
              <a:t>(e.g., Alan does not have $100)</a:t>
            </a:r>
          </a:p>
          <a:p>
            <a:pPr lvl="2"/>
            <a:endParaRPr lang="en-US" dirty="0"/>
          </a:p>
          <a:p>
            <a:r>
              <a:rPr lang="en-US" dirty="0"/>
              <a:t>Q: Why do we want unilateral abort for atomic commit?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83244877-A0C9-8A47-A9C2-7AB87963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All-or-nothing</a:t>
            </a:r>
          </a:p>
          <a:p>
            <a:endParaRPr lang="en-US" sz="3600" dirty="0"/>
          </a:p>
          <a:p>
            <a:r>
              <a:rPr lang="en-US" sz="3600" dirty="0"/>
              <a:t>Unilateral abort</a:t>
            </a:r>
          </a:p>
          <a:p>
            <a:endParaRPr lang="en-US" sz="3600" dirty="0"/>
          </a:p>
          <a:p>
            <a:r>
              <a:rPr lang="en-US" sz="3600" dirty="0"/>
              <a:t>Two-phase commit</a:t>
            </a:r>
          </a:p>
          <a:p>
            <a:pPr lvl="1"/>
            <a:r>
              <a:rPr lang="en-US" sz="3200" dirty="0"/>
              <a:t>Prepare -&gt; Commit/abort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0A240450-DB44-8F45-8BE3-1B8F71FD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4" y="1825625"/>
            <a:ext cx="10242480" cy="4741430"/>
          </a:xfrm>
        </p:spPr>
        <p:txBody>
          <a:bodyPr>
            <a:normAutofit/>
          </a:bodyPr>
          <a:lstStyle/>
          <a:p>
            <a:pPr marL="514359" indent="-514359">
              <a:buFont typeface="+mj-lt"/>
              <a:buAutoNum type="arabicPeriod"/>
            </a:pPr>
            <a:r>
              <a:rPr lang="en-US" sz="3200" dirty="0"/>
              <a:t>Atomic Commit</a:t>
            </a:r>
          </a:p>
          <a:p>
            <a:pPr lvl="1"/>
            <a:r>
              <a:rPr lang="en-US" sz="2800" dirty="0"/>
              <a:t>Two-phase commit (2PC)</a:t>
            </a:r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 err="1">
                <a:solidFill>
                  <a:srgbClr val="FF0000"/>
                </a:solidFill>
              </a:rPr>
              <a:t>Serializability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Strict </a:t>
            </a:r>
            <a:r>
              <a:rPr lang="en-US" sz="2800" dirty="0" err="1">
                <a:solidFill>
                  <a:srgbClr val="FF0000"/>
                </a:solidFill>
              </a:rPr>
              <a:t>serializability</a:t>
            </a:r>
            <a:endParaRPr lang="en-US" sz="2800" dirty="0">
              <a:solidFill>
                <a:srgbClr val="FF0000"/>
              </a:solidFill>
            </a:endParaRPr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/>
              <a:t>Concurrency Control:</a:t>
            </a:r>
          </a:p>
          <a:p>
            <a:pPr lvl="1"/>
            <a:r>
              <a:rPr lang="en-US" sz="2800" dirty="0"/>
              <a:t>Two-phase locking (2PL)</a:t>
            </a:r>
          </a:p>
          <a:p>
            <a:pPr lvl="1"/>
            <a:r>
              <a:rPr lang="en-US" sz="2800" dirty="0"/>
              <a:t>Optimistic concurrency control (OCC)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D4F953E4-2CBF-F542-861D-ACBFFD17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Two Concurrent Transactions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13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2808942" y="2548450"/>
            <a:ext cx="3675997" cy="2614100"/>
          </a:xfrm>
          <a:prstGeom prst="foldedCorner">
            <a:avLst>
              <a:gd name="adj" fmla="val 12781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sz="2600" u="sng" dirty="0">
                <a:latin typeface="Helvetica Neue Medium" charset="0"/>
                <a:ea typeface="Helvetica Neue Medium" charset="0"/>
                <a:cs typeface="Helvetica Neue Medium" charset="0"/>
              </a:rPr>
              <a:t>transaction sum(A, B):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begin_tx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a 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 read(A)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b  read(B)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print a + b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commit_tx</a:t>
            </a:r>
            <a:endParaRPr lang="en-US" sz="26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7510696" y="1622543"/>
            <a:ext cx="2927117" cy="2374669"/>
          </a:xfrm>
          <a:prstGeom prst="foldedCorner">
            <a:avLst>
              <a:gd name="adj" fmla="val 8461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u="sng" dirty="0">
                <a:latin typeface="Helvetica Neue Medium" charset="0"/>
                <a:ea typeface="Helvetica Neue Medium" charset="0"/>
                <a:cs typeface="Helvetica Neue Medium" charset="0"/>
              </a:rPr>
              <a:t>transaction transfer(A, B):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begin_tx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 read(A)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if a &lt; 10 then abort_tx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else	write(A, a−10)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	b  read(B)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	write(B, b+10)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	commit_tx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Between Transactions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FF8F00"/>
                </a:solidFill>
              </a:rPr>
              <a:t>Isolation: </a:t>
            </a:r>
            <a:r>
              <a:rPr lang="en-US" sz="3000" b="1" dirty="0"/>
              <a:t>sum</a:t>
            </a:r>
            <a:r>
              <a:rPr lang="en-US" sz="3000" dirty="0"/>
              <a:t> appears to happen either completely before or completely after </a:t>
            </a:r>
            <a:r>
              <a:rPr lang="en-US" sz="3000" b="1" dirty="0"/>
              <a:t>transfer</a:t>
            </a:r>
            <a:endParaRPr lang="en-US" sz="3000" dirty="0"/>
          </a:p>
          <a:p>
            <a:pPr lvl="1"/>
            <a:r>
              <a:rPr lang="en-US" sz="3000" dirty="0"/>
              <a:t>i.e., it appears that all ops of a transaction happened together</a:t>
            </a:r>
            <a:endParaRPr lang="en-US" sz="3000" i="1" dirty="0"/>
          </a:p>
          <a:p>
            <a:pPr lvl="1"/>
            <a:endParaRPr lang="en-US" sz="3000" i="1" dirty="0"/>
          </a:p>
          <a:p>
            <a:pPr lvl="1"/>
            <a:endParaRPr lang="en-US" sz="3000" i="1" dirty="0"/>
          </a:p>
          <a:p>
            <a:r>
              <a:rPr lang="en-US" sz="3000" i="1" dirty="0"/>
              <a:t>Schedule</a:t>
            </a:r>
            <a:r>
              <a:rPr lang="en-US" sz="3000" dirty="0"/>
              <a:t> for transactions is an ordering of the operations performed by those transactions</a:t>
            </a:r>
            <a:endParaRPr lang="en-US" sz="3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Helvetica Neue Medium" charset="0"/>
                <a:cs typeface="Helvetica Neue Medium" charset="0"/>
              </a:rPr>
              <a:t>Problem from Concurrent Execution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4"/>
            <a:ext cx="10915404" cy="4895851"/>
          </a:xfrm>
        </p:spPr>
        <p:txBody>
          <a:bodyPr>
            <a:normAutofit fontScale="85000" lnSpcReduction="20000"/>
          </a:bodyPr>
          <a:lstStyle/>
          <a:p>
            <a:pPr>
              <a:tabLst>
                <a:tab pos="1820893" algn="l"/>
                <a:tab pos="5026108" algn="l"/>
              </a:tabLst>
            </a:pPr>
            <a:r>
              <a:rPr lang="en-US" sz="3100" dirty="0">
                <a:ea typeface="Helvetica Neue Medium" charset="0"/>
                <a:cs typeface="Helvetica Neue Medium" charset="0"/>
              </a:rPr>
              <a:t>Serial execution of transactions—transfer then sum:</a:t>
            </a:r>
          </a:p>
          <a:p>
            <a:pPr marL="0" indent="0">
              <a:buNone/>
              <a:tabLst>
                <a:tab pos="1820893" algn="l"/>
                <a:tab pos="5026108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ea typeface="Helvetica Neue Medium" charset="0"/>
                <a:cs typeface="Helvetica Neue Medium" charset="0"/>
              </a:rPr>
              <a:t>©</a:t>
            </a:r>
            <a:endParaRPr lang="en-US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sum: 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ea typeface="Helvetica Neue Medium" charset="0"/>
                <a:cs typeface="Helvetica Neue Medium" charset="0"/>
              </a:rPr>
              <a:t>©</a:t>
            </a:r>
            <a:endParaRPr lang="en-US" u="sng" baseline="300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>
              <a:tabLst>
                <a:tab pos="1820893" algn="l"/>
                <a:tab pos="3713224" algn="l"/>
                <a:tab pos="5140410" algn="l"/>
              </a:tabLst>
            </a:pPr>
            <a:r>
              <a:rPr lang="en-US" sz="3100" dirty="0">
                <a:ea typeface="Helvetica Neue Medium" charset="0"/>
                <a:cs typeface="Helvetica Neue Medium" charset="0"/>
              </a:rPr>
              <a:t>Concurrent execution can result in state that differs from any serial execution:</a:t>
            </a:r>
          </a:p>
          <a:p>
            <a:pPr marL="0" indent="0">
              <a:buNone/>
              <a:tabLst>
                <a:tab pos="1820893" algn="l"/>
                <a:tab pos="3713224" algn="l"/>
                <a:tab pos="5140410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06761" algn="l"/>
                <a:tab pos="4335535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</a:t>
            </a:r>
            <a:endParaRPr lang="en-US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06761" algn="l"/>
                <a:tab pos="4335535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sum: 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ea typeface="Helvetica Neue Medium" charset="0"/>
                <a:cs typeface="Helvetica Neue Medium" charset="0"/>
              </a:rPr>
              <a:t>©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Time </a:t>
            </a:r>
            <a:r>
              <a:rPr lang="en-US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© =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15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974644" y="2037190"/>
            <a:ext cx="949569" cy="413238"/>
          </a:xfrm>
          <a:prstGeom prst="wedgeRoundRectCallout">
            <a:avLst>
              <a:gd name="adj1" fmla="val -26389"/>
              <a:gd name="adj2" fmla="val 816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debit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992255" y="2037190"/>
            <a:ext cx="999393" cy="413238"/>
          </a:xfrm>
          <a:prstGeom prst="wedgeRoundRectCallout">
            <a:avLst>
              <a:gd name="adj1" fmla="val -29554"/>
              <a:gd name="adj2" fmla="val 79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credit</a:t>
            </a:r>
            <a:endParaRPr lang="en-US" sz="2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974644" y="4276023"/>
            <a:ext cx="949569" cy="413238"/>
          </a:xfrm>
          <a:prstGeom prst="wedgeRoundRectCallout">
            <a:avLst>
              <a:gd name="adj1" fmla="val -26389"/>
              <a:gd name="adj2" fmla="val 816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debit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537629" y="4258865"/>
            <a:ext cx="999393" cy="413238"/>
          </a:xfrm>
          <a:prstGeom prst="wedgeRoundRectCallout">
            <a:avLst>
              <a:gd name="adj1" fmla="val -29554"/>
              <a:gd name="adj2" fmla="val 79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credit</a:t>
            </a:r>
          </a:p>
        </p:txBody>
      </p:sp>
    </p:spTree>
    <p:extLst>
      <p:ext uri="{BB962C8B-B14F-4D97-AF65-F5344CB8AC3E}">
        <p14:creationId xmlns:p14="http://schemas.microsoft.com/office/powerpoint/2010/main" val="5904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Between Transactions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Isolation: sum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appears to happen either completely before or completely after 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transfer</a:t>
            </a: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i.e., it appears that all ops of a transaction happened together</a:t>
            </a:r>
            <a:endParaRPr lang="en-US" sz="3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sz="3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000" dirty="0"/>
              <a:t>Given a schedule of operations:</a:t>
            </a:r>
          </a:p>
          <a:p>
            <a:pPr lvl="1"/>
            <a:r>
              <a:rPr lang="en-US" sz="3000" i="1" dirty="0"/>
              <a:t>Is that schedule in some way “equivalent” to a serial execution of transactions?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of Schedules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0259509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Two </a:t>
            </a:r>
            <a:r>
              <a:rPr lang="en-US" b="1" dirty="0"/>
              <a:t>operations</a:t>
            </a:r>
            <a:r>
              <a:rPr lang="en-US" dirty="0"/>
              <a:t> from</a:t>
            </a:r>
            <a:r>
              <a:rPr lang="en-US" b="1" dirty="0"/>
              <a:t> different transactions </a:t>
            </a:r>
            <a:r>
              <a:rPr lang="en-US" dirty="0"/>
              <a:t>are </a:t>
            </a:r>
            <a:r>
              <a:rPr lang="en-US" b="1" dirty="0">
                <a:solidFill>
                  <a:srgbClr val="FF8F00"/>
                </a:solidFill>
              </a:rPr>
              <a:t>conflicting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if:</a:t>
            </a:r>
          </a:p>
          <a:p>
            <a:pPr marL="514359" indent="-514359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They </a:t>
            </a:r>
            <a:r>
              <a:rPr lang="en-US" b="1" dirty="0"/>
              <a:t>read</a:t>
            </a:r>
            <a:r>
              <a:rPr lang="en-US" dirty="0"/>
              <a:t> and </a:t>
            </a:r>
            <a:r>
              <a:rPr lang="en-US" b="1" dirty="0"/>
              <a:t>write</a:t>
            </a:r>
            <a:r>
              <a:rPr lang="en-US" dirty="0"/>
              <a:t> to the </a:t>
            </a:r>
            <a:r>
              <a:rPr lang="en-US" b="1" dirty="0"/>
              <a:t>same data item</a:t>
            </a:r>
          </a:p>
          <a:p>
            <a:pPr marL="514359" indent="-514359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write</a:t>
            </a:r>
            <a:r>
              <a:rPr lang="en-US" dirty="0"/>
              <a:t> and </a:t>
            </a:r>
            <a:r>
              <a:rPr lang="en-US" b="1" dirty="0"/>
              <a:t>write</a:t>
            </a:r>
            <a:r>
              <a:rPr lang="en-US" dirty="0"/>
              <a:t> to the </a:t>
            </a:r>
            <a:r>
              <a:rPr lang="en-US" b="1" dirty="0"/>
              <a:t>same data item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Two </a:t>
            </a:r>
            <a:r>
              <a:rPr lang="en-US" b="1" dirty="0"/>
              <a:t>schedules</a:t>
            </a:r>
            <a:r>
              <a:rPr lang="en-US" dirty="0"/>
              <a:t> are </a:t>
            </a:r>
            <a:r>
              <a:rPr lang="en-US" b="1" dirty="0">
                <a:solidFill>
                  <a:srgbClr val="FF8F00"/>
                </a:solidFill>
              </a:rPr>
              <a:t>equivalent</a:t>
            </a:r>
            <a:r>
              <a:rPr lang="en-US" dirty="0">
                <a:solidFill>
                  <a:srgbClr val="FF8F00"/>
                </a:solidFill>
              </a:rPr>
              <a:t> </a:t>
            </a:r>
            <a:r>
              <a:rPr lang="en-US" dirty="0"/>
              <a:t>if:</a:t>
            </a:r>
          </a:p>
          <a:p>
            <a:pPr marL="514359" indent="-514359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They contain the same transactions and operations</a:t>
            </a:r>
          </a:p>
          <a:p>
            <a:pPr marL="514359" indent="-514359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They </a:t>
            </a:r>
            <a:r>
              <a:rPr lang="en-US" b="1" dirty="0"/>
              <a:t>order</a:t>
            </a:r>
            <a:r>
              <a:rPr lang="en-US" dirty="0"/>
              <a:t> all </a:t>
            </a:r>
            <a:r>
              <a:rPr lang="en-US" b="1" dirty="0"/>
              <a:t>conflicting</a:t>
            </a:r>
            <a:r>
              <a:rPr lang="en-US" dirty="0"/>
              <a:t> operations of non-aborting transactions in the </a:t>
            </a:r>
            <a:r>
              <a:rPr lang="en-US" b="1" dirty="0"/>
              <a:t>same way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6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Serializability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1" y="1825625"/>
            <a:ext cx="11350843" cy="4351338"/>
          </a:xfrm>
        </p:spPr>
        <p:txBody>
          <a:bodyPr>
            <a:normAutofit/>
          </a:bodyPr>
          <a:lstStyle/>
          <a:p>
            <a:r>
              <a:rPr lang="en-US" dirty="0"/>
              <a:t>A schedule is </a:t>
            </a:r>
            <a:r>
              <a:rPr lang="en-US" b="1" dirty="0">
                <a:solidFill>
                  <a:srgbClr val="FF8F00"/>
                </a:solidFill>
              </a:rPr>
              <a:t>serializable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if it is equivalent to some serial schedule</a:t>
            </a:r>
          </a:p>
          <a:p>
            <a:pPr lvl="1"/>
            <a:r>
              <a:rPr lang="en-US" sz="2800" dirty="0"/>
              <a:t>i.e., non-conflicting ops can be reordered to get a serial schedule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Serializable Schedule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1093824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schedule is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serializable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it is equivalent to some serial schedule</a:t>
            </a:r>
          </a:p>
          <a:p>
            <a:pPr lvl="1"/>
            <a:r>
              <a:rPr lang="en-US" sz="2800" dirty="0"/>
              <a:t>i.e., non-conflicting ops can be reordered to get a serial schedule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b="1" dirty="0"/>
              <a:t>transfer:</a:t>
            </a:r>
            <a:r>
              <a:rPr lang="en-US" dirty="0"/>
              <a:t> 	r</a:t>
            </a:r>
            <a:r>
              <a:rPr lang="en-US" baseline="-25000" dirty="0"/>
              <a:t>A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A</a:t>
            </a:r>
            <a:r>
              <a:rPr lang="en-US" dirty="0"/>
              <a:t>  		r</a:t>
            </a:r>
            <a:r>
              <a:rPr lang="en-US" baseline="-25000" dirty="0"/>
              <a:t>B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B</a:t>
            </a:r>
            <a:r>
              <a:rPr lang="en-US" dirty="0"/>
              <a:t>  </a:t>
            </a:r>
            <a:r>
              <a:rPr lang="de-DE" b="1" dirty="0">
                <a:solidFill>
                  <a:prstClr val="black"/>
                </a:solidFill>
              </a:rPr>
              <a:t>©</a:t>
            </a:r>
            <a:endParaRPr lang="en-US" b="1" u="sng" baseline="30000" dirty="0"/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b="1" dirty="0"/>
              <a:t>sum:</a:t>
            </a:r>
            <a:r>
              <a:rPr lang="en-US" dirty="0"/>
              <a:t> 		r</a:t>
            </a:r>
            <a:r>
              <a:rPr lang="en-US" baseline="-25000" dirty="0"/>
              <a:t>A</a:t>
            </a:r>
            <a:r>
              <a:rPr lang="en-US" dirty="0"/>
              <a:t>  		r</a:t>
            </a:r>
            <a:r>
              <a:rPr lang="en-US" baseline="-25000" dirty="0"/>
              <a:t>B</a:t>
            </a:r>
            <a:r>
              <a:rPr lang="en-US" dirty="0"/>
              <a:t>  </a:t>
            </a:r>
            <a:r>
              <a:rPr lang="de-DE" b="1" dirty="0"/>
              <a:t>©</a:t>
            </a:r>
            <a:endParaRPr lang="en-US" b="1" dirty="0"/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b="1" dirty="0"/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b="1" dirty="0"/>
              <a:t>Time </a:t>
            </a:r>
            <a:r>
              <a:rPr lang="en-US" b="1" dirty="0"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b="1" dirty="0"/>
              <a:t>© =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5768" y="5724355"/>
            <a:ext cx="2032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Conflict-free!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84049" y="4753240"/>
            <a:ext cx="8792" cy="85285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15428" y="4399385"/>
            <a:ext cx="0" cy="12118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998739" y="4399385"/>
            <a:ext cx="0" cy="12118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84778" y="5128545"/>
            <a:ext cx="272382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Serial schedule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52566" y="4278638"/>
            <a:ext cx="4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5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</a:t>
            </a:r>
            <a:r>
              <a:rPr lang="en-US" sz="2400" spc="-50" baseline="-250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826342" y="4180411"/>
            <a:ext cx="1820008" cy="633100"/>
          </a:xfrm>
          <a:prstGeom prst="rightArrow">
            <a:avLst>
              <a:gd name="adj1" fmla="val 60212"/>
              <a:gd name="adj2" fmla="val 43056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 animBg="1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4" y="1825625"/>
            <a:ext cx="10242480" cy="4741430"/>
          </a:xfrm>
        </p:spPr>
        <p:txBody>
          <a:bodyPr>
            <a:normAutofit/>
          </a:bodyPr>
          <a:lstStyle/>
          <a:p>
            <a:pPr marL="514359" indent="-514359">
              <a:buFont typeface="+mj-lt"/>
              <a:buAutoNum type="arabicPeriod"/>
            </a:pPr>
            <a:r>
              <a:rPr lang="en-US" sz="3200" dirty="0"/>
              <a:t>Atomic Commit</a:t>
            </a:r>
          </a:p>
          <a:p>
            <a:pPr lvl="1"/>
            <a:r>
              <a:rPr lang="en-US" sz="2800" dirty="0"/>
              <a:t>Two-phase commit (2PC)</a:t>
            </a:r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 err="1"/>
              <a:t>Serializability</a:t>
            </a:r>
            <a:endParaRPr lang="en-US" sz="3200" dirty="0"/>
          </a:p>
          <a:p>
            <a:pPr lvl="1"/>
            <a:r>
              <a:rPr lang="en-US" sz="2800" dirty="0"/>
              <a:t>Strict </a:t>
            </a:r>
            <a:r>
              <a:rPr lang="en-US" sz="2800" dirty="0" err="1"/>
              <a:t>serializability</a:t>
            </a:r>
            <a:endParaRPr lang="en-US" sz="2800" dirty="0"/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/>
              <a:t>Concurrency Control:</a:t>
            </a:r>
          </a:p>
          <a:p>
            <a:pPr lvl="1"/>
            <a:r>
              <a:rPr lang="en-US" sz="2800" dirty="0"/>
              <a:t>Two-phase locking (2PL)</a:t>
            </a:r>
          </a:p>
          <a:p>
            <a:pPr lvl="1"/>
            <a:r>
              <a:rPr lang="en-US" sz="2800" dirty="0"/>
              <a:t>Optimistic concurrency control (OCC)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A12ABFFD-2AB0-0446-97FF-6391CFEF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Non</a:t>
            </a:r>
            <a:r>
              <a:rPr lang="en-US" dirty="0">
                <a:ea typeface="Helvetica Neue Medium" charset="0"/>
                <a:cs typeface="Helvetica Neue Medium" charset="0"/>
              </a:rPr>
              <a:t>-Serializable Schedule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Helvetica Neue Medium" charset="0"/>
                <a:cs typeface="Helvetica Neue Medium" charset="0"/>
              </a:rPr>
              <a:t>A schedule is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a typeface="Helvetica Neue Medium" charset="0"/>
                <a:cs typeface="Helvetica Neue Medium" charset="0"/>
              </a:rPr>
              <a:t>serializable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Helvetica Neue Medium" charset="0"/>
                <a:cs typeface="Helvetica Neue Medium" charset="0"/>
              </a:rPr>
              <a:t> if it is equivalent to some serial schedule</a:t>
            </a:r>
          </a:p>
          <a:p>
            <a:pPr lvl="1"/>
            <a:r>
              <a:rPr lang="en-US" sz="2800" dirty="0">
                <a:ea typeface="Helvetica Neue Medium" charset="0"/>
                <a:cs typeface="Helvetica Neue Medium" charset="0"/>
              </a:rPr>
              <a:t>i.e., non-conflicting ops can be reordered to get a serial schedule</a:t>
            </a:r>
          </a:p>
          <a:p>
            <a:pPr marL="0" indent="0">
              <a:buNone/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	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</a:t>
            </a:r>
            <a:endParaRPr lang="en-US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sum: 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ea typeface="Helvetica Neue Medium" charset="0"/>
                <a:cs typeface="Helvetica Neue Medium" charset="0"/>
              </a:rPr>
              <a:t>©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Time </a:t>
            </a:r>
            <a:r>
              <a:rPr lang="en-US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© =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20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124" y="5722858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Conflicting ops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68150" y="4735068"/>
            <a:ext cx="8792" cy="85285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306689" y="4298085"/>
            <a:ext cx="0" cy="121180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944399" y="4298085"/>
            <a:ext cx="0" cy="121180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88745" y="5742884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Conflicting ops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22158" y="4740163"/>
            <a:ext cx="8792" cy="85285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75848" y="5476636"/>
            <a:ext cx="646234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But in a serial schedule, sum’s reads either both before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 or both after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6124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2" grpId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vs. </a:t>
            </a:r>
            <a:r>
              <a:rPr lang="en-US" dirty="0" err="1"/>
              <a:t>Serializability</a:t>
            </a:r>
            <a:r>
              <a:rPr lang="en-US" dirty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04695" y="1936326"/>
            <a:ext cx="5589718" cy="1825183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600" b="1" dirty="0">
                <a:solidFill>
                  <a:srgbClr val="0070C0"/>
                </a:solidFill>
              </a:rPr>
              <a:t>Linearizability: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a guarantee about </a:t>
            </a:r>
            <a:r>
              <a:rPr lang="en-US" sz="2600" b="1" dirty="0"/>
              <a:t>single</a:t>
            </a:r>
            <a:r>
              <a:rPr lang="en-US" sz="2600" dirty="0"/>
              <a:t> operations on </a:t>
            </a:r>
            <a:r>
              <a:rPr lang="en-US" sz="2600" b="1" dirty="0"/>
              <a:t>single</a:t>
            </a:r>
            <a:r>
              <a:rPr lang="en-US" sz="2600" dirty="0"/>
              <a:t> objects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Once write completes, all reads that begin later should reflect that write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05943" y="1936326"/>
            <a:ext cx="5933498" cy="225562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600" b="1" dirty="0">
                <a:solidFill>
                  <a:srgbClr val="0070C0"/>
                </a:solidFill>
              </a:rPr>
              <a:t>Serializability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is guarantee about </a:t>
            </a:r>
            <a:r>
              <a:rPr lang="en-US" sz="2600" b="1" dirty="0"/>
              <a:t>transactions</a:t>
            </a:r>
            <a:r>
              <a:rPr lang="en-US" sz="2600" dirty="0"/>
              <a:t> over </a:t>
            </a:r>
            <a:r>
              <a:rPr lang="en-US" sz="2600" b="1" dirty="0"/>
              <a:t>one or more </a:t>
            </a:r>
            <a:r>
              <a:rPr lang="en-US" sz="2600" dirty="0"/>
              <a:t>objects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Doesn’t impose real-time constraints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1759527" y="4191946"/>
            <a:ext cx="8991600" cy="215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pc="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pc="0" dirty="0" err="1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=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 + real-time ordering</a:t>
            </a:r>
          </a:p>
          <a:p>
            <a:pPr lvl="1">
              <a:lnSpc>
                <a:spcPct val="100000"/>
              </a:lnSpc>
            </a:pP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Intuitively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 +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pc="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1">
              <a:lnSpc>
                <a:spcPct val="100000"/>
              </a:lnSpc>
            </a:pP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We’ll stick with only Strict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 for this class</a:t>
            </a:r>
          </a:p>
          <a:p>
            <a:pPr>
              <a:lnSpc>
                <a:spcPct val="100000"/>
              </a:lnSpc>
            </a:pPr>
            <a:endParaRPr lang="en-US" spc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240434"/>
            <a:ext cx="10512862" cy="1325563"/>
          </a:xfrm>
        </p:spPr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2467" y="2531118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2466" y="3525894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7854" y="4789612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2468" y="5897041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234672" y="2992781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234673" y="3966956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34673" y="5230186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94413" y="2531118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4411" y="4768521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4412" y="5926903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67853" y="1536342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230059" y="1998005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089799" y="1536342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xmlns="" id="{10DB7A27-A6A8-8742-B258-B2C58856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9" indent="-514359">
              <a:buFont typeface="+mj-lt"/>
              <a:buAutoNum type="arabicPeriod"/>
            </a:pPr>
            <a:r>
              <a:rPr lang="en-US" dirty="0"/>
              <a:t>Atomic Commit</a:t>
            </a:r>
          </a:p>
          <a:p>
            <a:pPr lvl="1"/>
            <a:r>
              <a:rPr lang="en-US" dirty="0"/>
              <a:t>Two-phase commit (2PC)</a:t>
            </a:r>
          </a:p>
          <a:p>
            <a:pPr marL="514359" indent="-514359">
              <a:buFont typeface="+mj-lt"/>
              <a:buAutoNum type="arabicPeriod"/>
            </a:pPr>
            <a:endParaRPr lang="en-US" dirty="0"/>
          </a:p>
          <a:p>
            <a:pPr marL="514359" indent="-514359">
              <a:buFont typeface="+mj-lt"/>
              <a:buAutoNum type="arabicPeriod"/>
            </a:pPr>
            <a:r>
              <a:rPr lang="en-US" dirty="0" err="1"/>
              <a:t>Serializability</a:t>
            </a:r>
            <a:endParaRPr lang="en-US" dirty="0"/>
          </a:p>
          <a:p>
            <a:pPr lvl="1"/>
            <a:r>
              <a:rPr lang="en-US" dirty="0"/>
              <a:t>Strict </a:t>
            </a:r>
            <a:r>
              <a:rPr lang="en-US" dirty="0" err="1"/>
              <a:t>serializability</a:t>
            </a:r>
            <a:endParaRPr lang="en-US" dirty="0"/>
          </a:p>
          <a:p>
            <a:pPr marL="514359" indent="-514359">
              <a:buFont typeface="+mj-lt"/>
              <a:buAutoNum type="arabicPeriod"/>
            </a:pPr>
            <a:endParaRPr lang="en-US" dirty="0"/>
          </a:p>
          <a:p>
            <a:pPr marL="514359" indent="-514359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Concurrency Control: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Two-phase locking (2PL)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Optimistic concurrency control (OCC)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99EF8BB9-C56D-714D-9F53-3733F9C0A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Concurrent execution can violate </a:t>
            </a:r>
            <a:r>
              <a:rPr lang="en-US" dirty="0" err="1"/>
              <a:t>serializability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need to </a:t>
            </a:r>
            <a:r>
              <a:rPr lang="en-US" b="1" dirty="0">
                <a:solidFill>
                  <a:srgbClr val="FF8F00"/>
                </a:solidFill>
              </a:rPr>
              <a:t>control</a:t>
            </a:r>
            <a:r>
              <a:rPr lang="en-US" dirty="0">
                <a:solidFill>
                  <a:srgbClr val="FF8F00"/>
                </a:solidFill>
              </a:rPr>
              <a:t> </a:t>
            </a:r>
            <a:r>
              <a:rPr lang="en-US" dirty="0"/>
              <a:t>that concurrent execution so we do things a single machine executing transactions one at a time would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19031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Concurrency Control Strawman #1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global lock</a:t>
            </a:r>
          </a:p>
          <a:p>
            <a:pPr lvl="1"/>
            <a:r>
              <a:rPr lang="en-US" dirty="0"/>
              <a:t>Acquire the lock when transaction starts</a:t>
            </a:r>
          </a:p>
          <a:p>
            <a:pPr lvl="1"/>
            <a:r>
              <a:rPr lang="en-US" dirty="0"/>
              <a:t>Release the lock when transaction ends</a:t>
            </a:r>
          </a:p>
          <a:p>
            <a:pPr lvl="1"/>
            <a:endParaRPr lang="en-US" dirty="0"/>
          </a:p>
          <a:p>
            <a:r>
              <a:rPr lang="en-US" dirty="0"/>
              <a:t>Provides strict </a:t>
            </a:r>
            <a:r>
              <a:rPr lang="en-US" dirty="0" err="1"/>
              <a:t>serializability</a:t>
            </a:r>
            <a:endParaRPr lang="en-US" dirty="0"/>
          </a:p>
          <a:p>
            <a:pPr lvl="1"/>
            <a:r>
              <a:rPr lang="en-US" dirty="0"/>
              <a:t>Just like executing transaction one by one because we are doing exactly that</a:t>
            </a:r>
          </a:p>
          <a:p>
            <a:pPr lvl="1"/>
            <a:endParaRPr lang="en-US" dirty="0"/>
          </a:p>
          <a:p>
            <a:r>
              <a:rPr lang="en-US" dirty="0"/>
              <a:t>No concurrency at all</a:t>
            </a:r>
          </a:p>
          <a:p>
            <a:pPr lvl="1"/>
            <a:r>
              <a:rPr lang="en-US" dirty="0"/>
              <a:t>Terrible for performance: one transaction at a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982" y="219652"/>
            <a:ext cx="10512862" cy="1325563"/>
          </a:xfrm>
        </p:spPr>
        <p:txBody>
          <a:bodyPr/>
          <a:lstStyle/>
          <a:p>
            <a:r>
              <a:rPr lang="en-US" dirty="0"/>
              <a:t>Locking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2681" y="1411064"/>
            <a:ext cx="8916919" cy="3291254"/>
          </a:xfrm>
        </p:spPr>
        <p:txBody>
          <a:bodyPr>
            <a:noAutofit/>
          </a:bodyPr>
          <a:lstStyle/>
          <a:p>
            <a:r>
              <a:rPr lang="en-US" sz="2800" dirty="0"/>
              <a:t>Locks maintained on each shard</a:t>
            </a:r>
            <a:endParaRPr lang="en-US" sz="2800" b="1" dirty="0">
              <a:solidFill>
                <a:srgbClr val="0070C0"/>
              </a:solidFill>
            </a:endParaRPr>
          </a:p>
          <a:p>
            <a:pPr lvl="1"/>
            <a:r>
              <a:rPr lang="en-US" sz="2800" dirty="0"/>
              <a:t>Transaction requests lock for a data item</a:t>
            </a:r>
          </a:p>
          <a:p>
            <a:pPr lvl="1"/>
            <a:r>
              <a:rPr lang="en-US" sz="2800" dirty="0"/>
              <a:t>Shard grants or denies lock</a:t>
            </a:r>
          </a:p>
          <a:p>
            <a:pPr lvl="1"/>
            <a:endParaRPr lang="en-US" sz="2800" dirty="0"/>
          </a:p>
          <a:p>
            <a:r>
              <a:rPr lang="en-US" sz="2800" dirty="0"/>
              <a:t>Lock types</a:t>
            </a:r>
          </a:p>
          <a:p>
            <a:pPr lvl="1"/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hared:</a:t>
            </a:r>
            <a:r>
              <a:rPr lang="en-US" sz="2800" dirty="0"/>
              <a:t> Need to have before read object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clusive:</a:t>
            </a:r>
            <a:r>
              <a:rPr lang="en-US" sz="2800" dirty="0"/>
              <a:t> Need to have before write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052273" y="4967654"/>
          <a:ext cx="6084278" cy="137188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1717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83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41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95">
                <a:tc>
                  <a:txBody>
                    <a:bodyPr/>
                    <a:lstStyle/>
                    <a:p>
                      <a:endParaRPr lang="en-US" sz="2400" b="0" i="0" dirty="0">
                        <a:latin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Helvetica Neue Medium" charset="0"/>
                        </a:rPr>
                        <a:t>Shared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Helvetica Neue Medium" charset="0"/>
                        </a:rPr>
                        <a:t>Exclusive 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95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Helvetica Neue Medium" charset="0"/>
                        </a:rPr>
                        <a:t>Shared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Medium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Medium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95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Helvetica Neue Medium" charset="0"/>
                        </a:rPr>
                        <a:t>Exclusive 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Medium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Medium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5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a typeface="Helvetica Neue Medium" charset="0"/>
                <a:cs typeface="Helvetica Neue Medium" charset="0"/>
              </a:rPr>
              <a:t>Concurrency Control Strawman #2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1" y="1825625"/>
            <a:ext cx="11153127" cy="4351338"/>
          </a:xfrm>
        </p:spPr>
        <p:txBody>
          <a:bodyPr>
            <a:noAutofit/>
          </a:bodyPr>
          <a:lstStyle/>
          <a:p>
            <a:r>
              <a:rPr lang="en-US" sz="2800" dirty="0">
                <a:ea typeface="Helvetica Neue Medium" charset="0"/>
                <a:cs typeface="Helvetica Neue Medium" charset="0"/>
              </a:rPr>
              <a:t>Grab locks independently, for each data item (e.g., bank accounts A and B)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 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		 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 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 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     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6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6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6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600" dirty="0">
                <a:ea typeface="Helvetica Neue Medium" charset="0"/>
                <a:cs typeface="Helvetica Neue Medium" charset="0"/>
              </a:rPr>
              <a:t>◢ /◿ = </a:t>
            </a:r>
            <a:r>
              <a:rPr lang="en-US" sz="2600" dirty="0" err="1">
                <a:ea typeface="Helvetica Neue Medium" charset="0"/>
                <a:cs typeface="Helvetica Neue Medium" charset="0"/>
              </a:rPr>
              <a:t>eXclusive</a:t>
            </a:r>
            <a:r>
              <a:rPr lang="en-US" sz="2600" dirty="0">
                <a:ea typeface="Helvetica Neue Medium" charset="0"/>
                <a:cs typeface="Helvetica Neue Medium" charset="0"/>
              </a:rPr>
              <a:t>- / Shared-lock; ◣ / ◺ = X- / S-unlock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27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3562" y="4242931"/>
            <a:ext cx="7577504" cy="5627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Permits </a:t>
            </a:r>
            <a:r>
              <a:rPr lang="en-US" sz="3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this </a:t>
            </a:r>
            <a:r>
              <a:rPr lang="en-US" sz="3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non-serializable </a:t>
            </a:r>
            <a:r>
              <a:rPr lang="en-US" sz="3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interleaving</a:t>
            </a:r>
            <a:endParaRPr lang="en-US" sz="30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Left Arrow 7"/>
          <p:cNvSpPr/>
          <p:nvPr/>
        </p:nvSpPr>
        <p:spPr>
          <a:xfrm rot="18900000">
            <a:off x="4312664" y="2810074"/>
            <a:ext cx="527539" cy="448408"/>
          </a:xfrm>
          <a:prstGeom prst="leftArrow">
            <a:avLst/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en-US" dirty="0"/>
              <a:t>Two-Phase Locking (2PL)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2PL rule: Once a transaction has released a lock it is not allowed to obtain any other locks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Growing phase: transaction acquires locks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Shrinking phase: transaction releases locks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In practice: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Growing phase is the entire transaction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Shrinking phase is during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ea typeface="Helvetica Neue Medium" charset="0"/>
                <a:cs typeface="Helvetica Neue Medium" charset="0"/>
              </a:rPr>
              <a:t>2PL Provide Strict </a:t>
            </a:r>
            <a:r>
              <a:rPr lang="en-US" sz="3800" dirty="0" err="1">
                <a:ea typeface="Helvetica Neue Medium" charset="0"/>
                <a:cs typeface="Helvetica Neue Medium" charset="0"/>
              </a:rPr>
              <a:t>Serializability</a:t>
            </a:r>
            <a:endParaRPr lang="en-US" sz="3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ea typeface="Helvetica Neue Medium" charset="0"/>
                <a:cs typeface="Helvetica Neue Medium" charset="0"/>
              </a:rPr>
              <a:t>2PL rule: Once a transaction has released a lock it is not allowed to obtain any other locks</a:t>
            </a:r>
          </a:p>
          <a:p>
            <a:pPr marL="0" indent="0">
              <a:buNone/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 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	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 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 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 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4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400" dirty="0">
                <a:ea typeface="Helvetica Neue Medium" charset="0"/>
                <a:cs typeface="Helvetica Neue Medium" charset="0"/>
              </a:rPr>
              <a:t>◢ /◿ = X- / S-lock; ◣ / ◺ = X- / S-unlock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29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410" y="4679957"/>
            <a:ext cx="8097716" cy="571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2PL precludes this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non-serializable</a:t>
            </a:r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interleaving</a:t>
            </a:r>
          </a:p>
        </p:txBody>
      </p:sp>
      <p:sp>
        <p:nvSpPr>
          <p:cNvPr id="6" name="&quot;No&quot; Symbol 5"/>
          <p:cNvSpPr/>
          <p:nvPr/>
        </p:nvSpPr>
        <p:spPr>
          <a:xfrm>
            <a:off x="7337343" y="3376382"/>
            <a:ext cx="378070" cy="378070"/>
          </a:xfrm>
          <a:prstGeom prst="noSmoking">
            <a:avLst/>
          </a:prstGeom>
          <a:solidFill>
            <a:srgbClr val="FF0000">
              <a:alpha val="33000"/>
            </a:srgb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5452268" y="3871857"/>
            <a:ext cx="378070" cy="378070"/>
          </a:xfrm>
          <a:prstGeom prst="noSmoking">
            <a:avLst/>
          </a:prstGeom>
          <a:solidFill>
            <a:srgbClr val="FF0000">
              <a:alpha val="33000"/>
            </a:srgb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1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308" y="1847927"/>
            <a:ext cx="920369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Atomic: All or nothing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Either all participants do something (commit) or no participant does anything (abort)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Common use: commit a transaction that updates data on different shards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DEB7870E-B825-F848-BD16-B1FBD721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ea typeface="Helvetica Neue Medium" charset="0"/>
                <a:cs typeface="Helvetica Neue Medium" charset="0"/>
              </a:rPr>
              <a:t>2PL and Transaction Concurrency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ea typeface="Helvetica Neue Medium" charset="0"/>
                <a:cs typeface="Helvetica Neue Medium" charset="0"/>
              </a:rPr>
              <a:t>2PL rule: Once a transaction has released a lock it is not allowed to obtain any other locks</a:t>
            </a:r>
          </a:p>
          <a:p>
            <a:pPr marL="0" indent="0">
              <a:buNone/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2398752" algn="l"/>
                <a:tab pos="3135365" algn="l"/>
                <a:tab pos="4510163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		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	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✻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 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2398752" algn="l"/>
                <a:tab pos="3135365" algn="l"/>
                <a:tab pos="4510163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	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		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✻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5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5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5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500" dirty="0">
                <a:ea typeface="Helvetica Neue Medium" charset="0"/>
                <a:cs typeface="Helvetica Neue Medium" charset="0"/>
              </a:rPr>
              <a:t>◢ /◿ = X- / S-lock; ◣ / ◺ = X- / S-unlock; ✻ = release all locks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30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7205" y="4502463"/>
            <a:ext cx="8538796" cy="571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2PL permits this serializable, interleaved schedule</a:t>
            </a:r>
          </a:p>
        </p:txBody>
      </p:sp>
    </p:spTree>
    <p:extLst>
      <p:ext uri="{BB962C8B-B14F-4D97-AF65-F5344CB8AC3E}">
        <p14:creationId xmlns:p14="http://schemas.microsoft.com/office/powerpoint/2010/main" val="6147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981" y="365126"/>
            <a:ext cx="11350843" cy="1325563"/>
          </a:xfrm>
        </p:spPr>
        <p:txBody>
          <a:bodyPr>
            <a:normAutofit/>
          </a:bodyPr>
          <a:lstStyle/>
          <a:p>
            <a:r>
              <a:rPr lang="en-US" sz="3400" dirty="0">
                <a:ea typeface="Helvetica Neue Medium" charset="0"/>
                <a:cs typeface="Helvetica Neue Medium" charset="0"/>
              </a:rPr>
              <a:t>2PL Doesn’t Exploit All Opportunities for Concurrency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ea typeface="Helvetica Neue Medium" charset="0"/>
                <a:cs typeface="Helvetica Neue Medium" charset="0"/>
              </a:rPr>
              <a:t>2PL rule: Once a transaction has released a lock it is not allowed to obtain any other locks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	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		</a:t>
            </a:r>
            <a:r>
              <a:rPr lang="en-US" sz="2800" dirty="0" err="1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 err="1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4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4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(locking not shown)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31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3924" y="4546638"/>
            <a:ext cx="8855676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2PL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precludes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this serializable, interleaved schedule</a:t>
            </a:r>
          </a:p>
        </p:txBody>
      </p:sp>
    </p:spTree>
    <p:extLst>
      <p:ext uri="{BB962C8B-B14F-4D97-AF65-F5344CB8AC3E}">
        <p14:creationId xmlns:p14="http://schemas.microsoft.com/office/powerpoint/2010/main" val="17777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2PL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we do if a lock is unavailable?</a:t>
            </a:r>
          </a:p>
          <a:p>
            <a:pPr lvl="1"/>
            <a:r>
              <a:rPr lang="en-US" dirty="0"/>
              <a:t>Give up immediately?</a:t>
            </a:r>
          </a:p>
          <a:p>
            <a:pPr lvl="1"/>
            <a:r>
              <a:rPr lang="en-US" dirty="0"/>
              <a:t>Wait forever?</a:t>
            </a:r>
          </a:p>
          <a:p>
            <a:pPr lvl="1"/>
            <a:endParaRPr lang="en-US" dirty="0"/>
          </a:p>
          <a:p>
            <a:r>
              <a:rPr lang="en-US" dirty="0"/>
              <a:t>Waiting for a lock can result in </a:t>
            </a:r>
            <a:r>
              <a:rPr lang="en-US" dirty="0">
                <a:solidFill>
                  <a:srgbClr val="FF0000"/>
                </a:solidFill>
              </a:rPr>
              <a:t>deadlock</a:t>
            </a:r>
          </a:p>
          <a:p>
            <a:pPr lvl="1"/>
            <a:r>
              <a:rPr lang="en-US" dirty="0"/>
              <a:t>Transfer has A locked, waiting on B</a:t>
            </a:r>
          </a:p>
          <a:p>
            <a:pPr lvl="1"/>
            <a:r>
              <a:rPr lang="en-US" dirty="0"/>
              <a:t>Sum has B locked, waiting on A</a:t>
            </a:r>
          </a:p>
          <a:p>
            <a:pPr lvl="1"/>
            <a:endParaRPr lang="en-US" dirty="0"/>
          </a:p>
          <a:p>
            <a:r>
              <a:rPr lang="en-US" dirty="0"/>
              <a:t>Many different ways to detect and deal with deadlocks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Concurrency Control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Optimistic Concurrency Control (OCC)</a:t>
            </a:r>
          </a:p>
          <a:p>
            <a:endParaRPr lang="en-US" dirty="0"/>
          </a:p>
          <a:p>
            <a:r>
              <a:rPr lang="en-US" dirty="0" smtClean="0"/>
              <a:t>Multi-Version Concurrency Control (MVCC)</a:t>
            </a:r>
          </a:p>
        </p:txBody>
      </p:sp>
    </p:spTree>
    <p:extLst>
      <p:ext uri="{BB962C8B-B14F-4D97-AF65-F5344CB8AC3E}">
        <p14:creationId xmlns:p14="http://schemas.microsoft.com/office/powerpoint/2010/main" val="13286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0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239" y="1687514"/>
            <a:ext cx="6601522" cy="475789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Bank account transfer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Turing -= $100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Lovelace += $100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Maintaining symmetric relationships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Lovelace </a:t>
            </a:r>
            <a:r>
              <a:rPr lang="en-US" dirty="0" err="1"/>
              <a:t>FriendOf</a:t>
            </a:r>
            <a:r>
              <a:rPr lang="en-US" dirty="0"/>
              <a:t> Turing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Turing </a:t>
            </a:r>
            <a:r>
              <a:rPr lang="en-US" dirty="0" err="1"/>
              <a:t>FriendOf</a:t>
            </a:r>
            <a:r>
              <a:rPr lang="en-US" dirty="0"/>
              <a:t> Lovelace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Order product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Charge customer card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Decrement stock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Ship stock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879548FE-C61B-394E-A7A6-03DE356A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with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026347"/>
            <a:ext cx="1104921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Replication (e.g., RAFT) is about doing the </a:t>
            </a:r>
            <a:r>
              <a:rPr lang="en-US" sz="2800" dirty="0">
                <a:solidFill>
                  <a:srgbClr val="FF8F00"/>
                </a:solidFill>
              </a:rPr>
              <a:t>same</a:t>
            </a:r>
            <a:r>
              <a:rPr lang="en-US" sz="2800" dirty="0"/>
              <a:t> thing multiple places to provide fault tolerance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 err="1"/>
              <a:t>Sharding</a:t>
            </a:r>
            <a:r>
              <a:rPr lang="en-US" sz="2800" dirty="0"/>
              <a:t> is about doing </a:t>
            </a:r>
            <a:r>
              <a:rPr lang="en-US" sz="2800" dirty="0">
                <a:solidFill>
                  <a:schemeClr val="accent2"/>
                </a:solidFill>
              </a:rPr>
              <a:t>different</a:t>
            </a:r>
            <a:r>
              <a:rPr lang="en-US" sz="2800" dirty="0"/>
              <a:t> things multiple places for scalability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Atomic commit is about doing </a:t>
            </a:r>
            <a:r>
              <a:rPr lang="en-US" sz="2800" dirty="0">
                <a:solidFill>
                  <a:srgbClr val="FF8F00"/>
                </a:solidFill>
              </a:rPr>
              <a:t>different </a:t>
            </a:r>
            <a:r>
              <a:rPr lang="en-US" sz="2800" dirty="0"/>
              <a:t>things in </a:t>
            </a:r>
            <a:r>
              <a:rPr lang="en-US" sz="2800" dirty="0">
                <a:solidFill>
                  <a:schemeClr val="accent2"/>
                </a:solidFill>
              </a:rPr>
              <a:t>different</a:t>
            </a:r>
            <a:r>
              <a:rPr lang="en-US" sz="2800" dirty="0"/>
              <a:t> places together</a:t>
            </a:r>
            <a:endParaRPr lang="en-US" sz="2800" dirty="0">
              <a:solidFill>
                <a:srgbClr val="FF8F00"/>
              </a:solidFill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99FC3FC0-1673-1643-B808-BF46B361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with Replication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03253" y="2729519"/>
            <a:ext cx="1219200" cy="2479852"/>
            <a:chOff x="2225527" y="2028429"/>
            <a:chExt cx="1625600" cy="3306469"/>
          </a:xfrm>
        </p:grpSpPr>
        <p:sp>
          <p:nvSpPr>
            <p:cNvPr id="7" name="Oval 6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99030" y="2682789"/>
            <a:ext cx="1219200" cy="2479852"/>
            <a:chOff x="2225527" y="2028429"/>
            <a:chExt cx="1625600" cy="3306469"/>
          </a:xfrm>
        </p:grpSpPr>
        <p:sp>
          <p:nvSpPr>
            <p:cNvPr id="15" name="Oval 1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94808" y="2729519"/>
            <a:ext cx="1219200" cy="2479852"/>
            <a:chOff x="2225527" y="2028429"/>
            <a:chExt cx="1625600" cy="3306469"/>
          </a:xfrm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3587129" y="2040245"/>
            <a:ext cx="572946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12853" y="1658281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Replication Dimension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122501" y="2749604"/>
            <a:ext cx="3296" cy="22438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88531" y="3474115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Neue Medium" charset="0"/>
                <a:ea typeface="Helvetica Neue Medium" charset="0"/>
                <a:cs typeface="Helvetica Neue Medium" charset="0"/>
              </a:rPr>
              <a:t>Sharding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xmlns="" id="{2F3B6CB4-68DE-F041-A8FE-91E0A016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</a:t>
            </a:r>
            <a:r>
              <a:rPr lang="en-US" dirty="0" err="1"/>
              <a:t>Sharding</a:t>
            </a:r>
            <a:r>
              <a:rPr lang="en-US" dirty="0"/>
              <a:t> for Today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03253" y="2729519"/>
            <a:ext cx="1219200" cy="2479852"/>
            <a:chOff x="2225527" y="2028429"/>
            <a:chExt cx="1625600" cy="3306469"/>
          </a:xfrm>
        </p:grpSpPr>
        <p:sp>
          <p:nvSpPr>
            <p:cNvPr id="7" name="Oval 6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99030" y="2682789"/>
            <a:ext cx="1219200" cy="2479852"/>
            <a:chOff x="2225527" y="2028429"/>
            <a:chExt cx="1625600" cy="3306469"/>
          </a:xfrm>
          <a:solidFill>
            <a:schemeClr val="bg1">
              <a:lumMod val="50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94808" y="2729519"/>
            <a:ext cx="1219200" cy="2479852"/>
            <a:chOff x="2225527" y="2028429"/>
            <a:chExt cx="1625600" cy="3306469"/>
          </a:xfrm>
          <a:solidFill>
            <a:schemeClr val="bg1">
              <a:lumMod val="50000"/>
            </a:schemeClr>
          </a:solidFill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3587129" y="2040245"/>
            <a:ext cx="5729469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12853" y="1658281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Replication Dimension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122501" y="2749604"/>
            <a:ext cx="3296" cy="22438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88531" y="3474115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Neue Medium" charset="0"/>
                <a:ea typeface="Helvetica Neue Medium" charset="0"/>
                <a:cs typeface="Helvetica Neue Medium" charset="0"/>
              </a:rPr>
              <a:t>Sharding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xmlns="" id="{2DE5166C-F4AB-234C-BE22-03FE142A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004179"/>
            <a:ext cx="10402447" cy="41920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Atomic: All or nothing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Either all participants do something (commit) or no participant </a:t>
            </a:r>
            <a:r>
              <a:rPr lang="en-US" dirty="0" smtClean="0"/>
              <a:t>does </a:t>
            </a:r>
            <a:r>
              <a:rPr lang="en-US" dirty="0"/>
              <a:t>anything (abort)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Atomic commit accomplished with </a:t>
            </a:r>
            <a:r>
              <a:rPr lang="en-US" dirty="0">
                <a:solidFill>
                  <a:srgbClr val="FF0000"/>
                </a:solidFill>
              </a:rPr>
              <a:t>two-phase commit protocol (2PC)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04123D43-4575-CC42-8EE3-5733BBE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47" y="1690689"/>
            <a:ext cx="5702058" cy="4842804"/>
          </a:xfrm>
        </p:spPr>
        <p:txBody>
          <a:bodyPr>
            <a:normAutofit/>
          </a:bodyPr>
          <a:lstStyle/>
          <a:p>
            <a:r>
              <a:rPr lang="en-US" sz="2400" dirty="0"/>
              <a:t>Phase 1</a:t>
            </a:r>
          </a:p>
          <a:p>
            <a:pPr lvl="1"/>
            <a:r>
              <a:rPr lang="en-US" sz="2000" dirty="0"/>
              <a:t>Coordinator sends Prepare requests to all participants</a:t>
            </a:r>
          </a:p>
          <a:p>
            <a:pPr lvl="1"/>
            <a:r>
              <a:rPr lang="en-US" sz="2000" dirty="0"/>
              <a:t>Each participant votes yes or no</a:t>
            </a:r>
          </a:p>
          <a:p>
            <a:pPr lvl="2"/>
            <a:r>
              <a:rPr lang="en-US" sz="1800" dirty="0"/>
              <a:t>Sends yes or no vote back to coordinator</a:t>
            </a:r>
          </a:p>
          <a:p>
            <a:pPr lvl="2"/>
            <a:r>
              <a:rPr lang="en-US" sz="1800" dirty="0"/>
              <a:t>Typically acquires locks if they vote yes</a:t>
            </a:r>
          </a:p>
          <a:p>
            <a:endParaRPr lang="en-US" sz="2400" dirty="0"/>
          </a:p>
          <a:p>
            <a:r>
              <a:rPr lang="en-US" sz="2400" dirty="0"/>
              <a:t>Coordinator inspects all votes</a:t>
            </a:r>
          </a:p>
          <a:p>
            <a:pPr lvl="1"/>
            <a:r>
              <a:rPr lang="en-US" sz="2000" dirty="0"/>
              <a:t>If all yes, then commit</a:t>
            </a:r>
          </a:p>
          <a:p>
            <a:pPr lvl="1"/>
            <a:r>
              <a:rPr lang="en-US" sz="2000" dirty="0"/>
              <a:t>If any no, then abort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C65FC50-5B9C-9742-AE6F-659DD0F1C8A0}"/>
              </a:ext>
            </a:extLst>
          </p:cNvPr>
          <p:cNvSpPr txBox="1">
            <a:spLocks/>
          </p:cNvSpPr>
          <p:nvPr/>
        </p:nvSpPr>
        <p:spPr>
          <a:xfrm>
            <a:off x="6564893" y="1690689"/>
            <a:ext cx="4875159" cy="4285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Helvetica Neue Medium" charset="0"/>
              </a:rPr>
              <a:t>Phase 2</a:t>
            </a:r>
          </a:p>
          <a:p>
            <a:pPr lvl="1"/>
            <a:r>
              <a:rPr lang="en-US" sz="2000" dirty="0">
                <a:latin typeface="Helvetica Neue Medium" charset="0"/>
              </a:rPr>
              <a:t>Coordinator sends Commit or Abort to all participants</a:t>
            </a:r>
          </a:p>
          <a:p>
            <a:pPr lvl="1"/>
            <a:r>
              <a:rPr lang="en-US" sz="2000" dirty="0">
                <a:latin typeface="Helvetica Neue Medium" charset="0"/>
              </a:rPr>
              <a:t>If commit, each participant does something</a:t>
            </a:r>
          </a:p>
          <a:p>
            <a:pPr lvl="1"/>
            <a:r>
              <a:rPr lang="en-US" sz="2000" dirty="0">
                <a:latin typeface="Helvetica Neue Medium" charset="0"/>
              </a:rPr>
              <a:t>Each participant releases locks</a:t>
            </a:r>
          </a:p>
          <a:p>
            <a:pPr lvl="1"/>
            <a:r>
              <a:rPr lang="en-US" sz="2000" dirty="0">
                <a:latin typeface="Helvetica Neue Medium" charset="0"/>
              </a:rPr>
              <a:t>Each participant sends an Ack back to the coordinator</a:t>
            </a:r>
          </a:p>
          <a:p>
            <a:pPr lvl="1"/>
            <a:endParaRPr lang="en-US" sz="2000" dirty="0">
              <a:latin typeface="Helvetica Neue Medium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2F50D87B-95BC-BD4D-956B-6C237569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</TotalTime>
  <Words>1311</Words>
  <Application>Microsoft Macintosh PowerPoint</Application>
  <PresentationFormat>Custom</PresentationFormat>
  <Paragraphs>359</Paragraphs>
  <Slides>34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Helvetica Neue Medium</vt:lpstr>
      <vt:lpstr>Wingdings</vt:lpstr>
      <vt:lpstr>Arial</vt:lpstr>
      <vt:lpstr>Office Theme</vt:lpstr>
      <vt:lpstr>Atomic Commit and Concurrency Control</vt:lpstr>
      <vt:lpstr>Lets Scale Strong Consistency!</vt:lpstr>
      <vt:lpstr>Atomic Commit</vt:lpstr>
      <vt:lpstr>Transaction Examples</vt:lpstr>
      <vt:lpstr>Relationship with Replication</vt:lpstr>
      <vt:lpstr>Relationship with Replication</vt:lpstr>
      <vt:lpstr>Focus on Sharding for Today</vt:lpstr>
      <vt:lpstr>Atomic Commit</vt:lpstr>
      <vt:lpstr>Two-Phase Commit</vt:lpstr>
      <vt:lpstr>Unilateral Abort</vt:lpstr>
      <vt:lpstr>Atomic Commit</vt:lpstr>
      <vt:lpstr>Lets Scale Strong Consistency!</vt:lpstr>
      <vt:lpstr>Two Concurrent Transactions</vt:lpstr>
      <vt:lpstr>Isolation Between Transactions</vt:lpstr>
      <vt:lpstr>Problem from Concurrent Execution</vt:lpstr>
      <vt:lpstr>Isolation Between Transactions</vt:lpstr>
      <vt:lpstr>Equivalence of Schedules</vt:lpstr>
      <vt:lpstr>Serializability</vt:lpstr>
      <vt:lpstr>A Serializable Schedule</vt:lpstr>
      <vt:lpstr>A Non-Serializable Schedule</vt:lpstr>
      <vt:lpstr>Linearizability vs. Serializability </vt:lpstr>
      <vt:lpstr>Consistency Hierarchy</vt:lpstr>
      <vt:lpstr>Lets Scale Strong Consistency!</vt:lpstr>
      <vt:lpstr>Concurrency Control</vt:lpstr>
      <vt:lpstr>Concurrency Control Strawman #1</vt:lpstr>
      <vt:lpstr>Locking</vt:lpstr>
      <vt:lpstr>Concurrency Control Strawman #2</vt:lpstr>
      <vt:lpstr>Two-Phase Locking (2PL)</vt:lpstr>
      <vt:lpstr>2PL Provide Strict Serializability</vt:lpstr>
      <vt:lpstr>2PL and Transaction Concurrency</vt:lpstr>
      <vt:lpstr>2PL Doesn’t Exploit All Opportunities for Concurrency</vt:lpstr>
      <vt:lpstr>Issues with 2PL</vt:lpstr>
      <vt:lpstr>More Concurrency Control Algorithms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Andrew Lloyd</cp:lastModifiedBy>
  <cp:revision>38</cp:revision>
  <cp:lastPrinted>2019-11-13T03:23:25Z</cp:lastPrinted>
  <dcterms:created xsi:type="dcterms:W3CDTF">2018-09-09T13:59:16Z</dcterms:created>
  <dcterms:modified xsi:type="dcterms:W3CDTF">2021-04-05T13:45:34Z</dcterms:modified>
</cp:coreProperties>
</file>