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44"/>
  </p:notesMasterIdLst>
  <p:handoutMasterIdLst>
    <p:handoutMasterId r:id="rId45"/>
  </p:handoutMasterIdLst>
  <p:sldIdLst>
    <p:sldId id="256" r:id="rId6"/>
    <p:sldId id="268" r:id="rId7"/>
    <p:sldId id="258" r:id="rId8"/>
    <p:sldId id="270" r:id="rId9"/>
    <p:sldId id="265" r:id="rId10"/>
    <p:sldId id="271" r:id="rId11"/>
    <p:sldId id="272" r:id="rId12"/>
    <p:sldId id="274" r:id="rId13"/>
    <p:sldId id="275" r:id="rId14"/>
    <p:sldId id="340" r:id="rId15"/>
    <p:sldId id="336" r:id="rId16"/>
    <p:sldId id="337" r:id="rId17"/>
    <p:sldId id="339" r:id="rId18"/>
    <p:sldId id="279" r:id="rId19"/>
    <p:sldId id="341" r:id="rId20"/>
    <p:sldId id="301" r:id="rId21"/>
    <p:sldId id="330" r:id="rId22"/>
    <p:sldId id="342" r:id="rId23"/>
    <p:sldId id="343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32" r:id="rId38"/>
    <p:sldId id="333" r:id="rId39"/>
    <p:sldId id="334" r:id="rId40"/>
    <p:sldId id="299" r:id="rId41"/>
    <p:sldId id="331" r:id="rId42"/>
    <p:sldId id="335" r:id="rId43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2"/>
    <p:restoredTop sz="77918"/>
  </p:normalViewPr>
  <p:slideViewPr>
    <p:cSldViewPr snapToGrid="0" snapToObjects="1">
      <p:cViewPr varScale="1">
        <p:scale>
          <a:sx n="118" d="100"/>
          <a:sy n="118" d="100"/>
        </p:scale>
        <p:origin x="24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141AC9A-12AC-FD40-9EF4-DC15597941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51825AA-DD77-894D-9891-159F1EA651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2B989-BFFC-0749-AC5C-7A5BC878057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4DA3B7-8E7A-224B-800A-48B4F45968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6CA5F8-2DC5-C247-826B-92EEF2C957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A1A68-368D-4A40-B409-B2339AA0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1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FE69FD2B-5E75-8648-A878-6CC1F418BF4C}" type="datetimeFigureOut">
              <a:rPr lang="en-US" smtClean="0"/>
              <a:pPr/>
              <a:t>3/31/21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A66B1752-D8A1-C54B-B5D6-6954E7227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2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B1752-D8A1-C54B-B5D6-6954E72275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6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logical server abstraction</a:t>
            </a:r>
            <a:r>
              <a:rPr lang="en-US" baseline="0" dirty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22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66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6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07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32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83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7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“Predecessor set of transitive reduction”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7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1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B1752-D8A1-C54B-B5D6-6954E72275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3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07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56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WAS NOT a</a:t>
            </a:r>
            <a:r>
              <a:rPr lang="en-US" baseline="0" dirty="0"/>
              <a:t> problem before </a:t>
            </a:r>
            <a:r>
              <a:rPr lang="en-US" baseline="0" dirty="0" err="1"/>
              <a:t>sharding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49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E973-2F78-F34A-985E-1CADD5692DC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50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0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0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4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7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aseline="0" dirty="0"/>
              <a:t>What I mean by scalability is that we can increase the capacity and the throughput of the storage tier in each datacenter</a:t>
            </a:r>
            <a:endParaRPr lang="en-US" sz="800" baseline="0" dirty="0"/>
          </a:p>
          <a:p>
            <a:pPr>
              <a:lnSpc>
                <a:spcPct val="150000"/>
              </a:lnSpc>
            </a:pPr>
            <a:r>
              <a:rPr lang="en-US" baseline="0" dirty="0"/>
              <a:t>So initially, if we have a small service, we can start with a single server in each datacenter.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But as our site grows and our capacity and throughput requirements increase, we can add servers to each datacenter to meet those needs[click click click] with each server handling different portions of the dataset.</a:t>
            </a:r>
          </a:p>
          <a:p>
            <a:pPr>
              <a:lnSpc>
                <a:spcPct val="150000"/>
              </a:lnSpc>
            </a:pPr>
            <a:r>
              <a:rPr lang="en-US" baseline="0" dirty="0"/>
              <a:t>Note that an important part of this scale-out property is that *parallel* replication occurs across these datacenters between servers storing the same portions of the dataset – (as shown by the parallel arrows)</a:t>
            </a:r>
          </a:p>
          <a:p>
            <a:pPr>
              <a:lnSpc>
                <a:spcPct val="150000"/>
              </a:lnSpc>
            </a:pPr>
            <a:r>
              <a:rPr lang="en-US" baseline="0" dirty="0"/>
              <a:t>So in addition to the ALPS properties we want …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5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3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2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742B-E47F-6644-94AA-B2666C96AB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172D-75B7-A04C-9BD4-BE3498D2E1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4674-EC29-EA48-913C-C46E6371DB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B31-FA1C-044C-BEC2-311736BB55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21EC-B369-C149-BC0E-876AE6634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5104-CDCF-7A42-A45F-842B9FB43D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F9A5-A714-2A46-8436-206627DAB0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6E9D-7B44-2F43-B0F9-88349A062A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CED-4EF2-C94E-9189-70DE44F947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0B-D423-E343-BBEE-F37A533E37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4C0E-9586-A643-BBB4-F021E10C36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3/31/21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2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54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2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457200"/>
            <a:fld id="{F93B7D7B-F74A-8A4E-A6E7-DEE8F90F84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3/31/21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457200"/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microsoft.com/office/2007/relationships/hdphoto" Target="../media/hdphoto2.wdp"/><Relationship Id="rId7" Type="http://schemas.microsoft.com/office/2007/relationships/hdphoto" Target="../media/hdphoto3.wdp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microsoft.com/office/2007/relationships/hdphoto" Target="../media/hdphoto4.wdp"/><Relationship Id="rId6" Type="http://schemas.openxmlformats.org/officeDocument/2006/relationships/image" Target="../media/image8.png"/><Relationship Id="rId7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6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emf"/><Relationship Id="rId12" Type="http://schemas.openxmlformats.org/officeDocument/2006/relationships/image" Target="../media/image19.emf"/><Relationship Id="rId13" Type="http://schemas.openxmlformats.org/officeDocument/2006/relationships/image" Target="../media/image20.emf"/><Relationship Id="rId1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/>
              <a:t>Scalable Causal Consistency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8"/>
            <a:ext cx="6858000" cy="17301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</a:t>
            </a:r>
            <a:r>
              <a:rPr lang="en-US" dirty="0" smtClean="0"/>
              <a:t>16</a:t>
            </a:r>
            <a:endParaRPr lang="en-US" dirty="0"/>
          </a:p>
          <a:p>
            <a:endParaRPr lang="en-US" dirty="0"/>
          </a:p>
          <a:p>
            <a:r>
              <a:rPr lang="en-US" dirty="0"/>
              <a:t>Wyatt Lloyd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0000"/>
            <a:ext cx="7772400" cy="2939200"/>
          </a:xfrm>
        </p:spPr>
        <p:txBody>
          <a:bodyPr>
            <a:noAutofit/>
          </a:bodyPr>
          <a:lstStyle/>
          <a:p>
            <a:r>
              <a:rPr lang="en-US" sz="4800" dirty="0"/>
              <a:t>COPS:</a:t>
            </a:r>
            <a:br>
              <a:rPr lang="en-US" sz="4800" dirty="0"/>
            </a:br>
            <a:r>
              <a:rPr lang="en-US" sz="4400" dirty="0"/>
              <a:t>Scalable Causal Consistency</a:t>
            </a:r>
            <a:br>
              <a:rPr lang="en-US" sz="4400" dirty="0"/>
            </a:br>
            <a:r>
              <a:rPr lang="en-US" sz="4400" dirty="0"/>
              <a:t>for Geo-Replicated Storage</a:t>
            </a:r>
            <a:br>
              <a:rPr lang="en-US" sz="4400" dirty="0"/>
            </a:br>
            <a:endParaRPr lang="en-US" sz="4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1160585"/>
            <a:ext cx="7940804" cy="2580141"/>
          </a:xfrm>
        </p:spPr>
        <p:txBody>
          <a:bodyPr>
            <a:normAutofit/>
          </a:bodyPr>
          <a:lstStyle/>
          <a:p>
            <a:r>
              <a:rPr lang="en-US" sz="3200" dirty="0"/>
              <a:t>Don't Settle for </a:t>
            </a:r>
            <a:r>
              <a:rPr lang="en-US" sz="3200"/>
              <a:t>Eventual:</a:t>
            </a:r>
            <a:br>
              <a:rPr lang="en-US" sz="3200"/>
            </a:br>
            <a:r>
              <a:rPr lang="en-US" sz="3200"/>
              <a:t>Scalable Causal Consistency</a:t>
            </a:r>
            <a:br>
              <a:rPr lang="en-US" sz="3200"/>
            </a:br>
            <a:r>
              <a:rPr lang="en-US" sz="3200"/>
              <a:t>for </a:t>
            </a:r>
            <a:r>
              <a:rPr lang="en-US" sz="3200" dirty="0"/>
              <a:t>[Geo-Replicated</a:t>
            </a:r>
            <a:r>
              <a:rPr lang="en-US" sz="3200"/>
              <a:t>] Storage</a:t>
            </a:r>
            <a:br>
              <a:rPr lang="en-US" sz="3200"/>
            </a:br>
            <a:r>
              <a:rPr lang="en-US" sz="3200"/>
              <a:t>with </a:t>
            </a:r>
            <a:r>
              <a:rPr lang="en-US" sz="3200" dirty="0"/>
              <a:t>COPS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225636"/>
            <a:ext cx="7772400" cy="13577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W. Lloyd, M. Freedman, M. Kaminsky, D. Andersen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SOSP 2011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lankMap-USA-states.PNG"/>
          <p:cNvPicPr>
            <a:picLocks noChangeAspect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-27246" y="1375468"/>
            <a:ext cx="9171246" cy="55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Freeform 142"/>
          <p:cNvSpPr/>
          <p:nvPr/>
        </p:nvSpPr>
        <p:spPr>
          <a:xfrm>
            <a:off x="107104" y="5322738"/>
            <a:ext cx="3457928" cy="1744143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Geo-Replicated Storage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1" y="1236444"/>
            <a:ext cx="5803900" cy="64633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>
                <a:solidFill>
                  <a:prstClr val="black"/>
                </a:solidFill>
                <a:latin typeface="Helvetica Neue Medium"/>
              </a:rPr>
              <a:t>serves requests quickly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0850" y="2715769"/>
            <a:ext cx="8785261" cy="3516437"/>
            <a:chOff x="50850" y="2715769"/>
            <a:chExt cx="8785261" cy="351643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0" y="2715769"/>
              <a:ext cx="1501301" cy="99503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0100" y="5237169"/>
              <a:ext cx="1501301" cy="99503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810" y="3066566"/>
              <a:ext cx="1501301" cy="99503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70821" y="2082153"/>
            <a:ext cx="7918742" cy="3705128"/>
            <a:chOff x="770821" y="2082153"/>
            <a:chExt cx="7918742" cy="3705128"/>
          </a:xfrm>
        </p:grpSpPr>
        <p:grpSp>
          <p:nvGrpSpPr>
            <p:cNvPr id="3" name="Group 2"/>
            <p:cNvGrpSpPr/>
            <p:nvPr/>
          </p:nvGrpSpPr>
          <p:grpSpPr>
            <a:xfrm>
              <a:off x="770821" y="2311400"/>
              <a:ext cx="1451352" cy="2050194"/>
              <a:chOff x="770821" y="2311400"/>
              <a:chExt cx="1451352" cy="205019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016000" y="2311400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 rot="907609">
                <a:off x="1359396" y="2616818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 rot="19390283">
                <a:off x="770821" y="3633325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0" name="Straight Arrow Connector 39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/>
            <p:cNvGrpSpPr/>
            <p:nvPr/>
          </p:nvGrpSpPr>
          <p:grpSpPr>
            <a:xfrm>
              <a:off x="3040385" y="3546866"/>
              <a:ext cx="2731295" cy="2240415"/>
              <a:chOff x="3040385" y="3546866"/>
              <a:chExt cx="2731295" cy="2240415"/>
            </a:xfrm>
          </p:grpSpPr>
          <p:grpSp>
            <p:nvGrpSpPr>
              <p:cNvPr id="36" name="Group 35"/>
              <p:cNvGrpSpPr/>
              <p:nvPr/>
            </p:nvGrpSpPr>
            <p:grpSpPr>
              <a:xfrm rot="19390283">
                <a:off x="3562359" y="3546866"/>
                <a:ext cx="1468242" cy="1492664"/>
                <a:chOff x="927100" y="2273300"/>
                <a:chExt cx="965200" cy="718085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 rot="16390965">
                <a:off x="3099032" y="4873350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 rot="2700000">
                <a:off x="5102058" y="5117658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7316018" y="2662104"/>
              <a:ext cx="1310008" cy="2008928"/>
              <a:chOff x="7316018" y="2662104"/>
              <a:chExt cx="1310008" cy="2008928"/>
            </a:xfrm>
          </p:grpSpPr>
          <p:grpSp>
            <p:nvGrpSpPr>
              <p:cNvPr id="51" name="Group 50"/>
              <p:cNvGrpSpPr/>
              <p:nvPr/>
            </p:nvGrpSpPr>
            <p:grpSpPr>
              <a:xfrm rot="9237480">
                <a:off x="7316018" y="3930774"/>
                <a:ext cx="635514" cy="740258"/>
                <a:chOff x="888336" y="2261479"/>
                <a:chExt cx="1003964" cy="729906"/>
              </a:xfrm>
            </p:grpSpPr>
            <p:cxnSp>
              <p:nvCxnSpPr>
                <p:cNvPr id="52" name="Straight Arrow Connector 51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rot="10800000" flipH="1">
                  <a:off x="888336" y="2261479"/>
                  <a:ext cx="927101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 rot="9237480">
                <a:off x="8265435" y="2662104"/>
                <a:ext cx="360591" cy="470516"/>
                <a:chOff x="854906" y="2141314"/>
                <a:chExt cx="1037394" cy="850071"/>
              </a:xfrm>
            </p:grpSpPr>
            <p:cxnSp>
              <p:nvCxnSpPr>
                <p:cNvPr id="56" name="Straight Arrow Connector 55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 rot="10800000" flipH="1">
                  <a:off x="854906" y="2141314"/>
                  <a:ext cx="927099" cy="641886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910356" y="2082153"/>
              <a:ext cx="7779207" cy="3473506"/>
              <a:chOff x="910356" y="2082153"/>
              <a:chExt cx="7779207" cy="3473506"/>
            </a:xfrm>
          </p:grpSpPr>
          <p:sp>
            <p:nvSpPr>
              <p:cNvPr id="46" name="Oval 45"/>
              <p:cNvSpPr/>
              <p:nvPr/>
            </p:nvSpPr>
            <p:spPr>
              <a:xfrm rot="907609">
                <a:off x="2809876" y="4624041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 rot="907609">
                <a:off x="5895604" y="5276259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 rot="907609">
                <a:off x="4354734" y="3038049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 rot="907609">
                <a:off x="910356" y="4463998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 rot="907609">
                <a:off x="2293400" y="2574157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 rot="907609">
                <a:off x="1841530" y="2082153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 rot="907609">
                <a:off x="7321027" y="4763871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 rot="907609">
                <a:off x="8410163" y="2359087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09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Datacenter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1926164"/>
            <a:ext cx="821267" cy="821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3734" y="1693331"/>
            <a:ext cx="4250266" cy="42502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0" y="1788713"/>
            <a:ext cx="17272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u="sng" dirty="0">
                <a:latin typeface="Helvetica Neue Medium" charset="0"/>
              </a:rPr>
              <a:t>Web Tier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8798" y="1788713"/>
            <a:ext cx="22860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u="sng" dirty="0">
                <a:latin typeface="Helvetica Neue Medium" charset="0"/>
              </a:rPr>
              <a:t>Storage Tier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07736" y="2552698"/>
            <a:ext cx="1524000" cy="2181584"/>
            <a:chOff x="2607736" y="2552698"/>
            <a:chExt cx="1524000" cy="2181584"/>
          </a:xfrm>
        </p:grpSpPr>
        <p:sp>
          <p:nvSpPr>
            <p:cNvPr id="9" name="Rectangle 8"/>
            <p:cNvSpPr/>
            <p:nvPr/>
          </p:nvSpPr>
          <p:spPr>
            <a:xfrm>
              <a:off x="2607736" y="2552698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07736" y="3355617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7736" y="4158536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07736" y="4961454"/>
            <a:ext cx="1524000" cy="5757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690531" y="2552698"/>
            <a:ext cx="1625600" cy="2984502"/>
            <a:chOff x="4690531" y="2552698"/>
            <a:chExt cx="1625600" cy="2984502"/>
          </a:xfrm>
        </p:grpSpPr>
        <p:sp>
          <p:nvSpPr>
            <p:cNvPr id="13" name="Oval 12"/>
            <p:cNvSpPr/>
            <p:nvPr/>
          </p:nvSpPr>
          <p:spPr>
            <a:xfrm>
              <a:off x="4690531" y="2552698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A-F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690531" y="3355617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G-L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690531" y="4158536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M-R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690531" y="4961454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S-Z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12927" y="3146268"/>
            <a:ext cx="2286000" cy="1619903"/>
            <a:chOff x="7212927" y="3146268"/>
            <a:chExt cx="2286000" cy="1619903"/>
          </a:xfrm>
        </p:grpSpPr>
        <p:grpSp>
          <p:nvGrpSpPr>
            <p:cNvPr id="34" name="Group 33"/>
            <p:cNvGrpSpPr/>
            <p:nvPr/>
          </p:nvGrpSpPr>
          <p:grpSpPr>
            <a:xfrm>
              <a:off x="7744574" y="3557905"/>
              <a:ext cx="1222707" cy="1208266"/>
              <a:chOff x="2353734" y="1693331"/>
              <a:chExt cx="4301064" cy="425026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353734" y="1693331"/>
                <a:ext cx="4250266" cy="42502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40001" y="1898133"/>
                <a:ext cx="1828798" cy="5539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600" dirty="0">
                    <a:latin typeface="Helvetica Neue Medium" charset="0"/>
                  </a:rPr>
                  <a:t>Web Tier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68798" y="1898134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600" dirty="0">
                    <a:latin typeface="Helvetica Neue Medium" charset="0"/>
                  </a:rPr>
                  <a:t>Storage Tier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07736" y="2552698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607736" y="3355617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607736" y="4158536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607736" y="4961454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690531" y="2552698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A-F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90531" y="3355617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G-L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690531" y="4158536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M-R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690531" y="4961454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S-Z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12927" y="3146268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Remote DC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38232" y="2460774"/>
            <a:ext cx="2286000" cy="2788553"/>
            <a:chOff x="5738232" y="2460774"/>
            <a:chExt cx="2286000" cy="2788553"/>
          </a:xfrm>
        </p:grpSpPr>
        <p:cxnSp>
          <p:nvCxnSpPr>
            <p:cNvPr id="18" name="Straight Arrow Connector 17"/>
            <p:cNvCxnSpPr>
              <a:stCxn id="13" idx="6"/>
            </p:cNvCxnSpPr>
            <p:nvPr/>
          </p:nvCxnSpPr>
          <p:spPr>
            <a:xfrm>
              <a:off x="6316131" y="2840571"/>
              <a:ext cx="1225559" cy="493190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316131" y="3662151"/>
              <a:ext cx="1225559" cy="140055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6316131" y="4258714"/>
              <a:ext cx="1225559" cy="197561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6" idx="6"/>
            </p:cNvCxnSpPr>
            <p:nvPr/>
          </p:nvCxnSpPr>
          <p:spPr>
            <a:xfrm flipV="1">
              <a:off x="6316131" y="4650640"/>
              <a:ext cx="1225559" cy="598687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1324738">
              <a:off x="5738232" y="246077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  <a:latin typeface="Helvetica Neue Medium" charset="0"/>
                </a:rPr>
                <a:t>Replication</a:t>
              </a:r>
            </a:p>
          </p:txBody>
        </p:sp>
      </p:grpSp>
      <p:cxnSp>
        <p:nvCxnSpPr>
          <p:cNvPr id="19" name="Straight Arrow Connector 18"/>
          <p:cNvCxnSpPr>
            <a:stCxn id="9" idx="3"/>
            <a:endCxn id="13" idx="2"/>
          </p:cNvCxnSpPr>
          <p:nvPr/>
        </p:nvCxnSpPr>
        <p:spPr>
          <a:xfrm>
            <a:off x="4131736" y="2840571"/>
            <a:ext cx="55879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131736" y="2900011"/>
            <a:ext cx="796859" cy="2349316"/>
            <a:chOff x="4131736" y="2900011"/>
            <a:chExt cx="796859" cy="2349316"/>
          </a:xfrm>
        </p:grpSpPr>
        <p:cxnSp>
          <p:nvCxnSpPr>
            <p:cNvPr id="46" name="Straight Arrow Connector 45"/>
            <p:cNvCxnSpPr>
              <a:endCxn id="16" idx="2"/>
            </p:cNvCxnSpPr>
            <p:nvPr/>
          </p:nvCxnSpPr>
          <p:spPr>
            <a:xfrm>
              <a:off x="4132994" y="3009251"/>
              <a:ext cx="557537" cy="224007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14" idx="1"/>
            </p:cNvCxnSpPr>
            <p:nvPr/>
          </p:nvCxnSpPr>
          <p:spPr>
            <a:xfrm>
              <a:off x="4131736" y="2900011"/>
              <a:ext cx="796859" cy="53992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131736" y="2908846"/>
              <a:ext cx="558795" cy="75330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131736" y="3009251"/>
              <a:ext cx="656575" cy="128914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1075267" y="2341866"/>
            <a:ext cx="1532469" cy="40556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47693" y="-214115"/>
            <a:ext cx="9285675" cy="7077168"/>
          </a:xfrm>
          <a:custGeom>
            <a:avLst/>
            <a:gdLst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27283 w 9285675"/>
              <a:gd name="connsiteY13" fmla="*/ 1761437 h 6977477"/>
              <a:gd name="connsiteX14" fmla="*/ 6609215 w 9285675"/>
              <a:gd name="connsiteY14" fmla="*/ 1843365 h 6977477"/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6092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838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89210 w 9285675"/>
              <a:gd name="connsiteY12" fmla="*/ 6350 h 6977477"/>
              <a:gd name="connsiteX13" fmla="*/ 6583815 w 9285675"/>
              <a:gd name="connsiteY13" fmla="*/ 1843365 h 6977477"/>
              <a:gd name="connsiteX0" fmla="*/ 6583815 w 9285675"/>
              <a:gd name="connsiteY0" fmla="*/ 1875115 h 7009227"/>
              <a:gd name="connsiteX1" fmla="*/ 4424351 w 9285675"/>
              <a:gd name="connsiteY1" fmla="*/ 1875115 h 7009227"/>
              <a:gd name="connsiteX2" fmla="*/ 4465317 w 9285675"/>
              <a:gd name="connsiteY2" fmla="*/ 5903208 h 7009227"/>
              <a:gd name="connsiteX3" fmla="*/ 6540938 w 9285675"/>
              <a:gd name="connsiteY3" fmla="*/ 5916863 h 7009227"/>
              <a:gd name="connsiteX4" fmla="*/ 7715303 w 9285675"/>
              <a:gd name="connsiteY4" fmla="*/ 5056626 h 7009227"/>
              <a:gd name="connsiteX5" fmla="*/ 7715303 w 9285675"/>
              <a:gd name="connsiteY5" fmla="*/ 2803624 h 7009227"/>
              <a:gd name="connsiteX6" fmla="*/ 6718459 w 9285675"/>
              <a:gd name="connsiteY6" fmla="*/ 1875115 h 7009227"/>
              <a:gd name="connsiteX7" fmla="*/ 6704803 w 9285675"/>
              <a:gd name="connsiteY7" fmla="*/ 59059 h 7009227"/>
              <a:gd name="connsiteX8" fmla="*/ 9285675 w 9285675"/>
              <a:gd name="connsiteY8" fmla="*/ 86368 h 7009227"/>
              <a:gd name="connsiteX9" fmla="*/ 9285675 w 9285675"/>
              <a:gd name="connsiteY9" fmla="*/ 7009227 h 7009227"/>
              <a:gd name="connsiteX10" fmla="*/ 0 w 9285675"/>
              <a:gd name="connsiteY10" fmla="*/ 6995573 h 7009227"/>
              <a:gd name="connsiteX11" fmla="*/ 54621 w 9285675"/>
              <a:gd name="connsiteY11" fmla="*/ 31750 h 7009227"/>
              <a:gd name="connsiteX12" fmla="*/ 6582860 w 9285675"/>
              <a:gd name="connsiteY12" fmla="*/ 0 h 7009227"/>
              <a:gd name="connsiteX13" fmla="*/ 6583815 w 9285675"/>
              <a:gd name="connsiteY13" fmla="*/ 1875115 h 7009227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582860 w 9285675"/>
              <a:gd name="connsiteY12" fmla="*/ 10791 h 7020018"/>
              <a:gd name="connsiteX13" fmla="*/ 6583815 w 9285675"/>
              <a:gd name="connsiteY13" fmla="*/ 1885906 h 7020018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583815 w 9285675"/>
              <a:gd name="connsiteY13" fmla="*/ 1885906 h 7020018"/>
              <a:gd name="connsiteX0" fmla="*/ 67489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489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256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908131 h 7035893"/>
              <a:gd name="connsiteX1" fmla="*/ 4424351 w 9285675"/>
              <a:gd name="connsiteY1" fmla="*/ 1901781 h 7035893"/>
              <a:gd name="connsiteX2" fmla="*/ 4465317 w 9285675"/>
              <a:gd name="connsiteY2" fmla="*/ 5929874 h 7035893"/>
              <a:gd name="connsiteX3" fmla="*/ 6540938 w 9285675"/>
              <a:gd name="connsiteY3" fmla="*/ 5943529 h 7035893"/>
              <a:gd name="connsiteX4" fmla="*/ 7715303 w 9285675"/>
              <a:gd name="connsiteY4" fmla="*/ 5083292 h 7035893"/>
              <a:gd name="connsiteX5" fmla="*/ 7715303 w 9285675"/>
              <a:gd name="connsiteY5" fmla="*/ 2830290 h 7035893"/>
              <a:gd name="connsiteX6" fmla="*/ 6718459 w 9285675"/>
              <a:gd name="connsiteY6" fmla="*/ 1901781 h 7035893"/>
              <a:gd name="connsiteX7" fmla="*/ 6727028 w 9285675"/>
              <a:gd name="connsiteY7" fmla="*/ 0 h 7035893"/>
              <a:gd name="connsiteX8" fmla="*/ 9285675 w 9285675"/>
              <a:gd name="connsiteY8" fmla="*/ 113034 h 7035893"/>
              <a:gd name="connsiteX9" fmla="*/ 9285675 w 9285675"/>
              <a:gd name="connsiteY9" fmla="*/ 7035893 h 7035893"/>
              <a:gd name="connsiteX10" fmla="*/ 0 w 9285675"/>
              <a:gd name="connsiteY10" fmla="*/ 7022239 h 7035893"/>
              <a:gd name="connsiteX11" fmla="*/ 54621 w 9285675"/>
              <a:gd name="connsiteY11" fmla="*/ 58416 h 7035893"/>
              <a:gd name="connsiteX12" fmla="*/ 6722560 w 9285675"/>
              <a:gd name="connsiteY12" fmla="*/ 26666 h 7035893"/>
              <a:gd name="connsiteX13" fmla="*/ 6723515 w 9285675"/>
              <a:gd name="connsiteY13" fmla="*/ 1908131 h 7035893"/>
              <a:gd name="connsiteX0" fmla="*/ 6723515 w 9285675"/>
              <a:gd name="connsiteY0" fmla="*/ 1949406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3515 w 9285675"/>
              <a:gd name="connsiteY13" fmla="*/ 1949406 h 7077168"/>
              <a:gd name="connsiteX0" fmla="*/ 6720340 w 9285675"/>
              <a:gd name="connsiteY0" fmla="*/ 1946231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0340 w 9285675"/>
              <a:gd name="connsiteY13" fmla="*/ 1946231 h 707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5675" h="7077168">
                <a:moveTo>
                  <a:pt x="6720340" y="1946231"/>
                </a:moveTo>
                <a:lnTo>
                  <a:pt x="4424351" y="1943056"/>
                </a:lnTo>
                <a:lnTo>
                  <a:pt x="4465317" y="5971149"/>
                </a:lnTo>
                <a:lnTo>
                  <a:pt x="6540938" y="5984804"/>
                </a:lnTo>
                <a:lnTo>
                  <a:pt x="7715303" y="5124567"/>
                </a:lnTo>
                <a:lnTo>
                  <a:pt x="7715303" y="2871565"/>
                </a:lnTo>
                <a:lnTo>
                  <a:pt x="6718459" y="1943056"/>
                </a:lnTo>
                <a:cubicBezTo>
                  <a:pt x="6718140" y="1314421"/>
                  <a:pt x="6724172" y="628635"/>
                  <a:pt x="6723853" y="0"/>
                </a:cubicBezTo>
                <a:lnTo>
                  <a:pt x="9285675" y="154309"/>
                </a:lnTo>
                <a:lnTo>
                  <a:pt x="9285675" y="7077168"/>
                </a:lnTo>
                <a:lnTo>
                  <a:pt x="0" y="7063514"/>
                </a:lnTo>
                <a:lnTo>
                  <a:pt x="54621" y="99691"/>
                </a:lnTo>
                <a:lnTo>
                  <a:pt x="6722560" y="67941"/>
                </a:lnTo>
                <a:cubicBezTo>
                  <a:pt x="6720762" y="680279"/>
                  <a:pt x="6722138" y="1333893"/>
                  <a:pt x="6720340" y="1946231"/>
                </a:cubicBezTo>
                <a:close/>
              </a:path>
            </a:pathLst>
          </a:custGeom>
          <a:solidFill>
            <a:schemeClr val="bg1">
              <a:lumMod val="50000"/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2743200" y="2609134"/>
            <a:ext cx="819880" cy="138297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3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0" y="3420734"/>
            <a:ext cx="4095750" cy="286576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/>
              <a:t>A</a:t>
            </a:r>
            <a:r>
              <a:rPr lang="en-US" dirty="0"/>
              <a:t>vailability</a:t>
            </a:r>
            <a:endParaRPr lang="en-US" sz="1600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/>
              <a:t>L</a:t>
            </a:r>
            <a:r>
              <a:rPr lang="en-US" dirty="0"/>
              <a:t>ow Latency</a:t>
            </a:r>
            <a:endParaRPr lang="en-US" sz="1600" b="1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/>
              <a:t>P</a:t>
            </a:r>
            <a:r>
              <a:rPr lang="en-US" dirty="0"/>
              <a:t>artition Tolerance</a:t>
            </a:r>
            <a:endParaRPr lang="en-US" sz="1600" b="1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/>
              <a:t>S</a:t>
            </a:r>
            <a:r>
              <a:rPr lang="en-US" dirty="0"/>
              <a:t>calability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47472" y="18288"/>
            <a:ext cx="8796528" cy="1066800"/>
          </a:xfrm>
        </p:spPr>
        <p:txBody>
          <a:bodyPr/>
          <a:lstStyle/>
          <a:p>
            <a:r>
              <a:rPr lang="en-US" dirty="0"/>
              <a:t>Trade-offs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9872" y="1581150"/>
            <a:ext cx="4912614" cy="161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Consistency (Stronger)</a:t>
            </a:r>
            <a:endParaRPr lang="en-US" sz="16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fontAlgn="auto"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Partition Tolerance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6651" y="3172648"/>
            <a:ext cx="859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Helvetica Neue Medium" charset="0"/>
                <a:ea typeface="Helvetica Neue Medium" charset="0"/>
                <a:cs typeface="Helvetica Neue Medium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18814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24307" y="1845333"/>
            <a:ext cx="6857894" cy="4992150"/>
            <a:chOff x="651449" y="1394073"/>
            <a:chExt cx="6857894" cy="4992150"/>
          </a:xfrm>
        </p:grpSpPr>
        <p:grpSp>
          <p:nvGrpSpPr>
            <p:cNvPr id="7" name="Group 6"/>
            <p:cNvGrpSpPr/>
            <p:nvPr/>
          </p:nvGrpSpPr>
          <p:grpSpPr>
            <a:xfrm>
              <a:off x="651449" y="1394073"/>
              <a:ext cx="1914635" cy="4992150"/>
              <a:chOff x="274798" y="718538"/>
              <a:chExt cx="1914635" cy="499215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74798" y="718538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defTabSz="457200"/>
                <a:r>
                  <a:rPr lang="en-US" dirty="0">
                    <a:solidFill>
                      <a:prstClr val="white"/>
                    </a:solidFill>
                    <a:latin typeface="Helvetica Neue Medium" charset="0"/>
                  </a:rPr>
                  <a:t>A-Z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594708" y="1394073"/>
              <a:ext cx="1914635" cy="4951116"/>
              <a:chOff x="274798" y="718538"/>
              <a:chExt cx="1914635" cy="495111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74798" y="718538"/>
                <a:ext cx="1914635" cy="495111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defTabSz="457200"/>
                <a:r>
                  <a:rPr lang="en-US" dirty="0">
                    <a:solidFill>
                      <a:prstClr val="white"/>
                    </a:solidFill>
                    <a:latin typeface="Helvetica Neue Medium" charset="0"/>
                  </a:rPr>
                  <a:t>A-Z</a:t>
                </a:r>
              </a:p>
            </p:txBody>
          </p:sp>
        </p:grpSp>
        <p:cxnSp>
          <p:nvCxnSpPr>
            <p:cNvPr id="100" name="Straight Arrow Connector 99"/>
            <p:cNvCxnSpPr>
              <a:endCxn id="75" idx="2"/>
            </p:cNvCxnSpPr>
            <p:nvPr/>
          </p:nvCxnSpPr>
          <p:spPr>
            <a:xfrm>
              <a:off x="2204103" y="1798345"/>
              <a:ext cx="3752585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037845" y="1846208"/>
            <a:ext cx="6830818" cy="4990400"/>
            <a:chOff x="651449" y="4136776"/>
            <a:chExt cx="6830818" cy="4990400"/>
          </a:xfrm>
        </p:grpSpPr>
        <p:grpSp>
          <p:nvGrpSpPr>
            <p:cNvPr id="6" name="Group 5"/>
            <p:cNvGrpSpPr/>
            <p:nvPr/>
          </p:nvGrpSpPr>
          <p:grpSpPr>
            <a:xfrm>
              <a:off x="651449" y="4136776"/>
              <a:ext cx="1914635" cy="4990400"/>
              <a:chOff x="2538100" y="1959295"/>
              <a:chExt cx="1914635" cy="49904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A-L</a:t>
                  </a: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M-Z</a:t>
                  </a:r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5567632" y="4136776"/>
              <a:ext cx="1914635" cy="4990400"/>
              <a:chOff x="2538100" y="1959295"/>
              <a:chExt cx="1914635" cy="49904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A-L</a:t>
                  </a: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M-Z</a:t>
                  </a:r>
                </a:p>
              </p:txBody>
            </p:sp>
          </p:grpSp>
        </p:grpSp>
        <p:cxnSp>
          <p:nvCxnSpPr>
            <p:cNvPr id="81" name="Straight Arrow Connector 80"/>
            <p:cNvCxnSpPr>
              <a:stCxn id="60" idx="6"/>
              <a:endCxn id="79" idx="2"/>
            </p:cNvCxnSpPr>
            <p:nvPr/>
          </p:nvCxnSpPr>
          <p:spPr>
            <a:xfrm>
              <a:off x="2204103" y="4568179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80" idx="2"/>
            </p:cNvCxnSpPr>
            <p:nvPr/>
          </p:nvCxnSpPr>
          <p:spPr>
            <a:xfrm>
              <a:off x="2204103" y="5156277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033669" y="1846208"/>
            <a:ext cx="6839171" cy="4990400"/>
            <a:chOff x="670172" y="104143"/>
            <a:chExt cx="6839171" cy="4990400"/>
          </a:xfrm>
        </p:grpSpPr>
        <p:grpSp>
          <p:nvGrpSpPr>
            <p:cNvPr id="5" name="Group 4"/>
            <p:cNvGrpSpPr/>
            <p:nvPr/>
          </p:nvGrpSpPr>
          <p:grpSpPr>
            <a:xfrm>
              <a:off x="670172" y="104143"/>
              <a:ext cx="1914635" cy="4990400"/>
              <a:chOff x="4826185" y="1379867"/>
              <a:chExt cx="1914635" cy="49904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A-F</a:t>
                  </a: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G-L</a:t>
                  </a: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M-R</a:t>
                  </a: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S-Z</a:t>
                  </a:r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5594708" y="104143"/>
              <a:ext cx="1914635" cy="4990400"/>
              <a:chOff x="4826185" y="1379867"/>
              <a:chExt cx="1914635" cy="4990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A-F</a:t>
                  </a: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G-L</a:t>
                  </a: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M-R</a:t>
                  </a: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S-Z</a:t>
                  </a:r>
                </a:p>
              </p:txBody>
            </p:sp>
          </p:grpSp>
        </p:grpSp>
        <p:cxnSp>
          <p:nvCxnSpPr>
            <p:cNvPr id="94" name="Straight Arrow Connector 93"/>
            <p:cNvCxnSpPr>
              <a:stCxn id="62" idx="6"/>
              <a:endCxn id="90" idx="2"/>
            </p:cNvCxnSpPr>
            <p:nvPr/>
          </p:nvCxnSpPr>
          <p:spPr>
            <a:xfrm>
              <a:off x="2247119" y="526875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63" idx="6"/>
              <a:endCxn id="91" idx="2"/>
            </p:cNvCxnSpPr>
            <p:nvPr/>
          </p:nvCxnSpPr>
          <p:spPr>
            <a:xfrm>
              <a:off x="2247119" y="1114974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64" idx="6"/>
              <a:endCxn id="92" idx="2"/>
            </p:cNvCxnSpPr>
            <p:nvPr/>
          </p:nvCxnSpPr>
          <p:spPr>
            <a:xfrm>
              <a:off x="2247119" y="1703073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65" idx="6"/>
              <a:endCxn id="93" idx="2"/>
            </p:cNvCxnSpPr>
            <p:nvPr/>
          </p:nvCxnSpPr>
          <p:spPr>
            <a:xfrm>
              <a:off x="2247119" y="2291172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033669" y="1824816"/>
            <a:ext cx="6839171" cy="5033184"/>
            <a:chOff x="1040505" y="1168959"/>
            <a:chExt cx="6839171" cy="5033184"/>
          </a:xfrm>
        </p:grpSpPr>
        <p:grpSp>
          <p:nvGrpSpPr>
            <p:cNvPr id="3" name="Group 2"/>
            <p:cNvGrpSpPr/>
            <p:nvPr/>
          </p:nvGrpSpPr>
          <p:grpSpPr>
            <a:xfrm>
              <a:off x="1040505" y="1168959"/>
              <a:ext cx="1914635" cy="4992150"/>
              <a:chOff x="7037308" y="203669"/>
              <a:chExt cx="1914635" cy="499215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A-C</a:t>
                    </a: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D-F</a:t>
                    </a: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G-J</a:t>
                    </a: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K-L</a:t>
                    </a: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M-O</a:t>
                    </a: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P-S</a:t>
                    </a:r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T-V</a:t>
                    </a: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W-Z</a:t>
                    </a:r>
                  </a:p>
                </p:txBody>
              </p:sp>
            </p:grpSp>
          </p:grpSp>
        </p:grpSp>
        <p:grpSp>
          <p:nvGrpSpPr>
            <p:cNvPr id="108" name="Group 107"/>
            <p:cNvGrpSpPr/>
            <p:nvPr/>
          </p:nvGrpSpPr>
          <p:grpSpPr>
            <a:xfrm>
              <a:off x="5965041" y="1209993"/>
              <a:ext cx="1914635" cy="4992150"/>
              <a:chOff x="7037308" y="203669"/>
              <a:chExt cx="1914635" cy="499215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A-C</a:t>
                    </a:r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D-F</a:t>
                    </a:r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G-J</a:t>
                    </a:r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K-L</a:t>
                    </a:r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13" name="Oval 112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M-O</a:t>
                    </a:r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P-S</a:t>
                    </a:r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T-V</a:t>
                    </a:r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W-Z</a:t>
                    </a:r>
                  </a:p>
                </p:txBody>
              </p:sp>
            </p:grpSp>
          </p:grpSp>
        </p:grpSp>
        <p:cxnSp>
          <p:nvCxnSpPr>
            <p:cNvPr id="134" name="Straight Arrow Connector 133"/>
            <p:cNvCxnSpPr>
              <a:stCxn id="52" idx="6"/>
            </p:cNvCxnSpPr>
            <p:nvPr/>
          </p:nvCxnSpPr>
          <p:spPr>
            <a:xfrm>
              <a:off x="2593159" y="1577477"/>
              <a:ext cx="3717156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53" idx="6"/>
              <a:endCxn id="124" idx="2"/>
            </p:cNvCxnSpPr>
            <p:nvPr/>
          </p:nvCxnSpPr>
          <p:spPr>
            <a:xfrm>
              <a:off x="2593159" y="216557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55" idx="6"/>
              <a:endCxn id="130" idx="2"/>
            </p:cNvCxnSpPr>
            <p:nvPr/>
          </p:nvCxnSpPr>
          <p:spPr>
            <a:xfrm>
              <a:off x="2593159" y="2753675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59" idx="6"/>
              <a:endCxn id="133" idx="2"/>
            </p:cNvCxnSpPr>
            <p:nvPr/>
          </p:nvCxnSpPr>
          <p:spPr>
            <a:xfrm>
              <a:off x="2593159" y="3341773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48" idx="6"/>
              <a:endCxn id="113" idx="2"/>
            </p:cNvCxnSpPr>
            <p:nvPr/>
          </p:nvCxnSpPr>
          <p:spPr>
            <a:xfrm>
              <a:off x="2593159" y="3958300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49" idx="6"/>
              <a:endCxn id="114" idx="2"/>
            </p:cNvCxnSpPr>
            <p:nvPr/>
          </p:nvCxnSpPr>
          <p:spPr>
            <a:xfrm>
              <a:off x="2593159" y="4546399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50" idx="6"/>
              <a:endCxn id="115" idx="2"/>
            </p:cNvCxnSpPr>
            <p:nvPr/>
          </p:nvCxnSpPr>
          <p:spPr>
            <a:xfrm>
              <a:off x="2593159" y="5134498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51" idx="6"/>
              <a:endCxn id="116" idx="2"/>
            </p:cNvCxnSpPr>
            <p:nvPr/>
          </p:nvCxnSpPr>
          <p:spPr>
            <a:xfrm>
              <a:off x="2593159" y="572259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3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Scalability through </a:t>
            </a:r>
            <a:r>
              <a:rPr lang="en-US" dirty="0" err="1">
                <a:ea typeface="Helvetica Neue Medium" charset="0"/>
                <a:cs typeface="Helvetica Neue Medium" charset="0"/>
              </a:rPr>
              <a:t>Sharding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314" y="4516487"/>
            <a:ext cx="1203250" cy="120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Causality By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412" y="1724528"/>
            <a:ext cx="4347633" cy="4525963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	Remove boss from</a:t>
            </a:r>
          </a:p>
          <a:p>
            <a:pPr marL="0" indent="0">
              <a:buNone/>
            </a:pPr>
            <a:r>
              <a:rPr lang="en-US" sz="2600" dirty="0"/>
              <a:t>	 friends group</a:t>
            </a:r>
          </a:p>
          <a:p>
            <a:pPr marL="0" indent="0">
              <a:buNone/>
            </a:pPr>
            <a:endParaRPr lang="en-US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/>
              <a:t>	Post to friends:</a:t>
            </a:r>
          </a:p>
          <a:p>
            <a:pPr marL="0" indent="0">
              <a:buNone/>
            </a:pPr>
            <a:r>
              <a:rPr lang="en-US" sz="2600" dirty="0"/>
              <a:t>	“Time for a new job!”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      Friend reads post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83200" y="4025934"/>
            <a:ext cx="1631353" cy="897467"/>
          </a:xfrm>
          <a:prstGeom prst="straightConnector1">
            <a:avLst/>
          </a:prstGeom>
          <a:ln>
            <a:solidFill>
              <a:srgbClr val="FF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140408" y="2608896"/>
            <a:ext cx="3092" cy="772786"/>
          </a:xfrm>
          <a:prstGeom prst="straightConnector1">
            <a:avLst/>
          </a:prstGeom>
          <a:ln>
            <a:solidFill>
              <a:srgbClr val="FF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83200" y="4025934"/>
            <a:ext cx="1618653" cy="8974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43500" y="2621964"/>
            <a:ext cx="0" cy="763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5930" y="1459271"/>
            <a:ext cx="36611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u="sng" dirty="0">
                <a:latin typeface="Helvetica Neue Medium"/>
              </a:rPr>
              <a:t>Causality (       )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Same process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Reads-From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  (message receipt)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Transitivity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760131" y="1813969"/>
            <a:ext cx="5614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351602" y="3462635"/>
            <a:ext cx="15239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 Medium"/>
              </a:rPr>
              <a:t>New Job!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95900" y="2618114"/>
            <a:ext cx="1758353" cy="2163297"/>
            <a:chOff x="6004007" y="3031379"/>
            <a:chExt cx="1758353" cy="2163297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6004007" y="4221245"/>
              <a:ext cx="1758353" cy="973431"/>
            </a:xfrm>
            <a:prstGeom prst="straightConnector1">
              <a:avLst/>
            </a:prstGeom>
            <a:ln>
              <a:solidFill>
                <a:srgbClr val="FF8000"/>
              </a:solidFill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016707" y="3031379"/>
              <a:ext cx="0" cy="1191886"/>
            </a:xfrm>
            <a:prstGeom prst="straightConnector1">
              <a:avLst/>
            </a:prstGeom>
            <a:ln>
              <a:solidFill>
                <a:srgbClr val="FF8000"/>
              </a:solidFill>
              <a:headEnd type="non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907" r="88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799" y="1601832"/>
            <a:ext cx="996950" cy="996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100000" l="0" r="91837">
                        <a14:foregroundMark x1="78912" y1="27083" x2="83673" y2="43750"/>
                        <a14:foregroundMark x1="59184" y1="10417" x2="69388" y2="14583"/>
                        <a14:foregroundMark x1="72789" y1="17361" x2="76190" y2="22222"/>
                        <a14:foregroundMark x1="21769" y1="17361" x2="12245" y2="36111"/>
                        <a14:foregroundMark x1="65306" y1="8333" x2="45578" y2="7639"/>
                        <a14:foregroundMark x1="78231" y1="62500" x2="78231" y2="62500"/>
                        <a14:foregroundMark x1="78912" y1="58333" x2="78912" y2="58333"/>
                        <a14:foregroundMark x1="78912" y1="59722" x2="78912" y2="59722"/>
                        <a14:backgroundMark x1="69388" y1="7639" x2="91156" y2="29167"/>
                        <a14:backgroundMark x1="26531" y1="62500" x2="26531" y2="84028"/>
                        <a14:backgroundMark x1="6122" y1="45139" x2="21088" y2="80556"/>
                        <a14:backgroundMark x1="3401" y1="38194" x2="8844" y2="25694"/>
                        <a14:backgroundMark x1="9524" y1="20833" x2="15646" y2="15278"/>
                        <a14:backgroundMark x1="38776" y1="6944" x2="16327" y2="13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67502" y="4584219"/>
            <a:ext cx="1013653" cy="9929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907" r="88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799" y="3089950"/>
            <a:ext cx="996950" cy="9969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/>
              <a:t>16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267197" y="1731688"/>
            <a:ext cx="1647433" cy="1077901"/>
            <a:chOff x="4244742" y="1789420"/>
            <a:chExt cx="1297264" cy="1077901"/>
          </a:xfrm>
        </p:grpSpPr>
        <p:sp>
          <p:nvSpPr>
            <p:cNvPr id="44" name="Rectangle 43"/>
            <p:cNvSpPr/>
            <p:nvPr/>
          </p:nvSpPr>
          <p:spPr>
            <a:xfrm>
              <a:off x="4244742" y="1789420"/>
              <a:ext cx="1297264" cy="1077901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3200" u="sng" dirty="0">
                  <a:latin typeface="Helvetica Neue Medium"/>
                </a:rPr>
                <a:t>Friends</a:t>
              </a:r>
            </a:p>
            <a:p>
              <a:pPr algn="ctr"/>
              <a:r>
                <a:rPr lang="en-US" sz="3200" dirty="0">
                  <a:latin typeface="Helvetica Neue Medium"/>
                </a:rPr>
                <a:t>Boss</a:t>
              </a:r>
              <a:endParaRPr lang="en-US" sz="3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381501" y="2468198"/>
              <a:ext cx="1025051" cy="251816"/>
              <a:chOff x="4381501" y="2448954"/>
              <a:chExt cx="1025051" cy="251816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4381501" y="24489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381501" y="24489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254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Bayou’s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Bayou ‘94, TACT ‘00, PRACTI </a:t>
            </a:r>
            <a:r>
              <a:rPr lang="fr-FR" sz="2800" dirty="0"/>
              <a:t>‘</a:t>
            </a:r>
            <a:r>
              <a:rPr lang="en-US" sz="2800" dirty="0"/>
              <a:t>06</a:t>
            </a:r>
          </a:p>
          <a:p>
            <a:pPr lvl="1"/>
            <a:r>
              <a:rPr lang="en-US" dirty="0"/>
              <a:t>Log-exchange based</a:t>
            </a:r>
          </a:p>
          <a:p>
            <a:endParaRPr lang="en-US" dirty="0"/>
          </a:p>
          <a:p>
            <a:r>
              <a:rPr lang="en-US" dirty="0"/>
              <a:t>Log is single serialization point</a:t>
            </a:r>
          </a:p>
          <a:p>
            <a:pPr marL="457200" lvl="1" indent="0">
              <a:buNone/>
            </a:pPr>
            <a:r>
              <a:rPr lang="en-US" b="1" dirty="0"/>
              <a:t>   Implicitly</a:t>
            </a:r>
            <a:r>
              <a:rPr lang="en-US" dirty="0"/>
              <a:t> captures &amp; enforces causal order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/>
              <a:t>Loses cross-server causality</a:t>
            </a:r>
          </a:p>
          <a:p>
            <a:pPr marL="457200" lvl="1" indent="0">
              <a:buNone/>
            </a:pPr>
            <a:r>
              <a:rPr lang="en-US" dirty="0"/>
              <a:t>   OR</a:t>
            </a:r>
          </a:p>
          <a:p>
            <a:pPr marL="457200" lvl="1" indent="0">
              <a:buNone/>
            </a:pPr>
            <a:r>
              <a:rPr lang="en-US" dirty="0"/>
              <a:t>   Limits scalability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86450" y="2124338"/>
            <a:ext cx="1213302" cy="1060563"/>
            <a:chOff x="5886450" y="2124338"/>
            <a:chExt cx="1213302" cy="1060563"/>
          </a:xfrm>
        </p:grpSpPr>
        <p:sp>
          <p:nvSpPr>
            <p:cNvPr id="17" name="Rectangle 16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66378" y="2754888"/>
              <a:ext cx="1053743" cy="36630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6378" y="2124338"/>
              <a:ext cx="1077808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797540" y="2030602"/>
            <a:ext cx="765994" cy="548638"/>
            <a:chOff x="7797540" y="2030602"/>
            <a:chExt cx="765994" cy="548638"/>
          </a:xfrm>
        </p:grpSpPr>
        <p:sp>
          <p:nvSpPr>
            <p:cNvPr id="19" name="Rectangle 18"/>
            <p:cNvSpPr/>
            <p:nvPr/>
          </p:nvSpPr>
          <p:spPr>
            <a:xfrm>
              <a:off x="7799823" y="2037740"/>
              <a:ext cx="709178" cy="5415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55949" y="2356263"/>
              <a:ext cx="595901" cy="1872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97540" y="2030602"/>
              <a:ext cx="765994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 DC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860856" y="2810630"/>
            <a:ext cx="114255" cy="26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0291" y="2810630"/>
            <a:ext cx="114255" cy="2627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01591" y="2810630"/>
            <a:ext cx="114255" cy="2627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91027" y="2810630"/>
            <a:ext cx="114255" cy="2627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099752" y="2579240"/>
            <a:ext cx="1260479" cy="43504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360231" y="2379284"/>
            <a:ext cx="60751" cy="13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195100" y="2379284"/>
            <a:ext cx="60751" cy="13972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275548" y="2379284"/>
            <a:ext cx="60751" cy="1397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110417" y="2379284"/>
            <a:ext cx="60751" cy="1397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5059" y="3768143"/>
            <a:ext cx="428330" cy="1064136"/>
            <a:chOff x="885059" y="3768143"/>
            <a:chExt cx="428330" cy="1064136"/>
          </a:xfrm>
        </p:grpSpPr>
        <p:sp>
          <p:nvSpPr>
            <p:cNvPr id="5" name="TextBox 4"/>
            <p:cNvSpPr txBox="1"/>
            <p:nvPr/>
          </p:nvSpPr>
          <p:spPr>
            <a:xfrm>
              <a:off x="923539" y="3768143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800" dirty="0">
                  <a:solidFill>
                    <a:srgbClr val="008000"/>
                  </a:solidFill>
                  <a:latin typeface="Helvetica Neue Medium"/>
                  <a:cs typeface="Helvetica Neue Medium"/>
                </a:rPr>
                <a:t>√ </a:t>
              </a:r>
              <a:endParaRPr lang="en-US" sz="28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5059" y="4309059"/>
              <a:ext cx="4173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800" dirty="0">
                  <a:solidFill>
                    <a:srgbClr val="FF0000"/>
                  </a:solidFill>
                  <a:latin typeface="Helvetica Neue Medium"/>
                  <a:cs typeface="Helvetica Neue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9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 animBg="1"/>
      <p:bldP spid="23" grpId="0" animBg="1"/>
      <p:bldP spid="26" grpId="0" animBg="1"/>
      <p:bldP spid="27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Bayou’s Causal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7314" cy="4525963"/>
          </a:xfrm>
        </p:spPr>
        <p:txBody>
          <a:bodyPr>
            <a:normAutofit/>
          </a:bodyPr>
          <a:lstStyle/>
          <a:p>
            <a:r>
              <a:rPr lang="en-US" dirty="0"/>
              <a:t>Log-exchange based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Log is single serialization point within DC</a:t>
            </a:r>
          </a:p>
          <a:p>
            <a:pPr marL="457200" lvl="1" indent="0">
              <a:buNone/>
            </a:pPr>
            <a:r>
              <a:rPr lang="en-US" b="1" dirty="0"/>
              <a:t>   Implicitly</a:t>
            </a:r>
            <a:r>
              <a:rPr lang="en-US" dirty="0"/>
              <a:t> captures &amp; enforces causal order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86450" y="2124338"/>
            <a:ext cx="1213302" cy="1060563"/>
            <a:chOff x="5886450" y="2124338"/>
            <a:chExt cx="1213302" cy="1060563"/>
          </a:xfrm>
        </p:grpSpPr>
        <p:sp>
          <p:nvSpPr>
            <p:cNvPr id="17" name="Rectangle 16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66378" y="2754888"/>
              <a:ext cx="1053743" cy="36630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6378" y="2124338"/>
              <a:ext cx="1077808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797540" y="2030602"/>
            <a:ext cx="765994" cy="548638"/>
            <a:chOff x="7797540" y="2030602"/>
            <a:chExt cx="765994" cy="548638"/>
          </a:xfrm>
        </p:grpSpPr>
        <p:sp>
          <p:nvSpPr>
            <p:cNvPr id="19" name="Rectangle 18"/>
            <p:cNvSpPr/>
            <p:nvPr/>
          </p:nvSpPr>
          <p:spPr>
            <a:xfrm>
              <a:off x="7799823" y="2037740"/>
              <a:ext cx="709178" cy="5415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55949" y="2356263"/>
              <a:ext cx="595901" cy="1872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97540" y="2030602"/>
              <a:ext cx="765994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 DC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860856" y="2810630"/>
            <a:ext cx="114255" cy="26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0291" y="2810630"/>
            <a:ext cx="114255" cy="2627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01591" y="2810630"/>
            <a:ext cx="114255" cy="2627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91027" y="2810630"/>
            <a:ext cx="114255" cy="2627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099752" y="2579240"/>
            <a:ext cx="1260479" cy="43504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360231" y="2379284"/>
            <a:ext cx="60751" cy="13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195100" y="2379284"/>
            <a:ext cx="60751" cy="13972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275548" y="2379284"/>
            <a:ext cx="60751" cy="1397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110417" y="2379284"/>
            <a:ext cx="60751" cy="1397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539" y="3768143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008000"/>
                </a:solidFill>
                <a:latin typeface="Helvetica Neue Medium"/>
                <a:cs typeface="Helvetica Neue Medium"/>
              </a:rPr>
              <a:t>√ </a:t>
            </a:r>
            <a:endParaRPr lang="en-US" sz="280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182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  <p:bldP spid="23" grpId="0" animBg="1"/>
      <p:bldP spid="26" grpId="0" animBg="1"/>
      <p:bldP spid="27" grpId="0" animBg="1"/>
      <p:bldP spid="53" grpId="0" animBg="1"/>
      <p:bldP spid="54" grpId="0" animBg="1"/>
      <p:bldP spid="55" grpId="0" animBg="1"/>
      <p:bldP spid="56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Sharded</a:t>
            </a:r>
            <a:r>
              <a:rPr lang="en-US" dirty="0"/>
              <a:t> Log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 use a separate log per shard?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happens if we use a single log?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 (review)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</p:spTree>
    <p:extLst>
      <p:ext uri="{BB962C8B-B14F-4D97-AF65-F5344CB8AC3E}">
        <p14:creationId xmlns:p14="http://schemas.microsoft.com/office/powerpoint/2010/main" val="16649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8" y="1600200"/>
            <a:ext cx="8581956" cy="4525963"/>
          </a:xfrm>
        </p:spPr>
        <p:txBody>
          <a:bodyPr>
            <a:normAutofit/>
          </a:bodyPr>
          <a:lstStyle/>
          <a:p>
            <a:r>
              <a:rPr lang="en-US" sz="2800" dirty="0"/>
              <a:t>Capture causality with explicit dependency metadata</a:t>
            </a:r>
          </a:p>
          <a:p>
            <a:endParaRPr lang="en-US" sz="2800" dirty="0"/>
          </a:p>
          <a:p>
            <a:r>
              <a:rPr lang="en-US" sz="2800" dirty="0"/>
              <a:t>Enforce with distributed verifications</a:t>
            </a:r>
          </a:p>
          <a:p>
            <a:pPr lvl="1"/>
            <a:r>
              <a:rPr lang="en-US" sz="2400" dirty="0"/>
              <a:t>Delay exposing replicated writes until all dependencies are satisfied in the datacenter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99335" y="4631195"/>
            <a:ext cx="2303044" cy="1964176"/>
            <a:chOff x="5877307" y="2124338"/>
            <a:chExt cx="1243536" cy="1060563"/>
          </a:xfrm>
        </p:grpSpPr>
        <p:sp>
          <p:nvSpPr>
            <p:cNvPr id="19" name="Rectangle 18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77307" y="2124338"/>
              <a:ext cx="1243536" cy="2685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7200"/>
              <a:r>
                <a:rPr lang="en-US" sz="20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87200" y="4681822"/>
            <a:ext cx="1742972" cy="1597570"/>
            <a:chOff x="8735252" y="2030603"/>
            <a:chExt cx="941123" cy="862613"/>
          </a:xfrm>
        </p:grpSpPr>
        <p:sp>
          <p:nvSpPr>
            <p:cNvPr id="23" name="Rectangle 22"/>
            <p:cNvSpPr/>
            <p:nvPr/>
          </p:nvSpPr>
          <p:spPr>
            <a:xfrm>
              <a:off x="8735252" y="2037739"/>
              <a:ext cx="941122" cy="8554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35253" y="2030603"/>
              <a:ext cx="941122" cy="2071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7200"/>
              <a:r>
                <a:rPr lang="en-US" sz="20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 DC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20116" y="5182393"/>
            <a:ext cx="211602" cy="243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81248" y="5555351"/>
            <a:ext cx="211602" cy="23674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94432" y="6161020"/>
            <a:ext cx="211602" cy="2367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75448" y="6161020"/>
            <a:ext cx="211602" cy="23674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30" name="Straight Arrow Connector 29"/>
          <p:cNvCxnSpPr>
            <a:endCxn id="54" idx="2"/>
          </p:cNvCxnSpPr>
          <p:nvPr/>
        </p:nvCxnSpPr>
        <p:spPr>
          <a:xfrm flipV="1">
            <a:off x="3106034" y="5950750"/>
            <a:ext cx="4009900" cy="405600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047771" y="5065546"/>
            <a:ext cx="136325" cy="156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348714" y="5128481"/>
            <a:ext cx="136325" cy="1525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47771" y="5798226"/>
            <a:ext cx="136325" cy="1525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16875" y="5798226"/>
            <a:ext cx="136325" cy="1525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56" name="Straight Arrow Connector 55"/>
          <p:cNvCxnSpPr>
            <a:endCxn id="55" idx="1"/>
          </p:cNvCxnSpPr>
          <p:nvPr/>
        </p:nvCxnSpPr>
        <p:spPr>
          <a:xfrm flipV="1">
            <a:off x="1820348" y="5874488"/>
            <a:ext cx="4596527" cy="387016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992850" y="5281005"/>
            <a:ext cx="4355864" cy="395387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2" idx="1"/>
          </p:cNvCxnSpPr>
          <p:nvPr/>
        </p:nvCxnSpPr>
        <p:spPr>
          <a:xfrm flipV="1">
            <a:off x="2931718" y="5143933"/>
            <a:ext cx="4116053" cy="46545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553200" y="5266715"/>
            <a:ext cx="490365" cy="499458"/>
            <a:chOff x="-983253" y="1936551"/>
            <a:chExt cx="264774" cy="269684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-974787" y="1936551"/>
              <a:ext cx="256308" cy="269684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-983253" y="1936551"/>
              <a:ext cx="264774" cy="256985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750076" y="2362688"/>
            <a:ext cx="869234" cy="369332"/>
            <a:chOff x="1166410" y="2211763"/>
            <a:chExt cx="869234" cy="369332"/>
          </a:xfrm>
        </p:grpSpPr>
        <p:sp>
          <p:nvSpPr>
            <p:cNvPr id="31" name="Rectangle 30"/>
            <p:cNvSpPr/>
            <p:nvPr/>
          </p:nvSpPr>
          <p:spPr>
            <a:xfrm>
              <a:off x="1899319" y="2328696"/>
              <a:ext cx="136325" cy="1567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defTabSz="457200"/>
              <a:r>
                <a:rPr lang="en-US" dirty="0">
                  <a:solidFill>
                    <a:prstClr val="white"/>
                  </a:solidFill>
                  <a:latin typeface="Helvetica Neue Medium"/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66410" y="2328696"/>
              <a:ext cx="136325" cy="15252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defTabSz="457200"/>
              <a:r>
                <a:rPr lang="en-US" dirty="0">
                  <a:solidFill>
                    <a:prstClr val="white"/>
                  </a:solidFill>
                  <a:latin typeface="Helvetica Neue Medium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65193" y="221176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3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27" grpId="0" animBg="1"/>
      <p:bldP spid="28" grpId="0" animBg="1"/>
      <p:bldP spid="29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COPS Architecture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16000" y="3024412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2400" dirty="0">
                <a:solidFill>
                  <a:prstClr val="white"/>
                </a:solidFill>
                <a:latin typeface="Helvetica Neue Medium"/>
                <a:cs typeface="Helvetica Neue Medium"/>
              </a:rPr>
              <a:t>Client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533" y="4003640"/>
            <a:ext cx="2912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</a:rPr>
              <a:t>All Ops Local</a:t>
            </a:r>
          </a:p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  <a:t>=</a:t>
            </a:r>
          </a:p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  <a:t>Available and Low Latency</a:t>
            </a:r>
            <a:b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</a:br>
            <a:endParaRPr lang="en-US" sz="320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62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COPS Architecture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49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012748" y="4726963"/>
            <a:ext cx="88534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12748" y="4488827"/>
            <a:ext cx="88534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11144" y="3913749"/>
            <a:ext cx="10287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Helvetica Neue Medium"/>
              </a:rPr>
              <a:t>read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  <p:sp>
        <p:nvSpPr>
          <p:cNvPr id="53" name="Plus 52"/>
          <p:cNvSpPr/>
          <p:nvPr/>
        </p:nvSpPr>
        <p:spPr>
          <a:xfrm>
            <a:off x="1936285" y="3387262"/>
            <a:ext cx="495881" cy="55149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457567" y="3364741"/>
            <a:ext cx="2241434" cy="113360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432166" y="3268133"/>
            <a:ext cx="2016272" cy="10090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20141632">
            <a:off x="2141218" y="3284716"/>
            <a:ext cx="22882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9577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 animBg="1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  <p:cxnSp>
        <p:nvCxnSpPr>
          <p:cNvPr id="38" name="Straight Arrow Connector 37"/>
          <p:cNvCxnSpPr>
            <a:stCxn id="8" idx="2"/>
          </p:cNvCxnSpPr>
          <p:nvPr/>
        </p:nvCxnSpPr>
        <p:spPr>
          <a:xfrm flipH="1" flipV="1">
            <a:off x="2462771" y="4784696"/>
            <a:ext cx="1618488" cy="98666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901700" y="4784696"/>
            <a:ext cx="99638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01700" y="4546560"/>
            <a:ext cx="99638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08254" y="3982259"/>
            <a:ext cx="11208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Helvetica Neue Medium"/>
              </a:rPr>
              <a:t>write</a:t>
            </a:r>
          </a:p>
        </p:txBody>
      </p:sp>
      <p:cxnSp>
        <p:nvCxnSpPr>
          <p:cNvPr id="46" name="Straight Arrow Connector 45"/>
          <p:cNvCxnSpPr>
            <a:endCxn id="8" idx="1"/>
          </p:cNvCxnSpPr>
          <p:nvPr/>
        </p:nvCxnSpPr>
        <p:spPr>
          <a:xfrm>
            <a:off x="2462771" y="4567035"/>
            <a:ext cx="1856552" cy="100077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350933" y="5863816"/>
            <a:ext cx="2651798" cy="860883"/>
            <a:chOff x="2268574" y="5860591"/>
            <a:chExt cx="2651798" cy="860883"/>
          </a:xfrm>
        </p:grpSpPr>
        <p:grpSp>
          <p:nvGrpSpPr>
            <p:cNvPr id="51" name="Group 50"/>
            <p:cNvGrpSpPr/>
            <p:nvPr/>
          </p:nvGrpSpPr>
          <p:grpSpPr>
            <a:xfrm>
              <a:off x="2268574" y="5860592"/>
              <a:ext cx="2651798" cy="195419"/>
              <a:chOff x="2268574" y="5860592"/>
              <a:chExt cx="2651798" cy="195419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H="1" flipV="1">
                <a:off x="2268574" y="5860592"/>
                <a:ext cx="787184" cy="195419"/>
              </a:xfrm>
              <a:prstGeom prst="straightConnector1">
                <a:avLst/>
              </a:prstGeom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2468910" y="5860592"/>
                <a:ext cx="2451462" cy="114413"/>
              </a:xfrm>
              <a:prstGeom prst="straightConnector1">
                <a:avLst/>
              </a:prstGeom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055758" y="5860591"/>
              <a:ext cx="1864613" cy="860883"/>
              <a:chOff x="3055758" y="5860591"/>
              <a:chExt cx="1864613" cy="860883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3055758" y="5958068"/>
                <a:ext cx="1864613" cy="763406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055758" y="5860591"/>
                <a:ext cx="1786935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400" dirty="0">
                    <a:solidFill>
                      <a:srgbClr val="8064A2">
                        <a:lumMod val="75000"/>
                      </a:srgbClr>
                    </a:solidFill>
                    <a:latin typeface="Helvetica Neue Medium"/>
                  </a:rPr>
                  <a:t>Replication</a:t>
                </a:r>
              </a:p>
            </p:txBody>
          </p:sp>
        </p:grpSp>
      </p:grpSp>
      <p:sp>
        <p:nvSpPr>
          <p:cNvPr id="61" name="Rectangle 60"/>
          <p:cNvSpPr/>
          <p:nvPr/>
        </p:nvSpPr>
        <p:spPr>
          <a:xfrm flipV="1">
            <a:off x="5350933" y="5780911"/>
            <a:ext cx="200336" cy="82021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348840" y="6300081"/>
            <a:ext cx="648378" cy="421456"/>
            <a:chOff x="4266481" y="6296856"/>
            <a:chExt cx="648378" cy="421456"/>
          </a:xfrm>
        </p:grpSpPr>
        <p:sp>
          <p:nvSpPr>
            <p:cNvPr id="63" name="Rectangle 62"/>
            <p:cNvSpPr/>
            <p:nvPr/>
          </p:nvSpPr>
          <p:spPr>
            <a:xfrm>
              <a:off x="4334174" y="6296856"/>
              <a:ext cx="499673" cy="3512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Helvetica Neue Medium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66481" y="6355136"/>
              <a:ext cx="648378" cy="36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Helvetica Neue Medium"/>
                </a:rPr>
                <a:t>write</a:t>
              </a:r>
            </a:p>
            <a:p>
              <a:pPr defTabSz="457200"/>
              <a:r>
                <a:rPr lang="en-US" sz="1600" dirty="0">
                  <a:solidFill>
                    <a:prstClr val="black"/>
                  </a:solidFill>
                  <a:latin typeface="Helvetica Neue Medium"/>
                </a:rPr>
                <a:t>after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57199" y="674870"/>
            <a:ext cx="2993334" cy="1485536"/>
            <a:chOff x="369036" y="1315700"/>
            <a:chExt cx="2993334" cy="1485536"/>
          </a:xfrm>
        </p:grpSpPr>
        <p:grpSp>
          <p:nvGrpSpPr>
            <p:cNvPr id="69" name="Group 68"/>
            <p:cNvGrpSpPr/>
            <p:nvPr/>
          </p:nvGrpSpPr>
          <p:grpSpPr>
            <a:xfrm>
              <a:off x="369036" y="1315701"/>
              <a:ext cx="2993333" cy="1485535"/>
              <a:chOff x="153919" y="992536"/>
              <a:chExt cx="2993333" cy="148553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303729" y="992536"/>
                <a:ext cx="1843523" cy="1485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write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+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ordering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metadata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53919" y="1258250"/>
                <a:ext cx="1117425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write</a:t>
                </a:r>
              </a:p>
              <a:p>
                <a:pPr algn="ctr" defTabSz="457200"/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after 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68236" y="1412138"/>
                <a:ext cx="10034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3600" dirty="0">
                    <a:solidFill>
                      <a:prstClr val="black"/>
                    </a:solidFill>
                    <a:latin typeface="Helvetica Neue Medium"/>
                  </a:rPr>
                  <a:t>=</a:t>
                </a: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440178" y="1315700"/>
              <a:ext cx="2922192" cy="14855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</p:grpSp>
      <p:cxnSp>
        <p:nvCxnSpPr>
          <p:cNvPr id="74" name="Straight Arrow Connector 73"/>
          <p:cNvCxnSpPr>
            <a:stCxn id="56" idx="3"/>
            <a:endCxn id="33" idx="3"/>
          </p:cNvCxnSpPr>
          <p:nvPr/>
        </p:nvCxnSpPr>
        <p:spPr>
          <a:xfrm flipV="1">
            <a:off x="8002730" y="4302417"/>
            <a:ext cx="57619" cy="2040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6" idx="3"/>
          </p:cNvCxnSpPr>
          <p:nvPr/>
        </p:nvCxnSpPr>
        <p:spPr>
          <a:xfrm flipV="1">
            <a:off x="8002730" y="1949605"/>
            <a:ext cx="610176" cy="4393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6" name="Plus 75"/>
          <p:cNvSpPr/>
          <p:nvPr/>
        </p:nvSpPr>
        <p:spPr>
          <a:xfrm>
            <a:off x="1929074" y="3487832"/>
            <a:ext cx="495881" cy="55149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153427" y="5490844"/>
            <a:ext cx="331791" cy="2997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sp>
        <p:nvSpPr>
          <p:cNvPr id="82" name="TextBox 81"/>
          <p:cNvSpPr txBox="1"/>
          <p:nvPr/>
        </p:nvSpPr>
        <p:spPr>
          <a:xfrm rot="1800000">
            <a:off x="2305158" y="4456108"/>
            <a:ext cx="21980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err="1">
                <a:solidFill>
                  <a:prstClr val="black"/>
                </a:solidFill>
                <a:latin typeface="Helvetica Neue Medium"/>
              </a:rPr>
              <a:t>write_after</a:t>
            </a:r>
            <a:endParaRPr lang="en-US" sz="3200" dirty="0">
              <a:solidFill>
                <a:prstClr val="black"/>
              </a:solidFill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581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1" grpId="0" animBg="1"/>
      <p:bldP spid="76" grpId="0" animBg="1"/>
      <p:bldP spid="77" grpId="0" animBg="1"/>
      <p:bldP spid="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Replicated Write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640666" y="2198600"/>
            <a:ext cx="5277085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5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8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53427" y="5490844"/>
            <a:ext cx="331791" cy="2997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31378" y="5787947"/>
            <a:ext cx="3404387" cy="1"/>
          </a:xfrm>
          <a:prstGeom prst="straightConnector1">
            <a:avLst/>
          </a:prstGeom>
          <a:ln w="3810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050" y="5203172"/>
            <a:ext cx="3879187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err="1">
                <a:solidFill>
                  <a:srgbClr val="604A7B"/>
                </a:solidFill>
                <a:latin typeface="Helvetica Neue Medium"/>
              </a:rPr>
              <a:t>write_after</a:t>
            </a:r>
            <a:r>
              <a:rPr lang="en-US" sz="3200" dirty="0">
                <a:solidFill>
                  <a:srgbClr val="604A7B"/>
                </a:solidFill>
                <a:latin typeface="Helvetica Neue Medium"/>
              </a:rPr>
              <a:t>(…,</a:t>
            </a:r>
            <a:r>
              <a:rPr lang="en-US" sz="3200" dirty="0" err="1">
                <a:solidFill>
                  <a:srgbClr val="953735"/>
                </a:solidFill>
                <a:latin typeface="Helvetica Neue Medium"/>
              </a:rPr>
              <a:t>deps</a:t>
            </a:r>
            <a:r>
              <a:rPr lang="en-US" sz="3200" dirty="0">
                <a:solidFill>
                  <a:srgbClr val="604A7B"/>
                </a:solidFill>
                <a:latin typeface="Helvetica Neue Medium"/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22815" y="3996267"/>
            <a:ext cx="2884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Helvetica Neue Medium"/>
              </a:rPr>
              <a:t>dep</a:t>
            </a:r>
            <a:endParaRPr lang="en-US" sz="2800" dirty="0">
              <a:solidFill>
                <a:prstClr val="black"/>
              </a:solidFill>
              <a:latin typeface="Helvetica Neue Medium"/>
            </a:endParaRP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check</a:t>
            </a: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(L</a:t>
            </a:r>
            <a:r>
              <a:rPr lang="en-US" sz="2800" baseline="-25000" dirty="0">
                <a:solidFill>
                  <a:prstClr val="black"/>
                </a:solidFill>
                <a:latin typeface="Helvetica Neue Medium"/>
              </a:rPr>
              <a:t>337</a:t>
            </a:r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45066" y="2752768"/>
            <a:ext cx="2895601" cy="2687591"/>
            <a:chOff x="5046133" y="4740739"/>
            <a:chExt cx="2895601" cy="268759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804985" y="6983305"/>
              <a:ext cx="1136749" cy="44502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5046133" y="6983304"/>
              <a:ext cx="1964268" cy="4450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5046133" y="4740739"/>
              <a:ext cx="1758851" cy="224256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78000">
                  <a:schemeClr val="bg1"/>
                </a:gs>
                <a:gs pos="77000">
                  <a:schemeClr val="accent2">
                    <a:tint val="50000"/>
                    <a:shade val="100000"/>
                    <a:satMod val="350000"/>
                  </a:schemeClr>
                </a:gs>
              </a:gsLst>
            </a:gradFill>
            <a:ln w="38100" cmpd="sng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457200">
                <a:lnSpc>
                  <a:spcPct val="70000"/>
                </a:lnSpc>
              </a:pPr>
              <a:endParaRPr lang="en-US" sz="700" dirty="0">
                <a:solidFill>
                  <a:srgbClr val="C0504D">
                    <a:lumMod val="75000"/>
                  </a:srgbClr>
                </a:solidFill>
                <a:latin typeface="Helvetica Neue Medium"/>
              </a:endParaRPr>
            </a:p>
            <a:p>
              <a:pPr defTabSz="457200">
                <a:lnSpc>
                  <a:spcPct val="70000"/>
                </a:lnSpc>
              </a:pPr>
              <a:r>
                <a:rPr lang="en-US" sz="2800" dirty="0" err="1">
                  <a:solidFill>
                    <a:srgbClr val="C0504D">
                      <a:lumMod val="75000"/>
                    </a:srgbClr>
                  </a:solidFill>
                  <a:latin typeface="Helvetica Neue Medium"/>
                </a:rPr>
                <a:t>deps</a:t>
              </a:r>
              <a:r>
                <a:rPr lang="en-US" sz="2800" dirty="0">
                  <a:solidFill>
                    <a:prstClr val="white"/>
                  </a:solidFill>
                  <a:latin typeface="Helvetica Neue Medium"/>
                </a:rPr>
                <a:t>  </a:t>
              </a:r>
              <a:endParaRPr lang="en-US" sz="700" b="1" dirty="0">
                <a:solidFill>
                  <a:prstClr val="white"/>
                </a:solidFill>
                <a:latin typeface="Helvetica Neue Medium"/>
              </a:endParaRPr>
            </a:p>
            <a:p>
              <a:pPr defTabSz="457200">
                <a:lnSpc>
                  <a:spcPct val="130000"/>
                </a:lnSpc>
              </a:pPr>
              <a:r>
                <a:rPr lang="en-US" sz="2800" b="1" dirty="0">
                  <a:solidFill>
                    <a:prstClr val="white"/>
                  </a:solidFill>
                  <a:latin typeface="Helvetica Neue Medium"/>
                </a:rPr>
                <a:t>L</a:t>
              </a:r>
              <a:r>
                <a:rPr lang="en-US" sz="2800" b="1" baseline="-25000" dirty="0">
                  <a:solidFill>
                    <a:prstClr val="white"/>
                  </a:solidFill>
                  <a:latin typeface="Helvetica Neue Medium"/>
                </a:rPr>
                <a:t> 337</a:t>
              </a:r>
              <a:endParaRPr lang="en-US" sz="2800" dirty="0">
                <a:solidFill>
                  <a:prstClr val="white"/>
                </a:solidFill>
                <a:latin typeface="Helvetica Neue Medium"/>
              </a:endParaRPr>
            </a:p>
            <a:p>
              <a:pPr defTabSz="457200"/>
              <a:r>
                <a:rPr lang="en-US" sz="2800" b="1" dirty="0">
                  <a:solidFill>
                    <a:prstClr val="white"/>
                  </a:solidFill>
                  <a:latin typeface="Helvetica Neue Medium"/>
                </a:rPr>
                <a:t>A</a:t>
              </a:r>
              <a:r>
                <a:rPr lang="en-US" sz="2800" b="1" baseline="-25000" dirty="0">
                  <a:solidFill>
                    <a:prstClr val="white"/>
                  </a:solidFill>
                  <a:latin typeface="Helvetica Neue Medium"/>
                </a:rPr>
                <a:t> 195</a:t>
              </a:r>
              <a:r>
                <a:rPr lang="en-US" sz="2800" dirty="0">
                  <a:solidFill>
                    <a:prstClr val="white"/>
                  </a:solidFill>
                  <a:latin typeface="Helvetica Neue Medium"/>
                </a:rPr>
                <a:t>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923709" y="2697666"/>
            <a:ext cx="299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Helvetica Neue Medium"/>
              </a:rPr>
              <a:t>dep_check</a:t>
            </a:r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(A</a:t>
            </a:r>
            <a:r>
              <a:rPr lang="en-US" sz="2800" baseline="-25000" dirty="0">
                <a:solidFill>
                  <a:prstClr val="black"/>
                </a:solidFill>
                <a:latin typeface="Helvetica Neue Medium"/>
              </a:rPr>
              <a:t>195</a:t>
            </a:r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787111" y="1233367"/>
            <a:ext cx="5130640" cy="965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Helvetica Neue Medium"/>
              </a:rPr>
              <a:t>Exposing values after </a:t>
            </a:r>
            <a:r>
              <a:rPr lang="en-US" sz="2400" b="1" dirty="0" err="1">
                <a:solidFill>
                  <a:prstClr val="black"/>
                </a:solidFill>
                <a:latin typeface="Helvetica Neue Medium"/>
              </a:rPr>
              <a:t>dep_checks</a:t>
            </a:r>
            <a:r>
              <a:rPr lang="en-US" sz="2400" b="1" dirty="0">
                <a:solidFill>
                  <a:prstClr val="black"/>
                </a:solidFill>
                <a:latin typeface="Helvetica Neue Medium"/>
              </a:rPr>
              <a:t> return ensures causal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32505" y="2045169"/>
            <a:ext cx="1906657" cy="1685806"/>
            <a:chOff x="132505" y="2045169"/>
            <a:chExt cx="1906657" cy="1685806"/>
          </a:xfrm>
        </p:grpSpPr>
        <p:sp>
          <p:nvSpPr>
            <p:cNvPr id="16" name="Freeform 15"/>
            <p:cNvSpPr/>
            <p:nvPr/>
          </p:nvSpPr>
          <p:spPr>
            <a:xfrm>
              <a:off x="677334" y="3259437"/>
              <a:ext cx="404233" cy="471538"/>
            </a:xfrm>
            <a:custGeom>
              <a:avLst/>
              <a:gdLst>
                <a:gd name="connsiteX0" fmla="*/ 427889 w 578211"/>
                <a:gd name="connsiteY0" fmla="*/ 59497 h 1061316"/>
                <a:gd name="connsiteX1" fmla="*/ 55355 w 578211"/>
                <a:gd name="connsiteY1" fmla="*/ 93364 h 1061316"/>
                <a:gd name="connsiteX2" fmla="*/ 55355 w 578211"/>
                <a:gd name="connsiteY2" fmla="*/ 940031 h 1061316"/>
                <a:gd name="connsiteX3" fmla="*/ 563355 w 578211"/>
                <a:gd name="connsiteY3" fmla="*/ 956964 h 1061316"/>
                <a:gd name="connsiteX4" fmla="*/ 427889 w 578211"/>
                <a:gd name="connsiteY4" fmla="*/ 8697 h 1061316"/>
                <a:gd name="connsiteX0" fmla="*/ 427889 w 578211"/>
                <a:gd name="connsiteY0" fmla="*/ 59497 h 1057379"/>
                <a:gd name="connsiteX1" fmla="*/ 55355 w 578211"/>
                <a:gd name="connsiteY1" fmla="*/ 93364 h 1057379"/>
                <a:gd name="connsiteX2" fmla="*/ 55355 w 578211"/>
                <a:gd name="connsiteY2" fmla="*/ 940031 h 1057379"/>
                <a:gd name="connsiteX3" fmla="*/ 563355 w 578211"/>
                <a:gd name="connsiteY3" fmla="*/ 956964 h 1057379"/>
                <a:gd name="connsiteX4" fmla="*/ 427889 w 578211"/>
                <a:gd name="connsiteY4" fmla="*/ 67964 h 1057379"/>
                <a:gd name="connsiteX0" fmla="*/ 427889 w 582698"/>
                <a:gd name="connsiteY0" fmla="*/ 59497 h 1057938"/>
                <a:gd name="connsiteX1" fmla="*/ 55355 w 582698"/>
                <a:gd name="connsiteY1" fmla="*/ 93364 h 1057938"/>
                <a:gd name="connsiteX2" fmla="*/ 55355 w 582698"/>
                <a:gd name="connsiteY2" fmla="*/ 940031 h 1057938"/>
                <a:gd name="connsiteX3" fmla="*/ 563355 w 582698"/>
                <a:gd name="connsiteY3" fmla="*/ 956964 h 1057938"/>
                <a:gd name="connsiteX4" fmla="*/ 457522 w 582698"/>
                <a:gd name="connsiteY4" fmla="*/ 59497 h 1057938"/>
                <a:gd name="connsiteX0" fmla="*/ 459244 w 584419"/>
                <a:gd name="connsiteY0" fmla="*/ 59497 h 1057938"/>
                <a:gd name="connsiteX1" fmla="*/ 57076 w 584419"/>
                <a:gd name="connsiteY1" fmla="*/ 93364 h 1057938"/>
                <a:gd name="connsiteX2" fmla="*/ 57076 w 584419"/>
                <a:gd name="connsiteY2" fmla="*/ 940031 h 1057938"/>
                <a:gd name="connsiteX3" fmla="*/ 565076 w 584419"/>
                <a:gd name="connsiteY3" fmla="*/ 956964 h 1057938"/>
                <a:gd name="connsiteX4" fmla="*/ 459243 w 584419"/>
                <a:gd name="connsiteY4" fmla="*/ 59497 h 1057938"/>
                <a:gd name="connsiteX0" fmla="*/ 459244 w 603851"/>
                <a:gd name="connsiteY0" fmla="*/ 59497 h 1057938"/>
                <a:gd name="connsiteX1" fmla="*/ 57076 w 603851"/>
                <a:gd name="connsiteY1" fmla="*/ 93364 h 1057938"/>
                <a:gd name="connsiteX2" fmla="*/ 57076 w 603851"/>
                <a:gd name="connsiteY2" fmla="*/ 940031 h 1057938"/>
                <a:gd name="connsiteX3" fmla="*/ 565076 w 603851"/>
                <a:gd name="connsiteY3" fmla="*/ 956964 h 1057938"/>
                <a:gd name="connsiteX4" fmla="*/ 459243 w 603851"/>
                <a:gd name="connsiteY4" fmla="*/ 59497 h 1057938"/>
                <a:gd name="connsiteX0" fmla="*/ 459244 w 633109"/>
                <a:gd name="connsiteY0" fmla="*/ 59497 h 1054801"/>
                <a:gd name="connsiteX1" fmla="*/ 57076 w 633109"/>
                <a:gd name="connsiteY1" fmla="*/ 93364 h 1054801"/>
                <a:gd name="connsiteX2" fmla="*/ 57076 w 633109"/>
                <a:gd name="connsiteY2" fmla="*/ 940031 h 1054801"/>
                <a:gd name="connsiteX3" fmla="*/ 565076 w 633109"/>
                <a:gd name="connsiteY3" fmla="*/ 956964 h 1054801"/>
                <a:gd name="connsiteX4" fmla="*/ 521391 w 633109"/>
                <a:gd name="connsiteY4" fmla="*/ 107130 h 1054801"/>
                <a:gd name="connsiteX0" fmla="*/ 459244 w 593450"/>
                <a:gd name="connsiteY0" fmla="*/ 59497 h 1061104"/>
                <a:gd name="connsiteX1" fmla="*/ 57076 w 593450"/>
                <a:gd name="connsiteY1" fmla="*/ 93364 h 1061104"/>
                <a:gd name="connsiteX2" fmla="*/ 57076 w 593450"/>
                <a:gd name="connsiteY2" fmla="*/ 940031 h 1061104"/>
                <a:gd name="connsiteX3" fmla="*/ 565076 w 593450"/>
                <a:gd name="connsiteY3" fmla="*/ 956964 h 1061104"/>
                <a:gd name="connsiteX4" fmla="*/ 428167 w 593450"/>
                <a:gd name="connsiteY4" fmla="*/ 11868 h 10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450" h="1061104">
                  <a:moveTo>
                    <a:pt x="459244" y="59497"/>
                  </a:moveTo>
                  <a:cubicBezTo>
                    <a:pt x="304021" y="3052"/>
                    <a:pt x="124104" y="-53392"/>
                    <a:pt x="57076" y="93364"/>
                  </a:cubicBezTo>
                  <a:cubicBezTo>
                    <a:pt x="-9952" y="240120"/>
                    <a:pt x="-27591" y="796098"/>
                    <a:pt x="57076" y="940031"/>
                  </a:cubicBezTo>
                  <a:cubicBezTo>
                    <a:pt x="141743" y="1083964"/>
                    <a:pt x="503228" y="1111658"/>
                    <a:pt x="565076" y="956964"/>
                  </a:cubicBezTo>
                  <a:cubicBezTo>
                    <a:pt x="626924" y="802270"/>
                    <a:pt x="590445" y="250346"/>
                    <a:pt x="428167" y="11868"/>
                  </a:cubicBezTo>
                </a:path>
              </a:pathLst>
            </a:cu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64942" y="2413001"/>
              <a:ext cx="227821" cy="1084065"/>
              <a:chOff x="464942" y="2413001"/>
              <a:chExt cx="227821" cy="1084065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464942" y="2413001"/>
                <a:ext cx="119261" cy="1032933"/>
              </a:xfrm>
              <a:custGeom>
                <a:avLst/>
                <a:gdLst>
                  <a:gd name="connsiteX0" fmla="*/ 728 w 119261"/>
                  <a:gd name="connsiteY0" fmla="*/ 0 h 1032933"/>
                  <a:gd name="connsiteX1" fmla="*/ 17661 w 119261"/>
                  <a:gd name="connsiteY1" fmla="*/ 897466 h 1032933"/>
                  <a:gd name="connsiteX2" fmla="*/ 119261 w 119261"/>
                  <a:gd name="connsiteY2" fmla="*/ 1032933 h 103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261" h="1032933">
                    <a:moveTo>
                      <a:pt x="728" y="0"/>
                    </a:moveTo>
                    <a:cubicBezTo>
                      <a:pt x="-683" y="362655"/>
                      <a:pt x="-2094" y="725311"/>
                      <a:pt x="17661" y="897466"/>
                    </a:cubicBezTo>
                    <a:cubicBezTo>
                      <a:pt x="37416" y="1069621"/>
                      <a:pt x="102328" y="948266"/>
                      <a:pt x="119261" y="1032933"/>
                    </a:cubicBez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6487840">
                <a:off x="558073" y="3362377"/>
                <a:ext cx="119261" cy="150118"/>
              </a:xfrm>
              <a:prstGeom prst="triangle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white"/>
                  </a:solidFill>
                  <a:latin typeface="Helvetica Neue Medium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32505" y="2045169"/>
              <a:ext cx="1906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Locator Key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23277" y="1479193"/>
            <a:ext cx="2863833" cy="2300464"/>
            <a:chOff x="923277" y="1479193"/>
            <a:chExt cx="2863833" cy="2300464"/>
          </a:xfrm>
        </p:grpSpPr>
        <p:sp>
          <p:nvSpPr>
            <p:cNvPr id="65" name="Freeform 64"/>
            <p:cNvSpPr/>
            <p:nvPr/>
          </p:nvSpPr>
          <p:spPr>
            <a:xfrm>
              <a:off x="1068868" y="3478631"/>
              <a:ext cx="527101" cy="301026"/>
            </a:xfrm>
            <a:custGeom>
              <a:avLst/>
              <a:gdLst>
                <a:gd name="connsiteX0" fmla="*/ 427889 w 578211"/>
                <a:gd name="connsiteY0" fmla="*/ 59497 h 1061316"/>
                <a:gd name="connsiteX1" fmla="*/ 55355 w 578211"/>
                <a:gd name="connsiteY1" fmla="*/ 93364 h 1061316"/>
                <a:gd name="connsiteX2" fmla="*/ 55355 w 578211"/>
                <a:gd name="connsiteY2" fmla="*/ 940031 h 1061316"/>
                <a:gd name="connsiteX3" fmla="*/ 563355 w 578211"/>
                <a:gd name="connsiteY3" fmla="*/ 956964 h 1061316"/>
                <a:gd name="connsiteX4" fmla="*/ 427889 w 578211"/>
                <a:gd name="connsiteY4" fmla="*/ 8697 h 1061316"/>
                <a:gd name="connsiteX0" fmla="*/ 427889 w 578211"/>
                <a:gd name="connsiteY0" fmla="*/ 59497 h 1057379"/>
                <a:gd name="connsiteX1" fmla="*/ 55355 w 578211"/>
                <a:gd name="connsiteY1" fmla="*/ 93364 h 1057379"/>
                <a:gd name="connsiteX2" fmla="*/ 55355 w 578211"/>
                <a:gd name="connsiteY2" fmla="*/ 940031 h 1057379"/>
                <a:gd name="connsiteX3" fmla="*/ 563355 w 578211"/>
                <a:gd name="connsiteY3" fmla="*/ 956964 h 1057379"/>
                <a:gd name="connsiteX4" fmla="*/ 427889 w 578211"/>
                <a:gd name="connsiteY4" fmla="*/ 67964 h 1057379"/>
                <a:gd name="connsiteX0" fmla="*/ 427889 w 582698"/>
                <a:gd name="connsiteY0" fmla="*/ 59497 h 1057938"/>
                <a:gd name="connsiteX1" fmla="*/ 55355 w 582698"/>
                <a:gd name="connsiteY1" fmla="*/ 93364 h 1057938"/>
                <a:gd name="connsiteX2" fmla="*/ 55355 w 582698"/>
                <a:gd name="connsiteY2" fmla="*/ 940031 h 1057938"/>
                <a:gd name="connsiteX3" fmla="*/ 563355 w 582698"/>
                <a:gd name="connsiteY3" fmla="*/ 956964 h 1057938"/>
                <a:gd name="connsiteX4" fmla="*/ 457522 w 582698"/>
                <a:gd name="connsiteY4" fmla="*/ 59497 h 1057938"/>
                <a:gd name="connsiteX0" fmla="*/ 459244 w 584419"/>
                <a:gd name="connsiteY0" fmla="*/ 59497 h 1057938"/>
                <a:gd name="connsiteX1" fmla="*/ 57076 w 584419"/>
                <a:gd name="connsiteY1" fmla="*/ 93364 h 1057938"/>
                <a:gd name="connsiteX2" fmla="*/ 57076 w 584419"/>
                <a:gd name="connsiteY2" fmla="*/ 940031 h 1057938"/>
                <a:gd name="connsiteX3" fmla="*/ 565076 w 584419"/>
                <a:gd name="connsiteY3" fmla="*/ 956964 h 1057938"/>
                <a:gd name="connsiteX4" fmla="*/ 459243 w 584419"/>
                <a:gd name="connsiteY4" fmla="*/ 59497 h 1057938"/>
                <a:gd name="connsiteX0" fmla="*/ 459244 w 603851"/>
                <a:gd name="connsiteY0" fmla="*/ 59497 h 1057938"/>
                <a:gd name="connsiteX1" fmla="*/ 57076 w 603851"/>
                <a:gd name="connsiteY1" fmla="*/ 93364 h 1057938"/>
                <a:gd name="connsiteX2" fmla="*/ 57076 w 603851"/>
                <a:gd name="connsiteY2" fmla="*/ 940031 h 1057938"/>
                <a:gd name="connsiteX3" fmla="*/ 565076 w 603851"/>
                <a:gd name="connsiteY3" fmla="*/ 956964 h 1057938"/>
                <a:gd name="connsiteX4" fmla="*/ 459243 w 603851"/>
                <a:gd name="connsiteY4" fmla="*/ 59497 h 1057938"/>
                <a:gd name="connsiteX0" fmla="*/ 459244 w 633109"/>
                <a:gd name="connsiteY0" fmla="*/ 59497 h 1054801"/>
                <a:gd name="connsiteX1" fmla="*/ 57076 w 633109"/>
                <a:gd name="connsiteY1" fmla="*/ 93364 h 1054801"/>
                <a:gd name="connsiteX2" fmla="*/ 57076 w 633109"/>
                <a:gd name="connsiteY2" fmla="*/ 940031 h 1054801"/>
                <a:gd name="connsiteX3" fmla="*/ 565076 w 633109"/>
                <a:gd name="connsiteY3" fmla="*/ 956964 h 1054801"/>
                <a:gd name="connsiteX4" fmla="*/ 521391 w 633109"/>
                <a:gd name="connsiteY4" fmla="*/ 107130 h 1054801"/>
                <a:gd name="connsiteX0" fmla="*/ 459244 w 593450"/>
                <a:gd name="connsiteY0" fmla="*/ 59497 h 1061104"/>
                <a:gd name="connsiteX1" fmla="*/ 57076 w 593450"/>
                <a:gd name="connsiteY1" fmla="*/ 93364 h 1061104"/>
                <a:gd name="connsiteX2" fmla="*/ 57076 w 593450"/>
                <a:gd name="connsiteY2" fmla="*/ 940031 h 1061104"/>
                <a:gd name="connsiteX3" fmla="*/ 565076 w 593450"/>
                <a:gd name="connsiteY3" fmla="*/ 956964 h 1061104"/>
                <a:gd name="connsiteX4" fmla="*/ 428167 w 593450"/>
                <a:gd name="connsiteY4" fmla="*/ 11868 h 10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450" h="1061104">
                  <a:moveTo>
                    <a:pt x="459244" y="59497"/>
                  </a:moveTo>
                  <a:cubicBezTo>
                    <a:pt x="304021" y="3052"/>
                    <a:pt x="124104" y="-53392"/>
                    <a:pt x="57076" y="93364"/>
                  </a:cubicBezTo>
                  <a:cubicBezTo>
                    <a:pt x="-9952" y="240120"/>
                    <a:pt x="-27591" y="796098"/>
                    <a:pt x="57076" y="940031"/>
                  </a:cubicBezTo>
                  <a:cubicBezTo>
                    <a:pt x="141743" y="1083964"/>
                    <a:pt x="503228" y="1111658"/>
                    <a:pt x="565076" y="956964"/>
                  </a:cubicBezTo>
                  <a:cubicBezTo>
                    <a:pt x="626924" y="802270"/>
                    <a:pt x="590445" y="250346"/>
                    <a:pt x="428167" y="11868"/>
                  </a:cubicBezTo>
                </a:path>
              </a:pathLst>
            </a:custGeom>
            <a:ln w="57150" cmpd="sng">
              <a:solidFill>
                <a:srgbClr val="FF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608612" y="1879600"/>
              <a:ext cx="427629" cy="1843471"/>
              <a:chOff x="1608612" y="2230970"/>
              <a:chExt cx="427629" cy="1492101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1722964" y="2230970"/>
                <a:ext cx="313277" cy="1440193"/>
              </a:xfrm>
              <a:custGeom>
                <a:avLst/>
                <a:gdLst>
                  <a:gd name="connsiteX0" fmla="*/ 321734 w 340256"/>
                  <a:gd name="connsiteY0" fmla="*/ 0 h 1427964"/>
                  <a:gd name="connsiteX1" fmla="*/ 304800 w 340256"/>
                  <a:gd name="connsiteY1" fmla="*/ 1236133 h 1427964"/>
                  <a:gd name="connsiteX2" fmla="*/ 0 w 340256"/>
                  <a:gd name="connsiteY2" fmla="*/ 1354667 h 1427964"/>
                  <a:gd name="connsiteX0" fmla="*/ 296334 w 313277"/>
                  <a:gd name="connsiteY0" fmla="*/ 0 h 1491825"/>
                  <a:gd name="connsiteX1" fmla="*/ 279400 w 313277"/>
                  <a:gd name="connsiteY1" fmla="*/ 1236133 h 1491825"/>
                  <a:gd name="connsiteX2" fmla="*/ 0 w 313277"/>
                  <a:gd name="connsiteY2" fmla="*/ 1439334 h 1491825"/>
                  <a:gd name="connsiteX0" fmla="*/ 296334 w 313277"/>
                  <a:gd name="connsiteY0" fmla="*/ 0 h 1440193"/>
                  <a:gd name="connsiteX1" fmla="*/ 279400 w 313277"/>
                  <a:gd name="connsiteY1" fmla="*/ 1236133 h 1440193"/>
                  <a:gd name="connsiteX2" fmla="*/ 0 w 313277"/>
                  <a:gd name="connsiteY2" fmla="*/ 1439334 h 1440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277" h="1440193">
                    <a:moveTo>
                      <a:pt x="296334" y="0"/>
                    </a:moveTo>
                    <a:cubicBezTo>
                      <a:pt x="314678" y="505177"/>
                      <a:pt x="328789" y="996244"/>
                      <a:pt x="279400" y="1236133"/>
                    </a:cubicBezTo>
                    <a:cubicBezTo>
                      <a:pt x="230011" y="1476022"/>
                      <a:pt x="200378" y="1436512"/>
                      <a:pt x="0" y="1439334"/>
                    </a:cubicBezTo>
                  </a:path>
                </a:pathLst>
              </a:custGeom>
              <a:ln w="38100" cmpd="sng">
                <a:solidFill>
                  <a:srgbClr val="FF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6436198">
                <a:off x="1620253" y="3584594"/>
                <a:ext cx="126836" cy="150118"/>
              </a:xfrm>
              <a:prstGeom prst="triangle">
                <a:avLst/>
              </a:prstGeom>
              <a:solidFill>
                <a:srgbClr val="FF800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white"/>
                  </a:solidFill>
                  <a:latin typeface="Helvetica Neue Medium" charset="0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923277" y="1479193"/>
              <a:ext cx="2863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Unique Timestamp</a:t>
              </a:r>
            </a:p>
          </p:txBody>
        </p:sp>
      </p:grpSp>
      <p:sp>
        <p:nvSpPr>
          <p:cNvPr id="70" name="Freeform 69"/>
          <p:cNvSpPr/>
          <p:nvPr/>
        </p:nvSpPr>
        <p:spPr>
          <a:xfrm>
            <a:off x="5588000" y="4148667"/>
            <a:ext cx="474133" cy="1507066"/>
          </a:xfrm>
          <a:custGeom>
            <a:avLst/>
            <a:gdLst>
              <a:gd name="connsiteX0" fmla="*/ 50800 w 474133"/>
              <a:gd name="connsiteY0" fmla="*/ 1507066 h 1507066"/>
              <a:gd name="connsiteX1" fmla="*/ 474133 w 474133"/>
              <a:gd name="connsiteY1" fmla="*/ 558800 h 1507066"/>
              <a:gd name="connsiteX2" fmla="*/ 0 w 474133"/>
              <a:gd name="connsiteY2" fmla="*/ 0 h 150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133" h="1507066">
                <a:moveTo>
                  <a:pt x="50800" y="1507066"/>
                </a:moveTo>
                <a:lnTo>
                  <a:pt x="474133" y="558800"/>
                </a:lnTo>
                <a:lnTo>
                  <a:pt x="0" y="0"/>
                </a:lnTo>
              </a:path>
            </a:pathLst>
          </a:custGeom>
          <a:ln w="3810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5706533" y="3996267"/>
            <a:ext cx="558800" cy="1794933"/>
          </a:xfrm>
          <a:custGeom>
            <a:avLst/>
            <a:gdLst>
              <a:gd name="connsiteX0" fmla="*/ 0 w 558800"/>
              <a:gd name="connsiteY0" fmla="*/ 0 h 1794933"/>
              <a:gd name="connsiteX1" fmla="*/ 558800 w 558800"/>
              <a:gd name="connsiteY1" fmla="*/ 660400 h 1794933"/>
              <a:gd name="connsiteX2" fmla="*/ 33867 w 558800"/>
              <a:gd name="connsiteY2" fmla="*/ 1794933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1794933">
                <a:moveTo>
                  <a:pt x="0" y="0"/>
                </a:moveTo>
                <a:lnTo>
                  <a:pt x="558800" y="660400"/>
                </a:lnTo>
                <a:lnTo>
                  <a:pt x="33867" y="1794933"/>
                </a:lnTo>
              </a:path>
            </a:pathLst>
          </a:custGeom>
          <a:ln w="3810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5689599" y="3200399"/>
            <a:ext cx="2523067" cy="2692400"/>
          </a:xfrm>
          <a:custGeom>
            <a:avLst/>
            <a:gdLst>
              <a:gd name="connsiteX0" fmla="*/ 0 w 1507066"/>
              <a:gd name="connsiteY0" fmla="*/ 2692400 h 2692400"/>
              <a:gd name="connsiteX1" fmla="*/ 1507066 w 1507066"/>
              <a:gd name="connsiteY1" fmla="*/ 2624666 h 2692400"/>
              <a:gd name="connsiteX2" fmla="*/ 1270000 w 1507066"/>
              <a:gd name="connsiteY2" fmla="*/ 220133 h 2692400"/>
              <a:gd name="connsiteX3" fmla="*/ 50800 w 1507066"/>
              <a:gd name="connsiteY3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066" h="2692400">
                <a:moveTo>
                  <a:pt x="0" y="2692400"/>
                </a:moveTo>
                <a:lnTo>
                  <a:pt x="1507066" y="2624666"/>
                </a:lnTo>
                <a:lnTo>
                  <a:pt x="1270000" y="220133"/>
                </a:lnTo>
                <a:lnTo>
                  <a:pt x="50800" y="0"/>
                </a:lnTo>
              </a:path>
            </a:pathLst>
          </a:cu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5587999" y="3301999"/>
            <a:ext cx="2506133" cy="2472266"/>
          </a:xfrm>
          <a:custGeom>
            <a:avLst/>
            <a:gdLst>
              <a:gd name="connsiteX0" fmla="*/ 0 w 1405466"/>
              <a:gd name="connsiteY0" fmla="*/ 0 h 2472266"/>
              <a:gd name="connsiteX1" fmla="*/ 1185333 w 1405466"/>
              <a:gd name="connsiteY1" fmla="*/ 203200 h 2472266"/>
              <a:gd name="connsiteX2" fmla="*/ 1405466 w 1405466"/>
              <a:gd name="connsiteY2" fmla="*/ 2438400 h 2472266"/>
              <a:gd name="connsiteX3" fmla="*/ 169333 w 1405466"/>
              <a:gd name="connsiteY3" fmla="*/ 2472266 h 247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466" h="2472266">
                <a:moveTo>
                  <a:pt x="0" y="0"/>
                </a:moveTo>
                <a:lnTo>
                  <a:pt x="1185333" y="203200"/>
                </a:lnTo>
                <a:lnTo>
                  <a:pt x="1405466" y="2438400"/>
                </a:lnTo>
                <a:lnTo>
                  <a:pt x="169333" y="2472266"/>
                </a:ln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6" grpId="0"/>
      <p:bldP spid="61" grpId="0"/>
      <p:bldP spid="63" grpId="0" animBg="1"/>
      <p:bldP spid="70" grpId="0" animBg="1"/>
      <p:bldP spid="72" grpId="0" animBg="1"/>
      <p:bldP spid="73" grpId="0" animBg="1"/>
      <p:bldP spid="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Architecture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64600" cy="4525963"/>
          </a:xfrm>
        </p:spPr>
        <p:txBody>
          <a:bodyPr>
            <a:normAutofit/>
          </a:bodyPr>
          <a:lstStyle/>
          <a:p>
            <a:r>
              <a:rPr lang="en-US" dirty="0"/>
              <a:t>All ops local, replicate in background</a:t>
            </a:r>
          </a:p>
          <a:p>
            <a:pPr lvl="1"/>
            <a:r>
              <a:rPr lang="en-US" dirty="0"/>
              <a:t>Availability and low latency</a:t>
            </a:r>
          </a:p>
          <a:p>
            <a:pPr lvl="1"/>
            <a:endParaRPr lang="en-US" dirty="0"/>
          </a:p>
          <a:p>
            <a:r>
              <a:rPr lang="en-US" dirty="0"/>
              <a:t>Shard data across many nodes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endParaRPr lang="en-US" dirty="0"/>
          </a:p>
          <a:p>
            <a:r>
              <a:rPr lang="en-US" dirty="0"/>
              <a:t>Control replication with dependencies</a:t>
            </a:r>
          </a:p>
          <a:p>
            <a:pPr lvl="1"/>
            <a:r>
              <a:rPr lang="en-US" dirty="0"/>
              <a:t>Causal consistency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Many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Dependencies grow with client lifetime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751878" y="5180086"/>
            <a:ext cx="769616" cy="1005769"/>
            <a:chOff x="3751878" y="5180086"/>
            <a:chExt cx="769616" cy="1005769"/>
          </a:xfrm>
        </p:grpSpPr>
        <p:cxnSp>
          <p:nvCxnSpPr>
            <p:cNvPr id="6" name="Straight Arrow Connector 5"/>
            <p:cNvCxnSpPr>
              <a:stCxn id="9" idx="2"/>
            </p:cNvCxnSpPr>
            <p:nvPr/>
          </p:nvCxnSpPr>
          <p:spPr>
            <a:xfrm>
              <a:off x="3944282" y="5564894"/>
              <a:ext cx="577212" cy="6209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751878" y="5180086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51878" y="4184389"/>
            <a:ext cx="384808" cy="995697"/>
            <a:chOff x="3751878" y="4184389"/>
            <a:chExt cx="384808" cy="995697"/>
          </a:xfrm>
        </p:grpSpPr>
        <p:cxnSp>
          <p:nvCxnSpPr>
            <p:cNvPr id="13" name="Straight Arrow Connector 12"/>
            <p:cNvCxnSpPr>
              <a:stCxn id="16" idx="2"/>
              <a:endCxn id="9" idx="0"/>
            </p:cNvCxnSpPr>
            <p:nvPr/>
          </p:nvCxnSpPr>
          <p:spPr>
            <a:xfrm>
              <a:off x="3944282" y="4569197"/>
              <a:ext cx="0" cy="6108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751878" y="4184389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13898" y="3544547"/>
            <a:ext cx="668097" cy="2641308"/>
            <a:chOff x="4273640" y="3544547"/>
            <a:chExt cx="668097" cy="2641308"/>
          </a:xfrm>
        </p:grpSpPr>
        <p:cxnSp>
          <p:nvCxnSpPr>
            <p:cNvPr id="7" name="Straight Arrow Connector 6"/>
            <p:cNvCxnSpPr>
              <a:stCxn id="10" idx="2"/>
              <a:endCxn id="5" idx="0"/>
            </p:cNvCxnSpPr>
            <p:nvPr/>
          </p:nvCxnSpPr>
          <p:spPr>
            <a:xfrm flipH="1">
              <a:off x="4273640" y="5253861"/>
              <a:ext cx="457976" cy="9319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539212" y="3544547"/>
              <a:ext cx="402525" cy="1709314"/>
              <a:chOff x="4539212" y="3544547"/>
              <a:chExt cx="402525" cy="170931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539212" y="4869053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  <p:cxnSp>
            <p:nvCxnSpPr>
              <p:cNvPr id="14" name="Straight Arrow Connector 13"/>
              <p:cNvCxnSpPr>
                <a:stCxn id="17" idx="2"/>
              </p:cNvCxnSpPr>
              <p:nvPr/>
            </p:nvCxnSpPr>
            <p:spPr>
              <a:xfrm flipH="1">
                <a:off x="4731615" y="3929355"/>
                <a:ext cx="17718" cy="9319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4556929" y="3544547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906302" y="3713102"/>
            <a:ext cx="1306075" cy="2472753"/>
            <a:chOff x="4466044" y="3713102"/>
            <a:chExt cx="1306075" cy="247275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466044" y="5468675"/>
              <a:ext cx="1095954" cy="7171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369594" y="5037608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>
            <a:xfrm>
              <a:off x="4924020" y="5061457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1" idx="0"/>
            </p:cNvCxnSpPr>
            <p:nvPr/>
          </p:nvCxnSpPr>
          <p:spPr>
            <a:xfrm flipH="1">
              <a:off x="5561998" y="4144169"/>
              <a:ext cx="17717" cy="8934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387311" y="3713102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cxnSp>
          <p:nvCxnSpPr>
            <p:cNvPr id="19" name="Straight Arrow Connector 18"/>
            <p:cNvCxnSpPr>
              <a:stCxn id="17" idx="3"/>
              <a:endCxn id="18" idx="1"/>
            </p:cNvCxnSpPr>
            <p:nvPr/>
          </p:nvCxnSpPr>
          <p:spPr>
            <a:xfrm>
              <a:off x="4941737" y="3736951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751878" y="3352143"/>
            <a:ext cx="384808" cy="832246"/>
            <a:chOff x="3751878" y="3352143"/>
            <a:chExt cx="384808" cy="832246"/>
          </a:xfrm>
        </p:grpSpPr>
        <p:cxnSp>
          <p:nvCxnSpPr>
            <p:cNvPr id="20" name="Straight Arrow Connector 19"/>
            <p:cNvCxnSpPr>
              <a:stCxn id="21" idx="2"/>
              <a:endCxn id="16" idx="0"/>
            </p:cNvCxnSpPr>
            <p:nvPr/>
          </p:nvCxnSpPr>
          <p:spPr>
            <a:xfrm>
              <a:off x="3944282" y="3736951"/>
              <a:ext cx="0" cy="447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751878" y="3352143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3314043"/>
            <a:ext cx="11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Write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90800" y="4107532"/>
            <a:ext cx="116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Write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90800" y="5140672"/>
            <a:ext cx="112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Write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12646" y="6136035"/>
            <a:ext cx="222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Current Write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82803" y="4630516"/>
            <a:ext cx="104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41945" y="5037992"/>
            <a:ext cx="109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27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92667" y="3132667"/>
            <a:ext cx="3611752" cy="2607733"/>
            <a:chOff x="592667" y="3132667"/>
            <a:chExt cx="3611752" cy="2607733"/>
          </a:xfrm>
        </p:grpSpPr>
        <p:sp>
          <p:nvSpPr>
            <p:cNvPr id="41" name="Rounded Rectangle 40"/>
            <p:cNvSpPr/>
            <p:nvPr/>
          </p:nvSpPr>
          <p:spPr>
            <a:xfrm>
              <a:off x="2590800" y="3132667"/>
              <a:ext cx="1613619" cy="2607733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2667" y="3929355"/>
              <a:ext cx="1998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Same Process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51984" y="4555065"/>
            <a:ext cx="4248548" cy="1063124"/>
            <a:chOff x="4184252" y="4555065"/>
            <a:chExt cx="4248548" cy="1063124"/>
          </a:xfrm>
        </p:grpSpPr>
        <p:sp>
          <p:nvSpPr>
            <p:cNvPr id="42" name="Rounded Rectangle 41"/>
            <p:cNvSpPr/>
            <p:nvPr/>
          </p:nvSpPr>
          <p:spPr>
            <a:xfrm>
              <a:off x="4184252" y="4555065"/>
              <a:ext cx="2978548" cy="1063124"/>
            </a:xfrm>
            <a:prstGeom prst="roundRect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97333" y="4718421"/>
              <a:ext cx="1235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Reads-From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272151" y="3210279"/>
            <a:ext cx="4607052" cy="1277053"/>
            <a:chOff x="4204419" y="3244145"/>
            <a:chExt cx="4607052" cy="1277053"/>
          </a:xfrm>
        </p:grpSpPr>
        <p:sp>
          <p:nvSpPr>
            <p:cNvPr id="45" name="TextBox 44"/>
            <p:cNvSpPr txBox="1"/>
            <p:nvPr/>
          </p:nvSpPr>
          <p:spPr>
            <a:xfrm>
              <a:off x="7162800" y="3367619"/>
              <a:ext cx="16486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204419" y="3244145"/>
              <a:ext cx="2958381" cy="1277053"/>
            </a:xfrm>
            <a:prstGeom prst="roundRect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08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4" grpId="1" animBg="1"/>
      <p:bldP spid="25" grpId="0" animBg="1"/>
      <p:bldP spid="25" grpId="1" animBg="1"/>
      <p:bldP spid="32" grpId="0" animBg="1"/>
      <p:bldP spid="32" grpId="1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</p:spPr>
        <p:txBody>
          <a:bodyPr>
            <a:normAutofit/>
          </a:bodyPr>
          <a:lstStyle/>
          <a:p>
            <a:r>
              <a:rPr lang="en-US" dirty="0"/>
              <a:t>Transitively capture ordering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28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97454" y="713980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3954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>
          <a:xfrm flipH="1">
            <a:off x="2814627" y="4469629"/>
            <a:ext cx="296224" cy="529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22223" y="49991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8447" y="40848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6" name="Straight Arrow Connector 35"/>
          <p:cNvCxnSpPr>
            <a:stCxn id="27" idx="3"/>
          </p:cNvCxnSpPr>
          <p:nvPr/>
        </p:nvCxnSpPr>
        <p:spPr>
          <a:xfrm>
            <a:off x="3303255" y="4277225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>
            <a:off x="2095681" y="4548438"/>
            <a:ext cx="526542" cy="450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03277" y="416363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1" name="Straight Arrow Connector 40"/>
          <p:cNvCxnSpPr>
            <a:stCxn id="26" idx="3"/>
            <a:endCxn id="44" idx="1"/>
          </p:cNvCxnSpPr>
          <p:nvPr/>
        </p:nvCxnSpPr>
        <p:spPr>
          <a:xfrm>
            <a:off x="3007031" y="5191525"/>
            <a:ext cx="743323" cy="180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  <a:endCxn id="38" idx="0"/>
          </p:cNvCxnSpPr>
          <p:nvPr/>
        </p:nvCxnSpPr>
        <p:spPr>
          <a:xfrm flipH="1">
            <a:off x="2095681" y="3542122"/>
            <a:ext cx="192404" cy="621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095681" y="3157314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>
            <a:off x="1272915" y="3620931"/>
            <a:ext cx="630362" cy="563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80511" y="323612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9" name="Straight Arrow Connector 48"/>
          <p:cNvCxnSpPr>
            <a:stCxn id="51" idx="2"/>
            <a:endCxn id="40" idx="0"/>
          </p:cNvCxnSpPr>
          <p:nvPr/>
        </p:nvCxnSpPr>
        <p:spPr>
          <a:xfrm flipH="1">
            <a:off x="3944282" y="2664885"/>
            <a:ext cx="288041" cy="687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39919" y="228007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2" name="Straight Arrow Connector 51"/>
          <p:cNvCxnSpPr>
            <a:stCxn id="53" idx="2"/>
          </p:cNvCxnSpPr>
          <p:nvPr/>
        </p:nvCxnSpPr>
        <p:spPr>
          <a:xfrm>
            <a:off x="3217153" y="2743694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24749" y="23588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7" name="Straight Arrow Connector 56"/>
          <p:cNvCxnSpPr>
            <a:stCxn id="53" idx="2"/>
            <a:endCxn id="27" idx="0"/>
          </p:cNvCxnSpPr>
          <p:nvPr/>
        </p:nvCxnSpPr>
        <p:spPr>
          <a:xfrm flipH="1">
            <a:off x="3110851" y="2743694"/>
            <a:ext cx="106302" cy="1341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3" idx="0"/>
          </p:cNvCxnSpPr>
          <p:nvPr/>
        </p:nvCxnSpPr>
        <p:spPr>
          <a:xfrm>
            <a:off x="4254611" y="2664885"/>
            <a:ext cx="494722" cy="879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34" idx="3"/>
          </p:cNvCxnSpPr>
          <p:nvPr/>
        </p:nvCxnSpPr>
        <p:spPr>
          <a:xfrm flipH="1">
            <a:off x="5772119" y="3858751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33987" y="36663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5" name="Straight Arrow Connector 64"/>
          <p:cNvCxnSpPr>
            <a:stCxn id="66" idx="2"/>
          </p:cNvCxnSpPr>
          <p:nvPr/>
        </p:nvCxnSpPr>
        <p:spPr>
          <a:xfrm>
            <a:off x="6115241" y="3049693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22837" y="266488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7" name="Straight Arrow Connector 66"/>
          <p:cNvCxnSpPr>
            <a:stCxn id="66" idx="2"/>
            <a:endCxn id="34" idx="0"/>
          </p:cNvCxnSpPr>
          <p:nvPr/>
        </p:nvCxnSpPr>
        <p:spPr>
          <a:xfrm flipH="1">
            <a:off x="5579715" y="3049693"/>
            <a:ext cx="535526" cy="663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18" idx="3"/>
          </p:cNvCxnSpPr>
          <p:nvPr/>
        </p:nvCxnSpPr>
        <p:spPr>
          <a:xfrm flipH="1">
            <a:off x="5754402" y="4051155"/>
            <a:ext cx="871989" cy="117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269827" y="362420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6" name="Straight Arrow Connector 75"/>
          <p:cNvCxnSpPr>
            <a:stCxn id="77" idx="1"/>
            <a:endCxn id="75" idx="3"/>
          </p:cNvCxnSpPr>
          <p:nvPr/>
        </p:nvCxnSpPr>
        <p:spPr>
          <a:xfrm flipH="1">
            <a:off x="7654635" y="3769849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316503" y="357744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8" name="Straight Arrow Connector 77"/>
          <p:cNvCxnSpPr>
            <a:stCxn id="79" idx="2"/>
            <a:endCxn id="77" idx="0"/>
          </p:cNvCxnSpPr>
          <p:nvPr/>
        </p:nvCxnSpPr>
        <p:spPr>
          <a:xfrm>
            <a:off x="8382565" y="2921780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90161" y="253697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80" name="Straight Arrow Connector 79"/>
          <p:cNvCxnSpPr>
            <a:stCxn id="75" idx="1"/>
            <a:endCxn id="64" idx="3"/>
          </p:cNvCxnSpPr>
          <p:nvPr/>
        </p:nvCxnSpPr>
        <p:spPr>
          <a:xfrm flipH="1">
            <a:off x="6818795" y="3816604"/>
            <a:ext cx="451032" cy="42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</p:cNvCxnSpPr>
          <p:nvPr/>
        </p:nvCxnSpPr>
        <p:spPr>
          <a:xfrm>
            <a:off x="7321301" y="2939021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128897" y="255421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  <a:noFill/>
        </p:spPr>
        <p:txBody>
          <a:bodyPr>
            <a:normAutofit/>
          </a:bodyPr>
          <a:lstStyle/>
          <a:p>
            <a:r>
              <a:rPr lang="en-US" dirty="0"/>
              <a:t>Transitively capture ordering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29</a:t>
            </a:fld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97454" y="713980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57200" y="2185198"/>
            <a:ext cx="8445500" cy="694955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Need extra server-side state to calculate </a:t>
            </a:r>
          </a:p>
        </p:txBody>
      </p:sp>
    </p:spTree>
    <p:extLst>
      <p:ext uri="{BB962C8B-B14F-4D97-AF65-F5344CB8AC3E}">
        <p14:creationId xmlns:p14="http://schemas.microsoft.com/office/powerpoint/2010/main" val="151217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Consistency (review)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19" y="1565565"/>
            <a:ext cx="5309525" cy="48768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Writes that are </a:t>
            </a:r>
            <a:r>
              <a:rPr lang="en-US" sz="2800" dirty="0">
                <a:solidFill>
                  <a:srgbClr val="FF8F00"/>
                </a:solidFill>
              </a:rPr>
              <a:t>potentially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causally related must be seen by all processes in same order.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Concurrent writes may be seen in a different order on different </a:t>
            </a:r>
            <a:r>
              <a:rPr lang="en-US" dirty="0"/>
              <a:t>processes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eaLnBrk="1" hangingPunct="1"/>
            <a:r>
              <a:rPr lang="en-US" sz="2400" dirty="0"/>
              <a:t>Concurrent: Ops not causally related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One-Hop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>
          <a:xfrm flipH="1">
            <a:off x="2814627" y="4469629"/>
            <a:ext cx="296224" cy="529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22223" y="49991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8447" y="40848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6" name="Straight Arrow Connector 35"/>
          <p:cNvCxnSpPr>
            <a:stCxn id="27" idx="3"/>
          </p:cNvCxnSpPr>
          <p:nvPr/>
        </p:nvCxnSpPr>
        <p:spPr>
          <a:xfrm>
            <a:off x="3303255" y="4277225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>
            <a:off x="2095681" y="4548438"/>
            <a:ext cx="526542" cy="450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03277" y="416363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1" name="Straight Arrow Connector 40"/>
          <p:cNvCxnSpPr>
            <a:stCxn id="26" idx="3"/>
            <a:endCxn id="44" idx="1"/>
          </p:cNvCxnSpPr>
          <p:nvPr/>
        </p:nvCxnSpPr>
        <p:spPr>
          <a:xfrm>
            <a:off x="3007031" y="5191525"/>
            <a:ext cx="743323" cy="180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  <a:endCxn id="38" idx="0"/>
          </p:cNvCxnSpPr>
          <p:nvPr/>
        </p:nvCxnSpPr>
        <p:spPr>
          <a:xfrm flipH="1">
            <a:off x="2095681" y="3542122"/>
            <a:ext cx="192404" cy="621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095681" y="3157314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>
            <a:off x="1272915" y="3620931"/>
            <a:ext cx="630362" cy="563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80511" y="323612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9" name="Straight Arrow Connector 48"/>
          <p:cNvCxnSpPr>
            <a:stCxn id="51" idx="2"/>
            <a:endCxn id="40" idx="0"/>
          </p:cNvCxnSpPr>
          <p:nvPr/>
        </p:nvCxnSpPr>
        <p:spPr>
          <a:xfrm flipH="1">
            <a:off x="3944282" y="2664885"/>
            <a:ext cx="288041" cy="687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39919" y="228007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2" name="Straight Arrow Connector 51"/>
          <p:cNvCxnSpPr>
            <a:stCxn id="53" idx="2"/>
          </p:cNvCxnSpPr>
          <p:nvPr/>
        </p:nvCxnSpPr>
        <p:spPr>
          <a:xfrm>
            <a:off x="3217153" y="2743694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24749" y="23588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7" name="Straight Arrow Connector 56"/>
          <p:cNvCxnSpPr>
            <a:stCxn id="53" idx="2"/>
            <a:endCxn id="27" idx="0"/>
          </p:cNvCxnSpPr>
          <p:nvPr/>
        </p:nvCxnSpPr>
        <p:spPr>
          <a:xfrm flipH="1">
            <a:off x="3110851" y="2743694"/>
            <a:ext cx="106302" cy="1341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3" idx="0"/>
          </p:cNvCxnSpPr>
          <p:nvPr/>
        </p:nvCxnSpPr>
        <p:spPr>
          <a:xfrm>
            <a:off x="4254611" y="2664885"/>
            <a:ext cx="494722" cy="879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34" idx="3"/>
          </p:cNvCxnSpPr>
          <p:nvPr/>
        </p:nvCxnSpPr>
        <p:spPr>
          <a:xfrm flipH="1">
            <a:off x="5772119" y="3858751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33987" y="36663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5" name="Straight Arrow Connector 64"/>
          <p:cNvCxnSpPr>
            <a:stCxn id="66" idx="2"/>
          </p:cNvCxnSpPr>
          <p:nvPr/>
        </p:nvCxnSpPr>
        <p:spPr>
          <a:xfrm>
            <a:off x="6115241" y="3049693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22837" y="266488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7" name="Straight Arrow Connector 66"/>
          <p:cNvCxnSpPr>
            <a:stCxn id="66" idx="2"/>
            <a:endCxn id="34" idx="0"/>
          </p:cNvCxnSpPr>
          <p:nvPr/>
        </p:nvCxnSpPr>
        <p:spPr>
          <a:xfrm flipH="1">
            <a:off x="5579715" y="3049693"/>
            <a:ext cx="535526" cy="663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18" idx="3"/>
          </p:cNvCxnSpPr>
          <p:nvPr/>
        </p:nvCxnSpPr>
        <p:spPr>
          <a:xfrm flipH="1">
            <a:off x="5754402" y="4051155"/>
            <a:ext cx="871989" cy="117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269827" y="362420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6" name="Straight Arrow Connector 75"/>
          <p:cNvCxnSpPr>
            <a:stCxn id="77" idx="1"/>
            <a:endCxn id="75" idx="3"/>
          </p:cNvCxnSpPr>
          <p:nvPr/>
        </p:nvCxnSpPr>
        <p:spPr>
          <a:xfrm flipH="1">
            <a:off x="7654635" y="3769849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316503" y="357744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8" name="Straight Arrow Connector 77"/>
          <p:cNvCxnSpPr>
            <a:stCxn id="79" idx="2"/>
            <a:endCxn id="77" idx="0"/>
          </p:cNvCxnSpPr>
          <p:nvPr/>
        </p:nvCxnSpPr>
        <p:spPr>
          <a:xfrm>
            <a:off x="8382565" y="2921780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90161" y="253697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80" name="Straight Arrow Connector 79"/>
          <p:cNvCxnSpPr>
            <a:stCxn id="75" idx="1"/>
            <a:endCxn id="64" idx="3"/>
          </p:cNvCxnSpPr>
          <p:nvPr/>
        </p:nvCxnSpPr>
        <p:spPr>
          <a:xfrm flipH="1">
            <a:off x="6818795" y="3816604"/>
            <a:ext cx="451032" cy="42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</p:cNvCxnSpPr>
          <p:nvPr/>
        </p:nvCxnSpPr>
        <p:spPr>
          <a:xfrm>
            <a:off x="7321301" y="2939021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128897" y="255421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</p:spPr>
        <p:txBody>
          <a:bodyPr>
            <a:normAutofit/>
          </a:bodyPr>
          <a:lstStyle/>
          <a:p>
            <a:r>
              <a:rPr lang="en-US" dirty="0"/>
              <a:t>Small superset of nearest dependencies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30</a:t>
            </a:fld>
            <a:endParaRPr lang="en-US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57200" y="2198587"/>
            <a:ext cx="4256698" cy="1660164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Simple to track:</a:t>
            </a:r>
          </a:p>
          <a:p>
            <a:pPr lvl="1"/>
            <a:r>
              <a:rPr lang="en-US" dirty="0"/>
              <a:t>Last write</a:t>
            </a:r>
          </a:p>
          <a:p>
            <a:pPr lvl="1"/>
            <a:r>
              <a:rPr lang="en-US" dirty="0"/>
              <a:t>Subsequent reads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137581" y="5241287"/>
            <a:ext cx="3278419" cy="1268386"/>
            <a:chOff x="592667" y="3491966"/>
            <a:chExt cx="3278419" cy="1268386"/>
          </a:xfrm>
        </p:grpSpPr>
        <p:sp>
          <p:nvSpPr>
            <p:cNvPr id="59" name="Rounded Rectangle 58"/>
            <p:cNvSpPr/>
            <p:nvPr/>
          </p:nvSpPr>
          <p:spPr>
            <a:xfrm rot="19584064">
              <a:off x="2257467" y="3491966"/>
              <a:ext cx="1613619" cy="796464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2667" y="3929355"/>
              <a:ext cx="1998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Thread-of-Execution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441660" y="4688433"/>
            <a:ext cx="3156017" cy="1133938"/>
            <a:chOff x="4201185" y="4487333"/>
            <a:chExt cx="3156017" cy="1133938"/>
          </a:xfrm>
        </p:grpSpPr>
        <p:sp>
          <p:nvSpPr>
            <p:cNvPr id="69" name="Rounded Rectangle 68"/>
            <p:cNvSpPr/>
            <p:nvPr/>
          </p:nvSpPr>
          <p:spPr>
            <a:xfrm rot="462722">
              <a:off x="4201185" y="4487333"/>
              <a:ext cx="1958461" cy="1028219"/>
            </a:xfrm>
            <a:prstGeom prst="round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21735" y="4790274"/>
              <a:ext cx="1235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Reads-From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097737" y="4216409"/>
            <a:ext cx="2245246" cy="830997"/>
            <a:chOff x="4776394" y="3115149"/>
            <a:chExt cx="2916931" cy="1548762"/>
          </a:xfrm>
        </p:grpSpPr>
        <p:sp>
          <p:nvSpPr>
            <p:cNvPr id="72" name="TextBox 71"/>
            <p:cNvSpPr txBox="1"/>
            <p:nvPr/>
          </p:nvSpPr>
          <p:spPr>
            <a:xfrm>
              <a:off x="5535916" y="3115149"/>
              <a:ext cx="2157409" cy="154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776394" y="3244146"/>
              <a:ext cx="795566" cy="1277053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752773" y="71084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657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them suffices for causality</a:t>
            </a:r>
          </a:p>
          <a:p>
            <a:pPr lvl="1"/>
            <a:r>
              <a:rPr lang="en-US" dirty="0"/>
              <a:t>Competitive to eventually-consistent system</a:t>
            </a:r>
          </a:p>
          <a:p>
            <a:endParaRPr lang="en-US" dirty="0"/>
          </a:p>
          <a:p>
            <a:r>
              <a:rPr lang="en-US" dirty="0"/>
              <a:t>Never store dependencies on the server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Simplifies client-side </a:t>
            </a:r>
            <a:r>
              <a:rPr lang="en-US" dirty="0" err="1"/>
              <a:t>dep</a:t>
            </a:r>
            <a:r>
              <a:rPr lang="en-US" dirty="0"/>
              <a:t> tracking</a:t>
            </a:r>
          </a:p>
          <a:p>
            <a:pPr lvl="1"/>
            <a:r>
              <a:rPr lang="en-US" dirty="0"/>
              <a:t>Clear on every write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25741" y="3760836"/>
            <a:ext cx="2245246" cy="830997"/>
            <a:chOff x="4776394" y="3115149"/>
            <a:chExt cx="2916931" cy="1548762"/>
          </a:xfrm>
        </p:grpSpPr>
        <p:sp>
          <p:nvSpPr>
            <p:cNvPr id="9" name="TextBox 8"/>
            <p:cNvSpPr txBox="1"/>
            <p:nvPr/>
          </p:nvSpPr>
          <p:spPr>
            <a:xfrm>
              <a:off x="5535916" y="3115149"/>
              <a:ext cx="2157409" cy="154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76394" y="3244146"/>
              <a:ext cx="795566" cy="1277053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One-Hop Dependencies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2773" y="71084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5862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45489" cy="1143000"/>
          </a:xfrm>
        </p:spPr>
        <p:txBody>
          <a:bodyPr>
            <a:normAutofit/>
          </a:bodyPr>
          <a:lstStyle/>
          <a:p>
            <a:r>
              <a:rPr lang="en-US" dirty="0"/>
              <a:t>Scalable Causal+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 rot="19201645">
            <a:off x="7614199" y="765891"/>
            <a:ext cx="995704" cy="1630985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20" name="Rounded Rectangle 19"/>
          <p:cNvSpPr/>
          <p:nvPr/>
        </p:nvSpPr>
        <p:spPr>
          <a:xfrm rot="19201645">
            <a:off x="7737476" y="835197"/>
            <a:ext cx="755511" cy="144956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>
              <a:latin typeface="Helvetica Neue Medium"/>
              <a:cs typeface="Helvetica Neue Medium"/>
            </a:endParaRPr>
          </a:p>
        </p:txBody>
      </p:sp>
      <p:grpSp>
        <p:nvGrpSpPr>
          <p:cNvPr id="21" name="Group 20"/>
          <p:cNvGrpSpPr/>
          <p:nvPr/>
        </p:nvGrpSpPr>
        <p:grpSpPr>
          <a:xfrm rot="19201645">
            <a:off x="7825104" y="969859"/>
            <a:ext cx="580254" cy="1180236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49" name="Rounded Rectangle 48"/>
          <p:cNvSpPr/>
          <p:nvPr/>
        </p:nvSpPr>
        <p:spPr>
          <a:xfrm rot="19201645">
            <a:off x="7339772" y="2922244"/>
            <a:ext cx="1038095" cy="1630985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28" name="Rounded Rectangle 27"/>
          <p:cNvSpPr/>
          <p:nvPr/>
        </p:nvSpPr>
        <p:spPr>
          <a:xfrm rot="19201645">
            <a:off x="7480042" y="3016669"/>
            <a:ext cx="755511" cy="144956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>
              <a:latin typeface="Helvetica Neue Medium"/>
              <a:cs typeface="Helvetica Neue Medium"/>
            </a:endParaRPr>
          </a:p>
        </p:txBody>
      </p:sp>
      <p:grpSp>
        <p:nvGrpSpPr>
          <p:cNvPr id="29" name="Group 28"/>
          <p:cNvGrpSpPr/>
          <p:nvPr/>
        </p:nvGrpSpPr>
        <p:grpSpPr>
          <a:xfrm rot="19201645">
            <a:off x="7567670" y="3151331"/>
            <a:ext cx="580254" cy="1180236"/>
            <a:chOff x="2225527" y="2028429"/>
            <a:chExt cx="1625600" cy="3306469"/>
          </a:xfrm>
        </p:grpSpPr>
        <p:sp>
          <p:nvSpPr>
            <p:cNvPr id="30" name="Oval 29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A-F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G-L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M-R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32</a:t>
            </a:fld>
            <a:endParaRPr lang="en-US"/>
          </a:p>
        </p:txBody>
      </p:sp>
      <p:cxnSp>
        <p:nvCxnSpPr>
          <p:cNvPr id="74" name="Straight Arrow Connector 73"/>
          <p:cNvCxnSpPr>
            <a:stCxn id="8" idx="6"/>
            <a:endCxn id="33" idx="3"/>
          </p:cNvCxnSpPr>
          <p:nvPr/>
        </p:nvCxnSpPr>
        <p:spPr>
          <a:xfrm flipV="1">
            <a:off x="5706859" y="4302417"/>
            <a:ext cx="2353490" cy="1468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706859" y="2125133"/>
            <a:ext cx="2592360" cy="3560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8011" y="1159229"/>
            <a:ext cx="63838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 Neue Medium"/>
                <a:cs typeface="Helvetica Neue Medium"/>
              </a:rPr>
              <a:t>From fully distributed operation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82204" y="2491462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2204" y="3987476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82204" y="4735483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82204" y="5483490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6" name="Plus 75"/>
          <p:cNvSpPr/>
          <p:nvPr/>
        </p:nvSpPr>
        <p:spPr>
          <a:xfrm>
            <a:off x="1947362" y="564912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3" name="Plus 72"/>
          <p:cNvSpPr/>
          <p:nvPr/>
        </p:nvSpPr>
        <p:spPr>
          <a:xfrm>
            <a:off x="1947362" y="487069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8" name="Plus 77"/>
          <p:cNvSpPr/>
          <p:nvPr/>
        </p:nvSpPr>
        <p:spPr>
          <a:xfrm>
            <a:off x="1947362" y="4174131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9" name="Plus 78"/>
          <p:cNvSpPr/>
          <p:nvPr/>
        </p:nvSpPr>
        <p:spPr>
          <a:xfrm>
            <a:off x="1947362" y="2654564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82204" y="3239469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81" name="Plus 80"/>
          <p:cNvSpPr/>
          <p:nvPr/>
        </p:nvSpPr>
        <p:spPr>
          <a:xfrm>
            <a:off x="1947362" y="341626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cxnSp>
        <p:nvCxnSpPr>
          <p:cNvPr id="38" name="Straight Arrow Connector 37"/>
          <p:cNvCxnSpPr>
            <a:stCxn id="8" idx="2"/>
          </p:cNvCxnSpPr>
          <p:nvPr/>
        </p:nvCxnSpPr>
        <p:spPr>
          <a:xfrm flipH="1">
            <a:off x="2306204" y="5771363"/>
            <a:ext cx="1775055" cy="1899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2284069" y="4122610"/>
            <a:ext cx="1932331" cy="26298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2284069" y="2943334"/>
            <a:ext cx="1797190" cy="15949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2306204" y="4969104"/>
            <a:ext cx="1775055" cy="1899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2271798" y="3239469"/>
            <a:ext cx="2047525" cy="45498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8" idx="1"/>
          </p:cNvCxnSpPr>
          <p:nvPr/>
        </p:nvCxnSpPr>
        <p:spPr>
          <a:xfrm flipV="1">
            <a:off x="2306204" y="5567806"/>
            <a:ext cx="2013119" cy="20355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21282362">
            <a:off x="2340402" y="5267564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/>
              </a:rPr>
              <a:t>write_after</a:t>
            </a:r>
            <a:endParaRPr lang="en-US" sz="2400" dirty="0">
              <a:latin typeface="Helvetica Neue Medium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2284069" y="3992112"/>
            <a:ext cx="1788723" cy="2035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21200874">
            <a:off x="2292866" y="3691870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/>
              </a:rPr>
              <a:t>write_after</a:t>
            </a:r>
            <a:endParaRPr lang="en-US" sz="2400" dirty="0">
              <a:latin typeface="Helvetica Neue Medium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2306205" y="2752768"/>
            <a:ext cx="1847222" cy="19056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419922">
            <a:off x="2807494" y="2445634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2306204" y="4765547"/>
            <a:ext cx="1775055" cy="2035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21282362">
            <a:off x="2801968" y="4465305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2322697" y="3175000"/>
            <a:ext cx="1830730" cy="32952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21008412">
            <a:off x="2759192" y="2941452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cxnSp>
        <p:nvCxnSpPr>
          <p:cNvPr id="104" name="Straight Arrow Connector 103"/>
          <p:cNvCxnSpPr>
            <a:stCxn id="6" idx="6"/>
          </p:cNvCxnSpPr>
          <p:nvPr/>
        </p:nvCxnSpPr>
        <p:spPr>
          <a:xfrm flipV="1">
            <a:off x="5706859" y="3824318"/>
            <a:ext cx="1906446" cy="126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6" idx="6"/>
          </p:cNvCxnSpPr>
          <p:nvPr/>
        </p:nvCxnSpPr>
        <p:spPr>
          <a:xfrm flipV="1">
            <a:off x="5706859" y="1647035"/>
            <a:ext cx="2145316" cy="2303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7484533" y="1380067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7233961" y="3540241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7991804" y="1879600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7678607" y="4046382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cxnSp>
        <p:nvCxnSpPr>
          <p:cNvPr id="113" name="Straight Arrow Connector 112"/>
          <p:cNvCxnSpPr>
            <a:endCxn id="23" idx="2"/>
          </p:cNvCxnSpPr>
          <p:nvPr/>
        </p:nvCxnSpPr>
        <p:spPr>
          <a:xfrm>
            <a:off x="7613305" y="1417638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331488" y="3573081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8077133" y="1912844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799718" y="4087689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 rot="19261890">
            <a:off x="7535231" y="1207420"/>
            <a:ext cx="124099" cy="1121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19" name="Rectangle 118"/>
          <p:cNvSpPr/>
          <p:nvPr/>
        </p:nvSpPr>
        <p:spPr>
          <a:xfrm rot="19261890">
            <a:off x="7298073" y="3378370"/>
            <a:ext cx="124099" cy="1121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20" name="Rectangle 119"/>
          <p:cNvSpPr/>
          <p:nvPr/>
        </p:nvSpPr>
        <p:spPr>
          <a:xfrm rot="19261890">
            <a:off x="7944950" y="4139620"/>
            <a:ext cx="124099" cy="1121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22" name="Rectangle 121"/>
          <p:cNvSpPr/>
          <p:nvPr/>
        </p:nvSpPr>
        <p:spPr>
          <a:xfrm rot="19261890">
            <a:off x="8226089" y="1960573"/>
            <a:ext cx="124099" cy="1121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153427" y="3684858"/>
            <a:ext cx="394764" cy="2105700"/>
            <a:chOff x="4153427" y="3684858"/>
            <a:chExt cx="394764" cy="2105700"/>
          </a:xfrm>
        </p:grpSpPr>
        <p:sp>
          <p:nvSpPr>
            <p:cNvPr id="100" name="Rectangle 99"/>
            <p:cNvSpPr/>
            <p:nvPr/>
          </p:nvSpPr>
          <p:spPr>
            <a:xfrm>
              <a:off x="4216400" y="3684858"/>
              <a:ext cx="331791" cy="299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153427" y="5490844"/>
              <a:ext cx="331791" cy="2997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2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3" grpId="0" animBg="1"/>
      <p:bldP spid="78" grpId="0" animBg="1"/>
      <p:bldP spid="79" grpId="0" animBg="1"/>
      <p:bldP spid="81" grpId="0" animBg="1"/>
      <p:bldP spid="82" grpId="0"/>
      <p:bldP spid="85" grpId="0"/>
      <p:bldP spid="88" grpId="0"/>
      <p:bldP spid="91" grpId="0"/>
      <p:bldP spid="94" grpId="0"/>
      <p:bldP spid="108" grpId="0" animBg="1"/>
      <p:bldP spid="109" grpId="0" animBg="1"/>
      <p:bldP spid="110" grpId="0" animBg="1"/>
      <p:bldP spid="111" grpId="0" animBg="1"/>
      <p:bldP spid="118" grpId="0" animBg="1"/>
      <p:bldP spid="119" grpId="0" animBg="1"/>
      <p:bldP spid="120" grpId="0" animBg="1"/>
      <p:bldP spid="1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Shard data for scalable storage</a:t>
            </a:r>
          </a:p>
          <a:p>
            <a:endParaRPr lang="en-US" dirty="0"/>
          </a:p>
          <a:p>
            <a:r>
              <a:rPr lang="en-US" dirty="0"/>
              <a:t>New distributed protocol for </a:t>
            </a:r>
            <a:r>
              <a:rPr lang="en-US" dirty="0" err="1"/>
              <a:t>scalably</a:t>
            </a:r>
            <a:r>
              <a:rPr lang="en-US" dirty="0"/>
              <a:t> applying writes across shards</a:t>
            </a:r>
          </a:p>
          <a:p>
            <a:endParaRPr lang="en-US" dirty="0"/>
          </a:p>
          <a:p>
            <a:r>
              <a:rPr lang="en-US" dirty="0"/>
              <a:t>Also need a new distributed protocol for consistently reading data across shards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Reads Aren’t Enough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34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57201" y="2198600"/>
            <a:ext cx="5680916" cy="4342686"/>
            <a:chOff x="457201" y="2198600"/>
            <a:chExt cx="5680916" cy="4342686"/>
          </a:xfrm>
        </p:grpSpPr>
        <p:sp>
          <p:nvSpPr>
            <p:cNvPr id="48" name="Rounded Rectangle 47"/>
            <p:cNvSpPr/>
            <p:nvPr/>
          </p:nvSpPr>
          <p:spPr>
            <a:xfrm>
              <a:off x="457201" y="2198600"/>
              <a:ext cx="5680916" cy="4342686"/>
            </a:xfrm>
            <a:prstGeom prst="roundRect">
              <a:avLst>
                <a:gd name="adj" fmla="val 9225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835766" y="2375506"/>
              <a:ext cx="2116587" cy="4060990"/>
            </a:xfrm>
            <a:prstGeom prst="roundRect">
              <a:avLst>
                <a:gd name="adj" fmla="val 36514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81259" y="2752767"/>
              <a:ext cx="1625600" cy="3306469"/>
              <a:chOff x="2225527" y="2028429"/>
              <a:chExt cx="1625600" cy="3306469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A-F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G-L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M-R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S-Z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469622" y="2824274"/>
            <a:ext cx="931251" cy="3064322"/>
            <a:chOff x="4469622" y="2824274"/>
            <a:chExt cx="931251" cy="3064322"/>
          </a:xfrm>
        </p:grpSpPr>
        <p:sp>
          <p:nvSpPr>
            <p:cNvPr id="85" name="Rectangle 84"/>
            <p:cNvSpPr/>
            <p:nvPr/>
          </p:nvSpPr>
          <p:spPr>
            <a:xfrm>
              <a:off x="4469622" y="2824274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7500" lnSpcReduction="20000"/>
            </a:bodyPr>
            <a:lstStyle/>
            <a:p>
              <a:pPr algn="ctr"/>
              <a:r>
                <a:rPr lang="en-US" sz="2900" dirty="0">
                  <a:latin typeface="Helvetica Neue Medium"/>
                  <a:cs typeface="Helvetica Neue Medium"/>
                </a:rPr>
                <a:t>Boss</a:t>
              </a:r>
              <a:endParaRPr lang="en-US" sz="29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491167" y="5613019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I &lt;3 Job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5072" y="2644159"/>
            <a:ext cx="1524000" cy="1684118"/>
            <a:chOff x="745072" y="2644159"/>
            <a:chExt cx="1524000" cy="1684118"/>
          </a:xfrm>
        </p:grpSpPr>
        <p:sp>
          <p:nvSpPr>
            <p:cNvPr id="51" name="Rectangle 50"/>
            <p:cNvSpPr/>
            <p:nvPr/>
          </p:nvSpPr>
          <p:spPr>
            <a:xfrm>
              <a:off x="745072" y="3752531"/>
              <a:ext cx="1524000" cy="57574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Web </a:t>
              </a:r>
              <a:r>
                <a:rPr lang="en-US" sz="2400" dirty="0" err="1">
                  <a:latin typeface="Helvetica Neue Medium"/>
                  <a:cs typeface="Helvetica Neue Medium"/>
                </a:rPr>
                <a:t>Srv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pic>
          <p:nvPicPr>
            <p:cNvPr id="36" name="Picture 35" descr="Church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9" b="97207" l="8939" r="88827">
                          <a14:foregroundMark x1="22346" y1="39106" x2="21788" y2="44134"/>
                          <a14:foregroundMark x1="29609" y1="67039" x2="29609" y2="67039"/>
                          <a14:foregroundMark x1="79888" y1="72626" x2="67039" y2="90503"/>
                          <a14:foregroundMark x1="63128" y1="87709" x2="60894" y2="92179"/>
                          <a14:foregroundMark x1="87151" y1="92179" x2="87151" y2="92179"/>
                          <a14:foregroundMark x1="24022" y1="91620" x2="27374" y2="85475"/>
                          <a14:foregroundMark x1="36872" y1="91620" x2="23464" y2="92179"/>
                          <a14:foregroundMark x1="58101" y1="91061" x2="48603" y2="97207"/>
                          <a14:foregroundMark x1="21788" y1="36313" x2="27933" y2="20112"/>
                          <a14:foregroundMark x1="26816" y1="15642" x2="36313" y2="6145"/>
                          <a14:foregroundMark x1="40782" y1="5028" x2="54190" y2="3911"/>
                          <a14:foregroundMark x1="84358" y1="35754" x2="82123" y2="56983"/>
                          <a14:foregroundMark x1="84916" y1="29050" x2="84916" y2="32961"/>
                          <a14:backgroundMark x1="40223" y1="1676" x2="55307" y2="1117"/>
                          <a14:backgroundMark x1="84358" y1="50838" x2="85475" y2="38547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42040" y="2644159"/>
              <a:ext cx="1135597" cy="1135597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616431" y="1167176"/>
            <a:ext cx="8151068" cy="52322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 Neue Medium"/>
              </a:rPr>
              <a:t>Asynchronous requests + distributed data = ??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269072" y="3249194"/>
            <a:ext cx="1981195" cy="719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69072" y="4157047"/>
            <a:ext cx="1812187" cy="1593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138117" y="2176611"/>
            <a:ext cx="2798576" cy="707886"/>
            <a:chOff x="-728476" y="2395990"/>
            <a:chExt cx="2798576" cy="70788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-728476" y="2395990"/>
              <a:ext cx="1024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75456" y="3051606"/>
            <a:ext cx="2908324" cy="707886"/>
            <a:chOff x="-838224" y="2417668"/>
            <a:chExt cx="2908324" cy="707886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-838224" y="2417668"/>
              <a:ext cx="1240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21587" y="4157047"/>
            <a:ext cx="2815106" cy="707886"/>
            <a:chOff x="-745006" y="2417668"/>
            <a:chExt cx="2815106" cy="70788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-745006" y="2417668"/>
              <a:ext cx="1240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14730" y="1739460"/>
            <a:ext cx="1752769" cy="2690415"/>
            <a:chOff x="148137" y="2291713"/>
            <a:chExt cx="1752769" cy="2690415"/>
          </a:xfrm>
        </p:grpSpPr>
        <p:grpSp>
          <p:nvGrpSpPr>
            <p:cNvPr id="59" name="Group 58"/>
            <p:cNvGrpSpPr/>
            <p:nvPr/>
          </p:nvGrpSpPr>
          <p:grpSpPr>
            <a:xfrm>
              <a:off x="148137" y="2291713"/>
              <a:ext cx="1752769" cy="2178615"/>
              <a:chOff x="219387" y="575162"/>
              <a:chExt cx="1752769" cy="2178615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1078838" y="2316827"/>
                <a:ext cx="0" cy="436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219387" y="575162"/>
                <a:ext cx="175276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  <a:cs typeface="Helvetica Neue Medium"/>
                  </a:rPr>
                  <a:t>Turing’s</a:t>
                </a:r>
              </a:p>
              <a:p>
                <a:pPr algn="ctr"/>
                <a:r>
                  <a:rPr lang="en-US" sz="2400" dirty="0">
                    <a:latin typeface="Helvetica Neue Medium"/>
                    <a:cs typeface="Helvetica Neue Medium"/>
                  </a:rPr>
                  <a:t>Operations</a:t>
                </a: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37587" y="4520463"/>
              <a:ext cx="152399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New Job!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58956" y="3269655"/>
              <a:ext cx="1297264" cy="615278"/>
              <a:chOff x="4244742" y="1943372"/>
              <a:chExt cx="1297264" cy="61527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244742" y="1943372"/>
                <a:ext cx="1297264" cy="615278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900" dirty="0">
                    <a:latin typeface="Helvetica Neue Medium"/>
                    <a:cs typeface="Helvetica Neue Medium"/>
                  </a:rPr>
                  <a:t>Boss</a:t>
                </a:r>
                <a:endParaRPr lang="en-US" sz="29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4334717" y="2113200"/>
                <a:ext cx="1071182" cy="256710"/>
                <a:chOff x="4334717" y="2093956"/>
                <a:chExt cx="1071182" cy="256710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4380848" y="2093956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334717" y="2098850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9" name="Rectangle 68"/>
          <p:cNvSpPr/>
          <p:nvPr/>
        </p:nvSpPr>
        <p:spPr>
          <a:xfrm>
            <a:off x="4469622" y="2819929"/>
            <a:ext cx="845600" cy="45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77500" lnSpcReduction="20000"/>
          </a:bodyPr>
          <a:lstStyle/>
          <a:p>
            <a:pPr algn="ctr"/>
            <a:r>
              <a:rPr lang="en-US" sz="2900" dirty="0">
                <a:latin typeface="Helvetica Neue Medium"/>
                <a:cs typeface="Helvetica Neue Medium"/>
              </a:rPr>
              <a:t>Boss</a:t>
            </a:r>
            <a:endParaRPr lang="en-US" sz="29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96535" y="5617790"/>
            <a:ext cx="909706" cy="275577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>
                <a:latin typeface="Helvetica Neue Medium"/>
                <a:cs typeface="Helvetica Neue Medium"/>
              </a:rPr>
              <a:t>I &lt;3 Job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619800" y="2911714"/>
            <a:ext cx="845600" cy="454664"/>
            <a:chOff x="-2519295" y="2795376"/>
            <a:chExt cx="845600" cy="454664"/>
          </a:xfrm>
        </p:grpSpPr>
        <p:sp>
          <p:nvSpPr>
            <p:cNvPr id="72" name="Rectangle 71"/>
            <p:cNvSpPr/>
            <p:nvPr/>
          </p:nvSpPr>
          <p:spPr>
            <a:xfrm>
              <a:off x="-2519295" y="279537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7500" lnSpcReduction="20000"/>
            </a:bodyPr>
            <a:lstStyle/>
            <a:p>
              <a:pPr algn="ctr"/>
              <a:r>
                <a:rPr lang="en-US" sz="2900" dirty="0">
                  <a:latin typeface="Helvetica Neue Medium"/>
                  <a:cs typeface="Helvetica Neue Medium"/>
                </a:rPr>
                <a:t>Boss</a:t>
              </a:r>
              <a:endParaRPr lang="en-US" sz="29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-2430151" y="2977927"/>
              <a:ext cx="668162" cy="106217"/>
              <a:chOff x="4381501" y="2385454"/>
              <a:chExt cx="1025051" cy="25181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Rectangle 75"/>
          <p:cNvSpPr/>
          <p:nvPr/>
        </p:nvSpPr>
        <p:spPr>
          <a:xfrm>
            <a:off x="748276" y="4531150"/>
            <a:ext cx="845600" cy="454664"/>
          </a:xfrm>
          <a:prstGeom prst="rect">
            <a:avLst/>
          </a:prstGeom>
          <a:solidFill>
            <a:srgbClr val="6F4A2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77500" lnSpcReduction="20000"/>
          </a:bodyPr>
          <a:lstStyle/>
          <a:p>
            <a:pPr algn="ctr"/>
            <a:r>
              <a:rPr lang="en-US" sz="2900" dirty="0">
                <a:latin typeface="Helvetica Neue Medium"/>
                <a:cs typeface="Helvetica Neue Medium"/>
              </a:rPr>
              <a:t>Boss</a:t>
            </a:r>
            <a:endParaRPr lang="en-US" sz="29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720241" y="4647294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400" dirty="0">
                <a:latin typeface="Helvetica Neue Medium"/>
                <a:cs typeface="Helvetica Neue Medium"/>
              </a:rPr>
              <a:t>New Job!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663392" y="5750808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400" dirty="0">
                <a:latin typeface="Helvetica Neue Medium"/>
                <a:cs typeface="Helvetica Neue Medium"/>
              </a:rPr>
              <a:t>New Job!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35987" y="3175926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6431" y="5009528"/>
            <a:ext cx="109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from 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58092" y="4918162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23057" y="5026553"/>
            <a:ext cx="109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from 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137327" y="3385414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140127" y="6114099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22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Read-Only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03400"/>
          </a:xfrm>
        </p:spPr>
        <p:txBody>
          <a:bodyPr/>
          <a:lstStyle/>
          <a:p>
            <a:r>
              <a:rPr lang="en-US" dirty="0"/>
              <a:t>Consistent up-to-date view of data</a:t>
            </a:r>
          </a:p>
          <a:p>
            <a:pPr lvl="1"/>
            <a:r>
              <a:rPr lang="en-US" dirty="0"/>
              <a:t>Across many servers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35</a:t>
            </a:fld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50769" y="2981958"/>
            <a:ext cx="6904131" cy="3047244"/>
            <a:chOff x="550769" y="2981958"/>
            <a:chExt cx="6904131" cy="3047244"/>
          </a:xfrm>
        </p:grpSpPr>
        <p:grpSp>
          <p:nvGrpSpPr>
            <p:cNvPr id="44" name="Group 43"/>
            <p:cNvGrpSpPr/>
            <p:nvPr/>
          </p:nvGrpSpPr>
          <p:grpSpPr>
            <a:xfrm>
              <a:off x="3213131" y="5567537"/>
              <a:ext cx="4241769" cy="461665"/>
              <a:chOff x="3213131" y="5418901"/>
              <a:chExt cx="4241769" cy="461665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3213131" y="5484986"/>
                <a:ext cx="4241769" cy="0"/>
              </a:xfrm>
              <a:prstGeom prst="straightConnector1">
                <a:avLst/>
              </a:prstGeom>
              <a:ln cap="sq">
                <a:round/>
                <a:headEnd type="none"/>
                <a:tailEnd type="triangle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4353943" y="5418901"/>
                <a:ext cx="1998066" cy="46166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  <a:cs typeface="Helvetica Neue Medium"/>
                  </a:rPr>
                  <a:t>Logical Time</a:t>
                </a:r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>
              <a:off x="3252424" y="3438248"/>
              <a:ext cx="4202476" cy="0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242861" y="3324351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955218" y="3324351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898549" y="3130440"/>
              <a:ext cx="2180268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Alan…Friends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084328" y="2981958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18323" y="2981958"/>
              <a:ext cx="469872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11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385427" y="4248305"/>
              <a:ext cx="4069473" cy="0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376211" y="4134408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047200" y="3948812"/>
              <a:ext cx="20316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Alan…Status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5997032" y="4134407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209546" y="3791516"/>
              <a:ext cx="3272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2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62096" y="3791516"/>
              <a:ext cx="4698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19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642746" y="317213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2200" dirty="0">
                  <a:latin typeface="Helvetica Neue Medium"/>
                  <a:cs typeface="Helvetica Neue Medium"/>
                </a:rPr>
                <a:t>Boss</a:t>
              </a:r>
              <a:endParaRPr lang="en-US" sz="2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776459" y="3172136"/>
              <a:ext cx="845600" cy="454664"/>
              <a:chOff x="-2519295" y="2795376"/>
              <a:chExt cx="845600" cy="45466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-2519295" y="27953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r>
                  <a:rPr lang="en-US" sz="2200" dirty="0">
                    <a:latin typeface="Helvetica Neue Medium"/>
                    <a:cs typeface="Helvetica Neue Medium"/>
                  </a:rPr>
                  <a:t>Boss</a:t>
                </a:r>
                <a:endParaRPr lang="en-US" sz="22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Rectangle 51"/>
            <p:cNvSpPr/>
            <p:nvPr/>
          </p:nvSpPr>
          <p:spPr>
            <a:xfrm>
              <a:off x="6358879" y="4109008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New Job!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88805" y="4109008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I &lt;3 Job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3252424" y="5034789"/>
              <a:ext cx="4202476" cy="0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242861" y="4920892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4955218" y="4920892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550769" y="4726981"/>
              <a:ext cx="2528048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Alonzo…Friends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084328" y="4578499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718323" y="4578499"/>
              <a:ext cx="469872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11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642746" y="4768677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2200" dirty="0">
                  <a:latin typeface="Helvetica Neue Medium"/>
                  <a:cs typeface="Helvetica Neue Medium"/>
                </a:rPr>
                <a:t>Alan</a:t>
              </a:r>
              <a:endParaRPr lang="en-US" sz="2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776459" y="4751277"/>
              <a:ext cx="845600" cy="454664"/>
              <a:chOff x="-2519295" y="2777976"/>
              <a:chExt cx="845600" cy="454664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-2519295" y="27779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r>
                  <a:rPr lang="en-US" sz="2200" dirty="0">
                    <a:latin typeface="Helvetica Neue Medium"/>
                    <a:cs typeface="Helvetica Neue Medium"/>
                  </a:rPr>
                  <a:t>Alan</a:t>
                </a:r>
                <a:endParaRPr lang="en-US" sz="22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4" name="Straight Arrow Connector 53"/>
          <p:cNvCxnSpPr/>
          <p:nvPr/>
        </p:nvCxnSpPr>
        <p:spPr>
          <a:xfrm>
            <a:off x="4403278" y="2923542"/>
            <a:ext cx="0" cy="2710080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584152" y="3012735"/>
            <a:ext cx="0" cy="2554802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850659" y="3001231"/>
            <a:ext cx="0" cy="2632391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>
          <a:xfrm>
            <a:off x="1047200" y="6024185"/>
            <a:ext cx="6299890" cy="58305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More on transactions next time!</a:t>
            </a:r>
          </a:p>
        </p:txBody>
      </p:sp>
    </p:spTree>
    <p:extLst>
      <p:ext uri="{BB962C8B-B14F-4D97-AF65-F5344CB8AC3E}">
        <p14:creationId xmlns:p14="http://schemas.microsoft.com/office/powerpoint/2010/main" val="20623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82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COPS Scaling Evaluation</a:t>
            </a:r>
          </a:p>
        </p:txBody>
      </p:sp>
      <p:pic>
        <p:nvPicPr>
          <p:cNvPr id="6" name="Picture 5" descr="scale1.axis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2" y="1090573"/>
            <a:ext cx="9107585" cy="476461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69332" y="1090573"/>
            <a:ext cx="9107585" cy="4764616"/>
            <a:chOff x="1162050" y="2754312"/>
            <a:chExt cx="2743200" cy="1435100"/>
          </a:xfrm>
        </p:grpSpPr>
        <p:pic>
          <p:nvPicPr>
            <p:cNvPr id="8" name="Picture 7" descr="scale1.1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9" name="Picture 8" descr="scale1.2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10" name="Picture 9" descr="scale1.3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9332" y="1090573"/>
            <a:ext cx="9107585" cy="4764616"/>
            <a:chOff x="2800350" y="1162050"/>
            <a:chExt cx="2743200" cy="1435100"/>
          </a:xfrm>
        </p:grpSpPr>
        <p:pic>
          <p:nvPicPr>
            <p:cNvPr id="11" name="Picture 10" descr="scale2.1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  <p:pic>
          <p:nvPicPr>
            <p:cNvPr id="12" name="Picture 11" descr="scale2.2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69332" y="1090573"/>
            <a:ext cx="9107585" cy="4764616"/>
            <a:chOff x="2720975" y="2527300"/>
            <a:chExt cx="2743200" cy="1435100"/>
          </a:xfrm>
        </p:grpSpPr>
        <p:pic>
          <p:nvPicPr>
            <p:cNvPr id="13" name="Picture 12" descr="scale4.1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  <p:pic>
          <p:nvPicPr>
            <p:cNvPr id="14" name="Picture 13" descr="scale4.2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69332" y="1090573"/>
            <a:ext cx="9107585" cy="4764616"/>
            <a:chOff x="5613400" y="1079500"/>
            <a:chExt cx="2743200" cy="1435100"/>
          </a:xfrm>
        </p:grpSpPr>
        <p:pic>
          <p:nvPicPr>
            <p:cNvPr id="15" name="Picture 14" descr="scale8.1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  <p:pic>
          <p:nvPicPr>
            <p:cNvPr id="16" name="Picture 15" descr="scale8.2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69332" y="1090573"/>
            <a:ext cx="9107585" cy="4764616"/>
            <a:chOff x="5264150" y="2847975"/>
            <a:chExt cx="2743200" cy="1435100"/>
          </a:xfrm>
        </p:grpSpPr>
        <p:pic>
          <p:nvPicPr>
            <p:cNvPr id="17" name="Picture 16" descr="scale16.1.ep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  <p:pic>
          <p:nvPicPr>
            <p:cNvPr id="18" name="Picture 17" descr="scale16.2.ep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812215" y="70074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47199" y="6024185"/>
            <a:ext cx="7323077" cy="58305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More servers =&gt; More operations/sec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Scalable causal consistency</a:t>
            </a:r>
          </a:p>
          <a:p>
            <a:pPr lvl="1"/>
            <a:r>
              <a:rPr lang="en-US" dirty="0"/>
              <a:t>Shard for scalable storage</a:t>
            </a:r>
          </a:p>
          <a:p>
            <a:pPr lvl="1"/>
            <a:r>
              <a:rPr lang="en-US" dirty="0"/>
              <a:t>Distributed protocols for coordinating writes and reads</a:t>
            </a:r>
          </a:p>
          <a:p>
            <a:pPr lvl="2"/>
            <a:r>
              <a:rPr lang="en-US" dirty="0"/>
              <a:t>Evaluation confirms scalability</a:t>
            </a:r>
          </a:p>
          <a:p>
            <a:endParaRPr lang="en-US" dirty="0"/>
          </a:p>
          <a:p>
            <a:r>
              <a:rPr lang="en-US" dirty="0"/>
              <a:t>All operations handled in local datacenter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Low latency</a:t>
            </a:r>
          </a:p>
          <a:p>
            <a:pPr lvl="1"/>
            <a:endParaRPr lang="en-US" dirty="0"/>
          </a:p>
          <a:p>
            <a:r>
              <a:rPr lang="en-US" dirty="0"/>
              <a:t>We’re thinking </a:t>
            </a:r>
            <a:r>
              <a:rPr lang="en-US" dirty="0" err="1"/>
              <a:t>scalably</a:t>
            </a:r>
            <a:r>
              <a:rPr lang="en-US" dirty="0"/>
              <a:t> now!</a:t>
            </a:r>
          </a:p>
          <a:p>
            <a:pPr lvl="1"/>
            <a:r>
              <a:rPr lang="en-US" dirty="0"/>
              <a:t>Next time: scalable strong consistency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Causal+ Consistency (review)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Partially orders all operations, does not totally order them</a:t>
            </a:r>
          </a:p>
          <a:p>
            <a:pPr lvl="1"/>
            <a:r>
              <a:rPr lang="en-US" sz="2000" dirty="0"/>
              <a:t>Does not look like a single machine</a:t>
            </a:r>
          </a:p>
          <a:p>
            <a:pPr lvl="1"/>
            <a:endParaRPr lang="en-US" sz="2000" dirty="0"/>
          </a:p>
          <a:p>
            <a:r>
              <a:rPr lang="en-US" sz="2400" dirty="0"/>
              <a:t>Guarantees</a:t>
            </a:r>
          </a:p>
          <a:p>
            <a:pPr lvl="1"/>
            <a:r>
              <a:rPr lang="en-US" sz="2000" dirty="0"/>
              <a:t>For each process, ∃ an order of all writes + that process’s reads</a:t>
            </a:r>
          </a:p>
          <a:p>
            <a:pPr lvl="1"/>
            <a:r>
              <a:rPr lang="en-US" sz="2000" dirty="0"/>
              <a:t>Order respects the happens-before (</a:t>
            </a:r>
            <a:r>
              <a:rPr lang="en-US" sz="2000" dirty="0">
                <a:sym typeface="Wingdings"/>
              </a:rPr>
              <a:t>) </a:t>
            </a:r>
            <a:r>
              <a:rPr lang="en-US" sz="2000" dirty="0"/>
              <a:t>ordering of operations</a:t>
            </a:r>
          </a:p>
          <a:p>
            <a:pPr lvl="1"/>
            <a:r>
              <a:rPr lang="en-US" sz="2000" dirty="0"/>
              <a:t>+ replicas converge to the same state</a:t>
            </a:r>
          </a:p>
          <a:p>
            <a:pPr lvl="2"/>
            <a:r>
              <a:rPr lang="en-US" sz="1600" dirty="0"/>
              <a:t>Skip details, makes it stronger than eventual consistency</a:t>
            </a:r>
          </a:p>
        </p:txBody>
      </p:sp>
    </p:spTree>
    <p:extLst>
      <p:ext uri="{BB962C8B-B14F-4D97-AF65-F5344CB8AC3E}">
        <p14:creationId xmlns:p14="http://schemas.microsoft.com/office/powerpoint/2010/main" val="20546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0000"/>
            <a:ext cx="7772400" cy="2678001"/>
          </a:xfrm>
        </p:spPr>
        <p:txBody>
          <a:bodyPr/>
          <a:lstStyle/>
          <a:p>
            <a:r>
              <a:rPr lang="en-US" b="0" dirty="0"/>
              <a:t>Causal consistency within replicated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572000"/>
            <a:ext cx="6810786" cy="1612034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 err="1"/>
              <a:t>Linearizability</a:t>
            </a:r>
            <a:r>
              <a:rPr lang="en-US" sz="2400" dirty="0"/>
              <a:t> / sequential:  Eager replication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Trades off low-latency for consistency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Implications of laziness on consistency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2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50044" y="39132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485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44011" y="29226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418817" y="2566283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13572" y="29226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976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168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836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488444" y="39132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0869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582411" y="29226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51972" y="29226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3360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552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6220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926844" y="39132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5253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020811" y="29226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990372" y="29226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7744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9936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44" y="13941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6231644" y="20844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4039925" y="25811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583445" y="23374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822949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490653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62548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3780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3436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4668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6418915" y="18132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94956" y="205641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5" grpId="0" animBg="1"/>
      <p:bldP spid="86" grpId="0" animBg="1"/>
      <p:bldP spid="87" grpId="0" animBg="1"/>
      <p:bldP spid="90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572000"/>
            <a:ext cx="8604658" cy="24384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Causal consistency:  Lazy replication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Trades off consistency for low-latency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Maintain local ordering when replicating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Operations may be lost if failure before replication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Implications of laziness on consistency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2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50044" y="39132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485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44011" y="29226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398004" y="2560485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13572" y="29226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168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836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488444" y="39132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0869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582411" y="29226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51972" y="29226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5552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6220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926844" y="39132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5253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020811" y="29226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990372" y="29226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9936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44" y="13941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6231644" y="20844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4039925" y="25811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583445" y="23374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822949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490653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62548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3780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3436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4668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6418915" y="18132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94956" y="205641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5" grpId="0" animBg="1"/>
      <p:bldP spid="86" grpId="0" animBg="1"/>
      <p:bldP spid="87" grpId="0" animBg="1"/>
      <p:bldP spid="90" grpId="0" animBg="1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vs Scalability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104786"/>
              </p:ext>
            </p:extLst>
          </p:nvPr>
        </p:nvGraphicFramePr>
        <p:xfrm>
          <a:off x="288324" y="2739045"/>
          <a:ext cx="8591550" cy="2189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1694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Scalable?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Paxos</a:t>
                      </a:r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/RAFT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Linearizable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Bayou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Dynamo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Eventual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/>
              <a:t>Scalability: Adding more machines allows more data to be stored and more operations to be handled!</a:t>
            </a:r>
          </a:p>
        </p:txBody>
      </p:sp>
      <p:sp>
        <p:nvSpPr>
          <p:cNvPr id="7" name="Donut 6"/>
          <p:cNvSpPr/>
          <p:nvPr/>
        </p:nvSpPr>
        <p:spPr>
          <a:xfrm>
            <a:off x="5739358" y="3038715"/>
            <a:ext cx="1061701" cy="1393558"/>
          </a:xfrm>
          <a:prstGeom prst="donut">
            <a:avLst>
              <a:gd name="adj" fmla="val 9808"/>
            </a:avLst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8354" y="5207676"/>
            <a:ext cx="33300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It’s time to think about scalability!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9865" y="3282746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9865" y="385862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9865" y="4454153"/>
            <a:ext cx="56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5018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vs Scalability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891620"/>
              </p:ext>
            </p:extLst>
          </p:nvPr>
        </p:nvGraphicFramePr>
        <p:xfrm>
          <a:off x="288324" y="2739045"/>
          <a:ext cx="8591550" cy="3287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1694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Scalable?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Dynamo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Eventual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Bayou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Paxos</a:t>
                      </a:r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/RAFT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Linearizable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Next</a:t>
                      </a:r>
                      <a:r>
                        <a:rPr lang="en-US" b="0" i="0" baseline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Time!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/>
              <a:t>Scalability: Adding more machines allows more data to be stored and more operations to be handled!</a:t>
            </a:r>
          </a:p>
        </p:txBody>
      </p:sp>
    </p:spTree>
    <p:extLst>
      <p:ext uri="{BB962C8B-B14F-4D97-AF65-F5344CB8AC3E}">
        <p14:creationId xmlns:p14="http://schemas.microsoft.com/office/powerpoint/2010/main" val="2199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1170</Words>
  <Application>Microsoft Macintosh PowerPoint</Application>
  <PresentationFormat>Overhead</PresentationFormat>
  <Paragraphs>531</Paragraphs>
  <Slides>38</Slides>
  <Notes>25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Helvetica Neue Medium</vt:lpstr>
      <vt:lpstr>Mangal</vt:lpstr>
      <vt:lpstr>Wingdings</vt:lpstr>
      <vt:lpstr>Office Theme</vt:lpstr>
      <vt:lpstr>1_Office Theme</vt:lpstr>
      <vt:lpstr>2_Office Theme</vt:lpstr>
      <vt:lpstr>3_Office Theme</vt:lpstr>
      <vt:lpstr>4_Office Theme</vt:lpstr>
      <vt:lpstr>Scalable Causal Consistency</vt:lpstr>
      <vt:lpstr>Consistency Hierarchy (review)</vt:lpstr>
      <vt:lpstr>Causal+ Consistency (review)</vt:lpstr>
      <vt:lpstr>Causal+ Consistency (review)</vt:lpstr>
      <vt:lpstr>Causal consistency within replicated systems</vt:lpstr>
      <vt:lpstr>Implications of laziness on consistency</vt:lpstr>
      <vt:lpstr>Implications of laziness on consistency</vt:lpstr>
      <vt:lpstr>Consistency vs Scalability</vt:lpstr>
      <vt:lpstr>Consistency vs Scalability</vt:lpstr>
      <vt:lpstr>COPS: Scalable Causal Consistency for Geo-Replicated Storage </vt:lpstr>
      <vt:lpstr>Don't Settle for Eventual: Scalable Causal Consistency for [Geo-Replicated] Storage with COPS</vt:lpstr>
      <vt:lpstr>Geo-Replicated Storage</vt:lpstr>
      <vt:lpstr>Inside the Datacenter</vt:lpstr>
      <vt:lpstr>Trade-offs</vt:lpstr>
      <vt:lpstr>Scalability through Sharding</vt:lpstr>
      <vt:lpstr>Causality By Example </vt:lpstr>
      <vt:lpstr>Bayou’s </vt:lpstr>
      <vt:lpstr>Bayou’s Causal Consistency</vt:lpstr>
      <vt:lpstr>Sharded Log Exchange</vt:lpstr>
      <vt:lpstr>Scalability Key Idea</vt:lpstr>
      <vt:lpstr>COPS Architecture</vt:lpstr>
      <vt:lpstr>COPS Architecture</vt:lpstr>
      <vt:lpstr>Read</vt:lpstr>
      <vt:lpstr>Write</vt:lpstr>
      <vt:lpstr>Replicated Write</vt:lpstr>
      <vt:lpstr>Basic Architecture Summary</vt:lpstr>
      <vt:lpstr>Challenge: Many Dependencies</vt:lpstr>
      <vt:lpstr>Nearest Dependencies</vt:lpstr>
      <vt:lpstr>Nearest Dependencies</vt:lpstr>
      <vt:lpstr>One-Hop Dependencies</vt:lpstr>
      <vt:lpstr>One-Hop Dependencies</vt:lpstr>
      <vt:lpstr>Scalable Causal+</vt:lpstr>
      <vt:lpstr>Scalability</vt:lpstr>
      <vt:lpstr>Reads Aren’t Enough</vt:lpstr>
      <vt:lpstr>Read-Only Transactions</vt:lpstr>
      <vt:lpstr>COPS Scaling Evaluation</vt:lpstr>
      <vt:lpstr>COPS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26</cp:revision>
  <cp:lastPrinted>2019-11-13T02:40:23Z</cp:lastPrinted>
  <dcterms:created xsi:type="dcterms:W3CDTF">2018-09-09T13:59:16Z</dcterms:created>
  <dcterms:modified xsi:type="dcterms:W3CDTF">2021-03-31T13:51:33Z</dcterms:modified>
</cp:coreProperties>
</file>