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97" r:id="rId4"/>
    <p:sldId id="264" r:id="rId5"/>
    <p:sldId id="314" r:id="rId6"/>
    <p:sldId id="316" r:id="rId7"/>
    <p:sldId id="315" r:id="rId8"/>
    <p:sldId id="317" r:id="rId9"/>
    <p:sldId id="265" r:id="rId10"/>
    <p:sldId id="266" r:id="rId11"/>
    <p:sldId id="288" r:id="rId12"/>
    <p:sldId id="289" r:id="rId13"/>
    <p:sldId id="303" r:id="rId14"/>
    <p:sldId id="305" r:id="rId15"/>
    <p:sldId id="304" r:id="rId16"/>
    <p:sldId id="291" r:id="rId17"/>
    <p:sldId id="290" r:id="rId18"/>
    <p:sldId id="301" r:id="rId19"/>
    <p:sldId id="306" r:id="rId20"/>
    <p:sldId id="307" r:id="rId21"/>
    <p:sldId id="308" r:id="rId22"/>
    <p:sldId id="309" r:id="rId23"/>
    <p:sldId id="300" r:id="rId24"/>
    <p:sldId id="302" r:id="rId25"/>
    <p:sldId id="299" r:id="rId26"/>
    <p:sldId id="294" r:id="rId27"/>
    <p:sldId id="318" r:id="rId28"/>
    <p:sldId id="319" r:id="rId29"/>
    <p:sldId id="320" r:id="rId30"/>
    <p:sldId id="321" r:id="rId31"/>
    <p:sldId id="313" r:id="rId3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3"/>
    <p:restoredTop sz="72998"/>
  </p:normalViewPr>
  <p:slideViewPr>
    <p:cSldViewPr snapToGrid="0" snapToObjects="1">
      <p:cViewPr varScale="1">
        <p:scale>
          <a:sx n="110" d="100"/>
          <a:sy n="110" d="100"/>
        </p:scale>
        <p:origin x="2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process ordering is a subset of real-time ordering when each process has</a:t>
            </a:r>
            <a:r>
              <a:rPr lang="en-US" baseline="0" dirty="0" smtClean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[Common</a:t>
            </a:r>
            <a:r>
              <a:rPr lang="en-US" baseline="0" dirty="0" smtClean="0"/>
              <a:t> example is x is an uploaded photo, and y is adding that photo to an album.]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Happens-before would also have a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r>
              <a:rPr lang="en-US" baseline="0" dirty="0" smtClean="0"/>
              <a:t> CAP, PRAM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526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6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 home point about</a:t>
            </a:r>
            <a:r>
              <a:rPr lang="en-US" baseline="0" dirty="0" smtClean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for simplicity here that there is at most 1</a:t>
            </a:r>
            <a:r>
              <a:rPr lang="en-US" baseline="0" dirty="0" smtClean="0"/>
              <a:t> outstanding operation per process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 home point about</a:t>
            </a:r>
            <a:r>
              <a:rPr lang="en-US" baseline="0" dirty="0" smtClean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2078346"/>
          </a:xfrm>
        </p:spPr>
        <p:txBody>
          <a:bodyPr>
            <a:normAutofit/>
          </a:bodyPr>
          <a:lstStyle/>
          <a:p>
            <a:r>
              <a:rPr lang="en-US" dirty="0" smtClean="0"/>
              <a:t>COS </a:t>
            </a:r>
            <a:r>
              <a:rPr lang="en-US" dirty="0" smtClean="0"/>
              <a:t>418: Distributed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</a:t>
            </a:r>
            <a:r>
              <a:rPr lang="en-US" dirty="0" smtClean="0"/>
              <a:t>Lloyd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is Ideal?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Hides the complexity of the underlying distributed system from applications!</a:t>
            </a:r>
          </a:p>
          <a:p>
            <a:pPr lvl="1"/>
            <a:r>
              <a:rPr lang="en-US" dirty="0" smtClean="0"/>
              <a:t>Easier to write applications</a:t>
            </a:r>
          </a:p>
          <a:p>
            <a:pPr lvl="1"/>
            <a:r>
              <a:rPr lang="en-US" dirty="0" smtClean="0"/>
              <a:t>Easier to write correct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But, performance trade-offs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724598" cy="1325563"/>
          </a:xfrm>
        </p:spPr>
        <p:txBody>
          <a:bodyPr/>
          <a:lstStyle/>
          <a:p>
            <a:r>
              <a:rPr lang="en-US" dirty="0" smtClean="0"/>
              <a:t>Stronger vs </a:t>
            </a:r>
            <a:r>
              <a:rPr lang="en-US" smtClean="0"/>
              <a:t>Weaker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Stronger consistency models</a:t>
            </a:r>
          </a:p>
          <a:p>
            <a:pPr marL="457200" lvl="1" indent="0">
              <a:buNone/>
            </a:pPr>
            <a:r>
              <a:rPr lang="en-US" dirty="0" smtClean="0"/>
              <a:t>+ Easier to write applications</a:t>
            </a:r>
          </a:p>
          <a:p>
            <a:pPr lvl="1">
              <a:buFontTx/>
              <a:buChar char="-"/>
            </a:pPr>
            <a:r>
              <a:rPr lang="en-US" dirty="0" smtClean="0"/>
              <a:t> More guarantees for the system to ensure</a:t>
            </a:r>
          </a:p>
          <a:p>
            <a:pPr marL="914400" lvl="2" indent="0">
              <a:buNone/>
            </a:pPr>
            <a:r>
              <a:rPr lang="en-US" dirty="0" smtClean="0"/>
              <a:t>Results in performance tradeoffs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Weaker consistency models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-  Harder to write applications</a:t>
            </a:r>
          </a:p>
          <a:p>
            <a:pPr marL="457200" lvl="1" indent="0">
              <a:buNone/>
            </a:pPr>
            <a:r>
              <a:rPr lang="en-US" dirty="0" smtClean="0"/>
              <a:t>+ Fewer guarantees for the system to ensure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Strictly Stronger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consistency model </a:t>
            </a:r>
            <a:r>
              <a:rPr lang="en-US" i="1" dirty="0" smtClean="0"/>
              <a:t>A</a:t>
            </a:r>
            <a:r>
              <a:rPr lang="en-US" dirty="0" smtClean="0"/>
              <a:t> is strictly stronger than </a:t>
            </a:r>
            <a:r>
              <a:rPr lang="en-US" i="1" dirty="0" smtClean="0"/>
              <a:t>B</a:t>
            </a:r>
            <a:r>
              <a:rPr lang="en-US" dirty="0" smtClean="0"/>
              <a:t> if it allows a strict subset of the behaviors of B</a:t>
            </a:r>
          </a:p>
          <a:p>
            <a:pPr lvl="1"/>
            <a:r>
              <a:rPr lang="en-US" dirty="0" smtClean="0"/>
              <a:t>Guarantees are strictly stronger</a:t>
            </a:r>
          </a:p>
        </p:txBody>
      </p:sp>
    </p:spTree>
    <p:extLst>
      <p:ext uri="{BB962C8B-B14F-4D97-AF65-F5344CB8AC3E}">
        <p14:creationId xmlns:p14="http://schemas.microsoft.com/office/powerpoint/2010/main" val="1818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 smtClean="0"/>
          </a:p>
          <a:p>
            <a:r>
              <a:rPr lang="en-US" dirty="0"/>
              <a:t>That total order preserves the </a:t>
            </a:r>
            <a:r>
              <a:rPr lang="en-US" dirty="0" smtClean="0">
                <a:solidFill>
                  <a:srgbClr val="FF8F00"/>
                </a:solidFill>
              </a:rPr>
              <a:t>process </a:t>
            </a:r>
            <a:r>
              <a:rPr lang="en-US" dirty="0">
                <a:solidFill>
                  <a:srgbClr val="FF8F00"/>
                </a:solidFill>
              </a:rPr>
              <a:t>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process P issues operation A before operation B,</a:t>
            </a:r>
            <a:br>
              <a:rPr lang="en-US" dirty="0" smtClean="0"/>
            </a:br>
            <a:r>
              <a:rPr lang="en-US" dirty="0" smtClean="0"/>
              <a:t>then A is order before B by the process order</a:t>
            </a:r>
            <a:endParaRPr lang="en-US" baseline="-25000" dirty="0" smtClean="0"/>
          </a:p>
          <a:p>
            <a:pPr lvl="1"/>
            <a:r>
              <a:rPr lang="en-US" dirty="0" smtClean="0"/>
              <a:t>If operations </a:t>
            </a:r>
            <a:r>
              <a:rPr lang="en-US" dirty="0"/>
              <a:t>A </a:t>
            </a:r>
            <a:r>
              <a:rPr lang="en-US" dirty="0" smtClean="0"/>
              <a:t>and B and done by different processes then there is no process order between them</a:t>
            </a:r>
            <a:endParaRPr lang="en-US" dirty="0"/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5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Consistency </a:t>
            </a:r>
            <a:r>
              <a:rPr lang="en-US" dirty="0"/>
              <a:t>≈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“Appears to be a Single Machine”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machine processes requests one by one in the order it receives them</a:t>
            </a:r>
          </a:p>
          <a:p>
            <a:pPr lvl="1"/>
            <a:r>
              <a:rPr lang="en-US" dirty="0" smtClean="0"/>
              <a:t>Will receive requests ordered </a:t>
            </a:r>
            <a:br>
              <a:rPr lang="en-US" dirty="0" smtClean="0"/>
            </a:br>
            <a:r>
              <a:rPr lang="en-US" dirty="0" smtClean="0"/>
              <a:t>by process order in that order</a:t>
            </a:r>
          </a:p>
          <a:p>
            <a:pPr lvl="1"/>
            <a:r>
              <a:rPr lang="en-US" dirty="0" smtClean="0"/>
              <a:t>Will receive all requests in some 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is strictly stronger than Sequential </a:t>
            </a:r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/>
              <a:t>: ∃total order + real-time ordering</a:t>
            </a:r>
          </a:p>
          <a:p>
            <a:r>
              <a:rPr lang="en-US" dirty="0"/>
              <a:t>Sequential: ∃total order + process ordering</a:t>
            </a:r>
          </a:p>
          <a:p>
            <a:pPr lvl="1"/>
            <a:r>
              <a:rPr lang="en-US" dirty="0"/>
              <a:t>Process ordering ⊆ Real-time ordering</a:t>
            </a:r>
          </a:p>
        </p:txBody>
      </p:sp>
    </p:spTree>
    <p:extLst>
      <p:ext uri="{BB962C8B-B14F-4D97-AF65-F5344CB8AC3E}">
        <p14:creationId xmlns:p14="http://schemas.microsoft.com/office/powerpoint/2010/main" val="11978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But Not </a:t>
            </a:r>
            <a:r>
              <a:rPr lang="en-US" dirty="0" err="1" smtClean="0"/>
              <a:t>Linearizable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0" y="2169459"/>
            <a:ext cx="6345451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Partially orders all operations, does not totally order them</a:t>
            </a:r>
          </a:p>
          <a:p>
            <a:pPr lvl="1"/>
            <a:r>
              <a:rPr lang="en-US" sz="2000" dirty="0" smtClean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Guarantees</a:t>
            </a:r>
          </a:p>
          <a:p>
            <a:pPr lvl="1"/>
            <a:r>
              <a:rPr lang="en-US" sz="2000" dirty="0" smtClean="0"/>
              <a:t>For each process, ∃ an order of all writes + that process’s reads</a:t>
            </a:r>
          </a:p>
          <a:p>
            <a:pPr lvl="1"/>
            <a:r>
              <a:rPr lang="en-US" sz="2000" dirty="0" smtClean="0"/>
              <a:t>Order respects the happens-before (</a:t>
            </a:r>
            <a:r>
              <a:rPr lang="en-US" sz="2000" dirty="0" smtClean="0">
                <a:sym typeface="Wingdings"/>
              </a:rPr>
              <a:t>) </a:t>
            </a:r>
            <a:r>
              <a:rPr lang="en-US" sz="2000" dirty="0" smtClean="0"/>
              <a:t>ordering of operations</a:t>
            </a:r>
          </a:p>
          <a:p>
            <a:pPr lvl="1"/>
            <a:r>
              <a:rPr lang="en-US" sz="2000" dirty="0" smtClean="0"/>
              <a:t>+ replicas converge to the same state</a:t>
            </a:r>
          </a:p>
          <a:p>
            <a:pPr lvl="2"/>
            <a:r>
              <a:rPr lang="en-US" sz="1600" dirty="0" smtClean="0"/>
              <a:t>Skip details, makes it stronger than eventual consistency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61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Writes </a:t>
            </a:r>
            <a:r>
              <a:rPr lang="en-US" sz="2800" dirty="0">
                <a:solidFill>
                  <a:schemeClr val="tx1"/>
                </a:solidFill>
              </a:rPr>
              <a:t>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</a:t>
            </a:r>
            <a:r>
              <a:rPr lang="en-US" sz="2800" dirty="0" smtClean="0">
                <a:solidFill>
                  <a:schemeClr val="tx1"/>
                </a:solidFill>
              </a:rPr>
              <a:t>processes in same </a:t>
            </a:r>
            <a:r>
              <a:rPr lang="en-US" sz="2800" dirty="0">
                <a:solidFill>
                  <a:schemeClr val="tx1"/>
                </a:solidFill>
              </a:rPr>
              <a:t>order.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Concurrent </a:t>
            </a:r>
            <a:r>
              <a:rPr lang="en-US" sz="2800" dirty="0">
                <a:solidFill>
                  <a:schemeClr val="tx1"/>
                </a:solidFill>
              </a:rPr>
              <a:t>writes may be seen in a different order on different </a:t>
            </a:r>
            <a:r>
              <a:rPr lang="en-US" dirty="0" smtClean="0"/>
              <a:t>processes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 eaLnBrk="1" hangingPunct="1"/>
            <a:r>
              <a:rPr lang="en-US" sz="2400" dirty="0" smtClean="0"/>
              <a:t>Concurrent: Ops not causally related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between a distributed system and the applications that run on it</a:t>
            </a:r>
          </a:p>
          <a:p>
            <a:endParaRPr lang="en-US" dirty="0"/>
          </a:p>
          <a:p>
            <a:r>
              <a:rPr lang="en-US" dirty="0" smtClean="0"/>
              <a:t>A consistency model is a set of </a:t>
            </a:r>
            <a:r>
              <a:rPr lang="en-US" dirty="0" smtClean="0">
                <a:solidFill>
                  <a:srgbClr val="FF8F00"/>
                </a:solidFill>
              </a:rPr>
              <a:t>guarantees</a:t>
            </a:r>
            <a:r>
              <a:rPr lang="en-US" dirty="0" smtClean="0"/>
              <a:t> made by the distributed system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2436" y="392833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60219" y="1565565"/>
            <a:ext cx="530952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mtClean="0"/>
              <a:t>Writes that are </a:t>
            </a:r>
            <a:r>
              <a:rPr lang="en-US" smtClean="0">
                <a:solidFill>
                  <a:srgbClr val="FF8F00"/>
                </a:solidFill>
              </a:rPr>
              <a:t>potentially</a:t>
            </a:r>
            <a:r>
              <a:rPr lang="en-US" b="1" i="1" smtClean="0"/>
              <a:t> </a:t>
            </a:r>
            <a:r>
              <a:rPr lang="en-US" smtClean="0"/>
              <a:t>causally related must be seen by all processes in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Concurrent writes may be seen in a different order on different processes.</a:t>
            </a:r>
          </a:p>
          <a:p>
            <a:r>
              <a:rPr lang="en-US" sz="2400" smtClean="0"/>
              <a:t>Concurrent: Ops not causally related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55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261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71489" y="229119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1489" y="2805592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1489" y="3319988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489" y="3834384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489" y="434878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489" y="486317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1489" y="537757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176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8713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But Not Sequential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2260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2599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w(y=1)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919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2191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r(y)=0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620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2304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3935" y="342556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8314" y="399390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3107" y="342556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3104" y="399390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579637" y="3629184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108" y="4183759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3836" y="4745735"/>
            <a:ext cx="344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Order: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), r(y=0), w(y=1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117" y="3439907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Happens Before 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600582"/>
            <a:ext cx="12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44451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6639" y="344451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64813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 Total 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7059" y="555795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849" y="555795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4781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Casual+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Sequential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5681133" y="5173133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63836" y="5077381"/>
            <a:ext cx="3469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),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r(x=0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),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But Not Causal+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328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3360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r(y)=1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2680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259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8787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w(y)=1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688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9647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9827" y="3274190"/>
            <a:ext cx="267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As long as 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eventually would see r(x)=1 this is fine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423329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Happens Before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35984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6639" y="3359848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56346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 Order for 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7059" y="560029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849" y="560029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9014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Causal+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82333" y="3706934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255318" y="5344475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3" grpId="0" animBg="1"/>
      <p:bldP spid="38" grpId="0" animBg="1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Causal Consistency:  Quiz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706088"/>
            <a:ext cx="8252570" cy="28748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Valid under causal consistency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 smtClean="0"/>
              <a:t>Why?  </a:t>
            </a:r>
            <a:r>
              <a:rPr lang="en-US" sz="2400" dirty="0" smtClean="0"/>
              <a:t>x=3 </a:t>
            </a:r>
            <a:r>
              <a:rPr lang="en-US" sz="2400" dirty="0"/>
              <a:t>and </a:t>
            </a:r>
            <a:r>
              <a:rPr lang="en-US" sz="2400" dirty="0" smtClean="0"/>
              <a:t>x=2 are </a:t>
            </a:r>
            <a:r>
              <a:rPr lang="en-US" sz="2400" dirty="0"/>
              <a:t>concurrent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So </a:t>
            </a:r>
            <a:r>
              <a:rPr lang="en-US" sz="2200" dirty="0"/>
              <a:t>all processes </a:t>
            </a:r>
            <a:r>
              <a:rPr lang="en-US" sz="2200" dirty="0" smtClean="0"/>
              <a:t>don’t (need to) </a:t>
            </a:r>
            <a:r>
              <a:rPr lang="en-US" sz="2200" dirty="0"/>
              <a:t>see them in </a:t>
            </a:r>
            <a:r>
              <a:rPr lang="en-US" sz="2200" dirty="0" smtClean="0"/>
              <a:t>same </a:t>
            </a:r>
            <a:r>
              <a:rPr lang="en-US" sz="2200" dirty="0"/>
              <a:t>order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read the values </a:t>
            </a:r>
            <a:r>
              <a:rPr lang="en-US" sz="2400" dirty="0" smtClean="0"/>
              <a:t>‘1’ </a:t>
            </a:r>
            <a:r>
              <a:rPr lang="en-US" sz="2400" dirty="0"/>
              <a:t>and </a:t>
            </a:r>
            <a:r>
              <a:rPr lang="en-US" sz="2400" dirty="0" smtClean="0"/>
              <a:t>‘2’ </a:t>
            </a:r>
            <a:r>
              <a:rPr lang="en-US" sz="2400" dirty="0"/>
              <a:t>in order </a:t>
            </a:r>
            <a:r>
              <a:rPr lang="en-US" sz="2400" dirty="0" smtClean="0"/>
              <a:t>as </a:t>
            </a:r>
            <a:r>
              <a:rPr lang="en-US" sz="2400" dirty="0"/>
              <a:t>potentially causally related. No ‘causality’ for</a:t>
            </a:r>
            <a:r>
              <a:rPr lang="en-US" sz="2400" dirty="0" smtClean="0"/>
              <a:t> ‘</a:t>
            </a:r>
            <a:r>
              <a:rPr lang="en-US" sz="2400" dirty="0"/>
              <a:t>3</a:t>
            </a:r>
            <a:r>
              <a:rPr lang="en-US" sz="2400" dirty="0" smtClean="0"/>
              <a:t>’.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68" name="Group 6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63" name="Group 6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48" name="Group 4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Sequential Consistency:  Quiz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694176"/>
            <a:ext cx="7478641" cy="30252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Invalid under sequential consistency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Why?  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and P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see 2 and 3 in different order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But fine for causal consistency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2 and 3 are not causally related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35" name="Group 3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41" name="Group 4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-246706" y="4975768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 smtClean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825" y="5334000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       x=2 happens after x=1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70299" y="1946968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 smtClean="0"/>
              <a:t>All replicas execute operations in </a:t>
            </a:r>
            <a:r>
              <a:rPr lang="en-US" dirty="0" smtClean="0">
                <a:solidFill>
                  <a:srgbClr val="FF8F00"/>
                </a:solidFill>
              </a:rPr>
              <a:t>some</a:t>
            </a:r>
            <a:r>
              <a:rPr lang="en-US" dirty="0" smtClean="0"/>
              <a:t> total order</a:t>
            </a:r>
          </a:p>
          <a:p>
            <a:endParaRPr lang="en-US" dirty="0" smtClean="0"/>
          </a:p>
          <a:p>
            <a:r>
              <a:rPr lang="en-US" dirty="0" smtClean="0"/>
              <a:t>That total order preserves the </a:t>
            </a:r>
            <a:r>
              <a:rPr lang="en-US" dirty="0" smtClean="0">
                <a:solidFill>
                  <a:srgbClr val="FF8F00"/>
                </a:solidFill>
              </a:rPr>
              <a:t>real-time ordering </a:t>
            </a:r>
            <a:r>
              <a:rPr lang="en-US" dirty="0" smtClean="0"/>
              <a:t>between operations</a:t>
            </a:r>
          </a:p>
          <a:p>
            <a:pPr lvl="1"/>
            <a:r>
              <a:rPr lang="en-US" dirty="0" smtClean="0"/>
              <a:t>If operation A </a:t>
            </a:r>
            <a:r>
              <a:rPr lang="en-US" dirty="0" smtClean="0">
                <a:solidFill>
                  <a:srgbClr val="FF8F00"/>
                </a:solidFill>
              </a:rPr>
              <a:t>completes</a:t>
            </a:r>
            <a:r>
              <a:rPr lang="en-US" i="1" dirty="0" smtClean="0">
                <a:solidFill>
                  <a:srgbClr val="FF8F00"/>
                </a:solidFill>
              </a:rPr>
              <a:t> </a:t>
            </a:r>
            <a:r>
              <a:rPr lang="en-US" dirty="0" smtClean="0"/>
              <a:t>before operation B </a:t>
            </a:r>
            <a:r>
              <a:rPr lang="en-US" dirty="0" smtClean="0">
                <a:solidFill>
                  <a:srgbClr val="FF8F00"/>
                </a:solidFill>
              </a:rPr>
              <a:t>begins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then A is ordered before B in real-time</a:t>
            </a:r>
          </a:p>
          <a:p>
            <a:pPr lvl="1"/>
            <a:r>
              <a:rPr lang="en-US" dirty="0" smtClean="0"/>
              <a:t>If neither A nor B completes before the other begins, then there is no real-time order</a:t>
            </a:r>
          </a:p>
          <a:p>
            <a:pPr lvl="2"/>
            <a:r>
              <a:rPr lang="en-US" dirty="0" smtClean="0"/>
              <a:t>(But there must be </a:t>
            </a:r>
            <a:r>
              <a:rPr lang="en-US" i="1" dirty="0" smtClean="0"/>
              <a:t>some</a:t>
            </a:r>
            <a:r>
              <a:rPr lang="en-US" dirty="0" smtClean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-470485" y="5030739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 smtClean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712" y="4560888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endParaRPr lang="en-US" sz="2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  P</a:t>
            </a:r>
            <a:r>
              <a:rPr kumimoji="0" lang="en-US" sz="280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doesn’t read value of 1 before writing 2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w(x=a)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w(x=b)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Ordering Examples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2565518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3422058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34220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4377794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43419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439019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523056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5295792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100" y="4116382"/>
            <a:ext cx="6884289" cy="397934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7800226" y="420382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 smtClean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48893" y="4141372"/>
            <a:ext cx="6884289" cy="397934"/>
            <a:chOff x="652100" y="4116382"/>
            <a:chExt cx="6884289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  <a:endParaRPr lang="en-US" baseline="-25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192" name="Rounded Rectangle 146"/>
          <p:cNvSpPr>
            <a:spLocks noChangeArrowheads="1"/>
          </p:cNvSpPr>
          <p:nvPr/>
        </p:nvSpPr>
        <p:spPr bwMode="auto">
          <a:xfrm>
            <a:off x="7800226" y="3975236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 smtClean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2492" y="4165671"/>
            <a:ext cx="6884289" cy="397934"/>
            <a:chOff x="652100" y="4116382"/>
            <a:chExt cx="6884289" cy="397934"/>
          </a:xfrm>
        </p:grpSpPr>
        <p:sp>
          <p:nvSpPr>
            <p:cNvPr id="128" name="TextBox 127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  <a:endParaRPr lang="en-US" baseline="-25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TextBox 15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4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191" name="Rounded Rectangle 146"/>
          <p:cNvSpPr>
            <a:spLocks noChangeArrowheads="1"/>
          </p:cNvSpPr>
          <p:nvPr/>
        </p:nvSpPr>
        <p:spPr bwMode="auto">
          <a:xfrm>
            <a:off x="7800226" y="4179972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 smtClean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2492" y="4245758"/>
            <a:ext cx="6884289" cy="397934"/>
            <a:chOff x="652100" y="4116382"/>
            <a:chExt cx="6884289" cy="397934"/>
          </a:xfrm>
        </p:grpSpPr>
        <p:sp>
          <p:nvSpPr>
            <p:cNvPr id="160" name="TextBox 159"/>
            <p:cNvSpPr txBox="1"/>
            <p:nvPr/>
          </p:nvSpPr>
          <p:spPr>
            <a:xfrm>
              <a:off x="652100" y="413068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I</a:t>
              </a:r>
              <a:endParaRPr lang="en-US" baseline="-25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TextBox 18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TextBox 18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TextBox 1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TextBox 16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193" name="Rounded Rectangle 146"/>
          <p:cNvSpPr>
            <a:spLocks noChangeArrowheads="1"/>
          </p:cNvSpPr>
          <p:nvPr/>
        </p:nvSpPr>
        <p:spPr bwMode="auto">
          <a:xfrm>
            <a:off x="7800226" y="4079622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 smtClean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== </a:t>
            </a:r>
            <a:br>
              <a:rPr lang="en-US" dirty="0" smtClean="0"/>
            </a:br>
            <a:r>
              <a:rPr lang="en-US" dirty="0" smtClean="0"/>
              <a:t>“Appears to be a Single Machine”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machine processes requests one by one in the order it receives them</a:t>
            </a:r>
          </a:p>
          <a:p>
            <a:pPr lvl="1"/>
            <a:r>
              <a:rPr lang="en-US" dirty="0" smtClean="0"/>
              <a:t>Will receive requests ordered by real-time in that order</a:t>
            </a:r>
          </a:p>
          <a:p>
            <a:pPr lvl="1"/>
            <a:r>
              <a:rPr lang="en-US" dirty="0" smtClean="0"/>
              <a:t>Will receive all requests in some order</a:t>
            </a:r>
          </a:p>
          <a:p>
            <a:pPr lvl="1"/>
            <a:endParaRPr lang="en-US" dirty="0"/>
          </a:p>
          <a:p>
            <a:r>
              <a:rPr lang="en-US" dirty="0" smtClean="0"/>
              <a:t>Atomic Multicast, </a:t>
            </a:r>
            <a:r>
              <a:rPr lang="en-US" dirty="0" err="1" smtClean="0"/>
              <a:t>Viewstamped</a:t>
            </a:r>
            <a:r>
              <a:rPr lang="en-US" dirty="0" smtClean="0"/>
              <a:t> Replication, </a:t>
            </a:r>
            <a:r>
              <a:rPr lang="en-US" dirty="0" err="1" smtClean="0"/>
              <a:t>Paxos</a:t>
            </a:r>
            <a:r>
              <a:rPr lang="en-US" dirty="0" smtClean="0"/>
              <a:t>, and RAFT provide </a:t>
            </a:r>
            <a:r>
              <a:rPr lang="en-US" dirty="0" err="1" smtClean="0"/>
              <a:t>Linearizability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Single machine processing incoming requests one at a time also provide </a:t>
            </a:r>
            <a:r>
              <a:rPr lang="en-US" dirty="0" err="1" smtClean="0"/>
              <a:t>Linearizability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6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2942</TotalTime>
  <Words>1338</Words>
  <Application>Microsoft Macintosh PowerPoint</Application>
  <PresentationFormat>Overhead</PresentationFormat>
  <Paragraphs>389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 Neue</vt:lpstr>
      <vt:lpstr>Helvetica Neue Medium</vt:lpstr>
      <vt:lpstr>Wingdings</vt:lpstr>
      <vt:lpstr>Office Theme</vt:lpstr>
      <vt:lpstr>Consistency Models</vt:lpstr>
      <vt:lpstr>Consistency Models</vt:lpstr>
      <vt:lpstr>Linearizability</vt:lpstr>
      <vt:lpstr>Real-Time Ordering Examples</vt:lpstr>
      <vt:lpstr>Linearizable?</vt:lpstr>
      <vt:lpstr>Linearizable?</vt:lpstr>
      <vt:lpstr>Linearizable?</vt:lpstr>
      <vt:lpstr>Linearizable?</vt:lpstr>
      <vt:lpstr>Linearizability ==  “Appears to be a Single Machine”</vt:lpstr>
      <vt:lpstr>Linearizability is Ideal?</vt:lpstr>
      <vt:lpstr>Stronger vs Weaker Consistency</vt:lpstr>
      <vt:lpstr>Strictly Stronger Consistency</vt:lpstr>
      <vt:lpstr>Sequential Consistency</vt:lpstr>
      <vt:lpstr>Sequential Consistency ≈  “Appears to be a Single Machine”</vt:lpstr>
      <vt:lpstr>Linearizability is strictly stronger than Sequential Consistency</vt:lpstr>
      <vt:lpstr>Sequential But Not Linearizable</vt:lpstr>
      <vt:lpstr>Consistency Hierarchy</vt:lpstr>
      <vt:lpstr>Causal+ Consistency</vt:lpstr>
      <vt:lpstr>Causal Consistency</vt:lpstr>
      <vt:lpstr>Causal Consistency</vt:lpstr>
      <vt:lpstr>Causal Consistency</vt:lpstr>
      <vt:lpstr>Causal Consistency</vt:lpstr>
      <vt:lpstr>Causal+ But Not Sequential</vt:lpstr>
      <vt:lpstr>Eventual But Not Causal+</vt:lpstr>
      <vt:lpstr>Consistency Hierarchy</vt:lpstr>
      <vt:lpstr>PowerPoint Presentation</vt:lpstr>
      <vt:lpstr>Causal Consistency:  Quiz</vt:lpstr>
      <vt:lpstr>Sequential Consistency:  Quiz</vt:lpstr>
      <vt:lpstr>Causal Consistency</vt:lpstr>
      <vt:lpstr>Causal Consistency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62</cp:revision>
  <cp:lastPrinted>2019-11-11T01:29:55Z</cp:lastPrinted>
  <dcterms:created xsi:type="dcterms:W3CDTF">2018-09-09T13:59:16Z</dcterms:created>
  <dcterms:modified xsi:type="dcterms:W3CDTF">2021-03-29T13:45:37Z</dcterms:modified>
</cp:coreProperties>
</file>