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2"/>
  </p:notesMasterIdLst>
  <p:handoutMasterIdLst>
    <p:handoutMasterId r:id="rId53"/>
  </p:handoutMasterIdLst>
  <p:sldIdLst>
    <p:sldId id="257" r:id="rId2"/>
    <p:sldId id="518" r:id="rId3"/>
    <p:sldId id="519" r:id="rId4"/>
    <p:sldId id="478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44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15" r:id="rId49"/>
    <p:sldId id="516" r:id="rId50"/>
    <p:sldId id="517" r:id="rId51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9" autoAdjust="0"/>
    <p:restoredTop sz="57551" autoAdjust="0"/>
  </p:normalViewPr>
  <p:slideViewPr>
    <p:cSldViewPr snapToGrid="0">
      <p:cViewPr varScale="1">
        <p:scale>
          <a:sx n="85" d="100"/>
          <a:sy n="85" d="100"/>
        </p:scale>
        <p:origin x="2640" y="17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Who</a:t>
            </a:r>
            <a:r>
              <a:rPr lang="en-US" baseline="0" dirty="0" smtClean="0"/>
              <a:t> can be elected here?? S1 √, s5 √, s4 X, s2/s3 √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</a:t>
            </a:r>
            <a:r>
              <a:rPr lang="en-US" baseline="0" dirty="0"/>
              <a:t>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3/19/21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3/19/21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3/19/21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Consensus: </a:t>
            </a:r>
            <a:r>
              <a:rPr lang="en-US" sz="5400" dirty="0" err="1" smtClean="0"/>
              <a:t>Paxos</a:t>
            </a:r>
            <a:r>
              <a:rPr lang="en-US" sz="5400" dirty="0" smtClean="0"/>
              <a:t> and RAFT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 smtClean="0"/>
              <a:t>13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Wyatt </a:t>
            </a:r>
            <a:r>
              <a:rPr lang="en-US" sz="2800" dirty="0"/>
              <a:t>Lloyd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8820" y="6111535"/>
            <a:ext cx="881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RAFT slides based on those from Diego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90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5910" y="1665132"/>
            <a:ext cx="7226090" cy="44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b="0" dirty="0">
                <a:solidFill>
                  <a:srgbClr val="FF8F00"/>
                </a:solidFill>
                <a:latin typeface="Helvetica Neue Medium" charset="0"/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 &gt; 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endParaRPr lang="en-US" sz="2600" b="0" baseline="-25000" dirty="0">
              <a:latin typeface="Helvetica Neue Medium" charset="0"/>
            </a:endParaRP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r>
              <a:rPr lang="en-US" sz="2600" b="0" dirty="0">
                <a:latin typeface="Helvetica Neue Medium" charset="0"/>
              </a:rPr>
              <a:t> = n     </a:t>
            </a: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		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no prior proposal accepted</a:t>
            </a:r>
            <a:endParaRPr lang="en-US" sz="2600" b="0" baseline="-25000" dirty="0">
              <a:latin typeface="Helvetica Neue Medium" charset="0"/>
            </a:endParaRP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</a:t>
            </a:r>
            <a:r>
              <a:rPr lang="en-US" sz="2600" b="0" dirty="0" err="1">
                <a:latin typeface="Helvetica Neue Medium" charset="0"/>
              </a:rPr>
              <a:t>Ø</a:t>
            </a:r>
            <a:r>
              <a:rPr lang="en-US" sz="2600" b="0" dirty="0">
                <a:latin typeface="Helvetica Neue Medium" charset="0"/>
              </a:rPr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(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baseline="-25000" dirty="0">
                <a:latin typeface="Helvetica Neue Medium" charset="0"/>
              </a:rPr>
              <a:t> , </a:t>
            </a:r>
            <a:r>
              <a:rPr lang="en-US" sz="2600" b="0" dirty="0" err="1">
                <a:latin typeface="Helvetica Neue Medium" charset="0"/>
              </a:rPr>
              <a:t>v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dirty="0">
                <a:latin typeface="Helvetica Neue Medium" charset="0"/>
              </a:rPr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b="0" dirty="0">
              <a:latin typeface="Helvetica Neue Medium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709740"/>
            <a:ext cx="10512862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dirty="0"/>
              <a:t>If receive promise from </a:t>
            </a:r>
            <a:r>
              <a:rPr lang="en-US" dirty="0">
                <a:solidFill>
                  <a:srgbClr val="FF8F00"/>
                </a:solidFill>
              </a:rPr>
              <a:t>majority</a:t>
            </a:r>
            <a:r>
              <a:rPr lang="en-US" dirty="0"/>
              <a:t> of acceptors, 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 lvl="2">
              <a:spcAft>
                <a:spcPts val="533"/>
              </a:spcAft>
            </a:pPr>
            <a:endParaRPr lang="en-US" sz="2600" dirty="0"/>
          </a:p>
          <a:p>
            <a:r>
              <a:rPr lang="en-US" dirty="0">
                <a:solidFill>
                  <a:srgbClr val="FF8F00"/>
                </a:solidFill>
              </a:rPr>
              <a:t>Acceptors:</a:t>
            </a:r>
          </a:p>
          <a:p>
            <a:pPr lvl="1"/>
            <a:r>
              <a:rPr lang="en-US" dirty="0"/>
              <a:t>Upon receiving (n, v),  if n ≥ 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,</a:t>
            </a:r>
          </a:p>
          <a:p>
            <a:pPr lvl="2"/>
            <a:r>
              <a:rPr lang="en-US" sz="2600" dirty="0"/>
              <a:t>Accept proposal and notify learner(s)</a:t>
            </a:r>
          </a:p>
          <a:p>
            <a:pPr marL="1828343" lvl="3" indent="0">
              <a:buNone/>
            </a:pPr>
            <a:r>
              <a:rPr lang="en-US" sz="3000" dirty="0" err="1"/>
              <a:t>n</a:t>
            </a:r>
            <a:r>
              <a:rPr lang="en-US" sz="3000" baseline="-25000" dirty="0" err="1"/>
              <a:t>a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h</a:t>
            </a:r>
            <a:r>
              <a:rPr lang="en-US" sz="3000" dirty="0"/>
              <a:t> = n</a:t>
            </a:r>
          </a:p>
          <a:p>
            <a:pPr marL="1828343" lvl="3" indent="0">
              <a:buNone/>
            </a:pPr>
            <a:r>
              <a:rPr lang="en-US" sz="3000" dirty="0" err="1"/>
              <a:t>v</a:t>
            </a:r>
            <a:r>
              <a:rPr lang="en-US" sz="3000" baseline="-25000" dirty="0" err="1"/>
              <a:t>a</a:t>
            </a:r>
            <a:r>
              <a:rPr lang="en-US" sz="3000" dirty="0"/>
              <a:t>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45307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Learners</a:t>
            </a:r>
            <a:r>
              <a:rPr lang="en-US" dirty="0"/>
              <a:t> need to know which value chosen</a:t>
            </a:r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acceptor notifies all </a:t>
            </a:r>
            <a:r>
              <a:rPr lang="en-US" dirty="0" smtClean="0"/>
              <a:t>learners</a:t>
            </a:r>
          </a:p>
          <a:p>
            <a:pPr lvl="1"/>
            <a:r>
              <a:rPr lang="en-US" dirty="0"/>
              <a:t>Simplest </a:t>
            </a:r>
            <a:r>
              <a:rPr lang="en-US" dirty="0" smtClean="0"/>
              <a:t>approach, but many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3559" y="1781628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90440" y="6025476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1108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1669" y="1781628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1960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6216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8995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5734" y="3571072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6590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4184" y="4237763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9235" y="4693545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18919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2" y="-41322"/>
            <a:ext cx="11722019" cy="1422030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3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cs typeface="Helvetica Neue Medium" charset="0"/>
              </a:rPr>
              <a:t>Completes phase 1 with proposal n0</a:t>
            </a:r>
            <a:endParaRPr lang="en-US" sz="2800" baseline="-25000" dirty="0">
              <a:cs typeface="Helvetica Neue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8321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20246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2990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5975" y="3590354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2523" y="4600077"/>
            <a:ext cx="4816628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8739" y="1238306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2991" y="1217169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2990" y="5375901"/>
            <a:ext cx="514809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5217" y="6191590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20401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5032375"/>
          </a:xfrm>
        </p:spPr>
        <p:txBody>
          <a:bodyPr>
            <a:normAutofit/>
          </a:bodyPr>
          <a:lstStyle/>
          <a:p>
            <a:r>
              <a:rPr lang="en-US" dirty="0"/>
              <a:t>Described for a single round of consensus</a:t>
            </a:r>
          </a:p>
          <a:p>
            <a:r>
              <a:rPr lang="en-US" dirty="0"/>
              <a:t>Proposer, Acceptors, Learners</a:t>
            </a:r>
          </a:p>
          <a:p>
            <a:pPr lvl="1"/>
            <a:r>
              <a:rPr lang="en-US" dirty="0"/>
              <a:t>Often implemented with nodes playing all roles</a:t>
            </a:r>
          </a:p>
          <a:p>
            <a:pPr>
              <a:spcBef>
                <a:spcPts val="2400"/>
              </a:spcBef>
            </a:pPr>
            <a:r>
              <a:rPr lang="en-US" dirty="0"/>
              <a:t>Always safe:  Quorum intersection</a:t>
            </a:r>
          </a:p>
          <a:p>
            <a:r>
              <a:rPr lang="en-US" dirty="0"/>
              <a:t>Very often live</a:t>
            </a:r>
          </a:p>
          <a:p>
            <a:pPr>
              <a:spcBef>
                <a:spcPts val="2400"/>
              </a:spcBef>
            </a:pPr>
            <a:r>
              <a:rPr lang="en-US" dirty="0"/>
              <a:t>Acceptors accept multiple values</a:t>
            </a:r>
          </a:p>
          <a:p>
            <a:pPr lvl="1"/>
            <a:r>
              <a:rPr lang="en-US" dirty="0"/>
              <a:t>But only one value is ultimately chosen</a:t>
            </a:r>
          </a:p>
          <a:p>
            <a:r>
              <a:rPr lang="en-US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765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Terminology is a mess</a:t>
            </a:r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 loosely and confusingly defined</a:t>
            </a:r>
            <a:r>
              <a:rPr lang="mr-IN" dirty="0">
                <a:ea typeface="Helvetica Neue Medium" charset="0"/>
                <a:cs typeface="Helvetica Neue Medium" charset="0"/>
              </a:rPr>
              <a:t>…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We’ll stick with</a:t>
            </a: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Basic 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Multi-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881AEF-1F5C-2B44-8862-056FAFF53F64}"/>
              </a:ext>
            </a:extLst>
          </p:cNvPr>
          <p:cNvSpPr txBox="1"/>
          <p:nvPr/>
        </p:nvSpPr>
        <p:spPr>
          <a:xfrm>
            <a:off x="1588342" y="5916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the full protocol each time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endParaRPr lang="en-US" sz="3200" dirty="0"/>
          </a:p>
          <a:p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690689"/>
            <a:ext cx="10999450" cy="4925264"/>
          </a:xfrm>
        </p:spPr>
        <p:txBody>
          <a:bodyPr>
            <a:normAutofit/>
          </a:bodyPr>
          <a:lstStyle/>
          <a:p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Takes 1 round until a value is chosen</a:t>
            </a:r>
          </a:p>
          <a:p>
            <a:pPr lvl="1"/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Used extensively in practice!</a:t>
            </a:r>
          </a:p>
          <a:p>
            <a:pPr lvl="1"/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Used in Systems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777" y="1690690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want to: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Elect a leader in group, and inform everybody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668683"/>
            <a:ext cx="9143999" cy="2516305"/>
          </a:xfrm>
        </p:spPr>
        <p:txBody>
          <a:bodyPr/>
          <a:lstStyle/>
          <a:p>
            <a:pPr eaLnBrk="1" hangingPunct="1"/>
            <a:r>
              <a:rPr lang="en-US" dirty="0"/>
              <a:t>Raft: A Consensus Algorithm</a:t>
            </a:r>
            <a:br>
              <a:rPr lang="en-US" dirty="0"/>
            </a:br>
            <a:r>
              <a:rPr lang="en-US" dirty="0"/>
              <a:t>for Replicated Logs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085" y="4339988"/>
            <a:ext cx="8969828" cy="1135222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/>
              <a:t>Diego </a:t>
            </a:r>
            <a:r>
              <a:rPr lang="en-US" sz="2200" dirty="0" err="1"/>
              <a:t>Ongaro</a:t>
            </a:r>
            <a:r>
              <a:rPr lang="en-US" sz="2200" dirty="0"/>
              <a:t> and John </a:t>
            </a:r>
            <a:r>
              <a:rPr lang="en-US" sz="2200" dirty="0" err="1"/>
              <a:t>Ousterhout</a:t>
            </a:r>
            <a:endParaRPr lang="en-US" sz="2200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Stanford University</a:t>
            </a:r>
          </a:p>
          <a:p>
            <a:pPr eaLnBrk="1" hangingPunct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7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5105400"/>
            <a:ext cx="8549470" cy="16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646239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6610" y="1453896"/>
            <a:ext cx="8107237" cy="231169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At any given time, each server is either: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Leader</a:t>
            </a:r>
            <a:r>
              <a:rPr lang="en-US" dirty="0"/>
              <a:t>: handles all client interactions, log replication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Follower</a:t>
            </a:r>
            <a:r>
              <a:rPr lang="en-US" dirty="0"/>
              <a:t>: completely passive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Candidate</a:t>
            </a:r>
            <a:r>
              <a:rPr lang="en-US" dirty="0"/>
              <a:t>: used to elect a new leader</a:t>
            </a:r>
          </a:p>
          <a:p>
            <a:r>
              <a:rPr lang="en-US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6608" y="1453896"/>
            <a:ext cx="8851392" cy="2311698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Servers start as followers</a:t>
            </a:r>
          </a:p>
          <a:p>
            <a:r>
              <a:rPr lang="en-US" b="0" dirty="0"/>
              <a:t>Leaders send </a:t>
            </a:r>
            <a:r>
              <a:rPr lang="en-US" b="0" dirty="0">
                <a:solidFill>
                  <a:schemeClr val="accent4"/>
                </a:solidFill>
              </a:rPr>
              <a:t>heartbeats</a:t>
            </a:r>
            <a:r>
              <a:rPr lang="en-US" b="0" dirty="0"/>
              <a:t> (empty </a:t>
            </a:r>
            <a:r>
              <a:rPr lang="en-US" b="0" dirty="0" err="1"/>
              <a:t>AppendEntries</a:t>
            </a:r>
            <a:r>
              <a:rPr lang="en-US" b="0" dirty="0"/>
              <a:t> RPCs) to maintain authority</a:t>
            </a:r>
          </a:p>
          <a:p>
            <a:r>
              <a:rPr lang="en-US" b="0" dirty="0"/>
              <a:t>If </a:t>
            </a:r>
            <a:r>
              <a:rPr lang="en-US" b="0" dirty="0" err="1">
                <a:solidFill>
                  <a:schemeClr val="accent4"/>
                </a:solidFill>
              </a:rPr>
              <a:t>electionTimeout</a:t>
            </a:r>
            <a:r>
              <a:rPr lang="en-US" b="0" dirty="0">
                <a:solidFill>
                  <a:schemeClr val="accent4"/>
                </a:solidFill>
              </a:rPr>
              <a:t> </a:t>
            </a:r>
            <a:r>
              <a:rPr lang="en-US" b="0" dirty="0"/>
              <a:t>elapses with no RPCs (100-500ms), follower assumes leader has crashed and starts new election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0287" y="403435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692" y="4034359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833834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7600" y="2225683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225683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900617"/>
            <a:ext cx="8229600" cy="2527481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Time divided into terms</a:t>
            </a:r>
          </a:p>
          <a:p>
            <a:pPr lvl="1"/>
            <a:r>
              <a:rPr lang="en-US" dirty="0"/>
              <a:t>Election (either failed or resulted in 1 leader)</a:t>
            </a:r>
          </a:p>
          <a:p>
            <a:pPr lvl="1"/>
            <a:r>
              <a:rPr lang="en-US" dirty="0"/>
              <a:t>Normal operation under a single leader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/>
              <a:t>Each server maintains </a:t>
            </a:r>
            <a:r>
              <a:rPr lang="en-US" b="0" dirty="0">
                <a:solidFill>
                  <a:schemeClr val="accent4"/>
                </a:solidFill>
              </a:rPr>
              <a:t>current term </a:t>
            </a:r>
            <a:r>
              <a:rPr lang="en-US" b="0" dirty="0"/>
              <a:t>value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2835283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29000" y="2225683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2" y="2225683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225683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2225683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2225683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2225683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2225683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78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65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1979464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34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07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0" y="2835285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5200" y="3216285"/>
            <a:ext cx="9361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0418" y="3216285"/>
            <a:ext cx="18210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576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148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580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724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97510" y="3216285"/>
            <a:ext cx="974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76900" y="2682883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389" y="1453898"/>
            <a:ext cx="10493115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election:</a:t>
            </a:r>
          </a:p>
          <a:p>
            <a:pPr lvl="1"/>
            <a:r>
              <a:rPr lang="en-US" sz="2200" dirty="0"/>
              <a:t>Increment current term, change to candidate state, vote for self</a:t>
            </a:r>
          </a:p>
          <a:p>
            <a:pPr>
              <a:lnSpc>
                <a:spcPct val="250000"/>
              </a:lnSpc>
            </a:pPr>
            <a:r>
              <a:rPr lang="en-US" dirty="0"/>
              <a:t>Send </a:t>
            </a:r>
            <a:r>
              <a:rPr lang="en-US" dirty="0" err="1"/>
              <a:t>RequestVote</a:t>
            </a:r>
            <a:r>
              <a:rPr lang="en-US" dirty="0"/>
              <a:t> to all other servers, retry until either: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/>
            <a:r>
              <a:rPr lang="en-US" sz="2000" dirty="0"/>
              <a:t>Become leader</a:t>
            </a:r>
          </a:p>
          <a:p>
            <a:pPr marL="1314450" lvl="2" indent="-457200"/>
            <a:r>
              <a:rPr lang="en-US" sz="2000" dirty="0"/>
              <a:t>Send </a:t>
            </a:r>
            <a:r>
              <a:rPr lang="en-US" sz="2000" dirty="0" err="1"/>
              <a:t>AppendEntries</a:t>
            </a:r>
            <a:r>
              <a:rPr lang="en-US" sz="2000" dirty="0"/>
              <a:t> heartbeats to all other servers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/>
            <a:r>
              <a:rPr lang="en-US" sz="2000" dirty="0"/>
              <a:t>Return to follower state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/>
            <a:r>
              <a:rPr lang="en-US" sz="2000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6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9449" y="1453898"/>
            <a:ext cx="9828551" cy="5029199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/>
            <a:r>
              <a:rPr lang="en-US" sz="2200" dirty="0"/>
              <a:t>Each server votes only once per term (persists on disk)</a:t>
            </a:r>
          </a:p>
          <a:p>
            <a:pPr lvl="1"/>
            <a:r>
              <a:rPr lang="en-US" sz="2200" dirty="0"/>
              <a:t>Two different candidates can’t get majorities in same term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/>
            <a:r>
              <a:rPr lang="en-US" sz="2200" dirty="0"/>
              <a:t>Each choose election timeouts randomly in [T, 2T]</a:t>
            </a:r>
          </a:p>
          <a:p>
            <a:pPr lvl="1"/>
            <a:r>
              <a:rPr lang="en-US" sz="2200" dirty="0"/>
              <a:t>One usually initiates and wins election before others start</a:t>
            </a:r>
          </a:p>
          <a:p>
            <a:pPr lvl="1"/>
            <a:r>
              <a:rPr lang="en-US" sz="22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8297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2085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2085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20850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20850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3067" y="5128448"/>
            <a:ext cx="8229600" cy="158606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Log entry = &lt; index, term, command &gt;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Log stored on stable storage (disk); survives crashes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Entry </a:t>
            </a:r>
            <a:r>
              <a:rPr lang="en-US" sz="2000" dirty="0">
                <a:solidFill>
                  <a:schemeClr val="accent4"/>
                </a:solidFill>
              </a:rPr>
              <a:t>committed</a:t>
            </a:r>
            <a:r>
              <a:rPr lang="en-US" sz="2000" dirty="0"/>
              <a:t> if known to be stored on majority of servers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403369" y="4630313"/>
            <a:ext cx="2021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34209" y="1473834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20259" y="2127717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226582" y="1649485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221769" y="2040852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how to reach consensus for 1 decision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Single-shot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28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528" y="3793147"/>
            <a:ext cx="10792918" cy="306485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Client sends command to leader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Leader appends command to its log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Leader sends </a:t>
            </a:r>
            <a:r>
              <a:rPr lang="en-US" sz="2000" dirty="0" err="1"/>
              <a:t>AppendEntries</a:t>
            </a:r>
            <a:r>
              <a:rPr lang="en-US" sz="2000" dirty="0"/>
              <a:t> RPCs to followers</a:t>
            </a:r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en-US" sz="20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passes command to its state machine, sends result to client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piggybacks commitment to followers in later </a:t>
            </a:r>
            <a:r>
              <a:rPr lang="en-US" sz="2400" dirty="0" err="1"/>
              <a:t>AppendEntries</a:t>
            </a:r>
            <a:endParaRPr lang="en-US" sz="24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9528" y="16215"/>
            <a:ext cx="9719872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508" y="4161638"/>
            <a:ext cx="9923489" cy="214363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/>
              <a:t>Crashed / slow followers?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retries RPCs until they succeed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/>
              <a:t>Performance is </a:t>
            </a:r>
            <a:r>
              <a:rPr lang="en-US" b="0" dirty="0" smtClean="0"/>
              <a:t>“optimal” </a:t>
            </a:r>
            <a:r>
              <a:rPr lang="en-US" b="0" dirty="0"/>
              <a:t>in common case: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715" y="16215"/>
            <a:ext cx="10004685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636" y="3556947"/>
            <a:ext cx="11637364" cy="304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If log entries on different server have same index and term: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spcBef>
                <a:spcPts val="2400"/>
              </a:spcBef>
            </a:pPr>
            <a:r>
              <a:rPr lang="en-US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554636" y="29114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2004" y="4920060"/>
            <a:ext cx="8467396" cy="1459132"/>
          </a:xfrm>
        </p:spPr>
        <p:txBody>
          <a:bodyPr/>
          <a:lstStyle/>
          <a:p>
            <a:r>
              <a:rPr lang="en-US" sz="2200" dirty="0" err="1"/>
              <a:t>AppendEntries</a:t>
            </a:r>
            <a:r>
              <a:rPr lang="en-US" sz="2200" dirty="0"/>
              <a:t> has &lt;</a:t>
            </a:r>
            <a:r>
              <a:rPr lang="en-US" sz="2200" dirty="0" err="1"/>
              <a:t>index,term</a:t>
            </a:r>
            <a:r>
              <a:rPr lang="en-US" sz="2200" dirty="0"/>
              <a:t>&gt; of entry preceding new ones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Follower must contain matching entry; otherwise it rejects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Implements an </a:t>
            </a:r>
            <a:r>
              <a:rPr lang="en-US" sz="2200" dirty="0">
                <a:solidFill>
                  <a:schemeClr val="tx2"/>
                </a:solidFill>
              </a:rPr>
              <a:t>induction step</a:t>
            </a:r>
            <a:r>
              <a:rPr lang="en-US" sz="22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85" y="1444754"/>
            <a:ext cx="10159241" cy="4906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2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6900" y="2749884"/>
            <a:ext cx="8592500" cy="2942989"/>
          </a:xfrm>
        </p:spPr>
        <p:txBody>
          <a:bodyPr/>
          <a:lstStyle/>
          <a:p>
            <a:r>
              <a:rPr lang="en-US" dirty="0"/>
              <a:t>Raft safety property:  </a:t>
            </a:r>
            <a:r>
              <a:rPr lang="en-US" sz="2300" dirty="0"/>
              <a:t>If leader has decided log entry is committed, entry will be present in logs of all future leaders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Why does this guarantee higher-level goal?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Leaders never overwrite entries in their logs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Only entries in leader’s log can be committed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86" y="5585147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5365" y="6031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7446" y="602074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075144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7092147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644" y="1486318"/>
            <a:ext cx="8172830" cy="10744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bg1"/>
                </a:solidFill>
              </a:rPr>
              <a:t>Once log </a:t>
            </a:r>
            <a:r>
              <a:rPr lang="en-US" sz="2300">
                <a:solidFill>
                  <a:schemeClr val="bg1"/>
                </a:solidFill>
              </a:rPr>
              <a:t>entry applied </a:t>
            </a:r>
            <a:r>
              <a:rPr lang="en-US" sz="2300" dirty="0">
                <a:solidFill>
                  <a:schemeClr val="bg1"/>
                </a:solidFill>
              </a:rPr>
              <a:t>to a state machine</a:t>
            </a:r>
            <a:r>
              <a:rPr lang="en-US" sz="2300">
                <a:solidFill>
                  <a:schemeClr val="bg1"/>
                </a:solidFill>
              </a:rPr>
              <a:t>, no </a:t>
            </a:r>
            <a:r>
              <a:rPr lang="en-US" sz="2300" dirty="0">
                <a:solidFill>
                  <a:schemeClr val="bg1"/>
                </a:solidFill>
              </a:rPr>
              <a:t>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3308" y="3737920"/>
            <a:ext cx="8499906" cy="288125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Elect candidate most likely to contain all committed entries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In </a:t>
            </a:r>
            <a:r>
              <a:rPr lang="en-US" sz="2200" dirty="0" err="1"/>
              <a:t>RequestVote</a:t>
            </a:r>
            <a:r>
              <a:rPr lang="en-US" sz="2200" dirty="0"/>
              <a:t>, candidates incl. index + term of last log entry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Voter V denies vote if its log is “more complete”:              (newer term) or (entry in higher index of same term)</a:t>
            </a: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1871472" y="4663440"/>
            <a:ext cx="8796528" cy="1913458"/>
          </a:xfrm>
        </p:spPr>
        <p:txBody>
          <a:bodyPr/>
          <a:lstStyle/>
          <a:p>
            <a:r>
              <a:rPr lang="en-US" dirty="0"/>
              <a:t>Case #1: </a:t>
            </a:r>
            <a:r>
              <a:rPr lang="en-US" b="0" dirty="0"/>
              <a:t>Leader decides entry in current term is committed</a:t>
            </a:r>
          </a:p>
          <a:p>
            <a:pPr>
              <a:spcBef>
                <a:spcPts val="2400"/>
              </a:spcBef>
            </a:pPr>
            <a:r>
              <a:rPr lang="en-US" b="0" dirty="0">
                <a:solidFill>
                  <a:srgbClr val="C00000"/>
                </a:solidFill>
              </a:rPr>
              <a:t>Safe: </a:t>
            </a:r>
            <a:r>
              <a:rPr lang="en-US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434715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629587" y="4663442"/>
            <a:ext cx="10508105" cy="19758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Case #2: </a:t>
            </a:r>
            <a:r>
              <a:rPr lang="en-US" b="0" dirty="0"/>
              <a:t>Leader trying to finish committing entry from earlier</a:t>
            </a:r>
          </a:p>
          <a:p>
            <a:pPr>
              <a:spcBef>
                <a:spcPts val="2400"/>
              </a:spcBef>
            </a:pPr>
            <a:r>
              <a:rPr lang="en-US" b="0" dirty="0"/>
              <a:t>Entry 3 </a:t>
            </a:r>
            <a:r>
              <a:rPr lang="en-US" b="0" dirty="0">
                <a:solidFill>
                  <a:schemeClr val="accent4"/>
                </a:solidFill>
              </a:rPr>
              <a:t>not safely committed</a:t>
            </a:r>
            <a:r>
              <a:rPr lang="en-US" b="0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1871472" y="4663131"/>
            <a:ext cx="8079836" cy="2214689"/>
          </a:xfrm>
        </p:spPr>
        <p:txBody>
          <a:bodyPr/>
          <a:lstStyle/>
          <a:p>
            <a:r>
              <a:rPr lang="en-US" dirty="0"/>
              <a:t>For leader to decide entry is committed: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r>
              <a:rPr lang="en-US" sz="2200" dirty="0"/>
              <a:t>Example;   Once e4 committed, s</a:t>
            </a:r>
            <a:r>
              <a:rPr lang="en-US" sz="2200" baseline="-25000" dirty="0"/>
              <a:t>5</a:t>
            </a:r>
            <a:r>
              <a:rPr lang="en-US" sz="2200" dirty="0"/>
              <a:t> cannot be elected leader for term 5, and e3 and e4 both safe</a:t>
            </a:r>
            <a:endParaRPr lang="en-US" sz="2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Agreement:  </a:t>
            </a:r>
            <a:r>
              <a:rPr lang="en-US" sz="2400" dirty="0"/>
              <a:t>All processes that decide do so on the same value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Validity:  </a:t>
            </a:r>
            <a:r>
              <a:rPr lang="en-US" sz="2400" dirty="0"/>
              <a:t>Value decided must have proposed by some process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 smtClean="0"/>
              <a:t>Liveness </a:t>
            </a:r>
            <a:r>
              <a:rPr lang="en-US" sz="3500" dirty="0"/>
              <a:t>(good things eventually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Termination:  </a:t>
            </a:r>
            <a:r>
              <a:rPr lang="en-US" sz="2400" dirty="0"/>
              <a:t>All non-faulty processes eventually decide on a value</a:t>
            </a:r>
          </a:p>
        </p:txBody>
      </p:sp>
    </p:spTree>
    <p:extLst>
      <p:ext uri="{BB962C8B-B14F-4D97-AF65-F5344CB8AC3E}">
        <p14:creationId xmlns:p14="http://schemas.microsoft.com/office/powerpoint/2010/main" val="13621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1998" y="5883117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1871472" y="3935323"/>
            <a:ext cx="8796528" cy="29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/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Fill in missing entries</a:t>
            </a:r>
          </a:p>
          <a:p>
            <a:r>
              <a:rPr lang="en-US" sz="2200" kern="0" dirty="0"/>
              <a:t>Leader keeps </a:t>
            </a:r>
            <a:r>
              <a:rPr lang="en-US" sz="2200" kern="0" dirty="0" err="1"/>
              <a:t>nextIndex</a:t>
            </a:r>
            <a:r>
              <a:rPr lang="en-US" sz="2200" kern="0" dirty="0"/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Initialized to (1 + leader’s last index)</a:t>
            </a:r>
          </a:p>
          <a:p>
            <a:r>
              <a:rPr lang="en-US" sz="2000" b="0" kern="0" dirty="0"/>
              <a:t>If </a:t>
            </a:r>
            <a:r>
              <a:rPr lang="en-US" sz="2000" b="0" kern="0" dirty="0" err="1"/>
              <a:t>AppendEntries</a:t>
            </a:r>
            <a:r>
              <a:rPr lang="en-US" sz="2000" b="0" kern="0" dirty="0"/>
              <a:t> consistency check fails, decrement </a:t>
            </a:r>
            <a:r>
              <a:rPr lang="en-US" sz="2000" b="0" kern="0" dirty="0" err="1"/>
              <a:t>nextIndex</a:t>
            </a:r>
            <a:r>
              <a:rPr lang="en-US" sz="2000" b="0" kern="0" dirty="0"/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453898"/>
            <a:ext cx="10092560" cy="531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Leader temporarily disconnected  </a:t>
            </a:r>
          </a:p>
          <a:p>
            <a:pPr marL="457200" lvl="1" indent="0"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buNone/>
            </a:pPr>
            <a:r>
              <a:rPr lang="en-US" dirty="0"/>
              <a:t>→ old leader attempts to commit log entries</a:t>
            </a:r>
            <a:endParaRPr lang="en-US" dirty="0"/>
          </a:p>
          <a:p>
            <a:pPr>
              <a:spcBef>
                <a:spcPts val="2000"/>
              </a:spcBef>
            </a:pPr>
            <a:r>
              <a:rPr lang="en-US" dirty="0"/>
              <a:t>Terms used to detect stale leaders (and candidates)</a:t>
            </a:r>
          </a:p>
          <a:p>
            <a:pPr lvl="1"/>
            <a:r>
              <a:rPr lang="en-US" dirty="0"/>
              <a:t>Every RPC contains term of sender</a:t>
            </a:r>
          </a:p>
          <a:p>
            <a:pPr lvl="1"/>
            <a:r>
              <a:rPr lang="en-US" dirty="0"/>
              <a:t>Sender’s term &lt; receiver:</a:t>
            </a:r>
          </a:p>
          <a:p>
            <a:pPr lvl="2"/>
            <a:r>
              <a:rPr lang="en-US" sz="2000" dirty="0"/>
              <a:t>Receiver: Rejects RPC (via ACK which sender processes…)</a:t>
            </a:r>
          </a:p>
          <a:p>
            <a:pPr lvl="1"/>
            <a:r>
              <a:rPr lang="en-US" dirty="0"/>
              <a:t>Receiver’s term &lt; sender:</a:t>
            </a:r>
          </a:p>
          <a:p>
            <a:pPr lvl="2"/>
            <a:r>
              <a:rPr lang="en-US" sz="2000" dirty="0"/>
              <a:t>Receiver reverts to follower, updates term, processes RPC</a:t>
            </a:r>
          </a:p>
          <a:p>
            <a:pPr>
              <a:spcBef>
                <a:spcPts val="2000"/>
              </a:spcBef>
            </a:pPr>
            <a:r>
              <a:rPr lang="en-US" dirty="0"/>
              <a:t>Election updates terms of majority of servers</a:t>
            </a:r>
          </a:p>
          <a:p>
            <a:pPr lvl="1"/>
            <a:r>
              <a:rPr lang="en-US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39" y="1453898"/>
            <a:ext cx="11240557" cy="5312029"/>
          </a:xfrm>
        </p:spPr>
        <p:txBody>
          <a:bodyPr>
            <a:normAutofit fontScale="92500"/>
          </a:bodyPr>
          <a:lstStyle/>
          <a:p>
            <a:r>
              <a:rPr lang="en-US" dirty="0"/>
              <a:t>Send commands to leader</a:t>
            </a:r>
          </a:p>
          <a:p>
            <a:pPr lvl="1"/>
            <a:r>
              <a:rPr lang="en-US" dirty="0"/>
              <a:t>If leader unknown, contact any server, which redirects client to leader</a:t>
            </a:r>
          </a:p>
          <a:p>
            <a:pPr>
              <a:spcBef>
                <a:spcPts val="2000"/>
              </a:spcBef>
            </a:pPr>
            <a:r>
              <a:rPr lang="en-US" dirty="0"/>
              <a:t>Leader only responds after command logged, committed, and executed by leader </a:t>
            </a:r>
          </a:p>
          <a:p>
            <a:pPr>
              <a:spcBef>
                <a:spcPts val="2000"/>
              </a:spcBef>
            </a:pPr>
            <a:r>
              <a:rPr lang="en-US" dirty="0"/>
              <a:t>If request times out (e.g., leader crashes):</a:t>
            </a:r>
          </a:p>
          <a:p>
            <a:pPr lvl="1"/>
            <a:r>
              <a:rPr lang="en-US" dirty="0"/>
              <a:t>Client reissues command to new leader (after possible redirect)</a:t>
            </a:r>
          </a:p>
          <a:p>
            <a:pPr>
              <a:spcBef>
                <a:spcPts val="3600"/>
              </a:spcBef>
            </a:pPr>
            <a:r>
              <a:rPr lang="en-US" dirty="0"/>
              <a:t>Ensure </a:t>
            </a:r>
            <a:r>
              <a:rPr lang="en-US" dirty="0">
                <a:solidFill>
                  <a:srgbClr val="C00000"/>
                </a:solidFill>
              </a:rPr>
              <a:t>exactly-once semantics </a:t>
            </a:r>
            <a:r>
              <a:rPr lang="en-US" dirty="0"/>
              <a:t>even with leader failures</a:t>
            </a:r>
          </a:p>
          <a:p>
            <a:pPr lvl="1"/>
            <a:r>
              <a:rPr lang="en-US" dirty="0"/>
              <a:t>E.g., Leader can execute command then crash before responding</a:t>
            </a:r>
          </a:p>
          <a:p>
            <a:pPr lvl="1"/>
            <a:r>
              <a:rPr lang="en-US" dirty="0"/>
              <a:t>Client should embed unique </a:t>
            </a:r>
            <a:r>
              <a:rPr lang="en-US" dirty="0" smtClean="0"/>
              <a:t>request ID </a:t>
            </a:r>
            <a:r>
              <a:rPr lang="en-US" dirty="0"/>
              <a:t>in each command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unique request </a:t>
            </a:r>
            <a:r>
              <a:rPr lang="en-US" dirty="0"/>
              <a:t>ID included in log entry</a:t>
            </a:r>
          </a:p>
          <a:p>
            <a:pPr lvl="1"/>
            <a:r>
              <a:rPr lang="en-US" dirty="0"/>
              <a:t>Before accepting request, leader checks log for entry with same id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577" y="1453896"/>
            <a:ext cx="9794823" cy="3003254"/>
          </a:xfrm>
        </p:spPr>
        <p:txBody>
          <a:bodyPr>
            <a:normAutofit/>
          </a:bodyPr>
          <a:lstStyle/>
          <a:p>
            <a:r>
              <a:rPr lang="en-US" dirty="0"/>
              <a:t>View configuration:  { leader, { members }, settings }</a:t>
            </a:r>
          </a:p>
          <a:p>
            <a:r>
              <a:rPr lang="en-US" dirty="0"/>
              <a:t>Consensus must support changes to configuration</a:t>
            </a:r>
          </a:p>
          <a:p>
            <a:pPr lvl="1"/>
            <a:r>
              <a:rPr lang="en-US" dirty="0"/>
              <a:t>Replace failed machine</a:t>
            </a:r>
          </a:p>
          <a:p>
            <a:pPr lvl="1"/>
            <a:r>
              <a:rPr lang="en-US" dirty="0"/>
              <a:t>Change degree of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Cannot switch directly from one </a:t>
            </a:r>
            <a:r>
              <a:rPr lang="en-US" dirty="0" err="1"/>
              <a:t>config</a:t>
            </a:r>
            <a:r>
              <a:rPr lang="en-US" dirty="0"/>
              <a:t> to another: </a:t>
            </a:r>
            <a:r>
              <a:rPr lang="en-US" dirty="0">
                <a:solidFill>
                  <a:schemeClr val="accent4"/>
                </a:solidFill>
              </a:rPr>
              <a:t>conflicting majorities </a:t>
            </a:r>
            <a:r>
              <a:rPr lang="en-US" dirty="0"/>
              <a:t>could arise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011488" y="4230585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11890" y="4230584"/>
            <a:ext cx="4362941" cy="2403828"/>
            <a:chOff x="4194112" y="4230584"/>
            <a:chExt cx="4362941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799" y="4814462"/>
              <a:ext cx="163025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sz="1800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9472" y="5637355"/>
              <a:ext cx="16975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sz="1800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sz="1800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sz="1800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753" y="1365269"/>
            <a:ext cx="11017771" cy="2590800"/>
          </a:xfrm>
        </p:spPr>
        <p:txBody>
          <a:bodyPr>
            <a:normAutofit fontScale="92500"/>
          </a:bodyPr>
          <a:lstStyle/>
          <a:p>
            <a:r>
              <a:rPr lang="en-US" b="0" dirty="0">
                <a:solidFill>
                  <a:schemeClr val="accent4"/>
                </a:solidFill>
              </a:rPr>
              <a:t>Joint consensus </a:t>
            </a:r>
            <a:r>
              <a:rPr lang="en-US" b="0" dirty="0"/>
              <a:t>in intermediate phase: need majority of </a:t>
            </a:r>
            <a:r>
              <a:rPr lang="en-US" dirty="0"/>
              <a:t>both</a:t>
            </a:r>
            <a:r>
              <a:rPr lang="en-US" b="0" dirty="0"/>
              <a:t> old and new configurations for elections, commitment</a:t>
            </a:r>
          </a:p>
          <a:p>
            <a:r>
              <a:rPr lang="en-US" b="0" dirty="0"/>
              <a:t>Configuration change just a log entry; applied immediately on receipt (committed or not)</a:t>
            </a:r>
          </a:p>
          <a:p>
            <a:r>
              <a:rPr lang="en-US" b="0" dirty="0"/>
              <a:t>Once joint consensus is committed, begin replicating log entry for final configuration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235607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219970"/>
            <a:ext cx="13176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219970"/>
            <a:ext cx="10643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71255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6945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500805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50794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14655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14655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9968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9219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2892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71599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6215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85" y="1660269"/>
            <a:ext cx="10777928" cy="2295802"/>
          </a:xfrm>
        </p:spPr>
        <p:txBody>
          <a:bodyPr/>
          <a:lstStyle/>
          <a:p>
            <a:r>
              <a:rPr lang="en-US" b="0" dirty="0"/>
              <a:t>Any server from either configuration can serve as leader</a:t>
            </a:r>
          </a:p>
          <a:p>
            <a:pPr>
              <a:spcBef>
                <a:spcPts val="2400"/>
              </a:spcBef>
            </a:pPr>
            <a:r>
              <a:rPr lang="en-US" b="0" dirty="0"/>
              <a:t>If leader not in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, must step down once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 committed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235607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219970"/>
            <a:ext cx="13176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219970"/>
            <a:ext cx="10643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71255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6945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500805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50794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14655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14655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9968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9219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2892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r>
              <a:rPr lang="en-US" sz="1800" b="0" dirty="0">
                <a:latin typeface="Arial" charset="0"/>
              </a:rPr>
              <a:t> can make</a:t>
            </a:r>
          </a:p>
          <a:p>
            <a:r>
              <a:rPr lang="en-US" sz="1800" b="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71599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479685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9004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22614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173" y="1404092"/>
            <a:ext cx="8542229" cy="45462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dirty="0" err="1"/>
              <a:t>Viewstamped</a:t>
            </a:r>
            <a:r>
              <a:rPr lang="en-US" sz="3400" dirty="0"/>
              <a:t> Replication: </a:t>
            </a:r>
          </a:p>
          <a:p>
            <a:pPr>
              <a:lnSpc>
                <a:spcPct val="110000"/>
              </a:lnSpc>
              <a:spcBef>
                <a:spcPts val="2000"/>
              </a:spcBef>
            </a:pPr>
            <a:r>
              <a:rPr lang="en-US" sz="3400" dirty="0"/>
              <a:t> A new primary copy method to support highly-available distributed systems</a:t>
            </a:r>
          </a:p>
          <a:p>
            <a:pPr>
              <a:lnSpc>
                <a:spcPct val="300000"/>
              </a:lnSpc>
            </a:pPr>
            <a:r>
              <a:rPr lang="en-US" dirty="0"/>
              <a:t>Oki and </a:t>
            </a:r>
            <a:r>
              <a:rPr lang="en-US" dirty="0" err="1"/>
              <a:t>Liskov</a:t>
            </a:r>
            <a:r>
              <a:rPr lang="en-US" dirty="0"/>
              <a:t>, PODC 1988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Paxos</a:t>
            </a:r>
            <a:r>
              <a:rPr lang="en-US" dirty="0"/>
              <a:t> is always safe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is very often live  (but not always, more later)</a:t>
            </a:r>
          </a:p>
        </p:txBody>
      </p:sp>
    </p:spTree>
    <p:extLst>
      <p:ext uri="{BB962C8B-B14F-4D97-AF65-F5344CB8AC3E}">
        <p14:creationId xmlns:p14="http://schemas.microsoft.com/office/powerpoint/2010/main" val="20162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6836" y="1660267"/>
            <a:ext cx="8711164" cy="5105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Strong leader</a:t>
            </a:r>
          </a:p>
          <a:p>
            <a:pPr lvl="1"/>
            <a:r>
              <a:rPr lang="en-US" dirty="0"/>
              <a:t>Log entries flow only from leader to other servers </a:t>
            </a:r>
          </a:p>
          <a:p>
            <a:pPr lvl="1"/>
            <a:r>
              <a:rPr lang="en-US" dirty="0"/>
              <a:t>Select leader from limited set so doesn’t need to “catch up”</a:t>
            </a:r>
          </a:p>
          <a:p>
            <a:r>
              <a:rPr lang="en-US" dirty="0">
                <a:solidFill>
                  <a:srgbClr val="C00000"/>
                </a:solidFill>
              </a:rPr>
              <a:t>Leader election</a:t>
            </a:r>
          </a:p>
          <a:p>
            <a:pPr lvl="1"/>
            <a:r>
              <a:rPr lang="en-US" dirty="0"/>
              <a:t>Randomized timers to initiate elections</a:t>
            </a:r>
          </a:p>
          <a:p>
            <a:r>
              <a:rPr lang="en-US" dirty="0">
                <a:solidFill>
                  <a:srgbClr val="C00000"/>
                </a:solidFill>
              </a:rPr>
              <a:t>Membership changes</a:t>
            </a:r>
          </a:p>
          <a:p>
            <a:pPr lvl="1"/>
            <a:r>
              <a:rPr lang="en-US" dirty="0"/>
              <a:t>New joint consensus approach with overlapping majorities</a:t>
            </a:r>
          </a:p>
          <a:p>
            <a:pPr lvl="1"/>
            <a:r>
              <a:rPr lang="en-US" dirty="0"/>
              <a:t>Cluster can operate normally during configuration changes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1874196" y="16215"/>
            <a:ext cx="8793804" cy="1066800"/>
          </a:xfrm>
        </p:spPr>
        <p:txBody>
          <a:bodyPr/>
          <a:lstStyle/>
          <a:p>
            <a:r>
              <a:rPr lang="en-US" sz="3800" dirty="0"/>
              <a:t>Raft vs. VR</a:t>
            </a:r>
          </a:p>
        </p:txBody>
      </p:sp>
    </p:spTree>
    <p:extLst>
      <p:ext uri="{BB962C8B-B14F-4D97-AF65-F5344CB8AC3E}">
        <p14:creationId xmlns:p14="http://schemas.microsoft.com/office/powerpoint/2010/main" val="186486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</a:t>
            </a:r>
            <a:r>
              <a:rPr lang="en-US" dirty="0" smtClean="0"/>
              <a:t>Process in 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4" y="1988820"/>
            <a:ext cx="11417298" cy="5477188"/>
          </a:xfrm>
        </p:spPr>
        <p:txBody>
          <a:bodyPr>
            <a:normAutofit/>
          </a:bodyPr>
          <a:lstStyle/>
          <a:p>
            <a:r>
              <a:rPr lang="en-US" dirty="0"/>
              <a:t>Three conceptual roles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Proposers</a:t>
            </a:r>
            <a:r>
              <a:rPr lang="en-US" sz="2900" dirty="0"/>
              <a:t> propose values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Acceptors </a:t>
            </a:r>
            <a:r>
              <a:rPr lang="en-US" sz="2900" dirty="0"/>
              <a:t>accept values, where value is chosen if majority accept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900" dirty="0">
                <a:sym typeface="Wingdings"/>
              </a:rPr>
              <a:t>learn the outcome (chosen value)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873251"/>
            <a:ext cx="10542152" cy="4665662"/>
          </a:xfrm>
        </p:spPr>
        <p:txBody>
          <a:bodyPr>
            <a:normAutofit/>
          </a:bodyPr>
          <a:lstStyle/>
          <a:p>
            <a:r>
              <a:rPr lang="en-US" dirty="0"/>
              <a:t>3 proposers, 1 acceptor</a:t>
            </a:r>
          </a:p>
          <a:p>
            <a:pPr lvl="1"/>
            <a:r>
              <a:rPr lang="en-US" dirty="0">
                <a:sym typeface="Wingdings"/>
              </a:rPr>
              <a:t>Acceptor accepts first value received</a:t>
            </a:r>
          </a:p>
          <a:p>
            <a:pPr lvl="1"/>
            <a:r>
              <a:rPr lang="en-US" dirty="0">
                <a:sym typeface="Wingdings"/>
              </a:rPr>
              <a:t>No liveness with single failure</a:t>
            </a:r>
          </a:p>
          <a:p>
            <a:pPr>
              <a:lnSpc>
                <a:spcPct val="200000"/>
              </a:lnSpc>
            </a:pPr>
            <a:r>
              <a:rPr lang="en-US" dirty="0">
                <a:sym typeface="Wingdings"/>
              </a:rPr>
              <a:t>3 proposers, 3 acceptors</a:t>
            </a:r>
          </a:p>
          <a:p>
            <a:pPr lvl="1"/>
            <a:r>
              <a:rPr lang="en-US" dirty="0">
                <a:sym typeface="Wingdings"/>
              </a:rPr>
              <a:t>Accept first value received, </a:t>
            </a:r>
            <a:r>
              <a:rPr lang="en-US" dirty="0" smtClean="0">
                <a:sym typeface="Wingdings"/>
              </a:rPr>
              <a:t>learners choose </a:t>
            </a:r>
            <a:r>
              <a:rPr lang="en-US" dirty="0">
                <a:sym typeface="Wingdings"/>
              </a:rPr>
              <a:t>common value known by majority</a:t>
            </a:r>
          </a:p>
          <a:p>
            <a:pPr lvl="1"/>
            <a:r>
              <a:rPr lang="en-US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5" y="1690689"/>
            <a:ext cx="11722019" cy="5775320"/>
          </a:xfrm>
        </p:spPr>
        <p:txBody>
          <a:bodyPr>
            <a:normAutofit/>
          </a:bodyPr>
          <a:lstStyle/>
          <a:p>
            <a:r>
              <a:rPr lang="en-US" dirty="0"/>
              <a:t>Each acceptor accepts </a:t>
            </a:r>
            <a:r>
              <a:rPr lang="en-US" dirty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dirty="0"/>
              <a:t>Hopefully one of multiple accepted proposals will have a majority vote (and we determine that)</a:t>
            </a:r>
          </a:p>
          <a:p>
            <a:pPr lvl="1"/>
            <a:r>
              <a:rPr lang="en-US" dirty="0"/>
              <a:t>If not, rinse and repeat (more on this)</a:t>
            </a:r>
          </a:p>
          <a:p>
            <a:endParaRPr lang="en-US" dirty="0"/>
          </a:p>
          <a:p>
            <a:r>
              <a:rPr lang="en-US" dirty="0"/>
              <a:t>How do we select among multiple proposals?</a:t>
            </a:r>
          </a:p>
          <a:p>
            <a:pPr lvl="1"/>
            <a:r>
              <a:rPr lang="en-US" dirty="0"/>
              <a:t>Ordering: proposal is tuple </a:t>
            </a:r>
            <a:r>
              <a:rPr lang="en-US" dirty="0">
                <a:solidFill>
                  <a:srgbClr val="FF8F00"/>
                </a:solidFill>
              </a:rPr>
              <a:t>(proposal #, value) = (n, v)</a:t>
            </a:r>
          </a:p>
          <a:p>
            <a:pPr lvl="1"/>
            <a:r>
              <a:rPr lang="en-US" dirty="0"/>
              <a:t>Proposal # strictly increasing, globally unique</a:t>
            </a:r>
          </a:p>
          <a:p>
            <a:pPr lvl="1"/>
            <a:r>
              <a:rPr lang="en-US" dirty="0"/>
              <a:t>Globally unique?</a:t>
            </a:r>
          </a:p>
          <a:p>
            <a:pPr lvl="2"/>
            <a:r>
              <a:rPr lang="en-US" sz="2800" dirty="0"/>
              <a:t>Trick: set low-order bits to proposer’s ID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15" y="1690690"/>
            <a:ext cx="11003952" cy="4665662"/>
          </a:xfrm>
        </p:spPr>
        <p:txBody>
          <a:bodyPr>
            <a:normAutofit/>
          </a:bodyPr>
          <a:lstStyle/>
          <a:p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Choose a proposal number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Ask acceptors if any accepted proposals with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If existing proposal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returned, propose same value (n,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Otherwise, propose own value (n, v)</a:t>
            </a:r>
          </a:p>
          <a:p>
            <a:pPr marL="609448" lvl="1" indent="0">
              <a:buNone/>
            </a:pPr>
            <a:r>
              <a:rPr lang="en-US" dirty="0"/>
              <a:t>Note </a:t>
            </a:r>
            <a:r>
              <a:rPr lang="en-US" dirty="0">
                <a:solidFill>
                  <a:srgbClr val="FF8F00"/>
                </a:solidFill>
              </a:rPr>
              <a:t>altruism</a:t>
            </a:r>
            <a:r>
              <a:rPr lang="en-US" dirty="0"/>
              <a:t>: goal is to reach consensus, not “win”</a:t>
            </a:r>
          </a:p>
          <a:p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41599</TotalTime>
  <Words>2927</Words>
  <Application>Microsoft Macintosh PowerPoint</Application>
  <PresentationFormat>Widescreen</PresentationFormat>
  <Paragraphs>953</Paragraphs>
  <Slides>50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.HelveticaNeueDeskInterface-Regular</vt:lpstr>
      <vt:lpstr>Calibri</vt:lpstr>
      <vt:lpstr>Courier New</vt:lpstr>
      <vt:lpstr>Helvetica Neue</vt:lpstr>
      <vt:lpstr>Helvetica Neue Medium</vt:lpstr>
      <vt:lpstr>ＭＳ Ｐゴシック</vt:lpstr>
      <vt:lpstr>Times New Roman</vt:lpstr>
      <vt:lpstr>Wingdings</vt:lpstr>
      <vt:lpstr>Arial</vt:lpstr>
      <vt:lpstr>1_Office Theme</vt:lpstr>
      <vt:lpstr>Consensus: Paxos and RAFT</vt:lpstr>
      <vt:lpstr>Consensus Used in Systems</vt:lpstr>
      <vt:lpstr>Single-shot Consensus</vt:lpstr>
      <vt:lpstr>Paxos Guarantees</vt:lpstr>
      <vt:lpstr>Paxos’s Safety and Liveness</vt:lpstr>
      <vt:lpstr>Roles of a Process in Paxos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  <vt:lpstr>PowerPoint Presentation</vt:lpstr>
      <vt:lpstr>Raft: A Consensus Algorithm for Replicated Logs</vt:lpstr>
      <vt:lpstr>Goal: Replicated Log</vt:lpstr>
      <vt:lpstr>Raft Overview</vt:lpstr>
      <vt:lpstr>Server States</vt:lpstr>
      <vt:lpstr>Liveness Validation</vt:lpstr>
      <vt:lpstr>Terms (aka epochs)</vt:lpstr>
      <vt:lpstr>Elections</vt:lpstr>
      <vt:lpstr>Elections</vt:lpstr>
      <vt:lpstr>Log Structure</vt:lpstr>
      <vt:lpstr>Normal operation</vt:lpstr>
      <vt:lpstr>Normal operation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Committing Entry from Earlier Term</vt:lpstr>
      <vt:lpstr>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  <vt:lpstr>PowerPoint Presentation</vt:lpstr>
      <vt:lpstr>Raft vs. VR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Andrew Lloyd</cp:lastModifiedBy>
  <cp:revision>1829</cp:revision>
  <cp:lastPrinted>2016-09-28T00:08:19Z</cp:lastPrinted>
  <dcterms:created xsi:type="dcterms:W3CDTF">2013-10-08T01:49:25Z</dcterms:created>
  <dcterms:modified xsi:type="dcterms:W3CDTF">2021-03-22T13:10:30Z</dcterms:modified>
</cp:coreProperties>
</file>