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422" r:id="rId3"/>
    <p:sldId id="419" r:id="rId4"/>
    <p:sldId id="423" r:id="rId5"/>
    <p:sldId id="272" r:id="rId6"/>
    <p:sldId id="418" r:id="rId7"/>
    <p:sldId id="424" r:id="rId8"/>
    <p:sldId id="425" r:id="rId9"/>
    <p:sldId id="426" r:id="rId10"/>
    <p:sldId id="430" r:id="rId11"/>
    <p:sldId id="431" r:id="rId12"/>
    <p:sldId id="435" r:id="rId13"/>
    <p:sldId id="438" r:id="rId14"/>
    <p:sldId id="439" r:id="rId15"/>
    <p:sldId id="436" r:id="rId16"/>
    <p:sldId id="395" r:id="rId17"/>
    <p:sldId id="396" r:id="rId18"/>
    <p:sldId id="397" r:id="rId19"/>
    <p:sldId id="432" r:id="rId20"/>
    <p:sldId id="398" r:id="rId21"/>
    <p:sldId id="399" r:id="rId22"/>
    <p:sldId id="400" r:id="rId23"/>
    <p:sldId id="401" r:id="rId24"/>
    <p:sldId id="417" r:id="rId25"/>
    <p:sldId id="403" r:id="rId26"/>
    <p:sldId id="440" r:id="rId27"/>
    <p:sldId id="405" r:id="rId28"/>
    <p:sldId id="442" r:id="rId29"/>
    <p:sldId id="406" r:id="rId30"/>
    <p:sldId id="407" r:id="rId31"/>
    <p:sldId id="441" r:id="rId32"/>
    <p:sldId id="443" r:id="rId33"/>
    <p:sldId id="413" r:id="rId34"/>
    <p:sldId id="444" r:id="rId35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7" autoAdjust="0"/>
    <p:restoredTop sz="57551" autoAdjust="0"/>
  </p:normalViewPr>
  <p:slideViewPr>
    <p:cSldViewPr snapToGrid="0">
      <p:cViewPr varScale="1">
        <p:scale>
          <a:sx n="85" d="100"/>
          <a:sy n="85" d="100"/>
        </p:scale>
        <p:origin x="1432" y="17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</a:t>
            </a:r>
            <a:r>
              <a:rPr lang="en-US" b="1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(e.g., event could be a timer interrupt)</a:t>
            </a:r>
            <a:endParaRPr lang="en-US" b="0" baseline="0" dirty="0"/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live is backup promoting itself, or primary stop</a:t>
            </a:r>
            <a:r>
              <a:rPr lang="en-US" baseline="0" dirty="0" smtClean="0"/>
              <a:t> logging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smtClean="0"/>
              <a:t>Reissue any pending operations to the disk</a:t>
            </a:r>
          </a:p>
          <a:p>
            <a:pPr lvl="1"/>
            <a:r>
              <a:rPr lang="en-US" dirty="0" smtClean="0"/>
              <a:t>(additional work is done to ensure they are idempotent)]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Class</a:t>
            </a:r>
            <a:r>
              <a:rPr lang="en-US" baseline="0" dirty="0" smtClean="0"/>
              <a:t> what can go wrong w/ </a:t>
            </a:r>
            <a:r>
              <a:rPr lang="en-US" baseline="0" dirty="0" err="1" smtClean="0"/>
              <a:t>async</a:t>
            </a:r>
            <a:r>
              <a:rPr lang="en-US" baseline="0" dirty="0" smtClean="0"/>
              <a:t>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l.acm.org/ft_gateway.cfm?id=189993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hyperlink" Target="https://www.cs.cornell.edu/fbs/publications/SMSurvey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Replication State Machines via </a:t>
            </a:r>
            <a:r>
              <a:rPr lang="en-US" sz="5400" dirty="0" smtClean="0"/>
              <a:t>Primary-Backup Replication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 smtClean="0"/>
              <a:t>11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Wyatt </a:t>
            </a:r>
            <a:r>
              <a:rPr lang="en-US" sz="2800" dirty="0"/>
              <a:t>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Helvetica Neue Medium" charset="0"/>
              </a:rPr>
              <a:t>All servers execute same commands in same order</a:t>
            </a:r>
            <a:endParaRPr lang="en-US" sz="28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84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735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xmlns="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>
                <a:latin typeface="Helvetica Neue Medium" charset="0"/>
              </a:rPr>
              <a:t>All servers execute same commands in same order</a:t>
            </a:r>
            <a:endParaRPr lang="en-US" sz="26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193" y="1101012"/>
            <a:ext cx="9773587" cy="4665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48973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dirty="0"/>
              <a:t>Two virtual machines 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2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2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200" spc="-100" dirty="0"/>
              <a:t>via fiber channel</a:t>
            </a:r>
            <a:endParaRPr lang="en-US" sz="32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2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xmlns="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501569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Primary sends inputs to backup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Backup outputs dropped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/>
            <a:r>
              <a:rPr lang="en-US" sz="3200" spc="-100" dirty="0"/>
              <a:t>If primary fails, backup takes over</a:t>
            </a:r>
          </a:p>
          <a:p>
            <a:endParaRPr lang="en-US" sz="3200" spc="-100" dirty="0"/>
          </a:p>
          <a:p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</a:t>
            </a:r>
            <a:r>
              <a:rPr lang="en-US" sz="2400" dirty="0" smtClean="0"/>
              <a:t>bank ledger as eventually consistent</a:t>
            </a:r>
            <a:endParaRPr lang="en-US" sz="2400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557" y="1828800"/>
            <a:ext cx="11517443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6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spc="-100" dirty="0"/>
              <a:t>Stops</a:t>
            </a:r>
            <a:r>
              <a:rPr lang="en-US" sz="3200" spc="-100" dirty="0"/>
              <a:t> </a:t>
            </a:r>
            <a:r>
              <a:rPr lang="en-US" sz="3200" b="1" spc="-100" dirty="0"/>
              <a:t>backup VM</a:t>
            </a:r>
            <a:r>
              <a:rPr lang="en-US" sz="32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When backup takes over, execution is </a:t>
            </a:r>
            <a:r>
              <a:rPr lang="en-US" sz="3200" b="1" dirty="0"/>
              <a:t>consistent</a:t>
            </a:r>
            <a:r>
              <a:rPr lang="en-US" sz="3200" dirty="0"/>
              <a:t> with </a:t>
            </a:r>
            <a:r>
              <a:rPr lang="en-US" sz="3200" b="1" dirty="0"/>
              <a:t>outputs</a:t>
            </a:r>
            <a:r>
              <a:rPr lang="en-US" sz="32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9678" y="3608956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687" y="492036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0362" y="2929247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9598" y="293211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71525" y="2927056"/>
            <a:ext cx="11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972304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Helvetica Neue Medium" charset="0"/>
              </a:rPr>
              <a:t>Restart execution </a:t>
            </a:r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at </a:t>
            </a:r>
            <a:r>
              <a:rPr lang="en-US" sz="2800" b="0" dirty="0" smtClean="0">
                <a:solidFill>
                  <a:schemeClr val="tx1"/>
                </a:solidFill>
                <a:latin typeface="Helvetica Neue Medium" charset="0"/>
              </a:rPr>
              <a:t>last</a:t>
            </a:r>
            <a:r>
              <a:rPr lang="en-US" sz="2800" b="0" dirty="0" smtClean="0">
                <a:solidFill>
                  <a:schemeClr val="tx1"/>
                </a:solidFill>
                <a:latin typeface="Helvetica Neue Medium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xmlns="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switches from backup mode to primary mode at the last output event in the log </a:t>
            </a:r>
          </a:p>
          <a:p>
            <a:endParaRPr lang="en-US" dirty="0"/>
          </a:p>
          <a:p>
            <a:r>
              <a:rPr lang="en-US" dirty="0" smtClean="0"/>
              <a:t>Should it resend the last output event (packet)?</a:t>
            </a:r>
          </a:p>
          <a:p>
            <a:pPr lvl="1"/>
            <a:r>
              <a:rPr lang="en-US" dirty="0" smtClean="0"/>
              <a:t>Not sending same as the network dropping it</a:t>
            </a:r>
          </a:p>
          <a:p>
            <a:pPr lvl="2"/>
            <a:r>
              <a:rPr lang="en-US" dirty="0" smtClean="0"/>
              <a:t>Okay to not send</a:t>
            </a:r>
          </a:p>
          <a:p>
            <a:pPr lvl="1"/>
            <a:r>
              <a:rPr lang="en-US" dirty="0" smtClean="0"/>
              <a:t>Resending same as sending a duplicate packet, which TCP does</a:t>
            </a:r>
          </a:p>
          <a:p>
            <a:pPr lvl="2"/>
            <a:r>
              <a:rPr lang="en-US" dirty="0" smtClean="0"/>
              <a:t>Okay to send</a:t>
            </a:r>
          </a:p>
          <a:p>
            <a:pPr lvl="1"/>
            <a:r>
              <a:rPr lang="en-US" dirty="0" smtClean="0"/>
              <a:t>Paper doesn’t specify</a:t>
            </a:r>
          </a:p>
          <a:p>
            <a:pPr lvl="2"/>
            <a:r>
              <a:rPr lang="en-US" dirty="0" smtClean="0"/>
              <a:t>(My take: resend TCP packets, don’t resend UDP packets)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 Backup Promotion Process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1" y="1828800"/>
            <a:ext cx="11113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</a:t>
            </a:r>
            <a:r>
              <a:rPr lang="en-US" dirty="0" smtClean="0"/>
              <a:t>” </a:t>
            </a:r>
            <a:r>
              <a:rPr lang="en-US" dirty="0"/>
              <a:t>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 smtClean="0"/>
              <a:t>aborts (and halts)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 same MAC address as primary was using</a:t>
            </a:r>
          </a:p>
          <a:p>
            <a:r>
              <a:rPr lang="en-US" dirty="0" smtClean="0"/>
              <a:t>Startup a new backup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the primary detects the backup failed</a:t>
            </a:r>
          </a:p>
          <a:p>
            <a:pPr lvl="1"/>
            <a:r>
              <a:rPr lang="en-US" dirty="0" smtClean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Promotion Additional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 same MAC address as primary was using</a:t>
            </a:r>
          </a:p>
          <a:p>
            <a:r>
              <a:rPr lang="en-US" dirty="0" smtClean="0"/>
              <a:t>Reissue any pending operations to the disk</a:t>
            </a:r>
          </a:p>
          <a:p>
            <a:pPr lvl="1"/>
            <a:r>
              <a:rPr lang="en-US" dirty="0" smtClean="0"/>
              <a:t>(additional work is done to ensure they are idempotent)</a:t>
            </a:r>
          </a:p>
          <a:p>
            <a:r>
              <a:rPr lang="en-US" dirty="0" smtClean="0"/>
              <a:t>Startup a new backup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the primary detects the backup failed</a:t>
            </a:r>
          </a:p>
          <a:p>
            <a:pPr lvl="1"/>
            <a:r>
              <a:rPr lang="en-US" dirty="0" smtClean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Promotion Additional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 smtClean="0"/>
              <a:t>State-machine replication: same input, deterministic processing =&gt; identical replicas</a:t>
            </a: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 smtClean="0"/>
              <a:t>VM-FT: we can do this with whole machines!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 smtClean="0"/>
              <a:t>Determinism tricky, but doable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 smtClean="0"/>
              <a:t>Primary delays output until </a:t>
            </a:r>
            <a:r>
              <a:rPr lang="en-US" spc="-100" dirty="0" err="1" smtClean="0"/>
              <a:t>acked</a:t>
            </a:r>
            <a:r>
              <a:rPr lang="en-US" spc="-100" dirty="0" smtClean="0"/>
              <a:t> by 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 smtClean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charset="0"/>
              </a:rPr>
              <a:t>Need to keep clients, primary, and backup in sync: who is primary and 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32" y="857250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1087" y="69398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>
                <a:latin typeface="Helvetica Neue Medium" charset="0"/>
              </a:rPr>
              <a:t>More reading:  ACM Computing Surveys, Vol. 22, No. 4, December 1990 (</a:t>
            </a:r>
            <a:r>
              <a:rPr lang="en-US" sz="1700" b="0" dirty="0">
                <a:latin typeface="Helvetica Neue Medium" charset="0"/>
                <a:hlinkClick r:id="rId3"/>
              </a:rPr>
              <a:t>pdf</a:t>
            </a:r>
            <a:r>
              <a:rPr lang="en-US" sz="1700" b="0" dirty="0">
                <a:latin typeface="Helvetica Neue Medium" charset="0"/>
              </a:rPr>
              <a:t>)</a:t>
            </a:r>
          </a:p>
          <a:p>
            <a:endParaRPr lang="en-US" sz="1800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3451" y="2000131"/>
            <a:ext cx="452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0244" y="2000131"/>
            <a:ext cx="453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36569</TotalTime>
  <Words>1810</Words>
  <Application>Microsoft Macintosh PowerPoint</Application>
  <PresentationFormat>Widescreen</PresentationFormat>
  <Paragraphs>407</Paragraphs>
  <Slides>34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Regular</vt:lpstr>
      <vt:lpstr>Calibri</vt:lpstr>
      <vt:lpstr>Courier New</vt:lpstr>
      <vt:lpstr>Gill Sans</vt:lpstr>
      <vt:lpstr>Helvetica Neue Medium</vt:lpstr>
      <vt:lpstr>ＭＳ Ｐゴシック</vt:lpstr>
      <vt:lpstr>Times New Roman</vt:lpstr>
      <vt:lpstr>Arial</vt:lpstr>
      <vt:lpstr>1_Office Theme</vt:lpstr>
      <vt:lpstr>Replication State Machines via Primary-Backup Replication</vt:lpstr>
      <vt:lpstr>From eventual to strong consistency</vt:lpstr>
      <vt:lpstr>Primary-Backup Replication</vt:lpstr>
      <vt:lpstr>Primary-Backup Replication</vt:lpstr>
      <vt:lpstr>State machine replication</vt:lpstr>
      <vt:lpstr>PowerPoint Presentation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 Backup Promotion Process #1</vt:lpstr>
      <vt:lpstr>VM-FT: Challenges</vt:lpstr>
      <vt:lpstr>Detecting and responding to failures</vt:lpstr>
      <vt:lpstr>Backup Promotion Additional Work</vt:lpstr>
      <vt:lpstr>Backup Promotion Additional Work</vt:lpstr>
      <vt:lpstr>Primary-Backup Replication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Andrew Lloyd</cp:lastModifiedBy>
  <cp:revision>1820</cp:revision>
  <cp:lastPrinted>2016-09-28T00:08:19Z</cp:lastPrinted>
  <dcterms:created xsi:type="dcterms:W3CDTF">2013-10-08T01:49:25Z</dcterms:created>
  <dcterms:modified xsi:type="dcterms:W3CDTF">2021-03-08T14:48:46Z</dcterms:modified>
</cp:coreProperties>
</file>