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59" r:id="rId12"/>
    <p:sldId id="293" r:id="rId13"/>
    <p:sldId id="294" r:id="rId14"/>
    <p:sldId id="296" r:id="rId15"/>
    <p:sldId id="295" r:id="rId16"/>
    <p:sldId id="299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/>
    <p:restoredTop sz="77918"/>
  </p:normalViewPr>
  <p:slideViewPr>
    <p:cSldViewPr snapToGrid="0" snapToObjects="1">
      <p:cViewPr varScale="1">
        <p:scale>
          <a:sx n="115" d="100"/>
          <a:sy n="115" d="100"/>
        </p:scale>
        <p:origin x="22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F139-8948-BD40-9FA3-A6EFC8080562}" type="datetimeFigureOut">
              <a:rPr lang="en-US" smtClean="0"/>
              <a:t>1/29/21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9E83-32E0-2E4A-A646-F973F8B50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..[tell students to point chat at me]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[Student</a:t>
            </a:r>
            <a:r>
              <a:rPr lang="en-US" baseline="0" dirty="0" smtClean="0"/>
              <a:t> chat me their answers here]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9D52-79C3-BB4D-8EC9-82DE367E600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98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[Online</a:t>
            </a:r>
            <a:r>
              <a:rPr lang="en-US" baseline="0" dirty="0" smtClean="0"/>
              <a:t> service-centric, can also add examples of high performance computing for scientific discoveries, </a:t>
            </a:r>
            <a:r>
              <a:rPr lang="mr-IN" baseline="0" dirty="0" smtClean="0"/>
              <a:t>…</a:t>
            </a:r>
            <a:r>
              <a:rPr lang="en-US" baseline="0" dirty="0" smtClean="0"/>
              <a:t>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79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[Also mention art of abstraction design]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81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1/29/21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1/29/21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dirty="0" smtClean="0"/>
              <a:t>Distributed Systems </a:t>
            </a:r>
            <a:r>
              <a:rPr lang="en-US" dirty="0" smtClean="0"/>
              <a:t>Intro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COS 418: Distributed Systems</a:t>
            </a:r>
          </a:p>
          <a:p>
            <a:r>
              <a:rPr lang="en-US" dirty="0" smtClean="0"/>
              <a:t>Lecture 1</a:t>
            </a:r>
          </a:p>
          <a:p>
            <a:endParaRPr lang="en-US" dirty="0"/>
          </a:p>
          <a:p>
            <a:r>
              <a:rPr lang="en-US" dirty="0" smtClean="0"/>
              <a:t>Wyatt Lloyd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39" b="146"/>
          <a:stretch/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0" y="-1143000"/>
            <a:ext cx="10668000" cy="80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3200" kern="1200" spc="-50">
                <a:solidFill>
                  <a:schemeClr val="bg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4572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8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9144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6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3716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18288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100,000s of physical servers</a:t>
            </a:r>
          </a:p>
          <a:p>
            <a:r>
              <a:rPr lang="en-US" sz="3600" dirty="0"/>
              <a:t>10s MW energy consumption</a:t>
            </a:r>
          </a:p>
          <a:p>
            <a:endParaRPr lang="en-US" sz="3800" dirty="0"/>
          </a:p>
          <a:p>
            <a:r>
              <a:rPr lang="en-US" sz="3800" dirty="0"/>
              <a:t>Facebook Prineville: </a:t>
            </a:r>
          </a:p>
          <a:p>
            <a:r>
              <a:rPr lang="en-US" sz="3600" dirty="0"/>
              <a:t>$250M physical </a:t>
            </a:r>
            <a:r>
              <a:rPr lang="en-US" sz="3600" dirty="0" smtClean="0"/>
              <a:t>infra, </a:t>
            </a:r>
            <a:r>
              <a:rPr lang="en-US" sz="3600" dirty="0"/>
              <a:t>$1B IT infra</a:t>
            </a:r>
          </a:p>
          <a:p>
            <a:pPr lvl="1"/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109988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Systems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Service with higher-level abstractions/interface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ea typeface="Helvetica Neue Medium" charset="0"/>
                <a:cs typeface="Helvetica Neue Medium" charset="0"/>
              </a:rPr>
              <a:t>e.g., file system, database, key-value store, programming </a:t>
            </a:r>
            <a:r>
              <a:rPr lang="en-US" sz="2600" dirty="0" smtClean="0">
                <a:ea typeface="Helvetica Neue Medium" charset="0"/>
                <a:cs typeface="Helvetica Neue Medium" charset="0"/>
              </a:rPr>
              <a:t>model, </a:t>
            </a:r>
            <a:r>
              <a:rPr lang="en-US" sz="2600" dirty="0">
                <a:ea typeface="Helvetica Neue Medium" charset="0"/>
                <a:cs typeface="Helvetica Neue Medium" charset="0"/>
              </a:rPr>
              <a:t>…</a:t>
            </a:r>
          </a:p>
          <a:p>
            <a:pPr lvl="1"/>
            <a:endParaRPr lang="en-US" sz="140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Hide complexity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Scalable (scale-out)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Reliable (fault-tolerant)</a:t>
            </a:r>
          </a:p>
          <a:p>
            <a:pPr lvl="1"/>
            <a:r>
              <a:rPr lang="en-US" sz="2600" dirty="0">
                <a:ea typeface="Helvetica Neue Medium" charset="0"/>
                <a:cs typeface="Helvetica Neue Medium" charset="0"/>
              </a:rPr>
              <a:t>Well-defined semantics (consistent)</a:t>
            </a:r>
          </a:p>
          <a:p>
            <a:pPr lvl="1"/>
            <a:endParaRPr lang="en-US" sz="140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Do “heavy lifting” so app developer doesn’t need to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2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Systems in 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Scale computation across many machines</a:t>
            </a:r>
          </a:p>
          <a:p>
            <a:pPr lvl="1"/>
            <a:r>
              <a:rPr lang="en-US" dirty="0" smtClean="0"/>
              <a:t>MapReduce, Streaming Video Engine</a:t>
            </a:r>
          </a:p>
          <a:p>
            <a:pPr lvl="1"/>
            <a:endParaRPr lang="en-US" dirty="0"/>
          </a:p>
          <a:p>
            <a:r>
              <a:rPr lang="en-US" dirty="0" smtClean="0"/>
              <a:t>Scale storage across many machines</a:t>
            </a:r>
          </a:p>
          <a:p>
            <a:pPr lvl="1"/>
            <a:r>
              <a:rPr lang="en-US" dirty="0" smtClean="0"/>
              <a:t>Dynamo, COPS, Spanner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Fault Tolerant Systems in 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Retry on another machine</a:t>
            </a:r>
          </a:p>
          <a:p>
            <a:pPr lvl="1"/>
            <a:r>
              <a:rPr lang="en-US" dirty="0" smtClean="0"/>
              <a:t>MapReduce, Streaming Video Engine</a:t>
            </a:r>
          </a:p>
          <a:p>
            <a:pPr lvl="1"/>
            <a:endParaRPr lang="en-US" dirty="0"/>
          </a:p>
          <a:p>
            <a:r>
              <a:rPr lang="en-US" dirty="0" smtClean="0"/>
              <a:t>Maintain replicas on multiple machines</a:t>
            </a:r>
          </a:p>
          <a:p>
            <a:pPr lvl="1"/>
            <a:r>
              <a:rPr lang="en-US" dirty="0" smtClean="0"/>
              <a:t>Primary-backup replication</a:t>
            </a:r>
          </a:p>
          <a:p>
            <a:pPr lvl="1"/>
            <a:r>
              <a:rPr lang="en-US" dirty="0" err="1" smtClean="0"/>
              <a:t>Paxos</a:t>
            </a:r>
            <a:endParaRPr lang="en-US" dirty="0" smtClean="0"/>
          </a:p>
          <a:p>
            <a:pPr lvl="1"/>
            <a:r>
              <a:rPr lang="en-US" dirty="0" smtClean="0"/>
              <a:t>RAFT</a:t>
            </a:r>
          </a:p>
          <a:p>
            <a:pPr lvl="1"/>
            <a:r>
              <a:rPr lang="en-US" dirty="0" smtClean="0"/>
              <a:t>Bayou</a:t>
            </a:r>
          </a:p>
          <a:p>
            <a:pPr lvl="1"/>
            <a:r>
              <a:rPr lang="en-US" dirty="0" smtClean="0"/>
              <a:t>Dynamo, COPS, Spanner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8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 of Abstractions and Guarantees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Eventual Consistency</a:t>
            </a:r>
          </a:p>
          <a:p>
            <a:pPr lvl="1"/>
            <a:r>
              <a:rPr lang="en-US" dirty="0" smtClean="0"/>
              <a:t>Dynamo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Causal Consistency</a:t>
            </a:r>
          </a:p>
          <a:p>
            <a:pPr lvl="1"/>
            <a:r>
              <a:rPr lang="en-US" dirty="0" smtClean="0"/>
              <a:t>Bayou, COPS</a:t>
            </a:r>
          </a:p>
          <a:p>
            <a:pPr lvl="2"/>
            <a:endParaRPr lang="en-US" dirty="0" smtClean="0"/>
          </a:p>
          <a:p>
            <a:r>
              <a:rPr lang="en-US" dirty="0" err="1" smtClean="0"/>
              <a:t>Linearizability</a:t>
            </a:r>
            <a:endParaRPr lang="en-US" dirty="0" smtClean="0"/>
          </a:p>
          <a:p>
            <a:pPr lvl="1"/>
            <a:r>
              <a:rPr lang="en-US" dirty="0" err="1" smtClean="0"/>
              <a:t>Paxos</a:t>
            </a:r>
            <a:r>
              <a:rPr lang="en-US" dirty="0" smtClean="0"/>
              <a:t>, RAFT, Primary-backup replication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Strict </a:t>
            </a:r>
            <a:r>
              <a:rPr lang="en-US" dirty="0" err="1" smtClean="0"/>
              <a:t>Serializability</a:t>
            </a:r>
            <a:endParaRPr lang="en-US" dirty="0" smtClean="0"/>
          </a:p>
          <a:p>
            <a:pPr lvl="1"/>
            <a:r>
              <a:rPr lang="en-US" dirty="0" smtClean="0"/>
              <a:t>2PL, Spanner</a:t>
            </a:r>
          </a:p>
        </p:txBody>
      </p:sp>
    </p:spTree>
    <p:extLst>
      <p:ext uri="{BB962C8B-B14F-4D97-AF65-F5344CB8AC3E}">
        <p14:creationId xmlns:p14="http://schemas.microsoft.com/office/powerpoint/2010/main" val="27195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74829" cy="4351338"/>
          </a:xfrm>
        </p:spPr>
        <p:txBody>
          <a:bodyPr/>
          <a:lstStyle/>
          <a:p>
            <a:r>
              <a:rPr lang="en-US" dirty="0" smtClean="0"/>
              <a:t>Reasoning about concurrency</a:t>
            </a:r>
          </a:p>
          <a:p>
            <a:r>
              <a:rPr lang="en-US" dirty="0" smtClean="0"/>
              <a:t>Reasoning about failure</a:t>
            </a:r>
          </a:p>
          <a:p>
            <a:r>
              <a:rPr lang="en-US" dirty="0" smtClean="0"/>
              <a:t>Reasoning about performance</a:t>
            </a:r>
          </a:p>
          <a:p>
            <a:endParaRPr lang="en-US" dirty="0"/>
          </a:p>
          <a:p>
            <a:r>
              <a:rPr lang="en-US" dirty="0" smtClean="0"/>
              <a:t>Building systems that correctly handle concurrency and failure</a:t>
            </a:r>
          </a:p>
          <a:p>
            <a:endParaRPr lang="en-US" dirty="0"/>
          </a:p>
          <a:p>
            <a:r>
              <a:rPr lang="en-US" dirty="0" smtClean="0"/>
              <a:t>Knowing specific system designs and design components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9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Distributed Systems</a:t>
            </a:r>
          </a:p>
          <a:p>
            <a:pPr lvl="1"/>
            <a:r>
              <a:rPr lang="en-US" dirty="0" smtClean="0"/>
              <a:t>Multiple machines doing something together</a:t>
            </a:r>
          </a:p>
          <a:p>
            <a:pPr lvl="1"/>
            <a:r>
              <a:rPr lang="en-US" dirty="0" smtClean="0"/>
              <a:t>Pretty much everywhere and everything computing now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“Systems”</a:t>
            </a:r>
          </a:p>
          <a:p>
            <a:pPr lvl="1"/>
            <a:r>
              <a:rPr lang="en-US" dirty="0" smtClean="0"/>
              <a:t>Hide complexity and do the heavy lifting (i.e., </a:t>
            </a:r>
            <a:r>
              <a:rPr lang="en-US" b="1" dirty="0" smtClean="0"/>
              <a:t>interesting</a:t>
            </a:r>
            <a:r>
              <a:rPr lang="en-US" dirty="0" smtClean="0"/>
              <a:t>!)</a:t>
            </a:r>
          </a:p>
          <a:p>
            <a:pPr lvl="1"/>
            <a:r>
              <a:rPr lang="en-US" dirty="0" smtClean="0"/>
              <a:t>Scalability, fault tolerance, guarantees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39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3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5904" y="1120271"/>
            <a:ext cx="6585616" cy="3942955"/>
            <a:chOff x="1103727" y="1919518"/>
            <a:chExt cx="6585616" cy="39429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750" y="1919518"/>
              <a:ext cx="2432414" cy="18253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3727" y="4037101"/>
              <a:ext cx="2432414" cy="18253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6929" y="4037101"/>
              <a:ext cx="2432414" cy="18253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922600" y="3157389"/>
              <a:ext cx="2050772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151158" y="3157389"/>
              <a:ext cx="1257507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536141" y="5080723"/>
              <a:ext cx="1720788" cy="0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10"/>
          <p:cNvSpPr txBox="1">
            <a:spLocks noGrp="1"/>
          </p:cNvSpPr>
          <p:nvPr>
            <p:ph idx="1"/>
          </p:nvPr>
        </p:nvSpPr>
        <p:spPr>
          <a:xfrm>
            <a:off x="838200" y="4859770"/>
            <a:ext cx="10515600" cy="43513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Multiple computers</a:t>
            </a:r>
          </a:p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Connected by a network</a:t>
            </a:r>
          </a:p>
          <a:p>
            <a:pPr marL="342900" indent="-342900">
              <a:buAutoNum type="arabicParenR"/>
            </a:pPr>
            <a:r>
              <a:rPr lang="en-US" sz="2800" dirty="0">
                <a:latin typeface="Helvetica Neue Medium"/>
                <a:cs typeface="Helvetica Neue Medium"/>
              </a:rPr>
              <a:t>Doing something together</a:t>
            </a:r>
          </a:p>
        </p:txBody>
      </p:sp>
    </p:spTree>
    <p:extLst>
      <p:ext uri="{BB962C8B-B14F-4D97-AF65-F5344CB8AC3E}">
        <p14:creationId xmlns:p14="http://schemas.microsoft.com/office/powerpoint/2010/main" val="193974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Or, why not 1 computer to rule them all?</a:t>
            </a:r>
          </a:p>
          <a:p>
            <a:endParaRPr lang="en-US" dirty="0"/>
          </a:p>
          <a:p>
            <a:r>
              <a:rPr lang="en-US" dirty="0"/>
              <a:t>Failure</a:t>
            </a:r>
          </a:p>
          <a:p>
            <a:endParaRPr lang="en-US" dirty="0"/>
          </a:p>
          <a:p>
            <a:r>
              <a:rPr lang="en-US" dirty="0"/>
              <a:t>Limited computation/storage/…</a:t>
            </a:r>
          </a:p>
          <a:p>
            <a:endParaRPr lang="en-US" dirty="0"/>
          </a:p>
          <a:p>
            <a:r>
              <a:rPr lang="en-US" dirty="0"/>
              <a:t>Physical location</a:t>
            </a:r>
          </a:p>
        </p:txBody>
      </p:sp>
    </p:spTree>
    <p:extLst>
      <p:ext uri="{BB962C8B-B14F-4D97-AF65-F5344CB8AC3E}">
        <p14:creationId xmlns:p14="http://schemas.microsoft.com/office/powerpoint/2010/main" val="99565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Web Search (e.g., Google, Bing)</a:t>
            </a:r>
          </a:p>
          <a:p>
            <a:r>
              <a:rPr lang="en-US" dirty="0" smtClean="0"/>
              <a:t>Shopping (e.g., Amazon, Walmart)</a:t>
            </a:r>
          </a:p>
          <a:p>
            <a:r>
              <a:rPr lang="en-US" dirty="0" smtClean="0"/>
              <a:t>File Sync (e.g., Dropbox, iCloud)</a:t>
            </a:r>
          </a:p>
          <a:p>
            <a:r>
              <a:rPr lang="en-US" dirty="0" smtClean="0"/>
              <a:t>Social Networks (e.g., Facebook, Twitter)</a:t>
            </a:r>
          </a:p>
          <a:p>
            <a:r>
              <a:rPr lang="en-US" dirty="0" smtClean="0"/>
              <a:t>Music (e.g., Spotify, Apple Music)</a:t>
            </a:r>
          </a:p>
          <a:p>
            <a:r>
              <a:rPr lang="en-US" dirty="0" smtClean="0"/>
              <a:t>Ride Sharing (e.g., Uber, Lyft)</a:t>
            </a:r>
          </a:p>
          <a:p>
            <a:r>
              <a:rPr lang="en-US" dirty="0" smtClean="0"/>
              <a:t>Video (e.g., </a:t>
            </a:r>
            <a:r>
              <a:rPr lang="en-US" dirty="0" err="1" smtClean="0"/>
              <a:t>Youtube</a:t>
            </a:r>
            <a:r>
              <a:rPr lang="en-US" dirty="0" smtClean="0"/>
              <a:t>, Netflix)</a:t>
            </a:r>
          </a:p>
          <a:p>
            <a:r>
              <a:rPr lang="en-US" dirty="0" smtClean="0"/>
              <a:t>Online gaming (e.g., </a:t>
            </a:r>
            <a:r>
              <a:rPr lang="en-US" dirty="0" err="1" smtClean="0"/>
              <a:t>Fortnite</a:t>
            </a:r>
            <a:r>
              <a:rPr lang="en-US" dirty="0" smtClean="0"/>
              <a:t>, DOTA2)</a:t>
            </a:r>
          </a:p>
          <a:p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</a:t>
            </a:r>
            <a:r>
              <a:rPr lang="en-US" dirty="0" smtClean="0"/>
              <a:t>Where?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4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“The Cloud” is not amorphous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68090"/>
            <a:ext cx="9144000" cy="594696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14451" y="6019800"/>
            <a:ext cx="3390900" cy="952500"/>
          </a:xfrm>
        </p:spPr>
        <p:txBody>
          <a:bodyPr/>
          <a:lstStyle/>
          <a:p>
            <a:r>
              <a:rPr lang="en-US" sz="4800"/>
              <a:t>Microsoft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04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"/>
            <a:ext cx="9144001" cy="68695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77150" y="0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/>
              <a:t>Google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339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66850" y="5934358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 dirty="0"/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20949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75">
            <a:off x="5871444" y="666059"/>
            <a:ext cx="4405031" cy="58733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770" y="245016"/>
            <a:ext cx="4266080" cy="568810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66850" y="5934358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/>
              <a:t>Facebook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960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8268</TotalTime>
  <Words>396</Words>
  <Application>Microsoft Macintosh PowerPoint</Application>
  <PresentationFormat>Widescreen</PresentationFormat>
  <Paragraphs>104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Helvetica Neue Medium</vt:lpstr>
      <vt:lpstr>Mangal</vt:lpstr>
      <vt:lpstr>ＭＳ Ｐゴシック</vt:lpstr>
      <vt:lpstr>Arial</vt:lpstr>
      <vt:lpstr>Office Theme</vt:lpstr>
      <vt:lpstr>Distributed Systems Intro</vt:lpstr>
      <vt:lpstr>Distributed Systems, What?</vt:lpstr>
      <vt:lpstr>Distributed Systems, Why?</vt:lpstr>
      <vt:lpstr>Distributed Systems, Where?</vt:lpstr>
      <vt:lpstr>“The Cloud” is not amorphous</vt:lpstr>
      <vt:lpstr>Microsoft</vt:lpstr>
      <vt:lpstr>PowerPoint Presentation</vt:lpstr>
      <vt:lpstr>PowerPoint Presentation</vt:lpstr>
      <vt:lpstr>PowerPoint Presentation</vt:lpstr>
      <vt:lpstr>PowerPoint Presentation</vt:lpstr>
      <vt:lpstr>Distributed Systems Goal</vt:lpstr>
      <vt:lpstr>Scalable Systems in this Class</vt:lpstr>
      <vt:lpstr>Fault Tolerant Systems in this Class</vt:lpstr>
      <vt:lpstr>Range of Abstractions and Guarantees</vt:lpstr>
      <vt:lpstr>Learning Objectives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Andrew Lloyd</cp:lastModifiedBy>
  <cp:revision>32</cp:revision>
  <cp:lastPrinted>2018-09-12T00:21:00Z</cp:lastPrinted>
  <dcterms:created xsi:type="dcterms:W3CDTF">2018-09-09T13:59:16Z</dcterms:created>
  <dcterms:modified xsi:type="dcterms:W3CDTF">2021-02-01T14:26:18Z</dcterms:modified>
</cp:coreProperties>
</file>