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69" r:id="rId4"/>
    <p:sldId id="296" r:id="rId5"/>
    <p:sldId id="264" r:id="rId6"/>
    <p:sldId id="261" r:id="rId7"/>
    <p:sldId id="262" r:id="rId8"/>
    <p:sldId id="294" r:id="rId9"/>
    <p:sldId id="266" r:id="rId10"/>
    <p:sldId id="267" r:id="rId11"/>
    <p:sldId id="268" r:id="rId12"/>
    <p:sldId id="270" r:id="rId13"/>
    <p:sldId id="271" r:id="rId14"/>
    <p:sldId id="299" r:id="rId15"/>
    <p:sldId id="274" r:id="rId16"/>
    <p:sldId id="275" r:id="rId17"/>
    <p:sldId id="301" r:id="rId18"/>
    <p:sldId id="276" r:id="rId19"/>
    <p:sldId id="278" r:id="rId20"/>
    <p:sldId id="277" r:id="rId21"/>
    <p:sldId id="279" r:id="rId22"/>
    <p:sldId id="280" r:id="rId23"/>
    <p:sldId id="281" r:id="rId24"/>
    <p:sldId id="302" r:id="rId25"/>
    <p:sldId id="282" r:id="rId26"/>
    <p:sldId id="283" r:id="rId27"/>
    <p:sldId id="304" r:id="rId28"/>
    <p:sldId id="286" r:id="rId29"/>
    <p:sldId id="307" r:id="rId30"/>
    <p:sldId id="308" r:id="rId31"/>
    <p:sldId id="309" r:id="rId32"/>
    <p:sldId id="310" r:id="rId33"/>
    <p:sldId id="311" r:id="rId34"/>
    <p:sldId id="314" r:id="rId35"/>
    <p:sldId id="287" r:id="rId36"/>
    <p:sldId id="288" r:id="rId37"/>
    <p:sldId id="291" r:id="rId38"/>
    <p:sldId id="313" r:id="rId39"/>
    <p:sldId id="315" r:id="rId40"/>
    <p:sldId id="312" r:id="rId41"/>
    <p:sldId id="317" r:id="rId42"/>
    <p:sldId id="318" r:id="rId43"/>
    <p:sldId id="295" r:id="rId44"/>
    <p:sldId id="259" r:id="rId45"/>
    <p:sldId id="297" r:id="rId46"/>
    <p:sldId id="316" r:id="rId47"/>
    <p:sldId id="272" r:id="rId48"/>
    <p:sldId id="300" r:id="rId49"/>
    <p:sldId id="28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DFA43-4458-FF4A-8E8C-FAF4E5708C0F}" v="1538" dt="2020-03-24T17:16:31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C60B3-42C0-654F-8BD5-84F71D9884F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3803B2C-9160-B642-97F1-3766E2B8F21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T1</a:t>
          </a:r>
        </a:p>
      </dgm:t>
    </dgm:pt>
    <dgm:pt modelId="{C3F195DD-0A67-B946-8BB4-63173A1687CB}" type="parTrans" cxnId="{6172362B-B3CD-5542-A729-466A5B36B545}">
      <dgm:prSet/>
      <dgm:spPr/>
      <dgm:t>
        <a:bodyPr/>
        <a:lstStyle/>
        <a:p>
          <a:endParaRPr lang="en-US"/>
        </a:p>
      </dgm:t>
    </dgm:pt>
    <dgm:pt modelId="{C75BBBC1-4D11-6C41-95E0-21F5C89070FF}" type="sibTrans" cxnId="{6172362B-B3CD-5542-A729-466A5B36B545}">
      <dgm:prSet/>
      <dgm:spPr/>
      <dgm:t>
        <a:bodyPr/>
        <a:lstStyle/>
        <a:p>
          <a:endParaRPr lang="en-US"/>
        </a:p>
      </dgm:t>
    </dgm:pt>
    <dgm:pt modelId="{BE99B6C2-E0AA-AD47-BAD1-4D6122AA6B6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T2</a:t>
          </a:r>
        </a:p>
      </dgm:t>
    </dgm:pt>
    <dgm:pt modelId="{7F6D26BA-631C-664E-B202-46D6D1B92DC7}" type="parTrans" cxnId="{57E3BAE2-83B6-5A4C-B2D8-F1E139A1B9F1}">
      <dgm:prSet/>
      <dgm:spPr/>
      <dgm:t>
        <a:bodyPr/>
        <a:lstStyle/>
        <a:p>
          <a:endParaRPr lang="en-US"/>
        </a:p>
      </dgm:t>
    </dgm:pt>
    <dgm:pt modelId="{E0655D97-55C9-DD42-BA35-59498B72C7D3}" type="sibTrans" cxnId="{57E3BAE2-83B6-5A4C-B2D8-F1E139A1B9F1}">
      <dgm:prSet/>
      <dgm:spPr/>
      <dgm:t>
        <a:bodyPr/>
        <a:lstStyle/>
        <a:p>
          <a:endParaRPr lang="en-US"/>
        </a:p>
      </dgm:t>
    </dgm:pt>
    <dgm:pt modelId="{A57FBC02-961D-984C-8DF7-C76BD3719C2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T3</a:t>
          </a:r>
        </a:p>
      </dgm:t>
    </dgm:pt>
    <dgm:pt modelId="{D92962D3-D51A-3343-9ABF-065C7579DBC7}" type="parTrans" cxnId="{FDB1982A-7BDF-444B-BF0A-F5B53FD9B5F5}">
      <dgm:prSet/>
      <dgm:spPr/>
      <dgm:t>
        <a:bodyPr/>
        <a:lstStyle/>
        <a:p>
          <a:endParaRPr lang="en-US"/>
        </a:p>
      </dgm:t>
    </dgm:pt>
    <dgm:pt modelId="{BCF949E3-83C7-7246-AE2D-8175F6DC4332}" type="sibTrans" cxnId="{FDB1982A-7BDF-444B-BF0A-F5B53FD9B5F5}">
      <dgm:prSet/>
      <dgm:spPr/>
      <dgm:t>
        <a:bodyPr/>
        <a:lstStyle/>
        <a:p>
          <a:endParaRPr lang="en-US"/>
        </a:p>
      </dgm:t>
    </dgm:pt>
    <dgm:pt modelId="{8D56F4B6-11A6-FA46-B83E-C1A339A6A674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T4</a:t>
          </a:r>
        </a:p>
      </dgm:t>
    </dgm:pt>
    <dgm:pt modelId="{08A73AA1-1191-BA4C-B6DA-DF2DAE90ADCA}" type="parTrans" cxnId="{5927D820-E20E-434D-A324-5EE23F9474E6}">
      <dgm:prSet/>
      <dgm:spPr/>
      <dgm:t>
        <a:bodyPr/>
        <a:lstStyle/>
        <a:p>
          <a:endParaRPr lang="en-US"/>
        </a:p>
      </dgm:t>
    </dgm:pt>
    <dgm:pt modelId="{957EE051-4268-5B4D-99A9-C5F44DA192CC}" type="sibTrans" cxnId="{5927D820-E20E-434D-A324-5EE23F9474E6}">
      <dgm:prSet/>
      <dgm:spPr/>
      <dgm:t>
        <a:bodyPr/>
        <a:lstStyle/>
        <a:p>
          <a:endParaRPr lang="en-US"/>
        </a:p>
      </dgm:t>
    </dgm:pt>
    <dgm:pt modelId="{5C389706-090D-8245-837C-41F79DB80CFE}" type="pres">
      <dgm:prSet presAssocID="{DCBC60B3-42C0-654F-8BD5-84F71D9884FC}" presName="Name0" presStyleCnt="0">
        <dgm:presLayoutVars>
          <dgm:dir/>
          <dgm:resizeHandles val="exact"/>
        </dgm:presLayoutVars>
      </dgm:prSet>
      <dgm:spPr/>
    </dgm:pt>
    <dgm:pt modelId="{38F14158-01B3-E74D-A54A-794908E364FB}" type="pres">
      <dgm:prSet presAssocID="{83803B2C-9160-B642-97F1-3766E2B8F217}" presName="node" presStyleLbl="node1" presStyleIdx="0" presStyleCnt="4">
        <dgm:presLayoutVars>
          <dgm:bulletEnabled val="1"/>
        </dgm:presLayoutVars>
      </dgm:prSet>
      <dgm:spPr/>
    </dgm:pt>
    <dgm:pt modelId="{5A5EDE62-2576-BB46-8C76-920F6DED22FA}" type="pres">
      <dgm:prSet presAssocID="{C75BBBC1-4D11-6C41-95E0-21F5C89070FF}" presName="sibTrans" presStyleLbl="sibTrans2D1" presStyleIdx="0" presStyleCnt="3"/>
      <dgm:spPr/>
    </dgm:pt>
    <dgm:pt modelId="{E7F9AFA0-4FFD-6947-93B4-1CF1698CF4C9}" type="pres">
      <dgm:prSet presAssocID="{C75BBBC1-4D11-6C41-95E0-21F5C89070FF}" presName="connectorText" presStyleLbl="sibTrans2D1" presStyleIdx="0" presStyleCnt="3"/>
      <dgm:spPr/>
    </dgm:pt>
    <dgm:pt modelId="{74106DB3-4774-F649-907F-33452CD05B64}" type="pres">
      <dgm:prSet presAssocID="{BE99B6C2-E0AA-AD47-BAD1-4D6122AA6B61}" presName="node" presStyleLbl="node1" presStyleIdx="1" presStyleCnt="4">
        <dgm:presLayoutVars>
          <dgm:bulletEnabled val="1"/>
        </dgm:presLayoutVars>
      </dgm:prSet>
      <dgm:spPr/>
    </dgm:pt>
    <dgm:pt modelId="{43CBD337-6000-8247-8042-06E0FDE76342}" type="pres">
      <dgm:prSet presAssocID="{E0655D97-55C9-DD42-BA35-59498B72C7D3}" presName="sibTrans" presStyleLbl="sibTrans2D1" presStyleIdx="1" presStyleCnt="3"/>
      <dgm:spPr/>
    </dgm:pt>
    <dgm:pt modelId="{8F0648D9-9D71-6C4A-B437-FEAB5E0AA6A2}" type="pres">
      <dgm:prSet presAssocID="{E0655D97-55C9-DD42-BA35-59498B72C7D3}" presName="connectorText" presStyleLbl="sibTrans2D1" presStyleIdx="1" presStyleCnt="3"/>
      <dgm:spPr/>
    </dgm:pt>
    <dgm:pt modelId="{A944F491-E593-1B41-8D90-33A311FE4000}" type="pres">
      <dgm:prSet presAssocID="{A57FBC02-961D-984C-8DF7-C76BD3719C24}" presName="node" presStyleLbl="node1" presStyleIdx="2" presStyleCnt="4">
        <dgm:presLayoutVars>
          <dgm:bulletEnabled val="1"/>
        </dgm:presLayoutVars>
      </dgm:prSet>
      <dgm:spPr/>
    </dgm:pt>
    <dgm:pt modelId="{9F8911A3-CBE3-284D-8AD7-F1BA43D5772C}" type="pres">
      <dgm:prSet presAssocID="{BCF949E3-83C7-7246-AE2D-8175F6DC4332}" presName="sibTrans" presStyleLbl="sibTrans2D1" presStyleIdx="2" presStyleCnt="3"/>
      <dgm:spPr/>
    </dgm:pt>
    <dgm:pt modelId="{BFD7926B-82DC-EB44-B9AA-11301B588A46}" type="pres">
      <dgm:prSet presAssocID="{BCF949E3-83C7-7246-AE2D-8175F6DC4332}" presName="connectorText" presStyleLbl="sibTrans2D1" presStyleIdx="2" presStyleCnt="3"/>
      <dgm:spPr/>
    </dgm:pt>
    <dgm:pt modelId="{850FFFF3-0EF0-5846-BE61-757697D34369}" type="pres">
      <dgm:prSet presAssocID="{8D56F4B6-11A6-FA46-B83E-C1A339A6A674}" presName="node" presStyleLbl="node1" presStyleIdx="3" presStyleCnt="4">
        <dgm:presLayoutVars>
          <dgm:bulletEnabled val="1"/>
        </dgm:presLayoutVars>
      </dgm:prSet>
      <dgm:spPr/>
    </dgm:pt>
  </dgm:ptLst>
  <dgm:cxnLst>
    <dgm:cxn modelId="{5927D820-E20E-434D-A324-5EE23F9474E6}" srcId="{DCBC60B3-42C0-654F-8BD5-84F71D9884FC}" destId="{8D56F4B6-11A6-FA46-B83E-C1A339A6A674}" srcOrd="3" destOrd="0" parTransId="{08A73AA1-1191-BA4C-B6DA-DF2DAE90ADCA}" sibTransId="{957EE051-4268-5B4D-99A9-C5F44DA192CC}"/>
    <dgm:cxn modelId="{E6FC6B27-A361-364C-A904-DB8DF48EC94E}" type="presOf" srcId="{BE99B6C2-E0AA-AD47-BAD1-4D6122AA6B61}" destId="{74106DB3-4774-F649-907F-33452CD05B64}" srcOrd="0" destOrd="0" presId="urn:microsoft.com/office/officeart/2005/8/layout/process1"/>
    <dgm:cxn modelId="{FDB1982A-7BDF-444B-BF0A-F5B53FD9B5F5}" srcId="{DCBC60B3-42C0-654F-8BD5-84F71D9884FC}" destId="{A57FBC02-961D-984C-8DF7-C76BD3719C24}" srcOrd="2" destOrd="0" parTransId="{D92962D3-D51A-3343-9ABF-065C7579DBC7}" sibTransId="{BCF949E3-83C7-7246-AE2D-8175F6DC4332}"/>
    <dgm:cxn modelId="{6172362B-B3CD-5542-A729-466A5B36B545}" srcId="{DCBC60B3-42C0-654F-8BD5-84F71D9884FC}" destId="{83803B2C-9160-B642-97F1-3766E2B8F217}" srcOrd="0" destOrd="0" parTransId="{C3F195DD-0A67-B946-8BB4-63173A1687CB}" sibTransId="{C75BBBC1-4D11-6C41-95E0-21F5C89070FF}"/>
    <dgm:cxn modelId="{AD6E013D-B0B4-2046-AA6D-2DA83F4B552E}" type="presOf" srcId="{83803B2C-9160-B642-97F1-3766E2B8F217}" destId="{38F14158-01B3-E74D-A54A-794908E364FB}" srcOrd="0" destOrd="0" presId="urn:microsoft.com/office/officeart/2005/8/layout/process1"/>
    <dgm:cxn modelId="{9C994A63-C6D9-614E-B48F-79C773085CD0}" type="presOf" srcId="{BCF949E3-83C7-7246-AE2D-8175F6DC4332}" destId="{9F8911A3-CBE3-284D-8AD7-F1BA43D5772C}" srcOrd="0" destOrd="0" presId="urn:microsoft.com/office/officeart/2005/8/layout/process1"/>
    <dgm:cxn modelId="{C447D49B-CBB0-664F-9BE2-681054DBF8E4}" type="presOf" srcId="{A57FBC02-961D-984C-8DF7-C76BD3719C24}" destId="{A944F491-E593-1B41-8D90-33A311FE4000}" srcOrd="0" destOrd="0" presId="urn:microsoft.com/office/officeart/2005/8/layout/process1"/>
    <dgm:cxn modelId="{55034BA6-8F11-C041-A1FA-1C5728776957}" type="presOf" srcId="{E0655D97-55C9-DD42-BA35-59498B72C7D3}" destId="{8F0648D9-9D71-6C4A-B437-FEAB5E0AA6A2}" srcOrd="1" destOrd="0" presId="urn:microsoft.com/office/officeart/2005/8/layout/process1"/>
    <dgm:cxn modelId="{9EC45FAA-2211-2344-AE86-4A0D024E2D1E}" type="presOf" srcId="{8D56F4B6-11A6-FA46-B83E-C1A339A6A674}" destId="{850FFFF3-0EF0-5846-BE61-757697D34369}" srcOrd="0" destOrd="0" presId="urn:microsoft.com/office/officeart/2005/8/layout/process1"/>
    <dgm:cxn modelId="{EB6403B9-FC62-2043-9AD0-6962845EB957}" type="presOf" srcId="{C75BBBC1-4D11-6C41-95E0-21F5C89070FF}" destId="{5A5EDE62-2576-BB46-8C76-920F6DED22FA}" srcOrd="0" destOrd="0" presId="urn:microsoft.com/office/officeart/2005/8/layout/process1"/>
    <dgm:cxn modelId="{19F94DD0-FD85-3A4A-901C-482E34A81D16}" type="presOf" srcId="{E0655D97-55C9-DD42-BA35-59498B72C7D3}" destId="{43CBD337-6000-8247-8042-06E0FDE76342}" srcOrd="0" destOrd="0" presId="urn:microsoft.com/office/officeart/2005/8/layout/process1"/>
    <dgm:cxn modelId="{4A6066D9-DF25-F540-9531-B084F521F793}" type="presOf" srcId="{BCF949E3-83C7-7246-AE2D-8175F6DC4332}" destId="{BFD7926B-82DC-EB44-B9AA-11301B588A46}" srcOrd="1" destOrd="0" presId="urn:microsoft.com/office/officeart/2005/8/layout/process1"/>
    <dgm:cxn modelId="{57E3BAE2-83B6-5A4C-B2D8-F1E139A1B9F1}" srcId="{DCBC60B3-42C0-654F-8BD5-84F71D9884FC}" destId="{BE99B6C2-E0AA-AD47-BAD1-4D6122AA6B61}" srcOrd="1" destOrd="0" parTransId="{7F6D26BA-631C-664E-B202-46D6D1B92DC7}" sibTransId="{E0655D97-55C9-DD42-BA35-59498B72C7D3}"/>
    <dgm:cxn modelId="{996A60E6-1881-F545-8538-9C1B23530E6E}" type="presOf" srcId="{C75BBBC1-4D11-6C41-95E0-21F5C89070FF}" destId="{E7F9AFA0-4FFD-6947-93B4-1CF1698CF4C9}" srcOrd="1" destOrd="0" presId="urn:microsoft.com/office/officeart/2005/8/layout/process1"/>
    <dgm:cxn modelId="{1E8FCFED-82B4-2745-A981-EE8D73D484D9}" type="presOf" srcId="{DCBC60B3-42C0-654F-8BD5-84F71D9884FC}" destId="{5C389706-090D-8245-837C-41F79DB80CFE}" srcOrd="0" destOrd="0" presId="urn:microsoft.com/office/officeart/2005/8/layout/process1"/>
    <dgm:cxn modelId="{3578D561-AD28-1C4B-9FD3-06D1C087D9F3}" type="presParOf" srcId="{5C389706-090D-8245-837C-41F79DB80CFE}" destId="{38F14158-01B3-E74D-A54A-794908E364FB}" srcOrd="0" destOrd="0" presId="urn:microsoft.com/office/officeart/2005/8/layout/process1"/>
    <dgm:cxn modelId="{AF2A4014-D82C-8D46-B63D-578DFCF4DD63}" type="presParOf" srcId="{5C389706-090D-8245-837C-41F79DB80CFE}" destId="{5A5EDE62-2576-BB46-8C76-920F6DED22FA}" srcOrd="1" destOrd="0" presId="urn:microsoft.com/office/officeart/2005/8/layout/process1"/>
    <dgm:cxn modelId="{75CE7427-B34B-F845-9CF8-1EDFFDAED8B1}" type="presParOf" srcId="{5A5EDE62-2576-BB46-8C76-920F6DED22FA}" destId="{E7F9AFA0-4FFD-6947-93B4-1CF1698CF4C9}" srcOrd="0" destOrd="0" presId="urn:microsoft.com/office/officeart/2005/8/layout/process1"/>
    <dgm:cxn modelId="{A18A708D-94B5-3241-83D5-43AC1F1BBCAB}" type="presParOf" srcId="{5C389706-090D-8245-837C-41F79DB80CFE}" destId="{74106DB3-4774-F649-907F-33452CD05B64}" srcOrd="2" destOrd="0" presId="urn:microsoft.com/office/officeart/2005/8/layout/process1"/>
    <dgm:cxn modelId="{3333168C-EB3E-6348-A6FE-1A86231EC2FA}" type="presParOf" srcId="{5C389706-090D-8245-837C-41F79DB80CFE}" destId="{43CBD337-6000-8247-8042-06E0FDE76342}" srcOrd="3" destOrd="0" presId="urn:microsoft.com/office/officeart/2005/8/layout/process1"/>
    <dgm:cxn modelId="{2C77D23C-1687-544C-8E69-E57DC3F6240A}" type="presParOf" srcId="{43CBD337-6000-8247-8042-06E0FDE76342}" destId="{8F0648D9-9D71-6C4A-B437-FEAB5E0AA6A2}" srcOrd="0" destOrd="0" presId="urn:microsoft.com/office/officeart/2005/8/layout/process1"/>
    <dgm:cxn modelId="{FF1A9A08-969D-4144-BD41-ADA7612B9FC0}" type="presParOf" srcId="{5C389706-090D-8245-837C-41F79DB80CFE}" destId="{A944F491-E593-1B41-8D90-33A311FE4000}" srcOrd="4" destOrd="0" presId="urn:microsoft.com/office/officeart/2005/8/layout/process1"/>
    <dgm:cxn modelId="{931C9E56-B120-F84B-B3D7-ADF398DEA78F}" type="presParOf" srcId="{5C389706-090D-8245-837C-41F79DB80CFE}" destId="{9F8911A3-CBE3-284D-8AD7-F1BA43D5772C}" srcOrd="5" destOrd="0" presId="urn:microsoft.com/office/officeart/2005/8/layout/process1"/>
    <dgm:cxn modelId="{9860654D-649A-4A40-88FE-5E3A3803FB76}" type="presParOf" srcId="{9F8911A3-CBE3-284D-8AD7-F1BA43D5772C}" destId="{BFD7926B-82DC-EB44-B9AA-11301B588A46}" srcOrd="0" destOrd="0" presId="urn:microsoft.com/office/officeart/2005/8/layout/process1"/>
    <dgm:cxn modelId="{8307E2C0-157E-B344-BEB3-CC5B5DAD5756}" type="presParOf" srcId="{5C389706-090D-8245-837C-41F79DB80CFE}" destId="{850FFFF3-0EF0-5846-BE61-757697D34369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C60B3-42C0-654F-8BD5-84F71D9884F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3803B2C-9160-B642-97F1-3766E2B8F21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T1</a:t>
          </a:r>
        </a:p>
      </dgm:t>
    </dgm:pt>
    <dgm:pt modelId="{C3F195DD-0A67-B946-8BB4-63173A1687CB}" type="parTrans" cxnId="{6172362B-B3CD-5542-A729-466A5B36B545}">
      <dgm:prSet/>
      <dgm:spPr/>
      <dgm:t>
        <a:bodyPr/>
        <a:lstStyle/>
        <a:p>
          <a:endParaRPr lang="en-US"/>
        </a:p>
      </dgm:t>
    </dgm:pt>
    <dgm:pt modelId="{C75BBBC1-4D11-6C41-95E0-21F5C89070FF}" type="sibTrans" cxnId="{6172362B-B3CD-5542-A729-466A5B36B545}">
      <dgm:prSet/>
      <dgm:spPr/>
      <dgm:t>
        <a:bodyPr/>
        <a:lstStyle/>
        <a:p>
          <a:endParaRPr lang="en-US"/>
        </a:p>
      </dgm:t>
    </dgm:pt>
    <dgm:pt modelId="{BE99B6C2-E0AA-AD47-BAD1-4D6122AA6B6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T2</a:t>
          </a:r>
        </a:p>
      </dgm:t>
    </dgm:pt>
    <dgm:pt modelId="{7F6D26BA-631C-664E-B202-46D6D1B92DC7}" type="parTrans" cxnId="{57E3BAE2-83B6-5A4C-B2D8-F1E139A1B9F1}">
      <dgm:prSet/>
      <dgm:spPr/>
      <dgm:t>
        <a:bodyPr/>
        <a:lstStyle/>
        <a:p>
          <a:endParaRPr lang="en-US"/>
        </a:p>
      </dgm:t>
    </dgm:pt>
    <dgm:pt modelId="{E0655D97-55C9-DD42-BA35-59498B72C7D3}" type="sibTrans" cxnId="{57E3BAE2-83B6-5A4C-B2D8-F1E139A1B9F1}">
      <dgm:prSet/>
      <dgm:spPr/>
      <dgm:t>
        <a:bodyPr/>
        <a:lstStyle/>
        <a:p>
          <a:endParaRPr lang="en-US"/>
        </a:p>
      </dgm:t>
    </dgm:pt>
    <dgm:pt modelId="{A57FBC02-961D-984C-8DF7-C76BD3719C2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T3</a:t>
          </a:r>
        </a:p>
      </dgm:t>
    </dgm:pt>
    <dgm:pt modelId="{D92962D3-D51A-3343-9ABF-065C7579DBC7}" type="parTrans" cxnId="{FDB1982A-7BDF-444B-BF0A-F5B53FD9B5F5}">
      <dgm:prSet/>
      <dgm:spPr/>
      <dgm:t>
        <a:bodyPr/>
        <a:lstStyle/>
        <a:p>
          <a:endParaRPr lang="en-US"/>
        </a:p>
      </dgm:t>
    </dgm:pt>
    <dgm:pt modelId="{BCF949E3-83C7-7246-AE2D-8175F6DC4332}" type="sibTrans" cxnId="{FDB1982A-7BDF-444B-BF0A-F5B53FD9B5F5}">
      <dgm:prSet/>
      <dgm:spPr/>
      <dgm:t>
        <a:bodyPr/>
        <a:lstStyle/>
        <a:p>
          <a:endParaRPr lang="en-US"/>
        </a:p>
      </dgm:t>
    </dgm:pt>
    <dgm:pt modelId="{8D56F4B6-11A6-FA46-B83E-C1A339A6A674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T4</a:t>
          </a:r>
        </a:p>
      </dgm:t>
    </dgm:pt>
    <dgm:pt modelId="{08A73AA1-1191-BA4C-B6DA-DF2DAE90ADCA}" type="parTrans" cxnId="{5927D820-E20E-434D-A324-5EE23F9474E6}">
      <dgm:prSet/>
      <dgm:spPr/>
      <dgm:t>
        <a:bodyPr/>
        <a:lstStyle/>
        <a:p>
          <a:endParaRPr lang="en-US"/>
        </a:p>
      </dgm:t>
    </dgm:pt>
    <dgm:pt modelId="{957EE051-4268-5B4D-99A9-C5F44DA192CC}" type="sibTrans" cxnId="{5927D820-E20E-434D-A324-5EE23F9474E6}">
      <dgm:prSet/>
      <dgm:spPr/>
      <dgm:t>
        <a:bodyPr/>
        <a:lstStyle/>
        <a:p>
          <a:endParaRPr lang="en-US"/>
        </a:p>
      </dgm:t>
    </dgm:pt>
    <dgm:pt modelId="{5C389706-090D-8245-837C-41F79DB80CFE}" type="pres">
      <dgm:prSet presAssocID="{DCBC60B3-42C0-654F-8BD5-84F71D9884FC}" presName="Name0" presStyleCnt="0">
        <dgm:presLayoutVars>
          <dgm:dir/>
          <dgm:resizeHandles val="exact"/>
        </dgm:presLayoutVars>
      </dgm:prSet>
      <dgm:spPr/>
    </dgm:pt>
    <dgm:pt modelId="{38F14158-01B3-E74D-A54A-794908E364FB}" type="pres">
      <dgm:prSet presAssocID="{83803B2C-9160-B642-97F1-3766E2B8F217}" presName="node" presStyleLbl="node1" presStyleIdx="0" presStyleCnt="4">
        <dgm:presLayoutVars>
          <dgm:bulletEnabled val="1"/>
        </dgm:presLayoutVars>
      </dgm:prSet>
      <dgm:spPr/>
    </dgm:pt>
    <dgm:pt modelId="{5A5EDE62-2576-BB46-8C76-920F6DED22FA}" type="pres">
      <dgm:prSet presAssocID="{C75BBBC1-4D11-6C41-95E0-21F5C89070FF}" presName="sibTrans" presStyleLbl="sibTrans2D1" presStyleIdx="0" presStyleCnt="3"/>
      <dgm:spPr/>
    </dgm:pt>
    <dgm:pt modelId="{E7F9AFA0-4FFD-6947-93B4-1CF1698CF4C9}" type="pres">
      <dgm:prSet presAssocID="{C75BBBC1-4D11-6C41-95E0-21F5C89070FF}" presName="connectorText" presStyleLbl="sibTrans2D1" presStyleIdx="0" presStyleCnt="3"/>
      <dgm:spPr/>
    </dgm:pt>
    <dgm:pt modelId="{74106DB3-4774-F649-907F-33452CD05B64}" type="pres">
      <dgm:prSet presAssocID="{BE99B6C2-E0AA-AD47-BAD1-4D6122AA6B61}" presName="node" presStyleLbl="node1" presStyleIdx="1" presStyleCnt="4">
        <dgm:presLayoutVars>
          <dgm:bulletEnabled val="1"/>
        </dgm:presLayoutVars>
      </dgm:prSet>
      <dgm:spPr/>
    </dgm:pt>
    <dgm:pt modelId="{43CBD337-6000-8247-8042-06E0FDE76342}" type="pres">
      <dgm:prSet presAssocID="{E0655D97-55C9-DD42-BA35-59498B72C7D3}" presName="sibTrans" presStyleLbl="sibTrans2D1" presStyleIdx="1" presStyleCnt="3"/>
      <dgm:spPr/>
    </dgm:pt>
    <dgm:pt modelId="{8F0648D9-9D71-6C4A-B437-FEAB5E0AA6A2}" type="pres">
      <dgm:prSet presAssocID="{E0655D97-55C9-DD42-BA35-59498B72C7D3}" presName="connectorText" presStyleLbl="sibTrans2D1" presStyleIdx="1" presStyleCnt="3"/>
      <dgm:spPr/>
    </dgm:pt>
    <dgm:pt modelId="{A944F491-E593-1B41-8D90-33A311FE4000}" type="pres">
      <dgm:prSet presAssocID="{A57FBC02-961D-984C-8DF7-C76BD3719C24}" presName="node" presStyleLbl="node1" presStyleIdx="2" presStyleCnt="4">
        <dgm:presLayoutVars>
          <dgm:bulletEnabled val="1"/>
        </dgm:presLayoutVars>
      </dgm:prSet>
      <dgm:spPr/>
    </dgm:pt>
    <dgm:pt modelId="{9F8911A3-CBE3-284D-8AD7-F1BA43D5772C}" type="pres">
      <dgm:prSet presAssocID="{BCF949E3-83C7-7246-AE2D-8175F6DC4332}" presName="sibTrans" presStyleLbl="sibTrans2D1" presStyleIdx="2" presStyleCnt="3"/>
      <dgm:spPr/>
    </dgm:pt>
    <dgm:pt modelId="{BFD7926B-82DC-EB44-B9AA-11301B588A46}" type="pres">
      <dgm:prSet presAssocID="{BCF949E3-83C7-7246-AE2D-8175F6DC4332}" presName="connectorText" presStyleLbl="sibTrans2D1" presStyleIdx="2" presStyleCnt="3"/>
      <dgm:spPr/>
    </dgm:pt>
    <dgm:pt modelId="{850FFFF3-0EF0-5846-BE61-757697D34369}" type="pres">
      <dgm:prSet presAssocID="{8D56F4B6-11A6-FA46-B83E-C1A339A6A674}" presName="node" presStyleLbl="node1" presStyleIdx="3" presStyleCnt="4">
        <dgm:presLayoutVars>
          <dgm:bulletEnabled val="1"/>
        </dgm:presLayoutVars>
      </dgm:prSet>
      <dgm:spPr/>
    </dgm:pt>
  </dgm:ptLst>
  <dgm:cxnLst>
    <dgm:cxn modelId="{5927D820-E20E-434D-A324-5EE23F9474E6}" srcId="{DCBC60B3-42C0-654F-8BD5-84F71D9884FC}" destId="{8D56F4B6-11A6-FA46-B83E-C1A339A6A674}" srcOrd="3" destOrd="0" parTransId="{08A73AA1-1191-BA4C-B6DA-DF2DAE90ADCA}" sibTransId="{957EE051-4268-5B4D-99A9-C5F44DA192CC}"/>
    <dgm:cxn modelId="{E6FC6B27-A361-364C-A904-DB8DF48EC94E}" type="presOf" srcId="{BE99B6C2-E0AA-AD47-BAD1-4D6122AA6B61}" destId="{74106DB3-4774-F649-907F-33452CD05B64}" srcOrd="0" destOrd="0" presId="urn:microsoft.com/office/officeart/2005/8/layout/process1"/>
    <dgm:cxn modelId="{FDB1982A-7BDF-444B-BF0A-F5B53FD9B5F5}" srcId="{DCBC60B3-42C0-654F-8BD5-84F71D9884FC}" destId="{A57FBC02-961D-984C-8DF7-C76BD3719C24}" srcOrd="2" destOrd="0" parTransId="{D92962D3-D51A-3343-9ABF-065C7579DBC7}" sibTransId="{BCF949E3-83C7-7246-AE2D-8175F6DC4332}"/>
    <dgm:cxn modelId="{6172362B-B3CD-5542-A729-466A5B36B545}" srcId="{DCBC60B3-42C0-654F-8BD5-84F71D9884FC}" destId="{83803B2C-9160-B642-97F1-3766E2B8F217}" srcOrd="0" destOrd="0" parTransId="{C3F195DD-0A67-B946-8BB4-63173A1687CB}" sibTransId="{C75BBBC1-4D11-6C41-95E0-21F5C89070FF}"/>
    <dgm:cxn modelId="{AD6E013D-B0B4-2046-AA6D-2DA83F4B552E}" type="presOf" srcId="{83803B2C-9160-B642-97F1-3766E2B8F217}" destId="{38F14158-01B3-E74D-A54A-794908E364FB}" srcOrd="0" destOrd="0" presId="urn:microsoft.com/office/officeart/2005/8/layout/process1"/>
    <dgm:cxn modelId="{9C994A63-C6D9-614E-B48F-79C773085CD0}" type="presOf" srcId="{BCF949E3-83C7-7246-AE2D-8175F6DC4332}" destId="{9F8911A3-CBE3-284D-8AD7-F1BA43D5772C}" srcOrd="0" destOrd="0" presId="urn:microsoft.com/office/officeart/2005/8/layout/process1"/>
    <dgm:cxn modelId="{C447D49B-CBB0-664F-9BE2-681054DBF8E4}" type="presOf" srcId="{A57FBC02-961D-984C-8DF7-C76BD3719C24}" destId="{A944F491-E593-1B41-8D90-33A311FE4000}" srcOrd="0" destOrd="0" presId="urn:microsoft.com/office/officeart/2005/8/layout/process1"/>
    <dgm:cxn modelId="{55034BA6-8F11-C041-A1FA-1C5728776957}" type="presOf" srcId="{E0655D97-55C9-DD42-BA35-59498B72C7D3}" destId="{8F0648D9-9D71-6C4A-B437-FEAB5E0AA6A2}" srcOrd="1" destOrd="0" presId="urn:microsoft.com/office/officeart/2005/8/layout/process1"/>
    <dgm:cxn modelId="{9EC45FAA-2211-2344-AE86-4A0D024E2D1E}" type="presOf" srcId="{8D56F4B6-11A6-FA46-B83E-C1A339A6A674}" destId="{850FFFF3-0EF0-5846-BE61-757697D34369}" srcOrd="0" destOrd="0" presId="urn:microsoft.com/office/officeart/2005/8/layout/process1"/>
    <dgm:cxn modelId="{EB6403B9-FC62-2043-9AD0-6962845EB957}" type="presOf" srcId="{C75BBBC1-4D11-6C41-95E0-21F5C89070FF}" destId="{5A5EDE62-2576-BB46-8C76-920F6DED22FA}" srcOrd="0" destOrd="0" presId="urn:microsoft.com/office/officeart/2005/8/layout/process1"/>
    <dgm:cxn modelId="{19F94DD0-FD85-3A4A-901C-482E34A81D16}" type="presOf" srcId="{E0655D97-55C9-DD42-BA35-59498B72C7D3}" destId="{43CBD337-6000-8247-8042-06E0FDE76342}" srcOrd="0" destOrd="0" presId="urn:microsoft.com/office/officeart/2005/8/layout/process1"/>
    <dgm:cxn modelId="{4A6066D9-DF25-F540-9531-B084F521F793}" type="presOf" srcId="{BCF949E3-83C7-7246-AE2D-8175F6DC4332}" destId="{BFD7926B-82DC-EB44-B9AA-11301B588A46}" srcOrd="1" destOrd="0" presId="urn:microsoft.com/office/officeart/2005/8/layout/process1"/>
    <dgm:cxn modelId="{57E3BAE2-83B6-5A4C-B2D8-F1E139A1B9F1}" srcId="{DCBC60B3-42C0-654F-8BD5-84F71D9884FC}" destId="{BE99B6C2-E0AA-AD47-BAD1-4D6122AA6B61}" srcOrd="1" destOrd="0" parTransId="{7F6D26BA-631C-664E-B202-46D6D1B92DC7}" sibTransId="{E0655D97-55C9-DD42-BA35-59498B72C7D3}"/>
    <dgm:cxn modelId="{996A60E6-1881-F545-8538-9C1B23530E6E}" type="presOf" srcId="{C75BBBC1-4D11-6C41-95E0-21F5C89070FF}" destId="{E7F9AFA0-4FFD-6947-93B4-1CF1698CF4C9}" srcOrd="1" destOrd="0" presId="urn:microsoft.com/office/officeart/2005/8/layout/process1"/>
    <dgm:cxn modelId="{1E8FCFED-82B4-2745-A981-EE8D73D484D9}" type="presOf" srcId="{DCBC60B3-42C0-654F-8BD5-84F71D9884FC}" destId="{5C389706-090D-8245-837C-41F79DB80CFE}" srcOrd="0" destOrd="0" presId="urn:microsoft.com/office/officeart/2005/8/layout/process1"/>
    <dgm:cxn modelId="{3578D561-AD28-1C4B-9FD3-06D1C087D9F3}" type="presParOf" srcId="{5C389706-090D-8245-837C-41F79DB80CFE}" destId="{38F14158-01B3-E74D-A54A-794908E364FB}" srcOrd="0" destOrd="0" presId="urn:microsoft.com/office/officeart/2005/8/layout/process1"/>
    <dgm:cxn modelId="{AF2A4014-D82C-8D46-B63D-578DFCF4DD63}" type="presParOf" srcId="{5C389706-090D-8245-837C-41F79DB80CFE}" destId="{5A5EDE62-2576-BB46-8C76-920F6DED22FA}" srcOrd="1" destOrd="0" presId="urn:microsoft.com/office/officeart/2005/8/layout/process1"/>
    <dgm:cxn modelId="{75CE7427-B34B-F845-9CF8-1EDFFDAED8B1}" type="presParOf" srcId="{5A5EDE62-2576-BB46-8C76-920F6DED22FA}" destId="{E7F9AFA0-4FFD-6947-93B4-1CF1698CF4C9}" srcOrd="0" destOrd="0" presId="urn:microsoft.com/office/officeart/2005/8/layout/process1"/>
    <dgm:cxn modelId="{A18A708D-94B5-3241-83D5-43AC1F1BBCAB}" type="presParOf" srcId="{5C389706-090D-8245-837C-41F79DB80CFE}" destId="{74106DB3-4774-F649-907F-33452CD05B64}" srcOrd="2" destOrd="0" presId="urn:microsoft.com/office/officeart/2005/8/layout/process1"/>
    <dgm:cxn modelId="{3333168C-EB3E-6348-A6FE-1A86231EC2FA}" type="presParOf" srcId="{5C389706-090D-8245-837C-41F79DB80CFE}" destId="{43CBD337-6000-8247-8042-06E0FDE76342}" srcOrd="3" destOrd="0" presId="urn:microsoft.com/office/officeart/2005/8/layout/process1"/>
    <dgm:cxn modelId="{2C77D23C-1687-544C-8E69-E57DC3F6240A}" type="presParOf" srcId="{43CBD337-6000-8247-8042-06E0FDE76342}" destId="{8F0648D9-9D71-6C4A-B437-FEAB5E0AA6A2}" srcOrd="0" destOrd="0" presId="urn:microsoft.com/office/officeart/2005/8/layout/process1"/>
    <dgm:cxn modelId="{FF1A9A08-969D-4144-BD41-ADA7612B9FC0}" type="presParOf" srcId="{5C389706-090D-8245-837C-41F79DB80CFE}" destId="{A944F491-E593-1B41-8D90-33A311FE4000}" srcOrd="4" destOrd="0" presId="urn:microsoft.com/office/officeart/2005/8/layout/process1"/>
    <dgm:cxn modelId="{931C9E56-B120-F84B-B3D7-ADF398DEA78F}" type="presParOf" srcId="{5C389706-090D-8245-837C-41F79DB80CFE}" destId="{9F8911A3-CBE3-284D-8AD7-F1BA43D5772C}" srcOrd="5" destOrd="0" presId="urn:microsoft.com/office/officeart/2005/8/layout/process1"/>
    <dgm:cxn modelId="{9860654D-649A-4A40-88FE-5E3A3803FB76}" type="presParOf" srcId="{9F8911A3-CBE3-284D-8AD7-F1BA43D5772C}" destId="{BFD7926B-82DC-EB44-B9AA-11301B588A46}" srcOrd="0" destOrd="0" presId="urn:microsoft.com/office/officeart/2005/8/layout/process1"/>
    <dgm:cxn modelId="{8307E2C0-157E-B344-BEB3-CC5B5DAD5756}" type="presParOf" srcId="{5C389706-090D-8245-837C-41F79DB80CFE}" destId="{850FFFF3-0EF0-5846-BE61-757697D34369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C60B3-42C0-654F-8BD5-84F71D9884F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3803B2C-9160-B642-97F1-3766E2B8F21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T1</a:t>
          </a:r>
        </a:p>
      </dgm:t>
    </dgm:pt>
    <dgm:pt modelId="{C3F195DD-0A67-B946-8BB4-63173A1687CB}" type="parTrans" cxnId="{6172362B-B3CD-5542-A729-466A5B36B545}">
      <dgm:prSet/>
      <dgm:spPr/>
      <dgm:t>
        <a:bodyPr/>
        <a:lstStyle/>
        <a:p>
          <a:endParaRPr lang="en-US"/>
        </a:p>
      </dgm:t>
    </dgm:pt>
    <dgm:pt modelId="{C75BBBC1-4D11-6C41-95E0-21F5C89070FF}" type="sibTrans" cxnId="{6172362B-B3CD-5542-A729-466A5B36B545}">
      <dgm:prSet/>
      <dgm:spPr/>
      <dgm:t>
        <a:bodyPr/>
        <a:lstStyle/>
        <a:p>
          <a:endParaRPr lang="en-US"/>
        </a:p>
      </dgm:t>
    </dgm:pt>
    <dgm:pt modelId="{BE99B6C2-E0AA-AD47-BAD1-4D6122AA6B6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T2</a:t>
          </a:r>
        </a:p>
      </dgm:t>
    </dgm:pt>
    <dgm:pt modelId="{7F6D26BA-631C-664E-B202-46D6D1B92DC7}" type="parTrans" cxnId="{57E3BAE2-83B6-5A4C-B2D8-F1E139A1B9F1}">
      <dgm:prSet/>
      <dgm:spPr/>
      <dgm:t>
        <a:bodyPr/>
        <a:lstStyle/>
        <a:p>
          <a:endParaRPr lang="en-US"/>
        </a:p>
      </dgm:t>
    </dgm:pt>
    <dgm:pt modelId="{E0655D97-55C9-DD42-BA35-59498B72C7D3}" type="sibTrans" cxnId="{57E3BAE2-83B6-5A4C-B2D8-F1E139A1B9F1}">
      <dgm:prSet/>
      <dgm:spPr/>
      <dgm:t>
        <a:bodyPr/>
        <a:lstStyle/>
        <a:p>
          <a:endParaRPr lang="en-US"/>
        </a:p>
      </dgm:t>
    </dgm:pt>
    <dgm:pt modelId="{A57FBC02-961D-984C-8DF7-C76BD3719C2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T3</a:t>
          </a:r>
        </a:p>
      </dgm:t>
    </dgm:pt>
    <dgm:pt modelId="{D92962D3-D51A-3343-9ABF-065C7579DBC7}" type="parTrans" cxnId="{FDB1982A-7BDF-444B-BF0A-F5B53FD9B5F5}">
      <dgm:prSet/>
      <dgm:spPr/>
      <dgm:t>
        <a:bodyPr/>
        <a:lstStyle/>
        <a:p>
          <a:endParaRPr lang="en-US"/>
        </a:p>
      </dgm:t>
    </dgm:pt>
    <dgm:pt modelId="{BCF949E3-83C7-7246-AE2D-8175F6DC4332}" type="sibTrans" cxnId="{FDB1982A-7BDF-444B-BF0A-F5B53FD9B5F5}">
      <dgm:prSet/>
      <dgm:spPr/>
      <dgm:t>
        <a:bodyPr/>
        <a:lstStyle/>
        <a:p>
          <a:endParaRPr lang="en-US"/>
        </a:p>
      </dgm:t>
    </dgm:pt>
    <dgm:pt modelId="{8D56F4B6-11A6-FA46-B83E-C1A339A6A674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T4</a:t>
          </a:r>
        </a:p>
      </dgm:t>
    </dgm:pt>
    <dgm:pt modelId="{08A73AA1-1191-BA4C-B6DA-DF2DAE90ADCA}" type="parTrans" cxnId="{5927D820-E20E-434D-A324-5EE23F9474E6}">
      <dgm:prSet/>
      <dgm:spPr/>
      <dgm:t>
        <a:bodyPr/>
        <a:lstStyle/>
        <a:p>
          <a:endParaRPr lang="en-US"/>
        </a:p>
      </dgm:t>
    </dgm:pt>
    <dgm:pt modelId="{957EE051-4268-5B4D-99A9-C5F44DA192CC}" type="sibTrans" cxnId="{5927D820-E20E-434D-A324-5EE23F9474E6}">
      <dgm:prSet/>
      <dgm:spPr/>
      <dgm:t>
        <a:bodyPr/>
        <a:lstStyle/>
        <a:p>
          <a:endParaRPr lang="en-US"/>
        </a:p>
      </dgm:t>
    </dgm:pt>
    <dgm:pt modelId="{5C389706-090D-8245-837C-41F79DB80CFE}" type="pres">
      <dgm:prSet presAssocID="{DCBC60B3-42C0-654F-8BD5-84F71D9884FC}" presName="Name0" presStyleCnt="0">
        <dgm:presLayoutVars>
          <dgm:dir/>
          <dgm:resizeHandles val="exact"/>
        </dgm:presLayoutVars>
      </dgm:prSet>
      <dgm:spPr/>
    </dgm:pt>
    <dgm:pt modelId="{38F14158-01B3-E74D-A54A-794908E364FB}" type="pres">
      <dgm:prSet presAssocID="{83803B2C-9160-B642-97F1-3766E2B8F217}" presName="node" presStyleLbl="node1" presStyleIdx="0" presStyleCnt="4">
        <dgm:presLayoutVars>
          <dgm:bulletEnabled val="1"/>
        </dgm:presLayoutVars>
      </dgm:prSet>
      <dgm:spPr/>
    </dgm:pt>
    <dgm:pt modelId="{5A5EDE62-2576-BB46-8C76-920F6DED22FA}" type="pres">
      <dgm:prSet presAssocID="{C75BBBC1-4D11-6C41-95E0-21F5C89070FF}" presName="sibTrans" presStyleLbl="sibTrans2D1" presStyleIdx="0" presStyleCnt="3"/>
      <dgm:spPr/>
    </dgm:pt>
    <dgm:pt modelId="{E7F9AFA0-4FFD-6947-93B4-1CF1698CF4C9}" type="pres">
      <dgm:prSet presAssocID="{C75BBBC1-4D11-6C41-95E0-21F5C89070FF}" presName="connectorText" presStyleLbl="sibTrans2D1" presStyleIdx="0" presStyleCnt="3"/>
      <dgm:spPr/>
    </dgm:pt>
    <dgm:pt modelId="{74106DB3-4774-F649-907F-33452CD05B64}" type="pres">
      <dgm:prSet presAssocID="{BE99B6C2-E0AA-AD47-BAD1-4D6122AA6B61}" presName="node" presStyleLbl="node1" presStyleIdx="1" presStyleCnt="4">
        <dgm:presLayoutVars>
          <dgm:bulletEnabled val="1"/>
        </dgm:presLayoutVars>
      </dgm:prSet>
      <dgm:spPr/>
    </dgm:pt>
    <dgm:pt modelId="{43CBD337-6000-8247-8042-06E0FDE76342}" type="pres">
      <dgm:prSet presAssocID="{E0655D97-55C9-DD42-BA35-59498B72C7D3}" presName="sibTrans" presStyleLbl="sibTrans2D1" presStyleIdx="1" presStyleCnt="3"/>
      <dgm:spPr/>
    </dgm:pt>
    <dgm:pt modelId="{8F0648D9-9D71-6C4A-B437-FEAB5E0AA6A2}" type="pres">
      <dgm:prSet presAssocID="{E0655D97-55C9-DD42-BA35-59498B72C7D3}" presName="connectorText" presStyleLbl="sibTrans2D1" presStyleIdx="1" presStyleCnt="3"/>
      <dgm:spPr/>
    </dgm:pt>
    <dgm:pt modelId="{A944F491-E593-1B41-8D90-33A311FE4000}" type="pres">
      <dgm:prSet presAssocID="{A57FBC02-961D-984C-8DF7-C76BD3719C24}" presName="node" presStyleLbl="node1" presStyleIdx="2" presStyleCnt="4">
        <dgm:presLayoutVars>
          <dgm:bulletEnabled val="1"/>
        </dgm:presLayoutVars>
      </dgm:prSet>
      <dgm:spPr/>
    </dgm:pt>
    <dgm:pt modelId="{9F8911A3-CBE3-284D-8AD7-F1BA43D5772C}" type="pres">
      <dgm:prSet presAssocID="{BCF949E3-83C7-7246-AE2D-8175F6DC4332}" presName="sibTrans" presStyleLbl="sibTrans2D1" presStyleIdx="2" presStyleCnt="3"/>
      <dgm:spPr/>
    </dgm:pt>
    <dgm:pt modelId="{BFD7926B-82DC-EB44-B9AA-11301B588A46}" type="pres">
      <dgm:prSet presAssocID="{BCF949E3-83C7-7246-AE2D-8175F6DC4332}" presName="connectorText" presStyleLbl="sibTrans2D1" presStyleIdx="2" presStyleCnt="3"/>
      <dgm:spPr/>
    </dgm:pt>
    <dgm:pt modelId="{850FFFF3-0EF0-5846-BE61-757697D34369}" type="pres">
      <dgm:prSet presAssocID="{8D56F4B6-11A6-FA46-B83E-C1A339A6A674}" presName="node" presStyleLbl="node1" presStyleIdx="3" presStyleCnt="4">
        <dgm:presLayoutVars>
          <dgm:bulletEnabled val="1"/>
        </dgm:presLayoutVars>
      </dgm:prSet>
      <dgm:spPr/>
    </dgm:pt>
  </dgm:ptLst>
  <dgm:cxnLst>
    <dgm:cxn modelId="{5927D820-E20E-434D-A324-5EE23F9474E6}" srcId="{DCBC60B3-42C0-654F-8BD5-84F71D9884FC}" destId="{8D56F4B6-11A6-FA46-B83E-C1A339A6A674}" srcOrd="3" destOrd="0" parTransId="{08A73AA1-1191-BA4C-B6DA-DF2DAE90ADCA}" sibTransId="{957EE051-4268-5B4D-99A9-C5F44DA192CC}"/>
    <dgm:cxn modelId="{E6FC6B27-A361-364C-A904-DB8DF48EC94E}" type="presOf" srcId="{BE99B6C2-E0AA-AD47-BAD1-4D6122AA6B61}" destId="{74106DB3-4774-F649-907F-33452CD05B64}" srcOrd="0" destOrd="0" presId="urn:microsoft.com/office/officeart/2005/8/layout/process1"/>
    <dgm:cxn modelId="{FDB1982A-7BDF-444B-BF0A-F5B53FD9B5F5}" srcId="{DCBC60B3-42C0-654F-8BD5-84F71D9884FC}" destId="{A57FBC02-961D-984C-8DF7-C76BD3719C24}" srcOrd="2" destOrd="0" parTransId="{D92962D3-D51A-3343-9ABF-065C7579DBC7}" sibTransId="{BCF949E3-83C7-7246-AE2D-8175F6DC4332}"/>
    <dgm:cxn modelId="{6172362B-B3CD-5542-A729-466A5B36B545}" srcId="{DCBC60B3-42C0-654F-8BD5-84F71D9884FC}" destId="{83803B2C-9160-B642-97F1-3766E2B8F217}" srcOrd="0" destOrd="0" parTransId="{C3F195DD-0A67-B946-8BB4-63173A1687CB}" sibTransId="{C75BBBC1-4D11-6C41-95E0-21F5C89070FF}"/>
    <dgm:cxn modelId="{AD6E013D-B0B4-2046-AA6D-2DA83F4B552E}" type="presOf" srcId="{83803B2C-9160-B642-97F1-3766E2B8F217}" destId="{38F14158-01B3-E74D-A54A-794908E364FB}" srcOrd="0" destOrd="0" presId="urn:microsoft.com/office/officeart/2005/8/layout/process1"/>
    <dgm:cxn modelId="{9C994A63-C6D9-614E-B48F-79C773085CD0}" type="presOf" srcId="{BCF949E3-83C7-7246-AE2D-8175F6DC4332}" destId="{9F8911A3-CBE3-284D-8AD7-F1BA43D5772C}" srcOrd="0" destOrd="0" presId="urn:microsoft.com/office/officeart/2005/8/layout/process1"/>
    <dgm:cxn modelId="{C447D49B-CBB0-664F-9BE2-681054DBF8E4}" type="presOf" srcId="{A57FBC02-961D-984C-8DF7-C76BD3719C24}" destId="{A944F491-E593-1B41-8D90-33A311FE4000}" srcOrd="0" destOrd="0" presId="urn:microsoft.com/office/officeart/2005/8/layout/process1"/>
    <dgm:cxn modelId="{55034BA6-8F11-C041-A1FA-1C5728776957}" type="presOf" srcId="{E0655D97-55C9-DD42-BA35-59498B72C7D3}" destId="{8F0648D9-9D71-6C4A-B437-FEAB5E0AA6A2}" srcOrd="1" destOrd="0" presId="urn:microsoft.com/office/officeart/2005/8/layout/process1"/>
    <dgm:cxn modelId="{9EC45FAA-2211-2344-AE86-4A0D024E2D1E}" type="presOf" srcId="{8D56F4B6-11A6-FA46-B83E-C1A339A6A674}" destId="{850FFFF3-0EF0-5846-BE61-757697D34369}" srcOrd="0" destOrd="0" presId="urn:microsoft.com/office/officeart/2005/8/layout/process1"/>
    <dgm:cxn modelId="{EB6403B9-FC62-2043-9AD0-6962845EB957}" type="presOf" srcId="{C75BBBC1-4D11-6C41-95E0-21F5C89070FF}" destId="{5A5EDE62-2576-BB46-8C76-920F6DED22FA}" srcOrd="0" destOrd="0" presId="urn:microsoft.com/office/officeart/2005/8/layout/process1"/>
    <dgm:cxn modelId="{19F94DD0-FD85-3A4A-901C-482E34A81D16}" type="presOf" srcId="{E0655D97-55C9-DD42-BA35-59498B72C7D3}" destId="{43CBD337-6000-8247-8042-06E0FDE76342}" srcOrd="0" destOrd="0" presId="urn:microsoft.com/office/officeart/2005/8/layout/process1"/>
    <dgm:cxn modelId="{4A6066D9-DF25-F540-9531-B084F521F793}" type="presOf" srcId="{BCF949E3-83C7-7246-AE2D-8175F6DC4332}" destId="{BFD7926B-82DC-EB44-B9AA-11301B588A46}" srcOrd="1" destOrd="0" presId="urn:microsoft.com/office/officeart/2005/8/layout/process1"/>
    <dgm:cxn modelId="{57E3BAE2-83B6-5A4C-B2D8-F1E139A1B9F1}" srcId="{DCBC60B3-42C0-654F-8BD5-84F71D9884FC}" destId="{BE99B6C2-E0AA-AD47-BAD1-4D6122AA6B61}" srcOrd="1" destOrd="0" parTransId="{7F6D26BA-631C-664E-B202-46D6D1B92DC7}" sibTransId="{E0655D97-55C9-DD42-BA35-59498B72C7D3}"/>
    <dgm:cxn modelId="{996A60E6-1881-F545-8538-9C1B23530E6E}" type="presOf" srcId="{C75BBBC1-4D11-6C41-95E0-21F5C89070FF}" destId="{E7F9AFA0-4FFD-6947-93B4-1CF1698CF4C9}" srcOrd="1" destOrd="0" presId="urn:microsoft.com/office/officeart/2005/8/layout/process1"/>
    <dgm:cxn modelId="{1E8FCFED-82B4-2745-A981-EE8D73D484D9}" type="presOf" srcId="{DCBC60B3-42C0-654F-8BD5-84F71D9884FC}" destId="{5C389706-090D-8245-837C-41F79DB80CFE}" srcOrd="0" destOrd="0" presId="urn:microsoft.com/office/officeart/2005/8/layout/process1"/>
    <dgm:cxn modelId="{3578D561-AD28-1C4B-9FD3-06D1C087D9F3}" type="presParOf" srcId="{5C389706-090D-8245-837C-41F79DB80CFE}" destId="{38F14158-01B3-E74D-A54A-794908E364FB}" srcOrd="0" destOrd="0" presId="urn:microsoft.com/office/officeart/2005/8/layout/process1"/>
    <dgm:cxn modelId="{AF2A4014-D82C-8D46-B63D-578DFCF4DD63}" type="presParOf" srcId="{5C389706-090D-8245-837C-41F79DB80CFE}" destId="{5A5EDE62-2576-BB46-8C76-920F6DED22FA}" srcOrd="1" destOrd="0" presId="urn:microsoft.com/office/officeart/2005/8/layout/process1"/>
    <dgm:cxn modelId="{75CE7427-B34B-F845-9CF8-1EDFFDAED8B1}" type="presParOf" srcId="{5A5EDE62-2576-BB46-8C76-920F6DED22FA}" destId="{E7F9AFA0-4FFD-6947-93B4-1CF1698CF4C9}" srcOrd="0" destOrd="0" presId="urn:microsoft.com/office/officeart/2005/8/layout/process1"/>
    <dgm:cxn modelId="{A18A708D-94B5-3241-83D5-43AC1F1BBCAB}" type="presParOf" srcId="{5C389706-090D-8245-837C-41F79DB80CFE}" destId="{74106DB3-4774-F649-907F-33452CD05B64}" srcOrd="2" destOrd="0" presId="urn:microsoft.com/office/officeart/2005/8/layout/process1"/>
    <dgm:cxn modelId="{3333168C-EB3E-6348-A6FE-1A86231EC2FA}" type="presParOf" srcId="{5C389706-090D-8245-837C-41F79DB80CFE}" destId="{43CBD337-6000-8247-8042-06E0FDE76342}" srcOrd="3" destOrd="0" presId="urn:microsoft.com/office/officeart/2005/8/layout/process1"/>
    <dgm:cxn modelId="{2C77D23C-1687-544C-8E69-E57DC3F6240A}" type="presParOf" srcId="{43CBD337-6000-8247-8042-06E0FDE76342}" destId="{8F0648D9-9D71-6C4A-B437-FEAB5E0AA6A2}" srcOrd="0" destOrd="0" presId="urn:microsoft.com/office/officeart/2005/8/layout/process1"/>
    <dgm:cxn modelId="{FF1A9A08-969D-4144-BD41-ADA7612B9FC0}" type="presParOf" srcId="{5C389706-090D-8245-837C-41F79DB80CFE}" destId="{A944F491-E593-1B41-8D90-33A311FE4000}" srcOrd="4" destOrd="0" presId="urn:microsoft.com/office/officeart/2005/8/layout/process1"/>
    <dgm:cxn modelId="{931C9E56-B120-F84B-B3D7-ADF398DEA78F}" type="presParOf" srcId="{5C389706-090D-8245-837C-41F79DB80CFE}" destId="{9F8911A3-CBE3-284D-8AD7-F1BA43D5772C}" srcOrd="5" destOrd="0" presId="urn:microsoft.com/office/officeart/2005/8/layout/process1"/>
    <dgm:cxn modelId="{9860654D-649A-4A40-88FE-5E3A3803FB76}" type="presParOf" srcId="{9F8911A3-CBE3-284D-8AD7-F1BA43D5772C}" destId="{BFD7926B-82DC-EB44-B9AA-11301B588A46}" srcOrd="0" destOrd="0" presId="urn:microsoft.com/office/officeart/2005/8/layout/process1"/>
    <dgm:cxn modelId="{8307E2C0-157E-B344-BEB3-CC5B5DAD5756}" type="presParOf" srcId="{5C389706-090D-8245-837C-41F79DB80CFE}" destId="{850FFFF3-0EF0-5846-BE61-757697D34369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051EE-58E5-46A2-9C8F-C99D933CD0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DE1A13-0563-457D-9F9C-6BD0357FF2C4}">
      <dgm:prSet/>
      <dgm:spPr/>
      <dgm:t>
        <a:bodyPr/>
        <a:lstStyle/>
        <a:p>
          <a:r>
            <a:rPr lang="en-US" dirty="0"/>
            <a:t>The evaluation metrics are not very strong for the tasks</a:t>
          </a:r>
        </a:p>
      </dgm:t>
    </dgm:pt>
    <dgm:pt modelId="{88E3D51F-3E61-4C78-841A-67954745FD64}" type="parTrans" cxnId="{0641175E-E9C5-4BE4-826D-FD93FC963EFD}">
      <dgm:prSet/>
      <dgm:spPr/>
      <dgm:t>
        <a:bodyPr/>
        <a:lstStyle/>
        <a:p>
          <a:endParaRPr lang="en-US"/>
        </a:p>
      </dgm:t>
    </dgm:pt>
    <dgm:pt modelId="{AA515506-60C7-4D1B-B6D0-E754E0056F2C}" type="sibTrans" cxnId="{0641175E-E9C5-4BE4-826D-FD93FC963EFD}">
      <dgm:prSet/>
      <dgm:spPr/>
      <dgm:t>
        <a:bodyPr/>
        <a:lstStyle/>
        <a:p>
          <a:endParaRPr lang="en-US"/>
        </a:p>
      </dgm:t>
    </dgm:pt>
    <dgm:pt modelId="{259688D6-A29E-4E3F-987A-FA3BC266459D}">
      <dgm:prSet/>
      <dgm:spPr/>
      <dgm:t>
        <a:bodyPr/>
        <a:lstStyle/>
        <a:p>
          <a:r>
            <a:rPr lang="en-US"/>
            <a:t>Copying words almost always helps</a:t>
          </a:r>
        </a:p>
      </dgm:t>
    </dgm:pt>
    <dgm:pt modelId="{91E9C74C-EF42-4092-9302-D2551474044C}" type="parTrans" cxnId="{6BC73CE7-E809-4988-AABC-81B1D2EDEB47}">
      <dgm:prSet/>
      <dgm:spPr/>
      <dgm:t>
        <a:bodyPr/>
        <a:lstStyle/>
        <a:p>
          <a:endParaRPr lang="en-US"/>
        </a:p>
      </dgm:t>
    </dgm:pt>
    <dgm:pt modelId="{65E9AE76-B624-4193-A4E3-7D2C65358A2E}" type="sibTrans" cxnId="{6BC73CE7-E809-4988-AABC-81B1D2EDEB47}">
      <dgm:prSet/>
      <dgm:spPr/>
      <dgm:t>
        <a:bodyPr/>
        <a:lstStyle/>
        <a:p>
          <a:endParaRPr lang="en-US"/>
        </a:p>
      </dgm:t>
    </dgm:pt>
    <dgm:pt modelId="{F66D19BD-8B58-498F-B2F0-0B05D00DC067}">
      <dgm:prSet/>
      <dgm:spPr/>
      <dgm:t>
        <a:bodyPr/>
        <a:lstStyle/>
        <a:p>
          <a:r>
            <a:rPr lang="en-US" dirty="0"/>
            <a:t>There is a need for better loss functions</a:t>
          </a:r>
        </a:p>
      </dgm:t>
    </dgm:pt>
    <dgm:pt modelId="{A951F8C5-FF20-499B-8833-73A7C501BBDD}" type="parTrans" cxnId="{18A06A49-A0A9-4E01-87DD-9AF0D6456732}">
      <dgm:prSet/>
      <dgm:spPr/>
      <dgm:t>
        <a:bodyPr/>
        <a:lstStyle/>
        <a:p>
          <a:endParaRPr lang="en-US"/>
        </a:p>
      </dgm:t>
    </dgm:pt>
    <dgm:pt modelId="{F35F5482-5105-41F7-BD49-89B4229714F9}" type="sibTrans" cxnId="{18A06A49-A0A9-4E01-87DD-9AF0D6456732}">
      <dgm:prSet/>
      <dgm:spPr/>
      <dgm:t>
        <a:bodyPr/>
        <a:lstStyle/>
        <a:p>
          <a:endParaRPr lang="en-US"/>
        </a:p>
      </dgm:t>
    </dgm:pt>
    <dgm:pt modelId="{6152A468-F974-47FE-ACB0-751268462238}" type="pres">
      <dgm:prSet presAssocID="{90D051EE-58E5-46A2-9C8F-C99D933CD092}" presName="root" presStyleCnt="0">
        <dgm:presLayoutVars>
          <dgm:dir/>
          <dgm:resizeHandles val="exact"/>
        </dgm:presLayoutVars>
      </dgm:prSet>
      <dgm:spPr/>
    </dgm:pt>
    <dgm:pt modelId="{5B83DF7E-0C80-49B2-B83D-14F3B88116DF}" type="pres">
      <dgm:prSet presAssocID="{08DE1A13-0563-457D-9F9C-6BD0357FF2C4}" presName="compNode" presStyleCnt="0"/>
      <dgm:spPr/>
    </dgm:pt>
    <dgm:pt modelId="{206ED5BB-900D-4BE2-B4CA-2E0ADE5E108D}" type="pres">
      <dgm:prSet presAssocID="{08DE1A13-0563-457D-9F9C-6BD0357FF2C4}" presName="bgRect" presStyleLbl="bgShp" presStyleIdx="0" presStyleCnt="3"/>
      <dgm:spPr/>
    </dgm:pt>
    <dgm:pt modelId="{D7F4B19A-C038-411B-A953-BB9F593D61FB}" type="pres">
      <dgm:prSet presAssocID="{08DE1A13-0563-457D-9F9C-6BD0357FF2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CB761B6-3862-4DBF-BFE7-F1C388B71841}" type="pres">
      <dgm:prSet presAssocID="{08DE1A13-0563-457D-9F9C-6BD0357FF2C4}" presName="spaceRect" presStyleCnt="0"/>
      <dgm:spPr/>
    </dgm:pt>
    <dgm:pt modelId="{C1996894-6150-40DA-80B7-83D827F7616A}" type="pres">
      <dgm:prSet presAssocID="{08DE1A13-0563-457D-9F9C-6BD0357FF2C4}" presName="parTx" presStyleLbl="revTx" presStyleIdx="0" presStyleCnt="3">
        <dgm:presLayoutVars>
          <dgm:chMax val="0"/>
          <dgm:chPref val="0"/>
        </dgm:presLayoutVars>
      </dgm:prSet>
      <dgm:spPr/>
    </dgm:pt>
    <dgm:pt modelId="{5A9BF4A4-0FF1-4FCE-845B-7AEA3C40880D}" type="pres">
      <dgm:prSet presAssocID="{AA515506-60C7-4D1B-B6D0-E754E0056F2C}" presName="sibTrans" presStyleCnt="0"/>
      <dgm:spPr/>
    </dgm:pt>
    <dgm:pt modelId="{709B965A-2B90-4AF2-98B8-F3DA719DA218}" type="pres">
      <dgm:prSet presAssocID="{259688D6-A29E-4E3F-987A-FA3BC266459D}" presName="compNode" presStyleCnt="0"/>
      <dgm:spPr/>
    </dgm:pt>
    <dgm:pt modelId="{860856B8-66CE-401D-9E8B-66C840C5366E}" type="pres">
      <dgm:prSet presAssocID="{259688D6-A29E-4E3F-987A-FA3BC266459D}" presName="bgRect" presStyleLbl="bgShp" presStyleIdx="1" presStyleCnt="3"/>
      <dgm:spPr/>
    </dgm:pt>
    <dgm:pt modelId="{B9D2387D-6B9B-4BF8-8BB8-DEDA623A12AF}" type="pres">
      <dgm:prSet presAssocID="{259688D6-A29E-4E3F-987A-FA3BC26645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CEDDB2A-D57F-4E44-A2A7-74B63451C43D}" type="pres">
      <dgm:prSet presAssocID="{259688D6-A29E-4E3F-987A-FA3BC266459D}" presName="spaceRect" presStyleCnt="0"/>
      <dgm:spPr/>
    </dgm:pt>
    <dgm:pt modelId="{656E8804-825F-4932-8598-ACC450BF8EB8}" type="pres">
      <dgm:prSet presAssocID="{259688D6-A29E-4E3F-987A-FA3BC266459D}" presName="parTx" presStyleLbl="revTx" presStyleIdx="1" presStyleCnt="3">
        <dgm:presLayoutVars>
          <dgm:chMax val="0"/>
          <dgm:chPref val="0"/>
        </dgm:presLayoutVars>
      </dgm:prSet>
      <dgm:spPr/>
    </dgm:pt>
    <dgm:pt modelId="{2793684D-4DAD-4837-A262-95D57171B744}" type="pres">
      <dgm:prSet presAssocID="{65E9AE76-B624-4193-A4E3-7D2C65358A2E}" presName="sibTrans" presStyleCnt="0"/>
      <dgm:spPr/>
    </dgm:pt>
    <dgm:pt modelId="{2745F7B7-977B-4670-AC17-543366717CBF}" type="pres">
      <dgm:prSet presAssocID="{F66D19BD-8B58-498F-B2F0-0B05D00DC067}" presName="compNode" presStyleCnt="0"/>
      <dgm:spPr/>
    </dgm:pt>
    <dgm:pt modelId="{7AE3925A-90E5-43E4-BA04-FF967F664DDD}" type="pres">
      <dgm:prSet presAssocID="{F66D19BD-8B58-498F-B2F0-0B05D00DC067}" presName="bgRect" presStyleLbl="bgShp" presStyleIdx="2" presStyleCnt="3"/>
      <dgm:spPr/>
    </dgm:pt>
    <dgm:pt modelId="{7438013B-D256-48A2-9FD5-33E585C20CBA}" type="pres">
      <dgm:prSet presAssocID="{F66D19BD-8B58-498F-B2F0-0B05D00DC0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03E1E71-DC8B-4672-96C6-3D2C40D7501F}" type="pres">
      <dgm:prSet presAssocID="{F66D19BD-8B58-498F-B2F0-0B05D00DC067}" presName="spaceRect" presStyleCnt="0"/>
      <dgm:spPr/>
    </dgm:pt>
    <dgm:pt modelId="{2540C6B9-A111-46CB-BEB6-5E7E440E91A4}" type="pres">
      <dgm:prSet presAssocID="{F66D19BD-8B58-498F-B2F0-0B05D00DC0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8A06A49-A0A9-4E01-87DD-9AF0D6456732}" srcId="{90D051EE-58E5-46A2-9C8F-C99D933CD092}" destId="{F66D19BD-8B58-498F-B2F0-0B05D00DC067}" srcOrd="2" destOrd="0" parTransId="{A951F8C5-FF20-499B-8833-73A7C501BBDD}" sibTransId="{F35F5482-5105-41F7-BD49-89B4229714F9}"/>
    <dgm:cxn modelId="{0641175E-E9C5-4BE4-826D-FD93FC963EFD}" srcId="{90D051EE-58E5-46A2-9C8F-C99D933CD092}" destId="{08DE1A13-0563-457D-9F9C-6BD0357FF2C4}" srcOrd="0" destOrd="0" parTransId="{88E3D51F-3E61-4C78-841A-67954745FD64}" sibTransId="{AA515506-60C7-4D1B-B6D0-E754E0056F2C}"/>
    <dgm:cxn modelId="{F5C0CA75-83D9-4798-ACAA-EA2D27E483BD}" type="presOf" srcId="{259688D6-A29E-4E3F-987A-FA3BC266459D}" destId="{656E8804-825F-4932-8598-ACC450BF8EB8}" srcOrd="0" destOrd="0" presId="urn:microsoft.com/office/officeart/2018/2/layout/IconVerticalSolidList"/>
    <dgm:cxn modelId="{E5EB4EC3-85BE-4982-9643-B3C064F92B64}" type="presOf" srcId="{90D051EE-58E5-46A2-9C8F-C99D933CD092}" destId="{6152A468-F974-47FE-ACB0-751268462238}" srcOrd="0" destOrd="0" presId="urn:microsoft.com/office/officeart/2018/2/layout/IconVerticalSolidList"/>
    <dgm:cxn modelId="{28CE0DD7-0DF7-4712-92BA-2075EE4C85E9}" type="presOf" srcId="{F66D19BD-8B58-498F-B2F0-0B05D00DC067}" destId="{2540C6B9-A111-46CB-BEB6-5E7E440E91A4}" srcOrd="0" destOrd="0" presId="urn:microsoft.com/office/officeart/2018/2/layout/IconVerticalSolidList"/>
    <dgm:cxn modelId="{6BC73CE7-E809-4988-AABC-81B1D2EDEB47}" srcId="{90D051EE-58E5-46A2-9C8F-C99D933CD092}" destId="{259688D6-A29E-4E3F-987A-FA3BC266459D}" srcOrd="1" destOrd="0" parTransId="{91E9C74C-EF42-4092-9302-D2551474044C}" sibTransId="{65E9AE76-B624-4193-A4E3-7D2C65358A2E}"/>
    <dgm:cxn modelId="{F0F990F5-8970-47AD-B933-363D2AB79DE3}" type="presOf" srcId="{08DE1A13-0563-457D-9F9C-6BD0357FF2C4}" destId="{C1996894-6150-40DA-80B7-83D827F7616A}" srcOrd="0" destOrd="0" presId="urn:microsoft.com/office/officeart/2018/2/layout/IconVerticalSolidList"/>
    <dgm:cxn modelId="{C5185515-9DAC-4CF8-A5BD-BA170C530AF4}" type="presParOf" srcId="{6152A468-F974-47FE-ACB0-751268462238}" destId="{5B83DF7E-0C80-49B2-B83D-14F3B88116DF}" srcOrd="0" destOrd="0" presId="urn:microsoft.com/office/officeart/2018/2/layout/IconVerticalSolidList"/>
    <dgm:cxn modelId="{32A72F91-5040-49BF-B135-F7B3812D7377}" type="presParOf" srcId="{5B83DF7E-0C80-49B2-B83D-14F3B88116DF}" destId="{206ED5BB-900D-4BE2-B4CA-2E0ADE5E108D}" srcOrd="0" destOrd="0" presId="urn:microsoft.com/office/officeart/2018/2/layout/IconVerticalSolidList"/>
    <dgm:cxn modelId="{4433FB41-7FBE-49E5-95E9-1DD2DED6E4EC}" type="presParOf" srcId="{5B83DF7E-0C80-49B2-B83D-14F3B88116DF}" destId="{D7F4B19A-C038-411B-A953-BB9F593D61FB}" srcOrd="1" destOrd="0" presId="urn:microsoft.com/office/officeart/2018/2/layout/IconVerticalSolidList"/>
    <dgm:cxn modelId="{4B2DCC6C-F66D-4A61-B182-D1942C4AC139}" type="presParOf" srcId="{5B83DF7E-0C80-49B2-B83D-14F3B88116DF}" destId="{BCB761B6-3862-4DBF-BFE7-F1C388B71841}" srcOrd="2" destOrd="0" presId="urn:microsoft.com/office/officeart/2018/2/layout/IconVerticalSolidList"/>
    <dgm:cxn modelId="{B94534A7-25A3-46E6-8AD3-BD52078A9520}" type="presParOf" srcId="{5B83DF7E-0C80-49B2-B83D-14F3B88116DF}" destId="{C1996894-6150-40DA-80B7-83D827F7616A}" srcOrd="3" destOrd="0" presId="urn:microsoft.com/office/officeart/2018/2/layout/IconVerticalSolidList"/>
    <dgm:cxn modelId="{177F7D10-5873-4F6C-8D1A-74390E9030F8}" type="presParOf" srcId="{6152A468-F974-47FE-ACB0-751268462238}" destId="{5A9BF4A4-0FF1-4FCE-845B-7AEA3C40880D}" srcOrd="1" destOrd="0" presId="urn:microsoft.com/office/officeart/2018/2/layout/IconVerticalSolidList"/>
    <dgm:cxn modelId="{0E4B175D-D3F7-4B36-979E-78E337B7E166}" type="presParOf" srcId="{6152A468-F974-47FE-ACB0-751268462238}" destId="{709B965A-2B90-4AF2-98B8-F3DA719DA218}" srcOrd="2" destOrd="0" presId="urn:microsoft.com/office/officeart/2018/2/layout/IconVerticalSolidList"/>
    <dgm:cxn modelId="{90F7C644-6CFB-4973-81E3-1AD34699F5FE}" type="presParOf" srcId="{709B965A-2B90-4AF2-98B8-F3DA719DA218}" destId="{860856B8-66CE-401D-9E8B-66C840C5366E}" srcOrd="0" destOrd="0" presId="urn:microsoft.com/office/officeart/2018/2/layout/IconVerticalSolidList"/>
    <dgm:cxn modelId="{CDFBFEF4-1A27-4342-B01D-22D64804B3AF}" type="presParOf" srcId="{709B965A-2B90-4AF2-98B8-F3DA719DA218}" destId="{B9D2387D-6B9B-4BF8-8BB8-DEDA623A12AF}" srcOrd="1" destOrd="0" presId="urn:microsoft.com/office/officeart/2018/2/layout/IconVerticalSolidList"/>
    <dgm:cxn modelId="{5953362E-4EAE-4578-8CE5-B3969CDAFC58}" type="presParOf" srcId="{709B965A-2B90-4AF2-98B8-F3DA719DA218}" destId="{7CEDDB2A-D57F-4E44-A2A7-74B63451C43D}" srcOrd="2" destOrd="0" presId="urn:microsoft.com/office/officeart/2018/2/layout/IconVerticalSolidList"/>
    <dgm:cxn modelId="{739BCC39-1CC9-4A2E-8F72-F7CC7F16587B}" type="presParOf" srcId="{709B965A-2B90-4AF2-98B8-F3DA719DA218}" destId="{656E8804-825F-4932-8598-ACC450BF8EB8}" srcOrd="3" destOrd="0" presId="urn:microsoft.com/office/officeart/2018/2/layout/IconVerticalSolidList"/>
    <dgm:cxn modelId="{A3690755-E165-41F2-90F0-271EE8DB58A9}" type="presParOf" srcId="{6152A468-F974-47FE-ACB0-751268462238}" destId="{2793684D-4DAD-4837-A262-95D57171B744}" srcOrd="3" destOrd="0" presId="urn:microsoft.com/office/officeart/2018/2/layout/IconVerticalSolidList"/>
    <dgm:cxn modelId="{21CA27B2-5913-4701-A103-44BB103C3A56}" type="presParOf" srcId="{6152A468-F974-47FE-ACB0-751268462238}" destId="{2745F7B7-977B-4670-AC17-543366717CBF}" srcOrd="4" destOrd="0" presId="urn:microsoft.com/office/officeart/2018/2/layout/IconVerticalSolidList"/>
    <dgm:cxn modelId="{1F6AB042-BF1A-473E-AC32-5C71317D3DE7}" type="presParOf" srcId="{2745F7B7-977B-4670-AC17-543366717CBF}" destId="{7AE3925A-90E5-43E4-BA04-FF967F664DDD}" srcOrd="0" destOrd="0" presId="urn:microsoft.com/office/officeart/2018/2/layout/IconVerticalSolidList"/>
    <dgm:cxn modelId="{B5A007AB-B503-4585-A58F-02B566DE730D}" type="presParOf" srcId="{2745F7B7-977B-4670-AC17-543366717CBF}" destId="{7438013B-D256-48A2-9FD5-33E585C20CBA}" srcOrd="1" destOrd="0" presId="urn:microsoft.com/office/officeart/2018/2/layout/IconVerticalSolidList"/>
    <dgm:cxn modelId="{7AC44F93-8533-4B4B-AE15-4299C3CE1097}" type="presParOf" srcId="{2745F7B7-977B-4670-AC17-543366717CBF}" destId="{603E1E71-DC8B-4672-96C6-3D2C40D7501F}" srcOrd="2" destOrd="0" presId="urn:microsoft.com/office/officeart/2018/2/layout/IconVerticalSolidList"/>
    <dgm:cxn modelId="{11F8233F-4F8A-4973-A778-D92C500C18B6}" type="presParOf" srcId="{2745F7B7-977B-4670-AC17-543366717CBF}" destId="{2540C6B9-A111-46CB-BEB6-5E7E440E91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14158-01B3-E74D-A54A-794908E364FB}">
      <dsp:nvSpPr>
        <dsp:cNvPr id="0" name=""/>
        <dsp:cNvSpPr/>
      </dsp:nvSpPr>
      <dsp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T1</a:t>
          </a:r>
        </a:p>
      </dsp:txBody>
      <dsp:txXfrm>
        <a:off x="31015" y="2268266"/>
        <a:ext cx="1506815" cy="882133"/>
      </dsp:txXfrm>
    </dsp:sp>
    <dsp:sp modelId="{5A5EDE62-2576-BB46-8C76-920F6DED22FA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21445" y="2593142"/>
        <a:ext cx="231757" cy="232382"/>
      </dsp:txXfrm>
    </dsp:sp>
    <dsp:sp modelId="{74106DB3-4774-F649-907F-33452CD05B64}">
      <dsp:nvSpPr>
        <dsp:cNvPr id="0" name=""/>
        <dsp:cNvSpPr/>
      </dsp:nvSpPr>
      <dsp:spPr>
        <a:xfrm>
          <a:off x="2189956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T2</a:t>
          </a:r>
        </a:p>
      </dsp:txBody>
      <dsp:txXfrm>
        <a:off x="2217400" y="2268266"/>
        <a:ext cx="1506815" cy="882133"/>
      </dsp:txXfrm>
    </dsp:sp>
    <dsp:sp modelId="{43CBD337-6000-8247-8042-06E0FDE76342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07829" y="2593142"/>
        <a:ext cx="231757" cy="232382"/>
      </dsp:txXfrm>
    </dsp:sp>
    <dsp:sp modelId="{A944F491-E593-1B41-8D90-33A311FE4000}">
      <dsp:nvSpPr>
        <dsp:cNvPr id="0" name=""/>
        <dsp:cNvSpPr/>
      </dsp:nvSpPr>
      <dsp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T3</a:t>
          </a:r>
        </a:p>
      </dsp:txBody>
      <dsp:txXfrm>
        <a:off x="4403784" y="2268266"/>
        <a:ext cx="1506815" cy="882133"/>
      </dsp:txXfrm>
    </dsp:sp>
    <dsp:sp modelId="{9F8911A3-CBE3-284D-8AD7-F1BA43D5772C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094214" y="2593142"/>
        <a:ext cx="231757" cy="232382"/>
      </dsp:txXfrm>
    </dsp:sp>
    <dsp:sp modelId="{850FFFF3-0EF0-5846-BE61-757697D34369}">
      <dsp:nvSpPr>
        <dsp:cNvPr id="0" name=""/>
        <dsp:cNvSpPr/>
      </dsp:nvSpPr>
      <dsp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T4</a:t>
          </a:r>
        </a:p>
      </dsp:txBody>
      <dsp:txXfrm>
        <a:off x="6590168" y="2268266"/>
        <a:ext cx="1506815" cy="88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14158-01B3-E74D-A54A-794908E364FB}">
      <dsp:nvSpPr>
        <dsp:cNvPr id="0" name=""/>
        <dsp:cNvSpPr/>
      </dsp:nvSpPr>
      <dsp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T1</a:t>
          </a:r>
        </a:p>
      </dsp:txBody>
      <dsp:txXfrm>
        <a:off x="31015" y="2268266"/>
        <a:ext cx="1506815" cy="882133"/>
      </dsp:txXfrm>
    </dsp:sp>
    <dsp:sp modelId="{5A5EDE62-2576-BB46-8C76-920F6DED22FA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21445" y="2593142"/>
        <a:ext cx="231757" cy="232382"/>
      </dsp:txXfrm>
    </dsp:sp>
    <dsp:sp modelId="{74106DB3-4774-F649-907F-33452CD05B64}">
      <dsp:nvSpPr>
        <dsp:cNvPr id="0" name=""/>
        <dsp:cNvSpPr/>
      </dsp:nvSpPr>
      <dsp:spPr>
        <a:xfrm>
          <a:off x="2189956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T2</a:t>
          </a:r>
        </a:p>
      </dsp:txBody>
      <dsp:txXfrm>
        <a:off x="2217400" y="2268266"/>
        <a:ext cx="1506815" cy="882133"/>
      </dsp:txXfrm>
    </dsp:sp>
    <dsp:sp modelId="{43CBD337-6000-8247-8042-06E0FDE76342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07829" y="2593142"/>
        <a:ext cx="231757" cy="232382"/>
      </dsp:txXfrm>
    </dsp:sp>
    <dsp:sp modelId="{A944F491-E593-1B41-8D90-33A311FE4000}">
      <dsp:nvSpPr>
        <dsp:cNvPr id="0" name=""/>
        <dsp:cNvSpPr/>
      </dsp:nvSpPr>
      <dsp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T3</a:t>
          </a:r>
        </a:p>
      </dsp:txBody>
      <dsp:txXfrm>
        <a:off x="4403784" y="2268266"/>
        <a:ext cx="1506815" cy="882133"/>
      </dsp:txXfrm>
    </dsp:sp>
    <dsp:sp modelId="{9F8911A3-CBE3-284D-8AD7-F1BA43D5772C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094214" y="2593142"/>
        <a:ext cx="231757" cy="232382"/>
      </dsp:txXfrm>
    </dsp:sp>
    <dsp:sp modelId="{850FFFF3-0EF0-5846-BE61-757697D34369}">
      <dsp:nvSpPr>
        <dsp:cNvPr id="0" name=""/>
        <dsp:cNvSpPr/>
      </dsp:nvSpPr>
      <dsp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T4</a:t>
          </a:r>
        </a:p>
      </dsp:txBody>
      <dsp:txXfrm>
        <a:off x="6590168" y="2268266"/>
        <a:ext cx="1506815" cy="882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14158-01B3-E74D-A54A-794908E364FB}">
      <dsp:nvSpPr>
        <dsp:cNvPr id="0" name=""/>
        <dsp:cNvSpPr/>
      </dsp:nvSpPr>
      <dsp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T1</a:t>
          </a:r>
        </a:p>
      </dsp:txBody>
      <dsp:txXfrm>
        <a:off x="31015" y="2268266"/>
        <a:ext cx="1506815" cy="882133"/>
      </dsp:txXfrm>
    </dsp:sp>
    <dsp:sp modelId="{5A5EDE62-2576-BB46-8C76-920F6DED22FA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21445" y="2593142"/>
        <a:ext cx="231757" cy="232382"/>
      </dsp:txXfrm>
    </dsp:sp>
    <dsp:sp modelId="{74106DB3-4774-F649-907F-33452CD05B64}">
      <dsp:nvSpPr>
        <dsp:cNvPr id="0" name=""/>
        <dsp:cNvSpPr/>
      </dsp:nvSpPr>
      <dsp:spPr>
        <a:xfrm>
          <a:off x="2189956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T2</a:t>
          </a:r>
        </a:p>
      </dsp:txBody>
      <dsp:txXfrm>
        <a:off x="2217400" y="2268266"/>
        <a:ext cx="1506815" cy="882133"/>
      </dsp:txXfrm>
    </dsp:sp>
    <dsp:sp modelId="{43CBD337-6000-8247-8042-06E0FDE76342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07829" y="2593142"/>
        <a:ext cx="231757" cy="232382"/>
      </dsp:txXfrm>
    </dsp:sp>
    <dsp:sp modelId="{A944F491-E593-1B41-8D90-33A311FE4000}">
      <dsp:nvSpPr>
        <dsp:cNvPr id="0" name=""/>
        <dsp:cNvSpPr/>
      </dsp:nvSpPr>
      <dsp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T3</a:t>
          </a:r>
        </a:p>
      </dsp:txBody>
      <dsp:txXfrm>
        <a:off x="4403784" y="2268266"/>
        <a:ext cx="1506815" cy="882133"/>
      </dsp:txXfrm>
    </dsp:sp>
    <dsp:sp modelId="{9F8911A3-CBE3-284D-8AD7-F1BA43D5772C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094214" y="2593142"/>
        <a:ext cx="231757" cy="232382"/>
      </dsp:txXfrm>
    </dsp:sp>
    <dsp:sp modelId="{850FFFF3-0EF0-5846-BE61-757697D34369}">
      <dsp:nvSpPr>
        <dsp:cNvPr id="0" name=""/>
        <dsp:cNvSpPr/>
      </dsp:nvSpPr>
      <dsp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T4</a:t>
          </a:r>
        </a:p>
      </dsp:txBody>
      <dsp:txXfrm>
        <a:off x="6590168" y="2268266"/>
        <a:ext cx="1506815" cy="882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ED5BB-900D-4BE2-B4CA-2E0ADE5E108D}">
      <dsp:nvSpPr>
        <dsp:cNvPr id="0" name=""/>
        <dsp:cNvSpPr/>
      </dsp:nvSpPr>
      <dsp:spPr>
        <a:xfrm>
          <a:off x="0" y="562"/>
          <a:ext cx="6046132" cy="1315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4B19A-C038-411B-A953-BB9F593D61FB}">
      <dsp:nvSpPr>
        <dsp:cNvPr id="0" name=""/>
        <dsp:cNvSpPr/>
      </dsp:nvSpPr>
      <dsp:spPr>
        <a:xfrm>
          <a:off x="397981" y="296581"/>
          <a:ext cx="723602" cy="723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96894-6150-40DA-80B7-83D827F7616A}">
      <dsp:nvSpPr>
        <dsp:cNvPr id="0" name=""/>
        <dsp:cNvSpPr/>
      </dsp:nvSpPr>
      <dsp:spPr>
        <a:xfrm>
          <a:off x="1519564" y="562"/>
          <a:ext cx="4526568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evaluation metrics are not very strong for the tasks</a:t>
          </a:r>
        </a:p>
      </dsp:txBody>
      <dsp:txXfrm>
        <a:off x="1519564" y="562"/>
        <a:ext cx="4526568" cy="1315640"/>
      </dsp:txXfrm>
    </dsp:sp>
    <dsp:sp modelId="{860856B8-66CE-401D-9E8B-66C840C5366E}">
      <dsp:nvSpPr>
        <dsp:cNvPr id="0" name=""/>
        <dsp:cNvSpPr/>
      </dsp:nvSpPr>
      <dsp:spPr>
        <a:xfrm>
          <a:off x="0" y="1645112"/>
          <a:ext cx="6046132" cy="1315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2387D-6B9B-4BF8-8BB8-DEDA623A12AF}">
      <dsp:nvSpPr>
        <dsp:cNvPr id="0" name=""/>
        <dsp:cNvSpPr/>
      </dsp:nvSpPr>
      <dsp:spPr>
        <a:xfrm>
          <a:off x="397981" y="1941131"/>
          <a:ext cx="723602" cy="723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E8804-825F-4932-8598-ACC450BF8EB8}">
      <dsp:nvSpPr>
        <dsp:cNvPr id="0" name=""/>
        <dsp:cNvSpPr/>
      </dsp:nvSpPr>
      <dsp:spPr>
        <a:xfrm>
          <a:off x="1519564" y="1645112"/>
          <a:ext cx="4526568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Copying words almost always helps</a:t>
          </a:r>
        </a:p>
      </dsp:txBody>
      <dsp:txXfrm>
        <a:off x="1519564" y="1645112"/>
        <a:ext cx="4526568" cy="1315640"/>
      </dsp:txXfrm>
    </dsp:sp>
    <dsp:sp modelId="{7AE3925A-90E5-43E4-BA04-FF967F664DDD}">
      <dsp:nvSpPr>
        <dsp:cNvPr id="0" name=""/>
        <dsp:cNvSpPr/>
      </dsp:nvSpPr>
      <dsp:spPr>
        <a:xfrm>
          <a:off x="0" y="3289663"/>
          <a:ext cx="6046132" cy="1315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8013B-D256-48A2-9FD5-33E585C20CBA}">
      <dsp:nvSpPr>
        <dsp:cNvPr id="0" name=""/>
        <dsp:cNvSpPr/>
      </dsp:nvSpPr>
      <dsp:spPr>
        <a:xfrm>
          <a:off x="397981" y="3585682"/>
          <a:ext cx="723602" cy="7236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0C6B9-A111-46CB-BEB6-5E7E440E91A4}">
      <dsp:nvSpPr>
        <dsp:cNvPr id="0" name=""/>
        <dsp:cNvSpPr/>
      </dsp:nvSpPr>
      <dsp:spPr>
        <a:xfrm>
          <a:off x="1519564" y="3289663"/>
          <a:ext cx="4526568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is a need for better loss functions</a:t>
          </a:r>
        </a:p>
      </dsp:txBody>
      <dsp:txXfrm>
        <a:off x="1519564" y="3289663"/>
        <a:ext cx="4526568" cy="1315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231CB-C85B-9D41-AEFB-588B4919011D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287CE-9332-994B-8DE1-71C7ADB6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Extractive is like how we answer Pre-Lecture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Gender Bias, Words with higher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2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5c7fb5c2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5c7fb5c2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3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they already had this in Machine Translation</a:t>
            </a:r>
            <a:br>
              <a:rPr lang="en-US" dirty="0"/>
            </a:br>
            <a:r>
              <a:rPr lang="en-US" dirty="0" err="1"/>
              <a:t>covloss</a:t>
            </a:r>
            <a:r>
              <a:rPr lang="en-US" dirty="0"/>
              <a:t>: When the coverage vector is 0, no penalty when things are being attended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0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ad3ce4c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6ad3ce4c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89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this is why it makes sense to take only the first 400 words of the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model makes a mistake without teacher forcing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2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how the copy mechanism uses labels here and is not latent like in the previous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87CE-9332-994B-8DE1-71C7ADB683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9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202000"/>
            <a:ext cx="12192000" cy="5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0" y="1201967"/>
            <a:ext cx="12192000" cy="177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14600" y="0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1600467"/>
            <a:ext cx="10962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7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2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  <p:sldLayoutId id="214748366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DEA1-2DD0-F647-8EB7-691331C0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Summarization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374B0-01C9-F747-8B16-99509743A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Presented By: </a:t>
            </a:r>
            <a:r>
              <a:rPr lang="en-US" sz="21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Ameet</a:t>
            </a:r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 Deshpande</a:t>
            </a:r>
          </a:p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March 24,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4F250-D43F-AE44-AD04-C87E45BC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951" y="640080"/>
            <a:ext cx="7205474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0704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128F47-1F78-9945-98E3-33504415F23E}"/>
              </a:ext>
            </a:extLst>
          </p:cNvPr>
          <p:cNvSpPr/>
          <p:nvPr/>
        </p:nvSpPr>
        <p:spPr>
          <a:xfrm>
            <a:off x="543705" y="1248032"/>
            <a:ext cx="11156219" cy="54610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608B9-0086-4744-BF5F-D1BDF4D4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Pointer-Generator Network</a:t>
            </a:r>
          </a:p>
        </p:txBody>
      </p:sp>
      <p:sp>
        <p:nvSpPr>
          <p:cNvPr id="5" name="Google Shape;494;p21">
            <a:extLst>
              <a:ext uri="{FF2B5EF4-FFF2-40B4-BE49-F238E27FC236}">
                <a16:creationId xmlns:a16="http://schemas.microsoft.com/office/drawing/2014/main" id="{0269013B-BB07-564B-9767-F100472F9D2B}"/>
              </a:ext>
            </a:extLst>
          </p:cNvPr>
          <p:cNvSpPr/>
          <p:nvPr/>
        </p:nvSpPr>
        <p:spPr>
          <a:xfrm>
            <a:off x="17133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" name="Google Shape;495;p21">
            <a:extLst>
              <a:ext uri="{FF2B5EF4-FFF2-40B4-BE49-F238E27FC236}">
                <a16:creationId xmlns:a16="http://schemas.microsoft.com/office/drawing/2014/main" id="{2835A65D-CD25-4640-A55C-FA0C5A6C07EB}"/>
              </a:ext>
            </a:extLst>
          </p:cNvPr>
          <p:cNvCxnSpPr/>
          <p:nvPr/>
        </p:nvCxnSpPr>
        <p:spPr>
          <a:xfrm>
            <a:off x="1945357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496;p21">
            <a:extLst>
              <a:ext uri="{FF2B5EF4-FFF2-40B4-BE49-F238E27FC236}">
                <a16:creationId xmlns:a16="http://schemas.microsoft.com/office/drawing/2014/main" id="{4B347AF8-AD46-FC46-AF00-FEC6B4FF658E}"/>
              </a:ext>
            </a:extLst>
          </p:cNvPr>
          <p:cNvCxnSpPr>
            <a:endCxn id="5" idx="2"/>
          </p:cNvCxnSpPr>
          <p:nvPr/>
        </p:nvCxnSpPr>
        <p:spPr>
          <a:xfrm rot="10800000">
            <a:off x="18293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497;p21">
            <a:extLst>
              <a:ext uri="{FF2B5EF4-FFF2-40B4-BE49-F238E27FC236}">
                <a16:creationId xmlns:a16="http://schemas.microsoft.com/office/drawing/2014/main" id="{20CE23C3-B959-D14B-8C1C-A4AA8D3762BF}"/>
              </a:ext>
            </a:extLst>
          </p:cNvPr>
          <p:cNvSpPr/>
          <p:nvPr/>
        </p:nvSpPr>
        <p:spPr>
          <a:xfrm>
            <a:off x="22577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9" name="Google Shape;498;p21">
            <a:extLst>
              <a:ext uri="{FF2B5EF4-FFF2-40B4-BE49-F238E27FC236}">
                <a16:creationId xmlns:a16="http://schemas.microsoft.com/office/drawing/2014/main" id="{33878693-1A78-1B47-97F2-75BA53A0E1F2}"/>
              </a:ext>
            </a:extLst>
          </p:cNvPr>
          <p:cNvCxnSpPr>
            <a:endCxn id="8" idx="2"/>
          </p:cNvCxnSpPr>
          <p:nvPr/>
        </p:nvCxnSpPr>
        <p:spPr>
          <a:xfrm rot="10800000">
            <a:off x="23737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499;p21">
            <a:extLst>
              <a:ext uri="{FF2B5EF4-FFF2-40B4-BE49-F238E27FC236}">
                <a16:creationId xmlns:a16="http://schemas.microsoft.com/office/drawing/2014/main" id="{3284A761-E6BE-9B48-9EF9-FD55D100EE10}"/>
              </a:ext>
            </a:extLst>
          </p:cNvPr>
          <p:cNvSpPr/>
          <p:nvPr/>
        </p:nvSpPr>
        <p:spPr>
          <a:xfrm>
            <a:off x="28021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1" name="Google Shape;500;p21">
            <a:extLst>
              <a:ext uri="{FF2B5EF4-FFF2-40B4-BE49-F238E27FC236}">
                <a16:creationId xmlns:a16="http://schemas.microsoft.com/office/drawing/2014/main" id="{690CE37D-4B04-2A4C-AE89-6559B5A369A5}"/>
              </a:ext>
            </a:extLst>
          </p:cNvPr>
          <p:cNvCxnSpPr>
            <a:endCxn id="10" idx="2"/>
          </p:cNvCxnSpPr>
          <p:nvPr/>
        </p:nvCxnSpPr>
        <p:spPr>
          <a:xfrm rot="10800000">
            <a:off x="29181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501;p21">
            <a:extLst>
              <a:ext uri="{FF2B5EF4-FFF2-40B4-BE49-F238E27FC236}">
                <a16:creationId xmlns:a16="http://schemas.microsoft.com/office/drawing/2014/main" id="{5B735796-D270-3C43-8D6E-0C0D6AEDCF7A}"/>
              </a:ext>
            </a:extLst>
          </p:cNvPr>
          <p:cNvSpPr/>
          <p:nvPr/>
        </p:nvSpPr>
        <p:spPr>
          <a:xfrm>
            <a:off x="33465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3" name="Google Shape;502;p21">
            <a:extLst>
              <a:ext uri="{FF2B5EF4-FFF2-40B4-BE49-F238E27FC236}">
                <a16:creationId xmlns:a16="http://schemas.microsoft.com/office/drawing/2014/main" id="{3F21D902-F968-F448-A01B-E4A1536FBBBA}"/>
              </a:ext>
            </a:extLst>
          </p:cNvPr>
          <p:cNvCxnSpPr>
            <a:endCxn id="12" idx="2"/>
          </p:cNvCxnSpPr>
          <p:nvPr/>
        </p:nvCxnSpPr>
        <p:spPr>
          <a:xfrm rot="10800000">
            <a:off x="34625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503;p21">
            <a:extLst>
              <a:ext uri="{FF2B5EF4-FFF2-40B4-BE49-F238E27FC236}">
                <a16:creationId xmlns:a16="http://schemas.microsoft.com/office/drawing/2014/main" id="{7B769A52-8586-0F41-B541-7FE1402D7513}"/>
              </a:ext>
            </a:extLst>
          </p:cNvPr>
          <p:cNvSpPr/>
          <p:nvPr/>
        </p:nvSpPr>
        <p:spPr>
          <a:xfrm>
            <a:off x="38909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5" name="Google Shape;504;p21">
            <a:extLst>
              <a:ext uri="{FF2B5EF4-FFF2-40B4-BE49-F238E27FC236}">
                <a16:creationId xmlns:a16="http://schemas.microsoft.com/office/drawing/2014/main" id="{075283AF-8C4C-3348-A048-CFCEC40848A6}"/>
              </a:ext>
            </a:extLst>
          </p:cNvPr>
          <p:cNvCxnSpPr>
            <a:endCxn id="14" idx="2"/>
          </p:cNvCxnSpPr>
          <p:nvPr/>
        </p:nvCxnSpPr>
        <p:spPr>
          <a:xfrm rot="10800000">
            <a:off x="40069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Google Shape;505;p21">
            <a:extLst>
              <a:ext uri="{FF2B5EF4-FFF2-40B4-BE49-F238E27FC236}">
                <a16:creationId xmlns:a16="http://schemas.microsoft.com/office/drawing/2014/main" id="{5DECCE3A-4655-DA43-93D6-2B24394A04DA}"/>
              </a:ext>
            </a:extLst>
          </p:cNvPr>
          <p:cNvSpPr/>
          <p:nvPr/>
        </p:nvSpPr>
        <p:spPr>
          <a:xfrm>
            <a:off x="44353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7" name="Google Shape;506;p21">
            <a:extLst>
              <a:ext uri="{FF2B5EF4-FFF2-40B4-BE49-F238E27FC236}">
                <a16:creationId xmlns:a16="http://schemas.microsoft.com/office/drawing/2014/main" id="{BF24BB72-234E-9F4D-BCC8-89BC1C148BC9}"/>
              </a:ext>
            </a:extLst>
          </p:cNvPr>
          <p:cNvCxnSpPr>
            <a:endCxn id="16" idx="2"/>
          </p:cNvCxnSpPr>
          <p:nvPr/>
        </p:nvCxnSpPr>
        <p:spPr>
          <a:xfrm rot="10800000">
            <a:off x="45513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507;p21">
            <a:extLst>
              <a:ext uri="{FF2B5EF4-FFF2-40B4-BE49-F238E27FC236}">
                <a16:creationId xmlns:a16="http://schemas.microsoft.com/office/drawing/2014/main" id="{FF36AFE8-F9D8-2843-BBA8-4127F076BB9B}"/>
              </a:ext>
            </a:extLst>
          </p:cNvPr>
          <p:cNvSpPr/>
          <p:nvPr/>
        </p:nvSpPr>
        <p:spPr>
          <a:xfrm>
            <a:off x="49797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9" name="Google Shape;508;p21">
            <a:extLst>
              <a:ext uri="{FF2B5EF4-FFF2-40B4-BE49-F238E27FC236}">
                <a16:creationId xmlns:a16="http://schemas.microsoft.com/office/drawing/2014/main" id="{250D3452-450F-904F-9AE2-309A055A22D4}"/>
              </a:ext>
            </a:extLst>
          </p:cNvPr>
          <p:cNvCxnSpPr>
            <a:endCxn id="18" idx="2"/>
          </p:cNvCxnSpPr>
          <p:nvPr/>
        </p:nvCxnSpPr>
        <p:spPr>
          <a:xfrm rot="10800000">
            <a:off x="50957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509;p21">
            <a:extLst>
              <a:ext uri="{FF2B5EF4-FFF2-40B4-BE49-F238E27FC236}">
                <a16:creationId xmlns:a16="http://schemas.microsoft.com/office/drawing/2014/main" id="{656BE143-2719-A74D-BB65-9F4B51215625}"/>
              </a:ext>
            </a:extLst>
          </p:cNvPr>
          <p:cNvSpPr/>
          <p:nvPr/>
        </p:nvSpPr>
        <p:spPr>
          <a:xfrm>
            <a:off x="55241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1" name="Google Shape;510;p21">
            <a:extLst>
              <a:ext uri="{FF2B5EF4-FFF2-40B4-BE49-F238E27FC236}">
                <a16:creationId xmlns:a16="http://schemas.microsoft.com/office/drawing/2014/main" id="{2DA033FB-DE8D-734F-B142-6F0AA9D5AF55}"/>
              </a:ext>
            </a:extLst>
          </p:cNvPr>
          <p:cNvCxnSpPr>
            <a:endCxn id="20" idx="2"/>
          </p:cNvCxnSpPr>
          <p:nvPr/>
        </p:nvCxnSpPr>
        <p:spPr>
          <a:xfrm rot="10800000">
            <a:off x="56401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511;p21">
            <a:extLst>
              <a:ext uri="{FF2B5EF4-FFF2-40B4-BE49-F238E27FC236}">
                <a16:creationId xmlns:a16="http://schemas.microsoft.com/office/drawing/2014/main" id="{60252AB2-0F18-084F-86BA-1EFFCB41787C}"/>
              </a:ext>
            </a:extLst>
          </p:cNvPr>
          <p:cNvSpPr/>
          <p:nvPr/>
        </p:nvSpPr>
        <p:spPr>
          <a:xfrm>
            <a:off x="60685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3" name="Google Shape;512;p21">
            <a:extLst>
              <a:ext uri="{FF2B5EF4-FFF2-40B4-BE49-F238E27FC236}">
                <a16:creationId xmlns:a16="http://schemas.microsoft.com/office/drawing/2014/main" id="{BCD4681B-0E02-0C4B-BC19-5E9749C3BB22}"/>
              </a:ext>
            </a:extLst>
          </p:cNvPr>
          <p:cNvCxnSpPr>
            <a:endCxn id="22" idx="2"/>
          </p:cNvCxnSpPr>
          <p:nvPr/>
        </p:nvCxnSpPr>
        <p:spPr>
          <a:xfrm rot="10800000">
            <a:off x="61845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513;p21">
            <a:extLst>
              <a:ext uri="{FF2B5EF4-FFF2-40B4-BE49-F238E27FC236}">
                <a16:creationId xmlns:a16="http://schemas.microsoft.com/office/drawing/2014/main" id="{044AB8D6-112D-4048-872F-C6D0383494A3}"/>
              </a:ext>
            </a:extLst>
          </p:cNvPr>
          <p:cNvSpPr/>
          <p:nvPr/>
        </p:nvSpPr>
        <p:spPr>
          <a:xfrm>
            <a:off x="6612957" y="5169057"/>
            <a:ext cx="232000" cy="503600"/>
          </a:xfrm>
          <a:prstGeom prst="rect">
            <a:avLst/>
          </a:prstGeom>
          <a:solidFill>
            <a:srgbClr val="DB4437">
              <a:alpha val="67690"/>
            </a:srgbClr>
          </a:solidFill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5" name="Google Shape;514;p21">
            <a:extLst>
              <a:ext uri="{FF2B5EF4-FFF2-40B4-BE49-F238E27FC236}">
                <a16:creationId xmlns:a16="http://schemas.microsoft.com/office/drawing/2014/main" id="{E59B9511-59AD-7D45-A9FB-3854E067F61E}"/>
              </a:ext>
            </a:extLst>
          </p:cNvPr>
          <p:cNvCxnSpPr>
            <a:endCxn id="24" idx="2"/>
          </p:cNvCxnSpPr>
          <p:nvPr/>
        </p:nvCxnSpPr>
        <p:spPr>
          <a:xfrm rot="10800000">
            <a:off x="6728957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Google Shape;515;p21">
            <a:extLst>
              <a:ext uri="{FF2B5EF4-FFF2-40B4-BE49-F238E27FC236}">
                <a16:creationId xmlns:a16="http://schemas.microsoft.com/office/drawing/2014/main" id="{FE4476DB-2FD3-F64F-89FD-FC171A0C4336}"/>
              </a:ext>
            </a:extLst>
          </p:cNvPr>
          <p:cNvSpPr/>
          <p:nvPr/>
        </p:nvSpPr>
        <p:spPr>
          <a:xfrm>
            <a:off x="8939091" y="5169057"/>
            <a:ext cx="232000" cy="503600"/>
          </a:xfrm>
          <a:prstGeom prst="rect">
            <a:avLst/>
          </a:prstGeom>
          <a:solidFill>
            <a:srgbClr val="F4B400">
              <a:alpha val="43080"/>
            </a:srgbClr>
          </a:solidFill>
          <a:ln w="9525" cap="flat" cmpd="sng">
            <a:solidFill>
              <a:srgbClr val="F4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517;p21">
            <a:extLst>
              <a:ext uri="{FF2B5EF4-FFF2-40B4-BE49-F238E27FC236}">
                <a16:creationId xmlns:a16="http://schemas.microsoft.com/office/drawing/2014/main" id="{58A0BC73-5B7E-994D-ACB2-67F1CCFC498D}"/>
              </a:ext>
            </a:extLst>
          </p:cNvPr>
          <p:cNvSpPr txBox="1"/>
          <p:nvPr/>
        </p:nvSpPr>
        <p:spPr>
          <a:xfrm>
            <a:off x="1416424" y="5933867"/>
            <a:ext cx="6560000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-GB" sz="1067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Germany  emerge  victorious     in           2-0          win       against  Argentina    on       Saturday    </a:t>
            </a:r>
            <a:r>
              <a:rPr lang="en-GB"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600" baseline="-25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518;p21">
            <a:extLst>
              <a:ext uri="{FF2B5EF4-FFF2-40B4-BE49-F238E27FC236}">
                <a16:creationId xmlns:a16="http://schemas.microsoft.com/office/drawing/2014/main" id="{90929A18-CE00-DC4B-A658-E4E627DDFFC5}"/>
              </a:ext>
            </a:extLst>
          </p:cNvPr>
          <p:cNvSpPr txBox="1"/>
          <p:nvPr/>
        </p:nvSpPr>
        <p:spPr>
          <a:xfrm>
            <a:off x="7085024" y="5122667"/>
            <a:ext cx="409200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-GB"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600" baseline="-25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" name="Google Shape;519;p21">
            <a:extLst>
              <a:ext uri="{FF2B5EF4-FFF2-40B4-BE49-F238E27FC236}">
                <a16:creationId xmlns:a16="http://schemas.microsoft.com/office/drawing/2014/main" id="{703DA985-8366-2B46-A15A-CAA7EB6AA08A}"/>
              </a:ext>
            </a:extLst>
          </p:cNvPr>
          <p:cNvCxnSpPr>
            <a:endCxn id="26" idx="1"/>
          </p:cNvCxnSpPr>
          <p:nvPr/>
        </p:nvCxnSpPr>
        <p:spPr>
          <a:xfrm>
            <a:off x="7512291" y="5420857"/>
            <a:ext cx="14268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520;p21">
            <a:extLst>
              <a:ext uri="{FF2B5EF4-FFF2-40B4-BE49-F238E27FC236}">
                <a16:creationId xmlns:a16="http://schemas.microsoft.com/office/drawing/2014/main" id="{0C3855CC-E01B-B94A-B387-73CDBF133942}"/>
              </a:ext>
            </a:extLst>
          </p:cNvPr>
          <p:cNvSpPr/>
          <p:nvPr/>
        </p:nvSpPr>
        <p:spPr>
          <a:xfrm rot="-5400000">
            <a:off x="4286691" y="3472033"/>
            <a:ext cx="298800" cy="5856000"/>
          </a:xfrm>
          <a:prstGeom prst="leftBrace">
            <a:avLst>
              <a:gd name="adj1" fmla="val 43228"/>
              <a:gd name="adj2" fmla="val 50000"/>
            </a:avLst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21;p21">
            <a:extLst>
              <a:ext uri="{FF2B5EF4-FFF2-40B4-BE49-F238E27FC236}">
                <a16:creationId xmlns:a16="http://schemas.microsoft.com/office/drawing/2014/main" id="{50AB1082-46AE-C84A-80B3-FF4841F1E3B2}"/>
              </a:ext>
            </a:extLst>
          </p:cNvPr>
          <p:cNvSpPr txBox="1"/>
          <p:nvPr/>
        </p:nvSpPr>
        <p:spPr>
          <a:xfrm>
            <a:off x="8578091" y="5943533"/>
            <a:ext cx="948000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-GB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&lt;START&gt;</a:t>
            </a:r>
            <a:endParaRPr sz="1333" baseline="-25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" name="Google Shape;522;p21">
            <a:extLst>
              <a:ext uri="{FF2B5EF4-FFF2-40B4-BE49-F238E27FC236}">
                <a16:creationId xmlns:a16="http://schemas.microsoft.com/office/drawing/2014/main" id="{344FAFFC-0BA9-094C-9A8D-48061A044DB4}"/>
              </a:ext>
            </a:extLst>
          </p:cNvPr>
          <p:cNvCxnSpPr/>
          <p:nvPr/>
        </p:nvCxnSpPr>
        <p:spPr>
          <a:xfrm rot="10800000">
            <a:off x="9052091" y="5675291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523;p21">
            <a:extLst>
              <a:ext uri="{FF2B5EF4-FFF2-40B4-BE49-F238E27FC236}">
                <a16:creationId xmlns:a16="http://schemas.microsoft.com/office/drawing/2014/main" id="{852E3BCC-5B96-BF48-957A-42890ACF36D7}"/>
              </a:ext>
            </a:extLst>
          </p:cNvPr>
          <p:cNvCxnSpPr>
            <a:stCxn id="26" idx="3"/>
            <a:endCxn id="34" idx="1"/>
          </p:cNvCxnSpPr>
          <p:nvPr/>
        </p:nvCxnSpPr>
        <p:spPr>
          <a:xfrm>
            <a:off x="9171091" y="5420857"/>
            <a:ext cx="4956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" name="Google Shape;524;p21">
            <a:extLst>
              <a:ext uri="{FF2B5EF4-FFF2-40B4-BE49-F238E27FC236}">
                <a16:creationId xmlns:a16="http://schemas.microsoft.com/office/drawing/2014/main" id="{7A051CB7-815F-5146-A286-181DFB7E4399}"/>
              </a:ext>
            </a:extLst>
          </p:cNvPr>
          <p:cNvSpPr/>
          <p:nvPr/>
        </p:nvSpPr>
        <p:spPr>
          <a:xfrm>
            <a:off x="9666691" y="5169057"/>
            <a:ext cx="232000" cy="503600"/>
          </a:xfrm>
          <a:prstGeom prst="rect">
            <a:avLst/>
          </a:prstGeom>
          <a:solidFill>
            <a:srgbClr val="F4B400">
              <a:alpha val="43080"/>
            </a:srgbClr>
          </a:solidFill>
          <a:ln w="9525" cap="flat" cmpd="sng">
            <a:solidFill>
              <a:srgbClr val="F4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525;p21">
            <a:extLst>
              <a:ext uri="{FF2B5EF4-FFF2-40B4-BE49-F238E27FC236}">
                <a16:creationId xmlns:a16="http://schemas.microsoft.com/office/drawing/2014/main" id="{1BA808DA-529B-D54F-8565-A6FCDD4DD2E2}"/>
              </a:ext>
            </a:extLst>
          </p:cNvPr>
          <p:cNvSpPr txBox="1"/>
          <p:nvPr/>
        </p:nvSpPr>
        <p:spPr>
          <a:xfrm>
            <a:off x="9308691" y="5943533"/>
            <a:ext cx="948000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-GB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Germany</a:t>
            </a:r>
            <a:endParaRPr sz="1333" baseline="-25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" name="Google Shape;526;p21">
            <a:extLst>
              <a:ext uri="{FF2B5EF4-FFF2-40B4-BE49-F238E27FC236}">
                <a16:creationId xmlns:a16="http://schemas.microsoft.com/office/drawing/2014/main" id="{1559B8C8-ADB7-1C48-984B-76066CDDB1D0}"/>
              </a:ext>
            </a:extLst>
          </p:cNvPr>
          <p:cNvCxnSpPr/>
          <p:nvPr/>
        </p:nvCxnSpPr>
        <p:spPr>
          <a:xfrm rot="10800000">
            <a:off x="9782691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7" name="Google Shape;527;p21">
            <a:extLst>
              <a:ext uri="{FF2B5EF4-FFF2-40B4-BE49-F238E27FC236}">
                <a16:creationId xmlns:a16="http://schemas.microsoft.com/office/drawing/2014/main" id="{5C0E88E3-6D38-2E43-85CA-CB087F2C0AEC}"/>
              </a:ext>
            </a:extLst>
          </p:cNvPr>
          <p:cNvGrpSpPr/>
          <p:nvPr/>
        </p:nvGrpSpPr>
        <p:grpSpPr>
          <a:xfrm>
            <a:off x="4370958" y="1832700"/>
            <a:ext cx="7378033" cy="3338333"/>
            <a:chOff x="2981650" y="1374525"/>
            <a:chExt cx="5533525" cy="2503750"/>
          </a:xfrm>
        </p:grpSpPr>
        <p:sp>
          <p:nvSpPr>
            <p:cNvPr id="38" name="Google Shape;528;p21">
              <a:extLst>
                <a:ext uri="{FF2B5EF4-FFF2-40B4-BE49-F238E27FC236}">
                  <a16:creationId xmlns:a16="http://schemas.microsoft.com/office/drawing/2014/main" id="{2FAB6166-AA37-5F48-87BC-31AD585B2F16}"/>
                </a:ext>
              </a:extLst>
            </p:cNvPr>
            <p:cNvSpPr/>
            <p:nvPr/>
          </p:nvSpPr>
          <p:spPr>
            <a:xfrm rot="10800000">
              <a:off x="7798900" y="2029424"/>
              <a:ext cx="174000" cy="6225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529;p21">
              <a:extLst>
                <a:ext uri="{FF2B5EF4-FFF2-40B4-BE49-F238E27FC236}">
                  <a16:creationId xmlns:a16="http://schemas.microsoft.com/office/drawing/2014/main" id="{4D14237A-7D87-CE46-9666-8BD7AA4DD5B3}"/>
                </a:ext>
              </a:extLst>
            </p:cNvPr>
            <p:cNvSpPr txBox="1"/>
            <p:nvPr/>
          </p:nvSpPr>
          <p:spPr>
            <a:xfrm rot="5400000">
              <a:off x="7233125" y="2024775"/>
              <a:ext cx="1932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Vocabulary </a:t>
              </a:r>
              <a:br>
                <a:rPr lang="en-GB" sz="1600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Distribution</a:t>
              </a:r>
              <a:endParaRPr sz="16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" name="Google Shape;530;p21">
              <a:extLst>
                <a:ext uri="{FF2B5EF4-FFF2-40B4-BE49-F238E27FC236}">
                  <a16:creationId xmlns:a16="http://schemas.microsoft.com/office/drawing/2014/main" id="{A679DA15-AE22-4045-AB65-CAE6441159EE}"/>
                </a:ext>
              </a:extLst>
            </p:cNvPr>
            <p:cNvCxnSpPr/>
            <p:nvPr/>
          </p:nvCxnSpPr>
          <p:spPr>
            <a:xfrm>
              <a:off x="2981650" y="2512643"/>
              <a:ext cx="302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" name="Google Shape;531;p21">
              <a:extLst>
                <a:ext uri="{FF2B5EF4-FFF2-40B4-BE49-F238E27FC236}">
                  <a16:creationId xmlns:a16="http://schemas.microsoft.com/office/drawing/2014/main" id="{ED02348A-9A3A-1945-8679-851E6F5BA7BE}"/>
                </a:ext>
              </a:extLst>
            </p:cNvPr>
            <p:cNvCxnSpPr/>
            <p:nvPr/>
          </p:nvCxnSpPr>
          <p:spPr>
            <a:xfrm rot="10800000">
              <a:off x="7626400" y="2651575"/>
              <a:ext cx="0" cy="12267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" name="Google Shape;532;p21">
              <a:extLst>
                <a:ext uri="{FF2B5EF4-FFF2-40B4-BE49-F238E27FC236}">
                  <a16:creationId xmlns:a16="http://schemas.microsoft.com/office/drawing/2014/main" id="{C6DC7B19-889A-7140-A4E3-598E436D7362}"/>
                </a:ext>
              </a:extLst>
            </p:cNvPr>
            <p:cNvCxnSpPr/>
            <p:nvPr/>
          </p:nvCxnSpPr>
          <p:spPr>
            <a:xfrm>
              <a:off x="6089988" y="2514425"/>
              <a:ext cx="1684200" cy="0"/>
            </a:xfrm>
            <a:prstGeom prst="straightConnector1">
              <a:avLst/>
            </a:prstGeom>
            <a:noFill/>
            <a:ln w="9525" cap="flat" cmpd="sng">
              <a:solidFill>
                <a:srgbClr val="0F9D5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" name="Google Shape;533;p21">
              <a:extLst>
                <a:ext uri="{FF2B5EF4-FFF2-40B4-BE49-F238E27FC236}">
                  <a16:creationId xmlns:a16="http://schemas.microsoft.com/office/drawing/2014/main" id="{E941BA85-FA9E-0444-84C2-E22536074D7D}"/>
                </a:ext>
              </a:extLst>
            </p:cNvPr>
            <p:cNvSpPr/>
            <p:nvPr/>
          </p:nvSpPr>
          <p:spPr>
            <a:xfrm>
              <a:off x="6779838" y="2417652"/>
              <a:ext cx="76500" cy="969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534;p21">
              <a:extLst>
                <a:ext uri="{FF2B5EF4-FFF2-40B4-BE49-F238E27FC236}">
                  <a16:creationId xmlns:a16="http://schemas.microsoft.com/office/drawing/2014/main" id="{B6B4194B-0E48-C343-8914-78CA2C17D592}"/>
                </a:ext>
              </a:extLst>
            </p:cNvPr>
            <p:cNvSpPr/>
            <p:nvPr/>
          </p:nvSpPr>
          <p:spPr>
            <a:xfrm>
              <a:off x="6856338" y="2467588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535;p21">
              <a:extLst>
                <a:ext uri="{FF2B5EF4-FFF2-40B4-BE49-F238E27FC236}">
                  <a16:creationId xmlns:a16="http://schemas.microsoft.com/office/drawing/2014/main" id="{83B5A86B-AECC-7F42-B1AB-A7BC2949ED4E}"/>
                </a:ext>
              </a:extLst>
            </p:cNvPr>
            <p:cNvSpPr/>
            <p:nvPr/>
          </p:nvSpPr>
          <p:spPr>
            <a:xfrm>
              <a:off x="6932838" y="2423278"/>
              <a:ext cx="76500" cy="912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536;p21">
              <a:extLst>
                <a:ext uri="{FF2B5EF4-FFF2-40B4-BE49-F238E27FC236}">
                  <a16:creationId xmlns:a16="http://schemas.microsoft.com/office/drawing/2014/main" id="{E7D77AA3-5D2E-9140-8748-2B19ECC6A551}"/>
                </a:ext>
              </a:extLst>
            </p:cNvPr>
            <p:cNvSpPr/>
            <p:nvPr/>
          </p:nvSpPr>
          <p:spPr>
            <a:xfrm>
              <a:off x="7009338" y="2436664"/>
              <a:ext cx="76500" cy="77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537;p21">
              <a:extLst>
                <a:ext uri="{FF2B5EF4-FFF2-40B4-BE49-F238E27FC236}">
                  <a16:creationId xmlns:a16="http://schemas.microsoft.com/office/drawing/2014/main" id="{75EEBAE8-DCFD-FB4F-B0B9-4EBCDFD7CCEF}"/>
                </a:ext>
              </a:extLst>
            </p:cNvPr>
            <p:cNvSpPr/>
            <p:nvPr/>
          </p:nvSpPr>
          <p:spPr>
            <a:xfrm>
              <a:off x="7085838" y="2312791"/>
              <a:ext cx="76500" cy="2016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538;p21">
              <a:extLst>
                <a:ext uri="{FF2B5EF4-FFF2-40B4-BE49-F238E27FC236}">
                  <a16:creationId xmlns:a16="http://schemas.microsoft.com/office/drawing/2014/main" id="{CBBE738A-3610-CA4E-A451-3C32B5F587EB}"/>
                </a:ext>
              </a:extLst>
            </p:cNvPr>
            <p:cNvSpPr/>
            <p:nvPr/>
          </p:nvSpPr>
          <p:spPr>
            <a:xfrm>
              <a:off x="7162338" y="2379515"/>
              <a:ext cx="76500" cy="135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539;p21">
              <a:extLst>
                <a:ext uri="{FF2B5EF4-FFF2-40B4-BE49-F238E27FC236}">
                  <a16:creationId xmlns:a16="http://schemas.microsoft.com/office/drawing/2014/main" id="{6210FAF7-670E-EE4E-97BF-241AD25A0C77}"/>
                </a:ext>
              </a:extLst>
            </p:cNvPr>
            <p:cNvSpPr/>
            <p:nvPr/>
          </p:nvSpPr>
          <p:spPr>
            <a:xfrm>
              <a:off x="7238838" y="2470603"/>
              <a:ext cx="76500" cy="43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540;p21">
              <a:extLst>
                <a:ext uri="{FF2B5EF4-FFF2-40B4-BE49-F238E27FC236}">
                  <a16:creationId xmlns:a16="http://schemas.microsoft.com/office/drawing/2014/main" id="{18996AA6-3735-2C45-947E-C325D9E92319}"/>
                </a:ext>
              </a:extLst>
            </p:cNvPr>
            <p:cNvSpPr/>
            <p:nvPr/>
          </p:nvSpPr>
          <p:spPr>
            <a:xfrm>
              <a:off x="7544850" y="2492916"/>
              <a:ext cx="76500" cy="216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541;p21">
              <a:extLst>
                <a:ext uri="{FF2B5EF4-FFF2-40B4-BE49-F238E27FC236}">
                  <a16:creationId xmlns:a16="http://schemas.microsoft.com/office/drawing/2014/main" id="{B84F76F0-6E0D-2247-9C22-3B673481EA25}"/>
                </a:ext>
              </a:extLst>
            </p:cNvPr>
            <p:cNvSpPr/>
            <p:nvPr/>
          </p:nvSpPr>
          <p:spPr>
            <a:xfrm>
              <a:off x="7315338" y="2312791"/>
              <a:ext cx="76500" cy="2016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542;p21">
              <a:extLst>
                <a:ext uri="{FF2B5EF4-FFF2-40B4-BE49-F238E27FC236}">
                  <a16:creationId xmlns:a16="http://schemas.microsoft.com/office/drawing/2014/main" id="{271E80E2-941F-D44A-A72A-9B325F6F4D34}"/>
                </a:ext>
              </a:extLst>
            </p:cNvPr>
            <p:cNvSpPr/>
            <p:nvPr/>
          </p:nvSpPr>
          <p:spPr>
            <a:xfrm>
              <a:off x="7391838" y="2470594"/>
              <a:ext cx="76500" cy="43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543;p21">
              <a:extLst>
                <a:ext uri="{FF2B5EF4-FFF2-40B4-BE49-F238E27FC236}">
                  <a16:creationId xmlns:a16="http://schemas.microsoft.com/office/drawing/2014/main" id="{6846741F-927F-C14B-BAF4-2ACA7C153875}"/>
                </a:ext>
              </a:extLst>
            </p:cNvPr>
            <p:cNvSpPr/>
            <p:nvPr/>
          </p:nvSpPr>
          <p:spPr>
            <a:xfrm>
              <a:off x="7468338" y="2467589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544;p21">
              <a:extLst>
                <a:ext uri="{FF2B5EF4-FFF2-40B4-BE49-F238E27FC236}">
                  <a16:creationId xmlns:a16="http://schemas.microsoft.com/office/drawing/2014/main" id="{BE4E2B02-D9C2-EF4F-B86B-587B59426A29}"/>
                </a:ext>
              </a:extLst>
            </p:cNvPr>
            <p:cNvSpPr/>
            <p:nvPr/>
          </p:nvSpPr>
          <p:spPr>
            <a:xfrm>
              <a:off x="6703338" y="2467613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545;p21">
              <a:extLst>
                <a:ext uri="{FF2B5EF4-FFF2-40B4-BE49-F238E27FC236}">
                  <a16:creationId xmlns:a16="http://schemas.microsoft.com/office/drawing/2014/main" id="{AD471A96-9D1F-7649-9B93-F47FC8B7C842}"/>
                </a:ext>
              </a:extLst>
            </p:cNvPr>
            <p:cNvSpPr/>
            <p:nvPr/>
          </p:nvSpPr>
          <p:spPr>
            <a:xfrm>
              <a:off x="6626838" y="2375005"/>
              <a:ext cx="76500" cy="1395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546;p21">
              <a:extLst>
                <a:ext uri="{FF2B5EF4-FFF2-40B4-BE49-F238E27FC236}">
                  <a16:creationId xmlns:a16="http://schemas.microsoft.com/office/drawing/2014/main" id="{9ACAEC5A-4613-D74B-9F1A-3F5A96FBE4F6}"/>
                </a:ext>
              </a:extLst>
            </p:cNvPr>
            <p:cNvSpPr/>
            <p:nvPr/>
          </p:nvSpPr>
          <p:spPr>
            <a:xfrm>
              <a:off x="6550338" y="2467595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547;p21">
              <a:extLst>
                <a:ext uri="{FF2B5EF4-FFF2-40B4-BE49-F238E27FC236}">
                  <a16:creationId xmlns:a16="http://schemas.microsoft.com/office/drawing/2014/main" id="{739A5297-EBDC-6641-9DF1-8D34AFF6F9EF}"/>
                </a:ext>
              </a:extLst>
            </p:cNvPr>
            <p:cNvSpPr/>
            <p:nvPr/>
          </p:nvSpPr>
          <p:spPr>
            <a:xfrm>
              <a:off x="6473838" y="2423121"/>
              <a:ext cx="76500" cy="912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548;p21">
              <a:extLst>
                <a:ext uri="{FF2B5EF4-FFF2-40B4-BE49-F238E27FC236}">
                  <a16:creationId xmlns:a16="http://schemas.microsoft.com/office/drawing/2014/main" id="{022CC50F-531E-434B-97EE-85736F94E356}"/>
                </a:ext>
              </a:extLst>
            </p:cNvPr>
            <p:cNvSpPr/>
            <p:nvPr/>
          </p:nvSpPr>
          <p:spPr>
            <a:xfrm>
              <a:off x="6397338" y="2467669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549;p21">
              <a:extLst>
                <a:ext uri="{FF2B5EF4-FFF2-40B4-BE49-F238E27FC236}">
                  <a16:creationId xmlns:a16="http://schemas.microsoft.com/office/drawing/2014/main" id="{1A362614-9DE4-3547-BE4C-C946C8D2EF05}"/>
                </a:ext>
              </a:extLst>
            </p:cNvPr>
            <p:cNvSpPr/>
            <p:nvPr/>
          </p:nvSpPr>
          <p:spPr>
            <a:xfrm>
              <a:off x="6320838" y="2136757"/>
              <a:ext cx="76500" cy="377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550;p21">
              <a:extLst>
                <a:ext uri="{FF2B5EF4-FFF2-40B4-BE49-F238E27FC236}">
                  <a16:creationId xmlns:a16="http://schemas.microsoft.com/office/drawing/2014/main" id="{FE784C66-D65E-3F41-B441-EF132B5A5051}"/>
                </a:ext>
              </a:extLst>
            </p:cNvPr>
            <p:cNvSpPr/>
            <p:nvPr/>
          </p:nvSpPr>
          <p:spPr>
            <a:xfrm>
              <a:off x="6244338" y="2423330"/>
              <a:ext cx="76500" cy="912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551;p21">
              <a:extLst>
                <a:ext uri="{FF2B5EF4-FFF2-40B4-BE49-F238E27FC236}">
                  <a16:creationId xmlns:a16="http://schemas.microsoft.com/office/drawing/2014/main" id="{79902ABA-D8A4-1C4B-8EA9-472C826BADE4}"/>
                </a:ext>
              </a:extLst>
            </p:cNvPr>
            <p:cNvSpPr txBox="1"/>
            <p:nvPr/>
          </p:nvSpPr>
          <p:spPr>
            <a:xfrm>
              <a:off x="6168450" y="2438675"/>
              <a:ext cx="2241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067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067" baseline="-250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552;p21">
              <a:extLst>
                <a:ext uri="{FF2B5EF4-FFF2-40B4-BE49-F238E27FC236}">
                  <a16:creationId xmlns:a16="http://schemas.microsoft.com/office/drawing/2014/main" id="{FB6B8686-22B7-DF49-AEC3-9445D963D237}"/>
                </a:ext>
              </a:extLst>
            </p:cNvPr>
            <p:cNvSpPr txBox="1"/>
            <p:nvPr/>
          </p:nvSpPr>
          <p:spPr>
            <a:xfrm>
              <a:off x="7380475" y="2438675"/>
              <a:ext cx="4113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067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zoo</a:t>
              </a:r>
              <a:endParaRPr sz="1067" baseline="-250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3" name="Google Shape;553;p21">
              <a:extLst>
                <a:ext uri="{FF2B5EF4-FFF2-40B4-BE49-F238E27FC236}">
                  <a16:creationId xmlns:a16="http://schemas.microsoft.com/office/drawing/2014/main" id="{B6741C71-BE57-BE4B-BA16-C4D288DB55CD}"/>
                </a:ext>
              </a:extLst>
            </p:cNvPr>
            <p:cNvCxnSpPr/>
            <p:nvPr/>
          </p:nvCxnSpPr>
          <p:spPr>
            <a:xfrm rot="10800000">
              <a:off x="6338188" y="2591875"/>
              <a:ext cx="1147200" cy="0"/>
            </a:xfrm>
            <a:prstGeom prst="straightConnector1">
              <a:avLst/>
            </a:prstGeom>
            <a:noFill/>
            <a:ln w="9525" cap="flat" cmpd="sng">
              <a:solidFill>
                <a:srgbClr val="0F9D5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</p:grpSp>
      <p:cxnSp>
        <p:nvCxnSpPr>
          <p:cNvPr id="64" name="Google Shape;554;p21">
            <a:extLst>
              <a:ext uri="{FF2B5EF4-FFF2-40B4-BE49-F238E27FC236}">
                <a16:creationId xmlns:a16="http://schemas.microsoft.com/office/drawing/2014/main" id="{6AB55A82-85D2-784F-97D5-D814AA5E0D75}"/>
              </a:ext>
            </a:extLst>
          </p:cNvPr>
          <p:cNvCxnSpPr>
            <a:endCxn id="65" idx="1"/>
          </p:cNvCxnSpPr>
          <p:nvPr/>
        </p:nvCxnSpPr>
        <p:spPr>
          <a:xfrm>
            <a:off x="9898691" y="5420857"/>
            <a:ext cx="4956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555;p21">
            <a:extLst>
              <a:ext uri="{FF2B5EF4-FFF2-40B4-BE49-F238E27FC236}">
                <a16:creationId xmlns:a16="http://schemas.microsoft.com/office/drawing/2014/main" id="{C3E46AD2-521A-074D-A6FA-2B07E6CB92CC}"/>
              </a:ext>
            </a:extLst>
          </p:cNvPr>
          <p:cNvSpPr/>
          <p:nvPr/>
        </p:nvSpPr>
        <p:spPr>
          <a:xfrm>
            <a:off x="10394291" y="5169057"/>
            <a:ext cx="232000" cy="503600"/>
          </a:xfrm>
          <a:prstGeom prst="rect">
            <a:avLst/>
          </a:prstGeom>
          <a:solidFill>
            <a:srgbClr val="F4B400">
              <a:alpha val="43080"/>
            </a:srgbClr>
          </a:solidFill>
          <a:ln w="9525" cap="flat" cmpd="sng">
            <a:solidFill>
              <a:srgbClr val="F4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556;p21">
            <a:extLst>
              <a:ext uri="{FF2B5EF4-FFF2-40B4-BE49-F238E27FC236}">
                <a16:creationId xmlns:a16="http://schemas.microsoft.com/office/drawing/2014/main" id="{26C43535-430B-7E40-870B-0F1FA05F5B9A}"/>
              </a:ext>
            </a:extLst>
          </p:cNvPr>
          <p:cNvSpPr txBox="1"/>
          <p:nvPr/>
        </p:nvSpPr>
        <p:spPr>
          <a:xfrm>
            <a:off x="10036291" y="5943533"/>
            <a:ext cx="948000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-GB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beat</a:t>
            </a:r>
            <a:endParaRPr sz="1333" baseline="-25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557;p21">
            <a:extLst>
              <a:ext uri="{FF2B5EF4-FFF2-40B4-BE49-F238E27FC236}">
                <a16:creationId xmlns:a16="http://schemas.microsoft.com/office/drawing/2014/main" id="{561B13AA-BEE7-2E46-A0DD-370D339659B2}"/>
              </a:ext>
            </a:extLst>
          </p:cNvPr>
          <p:cNvCxnSpPr/>
          <p:nvPr/>
        </p:nvCxnSpPr>
        <p:spPr>
          <a:xfrm rot="10800000">
            <a:off x="10510291" y="56726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559;p21">
            <a:extLst>
              <a:ext uri="{FF2B5EF4-FFF2-40B4-BE49-F238E27FC236}">
                <a16:creationId xmlns:a16="http://schemas.microsoft.com/office/drawing/2014/main" id="{26125075-959E-AB4D-A0EA-6A135514F4CE}"/>
              </a:ext>
            </a:extLst>
          </p:cNvPr>
          <p:cNvSpPr/>
          <p:nvPr/>
        </p:nvSpPr>
        <p:spPr>
          <a:xfrm rot="-5400000">
            <a:off x="9607424" y="5364433"/>
            <a:ext cx="298800" cy="2071200"/>
          </a:xfrm>
          <a:prstGeom prst="leftBrace">
            <a:avLst>
              <a:gd name="adj1" fmla="val 43228"/>
              <a:gd name="adj2" fmla="val 50000"/>
            </a:avLst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9" name="Google Shape;560;p21">
            <a:extLst>
              <a:ext uri="{FF2B5EF4-FFF2-40B4-BE49-F238E27FC236}">
                <a16:creationId xmlns:a16="http://schemas.microsoft.com/office/drawing/2014/main" id="{9D9BD40B-F913-114C-BA10-88CB58784AA0}"/>
              </a:ext>
            </a:extLst>
          </p:cNvPr>
          <p:cNvGrpSpPr/>
          <p:nvPr/>
        </p:nvGrpSpPr>
        <p:grpSpPr>
          <a:xfrm>
            <a:off x="4127592" y="1192467"/>
            <a:ext cx="2252000" cy="604167"/>
            <a:chOff x="2799126" y="894350"/>
            <a:chExt cx="1689000" cy="453125"/>
          </a:xfrm>
        </p:grpSpPr>
        <p:sp>
          <p:nvSpPr>
            <p:cNvPr id="70" name="Google Shape;561;p21">
              <a:extLst>
                <a:ext uri="{FF2B5EF4-FFF2-40B4-BE49-F238E27FC236}">
                  <a16:creationId xmlns:a16="http://schemas.microsoft.com/office/drawing/2014/main" id="{5CDD3606-B7A9-6A47-9A88-594751BB6B50}"/>
                </a:ext>
              </a:extLst>
            </p:cNvPr>
            <p:cNvSpPr/>
            <p:nvPr/>
          </p:nvSpPr>
          <p:spPr>
            <a:xfrm rot="5400000">
              <a:off x="3556626" y="415975"/>
              <a:ext cx="174000" cy="16890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562;p21">
              <a:extLst>
                <a:ext uri="{FF2B5EF4-FFF2-40B4-BE49-F238E27FC236}">
                  <a16:creationId xmlns:a16="http://schemas.microsoft.com/office/drawing/2014/main" id="{D44B274C-7276-1A41-BB37-5EC7045ABF60}"/>
                </a:ext>
              </a:extLst>
            </p:cNvPr>
            <p:cNvSpPr txBox="1"/>
            <p:nvPr/>
          </p:nvSpPr>
          <p:spPr>
            <a:xfrm>
              <a:off x="2916274" y="894350"/>
              <a:ext cx="1454700" cy="3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Final Distribution</a:t>
              </a:r>
              <a:endParaRPr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" name="Google Shape;563;p21">
            <a:extLst>
              <a:ext uri="{FF2B5EF4-FFF2-40B4-BE49-F238E27FC236}">
                <a16:creationId xmlns:a16="http://schemas.microsoft.com/office/drawing/2014/main" id="{5F045050-F643-BC46-AF89-6BD804507508}"/>
              </a:ext>
            </a:extLst>
          </p:cNvPr>
          <p:cNvGrpSpPr/>
          <p:nvPr/>
        </p:nvGrpSpPr>
        <p:grpSpPr>
          <a:xfrm>
            <a:off x="2757491" y="1496734"/>
            <a:ext cx="1759717" cy="973567"/>
            <a:chOff x="1771550" y="1122550"/>
            <a:chExt cx="1319788" cy="730175"/>
          </a:xfrm>
        </p:grpSpPr>
        <p:sp>
          <p:nvSpPr>
            <p:cNvPr id="73" name="Google Shape;564;p21">
              <a:extLst>
                <a:ext uri="{FF2B5EF4-FFF2-40B4-BE49-F238E27FC236}">
                  <a16:creationId xmlns:a16="http://schemas.microsoft.com/office/drawing/2014/main" id="{7B388C79-FB10-4A41-A2E3-2E37CD224ADF}"/>
                </a:ext>
              </a:extLst>
            </p:cNvPr>
            <p:cNvSpPr/>
            <p:nvPr/>
          </p:nvSpPr>
          <p:spPr>
            <a:xfrm>
              <a:off x="2961138" y="1356525"/>
              <a:ext cx="130200" cy="496200"/>
            </a:xfrm>
            <a:prstGeom prst="rect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74" name="Google Shape;565;p21">
              <a:extLst>
                <a:ext uri="{FF2B5EF4-FFF2-40B4-BE49-F238E27FC236}">
                  <a16:creationId xmlns:a16="http://schemas.microsoft.com/office/drawing/2014/main" id="{33CFE8E4-C432-0443-9C67-575308A6EB40}"/>
                </a:ext>
              </a:extLst>
            </p:cNvPr>
            <p:cNvCxnSpPr>
              <a:stCxn id="73" idx="1"/>
            </p:cNvCxnSpPr>
            <p:nvPr/>
          </p:nvCxnSpPr>
          <p:spPr>
            <a:xfrm rot="10800000">
              <a:off x="2469138" y="1407825"/>
              <a:ext cx="492000" cy="1968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5" name="Google Shape;566;p21">
              <a:extLst>
                <a:ext uri="{FF2B5EF4-FFF2-40B4-BE49-F238E27FC236}">
                  <a16:creationId xmlns:a16="http://schemas.microsoft.com/office/drawing/2014/main" id="{B52FE497-3121-7742-963D-2125A1DD7677}"/>
                </a:ext>
              </a:extLst>
            </p:cNvPr>
            <p:cNvSpPr txBox="1"/>
            <p:nvPr/>
          </p:nvSpPr>
          <p:spPr>
            <a:xfrm>
              <a:off x="1771550" y="1122550"/>
              <a:ext cx="8415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GB" sz="1333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"Argentina"</a:t>
              </a:r>
              <a:endParaRPr sz="1333" baseline="-25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6" name="Google Shape;567;p21">
            <a:extLst>
              <a:ext uri="{FF2B5EF4-FFF2-40B4-BE49-F238E27FC236}">
                <a16:creationId xmlns:a16="http://schemas.microsoft.com/office/drawing/2014/main" id="{7F8498D1-4F12-E149-A59C-D54E44BAA9CA}"/>
              </a:ext>
            </a:extLst>
          </p:cNvPr>
          <p:cNvCxnSpPr/>
          <p:nvPr/>
        </p:nvCxnSpPr>
        <p:spPr>
          <a:xfrm rot="10800000">
            <a:off x="1945191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Google Shape;568;p21">
            <a:extLst>
              <a:ext uri="{FF2B5EF4-FFF2-40B4-BE49-F238E27FC236}">
                <a16:creationId xmlns:a16="http://schemas.microsoft.com/office/drawing/2014/main" id="{2986C6B2-6CB7-BC46-9C05-4F836C44479E}"/>
              </a:ext>
            </a:extLst>
          </p:cNvPr>
          <p:cNvCxnSpPr/>
          <p:nvPr/>
        </p:nvCxnSpPr>
        <p:spPr>
          <a:xfrm>
            <a:off x="2489841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569;p21">
            <a:extLst>
              <a:ext uri="{FF2B5EF4-FFF2-40B4-BE49-F238E27FC236}">
                <a16:creationId xmlns:a16="http://schemas.microsoft.com/office/drawing/2014/main" id="{4CA98045-F5B9-3740-BEAC-DA766729825E}"/>
              </a:ext>
            </a:extLst>
          </p:cNvPr>
          <p:cNvCxnSpPr/>
          <p:nvPr/>
        </p:nvCxnSpPr>
        <p:spPr>
          <a:xfrm rot="10800000">
            <a:off x="2489675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570;p21">
            <a:extLst>
              <a:ext uri="{FF2B5EF4-FFF2-40B4-BE49-F238E27FC236}">
                <a16:creationId xmlns:a16="http://schemas.microsoft.com/office/drawing/2014/main" id="{747785D4-3CD7-6348-8CE2-55365CBE4DFD}"/>
              </a:ext>
            </a:extLst>
          </p:cNvPr>
          <p:cNvCxnSpPr/>
          <p:nvPr/>
        </p:nvCxnSpPr>
        <p:spPr>
          <a:xfrm>
            <a:off x="3034241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571;p21">
            <a:extLst>
              <a:ext uri="{FF2B5EF4-FFF2-40B4-BE49-F238E27FC236}">
                <a16:creationId xmlns:a16="http://schemas.microsoft.com/office/drawing/2014/main" id="{F98A63A5-CA71-D24A-A056-0F309E4313D6}"/>
              </a:ext>
            </a:extLst>
          </p:cNvPr>
          <p:cNvCxnSpPr/>
          <p:nvPr/>
        </p:nvCxnSpPr>
        <p:spPr>
          <a:xfrm rot="10800000">
            <a:off x="3034075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572;p21">
            <a:extLst>
              <a:ext uri="{FF2B5EF4-FFF2-40B4-BE49-F238E27FC236}">
                <a16:creationId xmlns:a16="http://schemas.microsoft.com/office/drawing/2014/main" id="{8D686A34-E5FB-2748-A800-C314DE000A94}"/>
              </a:ext>
            </a:extLst>
          </p:cNvPr>
          <p:cNvCxnSpPr/>
          <p:nvPr/>
        </p:nvCxnSpPr>
        <p:spPr>
          <a:xfrm>
            <a:off x="3578641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573;p21">
            <a:extLst>
              <a:ext uri="{FF2B5EF4-FFF2-40B4-BE49-F238E27FC236}">
                <a16:creationId xmlns:a16="http://schemas.microsoft.com/office/drawing/2014/main" id="{D2B5929E-39C8-1242-A5A2-BBE37FD0CFD8}"/>
              </a:ext>
            </a:extLst>
          </p:cNvPr>
          <p:cNvCxnSpPr/>
          <p:nvPr/>
        </p:nvCxnSpPr>
        <p:spPr>
          <a:xfrm rot="10800000">
            <a:off x="3578475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574;p21">
            <a:extLst>
              <a:ext uri="{FF2B5EF4-FFF2-40B4-BE49-F238E27FC236}">
                <a16:creationId xmlns:a16="http://schemas.microsoft.com/office/drawing/2014/main" id="{5A23F122-2D10-9449-B6C9-5DBA1B243B45}"/>
              </a:ext>
            </a:extLst>
          </p:cNvPr>
          <p:cNvCxnSpPr/>
          <p:nvPr/>
        </p:nvCxnSpPr>
        <p:spPr>
          <a:xfrm>
            <a:off x="4123041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575;p21">
            <a:extLst>
              <a:ext uri="{FF2B5EF4-FFF2-40B4-BE49-F238E27FC236}">
                <a16:creationId xmlns:a16="http://schemas.microsoft.com/office/drawing/2014/main" id="{9280A32C-6D26-0648-A959-43192DC32893}"/>
              </a:ext>
            </a:extLst>
          </p:cNvPr>
          <p:cNvCxnSpPr/>
          <p:nvPr/>
        </p:nvCxnSpPr>
        <p:spPr>
          <a:xfrm rot="10800000">
            <a:off x="4122875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576;p21">
            <a:extLst>
              <a:ext uri="{FF2B5EF4-FFF2-40B4-BE49-F238E27FC236}">
                <a16:creationId xmlns:a16="http://schemas.microsoft.com/office/drawing/2014/main" id="{36937723-47ED-6D47-9AA1-537256DA7C49}"/>
              </a:ext>
            </a:extLst>
          </p:cNvPr>
          <p:cNvCxnSpPr/>
          <p:nvPr/>
        </p:nvCxnSpPr>
        <p:spPr>
          <a:xfrm>
            <a:off x="4667424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577;p21">
            <a:extLst>
              <a:ext uri="{FF2B5EF4-FFF2-40B4-BE49-F238E27FC236}">
                <a16:creationId xmlns:a16="http://schemas.microsoft.com/office/drawing/2014/main" id="{8F68E1F8-02B3-D046-9E53-DCFE26E215A2}"/>
              </a:ext>
            </a:extLst>
          </p:cNvPr>
          <p:cNvCxnSpPr/>
          <p:nvPr/>
        </p:nvCxnSpPr>
        <p:spPr>
          <a:xfrm rot="10800000">
            <a:off x="4667257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578;p21">
            <a:extLst>
              <a:ext uri="{FF2B5EF4-FFF2-40B4-BE49-F238E27FC236}">
                <a16:creationId xmlns:a16="http://schemas.microsoft.com/office/drawing/2014/main" id="{3B06F25F-2EAD-354A-9D37-36D202A3B511}"/>
              </a:ext>
            </a:extLst>
          </p:cNvPr>
          <p:cNvCxnSpPr/>
          <p:nvPr/>
        </p:nvCxnSpPr>
        <p:spPr>
          <a:xfrm>
            <a:off x="5207591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579;p21">
            <a:extLst>
              <a:ext uri="{FF2B5EF4-FFF2-40B4-BE49-F238E27FC236}">
                <a16:creationId xmlns:a16="http://schemas.microsoft.com/office/drawing/2014/main" id="{CB0389C2-0C22-2B47-BE0C-55A7CE6B35D8}"/>
              </a:ext>
            </a:extLst>
          </p:cNvPr>
          <p:cNvCxnSpPr/>
          <p:nvPr/>
        </p:nvCxnSpPr>
        <p:spPr>
          <a:xfrm rot="10800000">
            <a:off x="5207424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580;p21">
            <a:extLst>
              <a:ext uri="{FF2B5EF4-FFF2-40B4-BE49-F238E27FC236}">
                <a16:creationId xmlns:a16="http://schemas.microsoft.com/office/drawing/2014/main" id="{EEFA4F53-E3B7-2347-807C-F4DB2AF48A38}"/>
              </a:ext>
            </a:extLst>
          </p:cNvPr>
          <p:cNvCxnSpPr/>
          <p:nvPr/>
        </p:nvCxnSpPr>
        <p:spPr>
          <a:xfrm>
            <a:off x="5756224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581;p21">
            <a:extLst>
              <a:ext uri="{FF2B5EF4-FFF2-40B4-BE49-F238E27FC236}">
                <a16:creationId xmlns:a16="http://schemas.microsoft.com/office/drawing/2014/main" id="{67314261-EDF5-804E-88F5-4D32FB297EA8}"/>
              </a:ext>
            </a:extLst>
          </p:cNvPr>
          <p:cNvCxnSpPr/>
          <p:nvPr/>
        </p:nvCxnSpPr>
        <p:spPr>
          <a:xfrm rot="10800000">
            <a:off x="5756057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582;p21">
            <a:extLst>
              <a:ext uri="{FF2B5EF4-FFF2-40B4-BE49-F238E27FC236}">
                <a16:creationId xmlns:a16="http://schemas.microsoft.com/office/drawing/2014/main" id="{45B540BF-37C0-904F-9AA7-D530DBD1CC55}"/>
              </a:ext>
            </a:extLst>
          </p:cNvPr>
          <p:cNvCxnSpPr/>
          <p:nvPr/>
        </p:nvCxnSpPr>
        <p:spPr>
          <a:xfrm>
            <a:off x="6310291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583;p21">
            <a:extLst>
              <a:ext uri="{FF2B5EF4-FFF2-40B4-BE49-F238E27FC236}">
                <a16:creationId xmlns:a16="http://schemas.microsoft.com/office/drawing/2014/main" id="{2AF34BAD-8612-5B4D-90A8-6CE272A6477E}"/>
              </a:ext>
            </a:extLst>
          </p:cNvPr>
          <p:cNvCxnSpPr/>
          <p:nvPr/>
        </p:nvCxnSpPr>
        <p:spPr>
          <a:xfrm rot="10800000">
            <a:off x="6310124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584;p21">
            <a:extLst>
              <a:ext uri="{FF2B5EF4-FFF2-40B4-BE49-F238E27FC236}">
                <a16:creationId xmlns:a16="http://schemas.microsoft.com/office/drawing/2014/main" id="{72239A04-550C-F246-A520-598B67FD5ADC}"/>
              </a:ext>
            </a:extLst>
          </p:cNvPr>
          <p:cNvCxnSpPr/>
          <p:nvPr/>
        </p:nvCxnSpPr>
        <p:spPr>
          <a:xfrm>
            <a:off x="6849275" y="5368924"/>
            <a:ext cx="3124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585;p21">
            <a:extLst>
              <a:ext uri="{FF2B5EF4-FFF2-40B4-BE49-F238E27FC236}">
                <a16:creationId xmlns:a16="http://schemas.microsoft.com/office/drawing/2014/main" id="{AFD709EF-7DC1-4947-A1C3-41EA72367359}"/>
              </a:ext>
            </a:extLst>
          </p:cNvPr>
          <p:cNvCxnSpPr/>
          <p:nvPr/>
        </p:nvCxnSpPr>
        <p:spPr>
          <a:xfrm rot="10800000">
            <a:off x="6849108" y="5472800"/>
            <a:ext cx="3040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5" name="Google Shape;586;p21">
            <a:extLst>
              <a:ext uri="{FF2B5EF4-FFF2-40B4-BE49-F238E27FC236}">
                <a16:creationId xmlns:a16="http://schemas.microsoft.com/office/drawing/2014/main" id="{86894335-E50B-5D4C-B383-57A280DFCB9B}"/>
              </a:ext>
            </a:extLst>
          </p:cNvPr>
          <p:cNvGrpSpPr/>
          <p:nvPr/>
        </p:nvGrpSpPr>
        <p:grpSpPr>
          <a:xfrm>
            <a:off x="1045658" y="1851933"/>
            <a:ext cx="7581833" cy="2012600"/>
            <a:chOff x="487675" y="1388950"/>
            <a:chExt cx="5686375" cy="1509450"/>
          </a:xfrm>
        </p:grpSpPr>
        <p:cxnSp>
          <p:nvCxnSpPr>
            <p:cNvPr id="96" name="Google Shape;587;p21">
              <a:extLst>
                <a:ext uri="{FF2B5EF4-FFF2-40B4-BE49-F238E27FC236}">
                  <a16:creationId xmlns:a16="http://schemas.microsoft.com/office/drawing/2014/main" id="{78036F2B-8699-4A44-B7F7-6BAC9FCFF215}"/>
                </a:ext>
              </a:extLst>
            </p:cNvPr>
            <p:cNvCxnSpPr/>
            <p:nvPr/>
          </p:nvCxnSpPr>
          <p:spPr>
            <a:xfrm rot="10800000" flipH="1">
              <a:off x="487675" y="1713400"/>
              <a:ext cx="2155800" cy="1185000"/>
            </a:xfrm>
            <a:prstGeom prst="bentConnector3">
              <a:avLst>
                <a:gd name="adj1" fmla="val 0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7" name="Google Shape;588;p21">
              <a:extLst>
                <a:ext uri="{FF2B5EF4-FFF2-40B4-BE49-F238E27FC236}">
                  <a16:creationId xmlns:a16="http://schemas.microsoft.com/office/drawing/2014/main" id="{0231E1D8-C65B-E94C-9493-DF567792FD04}"/>
                </a:ext>
              </a:extLst>
            </p:cNvPr>
            <p:cNvCxnSpPr/>
            <p:nvPr/>
          </p:nvCxnSpPr>
          <p:spPr>
            <a:xfrm rot="10800000">
              <a:off x="4665050" y="1729500"/>
              <a:ext cx="1509000" cy="534000"/>
            </a:xfrm>
            <a:prstGeom prst="bentConnector3">
              <a:avLst>
                <a:gd name="adj1" fmla="val 17684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8" name="Google Shape;589;p21">
              <a:extLst>
                <a:ext uri="{FF2B5EF4-FFF2-40B4-BE49-F238E27FC236}">
                  <a16:creationId xmlns:a16="http://schemas.microsoft.com/office/drawing/2014/main" id="{3C41DFB3-4951-8148-9ECF-FFC41D921C8D}"/>
                </a:ext>
              </a:extLst>
            </p:cNvPr>
            <p:cNvCxnSpPr/>
            <p:nvPr/>
          </p:nvCxnSpPr>
          <p:spPr>
            <a:xfrm>
              <a:off x="2796125" y="1822375"/>
              <a:ext cx="1684200" cy="0"/>
            </a:xfrm>
            <a:prstGeom prst="straightConnector1">
              <a:avLst/>
            </a:prstGeom>
            <a:noFill/>
            <a:ln w="9525" cap="flat" cmpd="sng">
              <a:solidFill>
                <a:srgbClr val="0F9D5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" name="Google Shape;590;p21">
              <a:extLst>
                <a:ext uri="{FF2B5EF4-FFF2-40B4-BE49-F238E27FC236}">
                  <a16:creationId xmlns:a16="http://schemas.microsoft.com/office/drawing/2014/main" id="{EEE18028-263F-F844-9DF3-BFD67E89D06D}"/>
                </a:ext>
              </a:extLst>
            </p:cNvPr>
            <p:cNvSpPr/>
            <p:nvPr/>
          </p:nvSpPr>
          <p:spPr>
            <a:xfrm>
              <a:off x="3446990" y="1772790"/>
              <a:ext cx="76500" cy="48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591;p21">
              <a:extLst>
                <a:ext uri="{FF2B5EF4-FFF2-40B4-BE49-F238E27FC236}">
                  <a16:creationId xmlns:a16="http://schemas.microsoft.com/office/drawing/2014/main" id="{53211AB3-9CD0-2348-AA76-99F8FF612BB7}"/>
                </a:ext>
              </a:extLst>
            </p:cNvPr>
            <p:cNvSpPr/>
            <p:nvPr/>
          </p:nvSpPr>
          <p:spPr>
            <a:xfrm>
              <a:off x="3523488" y="1797348"/>
              <a:ext cx="76500" cy="23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592;p21">
              <a:extLst>
                <a:ext uri="{FF2B5EF4-FFF2-40B4-BE49-F238E27FC236}">
                  <a16:creationId xmlns:a16="http://schemas.microsoft.com/office/drawing/2014/main" id="{49DDFBE8-FFA4-4C4B-B3EB-62035124D009}"/>
                </a:ext>
              </a:extLst>
            </p:cNvPr>
            <p:cNvSpPr/>
            <p:nvPr/>
          </p:nvSpPr>
          <p:spPr>
            <a:xfrm>
              <a:off x="3599987" y="1775557"/>
              <a:ext cx="76500" cy="44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593;p21">
              <a:extLst>
                <a:ext uri="{FF2B5EF4-FFF2-40B4-BE49-F238E27FC236}">
                  <a16:creationId xmlns:a16="http://schemas.microsoft.com/office/drawing/2014/main" id="{2A2CBB4D-8C7E-314A-AAB0-7767DF64EC6A}"/>
                </a:ext>
              </a:extLst>
            </p:cNvPr>
            <p:cNvSpPr/>
            <p:nvPr/>
          </p:nvSpPr>
          <p:spPr>
            <a:xfrm>
              <a:off x="3676485" y="1782140"/>
              <a:ext cx="76500" cy="384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594;p21">
              <a:extLst>
                <a:ext uri="{FF2B5EF4-FFF2-40B4-BE49-F238E27FC236}">
                  <a16:creationId xmlns:a16="http://schemas.microsoft.com/office/drawing/2014/main" id="{0FB27AF7-5C32-6E47-9CDC-2A4CA933C7F3}"/>
                </a:ext>
              </a:extLst>
            </p:cNvPr>
            <p:cNvSpPr/>
            <p:nvPr/>
          </p:nvSpPr>
          <p:spPr>
            <a:xfrm>
              <a:off x="3752984" y="1721221"/>
              <a:ext cx="76500" cy="99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595;p21">
              <a:extLst>
                <a:ext uri="{FF2B5EF4-FFF2-40B4-BE49-F238E27FC236}">
                  <a16:creationId xmlns:a16="http://schemas.microsoft.com/office/drawing/2014/main" id="{7286DDAA-BBC6-7942-BA0D-D0BAD0A64BAB}"/>
                </a:ext>
              </a:extLst>
            </p:cNvPr>
            <p:cNvSpPr/>
            <p:nvPr/>
          </p:nvSpPr>
          <p:spPr>
            <a:xfrm>
              <a:off x="3829482" y="1754035"/>
              <a:ext cx="76500" cy="663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596;p21">
              <a:extLst>
                <a:ext uri="{FF2B5EF4-FFF2-40B4-BE49-F238E27FC236}">
                  <a16:creationId xmlns:a16="http://schemas.microsoft.com/office/drawing/2014/main" id="{9A9A30EE-6AC1-C949-BBA0-584B6898AD17}"/>
                </a:ext>
              </a:extLst>
            </p:cNvPr>
            <p:cNvSpPr/>
            <p:nvPr/>
          </p:nvSpPr>
          <p:spPr>
            <a:xfrm>
              <a:off x="3905981" y="1798831"/>
              <a:ext cx="76500" cy="216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597;p21">
              <a:extLst>
                <a:ext uri="{FF2B5EF4-FFF2-40B4-BE49-F238E27FC236}">
                  <a16:creationId xmlns:a16="http://schemas.microsoft.com/office/drawing/2014/main" id="{61C38C46-8DAF-A547-8BA4-3A562B8CA8BD}"/>
                </a:ext>
              </a:extLst>
            </p:cNvPr>
            <p:cNvSpPr/>
            <p:nvPr/>
          </p:nvSpPr>
          <p:spPr>
            <a:xfrm>
              <a:off x="4211975" y="1772772"/>
              <a:ext cx="76500" cy="48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598;p21">
              <a:extLst>
                <a:ext uri="{FF2B5EF4-FFF2-40B4-BE49-F238E27FC236}">
                  <a16:creationId xmlns:a16="http://schemas.microsoft.com/office/drawing/2014/main" id="{7D8B1A2F-692D-184A-B78D-B55FA34CE1FD}"/>
                </a:ext>
              </a:extLst>
            </p:cNvPr>
            <p:cNvSpPr/>
            <p:nvPr/>
          </p:nvSpPr>
          <p:spPr>
            <a:xfrm>
              <a:off x="3982479" y="1721221"/>
              <a:ext cx="76500" cy="99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599;p21">
              <a:extLst>
                <a:ext uri="{FF2B5EF4-FFF2-40B4-BE49-F238E27FC236}">
                  <a16:creationId xmlns:a16="http://schemas.microsoft.com/office/drawing/2014/main" id="{F56FBF0A-F479-BF45-A95C-6C4D3BB37218}"/>
                </a:ext>
              </a:extLst>
            </p:cNvPr>
            <p:cNvSpPr/>
            <p:nvPr/>
          </p:nvSpPr>
          <p:spPr>
            <a:xfrm>
              <a:off x="4058978" y="1798826"/>
              <a:ext cx="76500" cy="216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600;p21">
              <a:extLst>
                <a:ext uri="{FF2B5EF4-FFF2-40B4-BE49-F238E27FC236}">
                  <a16:creationId xmlns:a16="http://schemas.microsoft.com/office/drawing/2014/main" id="{487D0209-DDB6-284B-AA9E-BD87829F80AC}"/>
                </a:ext>
              </a:extLst>
            </p:cNvPr>
            <p:cNvSpPr/>
            <p:nvPr/>
          </p:nvSpPr>
          <p:spPr>
            <a:xfrm>
              <a:off x="4135476" y="1797348"/>
              <a:ext cx="76500" cy="23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601;p21">
              <a:extLst>
                <a:ext uri="{FF2B5EF4-FFF2-40B4-BE49-F238E27FC236}">
                  <a16:creationId xmlns:a16="http://schemas.microsoft.com/office/drawing/2014/main" id="{CCE5B7CC-DE66-DD46-B995-55A45488D308}"/>
                </a:ext>
              </a:extLst>
            </p:cNvPr>
            <p:cNvSpPr/>
            <p:nvPr/>
          </p:nvSpPr>
          <p:spPr>
            <a:xfrm>
              <a:off x="3370491" y="1797361"/>
              <a:ext cx="76500" cy="23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602;p21">
              <a:extLst>
                <a:ext uri="{FF2B5EF4-FFF2-40B4-BE49-F238E27FC236}">
                  <a16:creationId xmlns:a16="http://schemas.microsoft.com/office/drawing/2014/main" id="{1E573A61-0AEC-094A-8BE4-01F76C10D698}"/>
                </a:ext>
              </a:extLst>
            </p:cNvPr>
            <p:cNvSpPr/>
            <p:nvPr/>
          </p:nvSpPr>
          <p:spPr>
            <a:xfrm>
              <a:off x="3293993" y="1751817"/>
              <a:ext cx="76500" cy="68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603;p21">
              <a:extLst>
                <a:ext uri="{FF2B5EF4-FFF2-40B4-BE49-F238E27FC236}">
                  <a16:creationId xmlns:a16="http://schemas.microsoft.com/office/drawing/2014/main" id="{FBC4B51B-CF16-2C49-8559-039CD79F5901}"/>
                </a:ext>
              </a:extLst>
            </p:cNvPr>
            <p:cNvSpPr/>
            <p:nvPr/>
          </p:nvSpPr>
          <p:spPr>
            <a:xfrm>
              <a:off x="3217494" y="1797351"/>
              <a:ext cx="76500" cy="23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604;p21">
              <a:extLst>
                <a:ext uri="{FF2B5EF4-FFF2-40B4-BE49-F238E27FC236}">
                  <a16:creationId xmlns:a16="http://schemas.microsoft.com/office/drawing/2014/main" id="{C46DCDB5-D053-174B-805F-C9CDE0F3C339}"/>
                </a:ext>
              </a:extLst>
            </p:cNvPr>
            <p:cNvSpPr/>
            <p:nvPr/>
          </p:nvSpPr>
          <p:spPr>
            <a:xfrm>
              <a:off x="3140996" y="1775480"/>
              <a:ext cx="76500" cy="44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605;p21">
              <a:extLst>
                <a:ext uri="{FF2B5EF4-FFF2-40B4-BE49-F238E27FC236}">
                  <a16:creationId xmlns:a16="http://schemas.microsoft.com/office/drawing/2014/main" id="{A3815A69-7CCB-0749-84B5-25D7075C5753}"/>
                </a:ext>
              </a:extLst>
            </p:cNvPr>
            <p:cNvSpPr/>
            <p:nvPr/>
          </p:nvSpPr>
          <p:spPr>
            <a:xfrm>
              <a:off x="3064497" y="1797388"/>
              <a:ext cx="76500" cy="23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606;p21">
              <a:extLst>
                <a:ext uri="{FF2B5EF4-FFF2-40B4-BE49-F238E27FC236}">
                  <a16:creationId xmlns:a16="http://schemas.microsoft.com/office/drawing/2014/main" id="{77289EAC-B48A-7348-A6A9-8C4CF91949DC}"/>
                </a:ext>
              </a:extLst>
            </p:cNvPr>
            <p:cNvSpPr/>
            <p:nvPr/>
          </p:nvSpPr>
          <p:spPr>
            <a:xfrm>
              <a:off x="2987999" y="1634650"/>
              <a:ext cx="76500" cy="186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607;p21">
              <a:extLst>
                <a:ext uri="{FF2B5EF4-FFF2-40B4-BE49-F238E27FC236}">
                  <a16:creationId xmlns:a16="http://schemas.microsoft.com/office/drawing/2014/main" id="{3FC38052-CC1D-684D-A756-49FCCAE60E80}"/>
                </a:ext>
              </a:extLst>
            </p:cNvPr>
            <p:cNvSpPr/>
            <p:nvPr/>
          </p:nvSpPr>
          <p:spPr>
            <a:xfrm>
              <a:off x="2911500" y="1775583"/>
              <a:ext cx="76500" cy="44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608;p21">
              <a:extLst>
                <a:ext uri="{FF2B5EF4-FFF2-40B4-BE49-F238E27FC236}">
                  <a16:creationId xmlns:a16="http://schemas.microsoft.com/office/drawing/2014/main" id="{05F27B70-EFA5-5947-AED3-CA43F129DE9E}"/>
                </a:ext>
              </a:extLst>
            </p:cNvPr>
            <p:cNvSpPr txBox="1"/>
            <p:nvPr/>
          </p:nvSpPr>
          <p:spPr>
            <a:xfrm>
              <a:off x="2835625" y="1736595"/>
              <a:ext cx="2241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067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067" baseline="-250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609;p21">
              <a:extLst>
                <a:ext uri="{FF2B5EF4-FFF2-40B4-BE49-F238E27FC236}">
                  <a16:creationId xmlns:a16="http://schemas.microsoft.com/office/drawing/2014/main" id="{E2B8B555-7419-DC4C-804D-C0D758ECA00F}"/>
                </a:ext>
              </a:extLst>
            </p:cNvPr>
            <p:cNvSpPr txBox="1"/>
            <p:nvPr/>
          </p:nvSpPr>
          <p:spPr>
            <a:xfrm>
              <a:off x="4047625" y="1736595"/>
              <a:ext cx="4113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067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zoo</a:t>
              </a:r>
              <a:endParaRPr sz="1067" baseline="-250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9" name="Google Shape;610;p21">
              <a:extLst>
                <a:ext uri="{FF2B5EF4-FFF2-40B4-BE49-F238E27FC236}">
                  <a16:creationId xmlns:a16="http://schemas.microsoft.com/office/drawing/2014/main" id="{A57DA70D-ECA8-A24A-BF47-E1988AA4B16F}"/>
                </a:ext>
              </a:extLst>
            </p:cNvPr>
            <p:cNvCxnSpPr/>
            <p:nvPr/>
          </p:nvCxnSpPr>
          <p:spPr>
            <a:xfrm rot="10800000">
              <a:off x="3005350" y="1899225"/>
              <a:ext cx="1147200" cy="0"/>
            </a:xfrm>
            <a:prstGeom prst="straightConnector1">
              <a:avLst/>
            </a:prstGeom>
            <a:noFill/>
            <a:ln w="9525" cap="flat" cmpd="sng">
              <a:solidFill>
                <a:srgbClr val="0F9D5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20" name="Google Shape;611;p21">
              <a:extLst>
                <a:ext uri="{FF2B5EF4-FFF2-40B4-BE49-F238E27FC236}">
                  <a16:creationId xmlns:a16="http://schemas.microsoft.com/office/drawing/2014/main" id="{37ABB19C-7C23-804A-A546-0935B48E6107}"/>
                </a:ext>
              </a:extLst>
            </p:cNvPr>
            <p:cNvSpPr/>
            <p:nvPr/>
          </p:nvSpPr>
          <p:spPr>
            <a:xfrm>
              <a:off x="2988025" y="1388950"/>
              <a:ext cx="76500" cy="2409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612;p21">
              <a:extLst>
                <a:ext uri="{FF2B5EF4-FFF2-40B4-BE49-F238E27FC236}">
                  <a16:creationId xmlns:a16="http://schemas.microsoft.com/office/drawing/2014/main" id="{8FBF4EBB-426B-9841-AB97-8591C5BECC9B}"/>
                </a:ext>
              </a:extLst>
            </p:cNvPr>
            <p:cNvSpPr/>
            <p:nvPr/>
          </p:nvSpPr>
          <p:spPr>
            <a:xfrm>
              <a:off x="3370525" y="1735025"/>
              <a:ext cx="76500" cy="606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613;p21">
              <a:extLst>
                <a:ext uri="{FF2B5EF4-FFF2-40B4-BE49-F238E27FC236}">
                  <a16:creationId xmlns:a16="http://schemas.microsoft.com/office/drawing/2014/main" id="{D411132F-A47A-3247-9A3C-0BE7D91EEAF5}"/>
                </a:ext>
              </a:extLst>
            </p:cNvPr>
            <p:cNvSpPr/>
            <p:nvPr/>
          </p:nvSpPr>
          <p:spPr>
            <a:xfrm>
              <a:off x="3753013" y="1686075"/>
              <a:ext cx="76500" cy="330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614;p21">
              <a:extLst>
                <a:ext uri="{FF2B5EF4-FFF2-40B4-BE49-F238E27FC236}">
                  <a16:creationId xmlns:a16="http://schemas.microsoft.com/office/drawing/2014/main" id="{122A69A4-D342-0946-B7A8-0EADCC294C0C}"/>
                </a:ext>
              </a:extLst>
            </p:cNvPr>
            <p:cNvSpPr/>
            <p:nvPr/>
          </p:nvSpPr>
          <p:spPr>
            <a:xfrm>
              <a:off x="4059000" y="1759098"/>
              <a:ext cx="76500" cy="384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615;p21">
              <a:extLst>
                <a:ext uri="{FF2B5EF4-FFF2-40B4-BE49-F238E27FC236}">
                  <a16:creationId xmlns:a16="http://schemas.microsoft.com/office/drawing/2014/main" id="{C185F095-63A7-984D-BAA3-17E05CAD280B}"/>
                </a:ext>
              </a:extLst>
            </p:cNvPr>
            <p:cNvSpPr/>
            <p:nvPr/>
          </p:nvSpPr>
          <p:spPr>
            <a:xfrm>
              <a:off x="677388" y="1557475"/>
              <a:ext cx="1006800" cy="272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4B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25" name="Google Shape;616;p21" descr="Screenshot 2017-02-02 18.31.00.png">
              <a:extLst>
                <a:ext uri="{FF2B5EF4-FFF2-40B4-BE49-F238E27FC236}">
                  <a16:creationId xmlns:a16="http://schemas.microsoft.com/office/drawing/2014/main" id="{A34478C9-522B-B54A-B42C-78EC6D4F680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552"/>
            <a:stretch/>
          </p:blipFill>
          <p:spPr>
            <a:xfrm>
              <a:off x="735625" y="1574725"/>
              <a:ext cx="890324" cy="23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617;p21">
              <a:extLst>
                <a:ext uri="{FF2B5EF4-FFF2-40B4-BE49-F238E27FC236}">
                  <a16:creationId xmlns:a16="http://schemas.microsoft.com/office/drawing/2014/main" id="{49FE13A7-2E50-F148-B48D-B7A47790D803}"/>
                </a:ext>
              </a:extLst>
            </p:cNvPr>
            <p:cNvSpPr/>
            <p:nvPr/>
          </p:nvSpPr>
          <p:spPr>
            <a:xfrm>
              <a:off x="5065063" y="1557475"/>
              <a:ext cx="515100" cy="272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4B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27" name="Google Shape;618;p21" descr="Screenshot 2017-02-02 18.28.52.png">
              <a:extLst>
                <a:ext uri="{FF2B5EF4-FFF2-40B4-BE49-F238E27FC236}">
                  <a16:creationId xmlns:a16="http://schemas.microsoft.com/office/drawing/2014/main" id="{B10F5317-BD70-CA4E-9A39-2E8D9E3E680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86961" y="1605950"/>
              <a:ext cx="466221" cy="201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8" name="Google Shape;619;p21">
              <a:extLst>
                <a:ext uri="{FF2B5EF4-FFF2-40B4-BE49-F238E27FC236}">
                  <a16:creationId xmlns:a16="http://schemas.microsoft.com/office/drawing/2014/main" id="{A8E9C90B-6741-C24E-8EE1-CB5C6B5F7389}"/>
                </a:ext>
              </a:extLst>
            </p:cNvPr>
            <p:cNvCxnSpPr>
              <a:stCxn id="126" idx="2"/>
              <a:endCxn id="124" idx="2"/>
            </p:cNvCxnSpPr>
            <p:nvPr/>
          </p:nvCxnSpPr>
          <p:spPr>
            <a:xfrm rot="5400000">
              <a:off x="3251413" y="-241025"/>
              <a:ext cx="600" cy="41418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F4B4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9" name="Google Shape;620;p21">
              <a:extLst>
                <a:ext uri="{FF2B5EF4-FFF2-40B4-BE49-F238E27FC236}">
                  <a16:creationId xmlns:a16="http://schemas.microsoft.com/office/drawing/2014/main" id="{E771A0BF-96A0-6C41-912F-8B2CBCCAB692}"/>
                </a:ext>
              </a:extLst>
            </p:cNvPr>
            <p:cNvCxnSpPr>
              <a:stCxn id="176" idx="0"/>
            </p:cNvCxnSpPr>
            <p:nvPr/>
          </p:nvCxnSpPr>
          <p:spPr>
            <a:xfrm rot="10800000">
              <a:off x="5411070" y="2067938"/>
              <a:ext cx="0" cy="816900"/>
            </a:xfrm>
            <a:prstGeom prst="straightConnector1">
              <a:avLst/>
            </a:prstGeom>
            <a:noFill/>
            <a:ln w="9525" cap="flat" cmpd="sng">
              <a:solidFill>
                <a:srgbClr val="F4B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0" name="Google Shape;622;p21">
              <a:extLst>
                <a:ext uri="{FF2B5EF4-FFF2-40B4-BE49-F238E27FC236}">
                  <a16:creationId xmlns:a16="http://schemas.microsoft.com/office/drawing/2014/main" id="{D03A221B-D673-8D4D-ACD1-98C2995DFAD6}"/>
                </a:ext>
              </a:extLst>
            </p:cNvPr>
            <p:cNvSpPr/>
            <p:nvPr/>
          </p:nvSpPr>
          <p:spPr>
            <a:xfrm>
              <a:off x="4288475" y="1761775"/>
              <a:ext cx="76500" cy="606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623;p21">
              <a:extLst>
                <a:ext uri="{FF2B5EF4-FFF2-40B4-BE49-F238E27FC236}">
                  <a16:creationId xmlns:a16="http://schemas.microsoft.com/office/drawing/2014/main" id="{5824F2E3-4FD8-5944-837F-F39C21EB03EA}"/>
                </a:ext>
              </a:extLst>
            </p:cNvPr>
            <p:cNvSpPr txBox="1"/>
            <p:nvPr/>
          </p:nvSpPr>
          <p:spPr>
            <a:xfrm>
              <a:off x="4150475" y="1575700"/>
              <a:ext cx="3525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GB" sz="8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"2-0"</a:t>
              </a:r>
              <a:endParaRPr sz="800" baseline="-250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624;p21">
            <a:extLst>
              <a:ext uri="{FF2B5EF4-FFF2-40B4-BE49-F238E27FC236}">
                <a16:creationId xmlns:a16="http://schemas.microsoft.com/office/drawing/2014/main" id="{7E557F0E-4AC2-7C4B-9510-EEC379464EC2}"/>
              </a:ext>
            </a:extLst>
          </p:cNvPr>
          <p:cNvGrpSpPr/>
          <p:nvPr/>
        </p:nvGrpSpPr>
        <p:grpSpPr>
          <a:xfrm>
            <a:off x="1829358" y="2822802"/>
            <a:ext cx="4899600" cy="1806166"/>
            <a:chOff x="1075451" y="2117100"/>
            <a:chExt cx="3674700" cy="1354624"/>
          </a:xfrm>
        </p:grpSpPr>
        <p:sp>
          <p:nvSpPr>
            <p:cNvPr id="133" name="Google Shape;625;p21">
              <a:extLst>
                <a:ext uri="{FF2B5EF4-FFF2-40B4-BE49-F238E27FC236}">
                  <a16:creationId xmlns:a16="http://schemas.microsoft.com/office/drawing/2014/main" id="{F39B209F-1445-D442-BA1B-D339D4C1F1D1}"/>
                </a:ext>
              </a:extLst>
            </p:cNvPr>
            <p:cNvSpPr txBox="1"/>
            <p:nvPr/>
          </p:nvSpPr>
          <p:spPr>
            <a:xfrm>
              <a:off x="2181600" y="2117100"/>
              <a:ext cx="1410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Context Vector</a:t>
              </a:r>
              <a:endParaRPr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" name="Google Shape;626;p21">
              <a:extLst>
                <a:ext uri="{FF2B5EF4-FFF2-40B4-BE49-F238E27FC236}">
                  <a16:creationId xmlns:a16="http://schemas.microsoft.com/office/drawing/2014/main" id="{7769DF69-4113-BF49-8869-AEC49CD945F2}"/>
                </a:ext>
              </a:extLst>
            </p:cNvPr>
            <p:cNvCxnSpPr>
              <a:stCxn id="159" idx="0"/>
              <a:endCxn id="144" idx="2"/>
            </p:cNvCxnSpPr>
            <p:nvPr/>
          </p:nvCxnSpPr>
          <p:spPr>
            <a:xfrm flipV="1">
              <a:off x="1075451" y="2802543"/>
              <a:ext cx="1811599" cy="642481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35" name="Google Shape;629;p21">
              <a:extLst>
                <a:ext uri="{FF2B5EF4-FFF2-40B4-BE49-F238E27FC236}">
                  <a16:creationId xmlns:a16="http://schemas.microsoft.com/office/drawing/2014/main" id="{34840A14-CC87-8240-BA9F-96EC426921EA}"/>
                </a:ext>
              </a:extLst>
            </p:cNvPr>
            <p:cNvCxnSpPr>
              <a:stCxn id="160" idx="0"/>
              <a:endCxn id="144" idx="2"/>
            </p:cNvCxnSpPr>
            <p:nvPr/>
          </p:nvCxnSpPr>
          <p:spPr>
            <a:xfrm flipV="1">
              <a:off x="1483751" y="2802543"/>
              <a:ext cx="1403299" cy="666256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36" name="Google Shape;631;p21">
              <a:extLst>
                <a:ext uri="{FF2B5EF4-FFF2-40B4-BE49-F238E27FC236}">
                  <a16:creationId xmlns:a16="http://schemas.microsoft.com/office/drawing/2014/main" id="{B8F88BE3-97A3-EB41-B1AE-4B6D84EC126A}"/>
                </a:ext>
              </a:extLst>
            </p:cNvPr>
            <p:cNvCxnSpPr>
              <a:stCxn id="161" idx="0"/>
              <a:endCxn id="144" idx="2"/>
            </p:cNvCxnSpPr>
            <p:nvPr/>
          </p:nvCxnSpPr>
          <p:spPr>
            <a:xfrm flipV="1">
              <a:off x="1892051" y="2802543"/>
              <a:ext cx="994999" cy="669055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37" name="Google Shape;633;p21">
              <a:extLst>
                <a:ext uri="{FF2B5EF4-FFF2-40B4-BE49-F238E27FC236}">
                  <a16:creationId xmlns:a16="http://schemas.microsoft.com/office/drawing/2014/main" id="{B146BB6D-9BD4-EA4D-9331-170FB3C7D3B4}"/>
                </a:ext>
              </a:extLst>
            </p:cNvPr>
            <p:cNvCxnSpPr>
              <a:stCxn id="162" idx="0"/>
              <a:endCxn id="144" idx="2"/>
            </p:cNvCxnSpPr>
            <p:nvPr/>
          </p:nvCxnSpPr>
          <p:spPr>
            <a:xfrm flipV="1">
              <a:off x="2300351" y="2802543"/>
              <a:ext cx="586699" cy="642755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38" name="Google Shape;635;p21">
              <a:extLst>
                <a:ext uri="{FF2B5EF4-FFF2-40B4-BE49-F238E27FC236}">
                  <a16:creationId xmlns:a16="http://schemas.microsoft.com/office/drawing/2014/main" id="{A9D75B4A-F451-7147-915A-F4912F47B7C3}"/>
                </a:ext>
              </a:extLst>
            </p:cNvPr>
            <p:cNvCxnSpPr>
              <a:stCxn id="164" idx="0"/>
              <a:endCxn id="144" idx="2"/>
            </p:cNvCxnSpPr>
            <p:nvPr/>
          </p:nvCxnSpPr>
          <p:spPr>
            <a:xfrm flipV="1">
              <a:off x="2708651" y="2802543"/>
              <a:ext cx="178399" cy="642481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39" name="Google Shape;637;p21">
              <a:extLst>
                <a:ext uri="{FF2B5EF4-FFF2-40B4-BE49-F238E27FC236}">
                  <a16:creationId xmlns:a16="http://schemas.microsoft.com/office/drawing/2014/main" id="{21C1F35F-72EA-584F-97E0-E5E1D17C613B}"/>
                </a:ext>
              </a:extLst>
            </p:cNvPr>
            <p:cNvCxnSpPr>
              <a:stCxn id="165" idx="0"/>
              <a:endCxn id="144" idx="2"/>
            </p:cNvCxnSpPr>
            <p:nvPr/>
          </p:nvCxnSpPr>
          <p:spPr>
            <a:xfrm flipH="1" flipV="1">
              <a:off x="2887050" y="2802543"/>
              <a:ext cx="229901" cy="642481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40" name="Google Shape;639;p21">
              <a:extLst>
                <a:ext uri="{FF2B5EF4-FFF2-40B4-BE49-F238E27FC236}">
                  <a16:creationId xmlns:a16="http://schemas.microsoft.com/office/drawing/2014/main" id="{FB525235-FB08-E54D-BBFF-92702D10F503}"/>
                </a:ext>
              </a:extLst>
            </p:cNvPr>
            <p:cNvCxnSpPr>
              <a:stCxn id="166" idx="0"/>
              <a:endCxn id="144" idx="2"/>
            </p:cNvCxnSpPr>
            <p:nvPr/>
          </p:nvCxnSpPr>
          <p:spPr>
            <a:xfrm flipH="1" flipV="1">
              <a:off x="2887050" y="2802543"/>
              <a:ext cx="638201" cy="463055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41" name="Google Shape;641;p21">
              <a:extLst>
                <a:ext uri="{FF2B5EF4-FFF2-40B4-BE49-F238E27FC236}">
                  <a16:creationId xmlns:a16="http://schemas.microsoft.com/office/drawing/2014/main" id="{287A2770-B21D-2743-B9E7-D4F422E168F8}"/>
                </a:ext>
              </a:extLst>
            </p:cNvPr>
            <p:cNvCxnSpPr>
              <a:stCxn id="167" idx="0"/>
              <a:endCxn id="144" idx="2"/>
            </p:cNvCxnSpPr>
            <p:nvPr/>
          </p:nvCxnSpPr>
          <p:spPr>
            <a:xfrm flipH="1" flipV="1">
              <a:off x="2887050" y="2802543"/>
              <a:ext cx="1046501" cy="24103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42" name="Google Shape;643;p21">
              <a:extLst>
                <a:ext uri="{FF2B5EF4-FFF2-40B4-BE49-F238E27FC236}">
                  <a16:creationId xmlns:a16="http://schemas.microsoft.com/office/drawing/2014/main" id="{AB726289-4B4B-AD48-91ED-F9FAE081E3FE}"/>
                </a:ext>
              </a:extLst>
            </p:cNvPr>
            <p:cNvCxnSpPr>
              <a:stCxn id="168" idx="0"/>
              <a:endCxn id="144" idx="2"/>
            </p:cNvCxnSpPr>
            <p:nvPr/>
          </p:nvCxnSpPr>
          <p:spPr>
            <a:xfrm flipH="1" flipV="1">
              <a:off x="2887050" y="2802543"/>
              <a:ext cx="1454801" cy="666331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43" name="Google Shape;645;p21">
              <a:extLst>
                <a:ext uri="{FF2B5EF4-FFF2-40B4-BE49-F238E27FC236}">
                  <a16:creationId xmlns:a16="http://schemas.microsoft.com/office/drawing/2014/main" id="{C79ABD7E-AA5D-C949-81FD-244C9DEFB7F5}"/>
                </a:ext>
              </a:extLst>
            </p:cNvPr>
            <p:cNvCxnSpPr>
              <a:stCxn id="163" idx="0"/>
              <a:endCxn id="144" idx="2"/>
            </p:cNvCxnSpPr>
            <p:nvPr/>
          </p:nvCxnSpPr>
          <p:spPr>
            <a:xfrm flipH="1" flipV="1">
              <a:off x="2887050" y="2802543"/>
              <a:ext cx="1863101" cy="669181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sp>
          <p:nvSpPr>
            <p:cNvPr id="144" name="Google Shape;628;p21">
              <a:extLst>
                <a:ext uri="{FF2B5EF4-FFF2-40B4-BE49-F238E27FC236}">
                  <a16:creationId xmlns:a16="http://schemas.microsoft.com/office/drawing/2014/main" id="{295E0BB8-85DA-C04B-B7A6-38CB621656F5}"/>
                </a:ext>
              </a:extLst>
            </p:cNvPr>
            <p:cNvSpPr/>
            <p:nvPr/>
          </p:nvSpPr>
          <p:spPr>
            <a:xfrm>
              <a:off x="2800050" y="2424843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2857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5" name="Google Shape;647;p21">
            <a:extLst>
              <a:ext uri="{FF2B5EF4-FFF2-40B4-BE49-F238E27FC236}">
                <a16:creationId xmlns:a16="http://schemas.microsoft.com/office/drawing/2014/main" id="{327A485E-C6DC-4F4B-8F17-586E70480D49}"/>
              </a:ext>
            </a:extLst>
          </p:cNvPr>
          <p:cNvGrpSpPr/>
          <p:nvPr/>
        </p:nvGrpSpPr>
        <p:grpSpPr>
          <a:xfrm>
            <a:off x="977858" y="3758300"/>
            <a:ext cx="9482533" cy="1417800"/>
            <a:chOff x="436825" y="2818725"/>
            <a:chExt cx="7111900" cy="1063350"/>
          </a:xfrm>
        </p:grpSpPr>
        <p:cxnSp>
          <p:nvCxnSpPr>
            <p:cNvPr id="146" name="Google Shape;648;p21">
              <a:extLst>
                <a:ext uri="{FF2B5EF4-FFF2-40B4-BE49-F238E27FC236}">
                  <a16:creationId xmlns:a16="http://schemas.microsoft.com/office/drawing/2014/main" id="{8F811B29-B7F9-8D44-839F-E28AF233611C}"/>
                </a:ext>
              </a:extLst>
            </p:cNvPr>
            <p:cNvCxnSpPr/>
            <p:nvPr/>
          </p:nvCxnSpPr>
          <p:spPr>
            <a:xfrm rot="10800000">
              <a:off x="1075450" y="3515887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" name="Google Shape;649;p21">
              <a:extLst>
                <a:ext uri="{FF2B5EF4-FFF2-40B4-BE49-F238E27FC236}">
                  <a16:creationId xmlns:a16="http://schemas.microsoft.com/office/drawing/2014/main" id="{E610499F-0855-0E40-8CB8-DFB460E8EF0C}"/>
                </a:ext>
              </a:extLst>
            </p:cNvPr>
            <p:cNvCxnSpPr/>
            <p:nvPr/>
          </p:nvCxnSpPr>
          <p:spPr>
            <a:xfrm rot="10800000">
              <a:off x="1483750" y="3515866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" name="Google Shape;650;p21">
              <a:extLst>
                <a:ext uri="{FF2B5EF4-FFF2-40B4-BE49-F238E27FC236}">
                  <a16:creationId xmlns:a16="http://schemas.microsoft.com/office/drawing/2014/main" id="{DD255710-0F7B-474E-BE43-297C22CA4BFC}"/>
                </a:ext>
              </a:extLst>
            </p:cNvPr>
            <p:cNvCxnSpPr/>
            <p:nvPr/>
          </p:nvCxnSpPr>
          <p:spPr>
            <a:xfrm rot="10800000">
              <a:off x="1892050" y="3515824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9" name="Google Shape;651;p21">
              <a:extLst>
                <a:ext uri="{FF2B5EF4-FFF2-40B4-BE49-F238E27FC236}">
                  <a16:creationId xmlns:a16="http://schemas.microsoft.com/office/drawing/2014/main" id="{67D28A99-C03A-254C-89A8-253A0B2C6931}"/>
                </a:ext>
              </a:extLst>
            </p:cNvPr>
            <p:cNvCxnSpPr/>
            <p:nvPr/>
          </p:nvCxnSpPr>
          <p:spPr>
            <a:xfrm rot="10800000">
              <a:off x="2300350" y="3515929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0" name="Google Shape;652;p21">
              <a:extLst>
                <a:ext uri="{FF2B5EF4-FFF2-40B4-BE49-F238E27FC236}">
                  <a16:creationId xmlns:a16="http://schemas.microsoft.com/office/drawing/2014/main" id="{E6E53A4E-C375-0546-9D85-D153D7447591}"/>
                </a:ext>
              </a:extLst>
            </p:cNvPr>
            <p:cNvCxnSpPr/>
            <p:nvPr/>
          </p:nvCxnSpPr>
          <p:spPr>
            <a:xfrm rot="10800000">
              <a:off x="2708650" y="3515775"/>
              <a:ext cx="0" cy="3663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1" name="Google Shape;653;p21">
              <a:extLst>
                <a:ext uri="{FF2B5EF4-FFF2-40B4-BE49-F238E27FC236}">
                  <a16:creationId xmlns:a16="http://schemas.microsoft.com/office/drawing/2014/main" id="{A1AE37DE-8022-5246-89E1-C22E588F8C8E}"/>
                </a:ext>
              </a:extLst>
            </p:cNvPr>
            <p:cNvCxnSpPr/>
            <p:nvPr/>
          </p:nvCxnSpPr>
          <p:spPr>
            <a:xfrm rot="10800000">
              <a:off x="3116950" y="3515929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2" name="Google Shape;654;p21">
              <a:extLst>
                <a:ext uri="{FF2B5EF4-FFF2-40B4-BE49-F238E27FC236}">
                  <a16:creationId xmlns:a16="http://schemas.microsoft.com/office/drawing/2014/main" id="{70DC08F9-67F6-CA4D-86FF-8C1C5394D6BB}"/>
                </a:ext>
              </a:extLst>
            </p:cNvPr>
            <p:cNvCxnSpPr/>
            <p:nvPr/>
          </p:nvCxnSpPr>
          <p:spPr>
            <a:xfrm rot="10800000">
              <a:off x="3525250" y="3515991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3" name="Google Shape;655;p21">
              <a:extLst>
                <a:ext uri="{FF2B5EF4-FFF2-40B4-BE49-F238E27FC236}">
                  <a16:creationId xmlns:a16="http://schemas.microsoft.com/office/drawing/2014/main" id="{2E3FD470-7E0D-544E-A269-EF2294FBE6D8}"/>
                </a:ext>
              </a:extLst>
            </p:cNvPr>
            <p:cNvCxnSpPr/>
            <p:nvPr/>
          </p:nvCxnSpPr>
          <p:spPr>
            <a:xfrm rot="10800000">
              <a:off x="3933550" y="3515908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4" name="Google Shape;656;p21">
              <a:extLst>
                <a:ext uri="{FF2B5EF4-FFF2-40B4-BE49-F238E27FC236}">
                  <a16:creationId xmlns:a16="http://schemas.microsoft.com/office/drawing/2014/main" id="{131F5CB5-7690-F44C-86F1-77A065A3B3F1}"/>
                </a:ext>
              </a:extLst>
            </p:cNvPr>
            <p:cNvCxnSpPr/>
            <p:nvPr/>
          </p:nvCxnSpPr>
          <p:spPr>
            <a:xfrm rot="10800000">
              <a:off x="4341850" y="3515929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5" name="Google Shape;657;p21">
              <a:extLst>
                <a:ext uri="{FF2B5EF4-FFF2-40B4-BE49-F238E27FC236}">
                  <a16:creationId xmlns:a16="http://schemas.microsoft.com/office/drawing/2014/main" id="{BAE8D1DF-B0E5-A245-84EF-AA965DA56C69}"/>
                </a:ext>
              </a:extLst>
            </p:cNvPr>
            <p:cNvCxnSpPr/>
            <p:nvPr/>
          </p:nvCxnSpPr>
          <p:spPr>
            <a:xfrm rot="10800000">
              <a:off x="4750150" y="3515803"/>
              <a:ext cx="0" cy="3660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6" name="Google Shape;658;p21">
              <a:extLst>
                <a:ext uri="{FF2B5EF4-FFF2-40B4-BE49-F238E27FC236}">
                  <a16:creationId xmlns:a16="http://schemas.microsoft.com/office/drawing/2014/main" id="{F0C58FA5-8F9B-8742-A3C3-7E46FE650307}"/>
                </a:ext>
              </a:extLst>
            </p:cNvPr>
            <p:cNvCxnSpPr/>
            <p:nvPr/>
          </p:nvCxnSpPr>
          <p:spPr>
            <a:xfrm rot="10800000">
              <a:off x="5041025" y="3525670"/>
              <a:ext cx="2507700" cy="352200"/>
            </a:xfrm>
            <a:prstGeom prst="bentConnector3">
              <a:avLst>
                <a:gd name="adj1" fmla="val 78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7" name="Google Shape;659;p21">
              <a:extLst>
                <a:ext uri="{FF2B5EF4-FFF2-40B4-BE49-F238E27FC236}">
                  <a16:creationId xmlns:a16="http://schemas.microsoft.com/office/drawing/2014/main" id="{0BA20547-8A35-DB43-911C-85B2846CA5B2}"/>
                </a:ext>
              </a:extLst>
            </p:cNvPr>
            <p:cNvCxnSpPr/>
            <p:nvPr/>
          </p:nvCxnSpPr>
          <p:spPr>
            <a:xfrm>
              <a:off x="876250" y="3514600"/>
              <a:ext cx="4036800" cy="0"/>
            </a:xfrm>
            <a:prstGeom prst="straightConnector1">
              <a:avLst/>
            </a:prstGeom>
            <a:noFill/>
            <a:ln w="9525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" name="Google Shape;660;p21">
              <a:extLst>
                <a:ext uri="{FF2B5EF4-FFF2-40B4-BE49-F238E27FC236}">
                  <a16:creationId xmlns:a16="http://schemas.microsoft.com/office/drawing/2014/main" id="{5CAA612A-7D9A-C045-8BD4-076A47B3E1F6}"/>
                </a:ext>
              </a:extLst>
            </p:cNvPr>
            <p:cNvSpPr/>
            <p:nvPr/>
          </p:nvSpPr>
          <p:spPr>
            <a:xfrm>
              <a:off x="715450" y="3043575"/>
              <a:ext cx="174000" cy="5862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627;p21">
              <a:extLst>
                <a:ext uri="{FF2B5EF4-FFF2-40B4-BE49-F238E27FC236}">
                  <a16:creationId xmlns:a16="http://schemas.microsoft.com/office/drawing/2014/main" id="{1CC73E12-87A3-3644-AAA5-A28039D51878}"/>
                </a:ext>
              </a:extLst>
            </p:cNvPr>
            <p:cNvSpPr/>
            <p:nvPr/>
          </p:nvSpPr>
          <p:spPr>
            <a:xfrm>
              <a:off x="1037200" y="3445025"/>
              <a:ext cx="76500" cy="705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630;p21">
              <a:extLst>
                <a:ext uri="{FF2B5EF4-FFF2-40B4-BE49-F238E27FC236}">
                  <a16:creationId xmlns:a16="http://schemas.microsoft.com/office/drawing/2014/main" id="{983FD4CD-0EA4-1441-9860-48E4BA7C55AE}"/>
                </a:ext>
              </a:extLst>
            </p:cNvPr>
            <p:cNvSpPr/>
            <p:nvPr/>
          </p:nvSpPr>
          <p:spPr>
            <a:xfrm>
              <a:off x="1445500" y="3468800"/>
              <a:ext cx="76500" cy="46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632;p21">
              <a:extLst>
                <a:ext uri="{FF2B5EF4-FFF2-40B4-BE49-F238E27FC236}">
                  <a16:creationId xmlns:a16="http://schemas.microsoft.com/office/drawing/2014/main" id="{A87D6027-9028-8241-B26A-7E8017576473}"/>
                </a:ext>
              </a:extLst>
            </p:cNvPr>
            <p:cNvSpPr/>
            <p:nvPr/>
          </p:nvSpPr>
          <p:spPr>
            <a:xfrm>
              <a:off x="1853800" y="3471600"/>
              <a:ext cx="76500" cy="4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634;p21">
              <a:extLst>
                <a:ext uri="{FF2B5EF4-FFF2-40B4-BE49-F238E27FC236}">
                  <a16:creationId xmlns:a16="http://schemas.microsoft.com/office/drawing/2014/main" id="{C13D629E-AE64-CF4A-AF1E-3022DF9CB7F3}"/>
                </a:ext>
              </a:extLst>
            </p:cNvPr>
            <p:cNvSpPr/>
            <p:nvPr/>
          </p:nvSpPr>
          <p:spPr>
            <a:xfrm>
              <a:off x="2262100" y="3445300"/>
              <a:ext cx="76500" cy="705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646;p21">
              <a:extLst>
                <a:ext uri="{FF2B5EF4-FFF2-40B4-BE49-F238E27FC236}">
                  <a16:creationId xmlns:a16="http://schemas.microsoft.com/office/drawing/2014/main" id="{11385A30-7F95-464D-A6B1-EE54883988C1}"/>
                </a:ext>
              </a:extLst>
            </p:cNvPr>
            <p:cNvSpPr/>
            <p:nvPr/>
          </p:nvSpPr>
          <p:spPr>
            <a:xfrm>
              <a:off x="4711900" y="3471725"/>
              <a:ext cx="76500" cy="4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636;p21">
              <a:extLst>
                <a:ext uri="{FF2B5EF4-FFF2-40B4-BE49-F238E27FC236}">
                  <a16:creationId xmlns:a16="http://schemas.microsoft.com/office/drawing/2014/main" id="{07CA53E3-4951-C443-8E1E-E4785CCDB5FC}"/>
                </a:ext>
              </a:extLst>
            </p:cNvPr>
            <p:cNvSpPr/>
            <p:nvPr/>
          </p:nvSpPr>
          <p:spPr>
            <a:xfrm>
              <a:off x="2670400" y="3445025"/>
              <a:ext cx="76500" cy="705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638;p21">
              <a:extLst>
                <a:ext uri="{FF2B5EF4-FFF2-40B4-BE49-F238E27FC236}">
                  <a16:creationId xmlns:a16="http://schemas.microsoft.com/office/drawing/2014/main" id="{2272B2DA-86E5-054E-94D1-EDEB4438541F}"/>
                </a:ext>
              </a:extLst>
            </p:cNvPr>
            <p:cNvSpPr/>
            <p:nvPr/>
          </p:nvSpPr>
          <p:spPr>
            <a:xfrm>
              <a:off x="3078700" y="3445025"/>
              <a:ext cx="76500" cy="705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640;p21">
              <a:extLst>
                <a:ext uri="{FF2B5EF4-FFF2-40B4-BE49-F238E27FC236}">
                  <a16:creationId xmlns:a16="http://schemas.microsoft.com/office/drawing/2014/main" id="{12C27C0F-89C3-984C-AD75-B762A2A958D1}"/>
                </a:ext>
              </a:extLst>
            </p:cNvPr>
            <p:cNvSpPr/>
            <p:nvPr/>
          </p:nvSpPr>
          <p:spPr>
            <a:xfrm>
              <a:off x="3487000" y="3265600"/>
              <a:ext cx="76500" cy="2502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642;p21">
              <a:extLst>
                <a:ext uri="{FF2B5EF4-FFF2-40B4-BE49-F238E27FC236}">
                  <a16:creationId xmlns:a16="http://schemas.microsoft.com/office/drawing/2014/main" id="{3083AD8B-E221-7248-81A2-AC051CC215CA}"/>
                </a:ext>
              </a:extLst>
            </p:cNvPr>
            <p:cNvSpPr/>
            <p:nvPr/>
          </p:nvSpPr>
          <p:spPr>
            <a:xfrm>
              <a:off x="3895300" y="3043575"/>
              <a:ext cx="76500" cy="4722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644;p21">
              <a:extLst>
                <a:ext uri="{FF2B5EF4-FFF2-40B4-BE49-F238E27FC236}">
                  <a16:creationId xmlns:a16="http://schemas.microsoft.com/office/drawing/2014/main" id="{00DABE87-8931-6347-B94D-17F771FEC008}"/>
                </a:ext>
              </a:extLst>
            </p:cNvPr>
            <p:cNvSpPr/>
            <p:nvPr/>
          </p:nvSpPr>
          <p:spPr>
            <a:xfrm>
              <a:off x="4303600" y="3468875"/>
              <a:ext cx="76500" cy="46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661;p21">
              <a:extLst>
                <a:ext uri="{FF2B5EF4-FFF2-40B4-BE49-F238E27FC236}">
                  <a16:creationId xmlns:a16="http://schemas.microsoft.com/office/drawing/2014/main" id="{36A0D51C-F2BF-5348-A22F-B16EEB61B717}"/>
                </a:ext>
              </a:extLst>
            </p:cNvPr>
            <p:cNvSpPr txBox="1"/>
            <p:nvPr/>
          </p:nvSpPr>
          <p:spPr>
            <a:xfrm rot="-5400000">
              <a:off x="194125" y="3061425"/>
              <a:ext cx="10359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Attention </a:t>
              </a:r>
              <a:b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Distribution</a:t>
              </a:r>
              <a:endParaRPr sz="1600" i="1" baseline="-250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0" name="Google Shape;663;p21">
            <a:extLst>
              <a:ext uri="{FF2B5EF4-FFF2-40B4-BE49-F238E27FC236}">
                <a16:creationId xmlns:a16="http://schemas.microsoft.com/office/drawing/2014/main" id="{E6EDFA05-8AF9-4543-A311-E580F27DA19D}"/>
              </a:ext>
            </a:extLst>
          </p:cNvPr>
          <p:cNvSpPr/>
          <p:nvPr/>
        </p:nvSpPr>
        <p:spPr>
          <a:xfrm>
            <a:off x="1358424" y="5169061"/>
            <a:ext cx="232000" cy="503600"/>
          </a:xfrm>
          <a:prstGeom prst="leftBrace">
            <a:avLst>
              <a:gd name="adj1" fmla="val 43228"/>
              <a:gd name="adj2" fmla="val 50000"/>
            </a:avLst>
          </a:prstGeom>
          <a:noFill/>
          <a:ln w="9525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664;p21">
            <a:extLst>
              <a:ext uri="{FF2B5EF4-FFF2-40B4-BE49-F238E27FC236}">
                <a16:creationId xmlns:a16="http://schemas.microsoft.com/office/drawing/2014/main" id="{DEF3611C-41A2-214A-8497-43A76A61E1DE}"/>
              </a:ext>
            </a:extLst>
          </p:cNvPr>
          <p:cNvSpPr/>
          <p:nvPr/>
        </p:nvSpPr>
        <p:spPr>
          <a:xfrm rot="10800000">
            <a:off x="10793957" y="5169061"/>
            <a:ext cx="232000" cy="503600"/>
          </a:xfrm>
          <a:prstGeom prst="leftBrace">
            <a:avLst>
              <a:gd name="adj1" fmla="val 43228"/>
              <a:gd name="adj2" fmla="val 50000"/>
            </a:avLst>
          </a:prstGeom>
          <a:noFill/>
          <a:ln w="9525" cap="flat" cmpd="sng">
            <a:solidFill>
              <a:srgbClr val="F4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665;p21">
            <a:extLst>
              <a:ext uri="{FF2B5EF4-FFF2-40B4-BE49-F238E27FC236}">
                <a16:creationId xmlns:a16="http://schemas.microsoft.com/office/drawing/2014/main" id="{73126DA5-AE50-5043-9EE7-FC79E9F404BE}"/>
              </a:ext>
            </a:extLst>
          </p:cNvPr>
          <p:cNvSpPr txBox="1"/>
          <p:nvPr/>
        </p:nvSpPr>
        <p:spPr>
          <a:xfrm rot="5400000">
            <a:off x="10014924" y="5024067"/>
            <a:ext cx="2576400" cy="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-GB" sz="1600">
                <a:solidFill>
                  <a:srgbClr val="F3A23C"/>
                </a:solidFill>
                <a:latin typeface="Roboto"/>
                <a:ea typeface="Roboto"/>
                <a:cs typeface="Roboto"/>
                <a:sym typeface="Roboto"/>
              </a:rPr>
              <a:t>Decoder </a:t>
            </a:r>
            <a:br>
              <a:rPr lang="en-GB" sz="1600">
                <a:solidFill>
                  <a:srgbClr val="F3A23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>
                <a:solidFill>
                  <a:srgbClr val="F3A23C"/>
                </a:solidFill>
                <a:latin typeface="Roboto"/>
                <a:ea typeface="Roboto"/>
                <a:cs typeface="Roboto"/>
                <a:sym typeface="Roboto"/>
              </a:rPr>
              <a:t>Hidden States</a:t>
            </a:r>
            <a:endParaRPr sz="1600">
              <a:solidFill>
                <a:srgbClr val="F3A2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" name="Google Shape;667;p21">
            <a:extLst>
              <a:ext uri="{FF2B5EF4-FFF2-40B4-BE49-F238E27FC236}">
                <a16:creationId xmlns:a16="http://schemas.microsoft.com/office/drawing/2014/main" id="{4781FD06-24EA-1249-8DEC-884A6BF019BF}"/>
              </a:ext>
            </a:extLst>
          </p:cNvPr>
          <p:cNvGrpSpPr/>
          <p:nvPr/>
        </p:nvGrpSpPr>
        <p:grpSpPr>
          <a:xfrm>
            <a:off x="4360824" y="3484925"/>
            <a:ext cx="6149469" cy="1684132"/>
            <a:chOff x="3270595" y="2613693"/>
            <a:chExt cx="4612102" cy="1263099"/>
          </a:xfrm>
        </p:grpSpPr>
        <p:cxnSp>
          <p:nvCxnSpPr>
            <p:cNvPr id="174" name="Google Shape;668;p21">
              <a:extLst>
                <a:ext uri="{FF2B5EF4-FFF2-40B4-BE49-F238E27FC236}">
                  <a16:creationId xmlns:a16="http://schemas.microsoft.com/office/drawing/2014/main" id="{10134A1B-6A67-0A48-A95D-2A2FF2972F62}"/>
                </a:ext>
              </a:extLst>
            </p:cNvPr>
            <p:cNvCxnSpPr>
              <a:stCxn id="65" idx="0"/>
              <a:endCxn id="176" idx="6"/>
            </p:cNvCxnSpPr>
            <p:nvPr/>
          </p:nvCxnSpPr>
          <p:spPr>
            <a:xfrm rot="16200000" flipV="1">
              <a:off x="6095635" y="2089729"/>
              <a:ext cx="898954" cy="2675171"/>
            </a:xfrm>
            <a:prstGeom prst="bentConnector2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" name="Google Shape;669;p21">
              <a:extLst>
                <a:ext uri="{FF2B5EF4-FFF2-40B4-BE49-F238E27FC236}">
                  <a16:creationId xmlns:a16="http://schemas.microsoft.com/office/drawing/2014/main" id="{8292DFA2-F15A-1F48-B0E0-3F7D57E7F305}"/>
                </a:ext>
              </a:extLst>
            </p:cNvPr>
            <p:cNvCxnSpPr>
              <a:stCxn id="144" idx="3"/>
              <a:endCxn id="176" idx="2"/>
            </p:cNvCxnSpPr>
            <p:nvPr/>
          </p:nvCxnSpPr>
          <p:spPr>
            <a:xfrm>
              <a:off x="3270595" y="2613693"/>
              <a:ext cx="1750930" cy="364144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6" name="Google Shape;621;p21">
              <a:extLst>
                <a:ext uri="{FF2B5EF4-FFF2-40B4-BE49-F238E27FC236}">
                  <a16:creationId xmlns:a16="http://schemas.microsoft.com/office/drawing/2014/main" id="{B832C2E6-0394-4F44-96FF-823E567AA050}"/>
                </a:ext>
              </a:extLst>
            </p:cNvPr>
            <p:cNvSpPr/>
            <p:nvPr/>
          </p:nvSpPr>
          <p:spPr>
            <a:xfrm>
              <a:off x="5021525" y="2884838"/>
              <a:ext cx="186000" cy="186000"/>
            </a:xfrm>
            <a:prstGeom prst="ellipse">
              <a:avLst/>
            </a:prstGeom>
            <a:solidFill>
              <a:srgbClr val="F4B400">
                <a:alpha val="43080"/>
              </a:srgbClr>
            </a:solidFill>
            <a:ln w="9525" cap="flat" cmpd="sng">
              <a:solidFill>
                <a:srgbClr val="F4B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77" name="Google Shape;670;p21" descr="Screenshot 2017-05-24 23.24.38.png">
              <a:extLst>
                <a:ext uri="{FF2B5EF4-FFF2-40B4-BE49-F238E27FC236}">
                  <a16:creationId xmlns:a16="http://schemas.microsoft.com/office/drawing/2014/main" id="{0482C0E9-51C3-9D44-8FE7-5EB24AB2670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1494"/>
            <a:stretch/>
          </p:blipFill>
          <p:spPr>
            <a:xfrm>
              <a:off x="4799425" y="3077100"/>
              <a:ext cx="1046401" cy="2466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843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9D719E9-C56A-0C41-8A82-AF8972C2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0" y="121096"/>
            <a:ext cx="10172839" cy="572222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D7A57-0D4B-0241-AF8D-77F6E8B3070E}"/>
              </a:ext>
            </a:extLst>
          </p:cNvPr>
          <p:cNvSpPr txBox="1"/>
          <p:nvPr/>
        </p:nvSpPr>
        <p:spPr>
          <a:xfrm>
            <a:off x="1496818" y="6858000"/>
            <a:ext cx="899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Equations will appear here. Also mention that only 1153 parameters are added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71E73-E8B9-F64D-98F6-514E7A05B3AB}"/>
              </a:ext>
            </a:extLst>
          </p:cNvPr>
          <p:cNvSpPr/>
          <p:nvPr/>
        </p:nvSpPr>
        <p:spPr>
          <a:xfrm>
            <a:off x="7378955" y="2633065"/>
            <a:ext cx="622046" cy="676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3F2F7-EB89-BF49-8544-8C08423B3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33" y="6104590"/>
            <a:ext cx="5583332" cy="548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3EFD7-9881-D340-BF00-AB880B253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853" y="6104589"/>
            <a:ext cx="5370292" cy="548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281064-F658-C24A-8D2A-B26D821BBEAE}"/>
              </a:ext>
            </a:extLst>
          </p:cNvPr>
          <p:cNvSpPr/>
          <p:nvPr/>
        </p:nvSpPr>
        <p:spPr>
          <a:xfrm>
            <a:off x="2681634" y="121096"/>
            <a:ext cx="6392792" cy="1359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CB2C6-E74A-AD4F-BF06-836DC1B2F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807" y="6076930"/>
            <a:ext cx="3204383" cy="6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63B87A36-24A9-4547-AA18-69068ED4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099" y="1061262"/>
            <a:ext cx="8418625" cy="473547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Coverage Mechanism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27BC6-58B8-9841-A9AE-CDAD0C6C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430" y="3171910"/>
            <a:ext cx="9914979" cy="930532"/>
          </a:xfrm>
          <a:prstGeom prst="rect">
            <a:avLst/>
          </a:prstGeom>
        </p:spPr>
      </p:pic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DF16DB1-457A-0B49-8610-A15CCC643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027" y="5973999"/>
            <a:ext cx="2955787" cy="701052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8B44C45B-2748-3F47-9DC1-3F2CB50DD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623" y="5973999"/>
            <a:ext cx="4642101" cy="701052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33881A1-4196-624F-9D2A-31013DE18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823" y="5973999"/>
            <a:ext cx="1743156" cy="7010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33ABE6-5770-6144-93DF-510A524D6F2F}"/>
              </a:ext>
            </a:extLst>
          </p:cNvPr>
          <p:cNvSpPr/>
          <p:nvPr/>
        </p:nvSpPr>
        <p:spPr>
          <a:xfrm flipV="1">
            <a:off x="2063578" y="3171911"/>
            <a:ext cx="4880919" cy="930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NOVELTY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96296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The generation probability is explicitly calculated</a:t>
            </a:r>
          </a:p>
          <a:p>
            <a:r>
              <a:rPr lang="en-US" sz="2800" dirty="0"/>
              <a:t>The attention Distribution is used as the copy distribution</a:t>
            </a:r>
          </a:p>
          <a:p>
            <a:r>
              <a:rPr lang="en-US" sz="2800" dirty="0"/>
              <a:t>Coverage Mechanism had not been used for summarization</a:t>
            </a:r>
          </a:p>
        </p:txBody>
      </p:sp>
    </p:spTree>
    <p:extLst>
      <p:ext uri="{BB962C8B-B14F-4D97-AF65-F5344CB8AC3E}">
        <p14:creationId xmlns:p14="http://schemas.microsoft.com/office/powerpoint/2010/main" val="146981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01433" y="235018"/>
            <a:ext cx="3744000" cy="12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GB" sz="4000" dirty="0"/>
              <a:t>CNN / Daily Mail dataset</a:t>
            </a:r>
            <a:endParaRPr sz="4000"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23323">
              <a:buSzPts val="1400"/>
            </a:pPr>
            <a:r>
              <a:rPr lang="en-GB" sz="2000" dirty="0"/>
              <a:t>Long news articles (average ~800 words)</a:t>
            </a:r>
            <a:br>
              <a:rPr lang="en-GB" sz="2000" dirty="0"/>
            </a:br>
            <a:endParaRPr sz="2000" dirty="0"/>
          </a:p>
          <a:p>
            <a:pPr indent="-423323">
              <a:buSzPts val="1400"/>
            </a:pPr>
            <a:r>
              <a:rPr lang="en-GB" sz="2000" dirty="0"/>
              <a:t>Multi-sentence summaries (usually 3 or 4 sentences)</a:t>
            </a:r>
            <a:br>
              <a:rPr lang="en-GB" sz="2000" dirty="0"/>
            </a:br>
            <a:endParaRPr sz="2000" dirty="0"/>
          </a:p>
          <a:p>
            <a:pPr indent="-423323">
              <a:buSzPts val="1400"/>
            </a:pPr>
            <a:r>
              <a:rPr lang="en-GB" sz="2000" dirty="0"/>
              <a:t>Summary contains information from throughout the article</a:t>
            </a:r>
            <a:endParaRPr sz="2000" baseline="30000" dirty="0"/>
          </a:p>
        </p:txBody>
      </p:sp>
      <p:grpSp>
        <p:nvGrpSpPr>
          <p:cNvPr id="89" name="Google Shape;89;p15"/>
          <p:cNvGrpSpPr/>
          <p:nvPr/>
        </p:nvGrpSpPr>
        <p:grpSpPr>
          <a:xfrm>
            <a:off x="4582390" y="1037869"/>
            <a:ext cx="3754833" cy="4648419"/>
            <a:chOff x="565150" y="1686650"/>
            <a:chExt cx="3541850" cy="4384749"/>
          </a:xfrm>
        </p:grpSpPr>
        <p:pic>
          <p:nvPicPr>
            <p:cNvPr id="90" name="Google Shape;90;p15" descr="Screenshot from 2016-09-12 21:10:29.png"/>
            <p:cNvPicPr preferRelativeResize="0"/>
            <p:nvPr/>
          </p:nvPicPr>
          <p:blipFill rotWithShape="1">
            <a:blip r:embed="rId3">
              <a:alphaModFix/>
            </a:blip>
            <a:srcRect b="77259"/>
            <a:stretch/>
          </p:blipFill>
          <p:spPr>
            <a:xfrm>
              <a:off x="565150" y="1686650"/>
              <a:ext cx="3541850" cy="116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5" descr="Screenshot from 2016-09-12 21:10:29.png"/>
            <p:cNvPicPr preferRelativeResize="0"/>
            <p:nvPr/>
          </p:nvPicPr>
          <p:blipFill rotWithShape="1">
            <a:blip r:embed="rId3">
              <a:alphaModFix/>
            </a:blip>
            <a:srcRect t="37492"/>
            <a:stretch/>
          </p:blipFill>
          <p:spPr>
            <a:xfrm>
              <a:off x="565150" y="2856300"/>
              <a:ext cx="3541850" cy="3215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15" descr="Screenshot from 2016-09-12 21:13:08.png"/>
          <p:cNvPicPr preferRelativeResize="0"/>
          <p:nvPr/>
        </p:nvPicPr>
        <p:blipFill rotWithShape="1">
          <a:blip r:embed="rId4">
            <a:alphaModFix/>
          </a:blip>
          <a:srcRect b="71857"/>
          <a:stretch/>
        </p:blipFill>
        <p:spPr>
          <a:xfrm>
            <a:off x="4582389" y="5686290"/>
            <a:ext cx="3754832" cy="5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 descr="Screenshot from 2016-09-12 21:13:08.png"/>
          <p:cNvPicPr preferRelativeResize="0"/>
          <p:nvPr/>
        </p:nvPicPr>
        <p:blipFill rotWithShape="1">
          <a:blip r:embed="rId4">
            <a:alphaModFix/>
          </a:blip>
          <a:srcRect t="68280"/>
          <a:stretch/>
        </p:blipFill>
        <p:spPr>
          <a:xfrm>
            <a:off x="8394967" y="1037857"/>
            <a:ext cx="3615900" cy="56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 descr="Screenshot from 2016-09-13 00:41:4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4968" y="1597984"/>
            <a:ext cx="3615899" cy="11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 descr="Screenshot from 2016-09-13 00:41:5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4967" y="2733455"/>
            <a:ext cx="3615899" cy="108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 descr="Screenshot from 2016-09-13 00:42:2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94968" y="3816562"/>
            <a:ext cx="3615899" cy="162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 descr="Screenshot from 2016-09-13 00:42:3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94968" y="5443445"/>
            <a:ext cx="3615899" cy="81827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4582400" y="1694567"/>
            <a:ext cx="3654800" cy="5600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99" name="Google Shape;99;p15"/>
          <p:cNvCxnSpPr>
            <a:endCxn id="98" idx="1"/>
          </p:cNvCxnSpPr>
          <p:nvPr/>
        </p:nvCxnSpPr>
        <p:spPr>
          <a:xfrm rot="10800000" flipH="1">
            <a:off x="3900000" y="1974567"/>
            <a:ext cx="682400" cy="1122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0" name="Google Shape;100;p15"/>
          <p:cNvGrpSpPr/>
          <p:nvPr/>
        </p:nvGrpSpPr>
        <p:grpSpPr>
          <a:xfrm>
            <a:off x="4632421" y="1865934"/>
            <a:ext cx="7340473" cy="2844333"/>
            <a:chOff x="3474315" y="1170850"/>
            <a:chExt cx="5505355" cy="2133250"/>
          </a:xfrm>
        </p:grpSpPr>
        <p:sp>
          <p:nvSpPr>
            <p:cNvPr id="101" name="Google Shape;101;p15"/>
            <p:cNvSpPr/>
            <p:nvPr/>
          </p:nvSpPr>
          <p:spPr>
            <a:xfrm>
              <a:off x="3474315" y="1753700"/>
              <a:ext cx="4935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8746570" y="1337425"/>
              <a:ext cx="2331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324129" y="1405525"/>
              <a:ext cx="16050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024400" y="1848225"/>
              <a:ext cx="5364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620525" y="2078175"/>
              <a:ext cx="21621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37225" y="3222500"/>
              <a:ext cx="2190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701833" y="1273350"/>
              <a:ext cx="5616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420774" y="1170850"/>
              <a:ext cx="652200" cy="816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75267" y="111301"/>
            <a:ext cx="3654796" cy="6449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62DE0-DF7C-EA48-9953-D84B6D1A2387}"/>
              </a:ext>
            </a:extLst>
          </p:cNvPr>
          <p:cNvSpPr txBox="1"/>
          <p:nvPr/>
        </p:nvSpPr>
        <p:spPr>
          <a:xfrm>
            <a:off x="4339520" y="6377367"/>
            <a:ext cx="396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Non-Anonymized version is used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CA1B4F-7182-5E49-BDA6-5DAF5324E782}"/>
              </a:ext>
            </a:extLst>
          </p:cNvPr>
          <p:cNvSpPr txBox="1"/>
          <p:nvPr/>
        </p:nvSpPr>
        <p:spPr>
          <a:xfrm>
            <a:off x="10713308" y="6425514"/>
            <a:ext cx="1548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[Hermann et al., 2015]</a:t>
            </a:r>
          </a:p>
        </p:txBody>
      </p:sp>
    </p:spTree>
    <p:extLst>
      <p:ext uri="{BB962C8B-B14F-4D97-AF65-F5344CB8AC3E}">
        <p14:creationId xmlns:p14="http://schemas.microsoft.com/office/powerpoint/2010/main" val="35428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2941"/>
            <a:ext cx="9905998" cy="4448432"/>
          </a:xfrm>
        </p:spPr>
        <p:txBody>
          <a:bodyPr>
            <a:normAutofit/>
          </a:bodyPr>
          <a:lstStyle/>
          <a:p>
            <a:r>
              <a:rPr lang="en-US" sz="2800" dirty="0"/>
              <a:t>Smaller Vocabulary is used because the network can explicitly copy</a:t>
            </a:r>
          </a:p>
          <a:p>
            <a:r>
              <a:rPr lang="en-US" sz="2800" dirty="0"/>
              <a:t>The documents are truncated to 400 tokens</a:t>
            </a:r>
          </a:p>
          <a:p>
            <a:r>
              <a:rPr lang="en-US" sz="2800" dirty="0"/>
              <a:t>The lengths of the documents is even smaller when training begins </a:t>
            </a:r>
          </a:p>
          <a:p>
            <a:r>
              <a:rPr lang="en-US" sz="2800" dirty="0"/>
              <a:t>The coverage loss is only added at the end of the training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16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Evaluation Metrics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4811"/>
            <a:ext cx="8212652" cy="4003589"/>
          </a:xfrm>
        </p:spPr>
        <p:txBody>
          <a:bodyPr>
            <a:normAutofit/>
          </a:bodyPr>
          <a:lstStyle/>
          <a:p>
            <a:r>
              <a:rPr lang="en-US" sz="2800" dirty="0"/>
              <a:t>A cat rested on the red mat</a:t>
            </a:r>
          </a:p>
          <a:p>
            <a:r>
              <a:rPr lang="en-US" sz="2800" dirty="0"/>
              <a:t>A kitten sat on the mat which was red in color 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9C42A06D-1083-C54F-9E85-7EA694D1ABE2}"/>
              </a:ext>
            </a:extLst>
          </p:cNvPr>
          <p:cNvSpPr/>
          <p:nvPr/>
        </p:nvSpPr>
        <p:spPr>
          <a:xfrm>
            <a:off x="1556952" y="4967416"/>
            <a:ext cx="247135" cy="74140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7B0359-E3E5-5B4B-8178-529CC4F19D34}"/>
              </a:ext>
            </a:extLst>
          </p:cNvPr>
          <p:cNvSpPr/>
          <p:nvPr/>
        </p:nvSpPr>
        <p:spPr>
          <a:xfrm rot="10800000">
            <a:off x="1556952" y="2864708"/>
            <a:ext cx="247135" cy="74140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3E354-602B-1340-8C95-53507631BA26}"/>
              </a:ext>
            </a:extLst>
          </p:cNvPr>
          <p:cNvSpPr txBox="1"/>
          <p:nvPr/>
        </p:nvSpPr>
        <p:spPr>
          <a:xfrm>
            <a:off x="1001487" y="579394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2D04E-CA03-7947-A201-DC79A223E788}"/>
              </a:ext>
            </a:extLst>
          </p:cNvPr>
          <p:cNvSpPr txBox="1"/>
          <p:nvPr/>
        </p:nvSpPr>
        <p:spPr>
          <a:xfrm>
            <a:off x="1001487" y="24102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B6DFD6-7B7C-FC4C-B3C7-1911311D4076}"/>
              </a:ext>
            </a:extLst>
          </p:cNvPr>
          <p:cNvSpPr/>
          <p:nvPr/>
        </p:nvSpPr>
        <p:spPr>
          <a:xfrm>
            <a:off x="5857102" y="4423718"/>
            <a:ext cx="543698" cy="345301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A3AF4-D0A2-CB4C-BEFA-BDEA5E5D1077}"/>
              </a:ext>
            </a:extLst>
          </p:cNvPr>
          <p:cNvSpPr/>
          <p:nvPr/>
        </p:nvSpPr>
        <p:spPr>
          <a:xfrm>
            <a:off x="2422069" y="3789405"/>
            <a:ext cx="2421780" cy="369332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50C17-6362-244C-9B08-39752CE1214F}"/>
              </a:ext>
            </a:extLst>
          </p:cNvPr>
          <p:cNvSpPr/>
          <p:nvPr/>
        </p:nvSpPr>
        <p:spPr>
          <a:xfrm>
            <a:off x="296635" y="3785629"/>
            <a:ext cx="420057" cy="369332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02B64-7171-D244-BCC4-84CB8613D21D}"/>
              </a:ext>
            </a:extLst>
          </p:cNvPr>
          <p:cNvSpPr/>
          <p:nvPr/>
        </p:nvSpPr>
        <p:spPr>
          <a:xfrm>
            <a:off x="2187145" y="4379783"/>
            <a:ext cx="1828801" cy="389236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FF4D8-0294-5046-A679-BD48EABCA529}"/>
              </a:ext>
            </a:extLst>
          </p:cNvPr>
          <p:cNvSpPr/>
          <p:nvPr/>
        </p:nvSpPr>
        <p:spPr>
          <a:xfrm>
            <a:off x="296634" y="4349923"/>
            <a:ext cx="420057" cy="369332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BFA63-DEE3-0D47-A0D1-D6D367912BF3}"/>
                  </a:ext>
                </a:extLst>
              </p:cNvPr>
              <p:cNvSpPr txBox="1"/>
              <p:nvPr/>
            </p:nvSpPr>
            <p:spPr>
              <a:xfrm>
                <a:off x="10329467" y="3036898"/>
                <a:ext cx="840260" cy="933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BFA63-DEE3-0D47-A0D1-D6D367912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467" y="3036898"/>
                <a:ext cx="840260" cy="93339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5D14881-9089-FB46-AB19-ABFBD46F7B3E}"/>
              </a:ext>
            </a:extLst>
          </p:cNvPr>
          <p:cNvSpPr txBox="1"/>
          <p:nvPr/>
        </p:nvSpPr>
        <p:spPr>
          <a:xfrm>
            <a:off x="8483023" y="3272763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8B6D49-F174-254D-9CA5-A8808631A73D}"/>
                  </a:ext>
                </a:extLst>
              </p:cNvPr>
              <p:cNvSpPr txBox="1"/>
              <p:nvPr/>
            </p:nvSpPr>
            <p:spPr>
              <a:xfrm>
                <a:off x="10308871" y="4375549"/>
                <a:ext cx="840260" cy="933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8B6D49-F174-254D-9CA5-A8808631A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71" y="4375549"/>
                <a:ext cx="840260" cy="933397"/>
              </a:xfrm>
              <a:prstGeom prst="rect">
                <a:avLst/>
              </a:prstGeom>
              <a:blipFill>
                <a:blip r:embed="rId3"/>
                <a:stretch>
                  <a:fillRect t="-1351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D0AEE67-5D44-8B48-8B84-F21B1AA8284E}"/>
              </a:ext>
            </a:extLst>
          </p:cNvPr>
          <p:cNvSpPr txBox="1"/>
          <p:nvPr/>
        </p:nvSpPr>
        <p:spPr>
          <a:xfrm>
            <a:off x="8636347" y="461141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28241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7783"/>
            <a:ext cx="2577971" cy="4003589"/>
          </a:xfrm>
        </p:spPr>
        <p:txBody>
          <a:bodyPr>
            <a:normAutofit/>
          </a:bodyPr>
          <a:lstStyle/>
          <a:p>
            <a:r>
              <a:rPr lang="en-US" sz="2800" dirty="0"/>
              <a:t>ROUGE-1</a:t>
            </a:r>
          </a:p>
          <a:p>
            <a:r>
              <a:rPr lang="en-US" sz="2800" dirty="0"/>
              <a:t>ROUGE-2</a:t>
            </a:r>
          </a:p>
          <a:p>
            <a:r>
              <a:rPr lang="en-US" sz="2800" dirty="0"/>
              <a:t>ROUGE-L</a:t>
            </a:r>
          </a:p>
          <a:p>
            <a:r>
              <a:rPr lang="en-US" sz="2800" dirty="0"/>
              <a:t>METEOR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FACE5B0B-E3A4-BF4F-8A95-58BF7B47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76" y="3202460"/>
            <a:ext cx="6780453" cy="228394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CE2037-9694-9541-A1B8-1AFA74E1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26" y="2620633"/>
            <a:ext cx="3618642" cy="3344124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9CB2AFD2-C843-B249-A97E-7C30AF63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264" y="3634097"/>
            <a:ext cx="3553366" cy="13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CA6B05-B609-DE4D-8D76-00391552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0" y="1927655"/>
            <a:ext cx="11704879" cy="36876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CC0C3-7614-CA40-ACE7-25D43BA8115F}"/>
              </a:ext>
            </a:extLst>
          </p:cNvPr>
          <p:cNvSpPr/>
          <p:nvPr/>
        </p:nvSpPr>
        <p:spPr>
          <a:xfrm>
            <a:off x="409743" y="3416643"/>
            <a:ext cx="7609792" cy="1019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0091 0.05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Losing to extractive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7783"/>
            <a:ext cx="9905998" cy="4003589"/>
          </a:xfrm>
        </p:spPr>
        <p:txBody>
          <a:bodyPr>
            <a:normAutofit/>
          </a:bodyPr>
          <a:lstStyle/>
          <a:p>
            <a:r>
              <a:rPr lang="en-US" sz="2800" dirty="0"/>
              <a:t>Most important information in a news article is at the beginning</a:t>
            </a:r>
          </a:p>
          <a:p>
            <a:r>
              <a:rPr lang="en-US" sz="2800" dirty="0"/>
              <a:t>The metrics are not very conducive for abstractive models</a:t>
            </a:r>
          </a:p>
          <a:p>
            <a:r>
              <a:rPr lang="en-US" sz="2800" dirty="0"/>
              <a:t>Even though the reference summaries deviate from the original vocabulary, this is usually in an unpredictable manner. So extractive and abstractive models have equal probability of getting this right</a:t>
            </a:r>
          </a:p>
        </p:txBody>
      </p:sp>
    </p:spTree>
    <p:extLst>
      <p:ext uri="{BB962C8B-B14F-4D97-AF65-F5344CB8AC3E}">
        <p14:creationId xmlns:p14="http://schemas.microsoft.com/office/powerpoint/2010/main" val="383291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6AC5-5238-F244-A5A0-911490D3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3157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2FD95-E21C-5A45-AD0A-51817960DC37}"/>
              </a:ext>
            </a:extLst>
          </p:cNvPr>
          <p:cNvSpPr txBox="1"/>
          <p:nvPr/>
        </p:nvSpPr>
        <p:spPr>
          <a:xfrm>
            <a:off x="1085090" y="1613716"/>
            <a:ext cx="1001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Text Summarization is the reduction of data to a (minimal) subset which represents the original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3699A-FBB3-C042-8D50-8FDE082D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844" y="3518453"/>
            <a:ext cx="5603133" cy="287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566E2-44C4-2D44-A82F-B10C56118E00}"/>
              </a:ext>
            </a:extLst>
          </p:cNvPr>
          <p:cNvSpPr txBox="1"/>
          <p:nvPr/>
        </p:nvSpPr>
        <p:spPr>
          <a:xfrm>
            <a:off x="3560703" y="2939437"/>
            <a:ext cx="5067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types of Summarization techniques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DA7137-135E-0F4B-8458-C1DF7687A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381" y="3793524"/>
            <a:ext cx="2064423" cy="2064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8F871-CCFC-2949-8363-B375610E4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5" b="90000" l="10000" r="90000">
                        <a14:foregroundMark x1="64444" y1="6875" x2="69000" y2="3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5247" y="4103879"/>
            <a:ext cx="2565910" cy="22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93653-4D92-944A-A91C-52450EC7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30" y="1754659"/>
            <a:ext cx="6168939" cy="4766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7783"/>
            <a:ext cx="9905998" cy="400358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Baseline model</a:t>
            </a:r>
          </a:p>
          <a:p>
            <a:pPr lvl="1"/>
            <a:r>
              <a:rPr lang="en-US" sz="2600" dirty="0"/>
              <a:t>Factual errors</a:t>
            </a:r>
          </a:p>
          <a:p>
            <a:pPr lvl="1"/>
            <a:r>
              <a:rPr lang="en-US" sz="2600" dirty="0"/>
              <a:t>Rare words are replaced with more common words</a:t>
            </a:r>
          </a:p>
          <a:p>
            <a:pPr lvl="1"/>
            <a:r>
              <a:rPr lang="en-US" sz="2600" dirty="0"/>
              <a:t>Repetition</a:t>
            </a:r>
          </a:p>
          <a:p>
            <a:r>
              <a:rPr lang="en-US" sz="2800" dirty="0"/>
              <a:t>Pointer-Generator</a:t>
            </a:r>
          </a:p>
          <a:p>
            <a:pPr lvl="1"/>
            <a:r>
              <a:rPr lang="en-US" sz="2600" dirty="0"/>
              <a:t>Solves the above problems, but repetition is still common</a:t>
            </a:r>
            <a:endParaRPr lang="en-US" sz="2400" dirty="0"/>
          </a:p>
          <a:p>
            <a:r>
              <a:rPr lang="en-US" sz="2800" dirty="0"/>
              <a:t>Coverage Mechanism</a:t>
            </a:r>
          </a:p>
          <a:p>
            <a:pPr lvl="1"/>
            <a:r>
              <a:rPr lang="en-US" sz="2600" dirty="0"/>
              <a:t>Repetition is almost eliminated, even though this is only 1% of the training time</a:t>
            </a:r>
          </a:p>
        </p:txBody>
      </p:sp>
    </p:spTree>
    <p:extLst>
      <p:ext uri="{BB962C8B-B14F-4D97-AF65-F5344CB8AC3E}">
        <p14:creationId xmlns:p14="http://schemas.microsoft.com/office/powerpoint/2010/main" val="11459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How abstractive are the models?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913" y="1909260"/>
            <a:ext cx="3806352" cy="4003589"/>
          </a:xfrm>
        </p:spPr>
        <p:txBody>
          <a:bodyPr>
            <a:normAutofit/>
          </a:bodyPr>
          <a:lstStyle/>
          <a:p>
            <a:r>
              <a:rPr lang="en-US" sz="2800" dirty="0"/>
              <a:t>N-Gram Overlap</a:t>
            </a:r>
          </a:p>
          <a:p>
            <a:r>
              <a:rPr lang="en-US" sz="2800" dirty="0"/>
              <a:t>Whole article sentences are copied 35% of the times</a:t>
            </a:r>
          </a:p>
          <a:p>
            <a:r>
              <a:rPr lang="en-US" sz="2800" dirty="0" err="1"/>
              <a:t>P_gen</a:t>
            </a:r>
            <a:r>
              <a:rPr lang="en-US" sz="2800" dirty="0"/>
              <a:t> changes from </a:t>
            </a:r>
            <a:r>
              <a:rPr lang="en-US" sz="2800" dirty="0">
                <a:solidFill>
                  <a:srgbClr val="FF0000"/>
                </a:solidFill>
              </a:rPr>
              <a:t>0.30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00B050"/>
                </a:solidFill>
              </a:rPr>
              <a:t>0.53</a:t>
            </a:r>
          </a:p>
          <a:p>
            <a:r>
              <a:rPr lang="en-US" sz="2800" dirty="0" err="1">
                <a:solidFill>
                  <a:schemeClr val="tx2"/>
                </a:solidFill>
              </a:rPr>
              <a:t>P_gen</a:t>
            </a:r>
            <a:r>
              <a:rPr lang="en-US" sz="2800" dirty="0">
                <a:solidFill>
                  <a:schemeClr val="tx2"/>
                </a:solidFill>
              </a:rPr>
              <a:t> during testing is </a:t>
            </a:r>
            <a:r>
              <a:rPr lang="en-US" sz="2800" dirty="0">
                <a:solidFill>
                  <a:srgbClr val="FF0000"/>
                </a:solidFill>
              </a:rPr>
              <a:t>0.17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50005C-4DCF-2A40-B6F3-E5F09A1A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8" y="1754659"/>
            <a:ext cx="5952868" cy="43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1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Loss and Evaluation Discrepancy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7783"/>
            <a:ext cx="9905998" cy="4003589"/>
          </a:xfrm>
        </p:spPr>
        <p:txBody>
          <a:bodyPr>
            <a:normAutofit/>
          </a:bodyPr>
          <a:lstStyle/>
          <a:p>
            <a:r>
              <a:rPr lang="en-US" sz="2800" dirty="0"/>
              <a:t>It is important that the loss function and the evaluation metric are tied together. That is not the case with </a:t>
            </a:r>
            <a:r>
              <a:rPr lang="en-US" sz="2800" i="1" dirty="0" err="1"/>
              <a:t>mle</a:t>
            </a:r>
            <a:r>
              <a:rPr lang="en-US" sz="2800" dirty="0"/>
              <a:t> and Rouge/Meteor</a:t>
            </a:r>
          </a:p>
          <a:p>
            <a:r>
              <a:rPr lang="en-US" sz="2800" dirty="0"/>
              <a:t>If copying sentences was indeed useful for the model, it should have learned to do so. However that isn’t the case</a:t>
            </a:r>
          </a:p>
        </p:txBody>
      </p:sp>
    </p:spTree>
    <p:extLst>
      <p:ext uri="{BB962C8B-B14F-4D97-AF65-F5344CB8AC3E}">
        <p14:creationId xmlns:p14="http://schemas.microsoft.com/office/powerpoint/2010/main" val="163875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6AC5-5238-F244-A5A0-911490D3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SECOND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4BBBD-B782-3A4B-8173-1E118542831D}"/>
              </a:ext>
            </a:extLst>
          </p:cNvPr>
          <p:cNvSpPr txBox="1"/>
          <p:nvPr/>
        </p:nvSpPr>
        <p:spPr>
          <a:xfrm>
            <a:off x="10713308" y="6425514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[Paulus et al., 2017]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E4E93494-ADE6-5A48-8AC8-2A03121E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4" y="516509"/>
            <a:ext cx="11553271" cy="33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AIM of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1148"/>
            <a:ext cx="9905998" cy="4003589"/>
          </a:xfrm>
        </p:spPr>
        <p:txBody>
          <a:bodyPr>
            <a:normAutofit/>
          </a:bodyPr>
          <a:lstStyle/>
          <a:p>
            <a:r>
              <a:rPr lang="en-US" sz="2800" dirty="0"/>
              <a:t>Solve the repetition problem</a:t>
            </a:r>
          </a:p>
          <a:p>
            <a:r>
              <a:rPr lang="en-US" sz="2800" dirty="0"/>
              <a:t>Alleviate exposure bias</a:t>
            </a:r>
          </a:p>
        </p:txBody>
      </p:sp>
    </p:spTree>
    <p:extLst>
      <p:ext uri="{BB962C8B-B14F-4D97-AF65-F5344CB8AC3E}">
        <p14:creationId xmlns:p14="http://schemas.microsoft.com/office/powerpoint/2010/main" val="3126204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Exposure bias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E8BB2-8D15-6544-8FB4-581FF4873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30" b="5000"/>
          <a:stretch/>
        </p:blipFill>
        <p:spPr>
          <a:xfrm>
            <a:off x="524132" y="2698211"/>
            <a:ext cx="3608203" cy="3109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3EAA5-E3D0-7146-B8D6-D1A9B8B6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6622"/>
          <a:stretch/>
        </p:blipFill>
        <p:spPr>
          <a:xfrm>
            <a:off x="7486395" y="2698210"/>
            <a:ext cx="4181473" cy="3109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912AF-A616-154A-AB40-88906761B9F0}"/>
              </a:ext>
            </a:extLst>
          </p:cNvPr>
          <p:cNvSpPr txBox="1"/>
          <p:nvPr/>
        </p:nvSpPr>
        <p:spPr>
          <a:xfrm>
            <a:off x="3348307" y="1857102"/>
            <a:ext cx="549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sentence “Two people running …”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B32AB-6843-F246-93FF-22E4A6A20EFE}"/>
              </a:ext>
            </a:extLst>
          </p:cNvPr>
          <p:cNvSpPr txBox="1"/>
          <p:nvPr/>
        </p:nvSpPr>
        <p:spPr>
          <a:xfrm>
            <a:off x="2513943" y="6279451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network knows ground truth during training, but not testing</a:t>
            </a:r>
          </a:p>
        </p:txBody>
      </p:sp>
    </p:spTree>
    <p:extLst>
      <p:ext uri="{BB962C8B-B14F-4D97-AF65-F5344CB8AC3E}">
        <p14:creationId xmlns:p14="http://schemas.microsoft.com/office/powerpoint/2010/main" val="11837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8743ACD-08DA-B84E-B62F-FA190703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94" y="5847327"/>
            <a:ext cx="8682412" cy="803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468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Neural intra-attention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DA038-48CF-A549-B5CB-50947CA6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653" y="974916"/>
            <a:ext cx="8400693" cy="4533707"/>
          </a:xfrm>
          <a:prstGeom prst="rect">
            <a:avLst/>
          </a:prstGeom>
        </p:spPr>
      </p:pic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575EC60-7127-7F4E-ABEF-6EFCC6724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729" y="5853505"/>
            <a:ext cx="1679617" cy="803295"/>
          </a:xfrm>
          <a:prstGeom prst="rect">
            <a:avLst/>
          </a:prstGeom>
        </p:spPr>
      </p:pic>
      <p:pic>
        <p:nvPicPr>
          <p:cNvPr id="17" name="Picture 1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4FA6215-AD8A-6E4E-984C-799FF04D2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421" y="5853505"/>
            <a:ext cx="1807414" cy="80329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26CFF25-E8E5-894B-AC14-C081FADBF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653" y="5853504"/>
            <a:ext cx="2996908" cy="8032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3B571B-6183-AC46-9FA6-0D5B65A69BB3}"/>
              </a:ext>
            </a:extLst>
          </p:cNvPr>
          <p:cNvSpPr/>
          <p:nvPr/>
        </p:nvSpPr>
        <p:spPr>
          <a:xfrm>
            <a:off x="6415128" y="1248031"/>
            <a:ext cx="622046" cy="469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343C2D-02F3-844E-B15D-0A8295397B84}"/>
              </a:ext>
            </a:extLst>
          </p:cNvPr>
          <p:cNvSpPr/>
          <p:nvPr/>
        </p:nvSpPr>
        <p:spPr>
          <a:xfrm>
            <a:off x="7144224" y="1248030"/>
            <a:ext cx="622046" cy="469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176FDC10-5193-484B-99C3-9C1AEB77D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914" y="5841148"/>
            <a:ext cx="5462996" cy="75724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77B290-F5C2-1846-9A6D-3583F006EE2A}"/>
              </a:ext>
            </a:extLst>
          </p:cNvPr>
          <p:cNvSpPr/>
          <p:nvPr/>
        </p:nvSpPr>
        <p:spPr>
          <a:xfrm>
            <a:off x="6415127" y="1241852"/>
            <a:ext cx="1987467" cy="469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50CC-ED9D-034F-918B-36F1665D6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Intra temporal attention was a direct way of avoiding repetition</a:t>
            </a:r>
          </a:p>
          <a:p>
            <a:r>
              <a:rPr lang="en-US" sz="2800" dirty="0"/>
              <a:t>They also ensure that no two trigrams in the produced summaries are the same (engineering)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EF1D0B-C981-8541-9F28-A8D339DE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Avoiding repetition</a:t>
            </a:r>
          </a:p>
        </p:txBody>
      </p:sp>
    </p:spTree>
    <p:extLst>
      <p:ext uri="{BB962C8B-B14F-4D97-AF65-F5344CB8AC3E}">
        <p14:creationId xmlns:p14="http://schemas.microsoft.com/office/powerpoint/2010/main" val="1559597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828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Loss functions: Teacher Forcing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8B55F3-3B1A-104F-A304-FC4BC659B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578130"/>
              </p:ext>
            </p:extLst>
          </p:nvPr>
        </p:nvGraphicFramePr>
        <p:xfrm>
          <a:off x="2032000" y="4107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A5AD754-B486-864E-9CD3-EDF54C00D51C}"/>
              </a:ext>
            </a:extLst>
          </p:cNvPr>
          <p:cNvSpPr txBox="1"/>
          <p:nvPr/>
        </p:nvSpPr>
        <p:spPr>
          <a:xfrm>
            <a:off x="3471738" y="4995892"/>
            <a:ext cx="524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Sentence: We will we will rock you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F6248981-769D-024C-B985-8BCBBE4D1B50}"/>
              </a:ext>
            </a:extLst>
          </p:cNvPr>
          <p:cNvSpPr/>
          <p:nvPr/>
        </p:nvSpPr>
        <p:spPr>
          <a:xfrm>
            <a:off x="2706130" y="3830589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4E751-0D02-CA45-AAE4-18AFFDBC95A0}"/>
              </a:ext>
            </a:extLst>
          </p:cNvPr>
          <p:cNvSpPr txBox="1"/>
          <p:nvPr/>
        </p:nvSpPr>
        <p:spPr>
          <a:xfrm>
            <a:off x="2262207" y="433607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&lt;START&gt;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C290FF8D-30E1-C74D-A444-7595947763A1}"/>
              </a:ext>
            </a:extLst>
          </p:cNvPr>
          <p:cNvSpPr/>
          <p:nvPr/>
        </p:nvSpPr>
        <p:spPr>
          <a:xfrm>
            <a:off x="2706130" y="2049727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69367-81E0-B248-B030-718648871FA6}"/>
              </a:ext>
            </a:extLst>
          </p:cNvPr>
          <p:cNvSpPr txBox="1"/>
          <p:nvPr/>
        </p:nvSpPr>
        <p:spPr>
          <a:xfrm>
            <a:off x="2526702" y="15347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8C06D0CA-6BF1-1F43-B4F2-0B438A573A88}"/>
              </a:ext>
            </a:extLst>
          </p:cNvPr>
          <p:cNvSpPr/>
          <p:nvPr/>
        </p:nvSpPr>
        <p:spPr>
          <a:xfrm>
            <a:off x="4922114" y="205224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2776E-EF6E-AF48-B445-59CE16E0580A}"/>
              </a:ext>
            </a:extLst>
          </p:cNvPr>
          <p:cNvSpPr txBox="1"/>
          <p:nvPr/>
        </p:nvSpPr>
        <p:spPr>
          <a:xfrm>
            <a:off x="4742686" y="15372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38C74666-EC0A-C640-B79D-963A06C78C05}"/>
              </a:ext>
            </a:extLst>
          </p:cNvPr>
          <p:cNvSpPr/>
          <p:nvPr/>
        </p:nvSpPr>
        <p:spPr>
          <a:xfrm>
            <a:off x="7074208" y="2070780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A330D-3898-7045-BDFA-D0CB0E712F8A}"/>
              </a:ext>
            </a:extLst>
          </p:cNvPr>
          <p:cNvSpPr txBox="1"/>
          <p:nvPr/>
        </p:nvSpPr>
        <p:spPr>
          <a:xfrm>
            <a:off x="6894780" y="15558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E9D55F07-4214-7F46-94D1-F46DFC668A94}"/>
              </a:ext>
            </a:extLst>
          </p:cNvPr>
          <p:cNvSpPr/>
          <p:nvPr/>
        </p:nvSpPr>
        <p:spPr>
          <a:xfrm>
            <a:off x="9288163" y="2070780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B9028-C9C2-624D-8710-68F5FCD67B65}"/>
              </a:ext>
            </a:extLst>
          </p:cNvPr>
          <p:cNvSpPr txBox="1"/>
          <p:nvPr/>
        </p:nvSpPr>
        <p:spPr>
          <a:xfrm>
            <a:off x="9108735" y="15558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39CEB2C3-54A6-C543-8577-38F0EC318B88}"/>
              </a:ext>
            </a:extLst>
          </p:cNvPr>
          <p:cNvSpPr/>
          <p:nvPr/>
        </p:nvSpPr>
        <p:spPr>
          <a:xfrm>
            <a:off x="4922114" y="3830589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478584-352C-DB47-B624-1D43F750B7E0}"/>
              </a:ext>
            </a:extLst>
          </p:cNvPr>
          <p:cNvSpPr txBox="1"/>
          <p:nvPr/>
        </p:nvSpPr>
        <p:spPr>
          <a:xfrm>
            <a:off x="4742686" y="43447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719FFF51-3637-0C49-A2C2-0D18E840C66D}"/>
              </a:ext>
            </a:extLst>
          </p:cNvPr>
          <p:cNvSpPr/>
          <p:nvPr/>
        </p:nvSpPr>
        <p:spPr>
          <a:xfrm>
            <a:off x="7121387" y="3830589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8575F-5DE7-AE41-8390-555061779589}"/>
              </a:ext>
            </a:extLst>
          </p:cNvPr>
          <p:cNvSpPr txBox="1"/>
          <p:nvPr/>
        </p:nvSpPr>
        <p:spPr>
          <a:xfrm>
            <a:off x="6947570" y="433607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Will</a:t>
            </a: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5169F1FF-A812-3841-8A10-224D45FA86DE}"/>
              </a:ext>
            </a:extLst>
          </p:cNvPr>
          <p:cNvSpPr/>
          <p:nvPr/>
        </p:nvSpPr>
        <p:spPr>
          <a:xfrm>
            <a:off x="9320660" y="3830589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51062D-9474-0346-BADE-0530BA6C819B}"/>
              </a:ext>
            </a:extLst>
          </p:cNvPr>
          <p:cNvSpPr txBox="1"/>
          <p:nvPr/>
        </p:nvSpPr>
        <p:spPr>
          <a:xfrm>
            <a:off x="9141233" y="433607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</a:t>
            </a: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F239DA3-1E10-8E44-A274-119E85680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362" y="5657666"/>
            <a:ext cx="4737276" cy="10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2" grpId="0"/>
      <p:bldP spid="25" grpId="0"/>
      <p:bldP spid="27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Loss functions: policy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B14A-FEE3-C640-B709-47C7CBD3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6913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Why not just optimize for the rouge metric?</a:t>
            </a:r>
          </a:p>
          <a:p>
            <a:r>
              <a:rPr lang="en-US" sz="2800" dirty="0"/>
              <a:t>The issue is that it is a discrete metric</a:t>
            </a:r>
          </a:p>
        </p:txBody>
      </p:sp>
    </p:spTree>
    <p:extLst>
      <p:ext uri="{BB962C8B-B14F-4D97-AF65-F5344CB8AC3E}">
        <p14:creationId xmlns:p14="http://schemas.microsoft.com/office/powerpoint/2010/main" val="324597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7DB9F2-E42C-6C49-B405-E39444A8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910" y="1409785"/>
            <a:ext cx="614303" cy="614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826373-43E9-8A41-8862-E5FC43AB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971" y="1414846"/>
            <a:ext cx="609242" cy="609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61F7-2E02-E94B-9E7B-BD8E57EE5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971" y="1414846"/>
            <a:ext cx="609242" cy="60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608B9-0086-4744-BF5F-D1BDF4D4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Extractive Summarization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25621-A151-7C46-9096-8BEB515E4B21}"/>
              </a:ext>
            </a:extLst>
          </p:cNvPr>
          <p:cNvSpPr txBox="1"/>
          <p:nvPr/>
        </p:nvSpPr>
        <p:spPr>
          <a:xfrm>
            <a:off x="10713308" y="6425514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Allahyari</a:t>
            </a:r>
            <a:r>
              <a:rPr lang="en-US" sz="1000" dirty="0"/>
              <a:t> et al., 2017]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D3226-0493-A148-8368-94F915FE70E9}"/>
              </a:ext>
            </a:extLst>
          </p:cNvPr>
          <p:cNvSpPr txBox="1"/>
          <p:nvPr/>
        </p:nvSpPr>
        <p:spPr>
          <a:xfrm>
            <a:off x="377687" y="1719468"/>
            <a:ext cx="6440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Piston Cup drew large crowds, like it always does.</a:t>
            </a:r>
          </a:p>
          <a:p>
            <a:endParaRPr lang="en-US" dirty="0"/>
          </a:p>
          <a:p>
            <a:r>
              <a:rPr lang="en-US" dirty="0"/>
              <a:t>The defending champion Lightning McQueen emerged victorious yet again.</a:t>
            </a:r>
          </a:p>
          <a:p>
            <a:endParaRPr lang="en-US" dirty="0"/>
          </a:p>
          <a:p>
            <a:r>
              <a:rPr lang="en-US" dirty="0"/>
              <a:t>Following the win, </a:t>
            </a:r>
            <a:r>
              <a:rPr lang="en-US" dirty="0" err="1"/>
              <a:t>Dinoco</a:t>
            </a:r>
            <a:r>
              <a:rPr lang="en-US" dirty="0"/>
              <a:t> offered a new sponsorship deal which he declined.</a:t>
            </a:r>
          </a:p>
          <a:p>
            <a:endParaRPr lang="en-US" dirty="0"/>
          </a:p>
          <a:p>
            <a:r>
              <a:rPr lang="en-US" dirty="0"/>
              <a:t>He says he will be spending the next few weeks with his friends in Radiator Springs.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9539392-E0D9-7142-930E-69A78038E91D}"/>
              </a:ext>
            </a:extLst>
          </p:cNvPr>
          <p:cNvSpPr/>
          <p:nvPr/>
        </p:nvSpPr>
        <p:spPr>
          <a:xfrm>
            <a:off x="7394713" y="2743199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70EE4-892D-1640-B2A7-B7DE58EE24BB}"/>
              </a:ext>
            </a:extLst>
          </p:cNvPr>
          <p:cNvSpPr txBox="1"/>
          <p:nvPr/>
        </p:nvSpPr>
        <p:spPr>
          <a:xfrm>
            <a:off x="8527774" y="2800849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 Representation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1F52B1-C143-2848-A594-360C240F8798}"/>
              </a:ext>
            </a:extLst>
          </p:cNvPr>
          <p:cNvSpPr/>
          <p:nvPr/>
        </p:nvSpPr>
        <p:spPr>
          <a:xfrm>
            <a:off x="377687" y="2286000"/>
            <a:ext cx="6361043" cy="616226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5CD454-89D9-F54C-8C7B-E02C266FF78C}"/>
              </a:ext>
            </a:extLst>
          </p:cNvPr>
          <p:cNvSpPr/>
          <p:nvPr/>
        </p:nvSpPr>
        <p:spPr>
          <a:xfrm>
            <a:off x="377686" y="3120887"/>
            <a:ext cx="6361043" cy="616226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279239-8CCB-F54B-8042-88320EB86B45}"/>
              </a:ext>
            </a:extLst>
          </p:cNvPr>
          <p:cNvSpPr txBox="1"/>
          <p:nvPr/>
        </p:nvSpPr>
        <p:spPr>
          <a:xfrm>
            <a:off x="8998255" y="3170181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 the sentences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07695F-8303-9548-815E-12DDF3C6316B}"/>
              </a:ext>
            </a:extLst>
          </p:cNvPr>
          <p:cNvSpPr txBox="1"/>
          <p:nvPr/>
        </p:nvSpPr>
        <p:spPr>
          <a:xfrm>
            <a:off x="8970203" y="3175553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sentences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11784A5-0149-0045-BCD4-7D2E6BE2A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66" y="5234458"/>
            <a:ext cx="2524728" cy="13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6" grpId="0" animBg="1"/>
      <p:bldP spid="16" grpId="1" animBg="1"/>
      <p:bldP spid="20" grpId="0"/>
      <p:bldP spid="20" grpId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is discrete a problem?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AE7F38-2919-434F-9AFB-F88F44C5D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808946"/>
              </p:ext>
            </p:extLst>
          </p:nvPr>
        </p:nvGraphicFramePr>
        <p:xfrm>
          <a:off x="30174" y="13622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>
            <a:extLst>
              <a:ext uri="{FF2B5EF4-FFF2-40B4-BE49-F238E27FC236}">
                <a16:creationId xmlns:a16="http://schemas.microsoft.com/office/drawing/2014/main" id="{76E9B003-D7A0-FD48-8811-04EAFE02676C}"/>
              </a:ext>
            </a:extLst>
          </p:cNvPr>
          <p:cNvSpPr/>
          <p:nvPr/>
        </p:nvSpPr>
        <p:spPr>
          <a:xfrm>
            <a:off x="704304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311F5-867B-BB4F-850E-8CCB0332229B}"/>
              </a:ext>
            </a:extLst>
          </p:cNvPr>
          <p:cNvSpPr txBox="1"/>
          <p:nvPr/>
        </p:nvSpPr>
        <p:spPr>
          <a:xfrm>
            <a:off x="260381" y="528755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&lt;START&gt;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A7872F42-029D-494D-9F5A-8A02AA0BA0C1}"/>
              </a:ext>
            </a:extLst>
          </p:cNvPr>
          <p:cNvSpPr/>
          <p:nvPr/>
        </p:nvSpPr>
        <p:spPr>
          <a:xfrm>
            <a:off x="704304" y="3001210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46A20-3609-E44E-993F-5BF9348EE13F}"/>
              </a:ext>
            </a:extLst>
          </p:cNvPr>
          <p:cNvSpPr txBox="1"/>
          <p:nvPr/>
        </p:nvSpPr>
        <p:spPr>
          <a:xfrm>
            <a:off x="524876" y="248623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EA80822D-6739-A44F-896B-965A0E89D078}"/>
              </a:ext>
            </a:extLst>
          </p:cNvPr>
          <p:cNvSpPr/>
          <p:nvPr/>
        </p:nvSpPr>
        <p:spPr>
          <a:xfrm>
            <a:off x="2920288" y="3003725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E1B0C-0DA2-A445-B0BE-792FAE3D3900}"/>
              </a:ext>
            </a:extLst>
          </p:cNvPr>
          <p:cNvSpPr txBox="1"/>
          <p:nvPr/>
        </p:nvSpPr>
        <p:spPr>
          <a:xfrm>
            <a:off x="2740860" y="248874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526D0E4-68A3-1A40-80E5-57A7C8C1ECCD}"/>
              </a:ext>
            </a:extLst>
          </p:cNvPr>
          <p:cNvSpPr/>
          <p:nvPr/>
        </p:nvSpPr>
        <p:spPr>
          <a:xfrm>
            <a:off x="5072382" y="3022263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2A399-0F2B-0D4B-887F-8F0ACF3037F8}"/>
              </a:ext>
            </a:extLst>
          </p:cNvPr>
          <p:cNvSpPr txBox="1"/>
          <p:nvPr/>
        </p:nvSpPr>
        <p:spPr>
          <a:xfrm>
            <a:off x="4907381" y="25072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FA7F693-1F16-DF43-9625-C395B19BBD50}"/>
              </a:ext>
            </a:extLst>
          </p:cNvPr>
          <p:cNvSpPr/>
          <p:nvPr/>
        </p:nvSpPr>
        <p:spPr>
          <a:xfrm>
            <a:off x="7286337" y="3022263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77A98-5F56-E247-A3F6-0567FE5A9E55}"/>
              </a:ext>
            </a:extLst>
          </p:cNvPr>
          <p:cNvSpPr txBox="1"/>
          <p:nvPr/>
        </p:nvSpPr>
        <p:spPr>
          <a:xfrm>
            <a:off x="7106909" y="250728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1E2F47F0-526F-6E46-97DD-980536B3C008}"/>
              </a:ext>
            </a:extLst>
          </p:cNvPr>
          <p:cNvSpPr/>
          <p:nvPr/>
        </p:nvSpPr>
        <p:spPr>
          <a:xfrm>
            <a:off x="2920288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141AB-5B66-A042-A5C1-0E23E759E9F2}"/>
              </a:ext>
            </a:extLst>
          </p:cNvPr>
          <p:cNvSpPr txBox="1"/>
          <p:nvPr/>
        </p:nvSpPr>
        <p:spPr>
          <a:xfrm>
            <a:off x="2740860" y="52962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BBAFC927-243D-184F-9F46-7153E23892CF}"/>
              </a:ext>
            </a:extLst>
          </p:cNvPr>
          <p:cNvSpPr/>
          <p:nvPr/>
        </p:nvSpPr>
        <p:spPr>
          <a:xfrm>
            <a:off x="5119561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DC70C-8AAB-5643-A2AB-A8E91644A869}"/>
              </a:ext>
            </a:extLst>
          </p:cNvPr>
          <p:cNvSpPr txBox="1"/>
          <p:nvPr/>
        </p:nvSpPr>
        <p:spPr>
          <a:xfrm>
            <a:off x="4945744" y="52875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Will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0E1E5583-68B9-5140-9DD3-4BFCD8C7B171}"/>
              </a:ext>
            </a:extLst>
          </p:cNvPr>
          <p:cNvSpPr/>
          <p:nvPr/>
        </p:nvSpPr>
        <p:spPr>
          <a:xfrm>
            <a:off x="7318834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AD1813-3325-6E4B-ADE1-2856BEA13117}"/>
              </a:ext>
            </a:extLst>
          </p:cNvPr>
          <p:cNvSpPr txBox="1"/>
          <p:nvPr/>
        </p:nvSpPr>
        <p:spPr>
          <a:xfrm>
            <a:off x="7139407" y="528755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04C7E2-0306-8B41-B344-42092727A8A5}"/>
              </a:ext>
            </a:extLst>
          </p:cNvPr>
          <p:cNvSpPr txBox="1"/>
          <p:nvPr/>
        </p:nvSpPr>
        <p:spPr>
          <a:xfrm>
            <a:off x="8586539" y="2114202"/>
            <a:ext cx="3311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an NLP task in which the output vocabulary is 2. Say we only care about how many times the model produces the word “We”.</a:t>
            </a:r>
          </a:p>
          <a:p>
            <a:endParaRPr lang="en-US" dirty="0"/>
          </a:p>
          <a:p>
            <a:r>
              <a:rPr lang="en-US" dirty="0"/>
              <a:t>Any ideas for loss functions?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8A25B-8D3D-EA4C-9CD1-59E79F168E41}"/>
              </a:ext>
            </a:extLst>
          </p:cNvPr>
          <p:cNvSpPr txBox="1"/>
          <p:nvPr/>
        </p:nvSpPr>
        <p:spPr>
          <a:xfrm>
            <a:off x="8520644" y="5078633"/>
            <a:ext cx="331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Just define a binary loss at each time step!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01E7E9-80F9-9E46-B410-707A8B4F3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57" y="1448384"/>
            <a:ext cx="1270000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D03D59-18F7-CB40-AB10-21827450E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531" y="1448384"/>
            <a:ext cx="1270000" cy="95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DD9FDF-9F50-4A45-ACFF-D691749C5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662" y="1448384"/>
            <a:ext cx="1270000" cy="952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31CD37-96E7-104F-A3AD-4B0F67DAA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834" y="1440532"/>
            <a:ext cx="127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is discrete a problem?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AE7F38-2919-434F-9AFB-F88F44C5D872}"/>
              </a:ext>
            </a:extLst>
          </p:cNvPr>
          <p:cNvGraphicFramePr/>
          <p:nvPr/>
        </p:nvGraphicFramePr>
        <p:xfrm>
          <a:off x="30174" y="13622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>
            <a:extLst>
              <a:ext uri="{FF2B5EF4-FFF2-40B4-BE49-F238E27FC236}">
                <a16:creationId xmlns:a16="http://schemas.microsoft.com/office/drawing/2014/main" id="{76E9B003-D7A0-FD48-8811-04EAFE02676C}"/>
              </a:ext>
            </a:extLst>
          </p:cNvPr>
          <p:cNvSpPr/>
          <p:nvPr/>
        </p:nvSpPr>
        <p:spPr>
          <a:xfrm>
            <a:off x="704304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311F5-867B-BB4F-850E-8CCB0332229B}"/>
              </a:ext>
            </a:extLst>
          </p:cNvPr>
          <p:cNvSpPr txBox="1"/>
          <p:nvPr/>
        </p:nvSpPr>
        <p:spPr>
          <a:xfrm>
            <a:off x="260381" y="528755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&lt;START&gt;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A7872F42-029D-494D-9F5A-8A02AA0BA0C1}"/>
              </a:ext>
            </a:extLst>
          </p:cNvPr>
          <p:cNvSpPr/>
          <p:nvPr/>
        </p:nvSpPr>
        <p:spPr>
          <a:xfrm>
            <a:off x="704304" y="3001210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46A20-3609-E44E-993F-5BF9348EE13F}"/>
              </a:ext>
            </a:extLst>
          </p:cNvPr>
          <p:cNvSpPr txBox="1"/>
          <p:nvPr/>
        </p:nvSpPr>
        <p:spPr>
          <a:xfrm>
            <a:off x="524876" y="248623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EA80822D-6739-A44F-896B-965A0E89D078}"/>
              </a:ext>
            </a:extLst>
          </p:cNvPr>
          <p:cNvSpPr/>
          <p:nvPr/>
        </p:nvSpPr>
        <p:spPr>
          <a:xfrm>
            <a:off x="2920288" y="3003725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E1B0C-0DA2-A445-B0BE-792FAE3D3900}"/>
              </a:ext>
            </a:extLst>
          </p:cNvPr>
          <p:cNvSpPr txBox="1"/>
          <p:nvPr/>
        </p:nvSpPr>
        <p:spPr>
          <a:xfrm>
            <a:off x="2740860" y="248874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526D0E4-68A3-1A40-80E5-57A7C8C1ECCD}"/>
              </a:ext>
            </a:extLst>
          </p:cNvPr>
          <p:cNvSpPr/>
          <p:nvPr/>
        </p:nvSpPr>
        <p:spPr>
          <a:xfrm>
            <a:off x="5072382" y="3022263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2A399-0F2B-0D4B-887F-8F0ACF3037F8}"/>
              </a:ext>
            </a:extLst>
          </p:cNvPr>
          <p:cNvSpPr txBox="1"/>
          <p:nvPr/>
        </p:nvSpPr>
        <p:spPr>
          <a:xfrm>
            <a:off x="4907381" y="25072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FA7F693-1F16-DF43-9625-C395B19BBD50}"/>
              </a:ext>
            </a:extLst>
          </p:cNvPr>
          <p:cNvSpPr/>
          <p:nvPr/>
        </p:nvSpPr>
        <p:spPr>
          <a:xfrm>
            <a:off x="7286337" y="3022263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77A98-5F56-E247-A3F6-0567FE5A9E55}"/>
              </a:ext>
            </a:extLst>
          </p:cNvPr>
          <p:cNvSpPr txBox="1"/>
          <p:nvPr/>
        </p:nvSpPr>
        <p:spPr>
          <a:xfrm>
            <a:off x="7106909" y="250728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1E2F47F0-526F-6E46-97DD-980536B3C008}"/>
              </a:ext>
            </a:extLst>
          </p:cNvPr>
          <p:cNvSpPr/>
          <p:nvPr/>
        </p:nvSpPr>
        <p:spPr>
          <a:xfrm>
            <a:off x="2920288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141AB-5B66-A042-A5C1-0E23E759E9F2}"/>
              </a:ext>
            </a:extLst>
          </p:cNvPr>
          <p:cNvSpPr txBox="1"/>
          <p:nvPr/>
        </p:nvSpPr>
        <p:spPr>
          <a:xfrm>
            <a:off x="2740860" y="52962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BBAFC927-243D-184F-9F46-7153E23892CF}"/>
              </a:ext>
            </a:extLst>
          </p:cNvPr>
          <p:cNvSpPr/>
          <p:nvPr/>
        </p:nvSpPr>
        <p:spPr>
          <a:xfrm>
            <a:off x="5119561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DC70C-8AAB-5643-A2AB-A8E91644A869}"/>
              </a:ext>
            </a:extLst>
          </p:cNvPr>
          <p:cNvSpPr txBox="1"/>
          <p:nvPr/>
        </p:nvSpPr>
        <p:spPr>
          <a:xfrm>
            <a:off x="4945744" y="52875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Will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0E1E5583-68B9-5140-9DD3-4BFCD8C7B171}"/>
              </a:ext>
            </a:extLst>
          </p:cNvPr>
          <p:cNvSpPr/>
          <p:nvPr/>
        </p:nvSpPr>
        <p:spPr>
          <a:xfrm>
            <a:off x="7318834" y="4782072"/>
            <a:ext cx="197708" cy="395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AD1813-3325-6E4B-ADE1-2856BEA13117}"/>
              </a:ext>
            </a:extLst>
          </p:cNvPr>
          <p:cNvSpPr txBox="1"/>
          <p:nvPr/>
        </p:nvSpPr>
        <p:spPr>
          <a:xfrm>
            <a:off x="7139407" y="528755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04C7E2-0306-8B41-B344-42092727A8A5}"/>
              </a:ext>
            </a:extLst>
          </p:cNvPr>
          <p:cNvSpPr txBox="1"/>
          <p:nvPr/>
        </p:nvSpPr>
        <p:spPr>
          <a:xfrm>
            <a:off x="8660681" y="2633193"/>
            <a:ext cx="331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think of an equivalent and more natural way to define the loss function?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8A25B-8D3D-EA4C-9CD1-59E79F168E41}"/>
              </a:ext>
            </a:extLst>
          </p:cNvPr>
          <p:cNvSpPr txBox="1"/>
          <p:nvPr/>
        </p:nvSpPr>
        <p:spPr>
          <a:xfrm>
            <a:off x="8620007" y="4137236"/>
            <a:ext cx="331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Just count the number of times “We” is produced!</a:t>
            </a: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05E51FBA-2893-0C4B-94C1-0C9A5636FF7B}"/>
              </a:ext>
            </a:extLst>
          </p:cNvPr>
          <p:cNvSpPr/>
          <p:nvPr/>
        </p:nvSpPr>
        <p:spPr>
          <a:xfrm>
            <a:off x="3636099" y="1421968"/>
            <a:ext cx="916149" cy="916922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CAE128-7033-8746-8141-D5AF1E96AACC}"/>
              </a:ext>
            </a:extLst>
          </p:cNvPr>
          <p:cNvCxnSpPr>
            <a:endCxn id="3" idx="2"/>
          </p:cNvCxnSpPr>
          <p:nvPr/>
        </p:nvCxnSpPr>
        <p:spPr>
          <a:xfrm flipV="1">
            <a:off x="803157" y="1880429"/>
            <a:ext cx="2954378" cy="605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FE04C2-776F-F64D-A677-023769E234B2}"/>
              </a:ext>
            </a:extLst>
          </p:cNvPr>
          <p:cNvCxnSpPr>
            <a:endCxn id="3" idx="1"/>
          </p:cNvCxnSpPr>
          <p:nvPr/>
        </p:nvCxnSpPr>
        <p:spPr>
          <a:xfrm flipV="1">
            <a:off x="3013531" y="2217352"/>
            <a:ext cx="1080643" cy="240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784042-EB4D-7049-BC49-10854E9D5672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4094173" y="2219997"/>
            <a:ext cx="1091490" cy="287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ECC0D1-3A1B-3645-9D6E-6427FA34395D}"/>
              </a:ext>
            </a:extLst>
          </p:cNvPr>
          <p:cNvCxnSpPr>
            <a:endCxn id="3" idx="0"/>
          </p:cNvCxnSpPr>
          <p:nvPr/>
        </p:nvCxnSpPr>
        <p:spPr>
          <a:xfrm flipH="1" flipV="1">
            <a:off x="4430812" y="1880429"/>
            <a:ext cx="2926947" cy="604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8CD67AD-2263-024C-9EE5-93CFEBFFA3B1}"/>
              </a:ext>
            </a:extLst>
          </p:cNvPr>
          <p:cNvSpPr txBox="1"/>
          <p:nvPr/>
        </p:nvSpPr>
        <p:spPr>
          <a:xfrm>
            <a:off x="8620006" y="5087281"/>
            <a:ext cx="331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Note that this is a global metric</a:t>
            </a:r>
          </a:p>
        </p:txBody>
      </p:sp>
    </p:spTree>
    <p:extLst>
      <p:ext uri="{BB962C8B-B14F-4D97-AF65-F5344CB8AC3E}">
        <p14:creationId xmlns:p14="http://schemas.microsoft.com/office/powerpoint/2010/main" val="17555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7" grpId="0"/>
      <p:bldP spid="3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C752-80A9-DD45-A58F-189EF478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Additional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94622-AF0A-1547-875E-6F1B3054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you think of a way to convert rouge to a differentiable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2353981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Loss functions: policy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B14A-FEE3-C640-B709-47C7CBD3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2" y="1597452"/>
            <a:ext cx="5469452" cy="2607276"/>
          </a:xfrm>
        </p:spPr>
        <p:txBody>
          <a:bodyPr>
            <a:normAutofit/>
          </a:bodyPr>
          <a:lstStyle/>
          <a:p>
            <a:r>
              <a:rPr lang="en-US" sz="2800" dirty="0"/>
              <a:t>Use rouge score as rewards</a:t>
            </a:r>
          </a:p>
          <a:p>
            <a:r>
              <a:rPr lang="en-US" sz="2800" dirty="0"/>
              <a:t>Is a rouge score of 20 good?</a:t>
            </a:r>
          </a:p>
          <a:p>
            <a:r>
              <a:rPr lang="en-US" sz="2800" dirty="0"/>
              <a:t>We need a baseline to tell us how good a given sentence is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C7B42-3188-A24C-B1C7-5F3D113C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8" t="11186" r="15031" b="12130"/>
          <a:stretch/>
        </p:blipFill>
        <p:spPr>
          <a:xfrm>
            <a:off x="6688910" y="1643449"/>
            <a:ext cx="5066012" cy="4509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40ACD-1275-FD41-B8B7-94B63B63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14" y="4344086"/>
            <a:ext cx="51054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65455-E1A0-414A-8DE6-B97B9EECC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64" y="5514549"/>
            <a:ext cx="5448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Loss functions: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B14A-FEE3-C640-B709-47C7CBD3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2369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Optimizing only for rouge will degrade the grammar and the structure of sentences</a:t>
            </a:r>
          </a:p>
          <a:p>
            <a:r>
              <a:rPr lang="en-US" sz="2800" dirty="0"/>
              <a:t>Combine both the objectives for the best of both worlds</a:t>
            </a:r>
          </a:p>
        </p:txBody>
      </p:sp>
    </p:spTree>
    <p:extLst>
      <p:ext uri="{BB962C8B-B14F-4D97-AF65-F5344CB8AC3E}">
        <p14:creationId xmlns:p14="http://schemas.microsoft.com/office/powerpoint/2010/main" val="3840358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7783"/>
            <a:ext cx="9905998" cy="2607276"/>
          </a:xfrm>
        </p:spPr>
        <p:txBody>
          <a:bodyPr>
            <a:normAutofit/>
          </a:bodyPr>
          <a:lstStyle/>
          <a:p>
            <a:r>
              <a:rPr lang="en-US" sz="2800" dirty="0"/>
              <a:t>CNN/Daily Mail and New York Times</a:t>
            </a:r>
          </a:p>
          <a:p>
            <a:r>
              <a:rPr lang="en-US" sz="2800" dirty="0"/>
              <a:t>New York Times has shorter and more 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3823763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34716"/>
            <a:ext cx="9905998" cy="4003589"/>
          </a:xfrm>
        </p:spPr>
        <p:txBody>
          <a:bodyPr>
            <a:normAutofit/>
          </a:bodyPr>
          <a:lstStyle/>
          <a:p>
            <a:r>
              <a:rPr lang="en-US" sz="2800" dirty="0"/>
              <a:t>Rouge</a:t>
            </a:r>
          </a:p>
          <a:p>
            <a:r>
              <a:rPr lang="en-US" sz="2800" dirty="0"/>
              <a:t>Human evaluation</a:t>
            </a:r>
          </a:p>
        </p:txBody>
      </p:sp>
    </p:spTree>
    <p:extLst>
      <p:ext uri="{BB962C8B-B14F-4D97-AF65-F5344CB8AC3E}">
        <p14:creationId xmlns:p14="http://schemas.microsoft.com/office/powerpoint/2010/main" val="1831538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60E8A9-12E6-9B49-A1BB-6E517EDE3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22" y="1794259"/>
            <a:ext cx="7031380" cy="44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19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660BA3-5DB2-B649-AA29-FAE93B9E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8" y="2122665"/>
            <a:ext cx="11050587" cy="2980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C7F119-C6B3-8444-B59F-0F3045282DB2}"/>
              </a:ext>
            </a:extLst>
          </p:cNvPr>
          <p:cNvSpPr/>
          <p:nvPr/>
        </p:nvSpPr>
        <p:spPr>
          <a:xfrm>
            <a:off x="755732" y="3910914"/>
            <a:ext cx="9982290" cy="1019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56BAE-AA00-DD4C-9580-87CC06234D8D}"/>
              </a:ext>
            </a:extLst>
          </p:cNvPr>
          <p:cNvSpPr txBox="1"/>
          <p:nvPr/>
        </p:nvSpPr>
        <p:spPr>
          <a:xfrm>
            <a:off x="4677196" y="5725180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CNN/Daily Mail</a:t>
            </a:r>
          </a:p>
        </p:txBody>
      </p:sp>
    </p:spTree>
    <p:extLst>
      <p:ext uri="{BB962C8B-B14F-4D97-AF65-F5344CB8AC3E}">
        <p14:creationId xmlns:p14="http://schemas.microsoft.com/office/powerpoint/2010/main" val="113329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56BAE-AA00-DD4C-9580-87CC06234D8D}"/>
              </a:ext>
            </a:extLst>
          </p:cNvPr>
          <p:cNvSpPr txBox="1"/>
          <p:nvPr/>
        </p:nvSpPr>
        <p:spPr>
          <a:xfrm>
            <a:off x="4677196" y="5725180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York Times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077C2A-312E-A943-8DAE-FA2A011DC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1" y="2338252"/>
            <a:ext cx="11132377" cy="21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08B9-0086-4744-BF5F-D1BDF4D4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Abstractive 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4EC90-B9E0-D846-93F0-243EC233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8679"/>
            <a:ext cx="9905998" cy="3942522"/>
          </a:xfrm>
        </p:spPr>
        <p:txBody>
          <a:bodyPr>
            <a:normAutofit/>
          </a:bodyPr>
          <a:lstStyle/>
          <a:p>
            <a:r>
              <a:rPr lang="en-US" sz="2800" dirty="0"/>
              <a:t>Paraphrasing</a:t>
            </a:r>
          </a:p>
          <a:p>
            <a:r>
              <a:rPr lang="en-US" sz="2800" dirty="0"/>
              <a:t>Generalization</a:t>
            </a:r>
          </a:p>
          <a:p>
            <a:r>
              <a:rPr lang="en-US" sz="2800" dirty="0"/>
              <a:t>Inference</a:t>
            </a:r>
          </a:p>
          <a:p>
            <a:r>
              <a:rPr lang="en-US" sz="2800" dirty="0"/>
              <a:t>Real-World Knowledge</a:t>
            </a:r>
          </a:p>
        </p:txBody>
      </p:sp>
    </p:spTree>
    <p:extLst>
      <p:ext uri="{BB962C8B-B14F-4D97-AF65-F5344CB8AC3E}">
        <p14:creationId xmlns:p14="http://schemas.microsoft.com/office/powerpoint/2010/main" val="650168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0D480-E434-6C46-98A2-626C682AE157}"/>
              </a:ext>
            </a:extLst>
          </p:cNvPr>
          <p:cNvSpPr txBox="1"/>
          <p:nvPr/>
        </p:nvSpPr>
        <p:spPr>
          <a:xfrm>
            <a:off x="4409501" y="52926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Human Evaluation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423C92-47A0-C74E-85E2-CB3953BB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48" y="2479884"/>
            <a:ext cx="8625504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46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Post-lecture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B0016-8385-6545-9257-2B676BA26CED}"/>
              </a:ext>
            </a:extLst>
          </p:cNvPr>
          <p:cNvSpPr txBox="1"/>
          <p:nvPr/>
        </p:nvSpPr>
        <p:spPr>
          <a:xfrm>
            <a:off x="1808017" y="1932708"/>
            <a:ext cx="9050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3 main problems of directly applying sequence-to-sequence attentional model (with a maximum-likelihood training objective) to abstractive summarization? How did these two papers tackle these problems respectively?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D1AAA-3A0E-7C4C-B1C3-68ABD3C9BD8D}"/>
              </a:ext>
            </a:extLst>
          </p:cNvPr>
          <p:cNvSpPr txBox="1"/>
          <p:nvPr/>
        </p:nvSpPr>
        <p:spPr>
          <a:xfrm>
            <a:off x="1808017" y="4083725"/>
            <a:ext cx="9050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>
                <a:solidFill>
                  <a:srgbClr val="92D050"/>
                </a:solidFill>
              </a:rPr>
              <a:t>Repetition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92D050"/>
                </a:solidFill>
              </a:rPr>
              <a:t>Repetition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92D050"/>
                </a:solidFill>
              </a:rPr>
              <a:t>Factual Errors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92D050"/>
                </a:solidFill>
              </a:rPr>
              <a:t>Exposure Bias</a:t>
            </a:r>
          </a:p>
        </p:txBody>
      </p:sp>
    </p:spTree>
    <p:extLst>
      <p:ext uri="{BB962C8B-B14F-4D97-AF65-F5344CB8AC3E}">
        <p14:creationId xmlns:p14="http://schemas.microsoft.com/office/powerpoint/2010/main" val="27651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AD9B-6F9C-864F-97DF-0B8A0C48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3673"/>
            <a:ext cx="9905998" cy="9844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Post-lecture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B0016-8385-6545-9257-2B676BA26CED}"/>
              </a:ext>
            </a:extLst>
          </p:cNvPr>
          <p:cNvSpPr txBox="1"/>
          <p:nvPr/>
        </p:nvSpPr>
        <p:spPr>
          <a:xfrm>
            <a:off x="1808017" y="1658386"/>
            <a:ext cx="9050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(Paulus et al, 2018), why is it a good idea to combine both supervised word prediction and reinforcement learning (RL)? Does RL-only training work better than ML training in terms of both automatic and human evaluation?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D1AAA-3A0E-7C4C-B1C3-68ABD3C9BD8D}"/>
              </a:ext>
            </a:extLst>
          </p:cNvPr>
          <p:cNvSpPr txBox="1"/>
          <p:nvPr/>
        </p:nvSpPr>
        <p:spPr>
          <a:xfrm>
            <a:off x="1808017" y="4397234"/>
            <a:ext cx="9050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We care both about the ROUGE score, and the grammar/structure of the sentence</a:t>
            </a:r>
          </a:p>
        </p:txBody>
      </p:sp>
    </p:spTree>
    <p:extLst>
      <p:ext uri="{BB962C8B-B14F-4D97-AF65-F5344CB8AC3E}">
        <p14:creationId xmlns:p14="http://schemas.microsoft.com/office/powerpoint/2010/main" val="3161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782" y="1430179"/>
            <a:ext cx="4577927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In Summary</a:t>
            </a:r>
            <a:br>
              <a:rPr lang="en-US" sz="4000" dirty="0"/>
            </a:br>
            <a:r>
              <a:rPr lang="en-US" sz="4000" dirty="0"/>
              <a:t>(</a:t>
            </a:r>
            <a:r>
              <a:rPr lang="en-US" dirty="0"/>
              <a:t>No pun intended</a:t>
            </a:r>
            <a:r>
              <a:rPr lang="en-US" sz="4000" dirty="0"/>
              <a:t>)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83777F5-95D0-46BB-A2B7-0C21C96F0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49909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919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B334-A212-8349-96BC-3A001ADB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7751"/>
            <a:ext cx="9905998" cy="5930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148D-56B4-2D4E-AF37-2092BA19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02027"/>
            <a:ext cx="9905998" cy="542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[See et al., 2017] </a:t>
            </a:r>
            <a:r>
              <a:rPr lang="en-US" dirty="0">
                <a:effectLst/>
              </a:rPr>
              <a:t>See, Abigail, Peter J. Liu, and Christopher D. Manning. "Get to the point: Summarization with pointer-generator networks." </a:t>
            </a:r>
            <a:r>
              <a:rPr lang="en-US" i="1" dirty="0" err="1">
                <a:effectLst/>
              </a:rPr>
              <a:t>arXiv</a:t>
            </a:r>
            <a:r>
              <a:rPr lang="en-US" i="1" dirty="0">
                <a:effectLst/>
              </a:rPr>
              <a:t> preprint arXiv:1704.04368</a:t>
            </a:r>
            <a:r>
              <a:rPr lang="en-US" dirty="0">
                <a:effectLst/>
              </a:rPr>
              <a:t> (2017).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[Romain et al., 2017] Paulus, Romain, </a:t>
            </a:r>
            <a:r>
              <a:rPr lang="en-US" dirty="0" err="1">
                <a:effectLst/>
              </a:rPr>
              <a:t>Caiming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Xiong</a:t>
            </a:r>
            <a:r>
              <a:rPr lang="en-US" dirty="0">
                <a:effectLst/>
              </a:rPr>
              <a:t>, and Richard </a:t>
            </a:r>
            <a:r>
              <a:rPr lang="en-US" dirty="0" err="1">
                <a:effectLst/>
              </a:rPr>
              <a:t>Socher</a:t>
            </a:r>
            <a:r>
              <a:rPr lang="en-US" dirty="0">
                <a:effectLst/>
              </a:rPr>
              <a:t>. "A deep reinforced model for abstractive summarization." </a:t>
            </a:r>
            <a:r>
              <a:rPr lang="en-US" i="1" dirty="0" err="1">
                <a:effectLst/>
              </a:rPr>
              <a:t>arXiv</a:t>
            </a:r>
            <a:r>
              <a:rPr lang="en-US" i="1" dirty="0">
                <a:effectLst/>
              </a:rPr>
              <a:t> preprint arXiv:1705.04304</a:t>
            </a:r>
            <a:r>
              <a:rPr lang="en-US" dirty="0">
                <a:effectLst/>
              </a:rPr>
              <a:t> (2017).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[</a:t>
            </a:r>
            <a:r>
              <a:rPr lang="en-US" dirty="0" err="1">
                <a:effectLst/>
              </a:rPr>
              <a:t>Allahyari</a:t>
            </a:r>
            <a:r>
              <a:rPr lang="en-US" dirty="0">
                <a:effectLst/>
              </a:rPr>
              <a:t> et al., 2017] </a:t>
            </a:r>
            <a:r>
              <a:rPr lang="en-US" dirty="0" err="1">
                <a:effectLst/>
              </a:rPr>
              <a:t>Allahyari</a:t>
            </a:r>
            <a:r>
              <a:rPr lang="en-US" dirty="0">
                <a:effectLst/>
              </a:rPr>
              <a:t>, Mehdi, et al. "Text summarization techniques: a brief survey." </a:t>
            </a:r>
            <a:r>
              <a:rPr lang="en-US" i="1" dirty="0" err="1">
                <a:effectLst/>
              </a:rPr>
              <a:t>arXiv</a:t>
            </a:r>
            <a:r>
              <a:rPr lang="en-US" i="1" dirty="0">
                <a:effectLst/>
              </a:rPr>
              <a:t> preprint arXiv:1707.02268</a:t>
            </a:r>
            <a:r>
              <a:rPr lang="en-US" dirty="0">
                <a:effectLst/>
              </a:rPr>
              <a:t> (2017).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[rush et al., 2015] </a:t>
            </a:r>
            <a:r>
              <a:rPr lang="en-US" dirty="0">
                <a:effectLst/>
              </a:rPr>
              <a:t>Rush, Alexander M., </a:t>
            </a:r>
            <a:r>
              <a:rPr lang="en-US" dirty="0" err="1">
                <a:effectLst/>
              </a:rPr>
              <a:t>Sumit</a:t>
            </a:r>
            <a:r>
              <a:rPr lang="en-US" dirty="0">
                <a:effectLst/>
              </a:rPr>
              <a:t> Chopra, and Jason Weston. "A neural attention model for abstractive sentence summarization." </a:t>
            </a:r>
            <a:r>
              <a:rPr lang="en-US" i="1" dirty="0" err="1">
                <a:effectLst/>
              </a:rPr>
              <a:t>arXiv</a:t>
            </a:r>
            <a:r>
              <a:rPr lang="en-US" i="1" dirty="0">
                <a:effectLst/>
              </a:rPr>
              <a:t> preprint arXiv:1509.00685</a:t>
            </a:r>
            <a:r>
              <a:rPr lang="en-US" dirty="0">
                <a:effectLst/>
              </a:rPr>
              <a:t> (2015).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4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B334-A212-8349-96BC-3A001ADB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7751"/>
            <a:ext cx="9905998" cy="5930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148D-56B4-2D4E-AF37-2092BA19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02027"/>
            <a:ext cx="9905998" cy="54267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chopra</a:t>
            </a:r>
            <a:r>
              <a:rPr lang="en-US" dirty="0"/>
              <a:t> et al., 2016] </a:t>
            </a:r>
            <a:r>
              <a:rPr lang="en-US" dirty="0">
                <a:effectLst/>
              </a:rPr>
              <a:t>Chopra, </a:t>
            </a:r>
            <a:r>
              <a:rPr lang="en-US" dirty="0" err="1">
                <a:effectLst/>
              </a:rPr>
              <a:t>Sumit</a:t>
            </a:r>
            <a:r>
              <a:rPr lang="en-US" dirty="0">
                <a:effectLst/>
              </a:rPr>
              <a:t>, Michael </a:t>
            </a:r>
            <a:r>
              <a:rPr lang="en-US" dirty="0" err="1">
                <a:effectLst/>
              </a:rPr>
              <a:t>Auli</a:t>
            </a:r>
            <a:r>
              <a:rPr lang="en-US" dirty="0">
                <a:effectLst/>
              </a:rPr>
              <a:t>, and Alexander M. Rush. "Abstractive sentence summarization with attentive recurrent neural networks." </a:t>
            </a:r>
            <a:r>
              <a:rPr lang="en-US" i="1" dirty="0">
                <a:effectLst/>
              </a:rPr>
              <a:t>Proceedings of the 2016 Conference of the North American Chapter of the Association for Computational Linguistics: Human Language Technologies</a:t>
            </a:r>
            <a:r>
              <a:rPr lang="en-US" dirty="0">
                <a:effectLst/>
              </a:rPr>
              <a:t>. 2016.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[</a:t>
            </a:r>
            <a:r>
              <a:rPr lang="en-US" dirty="0" err="1">
                <a:effectLst/>
              </a:rPr>
              <a:t>nallapati</a:t>
            </a:r>
            <a:r>
              <a:rPr lang="en-US" dirty="0">
                <a:effectLst/>
              </a:rPr>
              <a:t> et al., 2016] </a:t>
            </a:r>
            <a:r>
              <a:rPr lang="en-US" dirty="0" err="1">
                <a:effectLst/>
              </a:rPr>
              <a:t>Nallapati</a:t>
            </a:r>
            <a:r>
              <a:rPr lang="en-US" dirty="0">
                <a:effectLst/>
              </a:rPr>
              <a:t>, Ramesh, </a:t>
            </a:r>
            <a:r>
              <a:rPr lang="en-US" dirty="0" err="1">
                <a:effectLst/>
              </a:rPr>
              <a:t>Feifei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Zhai</a:t>
            </a:r>
            <a:r>
              <a:rPr lang="en-US" dirty="0">
                <a:effectLst/>
              </a:rPr>
              <a:t>, and Bowen Zhou. "</a:t>
            </a:r>
            <a:r>
              <a:rPr lang="en-US" dirty="0" err="1">
                <a:effectLst/>
              </a:rPr>
              <a:t>Summarunner</a:t>
            </a:r>
            <a:r>
              <a:rPr lang="en-US" dirty="0">
                <a:effectLst/>
              </a:rPr>
              <a:t>: A recurrent neural network based sequence model for extractive summarization of documents." </a:t>
            </a:r>
            <a:r>
              <a:rPr lang="en-US" i="1" dirty="0">
                <a:effectLst/>
              </a:rPr>
              <a:t>Thirty-First AAAI Conference on Artificial Intelligence</a:t>
            </a:r>
            <a:r>
              <a:rPr lang="en-US" dirty="0">
                <a:effectLst/>
              </a:rPr>
              <a:t>.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1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57F3-3A0E-CC47-AF26-AE1702D5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Paper 1 -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1E918-E629-B24E-82A5-38378E34C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Coverage vectors should not have been un-normalized</a:t>
            </a:r>
          </a:p>
          <a:p>
            <a:r>
              <a:rPr lang="en-US" sz="2800" dirty="0"/>
              <a:t>All &lt;</a:t>
            </a:r>
            <a:r>
              <a:rPr lang="en-US" sz="2800" dirty="0" err="1"/>
              <a:t>unk</a:t>
            </a:r>
            <a:r>
              <a:rPr lang="en-US" sz="2800" dirty="0"/>
              <a:t>&gt; tokens should not be treated the same</a:t>
            </a:r>
          </a:p>
        </p:txBody>
      </p:sp>
    </p:spTree>
    <p:extLst>
      <p:ext uri="{BB962C8B-B14F-4D97-AF65-F5344CB8AC3E}">
        <p14:creationId xmlns:p14="http://schemas.microsoft.com/office/powerpoint/2010/main" val="2030984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Paper 1: Alternatives that were tried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2941"/>
            <a:ext cx="9905998" cy="3888259"/>
          </a:xfrm>
        </p:spPr>
        <p:txBody>
          <a:bodyPr>
            <a:normAutofit/>
          </a:bodyPr>
          <a:lstStyle/>
          <a:p>
            <a:r>
              <a:rPr lang="en-US" sz="2800" dirty="0"/>
              <a:t>Using temporal Attention instead of Coverage Mechanism (Explain what temporal Attention is)</a:t>
            </a:r>
          </a:p>
          <a:p>
            <a:r>
              <a:rPr lang="en-US" sz="2800" dirty="0"/>
              <a:t>Using a GRU to update the Coverage vector instead of a simple Sum</a:t>
            </a:r>
          </a:p>
          <a:p>
            <a:r>
              <a:rPr lang="en-US" sz="2800" dirty="0"/>
              <a:t>Using another distribution instead of the attention values to copy words</a:t>
            </a:r>
          </a:p>
          <a:p>
            <a:r>
              <a:rPr lang="en-US" sz="2800" dirty="0"/>
              <a:t>Using the coverage loss from the beginning</a:t>
            </a:r>
          </a:p>
        </p:txBody>
      </p:sp>
    </p:spTree>
    <p:extLst>
      <p:ext uri="{BB962C8B-B14F-4D97-AF65-F5344CB8AC3E}">
        <p14:creationId xmlns:p14="http://schemas.microsoft.com/office/powerpoint/2010/main" val="4081946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Paper 1: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2941"/>
            <a:ext cx="9905998" cy="4448432"/>
          </a:xfrm>
        </p:spPr>
        <p:txBody>
          <a:bodyPr>
            <a:normAutofit/>
          </a:bodyPr>
          <a:lstStyle/>
          <a:p>
            <a:r>
              <a:rPr lang="en-US" sz="2800" dirty="0"/>
              <a:t>Smaller Vocabulary is used because the network can explicitly copy</a:t>
            </a:r>
          </a:p>
          <a:p>
            <a:r>
              <a:rPr lang="en-US" sz="2800" dirty="0"/>
              <a:t>Word embeddings are learned from scratch</a:t>
            </a:r>
          </a:p>
          <a:p>
            <a:r>
              <a:rPr lang="en-US" sz="2800" dirty="0"/>
              <a:t>The documents are truncated to 400 tokens</a:t>
            </a:r>
          </a:p>
          <a:p>
            <a:r>
              <a:rPr lang="en-US" sz="2800" dirty="0"/>
              <a:t>The lengths of the documents is even smaller when training begins (connect this to the lead-3 baseline)</a:t>
            </a:r>
          </a:p>
          <a:p>
            <a:r>
              <a:rPr lang="en-US" sz="2800" dirty="0"/>
              <a:t>The coverage loss (which is given equal weightage) is only added at the end of the training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574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F5BB-C7D2-5641-AFE4-B6A95F2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50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Paper 2: Neural intra-attention model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193-CAFA-1A4E-B0FF-B687D2E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7783"/>
            <a:ext cx="9905998" cy="4003589"/>
          </a:xfrm>
        </p:spPr>
        <p:txBody>
          <a:bodyPr>
            <a:normAutofit/>
          </a:bodyPr>
          <a:lstStyle/>
          <a:p>
            <a:r>
              <a:rPr lang="en-US" sz="2800" dirty="0"/>
              <a:t>Token generation and pointer is different in this paper</a:t>
            </a:r>
          </a:p>
          <a:p>
            <a:r>
              <a:rPr lang="en-US" sz="2800" dirty="0"/>
              <a:t>The copy mechanism is used either when UNK tokens exists, or when a named entity is generated</a:t>
            </a:r>
          </a:p>
          <a:p>
            <a:r>
              <a:rPr lang="en-US" sz="2800" dirty="0"/>
              <a:t>Weight sharing between embedding layers and decoder output layer</a:t>
            </a:r>
          </a:p>
        </p:txBody>
      </p:sp>
    </p:spTree>
    <p:extLst>
      <p:ext uri="{BB962C8B-B14F-4D97-AF65-F5344CB8AC3E}">
        <p14:creationId xmlns:p14="http://schemas.microsoft.com/office/powerpoint/2010/main" val="320038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08B9-0086-4744-BF5F-D1BDF4D4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Seq2Seq for 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4EC90-B9E0-D846-93F0-243EC233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8679"/>
            <a:ext cx="9905998" cy="3942522"/>
          </a:xfrm>
        </p:spPr>
        <p:txBody>
          <a:bodyPr>
            <a:normAutofit/>
          </a:bodyPr>
          <a:lstStyle/>
          <a:p>
            <a:r>
              <a:rPr lang="en-US" sz="2400" dirty="0"/>
              <a:t>[Rush et al., 2015]: Use attention mechanism along with a seq2seq model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chopra</a:t>
            </a:r>
            <a:r>
              <a:rPr lang="en-US" sz="2400" dirty="0"/>
              <a:t> et al., 2016]: Use convolutional attention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nallapati</a:t>
            </a:r>
            <a:r>
              <a:rPr lang="en-US" sz="2400" dirty="0"/>
              <a:t> et al., 2016]: State of the art for extractive techniques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CE5623E-E36D-FE45-A005-FED02482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60" y="1690480"/>
            <a:ext cx="10284080" cy="42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6AC5-5238-F244-A5A0-911490D3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First Paper</a:t>
            </a:r>
          </a:p>
        </p:txBody>
      </p:sp>
      <p:pic>
        <p:nvPicPr>
          <p:cNvPr id="4" name="Picture 3" descr="A picture containing bird, table&#10;&#10;Description automatically generated">
            <a:extLst>
              <a:ext uri="{FF2B5EF4-FFF2-40B4-BE49-F238E27FC236}">
                <a16:creationId xmlns:a16="http://schemas.microsoft.com/office/drawing/2014/main" id="{988D3A28-566B-5843-9F92-3297741BE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7" y="1295372"/>
            <a:ext cx="10916463" cy="294744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4BBBD-B782-3A4B-8173-1E118542831D}"/>
              </a:ext>
            </a:extLst>
          </p:cNvPr>
          <p:cNvSpPr txBox="1"/>
          <p:nvPr/>
        </p:nvSpPr>
        <p:spPr>
          <a:xfrm>
            <a:off x="10713308" y="6425514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[See et al., 2017]</a:t>
            </a:r>
          </a:p>
        </p:txBody>
      </p:sp>
    </p:spTree>
    <p:extLst>
      <p:ext uri="{BB962C8B-B14F-4D97-AF65-F5344CB8AC3E}">
        <p14:creationId xmlns:p14="http://schemas.microsoft.com/office/powerpoint/2010/main" val="345354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6AC5-5238-F244-A5A0-911490D3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887" y="364886"/>
            <a:ext cx="3369133" cy="14610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AIM of the paper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614057-CCC0-7640-9E02-F68CD0DB1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70" y="364886"/>
            <a:ext cx="6066943" cy="612822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9E674EDA-22ED-2D4F-AAB0-8ECD48C13652}"/>
              </a:ext>
            </a:extLst>
          </p:cNvPr>
          <p:cNvSpPr/>
          <p:nvPr/>
        </p:nvSpPr>
        <p:spPr>
          <a:xfrm>
            <a:off x="6599582" y="4611757"/>
            <a:ext cx="1093305" cy="4249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BBAD043-F548-E14D-B467-3479648B817D}"/>
              </a:ext>
            </a:extLst>
          </p:cNvPr>
          <p:cNvSpPr/>
          <p:nvPr/>
        </p:nvSpPr>
        <p:spPr>
          <a:xfrm>
            <a:off x="6599582" y="5708375"/>
            <a:ext cx="1093305" cy="4249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5F958-2D56-2343-B338-AF8234A01B75}"/>
              </a:ext>
            </a:extLst>
          </p:cNvPr>
          <p:cNvSpPr txBox="1"/>
          <p:nvPr/>
        </p:nvSpPr>
        <p:spPr>
          <a:xfrm>
            <a:off x="8001001" y="4639589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Factual Errors and UNK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6315D-7CEC-E044-A511-34FA2BA0EB85}"/>
              </a:ext>
            </a:extLst>
          </p:cNvPr>
          <p:cNvSpPr txBox="1"/>
          <p:nvPr/>
        </p:nvSpPr>
        <p:spPr>
          <a:xfrm>
            <a:off x="8169316" y="570175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9649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8F5AD-3FCE-FB40-8FF5-172E8FE1EAD3}"/>
              </a:ext>
            </a:extLst>
          </p:cNvPr>
          <p:cNvSpPr/>
          <p:nvPr/>
        </p:nvSpPr>
        <p:spPr>
          <a:xfrm>
            <a:off x="743234" y="1759226"/>
            <a:ext cx="10719300" cy="4750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7906468" y="4483158"/>
            <a:ext cx="2013800" cy="1278076"/>
            <a:chOff x="5490050" y="3362368"/>
            <a:chExt cx="1510350" cy="958557"/>
          </a:xfrm>
        </p:grpSpPr>
        <p:sp>
          <p:nvSpPr>
            <p:cNvPr id="116" name="Google Shape;116;p16"/>
            <p:cNvSpPr/>
            <p:nvPr/>
          </p:nvSpPr>
          <p:spPr>
            <a:xfrm>
              <a:off x="6560150" y="3362368"/>
              <a:ext cx="174000" cy="377700"/>
            </a:xfrm>
            <a:prstGeom prst="rect">
              <a:avLst/>
            </a:prstGeom>
            <a:solidFill>
              <a:srgbClr val="F4B400">
                <a:alpha val="43080"/>
              </a:srgbClr>
            </a:solidFill>
            <a:ln w="9525" cap="flat" cmpd="sng">
              <a:solidFill>
                <a:srgbClr val="F4B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17" name="Google Shape;117;p16"/>
            <p:cNvCxnSpPr>
              <a:endCxn id="116" idx="1"/>
            </p:cNvCxnSpPr>
            <p:nvPr/>
          </p:nvCxnSpPr>
          <p:spPr>
            <a:xfrm>
              <a:off x="5490050" y="3551218"/>
              <a:ext cx="10701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8" name="Google Shape;118;p16"/>
            <p:cNvSpPr txBox="1"/>
            <p:nvPr/>
          </p:nvSpPr>
          <p:spPr>
            <a:xfrm>
              <a:off x="6289400" y="3943225"/>
              <a:ext cx="7110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GB" sz="1333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&lt;START&gt;</a:t>
              </a:r>
              <a:endParaRPr sz="1333" baseline="-25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9" name="Google Shape;119;p16"/>
            <p:cNvCxnSpPr/>
            <p:nvPr/>
          </p:nvCxnSpPr>
          <p:spPr>
            <a:xfrm rot="10800000">
              <a:off x="6644900" y="3742043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20" name="Google Shape;120;p16"/>
          <p:cNvGrpSpPr/>
          <p:nvPr/>
        </p:nvGrpSpPr>
        <p:grpSpPr>
          <a:xfrm>
            <a:off x="3698401" y="2035301"/>
            <a:ext cx="1881200" cy="913924"/>
            <a:chOff x="2334000" y="1526475"/>
            <a:chExt cx="1410900" cy="685443"/>
          </a:xfrm>
        </p:grpSpPr>
        <p:sp>
          <p:nvSpPr>
            <p:cNvPr id="121" name="Google Shape;121;p16"/>
            <p:cNvSpPr/>
            <p:nvPr/>
          </p:nvSpPr>
          <p:spPr>
            <a:xfrm>
              <a:off x="2952450" y="183421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2857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334000" y="1526475"/>
              <a:ext cx="1410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Context Vector</a:t>
              </a:r>
              <a:endParaRPr sz="1600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23" name="Google Shape;123;p16"/>
          <p:cNvCxnSpPr/>
          <p:nvPr/>
        </p:nvCxnSpPr>
        <p:spPr>
          <a:xfrm rot="10800000">
            <a:off x="10244168" y="3537933"/>
            <a:ext cx="0" cy="9472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6"/>
          <p:cNvCxnSpPr>
            <a:stCxn id="116" idx="3"/>
            <a:endCxn id="125" idx="1"/>
          </p:cNvCxnSpPr>
          <p:nvPr/>
        </p:nvCxnSpPr>
        <p:spPr>
          <a:xfrm>
            <a:off x="9565268" y="4734957"/>
            <a:ext cx="49560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16"/>
          <p:cNvSpPr/>
          <p:nvPr/>
        </p:nvSpPr>
        <p:spPr>
          <a:xfrm>
            <a:off x="10060868" y="4483157"/>
            <a:ext cx="232000" cy="503600"/>
          </a:xfrm>
          <a:prstGeom prst="rect">
            <a:avLst/>
          </a:prstGeom>
          <a:solidFill>
            <a:srgbClr val="F4B400">
              <a:alpha val="43080"/>
            </a:srgbClr>
          </a:solidFill>
          <a:ln w="9525" cap="flat" cmpd="sng">
            <a:solidFill>
              <a:srgbClr val="F4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126;p16"/>
          <p:cNvSpPr txBox="1"/>
          <p:nvPr/>
        </p:nvSpPr>
        <p:spPr>
          <a:xfrm>
            <a:off x="9702868" y="5257633"/>
            <a:ext cx="948000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-GB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Germany</a:t>
            </a:r>
            <a:endParaRPr sz="1333" baseline="-25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 rot="10800000">
            <a:off x="10176868" y="4986757"/>
            <a:ext cx="0" cy="36280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8" name="Google Shape;128;p16"/>
          <p:cNvGrpSpPr/>
          <p:nvPr/>
        </p:nvGrpSpPr>
        <p:grpSpPr>
          <a:xfrm>
            <a:off x="8153518" y="2416400"/>
            <a:ext cx="3232051" cy="1285600"/>
            <a:chOff x="5675338" y="1812300"/>
            <a:chExt cx="2424038" cy="964200"/>
          </a:xfrm>
        </p:grpSpPr>
        <p:sp>
          <p:nvSpPr>
            <p:cNvPr id="129" name="Google Shape;129;p16"/>
            <p:cNvSpPr/>
            <p:nvPr/>
          </p:nvSpPr>
          <p:spPr>
            <a:xfrm rot="10800000">
              <a:off x="7384250" y="1983149"/>
              <a:ext cx="174000" cy="6225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p16"/>
            <p:cNvSpPr txBox="1"/>
            <p:nvPr/>
          </p:nvSpPr>
          <p:spPr>
            <a:xfrm rot="5400000">
              <a:off x="7350275" y="2027400"/>
              <a:ext cx="964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Vocabulary </a:t>
              </a:r>
              <a:br>
                <a:rPr lang="en-GB" sz="1600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Distribution</a:t>
              </a:r>
              <a:endParaRPr sz="16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1" name="Google Shape;131;p16"/>
            <p:cNvCxnSpPr/>
            <p:nvPr/>
          </p:nvCxnSpPr>
          <p:spPr>
            <a:xfrm>
              <a:off x="5675338" y="2468150"/>
              <a:ext cx="1684200" cy="0"/>
            </a:xfrm>
            <a:prstGeom prst="straightConnector1">
              <a:avLst/>
            </a:prstGeom>
            <a:noFill/>
            <a:ln w="9525" cap="flat" cmpd="sng">
              <a:solidFill>
                <a:srgbClr val="0F9D5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2" name="Google Shape;132;p16"/>
            <p:cNvSpPr/>
            <p:nvPr/>
          </p:nvSpPr>
          <p:spPr>
            <a:xfrm>
              <a:off x="6365200" y="2377073"/>
              <a:ext cx="76500" cy="912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441700" y="2362165"/>
              <a:ext cx="76500" cy="1059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6518188" y="2377003"/>
              <a:ext cx="76500" cy="912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594700" y="2430294"/>
              <a:ext cx="76500" cy="37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671200" y="2399158"/>
              <a:ext cx="76500" cy="690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6747700" y="2430593"/>
              <a:ext cx="76500" cy="37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6824200" y="2342849"/>
              <a:ext cx="76500" cy="1254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7130200" y="2448142"/>
              <a:ext cx="76500" cy="20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900700" y="2451867"/>
              <a:ext cx="76500" cy="162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6977200" y="2448022"/>
              <a:ext cx="76500" cy="20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053700" y="2371238"/>
              <a:ext cx="76500" cy="969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6288688" y="2421338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6212200" y="2436129"/>
              <a:ext cx="76500" cy="321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135688" y="2421320"/>
              <a:ext cx="76500" cy="46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059200" y="2090364"/>
              <a:ext cx="76500" cy="3777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982700" y="2342735"/>
              <a:ext cx="76500" cy="1254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5906200" y="2424381"/>
              <a:ext cx="76500" cy="43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829700" y="2430453"/>
              <a:ext cx="76500" cy="37800"/>
            </a:xfrm>
            <a:prstGeom prst="rect">
              <a:avLst/>
            </a:prstGeom>
            <a:solidFill>
              <a:srgbClr val="0F9D58">
                <a:alpha val="72310"/>
              </a:srgbClr>
            </a:solidFill>
            <a:ln w="9525" cap="flat" cmpd="sng">
              <a:solidFill>
                <a:srgbClr val="0F9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5753800" y="2392400"/>
              <a:ext cx="2241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067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067" baseline="-250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6965825" y="2392400"/>
              <a:ext cx="4113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067">
                  <a:solidFill>
                    <a:srgbClr val="0F9D58"/>
                  </a:solidFill>
                  <a:latin typeface="Roboto"/>
                  <a:ea typeface="Roboto"/>
                  <a:cs typeface="Roboto"/>
                  <a:sym typeface="Roboto"/>
                </a:rPr>
                <a:t>zoo</a:t>
              </a:r>
              <a:endParaRPr sz="1067" baseline="-25000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2" name="Google Shape;152;p16"/>
            <p:cNvCxnSpPr/>
            <p:nvPr/>
          </p:nvCxnSpPr>
          <p:spPr>
            <a:xfrm rot="10800000">
              <a:off x="5927363" y="2545600"/>
              <a:ext cx="1147200" cy="0"/>
            </a:xfrm>
            <a:prstGeom prst="straightConnector1">
              <a:avLst/>
            </a:prstGeom>
            <a:noFill/>
            <a:ln w="9525" cap="flat" cmpd="sng">
              <a:solidFill>
                <a:srgbClr val="0F9D5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153" name="Google Shape;153;p16"/>
          <p:cNvGrpSpPr/>
          <p:nvPr/>
        </p:nvGrpSpPr>
        <p:grpSpPr>
          <a:xfrm>
            <a:off x="2223535" y="2949224"/>
            <a:ext cx="4899601" cy="924044"/>
            <a:chOff x="1227852" y="2211917"/>
            <a:chExt cx="3674701" cy="693033"/>
          </a:xfrm>
        </p:grpSpPr>
        <p:cxnSp>
          <p:nvCxnSpPr>
            <p:cNvPr id="154" name="Google Shape;154;p16"/>
            <p:cNvCxnSpPr>
              <a:stCxn id="155" idx="0"/>
              <a:endCxn id="121" idx="2"/>
            </p:cNvCxnSpPr>
            <p:nvPr/>
          </p:nvCxnSpPr>
          <p:spPr>
            <a:xfrm flipV="1">
              <a:off x="1227852" y="2211918"/>
              <a:ext cx="1811600" cy="669182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56" name="Google Shape;156;p16"/>
            <p:cNvCxnSpPr>
              <a:stCxn id="157" idx="0"/>
              <a:endCxn id="121" idx="2"/>
            </p:cNvCxnSpPr>
            <p:nvPr/>
          </p:nvCxnSpPr>
          <p:spPr>
            <a:xfrm flipV="1">
              <a:off x="1636152" y="2211918"/>
              <a:ext cx="1403300" cy="692857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58" name="Google Shape;158;p16"/>
            <p:cNvCxnSpPr>
              <a:stCxn id="159" idx="0"/>
              <a:endCxn id="121" idx="2"/>
            </p:cNvCxnSpPr>
            <p:nvPr/>
          </p:nvCxnSpPr>
          <p:spPr>
            <a:xfrm flipV="1">
              <a:off x="2044452" y="2211918"/>
              <a:ext cx="995000" cy="308032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60" name="Google Shape;160;p16"/>
            <p:cNvCxnSpPr>
              <a:stCxn id="161" idx="0"/>
              <a:endCxn id="121" idx="2"/>
            </p:cNvCxnSpPr>
            <p:nvPr/>
          </p:nvCxnSpPr>
          <p:spPr>
            <a:xfrm flipV="1">
              <a:off x="2452752" y="2211918"/>
              <a:ext cx="586700" cy="669457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62" name="Google Shape;162;p16"/>
            <p:cNvCxnSpPr>
              <a:stCxn id="163" idx="0"/>
              <a:endCxn id="121" idx="2"/>
            </p:cNvCxnSpPr>
            <p:nvPr/>
          </p:nvCxnSpPr>
          <p:spPr>
            <a:xfrm flipV="1">
              <a:off x="2861052" y="2211918"/>
              <a:ext cx="178400" cy="616082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64" name="Google Shape;164;p16"/>
            <p:cNvCxnSpPr>
              <a:stCxn id="165" idx="0"/>
              <a:endCxn id="121" idx="2"/>
            </p:cNvCxnSpPr>
            <p:nvPr/>
          </p:nvCxnSpPr>
          <p:spPr>
            <a:xfrm flipH="1" flipV="1">
              <a:off x="3039452" y="2211918"/>
              <a:ext cx="229901" cy="219207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66" name="Google Shape;166;p16"/>
            <p:cNvCxnSpPr>
              <a:stCxn id="167" idx="0"/>
              <a:endCxn id="121" idx="2"/>
            </p:cNvCxnSpPr>
            <p:nvPr/>
          </p:nvCxnSpPr>
          <p:spPr>
            <a:xfrm flipH="1" flipV="1">
              <a:off x="3039452" y="2211918"/>
              <a:ext cx="638201" cy="669457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68" name="Google Shape;168;p16"/>
            <p:cNvCxnSpPr>
              <a:stCxn id="169" idx="0"/>
              <a:endCxn id="121" idx="2"/>
            </p:cNvCxnSpPr>
            <p:nvPr/>
          </p:nvCxnSpPr>
          <p:spPr>
            <a:xfrm flipH="1" flipV="1">
              <a:off x="3039452" y="2211918"/>
              <a:ext cx="1046501" cy="669432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70" name="Google Shape;170;p16"/>
            <p:cNvCxnSpPr>
              <a:stCxn id="171" idx="0"/>
              <a:endCxn id="121" idx="2"/>
            </p:cNvCxnSpPr>
            <p:nvPr/>
          </p:nvCxnSpPr>
          <p:spPr>
            <a:xfrm flipH="1" flipV="1">
              <a:off x="3039452" y="2211918"/>
              <a:ext cx="1454801" cy="693032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172" name="Google Shape;172;p16"/>
            <p:cNvCxnSpPr>
              <a:stCxn id="173" idx="0"/>
              <a:endCxn id="121" idx="2"/>
            </p:cNvCxnSpPr>
            <p:nvPr/>
          </p:nvCxnSpPr>
          <p:spPr>
            <a:xfrm flipH="1" flipV="1">
              <a:off x="3039452" y="2211917"/>
              <a:ext cx="1863101" cy="666182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dot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74" name="Google Shape;174;p16"/>
          <p:cNvGrpSpPr/>
          <p:nvPr/>
        </p:nvGrpSpPr>
        <p:grpSpPr>
          <a:xfrm>
            <a:off x="1372035" y="2970801"/>
            <a:ext cx="8737567" cy="1512700"/>
            <a:chOff x="589225" y="2228100"/>
            <a:chExt cx="6553175" cy="1134525"/>
          </a:xfrm>
        </p:grpSpPr>
        <p:cxnSp>
          <p:nvCxnSpPr>
            <p:cNvPr id="175" name="Google Shape;175;p16"/>
            <p:cNvCxnSpPr/>
            <p:nvPr/>
          </p:nvCxnSpPr>
          <p:spPr>
            <a:xfrm>
              <a:off x="1028650" y="2923975"/>
              <a:ext cx="4036800" cy="0"/>
            </a:xfrm>
            <a:prstGeom prst="straightConnector1">
              <a:avLst/>
            </a:prstGeom>
            <a:noFill/>
            <a:ln w="9525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6"/>
            <p:cNvCxnSpPr/>
            <p:nvPr/>
          </p:nvCxnSpPr>
          <p:spPr>
            <a:xfrm rot="10800000">
              <a:off x="1227850" y="2925000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7" name="Google Shape;177;p16"/>
            <p:cNvCxnSpPr/>
            <p:nvPr/>
          </p:nvCxnSpPr>
          <p:spPr>
            <a:xfrm rot="10800000">
              <a:off x="1636150" y="2924975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8" name="Google Shape;178;p16"/>
            <p:cNvCxnSpPr/>
            <p:nvPr/>
          </p:nvCxnSpPr>
          <p:spPr>
            <a:xfrm rot="10800000">
              <a:off x="2044450" y="2924925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" name="Google Shape;179;p16"/>
            <p:cNvCxnSpPr/>
            <p:nvPr/>
          </p:nvCxnSpPr>
          <p:spPr>
            <a:xfrm rot="10800000">
              <a:off x="2452750" y="2925050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0" name="Google Shape;180;p16"/>
            <p:cNvCxnSpPr/>
            <p:nvPr/>
          </p:nvCxnSpPr>
          <p:spPr>
            <a:xfrm rot="10800000">
              <a:off x="2861050" y="2924925"/>
              <a:ext cx="0" cy="4377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1" name="Google Shape;181;p16"/>
            <p:cNvCxnSpPr/>
            <p:nvPr/>
          </p:nvCxnSpPr>
          <p:spPr>
            <a:xfrm rot="10800000">
              <a:off x="3269350" y="2925050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2" name="Google Shape;182;p16"/>
            <p:cNvCxnSpPr/>
            <p:nvPr/>
          </p:nvCxnSpPr>
          <p:spPr>
            <a:xfrm rot="10800000">
              <a:off x="3677650" y="2925125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3" name="Google Shape;183;p16"/>
            <p:cNvCxnSpPr/>
            <p:nvPr/>
          </p:nvCxnSpPr>
          <p:spPr>
            <a:xfrm rot="10800000">
              <a:off x="4085950" y="2925025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4" name="Google Shape;184;p16"/>
            <p:cNvCxnSpPr/>
            <p:nvPr/>
          </p:nvCxnSpPr>
          <p:spPr>
            <a:xfrm rot="10800000">
              <a:off x="4494250" y="2925050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5" name="Google Shape;185;p16"/>
            <p:cNvCxnSpPr/>
            <p:nvPr/>
          </p:nvCxnSpPr>
          <p:spPr>
            <a:xfrm rot="10800000">
              <a:off x="4902550" y="2924900"/>
              <a:ext cx="0" cy="4374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6" name="Google Shape;186;p16"/>
            <p:cNvSpPr txBox="1"/>
            <p:nvPr/>
          </p:nvSpPr>
          <p:spPr>
            <a:xfrm rot="-5400000">
              <a:off x="346525" y="2470800"/>
              <a:ext cx="10359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Attention </a:t>
              </a:r>
              <a:b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Distribution</a:t>
              </a:r>
              <a:endParaRPr sz="1600" i="1" baseline="-250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7" name="Google Shape;187;p16"/>
            <p:cNvCxnSpPr/>
            <p:nvPr/>
          </p:nvCxnSpPr>
          <p:spPr>
            <a:xfrm rot="10800000">
              <a:off x="5143500" y="2926768"/>
              <a:ext cx="1998900" cy="435600"/>
            </a:xfrm>
            <a:prstGeom prst="bentConnector3">
              <a:avLst>
                <a:gd name="adj1" fmla="val 68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8" name="Google Shape;188;p16"/>
            <p:cNvSpPr/>
            <p:nvPr/>
          </p:nvSpPr>
          <p:spPr>
            <a:xfrm>
              <a:off x="867850" y="2452950"/>
              <a:ext cx="174000" cy="5862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189600" y="2881100"/>
              <a:ext cx="76500" cy="4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597900" y="2904775"/>
              <a:ext cx="76500" cy="201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2006200" y="2519950"/>
              <a:ext cx="76500" cy="4050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2414500" y="2881375"/>
              <a:ext cx="76500" cy="4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864300" y="2878100"/>
              <a:ext cx="76500" cy="46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2822800" y="2828000"/>
              <a:ext cx="76500" cy="969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231100" y="2431125"/>
              <a:ext cx="76500" cy="49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3639400" y="2881375"/>
              <a:ext cx="76500" cy="4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047700" y="2881350"/>
              <a:ext cx="76500" cy="438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456000" y="2904950"/>
              <a:ext cx="76500" cy="20100"/>
            </a:xfrm>
            <a:prstGeom prst="rect">
              <a:avLst/>
            </a:prstGeom>
            <a:solidFill>
              <a:srgbClr val="4285F4">
                <a:alpha val="63849"/>
              </a:srgbClr>
            </a:solidFill>
            <a:ln w="9525" cap="flat" cmpd="sng">
              <a:solidFill>
                <a:srgbClr val="4285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16"/>
          <p:cNvGrpSpPr/>
          <p:nvPr/>
        </p:nvGrpSpPr>
        <p:grpSpPr>
          <a:xfrm>
            <a:off x="8363901" y="2063167"/>
            <a:ext cx="716800" cy="1267400"/>
            <a:chOff x="5833125" y="1547375"/>
            <a:chExt cx="537600" cy="950550"/>
          </a:xfrm>
        </p:grpSpPr>
        <p:sp>
          <p:nvSpPr>
            <p:cNvPr id="190" name="Google Shape;190;p16"/>
            <p:cNvSpPr/>
            <p:nvPr/>
          </p:nvSpPr>
          <p:spPr>
            <a:xfrm>
              <a:off x="6031825" y="2060525"/>
              <a:ext cx="130200" cy="437400"/>
            </a:xfrm>
            <a:prstGeom prst="rect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91" name="Google Shape;191;p16"/>
            <p:cNvCxnSpPr>
              <a:stCxn id="190" idx="0"/>
            </p:cNvCxnSpPr>
            <p:nvPr/>
          </p:nvCxnSpPr>
          <p:spPr>
            <a:xfrm rot="10800000">
              <a:off x="6096925" y="1796825"/>
              <a:ext cx="0" cy="2637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2" name="Google Shape;192;p16"/>
            <p:cNvSpPr txBox="1"/>
            <p:nvPr/>
          </p:nvSpPr>
          <p:spPr>
            <a:xfrm>
              <a:off x="5833125" y="1547375"/>
              <a:ext cx="5376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GB" sz="1333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"beat"</a:t>
              </a:r>
              <a:endParaRPr sz="1333" baseline="-25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93" name="Google Shape;193;p16"/>
          <p:cNvCxnSpPr>
            <a:stCxn id="121" idx="3"/>
          </p:cNvCxnSpPr>
          <p:nvPr/>
        </p:nvCxnSpPr>
        <p:spPr>
          <a:xfrm>
            <a:off x="4755001" y="2697424"/>
            <a:ext cx="3269600" cy="597200"/>
          </a:xfrm>
          <a:prstGeom prst="bentConnector3">
            <a:avLst>
              <a:gd name="adj1" fmla="val 68020"/>
            </a:avLst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94" name="Google Shape;194;p16"/>
          <p:cNvGrpSpPr/>
          <p:nvPr/>
        </p:nvGrpSpPr>
        <p:grpSpPr>
          <a:xfrm>
            <a:off x="743235" y="4138567"/>
            <a:ext cx="7145167" cy="1210991"/>
            <a:chOff x="117625" y="3103925"/>
            <a:chExt cx="5358875" cy="908243"/>
          </a:xfrm>
        </p:grpSpPr>
        <p:sp>
          <p:nvSpPr>
            <p:cNvPr id="195" name="Google Shape;195;p16"/>
            <p:cNvSpPr/>
            <p:nvPr/>
          </p:nvSpPr>
          <p:spPr>
            <a:xfrm>
              <a:off x="11408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96" name="Google Shape;196;p16"/>
            <p:cNvCxnSpPr/>
            <p:nvPr/>
          </p:nvCxnSpPr>
          <p:spPr>
            <a:xfrm>
              <a:off x="1314850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7" name="Google Shape;197;p16"/>
            <p:cNvCxnSpPr>
              <a:endCxn id="195" idx="2"/>
            </p:cNvCxnSpPr>
            <p:nvPr/>
          </p:nvCxnSpPr>
          <p:spPr>
            <a:xfrm rot="10800000">
              <a:off x="12278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8" name="Google Shape;198;p16"/>
            <p:cNvSpPr/>
            <p:nvPr/>
          </p:nvSpPr>
          <p:spPr>
            <a:xfrm>
              <a:off x="15491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99" name="Google Shape;199;p16"/>
            <p:cNvCxnSpPr>
              <a:endCxn id="198" idx="2"/>
            </p:cNvCxnSpPr>
            <p:nvPr/>
          </p:nvCxnSpPr>
          <p:spPr>
            <a:xfrm rot="10800000">
              <a:off x="16361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0" name="Google Shape;200;p16"/>
            <p:cNvSpPr/>
            <p:nvPr/>
          </p:nvSpPr>
          <p:spPr>
            <a:xfrm>
              <a:off x="19574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1" name="Google Shape;201;p16"/>
            <p:cNvCxnSpPr>
              <a:endCxn id="200" idx="2"/>
            </p:cNvCxnSpPr>
            <p:nvPr/>
          </p:nvCxnSpPr>
          <p:spPr>
            <a:xfrm rot="10800000">
              <a:off x="20444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2" name="Google Shape;202;p16"/>
            <p:cNvSpPr/>
            <p:nvPr/>
          </p:nvSpPr>
          <p:spPr>
            <a:xfrm>
              <a:off x="23657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3" name="Google Shape;203;p16"/>
            <p:cNvCxnSpPr>
              <a:endCxn id="202" idx="2"/>
            </p:cNvCxnSpPr>
            <p:nvPr/>
          </p:nvCxnSpPr>
          <p:spPr>
            <a:xfrm rot="10800000">
              <a:off x="24527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4" name="Google Shape;204;p16"/>
            <p:cNvSpPr/>
            <p:nvPr/>
          </p:nvSpPr>
          <p:spPr>
            <a:xfrm>
              <a:off x="27740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5" name="Google Shape;205;p16"/>
            <p:cNvCxnSpPr>
              <a:endCxn id="204" idx="2"/>
            </p:cNvCxnSpPr>
            <p:nvPr/>
          </p:nvCxnSpPr>
          <p:spPr>
            <a:xfrm rot="10800000">
              <a:off x="28610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6" name="Google Shape;206;p16"/>
            <p:cNvSpPr/>
            <p:nvPr/>
          </p:nvSpPr>
          <p:spPr>
            <a:xfrm>
              <a:off x="31823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7" name="Google Shape;207;p16"/>
            <p:cNvCxnSpPr>
              <a:endCxn id="206" idx="2"/>
            </p:cNvCxnSpPr>
            <p:nvPr/>
          </p:nvCxnSpPr>
          <p:spPr>
            <a:xfrm rot="10800000">
              <a:off x="32693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8" name="Google Shape;208;p16"/>
            <p:cNvSpPr/>
            <p:nvPr/>
          </p:nvSpPr>
          <p:spPr>
            <a:xfrm>
              <a:off x="35906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9" name="Google Shape;209;p16"/>
            <p:cNvCxnSpPr>
              <a:endCxn id="208" idx="2"/>
            </p:cNvCxnSpPr>
            <p:nvPr/>
          </p:nvCxnSpPr>
          <p:spPr>
            <a:xfrm rot="10800000">
              <a:off x="36776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0" name="Google Shape;210;p16"/>
            <p:cNvSpPr/>
            <p:nvPr/>
          </p:nvSpPr>
          <p:spPr>
            <a:xfrm>
              <a:off x="39989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11" name="Google Shape;211;p16"/>
            <p:cNvCxnSpPr>
              <a:endCxn id="210" idx="2"/>
            </p:cNvCxnSpPr>
            <p:nvPr/>
          </p:nvCxnSpPr>
          <p:spPr>
            <a:xfrm rot="10800000">
              <a:off x="40859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2" name="Google Shape;212;p16"/>
            <p:cNvSpPr/>
            <p:nvPr/>
          </p:nvSpPr>
          <p:spPr>
            <a:xfrm>
              <a:off x="44072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13" name="Google Shape;213;p16"/>
            <p:cNvCxnSpPr>
              <a:endCxn id="212" idx="2"/>
            </p:cNvCxnSpPr>
            <p:nvPr/>
          </p:nvCxnSpPr>
          <p:spPr>
            <a:xfrm rot="10800000">
              <a:off x="44942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4" name="Google Shape;214;p16"/>
            <p:cNvSpPr/>
            <p:nvPr/>
          </p:nvSpPr>
          <p:spPr>
            <a:xfrm>
              <a:off x="4815550" y="3362368"/>
              <a:ext cx="174000" cy="377700"/>
            </a:xfrm>
            <a:prstGeom prst="rect">
              <a:avLst/>
            </a:prstGeom>
            <a:solidFill>
              <a:srgbClr val="DB4437">
                <a:alpha val="67690"/>
              </a:srgbClr>
            </a:solidFill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15" name="Google Shape;215;p16"/>
            <p:cNvCxnSpPr>
              <a:endCxn id="214" idx="2"/>
            </p:cNvCxnSpPr>
            <p:nvPr/>
          </p:nvCxnSpPr>
          <p:spPr>
            <a:xfrm rot="10800000">
              <a:off x="4902550" y="3740068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6" name="Google Shape;216;p16"/>
            <p:cNvSpPr txBox="1"/>
            <p:nvPr/>
          </p:nvSpPr>
          <p:spPr>
            <a:xfrm>
              <a:off x="5169600" y="3327575"/>
              <a:ext cx="306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GB" sz="1600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 sz="1600" baseline="-25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7" name="Google Shape;217;p16"/>
            <p:cNvCxnSpPr/>
            <p:nvPr/>
          </p:nvCxnSpPr>
          <p:spPr>
            <a:xfrm rot="10800000">
              <a:off x="1314725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8" name="Google Shape;218;p16"/>
            <p:cNvCxnSpPr/>
            <p:nvPr/>
          </p:nvCxnSpPr>
          <p:spPr>
            <a:xfrm>
              <a:off x="1723213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9" name="Google Shape;219;p16"/>
            <p:cNvCxnSpPr/>
            <p:nvPr/>
          </p:nvCxnSpPr>
          <p:spPr>
            <a:xfrm rot="10800000">
              <a:off x="1723088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0" name="Google Shape;220;p16"/>
            <p:cNvCxnSpPr/>
            <p:nvPr/>
          </p:nvCxnSpPr>
          <p:spPr>
            <a:xfrm>
              <a:off x="2131513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1" name="Google Shape;221;p16"/>
            <p:cNvCxnSpPr/>
            <p:nvPr/>
          </p:nvCxnSpPr>
          <p:spPr>
            <a:xfrm rot="10800000">
              <a:off x="2131388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2" name="Google Shape;222;p16"/>
            <p:cNvCxnSpPr/>
            <p:nvPr/>
          </p:nvCxnSpPr>
          <p:spPr>
            <a:xfrm>
              <a:off x="2539813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3" name="Google Shape;223;p16"/>
            <p:cNvCxnSpPr/>
            <p:nvPr/>
          </p:nvCxnSpPr>
          <p:spPr>
            <a:xfrm rot="10800000">
              <a:off x="2539688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4" name="Google Shape;224;p16"/>
            <p:cNvCxnSpPr/>
            <p:nvPr/>
          </p:nvCxnSpPr>
          <p:spPr>
            <a:xfrm>
              <a:off x="2948113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5" name="Google Shape;225;p16"/>
            <p:cNvCxnSpPr/>
            <p:nvPr/>
          </p:nvCxnSpPr>
          <p:spPr>
            <a:xfrm rot="10800000">
              <a:off x="2947988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6" name="Google Shape;226;p16"/>
            <p:cNvCxnSpPr/>
            <p:nvPr/>
          </p:nvCxnSpPr>
          <p:spPr>
            <a:xfrm>
              <a:off x="3356400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7" name="Google Shape;227;p16"/>
            <p:cNvCxnSpPr/>
            <p:nvPr/>
          </p:nvCxnSpPr>
          <p:spPr>
            <a:xfrm rot="10800000">
              <a:off x="3356275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8" name="Google Shape;228;p16"/>
            <p:cNvCxnSpPr/>
            <p:nvPr/>
          </p:nvCxnSpPr>
          <p:spPr>
            <a:xfrm>
              <a:off x="3761525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9" name="Google Shape;229;p16"/>
            <p:cNvCxnSpPr/>
            <p:nvPr/>
          </p:nvCxnSpPr>
          <p:spPr>
            <a:xfrm rot="10800000">
              <a:off x="3761400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0" name="Google Shape;230;p16"/>
            <p:cNvCxnSpPr/>
            <p:nvPr/>
          </p:nvCxnSpPr>
          <p:spPr>
            <a:xfrm>
              <a:off x="4173000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1" name="Google Shape;231;p16"/>
            <p:cNvCxnSpPr/>
            <p:nvPr/>
          </p:nvCxnSpPr>
          <p:spPr>
            <a:xfrm rot="10800000">
              <a:off x="4172875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2" name="Google Shape;232;p16"/>
            <p:cNvCxnSpPr/>
            <p:nvPr/>
          </p:nvCxnSpPr>
          <p:spPr>
            <a:xfrm>
              <a:off x="4588550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3" name="Google Shape;233;p16"/>
            <p:cNvCxnSpPr/>
            <p:nvPr/>
          </p:nvCxnSpPr>
          <p:spPr>
            <a:xfrm rot="10800000">
              <a:off x="4588425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4" name="Google Shape;234;p16"/>
            <p:cNvCxnSpPr/>
            <p:nvPr/>
          </p:nvCxnSpPr>
          <p:spPr>
            <a:xfrm>
              <a:off x="4992788" y="3512268"/>
              <a:ext cx="2343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5" name="Google Shape;235;p16"/>
            <p:cNvCxnSpPr/>
            <p:nvPr/>
          </p:nvCxnSpPr>
          <p:spPr>
            <a:xfrm rot="10800000">
              <a:off x="4992663" y="3590175"/>
              <a:ext cx="22800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6" name="Google Shape;236;p16"/>
            <p:cNvSpPr txBox="1"/>
            <p:nvPr/>
          </p:nvSpPr>
          <p:spPr>
            <a:xfrm rot="-5400000">
              <a:off x="181375" y="3040175"/>
              <a:ext cx="894600" cy="102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DB4437"/>
                  </a:solidFill>
                  <a:latin typeface="Roboto"/>
                  <a:ea typeface="Roboto"/>
                  <a:cs typeface="Roboto"/>
                  <a:sym typeface="Roboto"/>
                </a:rPr>
                <a:t>Encoder </a:t>
              </a:r>
              <a:br>
                <a:rPr lang="en-GB" sz="1600">
                  <a:solidFill>
                    <a:srgbClr val="DB443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DB4437"/>
                  </a:solidFill>
                  <a:latin typeface="Roboto"/>
                  <a:ea typeface="Roboto"/>
                  <a:cs typeface="Roboto"/>
                  <a:sym typeface="Roboto"/>
                </a:rPr>
                <a:t>Hidden</a:t>
              </a:r>
              <a:br>
                <a:rPr lang="en-GB" sz="1600">
                  <a:solidFill>
                    <a:srgbClr val="DB443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DB4437"/>
                  </a:solidFill>
                  <a:latin typeface="Roboto"/>
                  <a:ea typeface="Roboto"/>
                  <a:cs typeface="Roboto"/>
                  <a:sym typeface="Roboto"/>
                </a:rPr>
                <a:t>States</a:t>
              </a:r>
              <a:endParaRPr sz="1600" i="1" baseline="-25000">
                <a:solidFill>
                  <a:srgbClr val="DB443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74650" y="3362371"/>
              <a:ext cx="174000" cy="3777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DB44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8" name="Google Shape;238;p16"/>
          <p:cNvSpPr txBox="1"/>
          <p:nvPr/>
        </p:nvSpPr>
        <p:spPr>
          <a:xfrm rot="5400000">
            <a:off x="10053001" y="4364040"/>
            <a:ext cx="1885200" cy="7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-GB" sz="1600">
                <a:solidFill>
                  <a:srgbClr val="F3A23C"/>
                </a:solidFill>
                <a:latin typeface="Roboto"/>
                <a:ea typeface="Roboto"/>
                <a:cs typeface="Roboto"/>
                <a:sym typeface="Roboto"/>
              </a:rPr>
              <a:t> Decoder</a:t>
            </a:r>
            <a:br>
              <a:rPr lang="en-GB" sz="1600">
                <a:solidFill>
                  <a:srgbClr val="F3A23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>
                <a:solidFill>
                  <a:srgbClr val="F3A23C"/>
                </a:solidFill>
                <a:latin typeface="Roboto"/>
                <a:ea typeface="Roboto"/>
                <a:cs typeface="Roboto"/>
                <a:sym typeface="Roboto"/>
              </a:rPr>
              <a:t>Hidden States</a:t>
            </a:r>
            <a:endParaRPr sz="1600" i="1" baseline="-25000">
              <a:solidFill>
                <a:srgbClr val="F3A2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16"/>
          <p:cNvSpPr/>
          <p:nvPr/>
        </p:nvSpPr>
        <p:spPr>
          <a:xfrm rot="10800000">
            <a:off x="10430868" y="4483161"/>
            <a:ext cx="232000" cy="503600"/>
          </a:xfrm>
          <a:prstGeom prst="leftBrace">
            <a:avLst>
              <a:gd name="adj1" fmla="val 43228"/>
              <a:gd name="adj2" fmla="val 50000"/>
            </a:avLst>
          </a:prstGeom>
          <a:noFill/>
          <a:ln w="9525" cap="flat" cmpd="sng">
            <a:solidFill>
              <a:srgbClr val="F4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1810601" y="5247967"/>
            <a:ext cx="6560000" cy="1179500"/>
            <a:chOff x="918150" y="3935975"/>
            <a:chExt cx="4920000" cy="884625"/>
          </a:xfrm>
        </p:grpSpPr>
        <p:sp>
          <p:nvSpPr>
            <p:cNvPr id="241" name="Google Shape;241;p16"/>
            <p:cNvSpPr/>
            <p:nvPr/>
          </p:nvSpPr>
          <p:spPr>
            <a:xfrm rot="-5400000">
              <a:off x="3070850" y="2242000"/>
              <a:ext cx="224100" cy="4392000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918150" y="3935975"/>
              <a:ext cx="49200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n-GB" sz="1067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Germany  emerge  victorious     in           2-0          win       against  Argentina    on       Saturday    </a:t>
              </a:r>
              <a:r>
                <a:rPr lang="en-GB" sz="1600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 sz="1600" baseline="-25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6"/>
            <p:cNvSpPr txBox="1"/>
            <p:nvPr/>
          </p:nvSpPr>
          <p:spPr>
            <a:xfrm>
              <a:off x="2536100" y="4490900"/>
              <a:ext cx="12936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en-GB" sz="1600">
                  <a:solidFill>
                    <a:srgbClr val="737373"/>
                  </a:solidFill>
                  <a:latin typeface="Roboto"/>
                  <a:ea typeface="Roboto"/>
                  <a:cs typeface="Roboto"/>
                  <a:sym typeface="Roboto"/>
                </a:rPr>
                <a:t>Source Text</a:t>
              </a:r>
              <a:endParaRPr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4" name="Google Shape;244;p16"/>
          <p:cNvSpPr txBox="1"/>
          <p:nvPr/>
        </p:nvSpPr>
        <p:spPr>
          <a:xfrm rot="-1137096">
            <a:off x="2373917" y="3007790"/>
            <a:ext cx="1332637" cy="38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-GB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weighted sum</a:t>
            </a:r>
            <a:endParaRPr sz="1333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 rot="1177910">
            <a:off x="5345966" y="3074395"/>
            <a:ext cx="1332243" cy="38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-GB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weighted sum</a:t>
            </a:r>
            <a:endParaRPr sz="1333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16"/>
          <p:cNvSpPr txBox="1"/>
          <p:nvPr/>
        </p:nvSpPr>
        <p:spPr>
          <a:xfrm>
            <a:off x="8787668" y="5927833"/>
            <a:ext cx="2050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-GB"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Partial Summary</a:t>
            </a:r>
            <a:endParaRPr sz="16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16"/>
          <p:cNvSpPr/>
          <p:nvPr/>
        </p:nvSpPr>
        <p:spPr>
          <a:xfrm rot="-5400000">
            <a:off x="9636834" y="5151667"/>
            <a:ext cx="298800" cy="1515600"/>
          </a:xfrm>
          <a:prstGeom prst="leftBrace">
            <a:avLst>
              <a:gd name="adj1" fmla="val 43228"/>
              <a:gd name="adj2" fmla="val 50000"/>
            </a:avLst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Title 1">
            <a:extLst>
              <a:ext uri="{FF2B5EF4-FFF2-40B4-BE49-F238E27FC236}">
                <a16:creationId xmlns:a16="http://schemas.microsoft.com/office/drawing/2014/main" id="{FCB13CDE-0251-BE42-912B-D0F7CD09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Baseline: Sequence To Sequence</a:t>
            </a:r>
          </a:p>
        </p:txBody>
      </p:sp>
    </p:spTree>
    <p:extLst>
      <p:ext uri="{BB962C8B-B14F-4D97-AF65-F5344CB8AC3E}">
        <p14:creationId xmlns:p14="http://schemas.microsoft.com/office/powerpoint/2010/main" val="29835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FD35269-8C01-174C-AA73-C7A82313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5" y="98854"/>
            <a:ext cx="11671929" cy="484384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94E5AF-5757-174C-81FA-B71861C0151C}"/>
              </a:ext>
            </a:extLst>
          </p:cNvPr>
          <p:cNvSpPr/>
          <p:nvPr/>
        </p:nvSpPr>
        <p:spPr>
          <a:xfrm>
            <a:off x="473676" y="1198605"/>
            <a:ext cx="7113374" cy="1297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1B151-5B0C-954B-B744-784F8A55E0B5}"/>
              </a:ext>
            </a:extLst>
          </p:cNvPr>
          <p:cNvSpPr/>
          <p:nvPr/>
        </p:nvSpPr>
        <p:spPr>
          <a:xfrm>
            <a:off x="3661719" y="148282"/>
            <a:ext cx="1626973" cy="976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14692-0006-5A41-84C2-5568E35CD6B2}"/>
              </a:ext>
            </a:extLst>
          </p:cNvPr>
          <p:cNvSpPr/>
          <p:nvPr/>
        </p:nvSpPr>
        <p:spPr>
          <a:xfrm>
            <a:off x="8344929" y="148282"/>
            <a:ext cx="3587035" cy="1729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3742477-B133-6C4F-98BE-7D569C4BB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63" y="5318208"/>
            <a:ext cx="4342472" cy="1025609"/>
          </a:xfrm>
          <a:prstGeom prst="rect">
            <a:avLst/>
          </a:prstGeom>
        </p:spPr>
      </p:pic>
      <p:pic>
        <p:nvPicPr>
          <p:cNvPr id="11" name="Picture 1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E711362-11F3-5448-B206-A7D00E303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295" y="5414917"/>
            <a:ext cx="2407407" cy="832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B3935-E7FA-AB4A-968D-C2DB08311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130" y="5528959"/>
            <a:ext cx="5847736" cy="60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DB5C39-1764-834C-9268-6CBABAF53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806" y="5561915"/>
            <a:ext cx="3204383" cy="6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1616</Words>
  <Application>Microsoft Macintosh PowerPoint</Application>
  <PresentationFormat>Widescreen</PresentationFormat>
  <Paragraphs>260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Century Gothic</vt:lpstr>
      <vt:lpstr>Roboto</vt:lpstr>
      <vt:lpstr>Mesh</vt:lpstr>
      <vt:lpstr>Summarization I</vt:lpstr>
      <vt:lpstr>TASK</vt:lpstr>
      <vt:lpstr>Extractive Summarization</vt:lpstr>
      <vt:lpstr>Abstractive summarization</vt:lpstr>
      <vt:lpstr>Seq2Seq for summarization</vt:lpstr>
      <vt:lpstr>First Paper</vt:lpstr>
      <vt:lpstr>AIM of the paper</vt:lpstr>
      <vt:lpstr>Baseline: Sequence To Sequence</vt:lpstr>
      <vt:lpstr>PowerPoint Presentation</vt:lpstr>
      <vt:lpstr>Pointer-Generator Network</vt:lpstr>
      <vt:lpstr>PowerPoint Presentation</vt:lpstr>
      <vt:lpstr>Coverage Mechanism</vt:lpstr>
      <vt:lpstr>NOVELTY</vt:lpstr>
      <vt:lpstr>CNN / Daily Mail dataset</vt:lpstr>
      <vt:lpstr>Design choices</vt:lpstr>
      <vt:lpstr>Evaluation Metrics - Example</vt:lpstr>
      <vt:lpstr>Evaluation Metrics</vt:lpstr>
      <vt:lpstr>Results</vt:lpstr>
      <vt:lpstr>Losing to extractive systems</vt:lpstr>
      <vt:lpstr>Observations</vt:lpstr>
      <vt:lpstr>How abstractive are the models?</vt:lpstr>
      <vt:lpstr>Loss and Evaluation Discrepancy</vt:lpstr>
      <vt:lpstr>SECOND Paper</vt:lpstr>
      <vt:lpstr>AIM of the paper</vt:lpstr>
      <vt:lpstr>Exposure bias</vt:lpstr>
      <vt:lpstr>Neural intra-attention model</vt:lpstr>
      <vt:lpstr>Avoiding repetition</vt:lpstr>
      <vt:lpstr>Loss functions: Teacher Forcing</vt:lpstr>
      <vt:lpstr>Loss functions: policy learning</vt:lpstr>
      <vt:lpstr>Why is discrete a problem?</vt:lpstr>
      <vt:lpstr>Why is discrete a problem?</vt:lpstr>
      <vt:lpstr>Additional Exercise</vt:lpstr>
      <vt:lpstr>Loss functions: policy learning</vt:lpstr>
      <vt:lpstr>Loss functions: Hybrid</vt:lpstr>
      <vt:lpstr>Datasets</vt:lpstr>
      <vt:lpstr>Evaluation Metrics</vt:lpstr>
      <vt:lpstr>Results</vt:lpstr>
      <vt:lpstr>Results</vt:lpstr>
      <vt:lpstr>Results</vt:lpstr>
      <vt:lpstr>Results</vt:lpstr>
      <vt:lpstr>Post-lecture Questions</vt:lpstr>
      <vt:lpstr>Post-lecture Questions</vt:lpstr>
      <vt:lpstr>In Summary (No pun intended)</vt:lpstr>
      <vt:lpstr>References</vt:lpstr>
      <vt:lpstr>References</vt:lpstr>
      <vt:lpstr>Paper 1 - Issues</vt:lpstr>
      <vt:lpstr>Paper 1: Alternatives that were tried</vt:lpstr>
      <vt:lpstr>Paper 1: Design choices</vt:lpstr>
      <vt:lpstr>Paper 2: Neural intra-attention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Summarization I</dc:title>
  <dc:creator>Ameet S. Deshpande</dc:creator>
  <cp:lastModifiedBy>Ameet S. Deshpande</cp:lastModifiedBy>
  <cp:revision>2</cp:revision>
  <dcterms:created xsi:type="dcterms:W3CDTF">2020-03-19T02:48:43Z</dcterms:created>
  <dcterms:modified xsi:type="dcterms:W3CDTF">2020-03-24T18:58:26Z</dcterms:modified>
</cp:coreProperties>
</file>