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31"/>
  </p:notesMasterIdLst>
  <p:handoutMasterIdLst>
    <p:handoutMasterId r:id="rId32"/>
  </p:handoutMasterIdLst>
  <p:sldIdLst>
    <p:sldId id="381" r:id="rId2"/>
    <p:sldId id="385" r:id="rId3"/>
    <p:sldId id="401" r:id="rId4"/>
    <p:sldId id="384" r:id="rId5"/>
    <p:sldId id="366" r:id="rId6"/>
    <p:sldId id="396" r:id="rId7"/>
    <p:sldId id="376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99" r:id="rId16"/>
    <p:sldId id="321" r:id="rId17"/>
    <p:sldId id="371" r:id="rId18"/>
    <p:sldId id="369" r:id="rId19"/>
    <p:sldId id="275" r:id="rId20"/>
    <p:sldId id="277" r:id="rId21"/>
    <p:sldId id="378" r:id="rId22"/>
    <p:sldId id="379" r:id="rId23"/>
    <p:sldId id="276" r:id="rId24"/>
    <p:sldId id="372" r:id="rId25"/>
    <p:sldId id="380" r:id="rId26"/>
    <p:sldId id="400" r:id="rId27"/>
    <p:sldId id="281" r:id="rId28"/>
    <p:sldId id="284" r:id="rId29"/>
    <p:sldId id="397" r:id="rId3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3692"/>
  </p:normalViewPr>
  <p:slideViewPr>
    <p:cSldViewPr>
      <p:cViewPr varScale="1">
        <p:scale>
          <a:sx n="66" d="100"/>
          <a:sy n="66" d="100"/>
        </p:scale>
        <p:origin x="7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CC9CBE0E-04C2-0746-BE86-B57B2EDC5EE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7A8AE6E7-7539-2440-BA7F-DD8E58838B9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3E05927E-0C61-1146-8C19-8A7FA6DBCE3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E045AAFE-1C50-234C-9AC0-F0C052A49CC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anose="02070309020205020404" pitchFamily="49" charset="0"/>
              </a:defRPr>
            </a:lvl1pPr>
          </a:lstStyle>
          <a:p>
            <a:fld id="{3AD1E8CE-655C-0348-BDAF-ECA23F0E8F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43084FB6-71B0-0F42-8B06-0C52501E49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37709F69-70D4-A24A-A505-A3660684607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3BF7F94-679E-C745-8850-7E2E7BCA301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3" name="Rectangle 5">
            <a:extLst>
              <a:ext uri="{FF2B5EF4-FFF2-40B4-BE49-F238E27FC236}">
                <a16:creationId xmlns:a16="http://schemas.microsoft.com/office/drawing/2014/main" id="{B6AED2A0-E816-9647-B280-8E32DEEF28F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1123269D-365F-5C4E-B56B-5FD07B5FB92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>
            <a:extLst>
              <a:ext uri="{FF2B5EF4-FFF2-40B4-BE49-F238E27FC236}">
                <a16:creationId xmlns:a16="http://schemas.microsoft.com/office/drawing/2014/main" id="{867B7E65-6C96-614B-BC4F-A9DE326C61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anose="02020603050405020304" pitchFamily="18" charset="0"/>
              </a:defRPr>
            </a:lvl1pPr>
          </a:lstStyle>
          <a:p>
            <a:fld id="{918FCCF1-8FE8-6E4C-8CDD-2A9486470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1DB7E66-7969-8540-A6D8-C149489087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97CA082-0F83-4241-9116-CA829278C6D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9F00A10-09E9-F745-9EAC-823B00F795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44DD1161-531F-8144-82C9-CE888BC0E6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01628306-ED36-9740-8B1C-A18BF1DD7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C5797BC-1261-4E49-930B-555E2C2E537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C84116B0-9B6E-7549-A87C-76A2190A4D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FEBCCA97-A86E-1943-AB3F-CD707E45C9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D72A90E6-3483-BA4A-B32F-5A41B753F9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67D9073-EC28-F446-B577-2422C7B4251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27ACEDA1-1723-FA43-A68E-4DB367F4FD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7DE8250F-C415-6C45-8972-088E0C8687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6C3B9B47-F0D5-2B4C-8275-B4DED5D172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16CCC05-6BD6-B647-A71E-832B31B318A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6B82DD38-A71A-1444-9A2F-6D28DDC358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4975" y="549275"/>
            <a:ext cx="3659188" cy="2743200"/>
          </a:xfrm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69BBAD60-431D-3F47-8E7A-9721C6E648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3"/>
            <a:ext cx="7042547" cy="329111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416495D8-1213-A74B-A946-9ED08F4B83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D036619-2BFE-3A4D-9A21-6A7565D9D1DE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E154E39F-1D52-D04F-A367-B7902D5C1C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A784BD84-1CC7-8D47-8AC4-270A606416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91C93B37-07C0-9747-B2F5-069A3BDA02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A4206B7-BFBE-AD49-980D-A3B40637A30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3DC20C27-524E-C140-A438-A90D8C2340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4975" y="549275"/>
            <a:ext cx="3659188" cy="2743200"/>
          </a:xfrm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8CFBC6E4-0D55-B148-A489-2642913FF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3"/>
            <a:ext cx="7042547" cy="329111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CDDBC874-567E-7C4C-B3CB-2797484B3D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9FBFC4D-3018-9D4E-8A6F-57BB0B4A5363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E107AE96-1C36-C540-BA8E-303978EB00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8EB38EDE-78B8-DA4C-9A3E-10DE7A16BA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2D09BE5D-6840-5949-871B-9C84B3F1F7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D06862C-D480-804C-ABB0-B4F3CF260C4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2738C837-621E-6143-8BB6-A07E2AD041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FE5981F4-85CD-3D41-8110-C3742D6C78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2A12E6B2-3421-3D48-B481-94A67972CB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8B317E6-CA4F-3D41-BB51-38E37F996F83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D617CF83-77B7-0542-85B6-DE5C148D9A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81325" y="554038"/>
            <a:ext cx="3643313" cy="2732087"/>
          </a:xfrm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7EAEE503-3B38-9E40-AB9F-3EACEEB450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2"/>
            <a:ext cx="7042547" cy="32899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49B6B1BC-203E-5842-8FEB-48F3F8DE05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6D9D8B2-8F5C-1D47-B457-2D47A62D0C8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9595C53-6CF4-0243-A898-3199DA2BC3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81325" y="554038"/>
            <a:ext cx="3643313" cy="2732087"/>
          </a:xfrm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595BDC88-8349-384C-BEE4-E6B6625D1C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2"/>
            <a:ext cx="7042547" cy="32899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27B0BC5F-87D7-F645-8024-A0398EE0FB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93EE32E-0D63-5848-8668-C837961B7FA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8514AADE-4808-C64E-9E72-3DEE5CC4BC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81325" y="554038"/>
            <a:ext cx="3643313" cy="2732087"/>
          </a:xfrm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AE197691-9C48-A24C-8D2B-936E38EFA0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2"/>
            <a:ext cx="7042547" cy="32899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3EFE225B-50B2-AB47-BCD6-1879A35CFC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6C3B602-8055-6645-9304-48BC59B7EF9C}" type="slidenum">
              <a:rPr lang="en-AU" altLang="en-US" sz="1300" b="0">
                <a:latin typeface="Times New Roman" panose="02020603050405020304" pitchFamily="18" charset="0"/>
              </a:rPr>
              <a:pPr eaLnBrk="1" hangingPunct="1"/>
              <a:t>8</a:t>
            </a:fld>
            <a:endParaRPr lang="en-AU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C5400E3D-583A-7B40-B3A1-B4844E8A25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4703A930-73BC-304C-99C4-9AA68B562D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2639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9FA9651C-B098-3940-BE77-12C2A738DF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91F8637-BB52-D64E-93E4-B428E9BBD01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2DB8EBD0-A72D-B947-9D21-4C62BCAAC6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00E25332-81C0-A84F-B820-A6CCA2E49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-Roman" pitchFamily="2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7080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65BD319D-611C-244F-90C6-8EE02D943C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D9CFFE4-AA7B-A949-ACEF-2ED3F6014C08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F1F0156C-ECDD-D447-AE1C-4EF950DD0B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8317C085-B00A-5E4E-94CD-8F92E5F530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-Roman" pitchFamily="2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7061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0F9BEB5A-9BA8-1449-B970-4BC824AA98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B074701-BD80-714A-94FA-5F9A3236715B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3601E7BC-60DD-9C4A-A993-92AD6BEE7E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025C6654-3DA0-414B-A85F-D0AFAA8D5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7426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AB44D0BD-45AB-6046-BF3C-B7B72B9F2E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89B3BA8-2031-BB4E-943D-D563EC4408B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33936523-AD79-D047-9A17-B692506D54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2AA8E05C-0CA8-4743-A9B8-B5EAEBA36F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-Roman" pitchFamily="2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736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32E0C84F-FD3D-E843-B4F9-DB0C82110D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FD97EF8-C3C1-8C4D-A3FC-8387E4754B6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F43586E3-D421-FB4F-8992-175287045A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58629E80-05FA-5941-BF4B-A1CF898FA0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-Roman" pitchFamily="2" charset="0"/>
                <a:ea typeface="ＭＳ Ｐゴシック" panose="020B0600070205080204" pitchFamily="34" charset="-128"/>
              </a:rPr>
              <a:t>Not as robust:  Can detect duplicates, but not lost or re-ordered…</a:t>
            </a:r>
          </a:p>
          <a:p>
            <a:endParaRPr lang="en-US" altLang="en-US">
              <a:latin typeface="Times-Roman" pitchFamily="2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-Roman" pitchFamily="2" charset="0"/>
                <a:ea typeface="ＭＳ Ｐゴシック" panose="020B0600070205080204" pitchFamily="34" charset="-128"/>
              </a:rPr>
              <a:t>• RFC 2401: An overview of a security architecture</a:t>
            </a:r>
          </a:p>
          <a:p>
            <a:r>
              <a:rPr lang="en-US" altLang="en-US">
                <a:latin typeface="Times-Roman" pitchFamily="2" charset="0"/>
                <a:ea typeface="ＭＳ Ｐゴシック" panose="020B0600070205080204" pitchFamily="34" charset="-128"/>
              </a:rPr>
              <a:t>• RFC 2402: Description of a packet authentication extension to IPv4 and IPv6</a:t>
            </a:r>
          </a:p>
          <a:p>
            <a:r>
              <a:rPr lang="en-US" altLang="en-US">
                <a:latin typeface="Times-Roman" pitchFamily="2" charset="0"/>
                <a:ea typeface="ＭＳ Ｐゴシック" panose="020B0600070205080204" pitchFamily="34" charset="-128"/>
              </a:rPr>
              <a:t>• RFC 2406: Description of a packet encryption extension to IPv4 and IPv6</a:t>
            </a:r>
          </a:p>
          <a:p>
            <a:r>
              <a:rPr lang="en-US" altLang="en-US">
                <a:latin typeface="Times-Roman" pitchFamily="2" charset="0"/>
                <a:ea typeface="ＭＳ Ｐゴシック" panose="020B0600070205080204" pitchFamily="34" charset="-128"/>
              </a:rPr>
              <a:t>• RFC 2408: Specification of key management capabilities</a:t>
            </a:r>
          </a:p>
        </p:txBody>
      </p:sp>
    </p:spTree>
    <p:extLst>
      <p:ext uri="{BB962C8B-B14F-4D97-AF65-F5344CB8AC3E}">
        <p14:creationId xmlns:p14="http://schemas.microsoft.com/office/powerpoint/2010/main" val="32301249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3BF83DDB-159D-1A41-82A7-C534877150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D1BAC5D-35F4-534B-AEDE-55218603755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87B22572-207E-E140-880F-CA2C4F6834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FD308DF9-C40B-674B-9C53-D76ECCB00A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-Roman" pitchFamily="2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4963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79FF353D-E9BE-F843-9FAA-4F19F8F1DA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1C45295-A6EC-C342-972C-E2ADF07EDEF3}" type="slidenum">
              <a:rPr lang="en-AU" altLang="en-US" sz="1300" b="0">
                <a:latin typeface="Times New Roman" panose="02020603050405020304" pitchFamily="18" charset="0"/>
              </a:rPr>
              <a:pPr eaLnBrk="1" hangingPunct="1"/>
              <a:t>16</a:t>
            </a:fld>
            <a:endParaRPr lang="en-AU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8C5655A4-D4E7-B74F-9700-FDCF222BAD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075034FB-6E00-0C49-8F1D-3D8CBF6A51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BC01B-D2C3-6A46-ABEA-2276E1B6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B238732-C61E-4041-AE03-94EE0D77940F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B9DED-1907-5A47-BF69-9C7C6C63D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EB931-129C-6346-BEE6-DC0865731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2DEBC-8B16-A74B-B6F9-1E4505BF85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71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300BF-39FE-8149-8760-246889C0E2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ECEF682-5725-BE4B-AEDA-52B88A7665DA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14F5-4676-AB49-820A-10A94D09C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867C2-7077-874D-A00B-54CB0F8E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1DA93-BC66-9C41-A63C-5099151CB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591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DDF77-B3E5-C54C-B791-F5D26113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634ADD5-C903-2E42-973C-965A9A2F53F5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03458-FBE5-294E-817E-03A82E6C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BC2CF-D5F5-AF49-BC10-633BAB630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FE5E2-7C07-B44E-B1B0-3E40B9D4EB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693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36E30-7A88-014D-B9EF-14E79F0E17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7B88F00-2A90-B045-B306-C6528AC938E6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12197-6D19-B442-8C76-1CEA14A59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DD79A-BA4C-0A4B-9B03-35737AF8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B6793-E798-D04D-AA4D-153954C16D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277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375CA-55A1-C449-ABC0-EB75E1A8C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8DCF8CD-4084-9744-91E0-66C3D6B8D205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BCBAE-142B-E540-886A-216B06B74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98B77-278B-0844-9CB6-EEB85CFF3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B9B0A-24D8-4243-9180-8F06D9E1FA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583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78B08-EED6-9F4D-AA46-A03AB25E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F71820A-33E4-CA48-A93E-BC0BB3D99B93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44A78-C009-C34A-ACA5-BC2244F08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B1E6-6582-E54D-BD3B-642652222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5DA66-47F2-F746-86A9-0E7619530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9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A0737F-C347-B64A-A439-D654A57870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2101E69-E707-BB44-811A-0063FBB120D0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F3E1E6-588F-A24D-A23F-7C5C68A5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4E5B36-BFEC-1548-8882-106B29846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AC56D-050D-EC42-8759-132578E56F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951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6EB292-C74F-9E44-BC0B-23A65DCED1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E6BCD8F-5F88-B34F-82D2-B596F9FE1745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072A89-D3D5-054C-8BDC-48D3F2076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328BAD-065F-F141-85F2-1194E2D68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075350-348A-DD46-AF06-1D68B3A2AB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55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735BF0-3055-AB4A-824E-75710FAA04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543EDB6-BF0A-B947-9D4D-F326F7297367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432D11-BB6C-F843-B107-75E86883F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A998D7-BF78-AF48-B616-0EA641300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1268F-C3A9-3346-A424-04EC652EB7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347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470706-9173-054D-AD79-1AE640C670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1083C25-9588-144B-9495-31A076801269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1C190-A251-3A4B-827E-DCA5C3394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2F77B-4426-4D4F-A906-46A1E5C3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BAAA0-A120-934C-99AF-95378FE5B8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59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062A1-2B8B-304D-BF66-D2F40BB0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162DAD2-00CD-C64A-8758-F0109597B917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9D7DB0-D615-C14D-B930-D8E00499C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79040-B6EE-1742-9FC8-B227DCD4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034E7-1B02-BD40-844C-A02B7605D4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25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E1E0A06-5B56-1648-93FA-5005A76DD50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78311B5-83D4-4148-B544-D692A9507D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45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9D44A-EC43-CE40-A4BD-B561B18C7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10400" y="-603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2F4A83F-0D7D-3847-9694-B7CCA0478ED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800000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-servers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.net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65D8C5E-69AA-9641-8B73-0C8BEB68F28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895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5400" dirty="0">
                <a:ea typeface="ＭＳ Ｐゴシック" panose="020B0600070205080204" pitchFamily="34" charset="-128"/>
              </a:rPr>
              <a:t>Naming Security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0611EAD-5E30-CE49-9012-555E010CB26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191000"/>
            <a:ext cx="9144000" cy="3429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Mike Freedman</a:t>
            </a:r>
          </a:p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COS 461: Computer Networks</a:t>
            </a:r>
          </a:p>
          <a:p>
            <a:pPr eaLnBrk="1" hangingPunct="1"/>
            <a:endParaRPr lang="en-US" altLang="en-US" sz="2600" dirty="0">
              <a:solidFill>
                <a:srgbClr val="262626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600" dirty="0" err="1">
                <a:solidFill>
                  <a:srgbClr val="262626"/>
                </a:solidFill>
                <a:ea typeface="ＭＳ Ｐゴシック" panose="020B0600070205080204" pitchFamily="34" charset="-128"/>
              </a:rPr>
              <a:t>www.cs.princeton.edu</a:t>
            </a:r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/courses/archive/spr20/cos461/</a:t>
            </a:r>
          </a:p>
        </p:txBody>
      </p:sp>
      <p:pic>
        <p:nvPicPr>
          <p:cNvPr id="15364" name="Picture 9">
            <a:extLst>
              <a:ext uri="{FF2B5EF4-FFF2-40B4-BE49-F238E27FC236}">
                <a16:creationId xmlns:a16="http://schemas.microsoft.com/office/drawing/2014/main" id="{DDAC0698-A621-2D43-975D-72CF4083B2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27025"/>
            <a:ext cx="2738438" cy="203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1F7FFA78-E552-3A43-9A7B-E70CB46711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IPSec</a:t>
            </a:r>
            <a:endParaRPr lang="en-AU" altLang="en-US">
              <a:ea typeface="ＭＳ Ｐゴシック" panose="020B0600070205080204" pitchFamily="34" charset="-128"/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6E4DF17-A5C4-E843-913E-E8FBEA680E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General IP Security framework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Allows one to provide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Access control, integrity, authentication, originality, and confidentiality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Applicable to different settings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Narrow streams: Specific TCP connections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Wide streams:  All packets between two gateways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89499213-4D59-A94C-AB1A-88F8369F60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A6CF6C3-4D63-1A41-B1C4-647FE6A61EAB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324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3">
            <a:extLst>
              <a:ext uri="{FF2B5EF4-FFF2-40B4-BE49-F238E27FC236}">
                <a16:creationId xmlns:a16="http://schemas.microsoft.com/office/drawing/2014/main" id="{FF6933FF-2ADB-B548-AC24-52774379A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33" b="13898"/>
          <a:stretch>
            <a:fillRect/>
          </a:stretch>
        </p:blipFill>
        <p:spPr bwMode="auto">
          <a:xfrm>
            <a:off x="-76200" y="609600"/>
            <a:ext cx="9601200" cy="631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1" name="Rectangle 4">
            <a:extLst>
              <a:ext uri="{FF2B5EF4-FFF2-40B4-BE49-F238E27FC236}">
                <a16:creationId xmlns:a16="http://schemas.microsoft.com/office/drawing/2014/main" id="{95B231A3-5B22-3044-BA60-5C1EAA2771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6181D61-EB42-2E45-B369-D2B3FB338A6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id="{90E1737F-8B55-0345-BC8C-D938941B7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IPSec Uses</a:t>
            </a:r>
            <a:endParaRPr lang="en-AU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0842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8F83963-D52B-ED4A-A19C-0BCAF2E42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Benefits of IPSec</a:t>
            </a:r>
            <a:endParaRPr lang="en-AU" altLang="en-US">
              <a:ea typeface="ＭＳ Ｐゴシック" panose="020B0600070205080204" pitchFamily="34" charset="-128"/>
            </a:endParaRP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4D726185-8FED-2C47-9FEF-2492400551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763000" cy="5334000"/>
          </a:xfrm>
        </p:spPr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If in a firewall/router:</a:t>
            </a:r>
          </a:p>
          <a:p>
            <a:pPr lvl="1"/>
            <a:r>
              <a:rPr lang="en-US" altLang="en-US" sz="3200">
                <a:ea typeface="ＭＳ Ｐゴシック" panose="020B0600070205080204" pitchFamily="34" charset="-128"/>
              </a:rPr>
              <a:t>Strong security to all traffic crossing perimeter</a:t>
            </a:r>
          </a:p>
          <a:p>
            <a:pPr lvl="1">
              <a:spcAft>
                <a:spcPts val="1200"/>
              </a:spcAft>
            </a:pPr>
            <a:r>
              <a:rPr lang="en-US" altLang="en-US" sz="3200">
                <a:ea typeface="ＭＳ Ｐゴシック" panose="020B0600070205080204" pitchFamily="34" charset="-128"/>
              </a:rPr>
              <a:t>Resistant to bypass</a:t>
            </a:r>
          </a:p>
          <a:p>
            <a:r>
              <a:rPr lang="en-US" altLang="en-US" sz="3600">
                <a:ea typeface="ＭＳ Ｐゴシック" panose="020B0600070205080204" pitchFamily="34" charset="-128"/>
              </a:rPr>
              <a:t>Below transport layer</a:t>
            </a:r>
          </a:p>
          <a:p>
            <a:pPr lvl="1"/>
            <a:r>
              <a:rPr lang="en-US" altLang="en-US" sz="3200">
                <a:ea typeface="ＭＳ Ｐゴシック" panose="020B0600070205080204" pitchFamily="34" charset="-128"/>
              </a:rPr>
              <a:t>Transparent to applications</a:t>
            </a:r>
          </a:p>
          <a:p>
            <a:pPr lvl="1">
              <a:spcAft>
                <a:spcPts val="1200"/>
              </a:spcAft>
            </a:pPr>
            <a:r>
              <a:rPr lang="en-US" altLang="en-US" sz="3200">
                <a:ea typeface="ＭＳ Ｐゴシック" panose="020B0600070205080204" pitchFamily="34" charset="-128"/>
              </a:rPr>
              <a:t>Can be transparent to end users</a:t>
            </a:r>
          </a:p>
          <a:p>
            <a:r>
              <a:rPr lang="en-US" altLang="en-US" sz="3600">
                <a:ea typeface="ＭＳ Ｐゴシック" panose="020B0600070205080204" pitchFamily="34" charset="-128"/>
              </a:rPr>
              <a:t>Can provide security for individual users</a:t>
            </a: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46915E4E-4E33-9247-A9FD-F69637328C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38B25F1-0F3F-F34C-B768-2A5E5E0645D9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84721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2F761AE2-568E-0749-A007-E6F8D7F1B1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IP Security Architecture</a:t>
            </a:r>
            <a:endParaRPr lang="en-AU" altLang="en-US">
              <a:ea typeface="ＭＳ Ｐゴシック" panose="020B0600070205080204" pitchFamily="34" charset="-128"/>
            </a:endParaRP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3F3F3BED-2F51-0941-BDAE-48980F7431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Specification quite complex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Mandatory in IPv6, optional in IPv4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Two security header extensions: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Authentication Header (AH)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Connectionless integrity, origin authentication</a:t>
            </a:r>
          </a:p>
          <a:p>
            <a:pPr lvl="3"/>
            <a:r>
              <a:rPr lang="en-AU" altLang="en-US">
                <a:ea typeface="ＭＳ Ｐゴシック" panose="020B0600070205080204" pitchFamily="34" charset="-128"/>
              </a:rPr>
              <a:t>MAC over most header fields and packet body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2"/>
            <a:r>
              <a:rPr lang="en-AU" altLang="en-US">
                <a:ea typeface="ＭＳ Ｐゴシック" panose="020B0600070205080204" pitchFamily="34" charset="-128"/>
              </a:rPr>
              <a:t>Anti-replay protection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Encapsulating Security Payload (ESP)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These properties, plus confidentiality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71E9BDC0-4BEF-1C4D-8299-67FC025B54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171E1E0-BD22-2248-97F4-BA865495ECDD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610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FE76B9B7-8962-C545-9F85-B0A346AE9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Encapsulating Security Payload (ESP)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4CDCFB0B-9F75-D44C-BE8B-C638AC65E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5334000"/>
          </a:xfrm>
        </p:spPr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Transport mode: Data encrypted, but not header</a:t>
            </a:r>
          </a:p>
          <a:p>
            <a:pPr lvl="1"/>
            <a:r>
              <a:rPr lang="en-AU" altLang="en-US" dirty="0">
                <a:ea typeface="ＭＳ Ｐゴシック" panose="020B0600070205080204" pitchFamily="34" charset="-128"/>
              </a:rPr>
              <a:t>After all, network headers needed for routing!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Can still do traffic analysis, but is efficient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Good for host-to-host traffic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Tunnel mode (“IP-in-IP”)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Encrypts entire IP packet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Add new header for next hop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Good for VPNs, gateway-to-gateway security</a:t>
            </a: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AU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AC0B09E3-0326-2F40-9089-ECD4F9ADD3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C672B65-1823-0B4A-B782-5C7540EA19E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160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>
            <a:extLst>
              <a:ext uri="{FF2B5EF4-FFF2-40B4-BE49-F238E27FC236}">
                <a16:creationId xmlns:a16="http://schemas.microsoft.com/office/drawing/2014/main" id="{997C5FAF-3FF4-8942-A74F-D41B771E4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Replay Protection is Hard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AC0B1-F5D1-484C-833D-0933C1C78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AU" altLang="en-US" sz="2800">
                <a:ea typeface="ＭＳ Ｐゴシック" panose="020B0600070205080204" pitchFamily="34" charset="-128"/>
              </a:rPr>
              <a:t>Goal: Eavesdropper can’t capture encrypted packet and duplicate later</a:t>
            </a:r>
          </a:p>
          <a:p>
            <a:pPr lvl="1" eaLnBrk="1" hangingPunct="1">
              <a:lnSpc>
                <a:spcPct val="90000"/>
              </a:lnSpc>
            </a:pPr>
            <a:r>
              <a:rPr lang="en-AU" altLang="en-US" sz="2400">
                <a:ea typeface="ＭＳ Ｐゴシック" panose="020B0600070205080204" pitchFamily="34" charset="-128"/>
              </a:rPr>
              <a:t>Easy with TLS/HTTP on TCP:  Reliable byte stream</a:t>
            </a:r>
          </a:p>
          <a:p>
            <a:pPr lvl="1" eaLnBrk="1" hangingPunct="1">
              <a:lnSpc>
                <a:spcPct val="90000"/>
              </a:lnSpc>
              <a:spcAft>
                <a:spcPts val="1800"/>
              </a:spcAft>
            </a:pPr>
            <a:r>
              <a:rPr lang="en-AU" altLang="en-US" sz="2400">
                <a:ea typeface="ＭＳ Ｐゴシック" panose="020B0600070205080204" pitchFamily="34" charset="-128"/>
              </a:rPr>
              <a:t>But IP Sec at packet layer; transport may not be reliable</a:t>
            </a:r>
          </a:p>
          <a:p>
            <a:pPr eaLnBrk="1" hangingPunct="1">
              <a:lnSpc>
                <a:spcPct val="90000"/>
              </a:lnSpc>
            </a:pPr>
            <a:r>
              <a:rPr lang="en-AU" altLang="en-US" sz="2800">
                <a:ea typeface="ＭＳ Ｐゴシック" panose="020B0600070205080204" pitchFamily="34" charset="-128"/>
              </a:rPr>
              <a:t>IP Sec solution:  Sliding window on sequence #’s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altLang="en-US" sz="2400">
                <a:ea typeface="ＭＳ Ｐゴシック" panose="020B0600070205080204" pitchFamily="34" charset="-128"/>
              </a:rPr>
              <a:t>All IPSec packets have a 64-bit monotonic sequence number</a:t>
            </a:r>
          </a:p>
          <a:p>
            <a:pPr lvl="1" eaLnBrk="1" hangingPunct="1">
              <a:lnSpc>
                <a:spcPct val="90000"/>
              </a:lnSpc>
            </a:pPr>
            <a:r>
              <a:rPr lang="en-AU" altLang="en-US" sz="2400">
                <a:ea typeface="ＭＳ Ｐゴシック" panose="020B0600070205080204" pitchFamily="34" charset="-128"/>
              </a:rPr>
              <a:t>Receiver keeps track of which seqno’s seen before</a:t>
            </a:r>
          </a:p>
          <a:p>
            <a:pPr lvl="2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altLang="en-US" sz="2000">
                <a:ea typeface="ＭＳ Ｐゴシック" panose="020B0600070205080204" pitchFamily="34" charset="-128"/>
              </a:rPr>
              <a:t>[lastest – windowsize + 1 ,  latest] ;    windowsize typically 64 packets</a:t>
            </a:r>
          </a:p>
          <a:p>
            <a:pPr lvl="1" eaLnBrk="1" hangingPunct="1">
              <a:lnSpc>
                <a:spcPct val="90000"/>
              </a:lnSpc>
            </a:pPr>
            <a:r>
              <a:rPr lang="en-AU" altLang="en-US" sz="2400">
                <a:ea typeface="ＭＳ Ｐゴシック" panose="020B0600070205080204" pitchFamily="34" charset="-128"/>
              </a:rPr>
              <a:t>Accept packet if </a:t>
            </a:r>
          </a:p>
          <a:p>
            <a:pPr lvl="2" eaLnBrk="1" hangingPunct="1">
              <a:lnSpc>
                <a:spcPct val="90000"/>
              </a:lnSpc>
            </a:pPr>
            <a:r>
              <a:rPr lang="en-AU" altLang="en-US" sz="2000">
                <a:ea typeface="ＭＳ Ｐゴシック" panose="020B0600070205080204" pitchFamily="34" charset="-128"/>
              </a:rPr>
              <a:t>seqno &gt; latest   (and update latest)</a:t>
            </a:r>
          </a:p>
          <a:p>
            <a:pPr lvl="2" eaLnBrk="1" hangingPunct="1">
              <a:lnSpc>
                <a:spcPct val="90000"/>
              </a:lnSpc>
              <a:spcAft>
                <a:spcPts val="600"/>
              </a:spcAft>
            </a:pPr>
            <a:r>
              <a:rPr lang="en-AU" altLang="en-US" sz="2000">
                <a:ea typeface="ＭＳ Ｐゴシック" panose="020B0600070205080204" pitchFamily="34" charset="-128"/>
              </a:rPr>
              <a:t>Within window but has not been seen before</a:t>
            </a:r>
            <a:endParaRPr lang="en-AU" altLang="en-US" sz="27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AU" altLang="en-US" sz="2400">
                <a:ea typeface="ＭＳ Ｐゴシック" panose="020B0600070205080204" pitchFamily="34" charset="-128"/>
              </a:rPr>
              <a:t>If reliable, could just remember last, and accept iff last + 1</a:t>
            </a: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F0D4FC11-8CCB-CB49-AD3E-11B772FF1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4DA4CCE-BCD8-A740-944C-F2E02C837E1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27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>
            <a:extLst>
              <a:ext uri="{FF2B5EF4-FFF2-40B4-BE49-F238E27FC236}">
                <a16:creationId xmlns:a16="http://schemas.microsoft.com/office/drawing/2014/main" id="{36BF45E2-F164-7941-8257-D12E2B15D7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DNS Security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02AA1B08-49C2-854B-9EA8-D1B36A280B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57348" name="Slide Number Placeholder 4">
            <a:extLst>
              <a:ext uri="{FF2B5EF4-FFF2-40B4-BE49-F238E27FC236}">
                <a16:creationId xmlns:a16="http://schemas.microsoft.com/office/drawing/2014/main" id="{2E439ACA-71CA-0D4E-8939-CB91642D2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DE60CF4-78C8-1F4C-A57A-7FCDA590F01D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61979D3-DA79-3C4B-89C6-CFDFA8C3C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Hierarchical Naming in DNS</a:t>
            </a:r>
          </a:p>
        </p:txBody>
      </p:sp>
      <p:sp>
        <p:nvSpPr>
          <p:cNvPr id="59395" name="Slide Number Placeholder 2">
            <a:extLst>
              <a:ext uri="{FF2B5EF4-FFF2-40B4-BE49-F238E27FC236}">
                <a16:creationId xmlns:a16="http://schemas.microsoft.com/office/drawing/2014/main" id="{44ADA1A1-5DE0-CD45-A970-CD2CAD42E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C5D0776-E78E-1142-9C8E-C7FD4C8ED963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17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  <p:sp>
        <p:nvSpPr>
          <p:cNvPr id="59396" name="Oval 3">
            <a:extLst>
              <a:ext uri="{FF2B5EF4-FFF2-40B4-BE49-F238E27FC236}">
                <a16:creationId xmlns:a16="http://schemas.microsoft.com/office/drawing/2014/main" id="{0E1E8A22-1808-A943-A57C-D71663CE2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397" name="Text Box 4">
            <a:extLst>
              <a:ext uri="{FF2B5EF4-FFF2-40B4-BE49-F238E27FC236}">
                <a16:creationId xmlns:a16="http://schemas.microsoft.com/office/drawing/2014/main" id="{66369C6E-CD19-CD4E-8630-D95880F23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3" y="2308225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com</a:t>
            </a:r>
          </a:p>
        </p:txBody>
      </p:sp>
      <p:sp>
        <p:nvSpPr>
          <p:cNvPr id="59398" name="Oval 5">
            <a:extLst>
              <a:ext uri="{FF2B5EF4-FFF2-40B4-BE49-F238E27FC236}">
                <a16:creationId xmlns:a16="http://schemas.microsoft.com/office/drawing/2014/main" id="{39012CDA-1C85-8945-9270-2B45696EB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66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399" name="Text Box 6">
            <a:extLst>
              <a:ext uri="{FF2B5EF4-FFF2-40B4-BE49-F238E27FC236}">
                <a16:creationId xmlns:a16="http://schemas.microsoft.com/office/drawing/2014/main" id="{E86B1675-8C99-864D-B768-223FBDB17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188" y="2308225"/>
            <a:ext cx="579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edu</a:t>
            </a:r>
          </a:p>
        </p:txBody>
      </p:sp>
      <p:grpSp>
        <p:nvGrpSpPr>
          <p:cNvPr id="59400" name="Group 7">
            <a:extLst>
              <a:ext uri="{FF2B5EF4-FFF2-40B4-BE49-F238E27FC236}">
                <a16:creationId xmlns:a16="http://schemas.microsoft.com/office/drawing/2014/main" id="{2794C32D-82AB-3E4B-9CD1-A38D929909F0}"/>
              </a:ext>
            </a:extLst>
          </p:cNvPr>
          <p:cNvGrpSpPr>
            <a:grpSpLocks/>
          </p:cNvGrpSpPr>
          <p:nvPr/>
        </p:nvGrpSpPr>
        <p:grpSpPr bwMode="auto">
          <a:xfrm>
            <a:off x="2127250" y="2479675"/>
            <a:ext cx="522288" cy="88900"/>
            <a:chOff x="1347" y="1706"/>
            <a:chExt cx="329" cy="56"/>
          </a:xfrm>
        </p:grpSpPr>
        <p:sp>
          <p:nvSpPr>
            <p:cNvPr id="59467" name="Oval 8">
              <a:extLst>
                <a:ext uri="{FF2B5EF4-FFF2-40B4-BE49-F238E27FC236}">
                  <a16:creationId xmlns:a16="http://schemas.microsoft.com/office/drawing/2014/main" id="{6AF54DAA-D19A-5D44-A075-C8B6B1E4F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68" name="Oval 9">
              <a:extLst>
                <a:ext uri="{FF2B5EF4-FFF2-40B4-BE49-F238E27FC236}">
                  <a16:creationId xmlns:a16="http://schemas.microsoft.com/office/drawing/2014/main" id="{97FECCDE-3C3C-704B-B150-FE190D223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69" name="Oval 10">
              <a:extLst>
                <a:ext uri="{FF2B5EF4-FFF2-40B4-BE49-F238E27FC236}">
                  <a16:creationId xmlns:a16="http://schemas.microsoft.com/office/drawing/2014/main" id="{C1D87308-75CF-724B-824A-7CF0034EE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9401" name="Oval 11">
            <a:extLst>
              <a:ext uri="{FF2B5EF4-FFF2-40B4-BE49-F238E27FC236}">
                <a16:creationId xmlns:a16="http://schemas.microsoft.com/office/drawing/2014/main" id="{A8EC8BE4-548C-0646-8640-F30D01267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530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2" name="Text Box 12">
            <a:extLst>
              <a:ext uri="{FF2B5EF4-FFF2-40B4-BE49-F238E27FC236}">
                <a16:creationId xmlns:a16="http://schemas.microsoft.com/office/drawing/2014/main" id="{A24A0810-6B66-734E-8234-F08EC77BC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988" y="2308225"/>
            <a:ext cx="550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org</a:t>
            </a:r>
          </a:p>
        </p:txBody>
      </p:sp>
      <p:sp>
        <p:nvSpPr>
          <p:cNvPr id="59403" name="Rectangle 13">
            <a:extLst>
              <a:ext uri="{FF2B5EF4-FFF2-40B4-BE49-F238E27FC236}">
                <a16:creationId xmlns:a16="http://schemas.microsoft.com/office/drawing/2014/main" id="{5879D06A-D533-A544-8099-CED062C51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01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4" name="Oval 14">
            <a:extLst>
              <a:ext uri="{FF2B5EF4-FFF2-40B4-BE49-F238E27FC236}">
                <a16:creationId xmlns:a16="http://schemas.microsoft.com/office/drawing/2014/main" id="{4B2BA469-B616-C549-85B0-D08A093D4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25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5" name="Text Box 15">
            <a:extLst>
              <a:ext uri="{FF2B5EF4-FFF2-40B4-BE49-F238E27FC236}">
                <a16:creationId xmlns:a16="http://schemas.microsoft.com/office/drawing/2014/main" id="{C1902A38-0600-B747-8354-62FBB4F81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1013" y="2308225"/>
            <a:ext cx="423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ac</a:t>
            </a:r>
          </a:p>
        </p:txBody>
      </p:sp>
      <p:sp>
        <p:nvSpPr>
          <p:cNvPr id="59406" name="Oval 16">
            <a:extLst>
              <a:ext uri="{FF2B5EF4-FFF2-40B4-BE49-F238E27FC236}">
                <a16:creationId xmlns:a16="http://schemas.microsoft.com/office/drawing/2014/main" id="{088A8B5C-AAC1-A84A-A0E9-F74F7E562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091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7" name="Text Box 17">
            <a:extLst>
              <a:ext uri="{FF2B5EF4-FFF2-40B4-BE49-F238E27FC236}">
                <a16:creationId xmlns:a16="http://schemas.microsoft.com/office/drawing/2014/main" id="{3D0588DD-5D7D-8543-8310-C1688B1DB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538" y="2306638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uk</a:t>
            </a:r>
          </a:p>
        </p:txBody>
      </p:sp>
      <p:grpSp>
        <p:nvGrpSpPr>
          <p:cNvPr id="59408" name="Group 18">
            <a:extLst>
              <a:ext uri="{FF2B5EF4-FFF2-40B4-BE49-F238E27FC236}">
                <a16:creationId xmlns:a16="http://schemas.microsoft.com/office/drawing/2014/main" id="{5D0F702C-7B62-784A-A632-6297975679EB}"/>
              </a:ext>
            </a:extLst>
          </p:cNvPr>
          <p:cNvGrpSpPr>
            <a:grpSpLocks/>
          </p:cNvGrpSpPr>
          <p:nvPr/>
        </p:nvGrpSpPr>
        <p:grpSpPr bwMode="auto">
          <a:xfrm>
            <a:off x="5106988" y="2508250"/>
            <a:ext cx="522287" cy="88900"/>
            <a:chOff x="3703" y="1706"/>
            <a:chExt cx="329" cy="56"/>
          </a:xfrm>
        </p:grpSpPr>
        <p:sp>
          <p:nvSpPr>
            <p:cNvPr id="59464" name="Oval 19">
              <a:extLst>
                <a:ext uri="{FF2B5EF4-FFF2-40B4-BE49-F238E27FC236}">
                  <a16:creationId xmlns:a16="http://schemas.microsoft.com/office/drawing/2014/main" id="{69505ED5-D888-0147-B3AA-5DA7CF26F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65" name="Oval 20">
              <a:extLst>
                <a:ext uri="{FF2B5EF4-FFF2-40B4-BE49-F238E27FC236}">
                  <a16:creationId xmlns:a16="http://schemas.microsoft.com/office/drawing/2014/main" id="{AE3C6BBA-3FFA-7B45-9DBB-5D8B99F40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9466" name="Oval 21">
              <a:extLst>
                <a:ext uri="{FF2B5EF4-FFF2-40B4-BE49-F238E27FC236}">
                  <a16:creationId xmlns:a16="http://schemas.microsoft.com/office/drawing/2014/main" id="{6A096EA0-01F7-794A-B78E-D7C59A2D8B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9409" name="Oval 22">
            <a:extLst>
              <a:ext uri="{FF2B5EF4-FFF2-40B4-BE49-F238E27FC236}">
                <a16:creationId xmlns:a16="http://schemas.microsoft.com/office/drawing/2014/main" id="{670D1D2F-170E-4847-B445-C59E17935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545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0" name="Text Box 23">
            <a:extLst>
              <a:ext uri="{FF2B5EF4-FFF2-40B4-BE49-F238E27FC236}">
                <a16:creationId xmlns:a16="http://schemas.microsoft.com/office/drawing/2014/main" id="{091A9F4A-88A6-6248-9A11-CB2FD4D6B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3713" y="2293938"/>
            <a:ext cx="481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zw</a:t>
            </a:r>
          </a:p>
        </p:txBody>
      </p:sp>
      <p:sp>
        <p:nvSpPr>
          <p:cNvPr id="59411" name="Rectangle 24">
            <a:extLst>
              <a:ext uri="{FF2B5EF4-FFF2-40B4-BE49-F238E27FC236}">
                <a16:creationId xmlns:a16="http://schemas.microsoft.com/office/drawing/2014/main" id="{1B8D0DDF-9FA5-9947-A6DC-CA3418CCF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16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2" name="Oval 25">
            <a:extLst>
              <a:ext uri="{FF2B5EF4-FFF2-40B4-BE49-F238E27FC236}">
                <a16:creationId xmlns:a16="http://schemas.microsoft.com/office/drawing/2014/main" id="{C40C4527-CDB7-1145-94E6-23DF9DDF4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68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3" name="Text Box 26">
            <a:extLst>
              <a:ext uri="{FF2B5EF4-FFF2-40B4-BE49-F238E27FC236}">
                <a16:creationId xmlns:a16="http://schemas.microsoft.com/office/drawing/2014/main" id="{B8A5CA9E-A32B-8045-867A-CF73838E4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0850" y="22955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arpa</a:t>
            </a:r>
          </a:p>
        </p:txBody>
      </p:sp>
      <p:sp>
        <p:nvSpPr>
          <p:cNvPr id="59414" name="Oval 27">
            <a:extLst>
              <a:ext uri="{FF2B5EF4-FFF2-40B4-BE49-F238E27FC236}">
                <a16:creationId xmlns:a16="http://schemas.microsoft.com/office/drawing/2014/main" id="{F84BE728-A299-E848-9270-ADB381D2B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2300" y="1441450"/>
            <a:ext cx="563563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15" name="Text Box 28">
            <a:extLst>
              <a:ext uri="{FF2B5EF4-FFF2-40B4-BE49-F238E27FC236}">
                <a16:creationId xmlns:a16="http://schemas.microsoft.com/office/drawing/2014/main" id="{51EA2613-ADA2-524E-80FC-DF4C6AAB2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169988"/>
            <a:ext cx="16954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200" b="0">
                <a:latin typeface="Times New Roman" panose="02020603050405020304" pitchFamily="18" charset="0"/>
              </a:rPr>
              <a:t>unnamed</a:t>
            </a:r>
            <a:r>
              <a:rPr lang="en-US" altLang="en-US" b="0">
                <a:latin typeface="Times New Roman" panose="02020603050405020304" pitchFamily="18" charset="0"/>
              </a:rPr>
              <a:t> root</a:t>
            </a:r>
          </a:p>
        </p:txBody>
      </p:sp>
      <p:sp>
        <p:nvSpPr>
          <p:cNvPr id="59416" name="Line 29">
            <a:extLst>
              <a:ext uri="{FF2B5EF4-FFF2-40B4-BE49-F238E27FC236}">
                <a16:creationId xmlns:a16="http://schemas.microsoft.com/office/drawing/2014/main" id="{C6626717-1A8B-184F-81AF-F6C720B10B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1641475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Line 30">
            <a:extLst>
              <a:ext uri="{FF2B5EF4-FFF2-40B4-BE49-F238E27FC236}">
                <a16:creationId xmlns:a16="http://schemas.microsoft.com/office/drawing/2014/main" id="{0030B5FE-404D-7443-B611-F4CBB7AC2A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41463" y="1738313"/>
            <a:ext cx="2951162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31">
            <a:extLst>
              <a:ext uri="{FF2B5EF4-FFF2-40B4-BE49-F238E27FC236}">
                <a16:creationId xmlns:a16="http://schemas.microsoft.com/office/drawing/2014/main" id="{37FDE61E-A62D-5F4A-9832-74DBC19458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16288" y="1808163"/>
            <a:ext cx="12049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Line 32">
            <a:extLst>
              <a:ext uri="{FF2B5EF4-FFF2-40B4-BE49-F238E27FC236}">
                <a16:creationId xmlns:a16="http://schemas.microsoft.com/office/drawing/2014/main" id="{DB423FFF-4B0E-7B43-A3F7-299B9EB2A6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79925" y="1862138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0" name="Line 33">
            <a:extLst>
              <a:ext uri="{FF2B5EF4-FFF2-40B4-BE49-F238E27FC236}">
                <a16:creationId xmlns:a16="http://schemas.microsoft.com/office/drawing/2014/main" id="{57EA4889-FC4E-AF40-BCC5-B481223239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8400" y="1627188"/>
            <a:ext cx="3324225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1" name="Line 34">
            <a:extLst>
              <a:ext uri="{FF2B5EF4-FFF2-40B4-BE49-F238E27FC236}">
                <a16:creationId xmlns:a16="http://schemas.microsoft.com/office/drawing/2014/main" id="{A50B3AFC-5FB3-384D-85FC-68238DCD1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7125" y="1738313"/>
            <a:ext cx="2119313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2" name="Line 35">
            <a:extLst>
              <a:ext uri="{FF2B5EF4-FFF2-40B4-BE49-F238E27FC236}">
                <a16:creationId xmlns:a16="http://schemas.microsoft.com/office/drawing/2014/main" id="{A88770E7-5AA0-9446-A7F0-8AFE748EB3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81563" y="1822450"/>
            <a:ext cx="1344612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3" name="Oval 36">
            <a:extLst>
              <a:ext uri="{FF2B5EF4-FFF2-40B4-BE49-F238E27FC236}">
                <a16:creationId xmlns:a16="http://schemas.microsoft.com/office/drawing/2014/main" id="{70F89CFC-0110-0E4D-B6DE-6F6A0C12B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775" y="31861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4" name="Oval 37">
            <a:extLst>
              <a:ext uri="{FF2B5EF4-FFF2-40B4-BE49-F238E27FC236}">
                <a16:creationId xmlns:a16="http://schemas.microsoft.com/office/drawing/2014/main" id="{AD7B82E0-9260-3742-81F5-EB06EB0BA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575" y="41640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5" name="Oval 38">
            <a:extLst>
              <a:ext uri="{FF2B5EF4-FFF2-40B4-BE49-F238E27FC236}">
                <a16:creationId xmlns:a16="http://schemas.microsoft.com/office/drawing/2014/main" id="{77204D8B-35E6-E246-BDAC-CB34C8B6C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813" y="41624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6" name="Oval 39">
            <a:extLst>
              <a:ext uri="{FF2B5EF4-FFF2-40B4-BE49-F238E27FC236}">
                <a16:creationId xmlns:a16="http://schemas.microsoft.com/office/drawing/2014/main" id="{AEC23DB2-F8F0-1142-82A3-96363B00B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0913" y="32004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7" name="Oval 40">
            <a:extLst>
              <a:ext uri="{FF2B5EF4-FFF2-40B4-BE49-F238E27FC236}">
                <a16:creationId xmlns:a16="http://schemas.microsoft.com/office/drawing/2014/main" id="{F9A0B1DB-0C95-E246-BD87-708604DF3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0913" y="41767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8" name="Oval 41">
            <a:extLst>
              <a:ext uri="{FF2B5EF4-FFF2-40B4-BE49-F238E27FC236}">
                <a16:creationId xmlns:a16="http://schemas.microsoft.com/office/drawing/2014/main" id="{056C0D8A-5272-C940-B217-826D9FA32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0913" y="51403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29" name="Oval 42">
            <a:extLst>
              <a:ext uri="{FF2B5EF4-FFF2-40B4-BE49-F238E27FC236}">
                <a16:creationId xmlns:a16="http://schemas.microsoft.com/office/drawing/2014/main" id="{4B0FA2B3-02B1-A943-A214-F4C093C9E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6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30" name="Oval 43">
            <a:extLst>
              <a:ext uri="{FF2B5EF4-FFF2-40B4-BE49-F238E27FC236}">
                <a16:creationId xmlns:a16="http://schemas.microsoft.com/office/drawing/2014/main" id="{2E7D343E-F933-7840-89DF-AB58AED7A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5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31" name="Oval 44">
            <a:extLst>
              <a:ext uri="{FF2B5EF4-FFF2-40B4-BE49-F238E27FC236}">
                <a16:creationId xmlns:a16="http://schemas.microsoft.com/office/drawing/2014/main" id="{A4722D99-AB45-634F-AF29-651992821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6888" y="31861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32" name="Oval 45">
            <a:extLst>
              <a:ext uri="{FF2B5EF4-FFF2-40B4-BE49-F238E27FC236}">
                <a16:creationId xmlns:a16="http://schemas.microsoft.com/office/drawing/2014/main" id="{E4E62CF7-0F6A-0442-AE4B-8F55166A5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6888" y="41640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33" name="Oval 46">
            <a:extLst>
              <a:ext uri="{FF2B5EF4-FFF2-40B4-BE49-F238E27FC236}">
                <a16:creationId xmlns:a16="http://schemas.microsoft.com/office/drawing/2014/main" id="{BD279B1F-3040-9D43-BF17-53B525413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6888" y="51260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34" name="Text Box 47">
            <a:extLst>
              <a:ext uri="{FF2B5EF4-FFF2-40B4-BE49-F238E27FC236}">
                <a16:creationId xmlns:a16="http://schemas.microsoft.com/office/drawing/2014/main" id="{3EBE81C5-99FD-A148-AE73-3538753FB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3249613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bar</a:t>
            </a:r>
          </a:p>
        </p:txBody>
      </p:sp>
      <p:sp>
        <p:nvSpPr>
          <p:cNvPr id="59435" name="Text Box 48">
            <a:extLst>
              <a:ext uri="{FF2B5EF4-FFF2-40B4-BE49-F238E27FC236}">
                <a16:creationId xmlns:a16="http://schemas.microsoft.com/office/drawing/2014/main" id="{7A15748B-19CC-8849-A948-2AFE02E1F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3" y="4246563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west</a:t>
            </a:r>
          </a:p>
        </p:txBody>
      </p:sp>
      <p:sp>
        <p:nvSpPr>
          <p:cNvPr id="59436" name="Text Box 49">
            <a:extLst>
              <a:ext uri="{FF2B5EF4-FFF2-40B4-BE49-F238E27FC236}">
                <a16:creationId xmlns:a16="http://schemas.microsoft.com/office/drawing/2014/main" id="{E15AAE73-2FC0-894D-B446-606CABA63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475" y="4246563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east</a:t>
            </a:r>
          </a:p>
        </p:txBody>
      </p:sp>
      <p:sp>
        <p:nvSpPr>
          <p:cNvPr id="59437" name="Text Box 50">
            <a:extLst>
              <a:ext uri="{FF2B5EF4-FFF2-40B4-BE49-F238E27FC236}">
                <a16:creationId xmlns:a16="http://schemas.microsoft.com/office/drawing/2014/main" id="{8448F5EA-CD95-EB4E-96BE-F2AB8D0B4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5175250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foo</a:t>
            </a:r>
          </a:p>
        </p:txBody>
      </p:sp>
      <p:sp>
        <p:nvSpPr>
          <p:cNvPr id="59438" name="Text Box 51">
            <a:extLst>
              <a:ext uri="{FF2B5EF4-FFF2-40B4-BE49-F238E27FC236}">
                <a16:creationId xmlns:a16="http://schemas.microsoft.com/office/drawing/2014/main" id="{75FD30FC-F2AC-BD4C-8C8E-35048E007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5175250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my</a:t>
            </a:r>
          </a:p>
        </p:txBody>
      </p:sp>
      <p:sp>
        <p:nvSpPr>
          <p:cNvPr id="59439" name="Line 52">
            <a:extLst>
              <a:ext uri="{FF2B5EF4-FFF2-40B4-BE49-F238E27FC236}">
                <a16:creationId xmlns:a16="http://schemas.microsoft.com/office/drawing/2014/main" id="{FC5600F8-5762-9743-B4F9-B48ED3A016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1463" y="2813050"/>
            <a:ext cx="158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0" name="Line 53">
            <a:extLst>
              <a:ext uri="{FF2B5EF4-FFF2-40B4-BE49-F238E27FC236}">
                <a16:creationId xmlns:a16="http://schemas.microsoft.com/office/drawing/2014/main" id="{C3D27887-541D-4F49-9AF7-84402BAF66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50925" y="3762375"/>
            <a:ext cx="360363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1" name="Line 54">
            <a:extLst>
              <a:ext uri="{FF2B5EF4-FFF2-40B4-BE49-F238E27FC236}">
                <a16:creationId xmlns:a16="http://schemas.microsoft.com/office/drawing/2014/main" id="{D4A07166-7E2C-F248-ADC0-237714815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5600" y="3748088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2" name="Line 55">
            <a:extLst>
              <a:ext uri="{FF2B5EF4-FFF2-40B4-BE49-F238E27FC236}">
                <a16:creationId xmlns:a16="http://schemas.microsoft.com/office/drawing/2014/main" id="{9D6A1CEF-B51B-3F47-8C67-FD6D70CB4B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1563" y="4745038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3" name="Line 56">
            <a:extLst>
              <a:ext uri="{FF2B5EF4-FFF2-40B4-BE49-F238E27FC236}">
                <a16:creationId xmlns:a16="http://schemas.microsoft.com/office/drawing/2014/main" id="{10996C90-3A9C-084A-8AD7-229D8A5E5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7088" y="4730750"/>
            <a:ext cx="1587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4" name="Line 57">
            <a:extLst>
              <a:ext uri="{FF2B5EF4-FFF2-40B4-BE49-F238E27FC236}">
                <a16:creationId xmlns:a16="http://schemas.microsoft.com/office/drawing/2014/main" id="{C1D3E6FE-4ADC-6847-BD64-163CB9EDB1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0" y="2833688"/>
            <a:ext cx="1588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5" name="Line 58">
            <a:extLst>
              <a:ext uri="{FF2B5EF4-FFF2-40B4-BE49-F238E27FC236}">
                <a16:creationId xmlns:a16="http://schemas.microsoft.com/office/drawing/2014/main" id="{E4ADC987-7EEC-E14B-9477-BDBB8AE141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3488" y="3762375"/>
            <a:ext cx="1587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6" name="Line 59">
            <a:extLst>
              <a:ext uri="{FF2B5EF4-FFF2-40B4-BE49-F238E27FC236}">
                <a16:creationId xmlns:a16="http://schemas.microsoft.com/office/drawing/2014/main" id="{B22C1B2C-F5BD-624A-B414-A34B87B20CA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3488" y="4773613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7" name="Oval 60">
            <a:extLst>
              <a:ext uri="{FF2B5EF4-FFF2-40B4-BE49-F238E27FC236}">
                <a16:creationId xmlns:a16="http://schemas.microsoft.com/office/drawing/2014/main" id="{FDA77EE9-387D-754B-9F21-8A066575A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6888" y="60531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48" name="Line 61">
            <a:extLst>
              <a:ext uri="{FF2B5EF4-FFF2-40B4-BE49-F238E27FC236}">
                <a16:creationId xmlns:a16="http://schemas.microsoft.com/office/drawing/2014/main" id="{71E30C63-12B6-3149-8CFC-EB748C88938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28038" y="2805113"/>
            <a:ext cx="1587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9" name="Line 62">
            <a:extLst>
              <a:ext uri="{FF2B5EF4-FFF2-40B4-BE49-F238E27FC236}">
                <a16:creationId xmlns:a16="http://schemas.microsoft.com/office/drawing/2014/main" id="{E33604E1-19A8-AB47-8EB3-5096CC4F1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9463" y="3748088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0" name="Line 63">
            <a:extLst>
              <a:ext uri="{FF2B5EF4-FFF2-40B4-BE49-F238E27FC236}">
                <a16:creationId xmlns:a16="http://schemas.microsoft.com/office/drawing/2014/main" id="{508B882B-6965-C44E-9E73-A97ACB5C731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9463" y="4716463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1" name="Line 64">
            <a:extLst>
              <a:ext uri="{FF2B5EF4-FFF2-40B4-BE49-F238E27FC236}">
                <a16:creationId xmlns:a16="http://schemas.microsoft.com/office/drawing/2014/main" id="{821B142B-65EE-E341-8F56-9424BAB5B33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9463" y="5686425"/>
            <a:ext cx="1587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2" name="Text Box 65">
            <a:extLst>
              <a:ext uri="{FF2B5EF4-FFF2-40B4-BE49-F238E27FC236}">
                <a16:creationId xmlns:a16="http://schemas.microsoft.com/office/drawing/2014/main" id="{ABEC9547-318D-9B4B-8084-45AA284B1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3249613"/>
            <a:ext cx="423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ac</a:t>
            </a:r>
          </a:p>
        </p:txBody>
      </p:sp>
      <p:sp>
        <p:nvSpPr>
          <p:cNvPr id="59453" name="Text Box 66">
            <a:extLst>
              <a:ext uri="{FF2B5EF4-FFF2-40B4-BE49-F238E27FC236}">
                <a16:creationId xmlns:a16="http://schemas.microsoft.com/office/drawing/2014/main" id="{821897F3-75FD-514E-98AD-9E181D262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5988" y="4260850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cam</a:t>
            </a:r>
          </a:p>
        </p:txBody>
      </p:sp>
      <p:sp>
        <p:nvSpPr>
          <p:cNvPr id="59454" name="Text Box 67">
            <a:extLst>
              <a:ext uri="{FF2B5EF4-FFF2-40B4-BE49-F238E27FC236}">
                <a16:creationId xmlns:a16="http://schemas.microsoft.com/office/drawing/2014/main" id="{A85E7442-FAF8-994B-8CD8-35B5749DF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5216525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usr</a:t>
            </a:r>
          </a:p>
        </p:txBody>
      </p:sp>
      <p:sp>
        <p:nvSpPr>
          <p:cNvPr id="59455" name="Text Box 68">
            <a:extLst>
              <a:ext uri="{FF2B5EF4-FFF2-40B4-BE49-F238E27FC236}">
                <a16:creationId xmlns:a16="http://schemas.microsoft.com/office/drawing/2014/main" id="{0A161880-8950-F944-91BB-DEEFC27D4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7050" y="3235325"/>
            <a:ext cx="5492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tx2"/>
                </a:solidFill>
                <a:latin typeface="Times New Roman" panose="02020603050405020304" pitchFamily="18" charset="0"/>
              </a:rPr>
              <a:t>in-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tx2"/>
                </a:solidFill>
                <a:latin typeface="Times New Roman" panose="02020603050405020304" pitchFamily="18" charset="0"/>
              </a:rPr>
              <a:t>addr</a:t>
            </a:r>
          </a:p>
        </p:txBody>
      </p:sp>
      <p:sp>
        <p:nvSpPr>
          <p:cNvPr id="59456" name="Text Box 69">
            <a:extLst>
              <a:ext uri="{FF2B5EF4-FFF2-40B4-BE49-F238E27FC236}">
                <a16:creationId xmlns:a16="http://schemas.microsoft.com/office/drawing/2014/main" id="{CA3CBE29-BB87-FC4B-8662-DF6A4FB63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0550" y="4246563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59457" name="Text Box 70">
            <a:extLst>
              <a:ext uri="{FF2B5EF4-FFF2-40B4-BE49-F238E27FC236}">
                <a16:creationId xmlns:a16="http://schemas.microsoft.com/office/drawing/2014/main" id="{3C105A37-6BD2-774B-8676-9085C9530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8963" y="5202238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34</a:t>
            </a:r>
          </a:p>
        </p:txBody>
      </p:sp>
      <p:sp>
        <p:nvSpPr>
          <p:cNvPr id="59458" name="Text Box 71">
            <a:extLst>
              <a:ext uri="{FF2B5EF4-FFF2-40B4-BE49-F238E27FC236}">
                <a16:creationId xmlns:a16="http://schemas.microsoft.com/office/drawing/2014/main" id="{A9B722B9-D34A-DC40-8156-422E6233D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8963" y="6103938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59459" name="Text Box 72">
            <a:extLst>
              <a:ext uri="{FF2B5EF4-FFF2-40B4-BE49-F238E27FC236}">
                <a16:creationId xmlns:a16="http://schemas.microsoft.com/office/drawing/2014/main" id="{8AA31A8D-528D-A64B-98C6-E4419BA2F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9450" y="2895600"/>
            <a:ext cx="18526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Times New Roman" panose="02020603050405020304" pitchFamily="18" charset="0"/>
              </a:rPr>
              <a:t>generic domains</a:t>
            </a:r>
          </a:p>
        </p:txBody>
      </p:sp>
      <p:sp>
        <p:nvSpPr>
          <p:cNvPr id="59460" name="Text Box 73">
            <a:extLst>
              <a:ext uri="{FF2B5EF4-FFF2-40B4-BE49-F238E27FC236}">
                <a16:creationId xmlns:a16="http://schemas.microsoft.com/office/drawing/2014/main" id="{6FF59D6A-97E7-F446-8C35-282AB8D59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9725" y="2895600"/>
            <a:ext cx="1881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Times New Roman" panose="02020603050405020304" pitchFamily="18" charset="0"/>
              </a:rPr>
              <a:t>country domains</a:t>
            </a:r>
          </a:p>
        </p:txBody>
      </p:sp>
      <p:sp>
        <p:nvSpPr>
          <p:cNvPr id="59461" name="Text Box 74">
            <a:extLst>
              <a:ext uri="{FF2B5EF4-FFF2-40B4-BE49-F238E27FC236}">
                <a16:creationId xmlns:a16="http://schemas.microsoft.com/office/drawing/2014/main" id="{95516721-DAC1-DA4D-B03C-B82B179DA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2063" y="5699125"/>
            <a:ext cx="191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my.east.bar.edu</a:t>
            </a:r>
          </a:p>
        </p:txBody>
      </p:sp>
      <p:sp>
        <p:nvSpPr>
          <p:cNvPr id="59462" name="Text Box 75">
            <a:extLst>
              <a:ext uri="{FF2B5EF4-FFF2-40B4-BE49-F238E27FC236}">
                <a16:creationId xmlns:a16="http://schemas.microsoft.com/office/drawing/2014/main" id="{68B5B0A5-E4BD-FF41-9E6D-36BD87B19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6388" y="5699125"/>
            <a:ext cx="1700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usr.cam.ac.uk</a:t>
            </a:r>
          </a:p>
        </p:txBody>
      </p:sp>
      <p:sp>
        <p:nvSpPr>
          <p:cNvPr id="59463" name="Text Box 76">
            <a:extLst>
              <a:ext uri="{FF2B5EF4-FFF2-40B4-BE49-F238E27FC236}">
                <a16:creationId xmlns:a16="http://schemas.microsoft.com/office/drawing/2014/main" id="{214B5716-5927-6F44-AF20-EEB1D04C7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00800"/>
            <a:ext cx="158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12.34.56.0/24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BEDEA933-BB27-6C46-9CE6-4EC6D76C32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000">
                <a:ea typeface="ＭＳ Ｐゴシック" panose="020B0600070205080204" pitchFamily="34" charset="-128"/>
              </a:rPr>
              <a:t>DNS Root Servers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123D6F5B-E320-2C40-9C9C-4D1C5AFF561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84188" y="1219200"/>
            <a:ext cx="8478837" cy="46482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13 root servers (see </a:t>
            </a:r>
            <a:r>
              <a:rPr lang="en-US" altLang="en-US">
                <a:ea typeface="ＭＳ Ｐゴシック" panose="020B0600070205080204" pitchFamily="34" charset="-128"/>
                <a:hlinkClick r:id="rId3"/>
              </a:rPr>
              <a:t>http://www.root-servers.org/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Labeled A through M</a:t>
            </a:r>
          </a:p>
        </p:txBody>
      </p:sp>
      <p:sp>
        <p:nvSpPr>
          <p:cNvPr id="61444" name="Slide Number Placeholder 4">
            <a:extLst>
              <a:ext uri="{FF2B5EF4-FFF2-40B4-BE49-F238E27FC236}">
                <a16:creationId xmlns:a16="http://schemas.microsoft.com/office/drawing/2014/main" id="{60570F1B-E0B2-954C-95F4-2EC38B75F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0080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410B992-FAD2-604A-8F21-24399AF9DA29}" type="slidenum">
              <a:rPr lang="en-US" altLang="en-US" sz="1200">
                <a:solidFill>
                  <a:srgbClr val="898989"/>
                </a:solidFill>
                <a:latin typeface="Courier New" panose="02070309020205020404" pitchFamily="49" charset="0"/>
              </a:rPr>
              <a:pPr eaLnBrk="1" hangingPunct="1"/>
              <a:t>18</a:t>
            </a:fld>
            <a:endParaRPr lang="en-US" altLang="en-US" sz="1200">
              <a:solidFill>
                <a:srgbClr val="898989"/>
              </a:solidFill>
              <a:latin typeface="Courier New" panose="02070309020205020404" pitchFamily="49" charset="0"/>
            </a:endParaRPr>
          </a:p>
        </p:txBody>
      </p:sp>
      <p:sp>
        <p:nvSpPr>
          <p:cNvPr id="61445" name="AutoShape 4">
            <a:extLst>
              <a:ext uri="{FF2B5EF4-FFF2-40B4-BE49-F238E27FC236}">
                <a16:creationId xmlns:a16="http://schemas.microsoft.com/office/drawing/2014/main" id="{DB35E939-9124-7B4C-AB70-175215023C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1013" y="3165475"/>
            <a:ext cx="7234237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61446" name="Picture 5" descr="worldf">
            <a:extLst>
              <a:ext uri="{FF2B5EF4-FFF2-40B4-BE49-F238E27FC236}">
                <a16:creationId xmlns:a16="http://schemas.microsoft.com/office/drawing/2014/main" id="{51506264-F845-824C-ADA0-F4D8895137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141788"/>
            <a:ext cx="5400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7" name="Freeform 6">
            <a:extLst>
              <a:ext uri="{FF2B5EF4-FFF2-40B4-BE49-F238E27FC236}">
                <a16:creationId xmlns:a16="http://schemas.microsoft.com/office/drawing/2014/main" id="{52D9C5BF-EF19-014E-8722-7BEFD4B3DD3C}"/>
              </a:ext>
            </a:extLst>
          </p:cNvPr>
          <p:cNvSpPr>
            <a:spLocks/>
          </p:cNvSpPr>
          <p:nvPr/>
        </p:nvSpPr>
        <p:spPr bwMode="auto">
          <a:xfrm>
            <a:off x="2605088" y="33432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2147483647 h 1893"/>
              <a:gd name="T4" fmla="*/ 2147483647 w 963"/>
              <a:gd name="T5" fmla="*/ 2147483647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48" name="Text Box 7">
            <a:extLst>
              <a:ext uri="{FF2B5EF4-FFF2-40B4-BE49-F238E27FC236}">
                <a16:creationId xmlns:a16="http://schemas.microsoft.com/office/drawing/2014/main" id="{B9E0868A-F7C3-454D-A109-F5DE48296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5719763"/>
            <a:ext cx="28511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B USC-ISI Marina del Rey, CA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L ICANN Los Angeles, CA</a:t>
            </a:r>
          </a:p>
          <a:p>
            <a:endParaRPr lang="en-US" altLang="en-US" sz="1500" b="0">
              <a:latin typeface="Times New Roman" panose="02020603050405020304" pitchFamily="18" charset="0"/>
            </a:endParaRPr>
          </a:p>
        </p:txBody>
      </p:sp>
      <p:sp>
        <p:nvSpPr>
          <p:cNvPr id="61449" name="Freeform 8">
            <a:extLst>
              <a:ext uri="{FF2B5EF4-FFF2-40B4-BE49-F238E27FC236}">
                <a16:creationId xmlns:a16="http://schemas.microsoft.com/office/drawing/2014/main" id="{1B5C2067-EF67-BE4D-B1ED-3ED665A32D79}"/>
              </a:ext>
            </a:extLst>
          </p:cNvPr>
          <p:cNvSpPr>
            <a:spLocks/>
          </p:cNvSpPr>
          <p:nvPr/>
        </p:nvSpPr>
        <p:spPr bwMode="auto">
          <a:xfrm>
            <a:off x="1752600" y="5041900"/>
            <a:ext cx="952500" cy="66833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50" name="Text Box 9">
            <a:extLst>
              <a:ext uri="{FF2B5EF4-FFF2-40B4-BE49-F238E27FC236}">
                <a16:creationId xmlns:a16="http://schemas.microsoft.com/office/drawing/2014/main" id="{7CCCEAB9-3639-8041-AB55-A39EC22B4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63" y="3886200"/>
            <a:ext cx="2573337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E NASA Mt View, CA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F  Internet Software C. Palo Alto, CA (and 17 other locations)</a:t>
            </a:r>
          </a:p>
          <a:p>
            <a:endParaRPr lang="en-US" altLang="en-US" sz="1500" b="0">
              <a:latin typeface="Times New Roman" panose="02020603050405020304" pitchFamily="18" charset="0"/>
            </a:endParaRPr>
          </a:p>
        </p:txBody>
      </p:sp>
      <p:sp>
        <p:nvSpPr>
          <p:cNvPr id="61451" name="Freeform 10">
            <a:extLst>
              <a:ext uri="{FF2B5EF4-FFF2-40B4-BE49-F238E27FC236}">
                <a16:creationId xmlns:a16="http://schemas.microsoft.com/office/drawing/2014/main" id="{FEEDACCF-6BC8-D34C-A9F9-9190684A659F}"/>
              </a:ext>
            </a:extLst>
          </p:cNvPr>
          <p:cNvSpPr>
            <a:spLocks/>
          </p:cNvSpPr>
          <p:nvPr/>
        </p:nvSpPr>
        <p:spPr bwMode="auto">
          <a:xfrm flipV="1">
            <a:off x="1447800" y="4724400"/>
            <a:ext cx="1235075" cy="24288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52" name="Text Box 11">
            <a:extLst>
              <a:ext uri="{FF2B5EF4-FFF2-40B4-BE49-F238E27FC236}">
                <a16:creationId xmlns:a16="http://schemas.microsoft.com/office/drawing/2014/main" id="{6CE84BB5-9108-674D-8FAF-468049DA9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6075" y="3646488"/>
            <a:ext cx="249872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I </a:t>
            </a:r>
            <a:r>
              <a:rPr lang="en-US" altLang="en-US" sz="1500" b="0">
                <a:latin typeface="Arial" panose="020B0604020202020204" pitchFamily="34" charset="0"/>
              </a:rPr>
              <a:t>Autonomica,</a:t>
            </a:r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 Stockholm (plus 3 other locations)</a:t>
            </a:r>
          </a:p>
        </p:txBody>
      </p:sp>
      <p:sp>
        <p:nvSpPr>
          <p:cNvPr id="61453" name="Freeform 12">
            <a:extLst>
              <a:ext uri="{FF2B5EF4-FFF2-40B4-BE49-F238E27FC236}">
                <a16:creationId xmlns:a16="http://schemas.microsoft.com/office/drawing/2014/main" id="{FB03350D-D167-774C-95F5-595E1B6CFBEE}"/>
              </a:ext>
            </a:extLst>
          </p:cNvPr>
          <p:cNvSpPr>
            <a:spLocks/>
          </p:cNvSpPr>
          <p:nvPr/>
        </p:nvSpPr>
        <p:spPr bwMode="auto">
          <a:xfrm>
            <a:off x="4876800" y="4038600"/>
            <a:ext cx="914400" cy="60960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54" name="Text Box 13">
            <a:extLst>
              <a:ext uri="{FF2B5EF4-FFF2-40B4-BE49-F238E27FC236}">
                <a16:creationId xmlns:a16="http://schemas.microsoft.com/office/drawing/2014/main" id="{D25A47D2-88B8-FD4B-A231-CF1D3ABA3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3292475"/>
            <a:ext cx="43783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K RIPE London (+ Amsterdam, Frankfurt)</a:t>
            </a:r>
            <a:endParaRPr lang="en-US" altLang="en-US" sz="1500" b="0">
              <a:latin typeface="Times New Roman" panose="02020603050405020304" pitchFamily="18" charset="0"/>
            </a:endParaRPr>
          </a:p>
        </p:txBody>
      </p:sp>
      <p:sp>
        <p:nvSpPr>
          <p:cNvPr id="61455" name="Freeform 14">
            <a:extLst>
              <a:ext uri="{FF2B5EF4-FFF2-40B4-BE49-F238E27FC236}">
                <a16:creationId xmlns:a16="http://schemas.microsoft.com/office/drawing/2014/main" id="{8EEB5C1E-2383-7242-8B94-F0F3616FC2D1}"/>
              </a:ext>
            </a:extLst>
          </p:cNvPr>
          <p:cNvSpPr>
            <a:spLocks/>
          </p:cNvSpPr>
          <p:nvPr/>
        </p:nvSpPr>
        <p:spPr bwMode="auto">
          <a:xfrm>
            <a:off x="4570413" y="3509963"/>
            <a:ext cx="771525" cy="1158875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56" name="Text Box 15">
            <a:extLst>
              <a:ext uri="{FF2B5EF4-FFF2-40B4-BE49-F238E27FC236}">
                <a16:creationId xmlns:a16="http://schemas.microsoft.com/office/drawing/2014/main" id="{3D22833C-2086-EC43-A0E3-F212BCD56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325" y="4438650"/>
            <a:ext cx="15652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m WIDE Tokyo</a:t>
            </a:r>
            <a:endParaRPr lang="en-US" altLang="en-US" sz="1500" b="0">
              <a:latin typeface="Times New Roman" panose="02020603050405020304" pitchFamily="18" charset="0"/>
            </a:endParaRPr>
          </a:p>
        </p:txBody>
      </p:sp>
      <p:sp>
        <p:nvSpPr>
          <p:cNvPr id="61457" name="Freeform 16">
            <a:extLst>
              <a:ext uri="{FF2B5EF4-FFF2-40B4-BE49-F238E27FC236}">
                <a16:creationId xmlns:a16="http://schemas.microsoft.com/office/drawing/2014/main" id="{C389DE15-CD15-764F-9AF6-5BCA75D87469}"/>
              </a:ext>
            </a:extLst>
          </p:cNvPr>
          <p:cNvSpPr>
            <a:spLocks/>
          </p:cNvSpPr>
          <p:nvPr/>
        </p:nvSpPr>
        <p:spPr bwMode="auto">
          <a:xfrm>
            <a:off x="6851650" y="4648200"/>
            <a:ext cx="539750" cy="2921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58" name="Text Box 17">
            <a:extLst>
              <a:ext uri="{FF2B5EF4-FFF2-40B4-BE49-F238E27FC236}">
                <a16:creationId xmlns:a16="http://schemas.microsoft.com/office/drawing/2014/main" id="{D5F25160-3235-E64D-8881-A0111E75B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2438400"/>
            <a:ext cx="3903662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A Verisign, Dulles, VA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C Cogent, Herndon, VA (also Los Angeles)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D U Maryland College Park, MD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G US DoD Vienna, VA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H ARL Aberdeen, MD</a:t>
            </a:r>
          </a:p>
          <a:p>
            <a:pPr algn="l"/>
            <a:r>
              <a:rPr lang="en-US" altLang="en-US" sz="1500" b="0">
                <a:solidFill>
                  <a:srgbClr val="000000"/>
                </a:solidFill>
                <a:latin typeface="Arial" panose="020B0604020202020204" pitchFamily="34" charset="0"/>
              </a:rPr>
              <a:t>J Verisign, ( 11 locations)</a:t>
            </a:r>
          </a:p>
          <a:p>
            <a:endParaRPr lang="en-US" altLang="en-US" sz="15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E7EA8A17-6C91-2948-ABF4-5B315570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43000"/>
            <a:ext cx="2514600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C3DAE651-6921-F74F-96D9-1F6B6715B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DoS attacks on DNS Availability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EFC90EEA-CC11-AB46-9555-F05ED5C4E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Feb. 6, 2007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Botnet attack on the 13 Internet DNS root servers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Lasted 2.5 hours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None crashed, but two performed badly: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g-root (DoD),   l-root  (ICANN)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Most other root servers use anycast</a:t>
            </a:r>
          </a:p>
        </p:txBody>
      </p:sp>
      <p:sp>
        <p:nvSpPr>
          <p:cNvPr id="63493" name="Slide Number Placeholder 4">
            <a:extLst>
              <a:ext uri="{FF2B5EF4-FFF2-40B4-BE49-F238E27FC236}">
                <a16:creationId xmlns:a16="http://schemas.microsoft.com/office/drawing/2014/main" id="{A1F1E3EF-2C65-5841-A2FC-2A6933DA07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213F77A-25CD-8649-84E0-A231B1A1DCE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B8E2053C-E24F-FC4F-B379-789DD3CB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Network Security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3F2B1B1E-2BEA-FC43-B391-AD9AF410B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Application layer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E-mail: PGP, using a web-of-trust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Web: HTTP-S, using a certificate hierarchy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Transport layer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Transport Layer Security/ Secure Socket Layer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Network layer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IP Sec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Network infrastructure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DNS-Sec and BGP-Sec</a:t>
            </a: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9C8E51A6-BD07-314F-81A9-99AA89E20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5A4949B-6EF9-1442-94DD-A38AF89CA51E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7051C97A-0CAD-AE4D-A1C9-1F0BB0FB7C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Defense: Replication and Caching</a:t>
            </a:r>
          </a:p>
        </p:txBody>
      </p:sp>
      <p:pic>
        <p:nvPicPr>
          <p:cNvPr id="65539" name="Picture 3">
            <a:extLst>
              <a:ext uri="{FF2B5EF4-FFF2-40B4-BE49-F238E27FC236}">
                <a16:creationId xmlns:a16="http://schemas.microsoft.com/office/drawing/2014/main" id="{96286194-DF3C-F340-9FAF-CE4CA9146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1219200"/>
            <a:ext cx="7891462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0" name="Text Box 4">
            <a:extLst>
              <a:ext uri="{FF2B5EF4-FFF2-40B4-BE49-F238E27FC236}">
                <a16:creationId xmlns:a16="http://schemas.microsoft.com/office/drawing/2014/main" id="{65699EAD-013F-714E-AB91-B31EA7097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324600"/>
            <a:ext cx="2667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1400"/>
              <a:t>source: wikipedia</a:t>
            </a:r>
          </a:p>
        </p:txBody>
      </p:sp>
      <p:sp>
        <p:nvSpPr>
          <p:cNvPr id="65541" name="Slide Number Placeholder 4">
            <a:extLst>
              <a:ext uri="{FF2B5EF4-FFF2-40B4-BE49-F238E27FC236}">
                <a16:creationId xmlns:a16="http://schemas.microsoft.com/office/drawing/2014/main" id="{E335CA3A-6624-7248-A482-9036EFFE3C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919FE29-E232-4F4D-B211-5E462680819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FACF64EC-BEAD-5348-8B7E-943C988E4A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cs typeface="Calibri" panose="020F0502020204030204" pitchFamily="34" charset="0"/>
              </a:rPr>
              <a:t>Denial-of-Service Attacks on Hosts</a:t>
            </a:r>
            <a:endParaRPr lang="en-US" altLang="en-US" sz="2400"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D566AFCE-E426-B047-AA48-2385497D0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848600" cy="5045075"/>
          </a:xfrm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2400"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58372" name="Text Box 4">
            <a:extLst>
              <a:ext uri="{FF2B5EF4-FFF2-40B4-BE49-F238E27FC236}">
                <a16:creationId xmlns:a16="http://schemas.microsoft.com/office/drawing/2014/main" id="{DD135F14-F7BA-6F4B-ADFA-1DE5DBD72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81638"/>
            <a:ext cx="7620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</a:pPr>
            <a:r>
              <a:rPr kumimoji="1"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580,000 open resolvers on Internet  (Kaminsky-Shiffman’06)</a:t>
            </a:r>
          </a:p>
        </p:txBody>
      </p:sp>
      <p:sp>
        <p:nvSpPr>
          <p:cNvPr id="67589" name="Rectangle 5">
            <a:extLst>
              <a:ext uri="{FF2B5EF4-FFF2-40B4-BE49-F238E27FC236}">
                <a16:creationId xmlns:a16="http://schemas.microsoft.com/office/drawing/2014/main" id="{E8E0672C-6EF4-704E-8755-870FF8DFD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7950" y="3992563"/>
            <a:ext cx="1490663" cy="838200"/>
          </a:xfrm>
          <a:prstGeom prst="rect">
            <a:avLst/>
          </a:prstGeom>
          <a:solidFill>
            <a:srgbClr val="BCEE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DNS</a:t>
            </a:r>
            <a:b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Server</a:t>
            </a:r>
          </a:p>
        </p:txBody>
      </p:sp>
      <p:pic>
        <p:nvPicPr>
          <p:cNvPr id="67590" name="Picture 6" descr="j0239481">
            <a:extLst>
              <a:ext uri="{FF2B5EF4-FFF2-40B4-BE49-F238E27FC236}">
                <a16:creationId xmlns:a16="http://schemas.microsoft.com/office/drawing/2014/main" id="{29CF266D-10EC-A14E-BBDD-72FE3E4F5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" y="3535363"/>
            <a:ext cx="762000" cy="64135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1" name="Text Box 7">
            <a:extLst>
              <a:ext uri="{FF2B5EF4-FFF2-40B4-BE49-F238E27FC236}">
                <a16:creationId xmlns:a16="http://schemas.microsoft.com/office/drawing/2014/main" id="{90C4D308-B3D1-5B40-BF34-97234E5F3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98938"/>
            <a:ext cx="10493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b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Source</a:t>
            </a:r>
          </a:p>
        </p:txBody>
      </p:sp>
      <p:pic>
        <p:nvPicPr>
          <p:cNvPr id="67592" name="Picture 8" descr="j0239481">
            <a:extLst>
              <a:ext uri="{FF2B5EF4-FFF2-40B4-BE49-F238E27FC236}">
                <a16:creationId xmlns:a16="http://schemas.microsoft.com/office/drawing/2014/main" id="{E855AD2A-9084-974E-9747-32978B7C5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0" y="3535363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3" name="Text Box 9">
            <a:extLst>
              <a:ext uri="{FF2B5EF4-FFF2-40B4-BE49-F238E27FC236}">
                <a16:creationId xmlns:a16="http://schemas.microsoft.com/office/drawing/2014/main" id="{54B252C6-62ED-A94D-BDA9-8E1EAA305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025" y="4198938"/>
            <a:ext cx="9747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b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Target</a:t>
            </a: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E74159E2-DBBC-BB48-A6CA-361C6BC12218}"/>
              </a:ext>
            </a:extLst>
          </p:cNvPr>
          <p:cNvGrpSpPr>
            <a:grpSpLocks/>
          </p:cNvGrpSpPr>
          <p:nvPr/>
        </p:nvGrpSpPr>
        <p:grpSpPr bwMode="auto">
          <a:xfrm>
            <a:off x="1479550" y="2620963"/>
            <a:ext cx="2590800" cy="1531937"/>
            <a:chOff x="816" y="724"/>
            <a:chExt cx="1632" cy="965"/>
          </a:xfrm>
        </p:grpSpPr>
        <p:sp>
          <p:nvSpPr>
            <p:cNvPr id="67601" name="Line 11">
              <a:extLst>
                <a:ext uri="{FF2B5EF4-FFF2-40B4-BE49-F238E27FC236}">
                  <a16:creationId xmlns:a16="http://schemas.microsoft.com/office/drawing/2014/main" id="{09B5EC33-A1C5-9146-BFF6-03843C06E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7602" name="Line 12">
              <a:extLst>
                <a:ext uri="{FF2B5EF4-FFF2-40B4-BE49-F238E27FC236}">
                  <a16:creationId xmlns:a16="http://schemas.microsoft.com/office/drawing/2014/main" id="{93FFDCCE-D1B2-244E-BD77-9995C0E56A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134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7603" name="Text Box 13">
              <a:extLst>
                <a:ext uri="{FF2B5EF4-FFF2-40B4-BE49-F238E27FC236}">
                  <a16:creationId xmlns:a16="http://schemas.microsoft.com/office/drawing/2014/main" id="{2F6E98F7-349D-F24D-A7A2-61957E714E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5" y="724"/>
              <a:ext cx="1510" cy="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20000"/>
                </a:spcBef>
                <a:buClr>
                  <a:schemeClr val="accent2"/>
                </a:buClr>
              </a:pPr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DNS Query</a:t>
              </a:r>
              <a:b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SrcIP: DoS Target</a:t>
              </a:r>
            </a:p>
            <a:p>
              <a:pPr>
                <a:spcBef>
                  <a:spcPct val="20000"/>
                </a:spcBef>
                <a:buClr>
                  <a:schemeClr val="accent2"/>
                </a:buClr>
              </a:pPr>
              <a:endParaRPr lang="en-US" alt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>
                <a:spcBef>
                  <a:spcPct val="20000"/>
                </a:spcBef>
                <a:buClr>
                  <a:schemeClr val="accent2"/>
                </a:buClr>
              </a:pPr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    (60 bytes)</a:t>
              </a:r>
            </a:p>
          </p:txBody>
        </p:sp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3C4A0CEA-F017-464B-A989-E730553031EF}"/>
              </a:ext>
            </a:extLst>
          </p:cNvPr>
          <p:cNvGrpSpPr>
            <a:grpSpLocks/>
          </p:cNvGrpSpPr>
          <p:nvPr/>
        </p:nvGrpSpPr>
        <p:grpSpPr bwMode="auto">
          <a:xfrm>
            <a:off x="5137150" y="2697163"/>
            <a:ext cx="2743200" cy="1409700"/>
            <a:chOff x="3120" y="772"/>
            <a:chExt cx="1728" cy="888"/>
          </a:xfrm>
        </p:grpSpPr>
        <p:sp>
          <p:nvSpPr>
            <p:cNvPr id="67598" name="Line 15">
              <a:extLst>
                <a:ext uri="{FF2B5EF4-FFF2-40B4-BE49-F238E27FC236}">
                  <a16:creationId xmlns:a16="http://schemas.microsoft.com/office/drawing/2014/main" id="{C93A2E6F-2341-1846-AD99-995F39049D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1344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7599" name="Line 16">
              <a:extLst>
                <a:ext uri="{FF2B5EF4-FFF2-40B4-BE49-F238E27FC236}">
                  <a16:creationId xmlns:a16="http://schemas.microsoft.com/office/drawing/2014/main" id="{3EC8A15A-BB2F-E645-BB54-B560BD1DF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1344"/>
              <a:ext cx="17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7600" name="Text Box 17">
              <a:extLst>
                <a:ext uri="{FF2B5EF4-FFF2-40B4-BE49-F238E27FC236}">
                  <a16:creationId xmlns:a16="http://schemas.microsoft.com/office/drawing/2014/main" id="{C48C7E45-4F67-C347-9A7B-87BFE89D5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7" y="772"/>
              <a:ext cx="127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20000"/>
                </a:spcBef>
                <a:buClr>
                  <a:schemeClr val="accent2"/>
                </a:buClr>
              </a:pPr>
              <a:endParaRPr lang="en-US" altLang="en-US" sz="240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>
                <a:lnSpc>
                  <a:spcPct val="80000"/>
                </a:lnSpc>
                <a:buClr>
                  <a:schemeClr val="accent2"/>
                </a:buClr>
              </a:pPr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DNS Response</a:t>
              </a:r>
            </a:p>
            <a:p>
              <a:pPr>
                <a:lnSpc>
                  <a:spcPct val="80000"/>
                </a:lnSpc>
                <a:buClr>
                  <a:schemeClr val="accent2"/>
                </a:buClr>
              </a:pPr>
              <a:endParaRPr lang="en-US" altLang="en-US" sz="280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>
                <a:lnSpc>
                  <a:spcPct val="80000"/>
                </a:lnSpc>
                <a:buClr>
                  <a:schemeClr val="accent2"/>
                </a:buClr>
              </a:pPr>
              <a:r>
                <a:rPr lang="en-US" altLang="en-US" sz="2400">
                  <a:latin typeface="Calibri" panose="020F0502020204030204" pitchFamily="34" charset="0"/>
                  <a:cs typeface="Calibri" panose="020F0502020204030204" pitchFamily="34" charset="0"/>
                </a:rPr>
                <a:t>(3000 bytes)</a:t>
              </a:r>
            </a:p>
          </p:txBody>
        </p:sp>
      </p:grpSp>
      <p:sp>
        <p:nvSpPr>
          <p:cNvPr id="67596" name="Text Box 18">
            <a:extLst>
              <a:ext uri="{FF2B5EF4-FFF2-40B4-BE49-F238E27FC236}">
                <a16:creationId xmlns:a16="http://schemas.microsoft.com/office/drawing/2014/main" id="{1F479841-1056-604F-8073-A3D4DF69C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600200"/>
            <a:ext cx="3184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 b="0">
                <a:solidFill>
                  <a:srgbClr val="8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2" charset="2"/>
              </a:rPr>
              <a:t>40  amplification</a:t>
            </a:r>
          </a:p>
        </p:txBody>
      </p:sp>
      <p:sp>
        <p:nvSpPr>
          <p:cNvPr id="67597" name="Rectangle 4">
            <a:extLst>
              <a:ext uri="{FF2B5EF4-FFF2-40B4-BE49-F238E27FC236}">
                <a16:creationId xmlns:a16="http://schemas.microsoft.com/office/drawing/2014/main" id="{4D9234E7-FB50-6848-9611-131C79A5F9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D95289D-D665-ED4B-B257-95EBAAC0E82D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eaLnBrk="1" hangingPunct="1"/>
              <a:t>21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Oval 2">
            <a:extLst>
              <a:ext uri="{FF2B5EF4-FFF2-40B4-BE49-F238E27FC236}">
                <a16:creationId xmlns:a16="http://schemas.microsoft.com/office/drawing/2014/main" id="{04803E62-3BFF-AF45-9FBE-18C03EE78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825" y="2133600"/>
            <a:ext cx="1066800" cy="1066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kumimoji="1" lang="en-US" altLang="ja-JP">
                <a:latin typeface="Calibri" panose="020F0502020204030204" pitchFamily="34" charset="0"/>
                <a:cs typeface="Calibri" panose="020F0502020204030204" pitchFamily="34" charset="0"/>
              </a:rPr>
              <a:t>attacker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E28B12A3-2CD9-8749-9739-155CB0008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ja-JP">
                <a:ea typeface="ＭＳ Ｐゴシック" panose="020B0600070205080204" pitchFamily="34" charset="-128"/>
              </a:rPr>
              <a:t>Preventing Amplification Attacks</a:t>
            </a:r>
          </a:p>
        </p:txBody>
      </p:sp>
      <p:pic>
        <p:nvPicPr>
          <p:cNvPr id="69636" name="Picture 4" descr="pc">
            <a:extLst>
              <a:ext uri="{FF2B5EF4-FFF2-40B4-BE49-F238E27FC236}">
                <a16:creationId xmlns:a16="http://schemas.microsoft.com/office/drawing/2014/main" id="{A4044904-2DA8-464C-8001-F4C327726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029200"/>
            <a:ext cx="79692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7" name="Line 5">
            <a:extLst>
              <a:ext uri="{FF2B5EF4-FFF2-40B4-BE49-F238E27FC236}">
                <a16:creationId xmlns:a16="http://schemas.microsoft.com/office/drawing/2014/main" id="{AF9D8344-4371-684B-A7D4-F40051B2D2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5146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8" name="Line 6">
            <a:extLst>
              <a:ext uri="{FF2B5EF4-FFF2-40B4-BE49-F238E27FC236}">
                <a16:creationId xmlns:a16="http://schemas.microsoft.com/office/drawing/2014/main" id="{0700D9C6-86A6-0745-9C53-6CA955697B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3400" y="3048000"/>
            <a:ext cx="1143000" cy="1524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9" name="Text Box 7">
            <a:extLst>
              <a:ext uri="{FF2B5EF4-FFF2-40B4-BE49-F238E27FC236}">
                <a16:creationId xmlns:a16="http://schemas.microsoft.com/office/drawing/2014/main" id="{4FB3746E-77D9-C045-AF5E-C3FF9E331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057400"/>
            <a:ext cx="208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kumimoji="1" lang="en-US" altLang="ja-JP"/>
              <a:t>ip spoofed packets</a:t>
            </a:r>
          </a:p>
        </p:txBody>
      </p:sp>
      <p:sp>
        <p:nvSpPr>
          <p:cNvPr id="69640" name="Text Box 8">
            <a:extLst>
              <a:ext uri="{FF2B5EF4-FFF2-40B4-BE49-F238E27FC236}">
                <a16:creationId xmlns:a16="http://schemas.microsoft.com/office/drawing/2014/main" id="{C08D4DAA-D848-1648-8DB4-B69F72C23907}"/>
              </a:ext>
            </a:extLst>
          </p:cNvPr>
          <p:cNvSpPr txBox="1">
            <a:spLocks noChangeArrowheads="1"/>
          </p:cNvSpPr>
          <p:nvPr/>
        </p:nvSpPr>
        <p:spPr bwMode="auto">
          <a:xfrm rot="-3241179">
            <a:off x="4163219" y="3471069"/>
            <a:ext cx="857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kumimoji="1" lang="en-US" altLang="ja-JP"/>
              <a:t>replies</a:t>
            </a:r>
          </a:p>
        </p:txBody>
      </p:sp>
      <p:sp>
        <p:nvSpPr>
          <p:cNvPr id="69641" name="Text Box 9">
            <a:extLst>
              <a:ext uri="{FF2B5EF4-FFF2-40B4-BE49-F238E27FC236}">
                <a16:creationId xmlns:a16="http://schemas.microsoft.com/office/drawing/2014/main" id="{1864405C-8ED5-5F4B-ABFA-E7F028A90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1563" y="5802313"/>
            <a:ext cx="1036637" cy="446087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kumimoji="1" lang="en-US" altLang="ja-JP" sz="2200"/>
              <a:t>victim</a:t>
            </a:r>
          </a:p>
        </p:txBody>
      </p:sp>
      <p:sp>
        <p:nvSpPr>
          <p:cNvPr id="69642" name="Oval 10">
            <a:extLst>
              <a:ext uri="{FF2B5EF4-FFF2-40B4-BE49-F238E27FC236}">
                <a16:creationId xmlns:a16="http://schemas.microsoft.com/office/drawing/2014/main" id="{D4A8AA12-C912-B347-9C2F-05EEF986D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057400"/>
            <a:ext cx="1066800" cy="1066800"/>
          </a:xfrm>
          <a:prstGeom prst="ellipse">
            <a:avLst/>
          </a:prstGeom>
          <a:solidFill>
            <a:srgbClr val="BCEE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kumimoji="1" lang="en-US" altLang="ja-JP">
                <a:latin typeface="Calibri" panose="020F0502020204030204" pitchFamily="34" charset="0"/>
                <a:cs typeface="Calibri" panose="020F0502020204030204" pitchFamily="34" charset="0"/>
              </a:rPr>
              <a:t>open</a:t>
            </a:r>
          </a:p>
          <a:p>
            <a:pPr eaLnBrk="1" hangingPunct="1"/>
            <a:r>
              <a:rPr kumimoji="1" lang="en-US" altLang="ja-JP">
                <a:latin typeface="Calibri" panose="020F0502020204030204" pitchFamily="34" charset="0"/>
                <a:cs typeface="Calibri" panose="020F0502020204030204" pitchFamily="34" charset="0"/>
              </a:rPr>
              <a:t>amplifier</a:t>
            </a:r>
          </a:p>
        </p:txBody>
      </p:sp>
      <p:sp>
        <p:nvSpPr>
          <p:cNvPr id="69643" name="AutoShape 11">
            <a:extLst>
              <a:ext uri="{FF2B5EF4-FFF2-40B4-BE49-F238E27FC236}">
                <a16:creationId xmlns:a16="http://schemas.microsoft.com/office/drawing/2014/main" id="{D14929F2-5FC4-CB40-95E5-2AD43131F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810000"/>
            <a:ext cx="3152775" cy="1285875"/>
          </a:xfrm>
          <a:prstGeom prst="wedgeRoundRectCallout">
            <a:avLst>
              <a:gd name="adj1" fmla="val 33435"/>
              <a:gd name="adj2" fmla="val -125630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kumimoji="1" lang="en-US" altLang="ja-JP" sz="3200">
                <a:latin typeface="Calibri" panose="020F0502020204030204" pitchFamily="34" charset="0"/>
                <a:cs typeface="Calibri" panose="020F0502020204030204" pitchFamily="34" charset="0"/>
              </a:rPr>
              <a:t>prevent</a:t>
            </a:r>
          </a:p>
          <a:p>
            <a:pPr eaLnBrk="1" hangingPunct="1"/>
            <a:r>
              <a:rPr kumimoji="1" lang="en-US" altLang="ja-JP" sz="3200">
                <a:latin typeface="Calibri" panose="020F0502020204030204" pitchFamily="34" charset="0"/>
                <a:cs typeface="Calibri" panose="020F0502020204030204" pitchFamily="34" charset="0"/>
              </a:rPr>
              <a:t>ip spoofing</a:t>
            </a:r>
          </a:p>
        </p:txBody>
      </p:sp>
      <p:sp>
        <p:nvSpPr>
          <p:cNvPr id="69644" name="Line 12">
            <a:extLst>
              <a:ext uri="{FF2B5EF4-FFF2-40B4-BE49-F238E27FC236}">
                <a16:creationId xmlns:a16="http://schemas.microsoft.com/office/drawing/2014/main" id="{EE30EA52-462F-0740-8203-4B472DEF78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3200400"/>
            <a:ext cx="1143000" cy="1524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5" name="Line 13">
            <a:extLst>
              <a:ext uri="{FF2B5EF4-FFF2-40B4-BE49-F238E27FC236}">
                <a16:creationId xmlns:a16="http://schemas.microsoft.com/office/drawing/2014/main" id="{772B2FC7-7D3A-4E4F-BC48-E210BC6442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3352800"/>
            <a:ext cx="1143000" cy="1524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6" name="Line 14">
            <a:extLst>
              <a:ext uri="{FF2B5EF4-FFF2-40B4-BE49-F238E27FC236}">
                <a16:creationId xmlns:a16="http://schemas.microsoft.com/office/drawing/2014/main" id="{49FD387A-774F-0848-88C9-12FA4041DC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3505200"/>
            <a:ext cx="1143000" cy="1524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7" name="AutoShape 15">
            <a:extLst>
              <a:ext uri="{FF2B5EF4-FFF2-40B4-BE49-F238E27FC236}">
                <a16:creationId xmlns:a16="http://schemas.microsoft.com/office/drawing/2014/main" id="{6E9F8BC1-04E6-3448-95D1-51E21434F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810000"/>
            <a:ext cx="3276600" cy="1295400"/>
          </a:xfrm>
          <a:prstGeom prst="wedgeRoundRectCallout">
            <a:avLst>
              <a:gd name="adj1" fmla="val -27569"/>
              <a:gd name="adj2" fmla="val -10210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kumimoji="1" lang="en-US" altLang="ja-JP" sz="3200">
                <a:latin typeface="Calibri" panose="020F0502020204030204" pitchFamily="34" charset="0"/>
                <a:cs typeface="Calibri" panose="020F0502020204030204" pitchFamily="34" charset="0"/>
              </a:rPr>
              <a:t>disable</a:t>
            </a:r>
          </a:p>
          <a:p>
            <a:pPr eaLnBrk="1" hangingPunct="1"/>
            <a:r>
              <a:rPr kumimoji="1" lang="en-US" altLang="ja-JP" sz="3200">
                <a:latin typeface="Calibri" panose="020F0502020204030204" pitchFamily="34" charset="0"/>
                <a:cs typeface="Calibri" panose="020F0502020204030204" pitchFamily="34" charset="0"/>
              </a:rPr>
              <a:t>open amplifiers</a:t>
            </a:r>
          </a:p>
        </p:txBody>
      </p:sp>
      <p:sp>
        <p:nvSpPr>
          <p:cNvPr id="69648" name="Line 16">
            <a:extLst>
              <a:ext uri="{FF2B5EF4-FFF2-40B4-BE49-F238E27FC236}">
                <a16:creationId xmlns:a16="http://schemas.microsoft.com/office/drawing/2014/main" id="{278EB4BA-2968-4D4A-9900-80EAC321D1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6670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9" name="Line 17">
            <a:extLst>
              <a:ext uri="{FF2B5EF4-FFF2-40B4-BE49-F238E27FC236}">
                <a16:creationId xmlns:a16="http://schemas.microsoft.com/office/drawing/2014/main" id="{EFFF6B97-4BAD-974E-BE56-FE3A084D50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8194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0" name="Line 18">
            <a:extLst>
              <a:ext uri="{FF2B5EF4-FFF2-40B4-BE49-F238E27FC236}">
                <a16:creationId xmlns:a16="http://schemas.microsoft.com/office/drawing/2014/main" id="{3C83D9E3-AFA1-4346-863D-EFCCE44E8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971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1" name="Rectangle 4">
            <a:extLst>
              <a:ext uri="{FF2B5EF4-FFF2-40B4-BE49-F238E27FC236}">
                <a16:creationId xmlns:a16="http://schemas.microsoft.com/office/drawing/2014/main" id="{BD888748-0542-B840-8A04-62E24769E2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9012740-FDDE-8A46-A729-5284DD9B6D29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32E3319B-6BA2-4E41-9A4E-4D1B53973C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DNS Integrity and the TLD Operators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C0A32FF-E4FA-834F-A703-9A7D4D6479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If domain name doesn’t exist, DNS should return NXDOMAIN (non-existant domain) msg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Verisign instead creates wildcard records for all </a:t>
            </a:r>
            <a:r>
              <a:rPr lang="en-US" altLang="en-US">
                <a:ea typeface="ＭＳ Ｐゴシック" panose="020B0600070205080204" pitchFamily="34" charset="-128"/>
                <a:hlinkClick r:id="rId3" tooltip=".com"/>
              </a:rPr>
              <a:t>.com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>
                <a:ea typeface="ＭＳ Ｐゴシック" panose="020B0600070205080204" pitchFamily="34" charset="-128"/>
                <a:hlinkClick r:id="rId4" tooltip=".net"/>
              </a:rPr>
              <a:t>.net</a:t>
            </a:r>
            <a:r>
              <a:rPr lang="en-US" altLang="en-US">
                <a:ea typeface="ＭＳ Ｐゴシック" panose="020B0600070205080204" pitchFamily="34" charset="-128"/>
              </a:rPr>
              <a:t> names not yet registered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September 15 – October 4, 2003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Redirection for these domain names to Verisign web portal:  “to help you search”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And serve you ads…and get “sponsored” search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Verisign and online advertising companies make $$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27D72A17-41C4-0E4A-BAA6-08B665E95A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84330ED-5CCD-8046-8352-94AD310C642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>
            <a:extLst>
              <a:ext uri="{FF2B5EF4-FFF2-40B4-BE49-F238E27FC236}">
                <a16:creationId xmlns:a16="http://schemas.microsoft.com/office/drawing/2014/main" id="{6164369D-344E-B64D-8291-8DE6B7942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DNS Integrity: Cache Poisoning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9DFF8-DB0B-BD41-8E2F-833E3C458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Was answer from an authoritative server?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Or from somebody else?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DNS cache poisoning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Client asks for www.evil.com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Nameserver authoritative for www.evil.com returns additional section for (www.cnn.com, 1.2.3.4, A)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Thanks!  I won’t bother check what I asked for</a:t>
            </a:r>
          </a:p>
        </p:txBody>
      </p:sp>
      <p:sp>
        <p:nvSpPr>
          <p:cNvPr id="73732" name="Slide Number Placeholder 3">
            <a:extLst>
              <a:ext uri="{FF2B5EF4-FFF2-40B4-BE49-F238E27FC236}">
                <a16:creationId xmlns:a16="http://schemas.microsoft.com/office/drawing/2014/main" id="{E0C81AB8-D4F5-8D4C-A862-1E60F49D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82741C7-3EB6-434C-BF05-B7D3CD3359AC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>
            <a:extLst>
              <a:ext uri="{FF2B5EF4-FFF2-40B4-BE49-F238E27FC236}">
                <a16:creationId xmlns:a16="http://schemas.microsoft.com/office/drawing/2014/main" id="{5B935B84-0908-984D-94F1-D9E2E89DC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DNS Integrity: DNS Hijacking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FF370-F012-D543-9DC3-1F9C5FF0D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 prevent cache poisoning, client remembers: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domain name in the request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 16-bit request ID (used to demux UDP response)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DNS hijacking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16 bits:  65K possible IDs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rate to enumerate all in 1 sec?  64B/packet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64*65536*8 / 1024 / 1024 = 32 Mbps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Prevention: also randomize DNS source port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Kaminsky attack: this source port… wasn’t random</a:t>
            </a:r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A84BAB5A-E525-2B4B-BE6E-C064E6F08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E1895E3-3009-B045-BE54-A90AA81C588C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E9E0FD-08C1-B14D-9AB3-EB549A4CB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6446995"/>
            <a:ext cx="7181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http://</a:t>
            </a:r>
            <a:r>
              <a:rPr lang="en-US" altLang="en-US" dirty="0" err="1"/>
              <a:t>unixwiz.net</a:t>
            </a:r>
            <a:r>
              <a:rPr lang="en-US" altLang="en-US" dirty="0"/>
              <a:t>/</a:t>
            </a:r>
            <a:r>
              <a:rPr lang="en-US" altLang="en-US" dirty="0" err="1"/>
              <a:t>techtips</a:t>
            </a:r>
            <a:r>
              <a:rPr lang="en-US" altLang="en-US" dirty="0"/>
              <a:t>/</a:t>
            </a:r>
            <a:r>
              <a:rPr lang="en-US" altLang="en-US" dirty="0" err="1"/>
              <a:t>iguide-kaminsky-dns-vuln.html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F99BFECE-D80C-CF42-A0A1-4E15686EF8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2734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ＭＳ Ｐゴシック" panose="020B0600070205080204" pitchFamily="34" charset="-128"/>
              </a:rPr>
              <a:t>Let’s strongly believe the answer!</a:t>
            </a:r>
            <a:br>
              <a:rPr lang="en-US" altLang="zh-CN" dirty="0">
                <a:ea typeface="ＭＳ Ｐゴシック" panose="020B0600070205080204" pitchFamily="34" charset="-128"/>
              </a:rPr>
            </a:br>
            <a:r>
              <a:rPr lang="en-US" altLang="zh-CN" dirty="0">
                <a:ea typeface="ＭＳ Ｐゴシック" panose="020B0600070205080204" pitchFamily="34" charset="-128"/>
              </a:rPr>
              <a:t>Enter DNSSEC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799B381-FDF2-234C-9591-DEEEBFF07E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458200" cy="4953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Aft>
                <a:spcPts val="2563"/>
              </a:spcAft>
            </a:pPr>
            <a:r>
              <a:rPr lang="en-US" altLang="zh-CN">
                <a:ea typeface="ＭＳ Ｐゴシック" panose="020B0600070205080204" pitchFamily="34" charset="-128"/>
              </a:rPr>
              <a:t>DNSSEC protects against data spoofing and corruption</a:t>
            </a:r>
          </a:p>
          <a:p>
            <a:pPr eaLnBrk="1" hangingPunct="1">
              <a:lnSpc>
                <a:spcPct val="110000"/>
              </a:lnSpc>
              <a:spcAft>
                <a:spcPts val="2563"/>
              </a:spcAft>
            </a:pPr>
            <a:r>
              <a:rPr lang="en-US" altLang="zh-CN">
                <a:ea typeface="ＭＳ Ｐゴシック" panose="020B0600070205080204" pitchFamily="34" charset="-128"/>
              </a:rPr>
              <a:t>DNSSEC also provides mechanisms to authenticate servers and requests</a:t>
            </a:r>
          </a:p>
          <a:p>
            <a:pPr eaLnBrk="1" hangingPunct="1">
              <a:lnSpc>
                <a:spcPct val="110000"/>
              </a:lnSpc>
              <a:spcAft>
                <a:spcPts val="2563"/>
              </a:spcAft>
            </a:pPr>
            <a:r>
              <a:rPr lang="en-US" altLang="zh-CN">
                <a:ea typeface="ＭＳ Ｐゴシック" panose="020B0600070205080204" pitchFamily="34" charset="-128"/>
              </a:rPr>
              <a:t>DNSSEC provides mechanisms to establish authenticity and integrity</a:t>
            </a:r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AA6BE2F1-F3AF-E041-8396-D3B0232B61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989000C-9069-4649-B4C2-2146AEBF096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CFB2AE54-0CFA-F648-8A07-FFCFDC3FEB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ＭＳ Ｐゴシック" panose="020B0600070205080204" pitchFamily="34" charset="-128"/>
              </a:rPr>
              <a:t>PK-DNSSEC (Public Key)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319EDA0E-FED0-8D43-BFCC-2E9E170BE0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ＭＳ Ｐゴシック" panose="020B0600070205080204" pitchFamily="34" charset="-128"/>
              </a:rPr>
              <a:t>The DNS servers sign the hash of resource record set with its private (signature) keys</a:t>
            </a:r>
          </a:p>
          <a:p>
            <a:pPr lvl="1">
              <a:spcAft>
                <a:spcPts val="1200"/>
              </a:spcAft>
            </a:pPr>
            <a:r>
              <a:rPr lang="en-US" altLang="zh-CN">
                <a:ea typeface="ＭＳ Ｐゴシック" panose="020B0600070205080204" pitchFamily="34" charset="-128"/>
              </a:rPr>
              <a:t>Public keys can be used to verify the SIGs</a:t>
            </a:r>
          </a:p>
          <a:p>
            <a:r>
              <a:rPr lang="en-US" altLang="zh-CN">
                <a:ea typeface="ＭＳ Ｐゴシック" panose="020B0600070205080204" pitchFamily="34" charset="-128"/>
              </a:rPr>
              <a:t>Leverages hierarchy:</a:t>
            </a:r>
          </a:p>
          <a:p>
            <a:pPr lvl="1"/>
            <a:r>
              <a:rPr lang="en-US" altLang="zh-CN">
                <a:ea typeface="ＭＳ Ｐゴシック" panose="020B0600070205080204" pitchFamily="34" charset="-128"/>
              </a:rPr>
              <a:t>Authenticity of name server’s public keys is established by a signature over the keys by the parent’s private key</a:t>
            </a:r>
          </a:p>
          <a:p>
            <a:pPr lvl="1"/>
            <a:r>
              <a:rPr lang="en-US" altLang="zh-CN">
                <a:ea typeface="ＭＳ Ｐゴシック" panose="020B0600070205080204" pitchFamily="34" charset="-128"/>
              </a:rPr>
              <a:t>In ideal case, only roots’ public keys need to be distributed out-of-band</a:t>
            </a:r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id="{2AB5491B-85AC-5240-9FEE-AB6D61BC61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8AE5A8D-7EAC-FE4C-AFBE-127C9F72B92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19028892-A86B-B34B-95E2-E95899627D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5163" y="152400"/>
            <a:ext cx="7793037" cy="1143000"/>
          </a:xfrm>
        </p:spPr>
        <p:txBody>
          <a:bodyPr/>
          <a:lstStyle/>
          <a:p>
            <a:pPr eaLnBrk="1" hangingPunct="1"/>
            <a:r>
              <a:rPr lang="en-US" altLang="zh-CN">
                <a:ea typeface="ＭＳ Ｐゴシック" panose="020B0600070205080204" pitchFamily="34" charset="-128"/>
              </a:rPr>
              <a:t>Verifying the Tree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95C9EC5F-8F38-7349-B24C-1E417E910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276600"/>
            <a:ext cx="1125538" cy="9144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stub</a:t>
            </a:r>
          </a:p>
          <a:p>
            <a:pPr eaLnBrk="1" hangingPunct="1"/>
            <a:r>
              <a:rPr lang="en-US" altLang="zh-CN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resolver</a:t>
            </a:r>
          </a:p>
        </p:txBody>
      </p:sp>
      <p:sp>
        <p:nvSpPr>
          <p:cNvPr id="44036" name="Line 4">
            <a:extLst>
              <a:ext uri="{FF2B5EF4-FFF2-40B4-BE49-F238E27FC236}">
                <a16:creationId xmlns:a16="http://schemas.microsoft.com/office/drawing/2014/main" id="{06BABC06-06A3-3340-A98F-0788EF184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581400"/>
            <a:ext cx="1431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7" name="Text Box 5">
            <a:extLst>
              <a:ext uri="{FF2B5EF4-FFF2-40B4-BE49-F238E27FC236}">
                <a16:creationId xmlns:a16="http://schemas.microsoft.com/office/drawing/2014/main" id="{7CE83B40-BD9E-9F43-A1F0-7FC84CF87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03363"/>
            <a:ext cx="54864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Question:  www.cnn.com   ?</a:t>
            </a: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E6DE6AF6-1AC0-0D46-A385-A84036DED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788" y="3276600"/>
            <a:ext cx="15319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www.cnn.com A ?</a:t>
            </a:r>
          </a:p>
        </p:txBody>
      </p:sp>
      <p:sp>
        <p:nvSpPr>
          <p:cNvPr id="79879" name="Rectangle 7">
            <a:extLst>
              <a:ext uri="{FF2B5EF4-FFF2-40B4-BE49-F238E27FC236}">
                <a16:creationId xmlns:a16="http://schemas.microsoft.com/office/drawing/2014/main" id="{FCF1050A-1969-D748-92C7-5A3A8CC47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124200"/>
            <a:ext cx="1617663" cy="12954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resolver</a:t>
            </a:r>
          </a:p>
        </p:txBody>
      </p:sp>
      <p:sp>
        <p:nvSpPr>
          <p:cNvPr id="79880" name="Rectangle 8">
            <a:extLst>
              <a:ext uri="{FF2B5EF4-FFF2-40B4-BE49-F238E27FC236}">
                <a16:creationId xmlns:a16="http://schemas.microsoft.com/office/drawing/2014/main" id="{36EEFCDC-21CA-4944-A245-AA07E286A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8888" y="2514600"/>
            <a:ext cx="2462212" cy="4572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.</a:t>
            </a:r>
            <a:r>
              <a:rPr lang="en-US" altLang="zh-CN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(root)</a:t>
            </a:r>
          </a:p>
        </p:txBody>
      </p:sp>
      <p:sp>
        <p:nvSpPr>
          <p:cNvPr id="44041" name="Rectangle 9">
            <a:extLst>
              <a:ext uri="{FF2B5EF4-FFF2-40B4-BE49-F238E27FC236}">
                <a16:creationId xmlns:a16="http://schemas.microsoft.com/office/drawing/2014/main" id="{3E0D8DBD-FCE2-1C41-A967-3469EC9B8257}"/>
              </a:ext>
            </a:extLst>
          </p:cNvPr>
          <p:cNvSpPr>
            <a:spLocks noChangeArrowheads="1"/>
          </p:cNvSpPr>
          <p:nvPr/>
        </p:nvSpPr>
        <p:spPr bwMode="auto">
          <a:xfrm rot="-1829000">
            <a:off x="4548188" y="2754313"/>
            <a:ext cx="15319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www.cnn.com A ?</a:t>
            </a:r>
          </a:p>
        </p:txBody>
      </p:sp>
      <p:sp>
        <p:nvSpPr>
          <p:cNvPr id="44042" name="Line 10">
            <a:extLst>
              <a:ext uri="{FF2B5EF4-FFF2-40B4-BE49-F238E27FC236}">
                <a16:creationId xmlns:a16="http://schemas.microsoft.com/office/drawing/2014/main" id="{F455D3A6-1D3A-4244-81D7-2ECE0B8780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2590800"/>
            <a:ext cx="1905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>
            <a:extLst>
              <a:ext uri="{FF2B5EF4-FFF2-40B4-BE49-F238E27FC236}">
                <a16:creationId xmlns:a16="http://schemas.microsoft.com/office/drawing/2014/main" id="{7533BA2D-96EE-7746-A065-2E09BCDB2E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21188" y="2743200"/>
            <a:ext cx="1903412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Rectangle 12">
            <a:extLst>
              <a:ext uri="{FF2B5EF4-FFF2-40B4-BE49-F238E27FC236}">
                <a16:creationId xmlns:a16="http://schemas.microsoft.com/office/drawing/2014/main" id="{FCE6DB4A-A1BD-9D48-A080-B47AB4E3E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048000"/>
            <a:ext cx="304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ask .com server</a:t>
            </a:r>
          </a:p>
          <a:p>
            <a:pPr algn="l" eaLnBrk="1" hangingPunct="1"/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400">
                <a:solidFill>
                  <a:schemeClr val="hlin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 (ip addr and PK of .com server)</a:t>
            </a:r>
          </a:p>
        </p:txBody>
      </p:sp>
      <p:sp>
        <p:nvSpPr>
          <p:cNvPr id="44045" name="Rectangle 13">
            <a:extLst>
              <a:ext uri="{FF2B5EF4-FFF2-40B4-BE49-F238E27FC236}">
                <a16:creationId xmlns:a16="http://schemas.microsoft.com/office/drawing/2014/main" id="{706152CC-ABA2-EC49-9F5F-11487F8D6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810000"/>
            <a:ext cx="2462213" cy="4572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.</a:t>
            </a:r>
            <a:r>
              <a:rPr lang="en-US" altLang="zh-CN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</a:t>
            </a:r>
          </a:p>
        </p:txBody>
      </p:sp>
      <p:sp>
        <p:nvSpPr>
          <p:cNvPr id="44046" name="Rectangle 14">
            <a:extLst>
              <a:ext uri="{FF2B5EF4-FFF2-40B4-BE49-F238E27FC236}">
                <a16:creationId xmlns:a16="http://schemas.microsoft.com/office/drawing/2014/main" id="{7B4F1087-312F-2348-8158-247D7935D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733800"/>
            <a:ext cx="15319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www.cnn.com A ?</a:t>
            </a:r>
          </a:p>
        </p:txBody>
      </p:sp>
      <p:sp>
        <p:nvSpPr>
          <p:cNvPr id="44047" name="Line 15">
            <a:extLst>
              <a:ext uri="{FF2B5EF4-FFF2-40B4-BE49-F238E27FC236}">
                <a16:creationId xmlns:a16="http://schemas.microsoft.com/office/drawing/2014/main" id="{84F79745-F566-1242-857E-68F727327B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038600"/>
            <a:ext cx="1905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Rectangle 16">
            <a:extLst>
              <a:ext uri="{FF2B5EF4-FFF2-40B4-BE49-F238E27FC236}">
                <a16:creationId xmlns:a16="http://schemas.microsoft.com/office/drawing/2014/main" id="{FF1B51B7-A2F0-C14D-84EC-72839FC30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7725" y="4191000"/>
            <a:ext cx="3038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/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 cnn.com server   </a:t>
            </a:r>
          </a:p>
          <a:p>
            <a:pPr algn="l" eaLnBrk="1" hangingPunct="1"/>
            <a:r>
              <a:rPr lang="en-US" altLang="zh-CN" sz="1400">
                <a:solidFill>
                  <a:schemeClr val="hlin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 (ip addr and PK of cnn.com server)</a:t>
            </a:r>
          </a:p>
        </p:txBody>
      </p:sp>
      <p:sp>
        <p:nvSpPr>
          <p:cNvPr id="44049" name="Line 17">
            <a:extLst>
              <a:ext uri="{FF2B5EF4-FFF2-40B4-BE49-F238E27FC236}">
                <a16:creationId xmlns:a16="http://schemas.microsoft.com/office/drawing/2014/main" id="{3658A7CF-14B9-C942-A7E9-45AB73CB50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1910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Rectangle 18">
            <a:extLst>
              <a:ext uri="{FF2B5EF4-FFF2-40B4-BE49-F238E27FC236}">
                <a16:creationId xmlns:a16="http://schemas.microsoft.com/office/drawing/2014/main" id="{B8FF1BBE-B742-D94F-A5F0-2F0CB2D39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096000"/>
            <a:ext cx="2463800" cy="5334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cnn.com</a:t>
            </a:r>
          </a:p>
        </p:txBody>
      </p:sp>
      <p:sp>
        <p:nvSpPr>
          <p:cNvPr id="44051" name="Line 19">
            <a:extLst>
              <a:ext uri="{FF2B5EF4-FFF2-40B4-BE49-F238E27FC236}">
                <a16:creationId xmlns:a16="http://schemas.microsoft.com/office/drawing/2014/main" id="{B981BF08-07B0-5F43-9DD7-E41467E06E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419600"/>
            <a:ext cx="22860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Line 20">
            <a:extLst>
              <a:ext uri="{FF2B5EF4-FFF2-40B4-BE49-F238E27FC236}">
                <a16:creationId xmlns:a16="http://schemas.microsoft.com/office/drawing/2014/main" id="{D056A544-6B39-9E42-B9D2-232BC2212D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0" y="4419600"/>
            <a:ext cx="25146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Rectangle 21">
            <a:extLst>
              <a:ext uri="{FF2B5EF4-FFF2-40B4-BE49-F238E27FC236}">
                <a16:creationId xmlns:a16="http://schemas.microsoft.com/office/drawing/2014/main" id="{255F5A09-D593-0549-BC69-8F499E175C6A}"/>
              </a:ext>
            </a:extLst>
          </p:cNvPr>
          <p:cNvSpPr>
            <a:spLocks noChangeArrowheads="1"/>
          </p:cNvSpPr>
          <p:nvPr/>
        </p:nvSpPr>
        <p:spPr bwMode="auto">
          <a:xfrm rot="2400000">
            <a:off x="4662488" y="5103813"/>
            <a:ext cx="15303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www.cnn.com A ?</a:t>
            </a:r>
          </a:p>
        </p:txBody>
      </p:sp>
      <p:sp>
        <p:nvSpPr>
          <p:cNvPr id="44054" name="Rectangle 22">
            <a:extLst>
              <a:ext uri="{FF2B5EF4-FFF2-40B4-BE49-F238E27FC236}">
                <a16:creationId xmlns:a16="http://schemas.microsoft.com/office/drawing/2014/main" id="{A9277BD9-1F99-DD42-9632-0C82BC9CFB27}"/>
              </a:ext>
            </a:extLst>
          </p:cNvPr>
          <p:cNvSpPr>
            <a:spLocks noChangeArrowheads="1"/>
          </p:cNvSpPr>
          <p:nvPr/>
        </p:nvSpPr>
        <p:spPr bwMode="auto">
          <a:xfrm rot="2334887">
            <a:off x="4021138" y="5381625"/>
            <a:ext cx="1717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1400">
                <a:solidFill>
                  <a:schemeClr val="hlin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 (xxx.xxx.xxx.xxx)</a:t>
            </a:r>
          </a:p>
        </p:txBody>
      </p:sp>
      <p:sp>
        <p:nvSpPr>
          <p:cNvPr id="44055" name="Rectangle 23">
            <a:extLst>
              <a:ext uri="{FF2B5EF4-FFF2-40B4-BE49-F238E27FC236}">
                <a16:creationId xmlns:a16="http://schemas.microsoft.com/office/drawing/2014/main" id="{243FBFF6-EB90-184D-A728-7D5F4E137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733800"/>
            <a:ext cx="13382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xxx.xxx.xxx.xxx</a:t>
            </a:r>
          </a:p>
        </p:txBody>
      </p:sp>
      <p:sp>
        <p:nvSpPr>
          <p:cNvPr id="44056" name="Line 24">
            <a:extLst>
              <a:ext uri="{FF2B5EF4-FFF2-40B4-BE49-F238E27FC236}">
                <a16:creationId xmlns:a16="http://schemas.microsoft.com/office/drawing/2014/main" id="{FAC750FF-7034-9B4F-9C20-7BB418B70A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3733800"/>
            <a:ext cx="1431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7" name="Freeform 25">
            <a:extLst>
              <a:ext uri="{FF2B5EF4-FFF2-40B4-BE49-F238E27FC236}">
                <a16:creationId xmlns:a16="http://schemas.microsoft.com/office/drawing/2014/main" id="{D1DDECAE-8343-0342-A803-BB7EB89127BE}"/>
              </a:ext>
            </a:extLst>
          </p:cNvPr>
          <p:cNvSpPr>
            <a:spLocks/>
          </p:cNvSpPr>
          <p:nvPr/>
        </p:nvSpPr>
        <p:spPr bwMode="auto">
          <a:xfrm>
            <a:off x="2971800" y="4419600"/>
            <a:ext cx="574675" cy="469900"/>
          </a:xfrm>
          <a:custGeom>
            <a:avLst/>
            <a:gdLst>
              <a:gd name="T0" fmla="*/ 2147483647 w 392"/>
              <a:gd name="T1" fmla="*/ 0 h 296"/>
              <a:gd name="T2" fmla="*/ 2147483647 w 392"/>
              <a:gd name="T3" fmla="*/ 2147483647 h 296"/>
              <a:gd name="T4" fmla="*/ 2147483647 w 392"/>
              <a:gd name="T5" fmla="*/ 2147483647 h 296"/>
              <a:gd name="T6" fmla="*/ 0 60000 65536"/>
              <a:gd name="T7" fmla="*/ 0 60000 65536"/>
              <a:gd name="T8" fmla="*/ 0 60000 65536"/>
              <a:gd name="T9" fmla="*/ 0 w 392"/>
              <a:gd name="T10" fmla="*/ 0 h 296"/>
              <a:gd name="T11" fmla="*/ 392 w 392"/>
              <a:gd name="T12" fmla="*/ 296 h 2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" h="296">
                <a:moveTo>
                  <a:pt x="56" y="0"/>
                </a:moveTo>
                <a:cubicBezTo>
                  <a:pt x="28" y="140"/>
                  <a:pt x="0" y="280"/>
                  <a:pt x="56" y="288"/>
                </a:cubicBezTo>
                <a:cubicBezTo>
                  <a:pt x="112" y="296"/>
                  <a:pt x="252" y="172"/>
                  <a:pt x="392" y="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058" name="Text Box 26">
            <a:extLst>
              <a:ext uri="{FF2B5EF4-FFF2-40B4-BE49-F238E27FC236}">
                <a16:creationId xmlns:a16="http://schemas.microsoft.com/office/drawing/2014/main" id="{3638B364-6CDB-1240-A7B8-B20390A25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76800"/>
            <a:ext cx="11334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to cache</a:t>
            </a:r>
          </a:p>
        </p:txBody>
      </p:sp>
      <p:sp>
        <p:nvSpPr>
          <p:cNvPr id="79899" name="Text Box 30">
            <a:extLst>
              <a:ext uri="{FF2B5EF4-FFF2-40B4-BE49-F238E27FC236}">
                <a16:creationId xmlns:a16="http://schemas.microsoft.com/office/drawing/2014/main" id="{D4FD2CC3-DD7B-4146-84E1-E1E83589D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68625"/>
            <a:ext cx="16843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</a:pPr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src.cs.princeton.edu</a:t>
            </a:r>
          </a:p>
        </p:txBody>
      </p:sp>
      <p:sp>
        <p:nvSpPr>
          <p:cNvPr id="79900" name="Text Box 31">
            <a:extLst>
              <a:ext uri="{FF2B5EF4-FFF2-40B4-BE49-F238E27FC236}">
                <a16:creationId xmlns:a16="http://schemas.microsoft.com/office/drawing/2014/main" id="{A274C21F-4208-9949-A776-8340A2C8B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743200"/>
            <a:ext cx="17414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</a:pPr>
            <a:r>
              <a:rPr lang="en-US" altLang="zh-CN"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dns.cs.princeton.edu</a:t>
            </a:r>
            <a:endParaRPr lang="zh-CN" altLang="en-US" sz="1400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4064" name="Text Box 32">
            <a:extLst>
              <a:ext uri="{FF2B5EF4-FFF2-40B4-BE49-F238E27FC236}">
                <a16:creationId xmlns:a16="http://schemas.microsoft.com/office/drawing/2014/main" id="{6330680F-73D8-3546-B3FA-6EDC2B450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051300"/>
            <a:ext cx="1143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</a:pPr>
            <a:r>
              <a:rPr kumimoji="1" lang="en-US" altLang="zh-CN" sz="1400">
                <a:solidFill>
                  <a:schemeClr val="hlin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transaction 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</a:pPr>
            <a:r>
              <a:rPr kumimoji="1" lang="en-US" altLang="zh-CN" sz="1400">
                <a:solidFill>
                  <a:schemeClr val="hlin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signatures</a:t>
            </a:r>
          </a:p>
          <a:p>
            <a:pPr eaLnBrk="1" hangingPunct="1">
              <a:spcBef>
                <a:spcPct val="20000"/>
              </a:spcBef>
              <a:buClr>
                <a:schemeClr val="folHlink"/>
              </a:buClr>
            </a:pPr>
            <a:endParaRPr kumimoji="1" lang="en-US" altLang="zh-CN" sz="1400">
              <a:solidFill>
                <a:schemeClr val="hlin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902" name="Rectangle 4">
            <a:extLst>
              <a:ext uri="{FF2B5EF4-FFF2-40B4-BE49-F238E27FC236}">
                <a16:creationId xmlns:a16="http://schemas.microsoft.com/office/drawing/2014/main" id="{3287B397-A638-1D4D-8413-EA52549333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9A26022-A5DE-6743-9A6F-29532496E042}" type="slidenum">
              <a:rPr lang="en-US" altLang="en-US" sz="12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eaLnBrk="1" hangingPunct="1"/>
              <a:t>28</a:t>
            </a:fld>
            <a:endParaRPr lang="en-US" altLang="en-US" sz="1200">
              <a:solidFill>
                <a:srgbClr val="8989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/>
      <p:bldP spid="44041" grpId="0"/>
      <p:bldP spid="44044" grpId="0"/>
      <p:bldP spid="44045" grpId="0" animBg="1"/>
      <p:bldP spid="44046" grpId="0"/>
      <p:bldP spid="44048" grpId="0"/>
      <p:bldP spid="44050" grpId="0" animBg="1"/>
      <p:bldP spid="44053" grpId="0"/>
      <p:bldP spid="44054" grpId="0"/>
      <p:bldP spid="44055" grpId="0"/>
      <p:bldP spid="44057" grpId="0" animBg="1"/>
      <p:bldP spid="44058" grpId="0"/>
      <p:bldP spid="4406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>
            <a:extLst>
              <a:ext uri="{FF2B5EF4-FFF2-40B4-BE49-F238E27FC236}">
                <a16:creationId xmlns:a16="http://schemas.microsoft.com/office/drawing/2014/main" id="{6F2A99B4-91B9-EF4B-9476-34DAD1CF3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Conclusions</a:t>
            </a:r>
          </a:p>
        </p:txBody>
      </p:sp>
      <p:sp>
        <p:nvSpPr>
          <p:cNvPr id="81923" name="Content Placeholder 2">
            <a:extLst>
              <a:ext uri="{FF2B5EF4-FFF2-40B4-BE49-F238E27FC236}">
                <a16:creationId xmlns:a16="http://schemas.microsoft.com/office/drawing/2014/main" id="{CA1566F3-13EB-0643-B74D-212FA3C7E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Security at many layers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Application, transport, and network layers</a:t>
            </a:r>
          </a:p>
          <a:p>
            <a:pPr lvl="1">
              <a:spcAft>
                <a:spcPts val="6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Customized to the properties and requirements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Exchanging keys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Public key certificates</a:t>
            </a:r>
          </a:p>
          <a:p>
            <a:pPr lvl="1">
              <a:spcAft>
                <a:spcPts val="6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Certificate authorities vs. Web of trust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Next time</a:t>
            </a:r>
          </a:p>
          <a:p>
            <a:pPr lvl="1">
              <a:spcAft>
                <a:spcPts val="6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Interdomain routing security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Learn more: take COS 432 next year!</a:t>
            </a:r>
          </a:p>
        </p:txBody>
      </p:sp>
      <p:sp>
        <p:nvSpPr>
          <p:cNvPr id="81924" name="Slide Number Placeholder 3">
            <a:extLst>
              <a:ext uri="{FF2B5EF4-FFF2-40B4-BE49-F238E27FC236}">
                <a16:creationId xmlns:a16="http://schemas.microsoft.com/office/drawing/2014/main" id="{EFBB3FB3-BDE1-E249-A1BB-29B4A8BBC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B218310-7893-614B-B596-4094753B556B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BF8D0AA-1BA8-1743-9F50-41910F1E7E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690" y="2699305"/>
            <a:ext cx="7772400" cy="1470025"/>
          </a:xfrm>
        </p:spPr>
        <p:txBody>
          <a:bodyPr/>
          <a:lstStyle/>
          <a:p>
            <a:r>
              <a:rPr lang="en-US" dirty="0"/>
              <a:t>Continuation of </a:t>
            </a:r>
            <a:r>
              <a:rPr lang="en-US" dirty="0" err="1"/>
              <a:t>Lec</a:t>
            </a:r>
            <a:r>
              <a:rPr lang="en-US" dirty="0"/>
              <a:t> 18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53D5A-EC20-C944-81D3-D4BDA650C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9B0A-24D8-4243-9180-8F06D9E1FA0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7332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4">
            <a:extLst>
              <a:ext uri="{FF2B5EF4-FFF2-40B4-BE49-F238E27FC236}">
                <a16:creationId xmlns:a16="http://schemas.microsoft.com/office/drawing/2014/main" id="{E67A0035-092D-5E4A-835B-FF96825CD3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Transport Layer Security (TLS)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544600D-3A7D-E14B-9B76-63E8E00DA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6858000" cy="1752600"/>
          </a:xfrm>
        </p:spPr>
        <p:txBody>
          <a:bodyPr/>
          <a:lstStyle/>
          <a:p>
            <a:r>
              <a:rPr lang="en-US" altLang="en-US">
                <a:solidFill>
                  <a:srgbClr val="898989"/>
                </a:solidFill>
                <a:ea typeface="ＭＳ Ｐゴシック" panose="020B0600070205080204" pitchFamily="34" charset="-128"/>
              </a:rPr>
              <a:t>Based on the earlier Secure Socket Layer (SSL) originally developed by Netscape</a:t>
            </a: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41159FDB-0863-954E-B123-750AF85C0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892C993-0201-354D-BDCC-C4D783FF92D1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753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06444B14-9A85-034F-AE0D-AC8F02F50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TLS Handshake Protocol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36066-EB42-1D4B-AFFA-63499D0DC5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038600" cy="4525963"/>
          </a:xfrm>
        </p:spPr>
        <p:txBody>
          <a:bodyPr/>
          <a:lstStyle/>
          <a:p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Send new random value,  list of supported ciphers</a:t>
            </a:r>
          </a:p>
          <a:p>
            <a:endParaRPr lang="en-US" altLang="en-US" sz="240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Send pre-secret, encrypted under PK</a:t>
            </a:r>
          </a:p>
          <a:p>
            <a:endParaRPr lang="en-US" altLang="en-US" sz="240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Aft>
                <a:spcPts val="600"/>
              </a:spcAft>
            </a:pPr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Create shared secret key from pre-secret and random </a:t>
            </a:r>
          </a:p>
          <a:p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Switch to new symmetric-key cipher using shared key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5A4A6DA-A88B-8C4E-8633-FA7E55FC4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4038600" cy="4525963"/>
          </a:xfrm>
        </p:spPr>
        <p:txBody>
          <a:bodyPr/>
          <a:lstStyle/>
          <a:p>
            <a:pPr>
              <a:spcAft>
                <a:spcPts val="1800"/>
              </a:spcAft>
              <a:buFont typeface="Arial" panose="020B0604020202020204" pitchFamily="34" charset="0"/>
              <a:buNone/>
            </a:pPr>
            <a:endParaRPr lang="en-US" altLang="en-US" sz="240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Send new random value,     digital certificate with PK</a:t>
            </a:r>
          </a:p>
          <a:p>
            <a:endParaRPr lang="en-US" altLang="en-US" sz="240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Aft>
                <a:spcPts val="1200"/>
              </a:spcAft>
              <a:buFont typeface="Arial" panose="020B0604020202020204" pitchFamily="34" charset="0"/>
              <a:buNone/>
            </a:pPr>
            <a:endParaRPr lang="en-US" altLang="en-US" sz="240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Aft>
                <a:spcPts val="600"/>
              </a:spcAft>
            </a:pPr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Create shared secret key from pre-secret and random</a:t>
            </a:r>
          </a:p>
          <a:p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Switch to new symmetric-key cipher using shared key</a:t>
            </a:r>
          </a:p>
          <a:p>
            <a:endParaRPr lang="en-US" altLang="en-US" sz="240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8917" name="Slide Number Placeholder 3">
            <a:extLst>
              <a:ext uri="{FF2B5EF4-FFF2-40B4-BE49-F238E27FC236}">
                <a16:creationId xmlns:a16="http://schemas.microsoft.com/office/drawing/2014/main" id="{3CE92B9E-8989-E049-8467-7218A800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11D6385-1554-4844-ABD8-C6AC24AE0D2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A00293F-BCE0-4E44-983C-1252DCD7DF7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14800" y="2133600"/>
            <a:ext cx="914400" cy="228600"/>
          </a:xfrm>
          <a:prstGeom prst="straightConnector1">
            <a:avLst/>
          </a:prstGeom>
          <a:noFill/>
          <a:ln w="50800">
            <a:solidFill>
              <a:srgbClr val="0000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1A46420-54EC-5A41-A842-E87B241CF01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14800" y="3505200"/>
            <a:ext cx="914400" cy="228600"/>
          </a:xfrm>
          <a:prstGeom prst="straightConnector1">
            <a:avLst/>
          </a:prstGeom>
          <a:noFill/>
          <a:ln w="50800">
            <a:solidFill>
              <a:srgbClr val="0000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D0562C7-AC08-D742-AD91-CF5D29BC1118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4114800" y="2819400"/>
            <a:ext cx="914400" cy="228600"/>
          </a:xfrm>
          <a:prstGeom prst="straightConnector1">
            <a:avLst/>
          </a:prstGeom>
          <a:noFill/>
          <a:ln w="50800">
            <a:solidFill>
              <a:srgbClr val="0000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7E3CA2D-4658-B84B-BEB3-DD7BB2497B9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38200" y="6172200"/>
            <a:ext cx="7467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11655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5">
            <a:extLst>
              <a:ext uri="{FF2B5EF4-FFF2-40B4-BE49-F238E27FC236}">
                <a16:creationId xmlns:a16="http://schemas.microsoft.com/office/drawing/2014/main" id="{E5D7A6DF-D8AF-9B4F-80A3-604E35060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TLS Record Protocol </a:t>
            </a:r>
          </a:p>
        </p:txBody>
      </p:sp>
      <p:sp>
        <p:nvSpPr>
          <p:cNvPr id="39939" name="Content Placeholder 6">
            <a:extLst>
              <a:ext uri="{FF2B5EF4-FFF2-40B4-BE49-F238E27FC236}">
                <a16:creationId xmlns:a16="http://schemas.microsoft.com/office/drawing/2014/main" id="{0721A93A-943B-A045-8350-6094212E9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Messages from application layer are: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Fragmented or coalesced into blocks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Optionally compressed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Integrity-protected using an HMAC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Encrypted using symmetric-key cipher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Passed to the transport layer (usually TCP)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Sequence #s on record-protocol messages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Prevents replays and reorderings of messages</a:t>
            </a:r>
          </a:p>
        </p:txBody>
      </p:sp>
      <p:sp>
        <p:nvSpPr>
          <p:cNvPr id="39940" name="Slide Number Placeholder 4">
            <a:extLst>
              <a:ext uri="{FF2B5EF4-FFF2-40B4-BE49-F238E27FC236}">
                <a16:creationId xmlns:a16="http://schemas.microsoft.com/office/drawing/2014/main" id="{2DB60303-AABD-F442-8535-D808E68D8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AFC1660-F137-6D4E-AED0-3316907428E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12704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5">
            <a:extLst>
              <a:ext uri="{FF2B5EF4-FFF2-40B4-BE49-F238E27FC236}">
                <a16:creationId xmlns:a16="http://schemas.microsoft.com/office/drawing/2014/main" id="{1867DA06-B0F0-E74C-BE35-CD1253952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Comments on HTTPS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146BE3B-D532-FE4D-AD18-686D03A7C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HTTPS authenticates server, not content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If CDN (Akamai) serves content over HTTPS, customer must trust Akamai not to change content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Symmetric-key crypto after public-key ops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Handshake protocol using public key crypto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Symmetric-key crypto much faster (100-1000x)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HTTPS on top of TCP, so reliable byte stream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Can leverage fact that transmission is reliable to ensure: each data segment received exactly once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Adversary can’t successfully drop or replay packets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0964" name="Slide Number Placeholder 4">
            <a:extLst>
              <a:ext uri="{FF2B5EF4-FFF2-40B4-BE49-F238E27FC236}">
                <a16:creationId xmlns:a16="http://schemas.microsoft.com/office/drawing/2014/main" id="{91EBA331-892F-BE4C-8EE3-8BE11CA53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515DEEF-3AD1-0642-BE06-E10D238FBAF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60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>
            <a:extLst>
              <a:ext uri="{FF2B5EF4-FFF2-40B4-BE49-F238E27FC236}">
                <a16:creationId xmlns:a16="http://schemas.microsoft.com/office/drawing/2014/main" id="{597D7A90-0CA8-6F42-989E-756D4EE5B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0A9D162-D67A-B645-B7C4-1C91350DD2B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1987" name="Rectangle 4">
            <a:extLst>
              <a:ext uri="{FF2B5EF4-FFF2-40B4-BE49-F238E27FC236}">
                <a16:creationId xmlns:a16="http://schemas.microsoft.com/office/drawing/2014/main" id="{96926CB3-0D44-C046-ACC9-8355A43BC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286000"/>
            <a:ext cx="87630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Security</a:t>
            </a:r>
          </a:p>
        </p:txBody>
      </p:sp>
    </p:spTree>
    <p:extLst>
      <p:ext uri="{BB962C8B-B14F-4D97-AF65-F5344CB8AC3E}">
        <p14:creationId xmlns:p14="http://schemas.microsoft.com/office/powerpoint/2010/main" val="2859781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683AFD6-2F09-0C48-B901-510582743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IP Security</a:t>
            </a:r>
            <a:endParaRPr lang="en-AU" altLang="en-US">
              <a:ea typeface="ＭＳ Ｐゴシック" panose="020B0600070205080204" pitchFamily="34" charset="-128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1452283-BB6B-F54F-9C28-86C537C6A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There are range of app-specific security mechanisms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eg. TLS/HTTPS, S/MIME, PGP, Kerberos, …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But security concerns that cut across protocol layers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Implement by the network for all applications?</a:t>
            </a:r>
          </a:p>
          <a:p>
            <a:pPr eaLnBrk="1" hangingPunct="1">
              <a:spcAft>
                <a:spcPts val="1200"/>
              </a:spcAft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lvl="1" eaLnBrk="1" hangingPunct="1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altLang="en-US" sz="4400">
                <a:ea typeface="ＭＳ Ｐゴシック" panose="020B0600070205080204" pitchFamily="34" charset="-128"/>
              </a:rPr>
              <a:t> 					  Enter IPSec!</a:t>
            </a:r>
            <a:endParaRPr lang="en-AU" altLang="en-US" sz="4400">
              <a:ea typeface="ＭＳ Ｐゴシック" panose="020B0600070205080204" pitchFamily="34" charset="-128"/>
            </a:endParaRP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40D0EDE8-9A2E-534D-8EB2-87261C9D5B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358D7D5-2465-6E49-AFEC-33C7475D252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12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23997</TotalTime>
  <Words>1491</Words>
  <Application>Microsoft Macintosh PowerPoint</Application>
  <PresentationFormat>On-screen Show (4:3)</PresentationFormat>
  <Paragraphs>308</Paragraphs>
  <Slides>29</Slides>
  <Notes>19</Notes>
  <HiddenSlides>2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ＭＳ Ｐゴシック</vt:lpstr>
      <vt:lpstr>宋体</vt:lpstr>
      <vt:lpstr>Arial</vt:lpstr>
      <vt:lpstr>Calibri</vt:lpstr>
      <vt:lpstr>Courier New</vt:lpstr>
      <vt:lpstr>Helvetica</vt:lpstr>
      <vt:lpstr>Symbol</vt:lpstr>
      <vt:lpstr>Times New Roman</vt:lpstr>
      <vt:lpstr>Times-Roman</vt:lpstr>
      <vt:lpstr>Office Theme</vt:lpstr>
      <vt:lpstr>Naming Security</vt:lpstr>
      <vt:lpstr>Network Security</vt:lpstr>
      <vt:lpstr>Continuation of Lec 18</vt:lpstr>
      <vt:lpstr>Transport Layer Security (TLS)</vt:lpstr>
      <vt:lpstr>TLS Handshake Protocol</vt:lpstr>
      <vt:lpstr>TLS Record Protocol </vt:lpstr>
      <vt:lpstr>Comments on HTTPS</vt:lpstr>
      <vt:lpstr>IP Security</vt:lpstr>
      <vt:lpstr>IP Security</vt:lpstr>
      <vt:lpstr>IPSec</vt:lpstr>
      <vt:lpstr>IPSec Uses</vt:lpstr>
      <vt:lpstr>Benefits of IPSec</vt:lpstr>
      <vt:lpstr>IP Security Architecture</vt:lpstr>
      <vt:lpstr>Encapsulating Security Payload (ESP)</vt:lpstr>
      <vt:lpstr>Replay Protection is Hard</vt:lpstr>
      <vt:lpstr>DNS Security</vt:lpstr>
      <vt:lpstr>Hierarchical Naming in DNS</vt:lpstr>
      <vt:lpstr>DNS Root Servers</vt:lpstr>
      <vt:lpstr>DoS attacks on DNS Availability</vt:lpstr>
      <vt:lpstr>Defense: Replication and Caching</vt:lpstr>
      <vt:lpstr>Denial-of-Service Attacks on Hosts</vt:lpstr>
      <vt:lpstr>Preventing Amplification Attacks</vt:lpstr>
      <vt:lpstr>DNS Integrity and the TLD Operators</vt:lpstr>
      <vt:lpstr>DNS Integrity: Cache Poisoning</vt:lpstr>
      <vt:lpstr>DNS Integrity: DNS Hijacking</vt:lpstr>
      <vt:lpstr>Let’s strongly believe the answer! Enter DNSSEC</vt:lpstr>
      <vt:lpstr>PK-DNSSEC (Public Key)</vt:lpstr>
      <vt:lpstr>Verifying the Tree</vt:lpstr>
      <vt:lpstr>Conclusions</vt:lpstr>
    </vt:vector>
  </TitlesOfParts>
  <Manager/>
  <Company>Princeton University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subject/>
  <dc:creator>Mike</dc:creator>
  <cp:keywords/>
  <dc:description/>
  <cp:lastModifiedBy>Freedman</cp:lastModifiedBy>
  <cp:revision>3996</cp:revision>
  <cp:lastPrinted>2020-04-15T03:41:13Z</cp:lastPrinted>
  <dcterms:created xsi:type="dcterms:W3CDTF">2014-04-21T01:19:17Z</dcterms:created>
  <dcterms:modified xsi:type="dcterms:W3CDTF">2020-04-15T03:41:20Z</dcterms:modified>
  <cp:category/>
</cp:coreProperties>
</file>