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381" r:id="rId2"/>
    <p:sldId id="258" r:id="rId3"/>
    <p:sldId id="262" r:id="rId4"/>
    <p:sldId id="265" r:id="rId5"/>
    <p:sldId id="266" r:id="rId6"/>
    <p:sldId id="267" r:id="rId7"/>
    <p:sldId id="403" r:id="rId8"/>
    <p:sldId id="385" r:id="rId9"/>
    <p:sldId id="286" r:id="rId10"/>
    <p:sldId id="288" r:id="rId11"/>
    <p:sldId id="359" r:id="rId12"/>
    <p:sldId id="401" r:id="rId13"/>
    <p:sldId id="402" r:id="rId14"/>
    <p:sldId id="390" r:id="rId15"/>
    <p:sldId id="392" r:id="rId16"/>
    <p:sldId id="393" r:id="rId17"/>
    <p:sldId id="395" r:id="rId18"/>
    <p:sldId id="394" r:id="rId19"/>
    <p:sldId id="364" r:id="rId20"/>
    <p:sldId id="382" r:id="rId21"/>
    <p:sldId id="365" r:id="rId22"/>
    <p:sldId id="374" r:id="rId23"/>
    <p:sldId id="383" r:id="rId24"/>
    <p:sldId id="373" r:id="rId25"/>
    <p:sldId id="404" r:id="rId26"/>
    <p:sldId id="405" r:id="rId27"/>
    <p:sldId id="384" r:id="rId28"/>
    <p:sldId id="366" r:id="rId29"/>
    <p:sldId id="396" r:id="rId30"/>
    <p:sldId id="376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99" r:id="rId39"/>
    <p:sldId id="397" r:id="rId4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5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0"/>
    <p:restoredTop sz="93750"/>
  </p:normalViewPr>
  <p:slideViewPr>
    <p:cSldViewPr>
      <p:cViewPr>
        <p:scale>
          <a:sx n="112" d="100"/>
          <a:sy n="112" d="100"/>
        </p:scale>
        <p:origin x="704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CC9CBE0E-04C2-0746-BE86-B57B2EDC5E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7A8AE6E7-7539-2440-BA7F-DD8E58838B9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3E05927E-0C61-1146-8C19-8A7FA6DBCE3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E045AAFE-1C50-234C-9AC0-F0C052A49CC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anose="02070309020205020404" pitchFamily="49" charset="0"/>
              </a:defRPr>
            </a:lvl1pPr>
          </a:lstStyle>
          <a:p>
            <a:fld id="{3AD1E8CE-655C-0348-BDAF-ECA23F0E8F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3084FB6-71B0-0F42-8B06-0C52501E49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37709F69-70D4-A24A-A505-A366068460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3BF7F94-679E-C745-8850-7E2E7BCA30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B6AED2A0-E816-9647-B280-8E32DEEF28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1123269D-365F-5C4E-B56B-5FD07B5FB9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867B7E65-6C96-614B-BC4F-A9DE326C6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anose="02020603050405020304" pitchFamily="18" charset="0"/>
              </a:defRPr>
            </a:lvl1pPr>
          </a:lstStyle>
          <a:p>
            <a:fld id="{918FCCF1-8FE8-6E4C-8CDD-2A9486470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1DB7E66-7969-8540-A6D8-C14948908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7CA082-0F83-4241-9116-CA829278C6D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9F00A10-09E9-F745-9EAC-823B00F795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4DD1161-531F-8144-82C9-CE888BC0E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A3F2ECE-6C5E-0346-8A86-88C9BE263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7E4E8F-77BA-8149-8415-86430437AAA7}" type="slidenum">
              <a:rPr lang="en-AU" altLang="en-US" sz="1300" b="0">
                <a:latin typeface="Times New Roman" panose="02020603050405020304" pitchFamily="18" charset="0"/>
              </a:rPr>
              <a:pPr eaLnBrk="1" hangingPunct="1"/>
              <a:t>11</a:t>
            </a:fld>
            <a:endParaRPr lang="en-AU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1D199BA-95F9-B44E-BCDF-0C771BF85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7BD7F04-AC0F-6646-9F15-A670507B6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6A3C26E-D9A8-C44C-BA4A-D3C088888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2FB114-5061-9A4E-BE22-7386FD61D6A3}" type="slidenum">
              <a:rPr lang="en-AU" altLang="en-US" sz="1300" b="0">
                <a:latin typeface="Times New Roman" panose="02020603050405020304" pitchFamily="18" charset="0"/>
              </a:rPr>
              <a:pPr eaLnBrk="1" hangingPunct="1"/>
              <a:t>19</a:t>
            </a:fld>
            <a:endParaRPr lang="en-AU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8EFB23D-6108-1E4E-8B0D-7339A514B0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CFC251E-3DAB-1348-90EC-2809A1EBE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EFE225B-50B2-AB47-BCD6-1879A35CF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C3B602-8055-6645-9304-48BC59B7EF9C}" type="slidenum">
              <a:rPr lang="en-AU" altLang="en-US" sz="1300" b="0">
                <a:latin typeface="Times New Roman" panose="02020603050405020304" pitchFamily="18" charset="0"/>
              </a:rPr>
              <a:pPr eaLnBrk="1" hangingPunct="1"/>
              <a:t>31</a:t>
            </a:fld>
            <a:endParaRPr lang="en-AU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5400E3D-583A-7B40-B3A1-B4844E8A2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703A930-73BC-304C-99C4-9AA68B562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FA9651C-B098-3940-BE77-12C2A738D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91F8637-BB52-D64E-93E4-B428E9BBD01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DB8EBD0-A72D-B947-9D21-4C62BCAAC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0E25332-81C0-A84F-B820-A6CCA2E49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-Roman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5BD319D-611C-244F-90C6-8EE02D943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9CFFE4-AA7B-A949-ACEF-2ED3F6014C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1F0156C-ECDD-D447-AE1C-4EF950DD0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317C085-B00A-5E4E-94CD-8F92E5F53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-Roman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F9BEB5A-9BA8-1449-B970-4BC824AA98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074701-BD80-714A-94FA-5F9A3236715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601E7BC-60DD-9C4A-A993-92AD6BEE7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25C6654-3DA0-414B-A85F-D0AFAA8D5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B44D0BD-45AB-6046-BF3C-B7B72B9F2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9B3BA8-2031-BB4E-943D-D563EC4408B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3936523-AD79-D047-9A17-B692506D5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AA8E05C-0CA8-4743-A9B8-B5EAEBA36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-Roman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2E0C84F-FD3D-E843-B4F9-DB0C82110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D97EF8-C3C1-8C4D-A3FC-8387E4754B6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43586E3-D421-FB4F-8992-175287045A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8629E80-05FA-5941-BF4B-A1CF898FA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-Roman" pitchFamily="2" charset="0"/>
                <a:ea typeface="ＭＳ Ｐゴシック" panose="020B0600070205080204" pitchFamily="34" charset="-128"/>
              </a:rPr>
              <a:t>Not as robust:  Can detect duplicates, but not lost or re-ordered…</a:t>
            </a:r>
          </a:p>
          <a:p>
            <a:endParaRPr lang="en-US" altLang="en-US">
              <a:latin typeface="Times-Roman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-Roman" pitchFamily="2" charset="0"/>
                <a:ea typeface="ＭＳ Ｐゴシック" panose="020B0600070205080204" pitchFamily="34" charset="-128"/>
              </a:rPr>
              <a:t>• RFC 2401: An overview of a security architecture</a:t>
            </a:r>
          </a:p>
          <a:p>
            <a:r>
              <a:rPr lang="en-US" altLang="en-US">
                <a:latin typeface="Times-Roman" pitchFamily="2" charset="0"/>
                <a:ea typeface="ＭＳ Ｐゴシック" panose="020B0600070205080204" pitchFamily="34" charset="-128"/>
              </a:rPr>
              <a:t>• RFC 2402: Description of a packet authentication extension to IPv4 and IPv6</a:t>
            </a:r>
          </a:p>
          <a:p>
            <a:r>
              <a:rPr lang="en-US" altLang="en-US">
                <a:latin typeface="Times-Roman" pitchFamily="2" charset="0"/>
                <a:ea typeface="ＭＳ Ｐゴシック" panose="020B0600070205080204" pitchFamily="34" charset="-128"/>
              </a:rPr>
              <a:t>• RFC 2406: Description of a packet encryption extension to IPv4 and IPv6</a:t>
            </a:r>
          </a:p>
          <a:p>
            <a:r>
              <a:rPr lang="en-US" altLang="en-US">
                <a:latin typeface="Times-Roman" pitchFamily="2" charset="0"/>
                <a:ea typeface="ＭＳ Ｐゴシック" panose="020B0600070205080204" pitchFamily="34" charset="-128"/>
              </a:rPr>
              <a:t>• RFC 2408: Specification of key management capabilities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3BF83DDB-159D-1A41-82A7-C53487715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1BAC5D-35F4-534B-AEDE-55218603755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7B22572-207E-E140-880F-CA2C4F683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D308DF9-C40B-674B-9C53-D76ECCB00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-Roman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CD98DA9-5D29-4C43-8CF1-12AB02091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DA9F0D1-77CC-3A43-A602-172A4671BFD3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507F791-AA93-A14D-82A2-3EFFCD59F4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7E11DC7-CAD0-6B43-B40A-DB2B67712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78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F277866-D9AE-354A-8318-9B2FFF315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66189F-2183-0C4F-B258-18BC01B67B11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4088088-CFB6-B44A-A353-778B54A9C7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D0608F0-2A87-1147-B355-716E909BA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tIns="48667" rIns="97332" bIns="4866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26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BE95685-DA3F-6749-BD14-986159B1A0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4CB225-3D88-6E4A-9713-56D493AE75F0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FD32CFB-5F83-1A46-88BD-289455428F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CA16646-B555-C34C-8526-EEC6B714F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tIns="48667" rIns="97332" bIns="4866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26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9A51BBD-CE2A-964E-95C8-837234B34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BF1F07-4E6A-2440-92A8-03F18BDD0223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2FA95F4-C9A1-C146-896F-021C2877A6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52D5C06-BE45-5049-9D02-655014D87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tIns="48667" rIns="97332" bIns="4866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21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FFB9991-F5B5-6242-AEF4-4409FF151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755A08-731C-E64A-9D8B-22407A921CA4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8A9CEED-4FB6-6C42-A5FC-18F0D2FC5A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267A2CF-EB17-BA4F-844D-A6BCED9CF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tIns="48667" rIns="97332" bIns="4866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69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306615D-2300-B045-85D9-CA7C5192B0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DEF185-F0E5-C442-9B20-47AA31073E9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2721CA2-8752-314E-B64D-FEA81A811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3B18E92-124E-DA44-A209-A8A398F2B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tIns="48667" rIns="97332" bIns="4866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3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56ED61C-ADB5-9142-8CE1-848A28F8C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1B2376-454A-F54C-AB9D-BE70DD2EC7A6}" type="slidenum">
              <a:rPr lang="en-AU" altLang="en-US" sz="1300"/>
              <a:pPr>
                <a:spcBef>
                  <a:spcPct val="0"/>
                </a:spcBef>
              </a:pPr>
              <a:t>9</a:t>
            </a:fld>
            <a:endParaRPr lang="en-AU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6D83349-BFA3-5D4E-BB39-36B08DEAC7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F8B6320-DFAA-694B-BDFD-DE1156B85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14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FABCC07-821F-5C40-803D-086785443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18BFC88-0CBD-634F-B45D-0D35527C92C0}" type="slidenum">
              <a:rPr lang="en-AU" altLang="en-US" sz="1300"/>
              <a:pPr>
                <a:spcBef>
                  <a:spcPct val="0"/>
                </a:spcBef>
              </a:pPr>
              <a:t>10</a:t>
            </a:fld>
            <a:endParaRPr lang="en-AU" altLang="en-US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FFE5F39-7AFD-A94E-9193-D4EE2DC7B1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10E2B41-5601-3F4B-BEC9-063956921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16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BC01B-D2C3-6A46-ABEA-2276E1B6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238732-C61E-4041-AE03-94EE0D77940F}" type="datetime1">
              <a:rPr lang="en-US" altLang="en-US"/>
              <a:pPr/>
              <a:t>4/12/20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B9DED-1907-5A47-BF69-9C7C6C63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EB931-129C-6346-BEE6-DC086573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2DEBC-8B16-A74B-B6F9-1E4505BF8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71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300BF-39FE-8149-8760-246889C0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CEF682-5725-BE4B-AEDA-52B88A7665DA}" type="datetime1">
              <a:rPr lang="en-US" altLang="en-US"/>
              <a:pPr/>
              <a:t>4/12/20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D14F5-4676-AB49-820A-10A94D09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867C2-7077-874D-A00B-54CB0F8E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DA93-BC66-9C41-A63C-5099151CB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91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DDF77-B3E5-C54C-B791-F5D26113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34ADD5-C903-2E42-973C-965A9A2F53F5}" type="datetime1">
              <a:rPr lang="en-US" altLang="en-US"/>
              <a:pPr/>
              <a:t>4/12/20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03458-FBE5-294E-817E-03A82E6C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BC2CF-D5F5-AF49-BC10-633BAB63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FE5E2-7C07-B44E-B1B0-3E40B9D4E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69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ACD70-EDC4-7E4C-853D-4FF196EF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87314-24ED-9A45-8E78-BF9E747E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05B33-39AC-6F45-80B8-CADDF826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8B8202-68AF-5B48-BC24-AB38EF956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60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36E30-7A88-014D-B9EF-14E79F0E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B88F00-2A90-B045-B306-C6528AC938E6}" type="datetime1">
              <a:rPr lang="en-US" altLang="en-US"/>
              <a:pPr/>
              <a:t>4/12/20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12197-6D19-B442-8C76-1CEA14A5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DD79A-BA4C-0A4B-9B03-35737AF8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B6793-E798-D04D-AA4D-153954C16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77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375CA-55A1-C449-ABC0-EB75E1A8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DCF8CD-4084-9744-91E0-66C3D6B8D205}" type="datetime1">
              <a:rPr lang="en-US" altLang="en-US"/>
              <a:pPr/>
              <a:t>4/12/20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BCBAE-142B-E540-886A-216B06B7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98B77-278B-0844-9CB6-EEB85CFF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B9B0A-24D8-4243-9180-8F06D9E1F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83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78B08-EED6-9F4D-AA46-A03AB25E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71820A-33E4-CA48-A93E-BC0BB3D99B93}" type="datetime1">
              <a:rPr lang="en-US" altLang="en-US"/>
              <a:pPr/>
              <a:t>4/12/20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44A78-C009-C34A-ACA5-BC2244F0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0B1E6-6582-E54D-BD3B-64265222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5DA66-47F2-F746-86A9-0E7619530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9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737F-C347-B64A-A439-D654A578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101E69-E707-BB44-811A-0063FBB120D0}" type="datetime1">
              <a:rPr lang="en-US" altLang="en-US"/>
              <a:pPr/>
              <a:t>4/12/20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3E1E6-588F-A24D-A23F-7C5C68A5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E5B36-BFEC-1548-8882-106B2984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C56D-050D-EC42-8759-132578E56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51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EB292-C74F-9E44-BC0B-23A65DCE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6BCD8F-5F88-B34F-82D2-B596F9FE1745}" type="datetime1">
              <a:rPr lang="en-US" altLang="en-US"/>
              <a:pPr/>
              <a:t>4/12/20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72A89-D3D5-054C-8BDC-48D3F207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28BAD-065F-F141-85F2-1194E2D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5350-348A-DD46-AF06-1D68B3A2A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55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35BF0-3055-AB4A-824E-75710FAA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43EDB6-BF0A-B947-9D4D-F326F7297367}" type="datetime1">
              <a:rPr lang="en-US" altLang="en-US"/>
              <a:pPr/>
              <a:t>4/12/20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32D11-BB6C-F843-B107-75E86883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998D7-BF78-AF48-B616-0EA64130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1268F-C3A9-3346-A424-04EC652EB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34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70706-9173-054D-AD79-1AE640C6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083C25-9588-144B-9495-31A076801269}" type="datetime1">
              <a:rPr lang="en-US" altLang="en-US"/>
              <a:pPr/>
              <a:t>4/12/20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1C190-A251-3A4B-827E-DCA5C339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2F77B-4426-4D4F-A906-46A1E5C3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BAAA0-A120-934C-99AF-95378FE5B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5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62A1-2B8B-304D-BF66-D2F40BB0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62DAD2-00CD-C64A-8758-F0109597B917}" type="datetime1">
              <a:rPr lang="en-US" altLang="en-US"/>
              <a:pPr/>
              <a:t>4/12/20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D7DB0-D615-C14D-B930-D8E00499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79040-B6EE-1742-9FC8-B227DCD4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034E7-1B02-BD40-844C-A02B7605D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25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1E0A06-5B56-1648-93FA-5005A76DD5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78311B5-83D4-4148-B544-D692A9507D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9D44A-EC43-CE40-A4BD-B561B18C7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-603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2F4A83F-0D7D-3847-9694-B7CCA0478E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65D8C5E-69AA-9641-8B73-0C8BEB68F2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ea typeface="ＭＳ Ｐゴシック" panose="020B0600070205080204" pitchFamily="34" charset="-128"/>
              </a:rPr>
              <a:t>Communication Security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0611EAD-5E30-CE49-9012-555E010CB2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3429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Mike Freedman</a:t>
            </a:r>
          </a:p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COS 461: Computer Networks</a:t>
            </a:r>
          </a:p>
          <a:p>
            <a:pPr eaLnBrk="1" hangingPunct="1"/>
            <a:endParaRPr lang="en-US" altLang="en-US" sz="2600" dirty="0">
              <a:solidFill>
                <a:srgbClr val="262626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600" dirty="0" err="1">
                <a:solidFill>
                  <a:srgbClr val="262626"/>
                </a:solidFill>
                <a:ea typeface="ＭＳ Ｐゴシック" panose="020B0600070205080204" pitchFamily="34" charset="-128"/>
              </a:rPr>
              <a:t>www.cs.princeton.edu</a:t>
            </a:r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/courses/archive/spr20/cos461/</a:t>
            </a:r>
          </a:p>
        </p:txBody>
      </p:sp>
      <p:pic>
        <p:nvPicPr>
          <p:cNvPr id="15364" name="Picture 9">
            <a:extLst>
              <a:ext uri="{FF2B5EF4-FFF2-40B4-BE49-F238E27FC236}">
                <a16:creationId xmlns:a16="http://schemas.microsoft.com/office/drawing/2014/main" id="{DDAC0698-A621-2D43-975D-72CF4083B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025"/>
            <a:ext cx="273843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>
            <a:extLst>
              <a:ext uri="{FF2B5EF4-FFF2-40B4-BE49-F238E27FC236}">
                <a16:creationId xmlns:a16="http://schemas.microsoft.com/office/drawing/2014/main" id="{C40FB64F-07E4-734F-A3EA-DBB2A639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DBCBEB-E043-1742-8A7D-04B846BB9238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C4B7872-932D-D64B-B7F4-FE7AE77E4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Cryptographic Algorithms: Goal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E21D793-C85D-1442-8300-9F626FD6B7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46238"/>
            <a:ext cx="8686800" cy="5211762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One-way functions:  cryptographic hash</a:t>
            </a:r>
          </a:p>
          <a:p>
            <a:pPr lvl="1" eaLnBrk="1" hangingPunct="1"/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Easy to compute hash</a:t>
            </a:r>
          </a:p>
          <a:p>
            <a:pPr lvl="1" eaLnBrk="1" hangingPunct="1"/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Hard to invert</a:t>
            </a:r>
          </a:p>
          <a:p>
            <a:pPr lvl="1" eaLnBrk="1" hangingPunct="1"/>
            <a:endParaRPr lang="en-US" altLang="en-US" sz="26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3000" dirty="0">
                <a:ea typeface="ＭＳ Ｐゴシック" panose="020B0600070205080204" pitchFamily="34" charset="-128"/>
              </a:rPr>
              <a:t>“Trapdoor” functions:  encryption/signatures</a:t>
            </a:r>
          </a:p>
          <a:p>
            <a:pPr lvl="1" eaLnBrk="1" hangingPunct="1"/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Given ciphertext alone, hard to compute plaintext (invert)</a:t>
            </a:r>
          </a:p>
          <a:p>
            <a:pPr lvl="1" eaLnBrk="1" hangingPunct="1"/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Given ciphertext and key (the </a:t>
            </a:r>
            <a:r>
              <a:rPr lang="ja-JP" altLang="en-US" sz="2600">
                <a:solidFill>
                  <a:srgbClr val="00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trapdoor</a:t>
            </a:r>
            <a:r>
              <a:rPr lang="ja-JP" altLang="en-US" sz="2600">
                <a:solidFill>
                  <a:srgbClr val="00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), relatively easy to compute plaintext</a:t>
            </a:r>
            <a:endParaRPr lang="en-US" altLang="ja-JP" sz="30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ja-JP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“Level” of security often based on “length” of key</a:t>
            </a:r>
            <a:endParaRPr lang="en-US" altLang="en-US" sz="26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5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DB6694C8-8C8C-214D-B46D-6B7C8BFF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9283CC-9540-0849-B371-D5829ACCAFA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25175EA-F35E-394C-80C6-86A1584FB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Encryption and MAC/Signatures</a:t>
            </a:r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FF277F19-D1E3-774F-BF8E-CF22F12FE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960563"/>
            <a:ext cx="36163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lvl="1" algn="l" eaLnBrk="1" hangingPunct="1">
              <a:spcAft>
                <a:spcPts val="1800"/>
              </a:spcAft>
            </a:pPr>
            <a:r>
              <a:rPr lang="en-US" altLang="en-US" sz="2400" b="0" u="sng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 (Encryption)</a:t>
            </a:r>
          </a:p>
          <a:p>
            <a:pPr marL="0" lvl="1" algn="l" eaLnBrk="1" hangingPunct="1">
              <a:spcAft>
                <a:spcPts val="600"/>
              </a:spcAft>
            </a:pPr>
            <a:r>
              <a:rPr lang="en-US" alt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Sender: </a:t>
            </a:r>
          </a:p>
          <a:p>
            <a:pPr marL="0" lvl="1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Compute C = </a:t>
            </a:r>
            <a:r>
              <a:rPr lang="en-US" altLang="en-US" sz="2400" b="0" dirty="0" err="1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</a:t>
            </a:r>
            <a:r>
              <a:rPr lang="en-US" altLang="en-US" sz="2400" b="0" baseline="-25000" dirty="0" err="1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4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(M)</a:t>
            </a:r>
          </a:p>
          <a:p>
            <a:pPr marL="0" lvl="1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Send C</a:t>
            </a:r>
          </a:p>
          <a:p>
            <a:pPr marL="0" lvl="1" algn="l" eaLnBrk="1" hangingPunct="1">
              <a:spcAft>
                <a:spcPts val="600"/>
              </a:spcAft>
            </a:pPr>
            <a:r>
              <a:rPr lang="en-US" alt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Receiver:</a:t>
            </a:r>
          </a:p>
          <a:p>
            <a:pPr marL="0" lvl="1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Recover M = </a:t>
            </a:r>
            <a:r>
              <a:rPr lang="en-US" altLang="en-US" sz="2400" b="0" dirty="0" err="1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</a:t>
            </a:r>
            <a:r>
              <a:rPr lang="en-US" altLang="en-US" sz="2400" b="0" baseline="-25000" dirty="0" err="1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4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</a:p>
          <a:p>
            <a:pPr algn="l" eaLnBrk="1" hangingPunct="1">
              <a:spcAft>
                <a:spcPts val="600"/>
              </a:spcAft>
            </a:pPr>
            <a:endParaRPr lang="en-US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3" name="TextBox 7">
            <a:extLst>
              <a:ext uri="{FF2B5EF4-FFF2-40B4-BE49-F238E27FC236}">
                <a16:creationId xmlns:a16="http://schemas.microsoft.com/office/drawing/2014/main" id="{349808BC-06DA-7D4C-8641-E447A94D0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1960563"/>
            <a:ext cx="44259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lvl="1" algn="l" eaLnBrk="1" hangingPunct="1">
              <a:spcAft>
                <a:spcPts val="1800"/>
              </a:spcAft>
            </a:pPr>
            <a:r>
              <a:rPr lang="en-US" altLang="en-US" sz="2400" b="0" u="sng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</a:t>
            </a:r>
            <a:r>
              <a:rPr lang="en-US" altLang="en-US" sz="2400" b="0" u="sng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/Integrity (MAC / Signature)</a:t>
            </a:r>
          </a:p>
          <a:p>
            <a:pPr marL="0" lvl="1" algn="l" eaLnBrk="1" hangingPunct="1">
              <a:spcAft>
                <a:spcPts val="600"/>
              </a:spcAft>
            </a:pPr>
            <a:r>
              <a:rPr lang="en-US" alt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Sender: </a:t>
            </a:r>
          </a:p>
          <a:p>
            <a:pPr marL="0" lvl="1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Compute s = </a:t>
            </a:r>
            <a:r>
              <a:rPr lang="en-US" altLang="en-US" sz="2400" b="0" dirty="0" err="1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</a:t>
            </a:r>
            <a:r>
              <a:rPr lang="en-US" altLang="en-US" sz="2400" b="0" baseline="-25000" dirty="0" err="1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4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(Hash (M))</a:t>
            </a:r>
          </a:p>
          <a:p>
            <a:pPr marL="0" lvl="1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Send &lt;M, s&gt;</a:t>
            </a:r>
          </a:p>
          <a:p>
            <a:pPr marL="0" lvl="1" algn="l" eaLnBrk="1" hangingPunct="1">
              <a:spcAft>
                <a:spcPts val="600"/>
              </a:spcAft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Receiver:</a:t>
            </a:r>
          </a:p>
          <a:p>
            <a:pPr marL="0" lvl="1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Compute s’ = </a:t>
            </a:r>
            <a:r>
              <a:rPr lang="en-US" altLang="en-US" sz="2400" b="0" dirty="0" err="1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</a:t>
            </a:r>
            <a:r>
              <a:rPr lang="en-US" altLang="en-US" sz="2400" b="0" baseline="-25000" dirty="0" err="1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4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(Hash (M)) </a:t>
            </a:r>
          </a:p>
          <a:p>
            <a:pPr marL="0" lvl="1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Check s’ == s</a:t>
            </a:r>
          </a:p>
          <a:p>
            <a:pPr algn="l" eaLnBrk="1" hangingPunct="1">
              <a:spcAft>
                <a:spcPts val="600"/>
              </a:spcAft>
            </a:pPr>
            <a:endParaRPr lang="en-US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013DE72-B3A3-114D-A473-F1658212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572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4572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These are simplified forms of the actual algorithms</a:t>
            </a:r>
            <a:endParaRPr lang="en-AU" altLang="en-US" sz="2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4F7B-FCAC-9D4D-942A-578C16F8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320"/>
            <a:ext cx="8229600" cy="1143000"/>
          </a:xfrm>
        </p:spPr>
        <p:txBody>
          <a:bodyPr/>
          <a:lstStyle/>
          <a:p>
            <a:r>
              <a:rPr lang="en-US" altLang="en-US" sz="4200" dirty="0">
                <a:ea typeface="ＭＳ Ｐゴシック" panose="020B0600070205080204" pitchFamily="34" charset="-128"/>
              </a:rPr>
              <a:t>Symmetric vs. Asymmetric Crypto</a:t>
            </a:r>
            <a:br>
              <a:rPr lang="en-US" altLang="en-US" sz="42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a.k.a. Secret vs. Public Key Crypto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892E5-3179-D84E-9419-57AD4504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235"/>
            <a:ext cx="8492970" cy="5334000"/>
          </a:xfrm>
        </p:spPr>
        <p:txBody>
          <a:bodyPr/>
          <a:lstStyle/>
          <a:p>
            <a:r>
              <a:rPr lang="en-US" dirty="0"/>
              <a:t>Symmetric crypto (all crypto pre 1970s)</a:t>
            </a:r>
          </a:p>
          <a:p>
            <a:pPr lvl="1" eaLnBrk="1" hangingPunct="1"/>
            <a:r>
              <a:rPr lang="en-AU" altLang="en-US" sz="2400" dirty="0">
                <a:ea typeface="ＭＳ Ｐゴシック" panose="020B0600070205080204" pitchFamily="34" charset="-128"/>
              </a:rPr>
              <a:t>Sender and recipient share a common key</a:t>
            </a:r>
          </a:p>
          <a:p>
            <a:pPr lvl="1" eaLnBrk="1" hangingPunct="1"/>
            <a:r>
              <a:rPr lang="en-AU" altLang="en-US" sz="2400" dirty="0">
                <a:ea typeface="ＭＳ Ｐゴシック" panose="020B0600070205080204" pitchFamily="34" charset="-128"/>
              </a:rPr>
              <a:t>All classical encryption algorithms are private-key</a:t>
            </a:r>
          </a:p>
          <a:p>
            <a:pPr lvl="1" eaLnBrk="1" hangingPunct="1"/>
            <a:r>
              <a:rPr lang="en-AU" altLang="en-US" sz="2400" dirty="0">
                <a:ea typeface="ＭＳ Ｐゴシック" panose="020B0600070205080204" pitchFamily="34" charset="-128"/>
              </a:rPr>
              <a:t>Dual use:  confidentiality or authentication/integrity</a:t>
            </a:r>
          </a:p>
          <a:p>
            <a:pPr lvl="2" eaLnBrk="1" hangingPunct="1">
              <a:spcAft>
                <a:spcPts val="1600"/>
              </a:spcAft>
            </a:pPr>
            <a:r>
              <a:rPr lang="en-AU" altLang="en-US" dirty="0">
                <a:ea typeface="ＭＳ Ｐゴシック" panose="020B0600070205080204" pitchFamily="34" charset="-128"/>
              </a:rPr>
              <a:t>Encryption vs. </a:t>
            </a:r>
            <a:r>
              <a:rPr lang="en-AU" altLang="en-US" dirty="0" err="1">
                <a:ea typeface="ＭＳ Ｐゴシック" panose="020B0600070205080204" pitchFamily="34" charset="-128"/>
              </a:rPr>
              <a:t>msg</a:t>
            </a:r>
            <a:r>
              <a:rPr lang="en-AU" altLang="en-US" dirty="0">
                <a:ea typeface="ＭＳ Ｐゴシック" panose="020B0600070205080204" pitchFamily="34" charset="-128"/>
              </a:rPr>
              <a:t> authentication code (MAC)</a:t>
            </a:r>
          </a:p>
          <a:p>
            <a:pPr eaLnBrk="1" hangingPunct="1">
              <a:spcAft>
                <a:spcPts val="0"/>
              </a:spcAft>
            </a:pPr>
            <a:r>
              <a:rPr lang="en-AU" altLang="en-US" sz="2800" dirty="0">
                <a:ea typeface="ＭＳ Ｐゴシック" panose="020B0600070205080204" pitchFamily="34" charset="-128"/>
              </a:rPr>
              <a:t>Public-key crypto</a:t>
            </a:r>
          </a:p>
          <a:p>
            <a:pPr lvl="1" eaLnBrk="1" hangingPunct="1"/>
            <a:r>
              <a:rPr lang="en-AU" altLang="en-US" sz="2400" dirty="0">
                <a:ea typeface="ＭＳ Ｐゴシック" panose="020B0600070205080204" pitchFamily="34" charset="-128"/>
              </a:rPr>
              <a:t>(Public, private) key associated with each entity (“Alice”)</a:t>
            </a:r>
          </a:p>
          <a:p>
            <a:pPr lvl="1" eaLnBrk="1" hangingPunct="1"/>
            <a:r>
              <a:rPr lang="en-AU" altLang="en-US" sz="2400" dirty="0">
                <a:ea typeface="ＭＳ Ｐゴシック" panose="020B0600070205080204" pitchFamily="34" charset="-128"/>
              </a:rPr>
              <a:t>Anybody can encrypt to Alice, anybody can verify Alice’s </a:t>
            </a:r>
            <a:r>
              <a:rPr lang="en-AU" altLang="en-US" sz="2400" dirty="0" err="1">
                <a:ea typeface="ＭＳ Ｐゴシック" panose="020B0600070205080204" pitchFamily="34" charset="-128"/>
              </a:rPr>
              <a:t>msg</a:t>
            </a:r>
            <a:endParaRPr lang="en-AU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AU" altLang="en-US" sz="2400" dirty="0">
                <a:ea typeface="ＭＳ Ｐゴシック" panose="020B0600070205080204" pitchFamily="34" charset="-128"/>
              </a:rPr>
              <a:t>Only Alice can decrypt, only Alice can “sign”</a:t>
            </a:r>
          </a:p>
          <a:p>
            <a:pPr lvl="1" eaLnBrk="1" hangingPunct="1"/>
            <a:r>
              <a:rPr lang="en-AU" altLang="en-US" sz="2400" dirty="0">
                <a:ea typeface="ＭＳ Ｐゴシック" panose="020B0600070205080204" pitchFamily="34" charset="-128"/>
              </a:rPr>
              <a:t>Developed to address “key distribution” problem and “digital signatures” (w/o prior establishment)</a:t>
            </a:r>
            <a:endParaRPr lang="en-AU" altLang="en-US" sz="2800" dirty="0">
              <a:ea typeface="ＭＳ Ｐゴシック" panose="020B0600070205080204" pitchFamily="34" charset="-128"/>
            </a:endParaRPr>
          </a:p>
          <a:p>
            <a:pPr lvl="1" eaLnBrk="1" hangingPunct="1">
              <a:spcAft>
                <a:spcPts val="3000"/>
              </a:spcAft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FA438-B9E0-4D48-A063-AD045297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6793-E798-D04D-AA4D-153954C16D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9CB8B90E-EA45-6943-8256-AE2CD5E7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Why still both?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54EFB12E-CB48-814B-9F77-EB780292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105"/>
            <a:ext cx="8686800" cy="53340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Symmetric Pros and Cons</a:t>
            </a:r>
          </a:p>
          <a:p>
            <a:pPr lvl="1"/>
            <a:r>
              <a:rPr lang="en-GB" altLang="en-US" sz="2400" dirty="0">
                <a:solidFill>
                  <a:srgbClr val="0500FF"/>
                </a:solidFill>
                <a:ea typeface="ＭＳ Ｐゴシック" panose="020B0600070205080204" pitchFamily="34" charset="-128"/>
              </a:rPr>
              <a:t>Simple and very fast (1000-10000x faster than asymmetric)</a:t>
            </a:r>
          </a:p>
          <a:p>
            <a:pPr lvl="1"/>
            <a:r>
              <a:rPr lang="en-GB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Must agree/distribute the key beforehand</a:t>
            </a:r>
          </a:p>
          <a:p>
            <a:pPr lvl="1">
              <a:spcAft>
                <a:spcPts val="800"/>
              </a:spcAft>
            </a:pPr>
            <a:r>
              <a:rPr lang="en-GB" altLang="en-US" sz="2400" dirty="0">
                <a:ea typeface="ＭＳ Ｐゴシック" panose="020B0600070205080204" pitchFamily="34" charset="-128"/>
              </a:rPr>
              <a:t>AES/CBC (256-bit)  </a:t>
            </a:r>
            <a:r>
              <a:rPr lang="en-GB" altLang="en-US" sz="2400" dirty="0">
                <a:ea typeface="ＭＳ Ｐゴシック" panose="020B0600070205080204" pitchFamily="34" charset="-128"/>
                <a:sym typeface="Wingdings" pitchFamily="2" charset="2"/>
              </a:rPr>
              <a:t>  80 MB/s   (</a:t>
            </a:r>
            <a:r>
              <a:rPr lang="en-GB" altLang="en-US" sz="2400" i="1" dirty="0">
                <a:ea typeface="ＭＳ Ｐゴシック" panose="020B0600070205080204" pitchFamily="34" charset="-128"/>
                <a:sym typeface="Wingdings" pitchFamily="2" charset="2"/>
              </a:rPr>
              <a:t>for 2048 bits, that’s .003 </a:t>
            </a:r>
            <a:r>
              <a:rPr lang="en-GB" altLang="en-US" sz="2400" i="1" dirty="0" err="1">
                <a:ea typeface="ＭＳ Ｐゴシック" panose="020B0600070205080204" pitchFamily="34" charset="-128"/>
                <a:sym typeface="Wingdings" pitchFamily="2" charset="2"/>
              </a:rPr>
              <a:t>ms</a:t>
            </a:r>
            <a:r>
              <a:rPr lang="en-GB" altLang="en-US" sz="2400" i="1" dirty="0">
                <a:ea typeface="ＭＳ Ｐゴシック" panose="020B0600070205080204" pitchFamily="34" charset="-128"/>
                <a:sym typeface="Wingdings" pitchFamily="2" charset="2"/>
              </a:rPr>
              <a:t>)</a:t>
            </a:r>
            <a:endParaRPr lang="en-GB" altLang="en-US" sz="2400" i="1" dirty="0">
              <a:ea typeface="ＭＳ Ｐゴシック" panose="020B0600070205080204" pitchFamily="34" charset="-128"/>
            </a:endParaRPr>
          </a:p>
          <a:p>
            <a:r>
              <a:rPr lang="en-GB" altLang="en-US" sz="2800" dirty="0">
                <a:ea typeface="ＭＳ Ｐゴシック" panose="020B0600070205080204" pitchFamily="34" charset="-128"/>
              </a:rPr>
              <a:t>Public Key Pros and Cons</a:t>
            </a:r>
          </a:p>
          <a:p>
            <a:pPr lvl="1"/>
            <a:r>
              <a:rPr lang="en-GB" altLang="en-US" sz="2400" dirty="0">
                <a:solidFill>
                  <a:srgbClr val="0500FF"/>
                </a:solidFill>
                <a:ea typeface="ＭＳ Ｐゴシック" panose="020B0600070205080204" pitchFamily="34" charset="-128"/>
              </a:rPr>
              <a:t>Easier key pre-distribution: “Public Key Infrastructure” (PKI)</a:t>
            </a:r>
          </a:p>
          <a:p>
            <a:pPr lvl="1"/>
            <a:r>
              <a:rPr lang="en-GB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Much slower</a:t>
            </a:r>
          </a:p>
          <a:p>
            <a:pPr lvl="1">
              <a:spcAft>
                <a:spcPts val="800"/>
              </a:spcAft>
            </a:pPr>
            <a:r>
              <a:rPr lang="en-GB" altLang="en-US" sz="2400" dirty="0">
                <a:ea typeface="ＭＳ Ｐゴシック" panose="020B0600070205080204" pitchFamily="34" charset="-128"/>
              </a:rPr>
              <a:t>2048-RSA  </a:t>
            </a:r>
            <a:r>
              <a:rPr lang="en-GB" altLang="en-US" sz="2400" dirty="0">
                <a:ea typeface="ＭＳ Ｐゴシック" panose="020B0600070205080204" pitchFamily="34" charset="-128"/>
                <a:sym typeface="Wingdings" pitchFamily="2" charset="2"/>
              </a:rPr>
              <a:t>  6.1ms Decrypt, 0.16ms Encrypt</a:t>
            </a:r>
          </a:p>
          <a:p>
            <a:r>
              <a:rPr lang="en-GB" altLang="en-US" sz="2800" dirty="0">
                <a:ea typeface="ＭＳ Ｐゴシック" panose="020B0600070205080204" pitchFamily="34" charset="-128"/>
                <a:sym typeface="Wingdings" pitchFamily="2" charset="2"/>
              </a:rPr>
              <a:t>Common “engineering” approach:</a:t>
            </a:r>
          </a:p>
          <a:p>
            <a:pPr lvl="1"/>
            <a:r>
              <a:rPr lang="en-GB" altLang="en-US" sz="2400" dirty="0">
                <a:ea typeface="ＭＳ Ｐゴシック" panose="020B0600070205080204" pitchFamily="34" charset="-128"/>
                <a:sym typeface="Wingdings" pitchFamily="2" charset="2"/>
              </a:rPr>
              <a:t>Best of both worlds via “hybrid” scheme:  Use public key to distribute a new random ”session” key b/w sender and recipient, then symmetric crypto for remainder of session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lvl="1"/>
            <a:endParaRPr lang="en-GB" altLang="en-US" sz="24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23F9C698-ADA1-6E49-AABF-6608D1DC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2613C-31DE-234D-9F7A-96DAB9360C48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6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4F76149C-F699-964A-882C-22BED19AB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Email Security: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Pretty Good Privacy (PGP)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57BF3C-55F2-AE40-ABD6-2ADAAB820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-1" charset="0"/>
              <a:buNone/>
              <a:defRPr/>
            </a:pPr>
            <a:endParaRPr 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CD5B4D6-CF8D-9644-BD8C-C54BEFFB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2448E4-CEFF-4F4D-8225-5E103539EF2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4096F09-CCFC-1D44-B372-FC5B734C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Sender and Receiver Keys</a:t>
            </a:r>
          </a:p>
        </p:txBody>
      </p:sp>
      <p:sp>
        <p:nvSpPr>
          <p:cNvPr id="26627" name="Content Placeholder 9">
            <a:extLst>
              <a:ext uri="{FF2B5EF4-FFF2-40B4-BE49-F238E27FC236}">
                <a16:creationId xmlns:a16="http://schemas.microsoft.com/office/drawing/2014/main" id="{4820F131-1971-1C42-B1C9-9E949A937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0" y="1524000"/>
            <a:ext cx="4038600" cy="4525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If the receiver knows the sender’s public key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Sender authentication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Sender non-repudiation</a:t>
            </a:r>
          </a:p>
        </p:txBody>
      </p:sp>
      <p:sp>
        <p:nvSpPr>
          <p:cNvPr id="26628" name="Content Placeholder 10">
            <a:extLst>
              <a:ext uri="{FF2B5EF4-FFF2-40B4-BE49-F238E27FC236}">
                <a16:creationId xmlns:a16="http://schemas.microsoft.com/office/drawing/2014/main" id="{061B97CF-1920-1440-9C98-E71A66BE6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038600" cy="4525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If the sender knows the receiver’s public key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Confidentiality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Receiver authentication</a:t>
            </a:r>
          </a:p>
        </p:txBody>
      </p:sp>
      <p:sp>
        <p:nvSpPr>
          <p:cNvPr id="26629" name="Slide Number Placeholder 3">
            <a:extLst>
              <a:ext uri="{FF2B5EF4-FFF2-40B4-BE49-F238E27FC236}">
                <a16:creationId xmlns:a16="http://schemas.microsoft.com/office/drawing/2014/main" id="{C1AB8BCD-0C29-0C42-AF0E-289C0A1C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7A0F6A-BF95-5C40-8621-9006DFAB534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30" name="Picture 4">
            <a:extLst>
              <a:ext uri="{FF2B5EF4-FFF2-40B4-BE49-F238E27FC236}">
                <a16:creationId xmlns:a16="http://schemas.microsoft.com/office/drawing/2014/main" id="{5D5AE50C-5938-CA47-9006-42CC20BC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733800"/>
            <a:ext cx="186213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>
            <a:extLst>
              <a:ext uri="{FF2B5EF4-FFF2-40B4-BE49-F238E27FC236}">
                <a16:creationId xmlns:a16="http://schemas.microsoft.com/office/drawing/2014/main" id="{7ADF9085-ADDC-0D44-90C9-C60B0B8FF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9863" y="3733800"/>
            <a:ext cx="186213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35C683-F0F3-314C-BAB1-206182683E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5029200"/>
            <a:ext cx="3776663" cy="15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33" name="Picture 8">
            <a:extLst>
              <a:ext uri="{FF2B5EF4-FFF2-40B4-BE49-F238E27FC236}">
                <a16:creationId xmlns:a16="http://schemas.microsoft.com/office/drawing/2014/main" id="{0F643979-B0F0-7F49-A07C-C5A265C7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86175"/>
            <a:ext cx="1219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>
            <a:extLst>
              <a:ext uri="{FF2B5EF4-FFF2-40B4-BE49-F238E27FC236}">
                <a16:creationId xmlns:a16="http://schemas.microsoft.com/office/drawing/2014/main" id="{FF4F312C-9EEC-9D4F-BF06-09EFC9AA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Sending an E-Mail Securely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AFBB22-38EE-3B4A-96FA-57E1AEC92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Sender digitally signs the message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Using the sender’s private key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Sender encrypts the data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Using a one-time session key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Sending the session key, encrypted with the receiver’s public key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Sender converts to an ASCII format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Converting the message to base64 encoding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(Email messages must be sent in ASCII)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30EA3E69-8427-F04A-97FB-AB9EE4E2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462E2F-6AD5-4D4B-BB75-1F69173BCD0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D81F2DC-D13A-CC40-AB22-5220060C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Public Key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C2A7-B298-604B-BA42-38A560B31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Binding between identity and a public key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“Identity” is, for example, an e-mail address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“Binding” ensured using a digital signature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Contents of a certificate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Identity of the entity being certified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Public key of the entity being certified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Identity of the signer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Digital signature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Digital signature algorithm id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92024F7-EB58-FA4E-AFD4-8A8DA521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97ECE7-9F84-024D-B336-37DE56F83D9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5B2B5529-0A26-7C45-95A5-CED5A5DDA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3035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7C0774C-425F-A442-ABB8-1E2E753B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Web of Trust for PGP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72AB2-EEBC-6840-BFE7-820833F04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Decentralized solution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Protection against government intrusion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No central certificate authorities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Customized solution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Individual decides whom to trust, and how much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Multiple certificates with different confidence levels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Key-signing parties!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Collect and provide public keys in person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Sign other’s keys, and get your key signed by others</a:t>
            </a:r>
          </a:p>
          <a:p>
            <a:pPr lvl="2"/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1C8DAA3-3B50-234A-A822-B9B4A278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5BD580-4BE7-F144-8034-C3E7EE681C8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B00D673F-CA74-1246-A659-ACB1E6E8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7665F3-05AE-CA4E-84E6-6223A24BC06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46EE3D24-6075-DD46-96AC-0A1A796A6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5146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HTTP Security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041D58C-FB13-2A4D-B5BD-B489A5231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Internet’</a:t>
            </a:r>
            <a:r>
              <a:rPr lang="en-US" altLang="ja-JP">
                <a:ea typeface="ＭＳ Ｐゴシック" panose="020B0600070205080204" pitchFamily="34" charset="-128"/>
              </a:rPr>
              <a:t>s Design: Insecure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6A98CDE-FB2C-BB47-914D-2D544B31D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marL="609600" indent="-609600" eaLnBrk="1" hangingPunct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Designed for simplicity</a:t>
            </a:r>
          </a:p>
          <a:p>
            <a:pPr marL="609600" indent="-609600" eaLnBrk="1" hangingPunct="1">
              <a:spcAft>
                <a:spcPts val="600"/>
              </a:spcAft>
            </a:pPr>
            <a:r>
              <a:rPr lang="en-US" altLang="ja-JP">
                <a:ea typeface="ＭＳ Ｐゴシック" panose="020B0600070205080204" pitchFamily="34" charset="-128"/>
              </a:rPr>
              <a:t>“On by default” design</a:t>
            </a:r>
          </a:p>
          <a:p>
            <a:pPr marL="609600" indent="-609600" eaLnBrk="1" hangingPunct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Readily available zombie machines</a:t>
            </a:r>
          </a:p>
          <a:p>
            <a:pPr marL="609600" indent="-609600" eaLnBrk="1" hangingPunct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Attacks look like normal traffic</a:t>
            </a:r>
          </a:p>
          <a:p>
            <a:pPr marL="609600" indent="-609600" eaLnBrk="1" hangingPunct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Internet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federated operation obstructs cooperation for diagnosis/mitigation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953FD3AC-5F54-5D45-B12A-A3214529A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379B98-4E14-F54E-880D-92F58C462A37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0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3505BFB-6D22-8847-A0A0-8F6A9BAD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HTTP Threat Model</a:t>
            </a:r>
          </a:p>
        </p:txBody>
      </p:sp>
      <p:sp>
        <p:nvSpPr>
          <p:cNvPr id="32771" name="Content Placeholder 3">
            <a:extLst>
              <a:ext uri="{FF2B5EF4-FFF2-40B4-BE49-F238E27FC236}">
                <a16:creationId xmlns:a16="http://schemas.microsoft.com/office/drawing/2014/main" id="{5487431B-7DF1-4F43-A0FD-1D5873ECB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Eavesdropper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Listening on conversation (confidentiality)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Man-in-the-middle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Modifying content (integrity)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Impersonation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Bogus website (authentication, confidentiality)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2">
            <a:extLst>
              <a:ext uri="{FF2B5EF4-FFF2-40B4-BE49-F238E27FC236}">
                <a16:creationId xmlns:a16="http://schemas.microsoft.com/office/drawing/2014/main" id="{721F7CA0-FC51-F640-A4DD-7B35384B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199A66-D2E8-3A4A-916D-081C3D75DF5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18F626EE-6738-9A48-8EFE-C7367C7D0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101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j0285750">
            <a:extLst>
              <a:ext uri="{FF2B5EF4-FFF2-40B4-BE49-F238E27FC236}">
                <a16:creationId xmlns:a16="http://schemas.microsoft.com/office/drawing/2014/main" id="{17B43A6A-F828-CC4A-80FC-E7288DB7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99025"/>
            <a:ext cx="28194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767482-EF3D-D34B-B0DE-B18F53A5C7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5715000"/>
            <a:ext cx="4724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76" name="Picture 6">
            <a:extLst>
              <a:ext uri="{FF2B5EF4-FFF2-40B4-BE49-F238E27FC236}">
                <a16:creationId xmlns:a16="http://schemas.microsoft.com/office/drawing/2014/main" id="{C7DC9037-C344-3D47-A446-27BCC5C96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1693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>
            <a:extLst>
              <a:ext uri="{FF2B5EF4-FFF2-40B4-BE49-F238E27FC236}">
                <a16:creationId xmlns:a16="http://schemas.microsoft.com/office/drawing/2014/main" id="{5A5CDCE2-480A-4241-9734-D205060D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HTTP-S: Securing HTTP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4DD04-7EDB-E841-BE2E-090E2AADF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5410200" cy="5334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HTTP sits on top of secure channel (SSL/TLS)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https:// vs. http://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TCP port 443 vs. 80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All (HTTP) bytes encrypted and authenticated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No change to HTTP itself!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Where to get the key???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2">
            <a:extLst>
              <a:ext uri="{FF2B5EF4-FFF2-40B4-BE49-F238E27FC236}">
                <a16:creationId xmlns:a16="http://schemas.microsoft.com/office/drawing/2014/main" id="{F2839F2D-6324-1843-9919-2DC337F6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BC13BA-4B14-3C4D-9238-453A629714A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8D29A9-DCC0-A94F-A3AC-FE1B65717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524000"/>
            <a:ext cx="2438400" cy="838200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HTTP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9E3163-0991-FB47-954C-43E03ADFC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2438400" cy="838200"/>
          </a:xfrm>
          <a:prstGeom prst="rect">
            <a:avLst/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Secure Transport Layer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E59EDE-2793-7642-A2E4-91148188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00400"/>
            <a:ext cx="2438400" cy="838200"/>
          </a:xfrm>
          <a:prstGeom prst="rect">
            <a:avLst/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TCP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01E656-C5C0-3244-89DC-93577D126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038600"/>
            <a:ext cx="2438400" cy="838200"/>
          </a:xfrm>
          <a:prstGeom prst="rect">
            <a:avLst/>
          </a:prstGeom>
          <a:solidFill>
            <a:srgbClr val="009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910578-4BC7-C743-A7EB-90097BF0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2438400" cy="838200"/>
          </a:xfrm>
          <a:prstGeom prst="rect">
            <a:avLst/>
          </a:prstGeom>
          <a:solidFill>
            <a:srgbClr val="66006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Link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>
            <a:extLst>
              <a:ext uri="{FF2B5EF4-FFF2-40B4-BE49-F238E27FC236}">
                <a16:creationId xmlns:a16="http://schemas.microsoft.com/office/drawing/2014/main" id="{046991AC-CDAA-AF4B-BCCC-44C97668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Learning a Valid Public Key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1E94E-7CA8-6346-A39B-9CA09CA5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3429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What is that lock?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Securely binds domain name to public key (PK)</a:t>
            </a:r>
          </a:p>
          <a:p>
            <a:pPr lvl="2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If PK is authenticated, then any message signed by that PK cannot be forged by non-authorized party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Believable only if you trust the attesting body</a:t>
            </a:r>
          </a:p>
          <a:p>
            <a:pPr lvl="2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Bootstrapping problem:  Who to trust, and how to tell if this message is actually from them?</a:t>
            </a:r>
          </a:p>
        </p:txBody>
      </p:sp>
      <p:sp>
        <p:nvSpPr>
          <p:cNvPr id="34820" name="Slide Number Placeholder 2">
            <a:extLst>
              <a:ext uri="{FF2B5EF4-FFF2-40B4-BE49-F238E27FC236}">
                <a16:creationId xmlns:a16="http://schemas.microsoft.com/office/drawing/2014/main" id="{0032B669-C127-044D-ADB1-E1C73CFE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57E358-AC3D-B14E-9FF6-78C599D281E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8A0157-BB2E-064F-9D76-B554D5681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12" y="1316725"/>
            <a:ext cx="8430252" cy="55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61557277-6F2E-C24E-98AE-A6468180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Public Key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E2444-F23D-3345-A51A-A024D69D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Public key certificate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Binding between identity and a public key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“Identity” is, for example, a domain name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Digital signature to ensure integrity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Certificate authority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Issues public key certificates and verifies identities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Trusted parties (e.g., VeriSign, GoDaddy, Comodo)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Preconfigured certificates in Web browsers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64DFDCD-FCED-4B43-ACC0-6292BCD2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BF1DAA-2D0C-224D-855C-BC658C1B4E2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6ACB33-84AC-FE4E-83B7-8E52529E7E06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4984" y="988009"/>
            <a:ext cx="7863840" cy="520741"/>
          </a:xfrm>
          <a:prstGeom prst="rect">
            <a:avLst/>
          </a:prstGeom>
        </p:spPr>
      </p:pic>
      <p:sp>
        <p:nvSpPr>
          <p:cNvPr id="36866" name="Title 4">
            <a:extLst>
              <a:ext uri="{FF2B5EF4-FFF2-40B4-BE49-F238E27FC236}">
                <a16:creationId xmlns:a16="http://schemas.microsoft.com/office/drawing/2014/main" id="{5170117E-B7FD-A247-A7E6-6C51C107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Public Key Certificate</a:t>
            </a:r>
          </a:p>
        </p:txBody>
      </p:sp>
      <p:sp>
        <p:nvSpPr>
          <p:cNvPr id="36867" name="Slide Number Placeholder 2">
            <a:extLst>
              <a:ext uri="{FF2B5EF4-FFF2-40B4-BE49-F238E27FC236}">
                <a16:creationId xmlns:a16="http://schemas.microsoft.com/office/drawing/2014/main" id="{3F15DB10-AE8E-114D-899B-1C4D88A6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C310EB-EA6D-4746-90EF-61DE9D14EA7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43808-C1CA-C441-AB5B-2C196EACF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971080"/>
            <a:ext cx="88265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C00FC-6E25-504B-93BF-C33D883A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268F-C3A9-3346-A424-04EC652EB781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3FAD0-65F4-F544-8CF2-FC607A0D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557"/>
            <a:ext cx="9144000" cy="5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85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94F83-0316-AB4B-A3C5-D543BDE7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268F-C3A9-3346-A424-04EC652EB781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54964-2EEA-C446-9D82-99A53DD5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00" y="284134"/>
            <a:ext cx="9144000" cy="637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91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>
            <a:extLst>
              <a:ext uri="{FF2B5EF4-FFF2-40B4-BE49-F238E27FC236}">
                <a16:creationId xmlns:a16="http://schemas.microsoft.com/office/drawing/2014/main" id="{E67A0035-092D-5E4A-835B-FF96825CD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Transport Layer Security (TLS)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544600D-3A7D-E14B-9B76-63E8E00DA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/>
          <a:lstStyle/>
          <a:p>
            <a:r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</a:rPr>
              <a:t>Based on the earlier Secure Socket Layer (SSL) originally developed by Netscape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41159FDB-0863-954E-B123-750AF85C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92C993-0201-354D-BDCC-C4D783FF92D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06444B14-9A85-034F-AE0D-AC8F02F5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TLS Handshake Protocol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36066-EB42-1D4B-AFFA-63499D0DC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Send new random value,  list of supported ciphers</a:t>
            </a:r>
          </a:p>
          <a:p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Send pre-secret, encrypted under PK</a:t>
            </a:r>
          </a:p>
          <a:p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Create shared secret key from pre-secret and random </a:t>
            </a:r>
          </a:p>
          <a:p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Switch to new symmetric-key cipher using shared key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A4A6DA-A88B-8C4E-8633-FA7E55FC4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pPr>
              <a:spcAft>
                <a:spcPts val="1800"/>
              </a:spcAft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Send new random value,     digital certificate with PK</a:t>
            </a:r>
          </a:p>
          <a:p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Create shared secret key from pre-secret and random</a:t>
            </a:r>
          </a:p>
          <a:p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Switch to new symmetric-key cipher using shared key</a:t>
            </a:r>
          </a:p>
          <a:p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8917" name="Slide Number Placeholder 3">
            <a:extLst>
              <a:ext uri="{FF2B5EF4-FFF2-40B4-BE49-F238E27FC236}">
                <a16:creationId xmlns:a16="http://schemas.microsoft.com/office/drawing/2014/main" id="{3CE92B9E-8989-E049-8467-7218A800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1D6385-1554-4844-ABD8-C6AC24AE0D2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00293F-BCE0-4E44-983C-1252DCD7DF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2133600"/>
            <a:ext cx="914400" cy="228600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A46420-54EC-5A41-A842-E87B241CF0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3505200"/>
            <a:ext cx="914400" cy="228600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0562C7-AC08-D742-AD91-CF5D29BC111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114800" y="2819400"/>
            <a:ext cx="914400" cy="228600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E3CA2D-4658-B84B-BEB3-DD7BB2497B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8200" y="6172200"/>
            <a:ext cx="7467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>
            <a:extLst>
              <a:ext uri="{FF2B5EF4-FFF2-40B4-BE49-F238E27FC236}">
                <a16:creationId xmlns:a16="http://schemas.microsoft.com/office/drawing/2014/main" id="{E5D7A6DF-D8AF-9B4F-80A3-604E3506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TLS Record Protocol </a:t>
            </a:r>
          </a:p>
        </p:txBody>
      </p:sp>
      <p:sp>
        <p:nvSpPr>
          <p:cNvPr id="39939" name="Content Placeholder 6">
            <a:extLst>
              <a:ext uri="{FF2B5EF4-FFF2-40B4-BE49-F238E27FC236}">
                <a16:creationId xmlns:a16="http://schemas.microsoft.com/office/drawing/2014/main" id="{0721A93A-943B-A045-8350-6094212E9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Messages from application layer are: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Fragmented or coalesced into blocks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Optionally compressed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Integrity-protected using an HMAC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Encrypted using symmetric-key cipher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Passed to the transport layer (usually TCP)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Sequence #s on record-protocol messages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Prevents replays and reorderings of messages</a:t>
            </a:r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2DB60303-AABD-F442-8535-D808E68D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FC1660-F137-6D4E-AED0-3316907428E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A1B1F1F-C1AE-CD4D-B703-582165187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800">
                <a:ea typeface="ＭＳ Ｐゴシック" panose="020B0600070205080204" pitchFamily="34" charset="-128"/>
              </a:rPr>
              <a:t>Eavesdropping - Message Interception (Attack on Confidentiality)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852ECC1-ADD2-F74F-9A8E-D833989FF5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225" y="1524000"/>
            <a:ext cx="8305800" cy="1905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Unauthorized access to information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Packet sniffers and wiretappers (e.g. tcpdump)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Illicit copying of files and programs</a:t>
            </a:r>
          </a:p>
        </p:txBody>
      </p:sp>
      <p:grpSp>
        <p:nvGrpSpPr>
          <p:cNvPr id="24580" name="Group 12">
            <a:extLst>
              <a:ext uri="{FF2B5EF4-FFF2-40B4-BE49-F238E27FC236}">
                <a16:creationId xmlns:a16="http://schemas.microsoft.com/office/drawing/2014/main" id="{9BBB22FA-34E9-0B4B-8B5B-2C3E5708BC71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733800"/>
            <a:ext cx="6540500" cy="2425700"/>
            <a:chOff x="1524000" y="3898900"/>
            <a:chExt cx="6540500" cy="2425700"/>
          </a:xfrm>
        </p:grpSpPr>
        <p:sp>
          <p:nvSpPr>
            <p:cNvPr id="53252" name="Rectangle 4">
              <a:extLst>
                <a:ext uri="{FF2B5EF4-FFF2-40B4-BE49-F238E27FC236}">
                  <a16:creationId xmlns:a16="http://schemas.microsoft.com/office/drawing/2014/main" id="{3D4FE438-ECAC-9149-B93B-15D6E015C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3898900"/>
              <a:ext cx="6540500" cy="2425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53253" name="Oval 5">
              <a:extLst>
                <a:ext uri="{FF2B5EF4-FFF2-40B4-BE49-F238E27FC236}">
                  <a16:creationId xmlns:a16="http://schemas.microsoft.com/office/drawing/2014/main" id="{BE399C0A-0AC1-EA40-9974-E1A9A58FF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127500"/>
              <a:ext cx="1054100" cy="10541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53254" name="Oval 6">
              <a:extLst>
                <a:ext uri="{FF2B5EF4-FFF2-40B4-BE49-F238E27FC236}">
                  <a16:creationId xmlns:a16="http://schemas.microsoft.com/office/drawing/2014/main" id="{5B77F52C-F0D6-6541-BB43-5C2961DCF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127500"/>
              <a:ext cx="1054100" cy="10541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53255" name="Line 7">
              <a:extLst>
                <a:ext uri="{FF2B5EF4-FFF2-40B4-BE49-F238E27FC236}">
                  <a16:creationId xmlns:a16="http://schemas.microsoft.com/office/drawing/2014/main" id="{71858C33-D2E3-074E-AF54-EDCF7FA75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0" y="4730750"/>
              <a:ext cx="304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</a:endParaRPr>
            </a:p>
          </p:txBody>
        </p:sp>
        <p:sp>
          <p:nvSpPr>
            <p:cNvPr id="24586" name="Rectangle 8">
              <a:extLst>
                <a:ext uri="{FF2B5EF4-FFF2-40B4-BE49-F238E27FC236}">
                  <a16:creationId xmlns:a16="http://schemas.microsoft.com/office/drawing/2014/main" id="{D22D0172-426F-934C-B7F2-D09C4BEB7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575" y="43434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4587" name="Rectangle 9">
              <a:extLst>
                <a:ext uri="{FF2B5EF4-FFF2-40B4-BE49-F238E27FC236}">
                  <a16:creationId xmlns:a16="http://schemas.microsoft.com/office/drawing/2014/main" id="{A6B52FA8-E3DA-B04D-A6C9-E55AA44A6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4410075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3258" name="Arc 10">
              <a:extLst>
                <a:ext uri="{FF2B5EF4-FFF2-40B4-BE49-F238E27FC236}">
                  <a16:creationId xmlns:a16="http://schemas.microsoft.com/office/drawing/2014/main" id="{E52EC67A-13CB-C74F-BA35-61820EC1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4732338"/>
              <a:ext cx="763588" cy="990600"/>
            </a:xfrm>
            <a:custGeom>
              <a:avLst/>
              <a:gdLst>
                <a:gd name="G0" fmla="+- 45 0 0"/>
                <a:gd name="G1" fmla="+- 21600 0 0"/>
                <a:gd name="G2" fmla="+- 21600 0 0"/>
                <a:gd name="T0" fmla="*/ 0 w 21645"/>
                <a:gd name="T1" fmla="*/ 0 h 21600"/>
                <a:gd name="T2" fmla="*/ 21645 w 21645"/>
                <a:gd name="T3" fmla="*/ 21600 h 21600"/>
                <a:gd name="T4" fmla="*/ 45 w 216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24589" name="Rectangle 11">
              <a:extLst>
                <a:ext uri="{FF2B5EF4-FFF2-40B4-BE49-F238E27FC236}">
                  <a16:creationId xmlns:a16="http://schemas.microsoft.com/office/drawing/2014/main" id="{F73661AA-3F3E-FE40-A68E-D1EFA7BF0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575" y="5781675"/>
              <a:ext cx="1860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Eavesdropper</a:t>
              </a:r>
            </a:p>
          </p:txBody>
        </p:sp>
      </p:grpSp>
      <p:sp>
        <p:nvSpPr>
          <p:cNvPr id="24581" name="Rectangle 4">
            <a:extLst>
              <a:ext uri="{FF2B5EF4-FFF2-40B4-BE49-F238E27FC236}">
                <a16:creationId xmlns:a16="http://schemas.microsoft.com/office/drawing/2014/main" id="{119168C4-A7F5-B74A-B349-7433E152F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948F5C-8645-EF47-800A-FC4EE44A147E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87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>
            <a:extLst>
              <a:ext uri="{FF2B5EF4-FFF2-40B4-BE49-F238E27FC236}">
                <a16:creationId xmlns:a16="http://schemas.microsoft.com/office/drawing/2014/main" id="{1867DA06-B0F0-E74C-BE35-CD125395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Comments on HTTPS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46BE3B-D532-FE4D-AD18-686D03A7C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HTTPS authenticates server, not content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If CDN (Akamai) serves content over HTTPS, customer must trust Akamai not to change content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Symmetric-key crypto after public-key ops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Handshake protocol using public key crypto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Symmetric-key crypto much faster (100-1000x)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HTTPS on top of TCP, so reliable byte stream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Can leverage fact that transmission is reliable to ensure: each data segment received exactly once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Adversary can’t successfully drop or replay packets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91EBA331-892F-BE4C-8EE3-8BE11CA5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15DEEF-3AD1-0642-BE06-E10D238FBAF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597D7A90-0CA8-6F42-989E-756D4EE5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A9D162-D67A-B645-B7C4-1C91350DD2B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96926CB3-0D44-C046-ACC9-8355A43BC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IP Security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683AFD6-2F09-0C48-B901-510582743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IP Security</a:t>
            </a:r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1452283-BB6B-F54F-9C28-86C537C6A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There are range of app-specific security mechanisms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eg. TLS/HTTPS, S/MIME, PGP, Kerberos, …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But security concerns that cut across protocol layers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Implement by the network for all applications?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4400">
                <a:ea typeface="ＭＳ Ｐゴシック" panose="020B0600070205080204" pitchFamily="34" charset="-128"/>
              </a:rPr>
              <a:t> 					  Enter IPSec!</a:t>
            </a:r>
            <a:endParaRPr lang="en-AU" altLang="en-US" sz="4400">
              <a:ea typeface="ＭＳ Ｐゴシック" panose="020B0600070205080204" pitchFamily="34" charset="-128"/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40D0EDE8-9A2E-534D-8EB2-87261C9D5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58D7D5-2465-6E49-AFEC-33C7475D252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F7FFA78-E552-3A43-9A7B-E70CB4671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IPSec</a:t>
            </a:r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6E4DF17-A5C4-E843-913E-E8FBEA680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 IP Security framework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Allows one to provide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Access control, integrity, authentication, originality, and confidentiality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Applicable to different settings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Narrow streams: Specific TCP connections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Wide streams:  All packets between two gateways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9499213-4D59-A94C-AB1A-88F8369F60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6CF6C3-4D63-1A41-B1C4-647FE6A61EA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>
            <a:extLst>
              <a:ext uri="{FF2B5EF4-FFF2-40B4-BE49-F238E27FC236}">
                <a16:creationId xmlns:a16="http://schemas.microsoft.com/office/drawing/2014/main" id="{FF6933FF-2ADB-B548-AC24-52774379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b="13898"/>
          <a:stretch>
            <a:fillRect/>
          </a:stretch>
        </p:blipFill>
        <p:spPr bwMode="auto">
          <a:xfrm>
            <a:off x="-76200" y="609600"/>
            <a:ext cx="96012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4">
            <a:extLst>
              <a:ext uri="{FF2B5EF4-FFF2-40B4-BE49-F238E27FC236}">
                <a16:creationId xmlns:a16="http://schemas.microsoft.com/office/drawing/2014/main" id="{95B231A3-5B22-3044-BA60-5C1EAA277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181D61-EB42-2E45-B369-D2B3FB338A6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90E1737F-8B55-0345-BC8C-D938941B7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IPSec Uses</a:t>
            </a:r>
            <a:endParaRPr lang="en-AU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8F83963-D52B-ED4A-A19C-0BCAF2E42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Benefits of IPSec</a:t>
            </a:r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D726185-8FED-2C47-9FEF-249240055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334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If in a firewall/router: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Strong security to all traffic crossing perimeter</a:t>
            </a:r>
          </a:p>
          <a:p>
            <a:pPr lvl="1">
              <a:spcAft>
                <a:spcPts val="1200"/>
              </a:spcAft>
            </a:pPr>
            <a:r>
              <a:rPr lang="en-US" altLang="en-US" sz="3200">
                <a:ea typeface="ＭＳ Ｐゴシック" panose="020B0600070205080204" pitchFamily="34" charset="-128"/>
              </a:rPr>
              <a:t>Resistant to bypass</a:t>
            </a:r>
          </a:p>
          <a:p>
            <a:r>
              <a:rPr lang="en-US" altLang="en-US" sz="3600">
                <a:ea typeface="ＭＳ Ｐゴシック" panose="020B0600070205080204" pitchFamily="34" charset="-128"/>
              </a:rPr>
              <a:t>Below transport layer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Transparent to applications</a:t>
            </a:r>
          </a:p>
          <a:p>
            <a:pPr lvl="1">
              <a:spcAft>
                <a:spcPts val="1200"/>
              </a:spcAft>
            </a:pPr>
            <a:r>
              <a:rPr lang="en-US" altLang="en-US" sz="3200">
                <a:ea typeface="ＭＳ Ｐゴシック" panose="020B0600070205080204" pitchFamily="34" charset="-128"/>
              </a:rPr>
              <a:t>Can be transparent to end users</a:t>
            </a:r>
          </a:p>
          <a:p>
            <a:r>
              <a:rPr lang="en-US" altLang="en-US" sz="3600">
                <a:ea typeface="ＭＳ Ｐゴシック" panose="020B0600070205080204" pitchFamily="34" charset="-128"/>
              </a:rPr>
              <a:t>Can provide security for individual users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46915E4E-4E33-9247-A9FD-F69637328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8B25F1-0F3F-F34C-B768-2A5E5E0645D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F761AE2-568E-0749-A007-E6F8D7F1B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Security Architecture</a:t>
            </a:r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F3F3BED-2F51-0941-BDAE-48980F743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Specification quite complex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Mandatory in IPv6, optional in IPv4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Two security header extensions: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Authentication Header (AH)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Connectionless integrity, origin authentication</a:t>
            </a:r>
          </a:p>
          <a:p>
            <a:pPr lvl="3"/>
            <a:r>
              <a:rPr lang="en-AU" altLang="en-US">
                <a:ea typeface="ＭＳ Ｐゴシック" panose="020B0600070205080204" pitchFamily="34" charset="-128"/>
              </a:rPr>
              <a:t>MAC over most header fields and packet body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/>
            <a:r>
              <a:rPr lang="en-AU" altLang="en-US">
                <a:ea typeface="ＭＳ Ｐゴシック" panose="020B0600070205080204" pitchFamily="34" charset="-128"/>
              </a:rPr>
              <a:t>Anti-replay protection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Encapsulating Security Payload (ESP)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These properties, plus confidentiality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71E9BDC0-4BEF-1C4D-8299-67FC025B5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71E1E0-BD22-2248-97F4-BA865495ECD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E76B9B7-8962-C545-9F85-B0A346AE9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Encapsulating Security Payload (ESP)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CDCFB0B-9F75-D44C-BE8B-C638AC65E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334000"/>
          </a:xfrm>
        </p:spPr>
        <p:txBody>
          <a:bodyPr/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Transport mode: Data encrypted, but not header</a:t>
            </a:r>
          </a:p>
          <a:p>
            <a:pPr lvl="1"/>
            <a:r>
              <a:rPr lang="en-AU" altLang="en-US" dirty="0">
                <a:ea typeface="ＭＳ Ｐゴシック" panose="020B0600070205080204" pitchFamily="34" charset="-128"/>
              </a:rPr>
              <a:t>After all, network headers needed for routing!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Can still do traffic analysis, but is efficient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Good for host-to-host traffic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Tunnel mode (“IP-in-IP”)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Encrypts entire IP packet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Add new header for next hop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Good for VPNs, gateway-to-gateway security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AC0B09E3-0326-2F40-9089-ECD4F9ADD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672B65-1823-0B4A-B782-5C7540EA19E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997C5FAF-3FF4-8942-A74F-D41B771E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Replay Protection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C0B1-F5D1-484C-833D-0933C1C7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800">
                <a:ea typeface="ＭＳ Ｐゴシック" panose="020B0600070205080204" pitchFamily="34" charset="-128"/>
              </a:rPr>
              <a:t>Goal: Eavesdropper can’t capture encrypted packet and duplicate later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>
                <a:ea typeface="ＭＳ Ｐゴシック" panose="020B0600070205080204" pitchFamily="34" charset="-128"/>
              </a:rPr>
              <a:t>Easy with TLS/HTTP on TCP:  Reliable byte stream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AU" altLang="en-US" sz="2400">
                <a:ea typeface="ＭＳ Ｐゴシック" panose="020B0600070205080204" pitchFamily="34" charset="-128"/>
              </a:rPr>
              <a:t>But IP Sec at packet layer; transport may not be reliable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>
                <a:ea typeface="ＭＳ Ｐゴシック" panose="020B0600070205080204" pitchFamily="34" charset="-128"/>
              </a:rPr>
              <a:t>IP Sec solution:  Sliding window on sequence #’s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altLang="en-US" sz="2400">
                <a:ea typeface="ＭＳ Ｐゴシック" panose="020B0600070205080204" pitchFamily="34" charset="-128"/>
              </a:rPr>
              <a:t>All IPSec packets have a 64-bit monotonic sequence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>
                <a:ea typeface="ＭＳ Ｐゴシック" panose="020B0600070205080204" pitchFamily="34" charset="-128"/>
              </a:rPr>
              <a:t>Receiver keeps track of which seqno’s seen before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altLang="en-US" sz="2000">
                <a:ea typeface="ＭＳ Ｐゴシック" panose="020B0600070205080204" pitchFamily="34" charset="-128"/>
              </a:rPr>
              <a:t>[lastest – windowsize + 1 ,  latest] ;    windowsize typically 64 packets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>
                <a:ea typeface="ＭＳ Ｐゴシック" panose="020B0600070205080204" pitchFamily="34" charset="-128"/>
              </a:rPr>
              <a:t>Accept packet if 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 sz="2000">
                <a:ea typeface="ＭＳ Ｐゴシック" panose="020B0600070205080204" pitchFamily="34" charset="-128"/>
              </a:rPr>
              <a:t>seqno &gt; latest   (and update latest)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altLang="en-US" sz="2000">
                <a:ea typeface="ＭＳ Ｐゴシック" panose="020B0600070205080204" pitchFamily="34" charset="-128"/>
              </a:rPr>
              <a:t>Within window but has not been seen before</a:t>
            </a:r>
            <a:endParaRPr lang="en-AU" altLang="en-US" sz="27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>
                <a:ea typeface="ＭＳ Ｐゴシック" panose="020B0600070205080204" pitchFamily="34" charset="-128"/>
              </a:rPr>
              <a:t>If reliable, could just remember last, and accept iff last + 1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F0D4FC11-8CCB-CB49-AD3E-11B772FF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DA4CCE-BCD8-A740-944C-F2E02C837E1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6F2A99B4-91B9-EF4B-9476-34DAD1CF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CA1566F3-13EB-0643-B74D-212FA3C7E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Security at many layers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Application, transport, and network layers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Customized to the properties and requirements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Exchanging keys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Public key certificates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Certificate authorities vs. Web of trust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Next time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Naming security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Learn more: take COS 432 next year!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EFBB3FB3-BDE1-E249-A1BB-29B4A8BB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18310-7893-614B-B596-4094753B556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5C9117F-20F9-0B43-BB92-4F1060096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Integrity Attack - Tampering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1D9D921-C977-0B41-A118-22117470C3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077200" cy="1828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Stop the flow of the message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Delay and optionally modify the message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Release the message again</a:t>
            </a:r>
          </a:p>
        </p:txBody>
      </p:sp>
      <p:grpSp>
        <p:nvGrpSpPr>
          <p:cNvPr id="26628" name="Group 14">
            <a:extLst>
              <a:ext uri="{FF2B5EF4-FFF2-40B4-BE49-F238E27FC236}">
                <a16:creationId xmlns:a16="http://schemas.microsoft.com/office/drawing/2014/main" id="{872C36EF-49EA-DB4F-8FAF-218601F7B85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730625"/>
            <a:ext cx="6540500" cy="2425700"/>
            <a:chOff x="1295400" y="3810000"/>
            <a:chExt cx="6540500" cy="2425700"/>
          </a:xfrm>
        </p:grpSpPr>
        <p:sp>
          <p:nvSpPr>
            <p:cNvPr id="54276" name="Rectangle 4">
              <a:extLst>
                <a:ext uri="{FF2B5EF4-FFF2-40B4-BE49-F238E27FC236}">
                  <a16:creationId xmlns:a16="http://schemas.microsoft.com/office/drawing/2014/main" id="{AE20C4DA-CA09-DA41-BC8F-9B2CA35F3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810000"/>
              <a:ext cx="6540500" cy="2425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54277" name="Oval 5">
              <a:extLst>
                <a:ext uri="{FF2B5EF4-FFF2-40B4-BE49-F238E27FC236}">
                  <a16:creationId xmlns:a16="http://schemas.microsoft.com/office/drawing/2014/main" id="{5411D38E-ED7A-2247-B15B-21552EE67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038600"/>
              <a:ext cx="1054100" cy="10541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54278" name="Oval 6">
              <a:extLst>
                <a:ext uri="{FF2B5EF4-FFF2-40B4-BE49-F238E27FC236}">
                  <a16:creationId xmlns:a16="http://schemas.microsoft.com/office/drawing/2014/main" id="{5EAB3AE1-9FD4-004E-86F7-FA023EFB4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038600"/>
              <a:ext cx="1054100" cy="10541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54279" name="Line 7">
              <a:extLst>
                <a:ext uri="{FF2B5EF4-FFF2-40B4-BE49-F238E27FC236}">
                  <a16:creationId xmlns:a16="http://schemas.microsoft.com/office/drawing/2014/main" id="{15404B5F-A24B-6748-AEAE-E140AA576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1650" y="4641850"/>
              <a:ext cx="7620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</a:endParaRPr>
            </a:p>
          </p:txBody>
        </p:sp>
        <p:sp>
          <p:nvSpPr>
            <p:cNvPr id="26634" name="Rectangle 8">
              <a:extLst>
                <a:ext uri="{FF2B5EF4-FFF2-40B4-BE49-F238E27FC236}">
                  <a16:creationId xmlns:a16="http://schemas.microsoft.com/office/drawing/2014/main" id="{C9000B45-3593-6647-93A8-04F7973B0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42672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6635" name="Rectangle 9">
              <a:extLst>
                <a:ext uri="{FF2B5EF4-FFF2-40B4-BE49-F238E27FC236}">
                  <a16:creationId xmlns:a16="http://schemas.microsoft.com/office/drawing/2014/main" id="{85B75E62-3383-FC45-83F1-3FCE9FB7D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4321175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4282" name="Arc 10">
              <a:extLst>
                <a:ext uri="{FF2B5EF4-FFF2-40B4-BE49-F238E27FC236}">
                  <a16:creationId xmlns:a16="http://schemas.microsoft.com/office/drawing/2014/main" id="{003CC14E-C1C8-FE49-B098-D512DBF2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643438"/>
              <a:ext cx="763588" cy="990600"/>
            </a:xfrm>
            <a:custGeom>
              <a:avLst/>
              <a:gdLst>
                <a:gd name="G0" fmla="+- 45 0 0"/>
                <a:gd name="G1" fmla="+- 21600 0 0"/>
                <a:gd name="G2" fmla="+- 21600 0 0"/>
                <a:gd name="T0" fmla="*/ 0 w 21645"/>
                <a:gd name="T1" fmla="*/ 0 h 21600"/>
                <a:gd name="T2" fmla="*/ 21645 w 21645"/>
                <a:gd name="T3" fmla="*/ 21600 h 21600"/>
                <a:gd name="T4" fmla="*/ 45 w 216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26637" name="Rectangle 11">
              <a:extLst>
                <a:ext uri="{FF2B5EF4-FFF2-40B4-BE49-F238E27FC236}">
                  <a16:creationId xmlns:a16="http://schemas.microsoft.com/office/drawing/2014/main" id="{FA5B62EC-6338-0944-A56C-206EF017C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692775"/>
              <a:ext cx="153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Perpetrator</a:t>
              </a:r>
            </a:p>
          </p:txBody>
        </p:sp>
        <p:sp>
          <p:nvSpPr>
            <p:cNvPr id="54284" name="Line 12">
              <a:extLst>
                <a:ext uri="{FF2B5EF4-FFF2-40B4-BE49-F238E27FC236}">
                  <a16:creationId xmlns:a16="http://schemas.microsoft.com/office/drawing/2014/main" id="{84F660D6-5857-6A4C-A571-67BB3086E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7650" y="4641850"/>
              <a:ext cx="7620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</a:endParaRPr>
            </a:p>
          </p:txBody>
        </p:sp>
        <p:sp>
          <p:nvSpPr>
            <p:cNvPr id="54285" name="Arc 13">
              <a:extLst>
                <a:ext uri="{FF2B5EF4-FFF2-40B4-BE49-F238E27FC236}">
                  <a16:creationId xmlns:a16="http://schemas.microsoft.com/office/drawing/2014/main" id="{CD7C91FE-CAA1-7E4E-894C-61C7D6CC6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4643438"/>
              <a:ext cx="533400" cy="9144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36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5"/>
                    <a:pt x="9631" y="35"/>
                    <a:pt x="21536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5"/>
                    <a:pt x="9631" y="35"/>
                    <a:pt x="21536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</p:grpSp>
      <p:sp>
        <p:nvSpPr>
          <p:cNvPr id="26629" name="Rectangle 4">
            <a:extLst>
              <a:ext uri="{FF2B5EF4-FFF2-40B4-BE49-F238E27FC236}">
                <a16:creationId xmlns:a16="http://schemas.microsoft.com/office/drawing/2014/main" id="{BAF64A20-9727-0F4C-852B-5CB06CD6F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CA44FC-AAB7-F84E-BE67-371297A7F190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7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07A0327-AA55-7343-A347-8E33E0D3D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Authenticity Attack - Fabrication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94272F6-3D35-1F4D-8D2C-AA8D94D227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225" y="1371600"/>
            <a:ext cx="8458200" cy="1828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Unauthorized assumption of other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identity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Generate and distribute objects under identity</a:t>
            </a:r>
          </a:p>
        </p:txBody>
      </p:sp>
      <p:grpSp>
        <p:nvGrpSpPr>
          <p:cNvPr id="28676" name="Group 12">
            <a:extLst>
              <a:ext uri="{FF2B5EF4-FFF2-40B4-BE49-F238E27FC236}">
                <a16:creationId xmlns:a16="http://schemas.microsoft.com/office/drawing/2014/main" id="{4ABB5651-ECA0-684F-B9F8-7810E0F99EB8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730625"/>
            <a:ext cx="6540500" cy="2425700"/>
            <a:chOff x="1308100" y="3810000"/>
            <a:chExt cx="6540500" cy="2425700"/>
          </a:xfrm>
        </p:grpSpPr>
        <p:sp>
          <p:nvSpPr>
            <p:cNvPr id="55300" name="Rectangle 4">
              <a:extLst>
                <a:ext uri="{FF2B5EF4-FFF2-40B4-BE49-F238E27FC236}">
                  <a16:creationId xmlns:a16="http://schemas.microsoft.com/office/drawing/2014/main" id="{0F2EF7C9-F074-BA49-A0F4-091ACCF51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810000"/>
              <a:ext cx="6540500" cy="2425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55301" name="Oval 5">
              <a:extLst>
                <a:ext uri="{FF2B5EF4-FFF2-40B4-BE49-F238E27FC236}">
                  <a16:creationId xmlns:a16="http://schemas.microsoft.com/office/drawing/2014/main" id="{DB4DE45A-7055-DA45-9911-CC9F744A8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00" y="4038600"/>
              <a:ext cx="1054100" cy="10541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55302" name="Oval 6">
              <a:extLst>
                <a:ext uri="{FF2B5EF4-FFF2-40B4-BE49-F238E27FC236}">
                  <a16:creationId xmlns:a16="http://schemas.microsoft.com/office/drawing/2014/main" id="{A27A88BB-66D1-124A-A4FB-9C0586017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700" y="4038600"/>
              <a:ext cx="1054100" cy="1054100"/>
            </a:xfrm>
            <a:prstGeom prst="ellipse">
              <a:avLst/>
            </a:prstGeom>
            <a:solidFill>
              <a:srgbClr val="4381C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28681" name="Rectangle 7">
              <a:extLst>
                <a:ext uri="{FF2B5EF4-FFF2-40B4-BE49-F238E27FC236}">
                  <a16:creationId xmlns:a16="http://schemas.microsoft.com/office/drawing/2014/main" id="{E1D11268-6C2B-6E4C-8BF8-B40C9FDA6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387" y="42672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682" name="Rectangle 8">
              <a:extLst>
                <a:ext uri="{FF2B5EF4-FFF2-40B4-BE49-F238E27FC236}">
                  <a16:creationId xmlns:a16="http://schemas.microsoft.com/office/drawing/2014/main" id="{DE0286B9-1F7E-8C4C-9B86-AE00B1689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4321175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8683" name="Rectangle 9">
              <a:extLst>
                <a:ext uri="{FF2B5EF4-FFF2-40B4-BE49-F238E27FC236}">
                  <a16:creationId xmlns:a16="http://schemas.microsoft.com/office/drawing/2014/main" id="{5BB3B20D-1760-0F4A-91C8-A401BCC3E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5638800"/>
              <a:ext cx="3429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Masquerader: from A</a:t>
              </a:r>
            </a:p>
          </p:txBody>
        </p:sp>
        <p:sp>
          <p:nvSpPr>
            <p:cNvPr id="55306" name="Line 10">
              <a:extLst>
                <a:ext uri="{FF2B5EF4-FFF2-40B4-BE49-F238E27FC236}">
                  <a16:creationId xmlns:a16="http://schemas.microsoft.com/office/drawing/2014/main" id="{3102166C-6A1F-1145-849B-6D05FA6A5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0350" y="464185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</a:endParaRPr>
            </a:p>
          </p:txBody>
        </p:sp>
        <p:sp>
          <p:nvSpPr>
            <p:cNvPr id="55307" name="Arc 11">
              <a:extLst>
                <a:ext uri="{FF2B5EF4-FFF2-40B4-BE49-F238E27FC236}">
                  <a16:creationId xmlns:a16="http://schemas.microsoft.com/office/drawing/2014/main" id="{9B27AA13-797E-FD49-B78B-FB7AA7EE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4643438"/>
              <a:ext cx="533400" cy="9144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36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5"/>
                    <a:pt x="9631" y="35"/>
                    <a:pt x="21536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5"/>
                    <a:pt x="9631" y="35"/>
                    <a:pt x="21536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</p:grpSp>
      <p:sp>
        <p:nvSpPr>
          <p:cNvPr id="28677" name="Rectangle 4">
            <a:extLst>
              <a:ext uri="{FF2B5EF4-FFF2-40B4-BE49-F238E27FC236}">
                <a16:creationId xmlns:a16="http://schemas.microsoft.com/office/drawing/2014/main" id="{08C6A7C1-0851-5447-8CB8-ACD901BA9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DBDA58-B900-8046-8A7F-C80EA52B7D36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5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6B1CA11-7F96-1A40-BD82-4F49CD307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Attack on Availability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4476DEF-36F5-E24C-8693-A36CA3709BE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0225" y="1371600"/>
            <a:ext cx="8229600" cy="5715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000">
                <a:ea typeface="ＭＳ Ｐゴシック" panose="020B0600070205080204" pitchFamily="34" charset="-128"/>
              </a:rPr>
              <a:t>Destroy hardware (cutting fiber) or software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000">
                <a:ea typeface="ＭＳ Ｐゴシック" panose="020B0600070205080204" pitchFamily="34" charset="-128"/>
              </a:rPr>
              <a:t>Modify software in a subtle way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000">
                <a:ea typeface="ＭＳ Ｐゴシック" panose="020B0600070205080204" pitchFamily="34" charset="-128"/>
              </a:rPr>
              <a:t>Corrupt packets in transit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3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Blatant </a:t>
            </a:r>
            <a:r>
              <a:rPr lang="en-US" altLang="en-US" sz="3000" i="1">
                <a:ea typeface="ＭＳ Ｐゴシック" panose="020B0600070205080204" pitchFamily="34" charset="-128"/>
              </a:rPr>
              <a:t>denial of service</a:t>
            </a:r>
            <a:r>
              <a:rPr lang="en-US" altLang="en-US" sz="3000">
                <a:ea typeface="ＭＳ Ｐゴシック" panose="020B0600070205080204" pitchFamily="34" charset="-128"/>
              </a:rPr>
              <a:t> (DoS):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Crashing the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Overwhelm the server (use up its resource)</a:t>
            </a:r>
          </a:p>
        </p:txBody>
      </p:sp>
      <p:grpSp>
        <p:nvGrpSpPr>
          <p:cNvPr id="30724" name="Group 4">
            <a:extLst>
              <a:ext uri="{FF2B5EF4-FFF2-40B4-BE49-F238E27FC236}">
                <a16:creationId xmlns:a16="http://schemas.microsoft.com/office/drawing/2014/main" id="{136BBF72-8CA7-1243-AF18-D1BB5C69F4B5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352800"/>
            <a:ext cx="6540500" cy="1663700"/>
            <a:chOff x="1108" y="3028"/>
            <a:chExt cx="4120" cy="1048"/>
          </a:xfrm>
        </p:grpSpPr>
        <p:sp>
          <p:nvSpPr>
            <p:cNvPr id="52229" name="Rectangle 5">
              <a:extLst>
                <a:ext uri="{FF2B5EF4-FFF2-40B4-BE49-F238E27FC236}">
                  <a16:creationId xmlns:a16="http://schemas.microsoft.com/office/drawing/2014/main" id="{55C0C16F-B34A-D640-A4E3-6A1A74716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3028"/>
              <a:ext cx="4120" cy="1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52230" name="Oval 6">
              <a:extLst>
                <a:ext uri="{FF2B5EF4-FFF2-40B4-BE49-F238E27FC236}">
                  <a16:creationId xmlns:a16="http://schemas.microsoft.com/office/drawing/2014/main" id="{ADD7F5ED-A048-1944-A2F8-E11E0319F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172"/>
              <a:ext cx="664" cy="664"/>
            </a:xfrm>
            <a:prstGeom prst="ellipse">
              <a:avLst/>
            </a:prstGeom>
            <a:solidFill>
              <a:srgbClr val="4381C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52231" name="Oval 7">
              <a:extLst>
                <a:ext uri="{FF2B5EF4-FFF2-40B4-BE49-F238E27FC236}">
                  <a16:creationId xmlns:a16="http://schemas.microsoft.com/office/drawing/2014/main" id="{DA8E59F8-AE0A-0840-8E8D-C06FD4133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3172"/>
              <a:ext cx="664" cy="664"/>
            </a:xfrm>
            <a:prstGeom prst="ellipse">
              <a:avLst/>
            </a:prstGeom>
            <a:solidFill>
              <a:srgbClr val="4381C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pitchFamily="-112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2" charset="0"/>
                <a:ea typeface="+mn-ea"/>
              </a:endParaRPr>
            </a:p>
          </p:txBody>
        </p:sp>
        <p:sp>
          <p:nvSpPr>
            <p:cNvPr id="52232" name="Line 8">
              <a:extLst>
                <a:ext uri="{FF2B5EF4-FFF2-40B4-BE49-F238E27FC236}">
                  <a16:creationId xmlns:a16="http://schemas.microsoft.com/office/drawing/2014/main" id="{5F382417-0BDD-C04B-BB56-9598B7B2B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55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</a:endParaRPr>
            </a:p>
          </p:txBody>
        </p:sp>
        <p:sp>
          <p:nvSpPr>
            <p:cNvPr id="30730" name="Rectangle 9">
              <a:extLst>
                <a:ext uri="{FF2B5EF4-FFF2-40B4-BE49-F238E27FC236}">
                  <a16:creationId xmlns:a16="http://schemas.microsoft.com/office/drawing/2014/main" id="{A8B0D1AC-7EB1-4C4E-A057-5696B7305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" y="3316"/>
              <a:ext cx="255" cy="288"/>
            </a:xfrm>
            <a:prstGeom prst="rect">
              <a:avLst/>
            </a:prstGeom>
            <a:solidFill>
              <a:srgbClr val="438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0731" name="Rectangle 10">
              <a:extLst>
                <a:ext uri="{FF2B5EF4-FFF2-40B4-BE49-F238E27FC236}">
                  <a16:creationId xmlns:a16="http://schemas.microsoft.com/office/drawing/2014/main" id="{552602ED-EFE2-FC44-8A18-DBFD1CF45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3350"/>
              <a:ext cx="244" cy="288"/>
            </a:xfrm>
            <a:prstGeom prst="rect">
              <a:avLst/>
            </a:prstGeom>
            <a:solidFill>
              <a:srgbClr val="438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2235" name="Line 11">
              <a:extLst>
                <a:ext uri="{FF2B5EF4-FFF2-40B4-BE49-F238E27FC236}">
                  <a16:creationId xmlns:a16="http://schemas.microsoft.com/office/drawing/2014/main" id="{8A056500-47CF-0148-AD46-398481889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36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bg1"/>
                </a:buClr>
                <a:buSzPct val="75000"/>
                <a:buFont typeface="Monotype Sorts" charset="2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+mn-ea"/>
              </a:endParaRPr>
            </a:p>
          </p:txBody>
        </p:sp>
      </p:grpSp>
      <p:sp>
        <p:nvSpPr>
          <p:cNvPr id="30725" name="Rectangle 4">
            <a:extLst>
              <a:ext uri="{FF2B5EF4-FFF2-40B4-BE49-F238E27FC236}">
                <a16:creationId xmlns:a16="http://schemas.microsoft.com/office/drawing/2014/main" id="{DB919531-325B-AD41-B768-F1E664E89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061BFC-E019-0445-98A6-D513C12DFEC1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6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A551EA1-6E95-5D40-A83D-F2F4ED27C0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Security Properties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34AB99B-91CA-EF48-A5C3-338D01D8A68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44080" y="1203325"/>
            <a:ext cx="3388890" cy="459152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Aft>
                <a:spcPts val="3200"/>
              </a:spcAft>
              <a:buClr>
                <a:schemeClr val="tx1"/>
              </a:buClr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Confidentiality:</a:t>
            </a:r>
            <a:r>
              <a:rPr lang="en-US" altLang="en-US" sz="26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3200"/>
              </a:spcAft>
              <a:buClr>
                <a:schemeClr val="tx1"/>
              </a:buClr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Authenticity:</a:t>
            </a:r>
            <a:r>
              <a:rPr lang="en-US" altLang="en-US" sz="26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3200"/>
              </a:spcAft>
              <a:buClr>
                <a:schemeClr val="tx1"/>
              </a:buClr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Integrity: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3200"/>
              </a:spcAft>
              <a:buClr>
                <a:schemeClr val="tx1"/>
              </a:buClr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Availability: </a:t>
            </a:r>
            <a:endParaRPr lang="en-US" altLang="en-US" sz="26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3200"/>
              </a:spcAft>
              <a:buClr>
                <a:schemeClr val="tx1"/>
              </a:buClr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Non-repudiation:</a:t>
            </a:r>
            <a:endParaRPr lang="en-US" altLang="en-US" sz="26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3200"/>
              </a:spcAft>
              <a:buClr>
                <a:schemeClr val="tx1"/>
              </a:buClr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Access control:</a:t>
            </a:r>
            <a:endParaRPr lang="en-US" altLang="en-US" sz="26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A80E7B9-1A1E-1E49-8858-E63DE307E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946AC9-19D8-6147-B9F2-E92B1A85E84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8D1194-2100-8447-B091-5C2937946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205" y="1203325"/>
            <a:ext cx="59527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spcAft>
                <a:spcPts val="3200"/>
              </a:spcAft>
              <a:buClr>
                <a:schemeClr val="tx1"/>
              </a:buClr>
              <a:buNone/>
            </a:pPr>
            <a:r>
              <a:rPr lang="en-US" altLang="en-US" sz="24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Concealment of information or resources</a:t>
            </a:r>
            <a:endParaRPr lang="en-US" altLang="en-US" sz="2400" b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spcAft>
                <a:spcPts val="3200"/>
              </a:spcAft>
              <a:buClr>
                <a:schemeClr val="tx1"/>
              </a:buClr>
              <a:buNone/>
            </a:pPr>
            <a:r>
              <a:rPr lang="en-US" altLang="en-US" sz="24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Identification and assurance of origin of info</a:t>
            </a:r>
            <a:endParaRPr lang="en-US" altLang="en-US" sz="2400" b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spcAft>
                <a:spcPts val="1600"/>
              </a:spcAft>
              <a:buClr>
                <a:schemeClr val="tx1"/>
              </a:buClr>
              <a:buNone/>
            </a:pPr>
            <a:r>
              <a:rPr lang="en-US" altLang="en-US" sz="24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Trustworthiness of data/resources; preventing improper and unauthorized changes</a:t>
            </a:r>
            <a:endParaRPr lang="en-US" altLang="en-US" sz="2400" b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spcAft>
                <a:spcPts val="3200"/>
              </a:spcAft>
              <a:buClr>
                <a:schemeClr val="tx1"/>
              </a:buClr>
              <a:buNone/>
            </a:pPr>
            <a:r>
              <a:rPr lang="en-US" altLang="en-US" sz="24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Ability to use desired information or resource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altLang="en-US" sz="24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Offer of evidence that a party indeed is sender or a receiver of certain information</a:t>
            </a:r>
          </a:p>
          <a:p>
            <a:pPr marL="0" indent="0" eaLnBrk="1" hangingPunct="1">
              <a:lnSpc>
                <a:spcPct val="90000"/>
              </a:lnSpc>
              <a:spcAft>
                <a:spcPts val="2400"/>
              </a:spcAft>
              <a:buClr>
                <a:schemeClr val="tx1"/>
              </a:buClr>
              <a:buNone/>
            </a:pPr>
            <a:r>
              <a:rPr lang="en-US" altLang="en-US" sz="24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Facilities to determine and enforce who is allowed access to what resources               (host, software, network, …)</a:t>
            </a:r>
          </a:p>
        </p:txBody>
      </p:sp>
    </p:spTree>
    <p:extLst>
      <p:ext uri="{BB962C8B-B14F-4D97-AF65-F5344CB8AC3E}">
        <p14:creationId xmlns:p14="http://schemas.microsoft.com/office/powerpoint/2010/main" val="26129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8E2053C-E24F-FC4F-B379-789DD3CB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Security protocols at many layers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F2B1B1E-2BEA-FC43-B391-AD9AF410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Application layer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E-mail: PGP, using a web-of-trust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Web: HTTP-S, using a certificate hierarchy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Transport layer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Transport Layer Security/ Secure Socket Layer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Network layer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IP Sec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Network infrastructure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DNS-Sec and BGP-Sec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C8E51A6-BD07-314F-81A9-99AA89E2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A4949B-6EF9-1442-94DD-A38AF89CA51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CDF1DF00-C86E-7842-AA3B-3D834019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A4703A-908B-6E40-89FD-AABA6B2176EB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35C68C05-901B-9041-86A2-287BBA93C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09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 to Cryptography</a:t>
            </a:r>
          </a:p>
        </p:txBody>
      </p:sp>
    </p:spTree>
    <p:extLst>
      <p:ext uri="{BB962C8B-B14F-4D97-AF65-F5344CB8AC3E}">
        <p14:creationId xmlns:p14="http://schemas.microsoft.com/office/powerpoint/2010/main" val="335446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23984</TotalTime>
  <Words>1799</Words>
  <Application>Microsoft Macintosh PowerPoint</Application>
  <PresentationFormat>On-screen Show (4:3)</PresentationFormat>
  <Paragraphs>348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ＭＳ Ｐゴシック</vt:lpstr>
      <vt:lpstr>Arial</vt:lpstr>
      <vt:lpstr>Calibri</vt:lpstr>
      <vt:lpstr>Courier New</vt:lpstr>
      <vt:lpstr>Helvetica</vt:lpstr>
      <vt:lpstr>Monotype Sorts</vt:lpstr>
      <vt:lpstr>Times New Roman</vt:lpstr>
      <vt:lpstr>Times-Roman</vt:lpstr>
      <vt:lpstr>Wingdings</vt:lpstr>
      <vt:lpstr>Office Theme</vt:lpstr>
      <vt:lpstr>Communication Security</vt:lpstr>
      <vt:lpstr>Internet’s Design: Insecure</vt:lpstr>
      <vt:lpstr>Eavesdropping - Message Interception (Attack on Confidentiality)</vt:lpstr>
      <vt:lpstr>Integrity Attack - Tampering</vt:lpstr>
      <vt:lpstr>Authenticity Attack - Fabrication</vt:lpstr>
      <vt:lpstr>Attack on Availability</vt:lpstr>
      <vt:lpstr>Basic Security Properties</vt:lpstr>
      <vt:lpstr>Security protocols at many layers</vt:lpstr>
      <vt:lpstr>Introduction to Cryptography</vt:lpstr>
      <vt:lpstr>Cryptographic Algorithms: Goal</vt:lpstr>
      <vt:lpstr>Encryption and MAC/Signatures</vt:lpstr>
      <vt:lpstr>Symmetric vs. Asymmetric Crypto a.k.a. Secret vs. Public Key Crypto</vt:lpstr>
      <vt:lpstr>Why still both?</vt:lpstr>
      <vt:lpstr>Email Security:  Pretty Good Privacy (PGP)</vt:lpstr>
      <vt:lpstr>Sender and Receiver Keys</vt:lpstr>
      <vt:lpstr>Sending an E-Mail Securely</vt:lpstr>
      <vt:lpstr>Public Key Certificate</vt:lpstr>
      <vt:lpstr>Web of Trust for PGP</vt:lpstr>
      <vt:lpstr>HTTP Security</vt:lpstr>
      <vt:lpstr>HTTP Threat Model</vt:lpstr>
      <vt:lpstr>HTTP-S: Securing HTTP</vt:lpstr>
      <vt:lpstr>Learning a Valid Public Key</vt:lpstr>
      <vt:lpstr>Hierarchical Public Key Infrastructure</vt:lpstr>
      <vt:lpstr>Public Key Certificate</vt:lpstr>
      <vt:lpstr>PowerPoint Presentation</vt:lpstr>
      <vt:lpstr>PowerPoint Presentation</vt:lpstr>
      <vt:lpstr>Transport Layer Security (TLS)</vt:lpstr>
      <vt:lpstr>TLS Handshake Protocol</vt:lpstr>
      <vt:lpstr>TLS Record Protocol </vt:lpstr>
      <vt:lpstr>Comments on HTTPS</vt:lpstr>
      <vt:lpstr>IP Security</vt:lpstr>
      <vt:lpstr>IP Security</vt:lpstr>
      <vt:lpstr>IPSec</vt:lpstr>
      <vt:lpstr>IPSec Uses</vt:lpstr>
      <vt:lpstr>Benefits of IPSec</vt:lpstr>
      <vt:lpstr>IP Security Architecture</vt:lpstr>
      <vt:lpstr>Encapsulating Security Payload (ESP)</vt:lpstr>
      <vt:lpstr>Replay Protection is Hard</vt:lpstr>
      <vt:lpstr>Conclusions</vt:lpstr>
    </vt:vector>
  </TitlesOfParts>
  <Manager/>
  <Company>Princeton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subject/>
  <dc:creator>Mike</dc:creator>
  <cp:keywords/>
  <dc:description/>
  <cp:lastModifiedBy>Freedman</cp:lastModifiedBy>
  <cp:revision>4000</cp:revision>
  <cp:lastPrinted>2020-04-12T20:07:18Z</cp:lastPrinted>
  <dcterms:created xsi:type="dcterms:W3CDTF">2014-04-21T01:19:17Z</dcterms:created>
  <dcterms:modified xsi:type="dcterms:W3CDTF">2020-04-12T20:07:20Z</dcterms:modified>
  <cp:category/>
</cp:coreProperties>
</file>