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50" r:id="rId2"/>
    <p:sldMasterId id="2147483651" r:id="rId3"/>
    <p:sldMasterId id="2147483653" r:id="rId4"/>
    <p:sldMasterId id="2147483655" r:id="rId5"/>
    <p:sldMasterId id="2147483656" r:id="rId6"/>
    <p:sldMasterId id="2147483657" r:id="rId7"/>
    <p:sldMasterId id="2147483658" r:id="rId8"/>
    <p:sldMasterId id="2147483659" r:id="rId9"/>
  </p:sldMasterIdLst>
  <p:notesMasterIdLst>
    <p:notesMasterId r:id="rId39"/>
  </p:notesMasterIdLst>
  <p:handoutMasterIdLst>
    <p:handoutMasterId r:id="rId40"/>
  </p:handoutMasterIdLst>
  <p:sldIdLst>
    <p:sldId id="256" r:id="rId10"/>
    <p:sldId id="259" r:id="rId11"/>
    <p:sldId id="260" r:id="rId12"/>
    <p:sldId id="266" r:id="rId13"/>
    <p:sldId id="262" r:id="rId14"/>
    <p:sldId id="263" r:id="rId15"/>
    <p:sldId id="265" r:id="rId16"/>
    <p:sldId id="267" r:id="rId17"/>
    <p:sldId id="268" r:id="rId18"/>
    <p:sldId id="269" r:id="rId19"/>
    <p:sldId id="270" r:id="rId20"/>
    <p:sldId id="271" r:id="rId21"/>
    <p:sldId id="290" r:id="rId22"/>
    <p:sldId id="273" r:id="rId23"/>
    <p:sldId id="274" r:id="rId24"/>
    <p:sldId id="282" r:id="rId25"/>
    <p:sldId id="283" r:id="rId26"/>
    <p:sldId id="291" r:id="rId27"/>
    <p:sldId id="284" r:id="rId28"/>
    <p:sldId id="285" r:id="rId29"/>
    <p:sldId id="293" r:id="rId30"/>
    <p:sldId id="294" r:id="rId31"/>
    <p:sldId id="296" r:id="rId32"/>
    <p:sldId id="297" r:id="rId33"/>
    <p:sldId id="299" r:id="rId34"/>
    <p:sldId id="301" r:id="rId35"/>
    <p:sldId id="300" r:id="rId36"/>
    <p:sldId id="302" r:id="rId37"/>
    <p:sldId id="304" r:id="rId38"/>
  </p:sldIdLst>
  <p:sldSz cx="9144000" cy="6858000" type="screen4x3"/>
  <p:notesSz cx="9601200" cy="7315200"/>
  <p:defaultTextStyle>
    <a:defPPr>
      <a:defRPr lang="en-GB"/>
    </a:defPPr>
    <a:lvl1pPr algn="ctr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000" b="1" kern="1200">
        <a:solidFill>
          <a:schemeClr val="bg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1pPr>
    <a:lvl2pPr marL="742950" indent="-285750" algn="ctr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000" b="1" kern="1200">
        <a:solidFill>
          <a:schemeClr val="bg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2pPr>
    <a:lvl3pPr marL="1143000" indent="-228600" algn="ctr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000" b="1" kern="1200">
        <a:solidFill>
          <a:schemeClr val="bg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3pPr>
    <a:lvl4pPr marL="1600200" indent="-228600" algn="ctr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000" b="1" kern="1200">
        <a:solidFill>
          <a:schemeClr val="bg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4pPr>
    <a:lvl5pPr marL="2057400" indent="-228600" algn="ctr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000" b="1" kern="1200">
        <a:solidFill>
          <a:schemeClr val="bg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000" b="1" kern="1200">
        <a:solidFill>
          <a:schemeClr val="bg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000" b="1" kern="1200">
        <a:solidFill>
          <a:schemeClr val="bg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000" b="1" kern="1200">
        <a:solidFill>
          <a:schemeClr val="bg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000" b="1" kern="1200">
        <a:solidFill>
          <a:schemeClr val="bg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94" userDrawn="1">
          <p15:clr>
            <a:srgbClr val="A4A3A4"/>
          </p15:clr>
        </p15:guide>
        <p15:guide id="2" pos="283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50"/>
    <p:restoredTop sz="93741"/>
  </p:normalViewPr>
  <p:slideViewPr>
    <p:cSldViewPr>
      <p:cViewPr varScale="1">
        <p:scale>
          <a:sx n="110" d="100"/>
          <a:sy n="110" d="100"/>
        </p:scale>
        <p:origin x="736" y="17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194"/>
        <p:guide pos="283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B41ACC-EA30-FB46-9876-5FE6D83012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937" cy="3664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8C2772-19FA-1F4A-81C3-73E6E4B076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438180" y="0"/>
            <a:ext cx="4160937" cy="3664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EB15A-9787-4443-85E8-D9C2F488E86B}" type="datetimeFigureOut">
              <a:rPr lang="en-US" smtClean="0"/>
              <a:t>4/1/20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EAB840-F28A-F34E-9993-02F7984D23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948715"/>
            <a:ext cx="4160937" cy="3664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D6514E-AF6F-E341-8EBC-3E9D2F11989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438180" y="6948715"/>
            <a:ext cx="4160937" cy="3664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BA88A-5310-E140-9099-AE27AF950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16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AutoShape 1">
            <a:extLst>
              <a:ext uri="{FF2B5EF4-FFF2-40B4-BE49-F238E27FC236}">
                <a16:creationId xmlns:a16="http://schemas.microsoft.com/office/drawing/2014/main" id="{E78D8DF9-D6BC-3E4F-BBA9-BDC5D1050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601200" cy="7315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" name="Text Box 2">
            <a:extLst>
              <a:ext uri="{FF2B5EF4-FFF2-40B4-BE49-F238E27FC236}">
                <a16:creationId xmlns:a16="http://schemas.microsoft.com/office/drawing/2014/main" id="{631C1FF8-B04E-4941-9755-01F18219C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id="{F59EF9B4-0F49-6E45-BA8C-FB086DDCB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BFEABCC1-7A4D-1442-B5D5-47C9318B5C8F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1800" y="549275"/>
            <a:ext cx="3656013" cy="2741613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358464A1-7FF5-054A-9909-13806A8235C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960538" y="3474962"/>
            <a:ext cx="7678042" cy="3289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60" tIns="47880" rIns="95760" bIns="478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13318" name="Text Box 6">
            <a:extLst>
              <a:ext uri="{FF2B5EF4-FFF2-40B4-BE49-F238E27FC236}">
                <a16:creationId xmlns:a16="http://schemas.microsoft.com/office/drawing/2014/main" id="{8B0D5CCC-F53C-5A4A-A68A-8A59C1057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Rectangle 7">
            <a:extLst>
              <a:ext uri="{FF2B5EF4-FFF2-40B4-BE49-F238E27FC236}">
                <a16:creationId xmlns:a16="http://schemas.microsoft.com/office/drawing/2014/main" id="{688F8591-A26F-4D45-A286-66CE9193215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5438180" y="6948715"/>
            <a:ext cx="4158853" cy="364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60" tIns="47880" rIns="95760" bIns="4788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0C6A5F11-A71C-8E4E-9C66-164B33367D9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996496A-F30E-2546-9803-F923F4A9C38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B0446F2-60E8-204D-9124-0D2F9E7238F0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49153" name="Text Box 1">
            <a:extLst>
              <a:ext uri="{FF2B5EF4-FFF2-40B4-BE49-F238E27FC236}">
                <a16:creationId xmlns:a16="http://schemas.microsoft.com/office/drawing/2014/main" id="{AF7031D7-BD6B-0645-8885-E0FF2CFD4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760" tIns="47880" rIns="95760" bIns="4788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F5B79039-5B84-ED46-8E79-7DFEDC80896E}" type="slidenum">
              <a:rPr lang="en-US" altLang="en-US" sz="1300">
                <a:latin typeface="Times New Roman" panose="02020603050405020304" pitchFamily="18" charset="0"/>
              </a:rPr>
              <a:pPr algn="r">
                <a:buClrTx/>
                <a:buFontTx/>
                <a:buNone/>
              </a:pPr>
              <a:t>1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49154" name="Text Box 2">
            <a:extLst>
              <a:ext uri="{FF2B5EF4-FFF2-40B4-BE49-F238E27FC236}">
                <a16:creationId xmlns:a16="http://schemas.microsoft.com/office/drawing/2014/main" id="{5C99AC3B-7E15-FD4D-8DEF-6279F4EACB0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5" name="Text Box 3">
            <a:extLst>
              <a:ext uri="{FF2B5EF4-FFF2-40B4-BE49-F238E27FC236}">
                <a16:creationId xmlns:a16="http://schemas.microsoft.com/office/drawing/2014/main" id="{F97C8F4B-7841-614F-A80A-640580302F5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E7A2173-DF31-4A4C-896B-8C0B82138B4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F8EBFCE-4C52-FB41-9B00-076AC0A44C5D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62465" name="Text Box 1">
            <a:extLst>
              <a:ext uri="{FF2B5EF4-FFF2-40B4-BE49-F238E27FC236}">
                <a16:creationId xmlns:a16="http://schemas.microsoft.com/office/drawing/2014/main" id="{AC0B09D5-B74C-CE41-A50F-7326A2CCD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760" tIns="47880" rIns="95760" bIns="4788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B0FC8F9D-C65E-D649-B878-DCA1373E70AB}" type="slidenum">
              <a:rPr lang="en-US" altLang="en-US" sz="1300">
                <a:latin typeface="Times New Roman" panose="02020603050405020304" pitchFamily="18" charset="0"/>
              </a:rPr>
              <a:pPr algn="r">
                <a:buClrTx/>
                <a:buFontTx/>
                <a:buNone/>
              </a:pPr>
              <a:t>10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62466" name="Text Box 2">
            <a:extLst>
              <a:ext uri="{FF2B5EF4-FFF2-40B4-BE49-F238E27FC236}">
                <a16:creationId xmlns:a16="http://schemas.microsoft.com/office/drawing/2014/main" id="{83E44E45-91BD-CB41-9B4D-0B6CAAE04A5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7" name="Text Box 3">
            <a:extLst>
              <a:ext uri="{FF2B5EF4-FFF2-40B4-BE49-F238E27FC236}">
                <a16:creationId xmlns:a16="http://schemas.microsoft.com/office/drawing/2014/main" id="{9607614D-D8C5-D044-B964-EF44A3FC941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208403A-8AEE-4A4E-B9C0-EEE28B0D3E2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19C60B6-A31E-CD44-912D-63D47EFB5127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63489" name="Text Box 1">
            <a:extLst>
              <a:ext uri="{FF2B5EF4-FFF2-40B4-BE49-F238E27FC236}">
                <a16:creationId xmlns:a16="http://schemas.microsoft.com/office/drawing/2014/main" id="{FA3A3C17-E309-6D4D-8DD5-1082B5460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760" tIns="47880" rIns="95760" bIns="4788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888B7568-CB25-0449-A58E-1C3D4E4F79C2}" type="slidenum">
              <a:rPr lang="en-US" altLang="en-US" sz="1300">
                <a:latin typeface="Times New Roman" panose="02020603050405020304" pitchFamily="18" charset="0"/>
              </a:rPr>
              <a:pPr algn="r">
                <a:buClrTx/>
                <a:buFontTx/>
                <a:buNone/>
              </a:pPr>
              <a:t>11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63490" name="Text Box 2">
            <a:extLst>
              <a:ext uri="{FF2B5EF4-FFF2-40B4-BE49-F238E27FC236}">
                <a16:creationId xmlns:a16="http://schemas.microsoft.com/office/drawing/2014/main" id="{8DF66161-943C-7C45-B817-51BE0F974D2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1" name="Text Box 3">
            <a:extLst>
              <a:ext uri="{FF2B5EF4-FFF2-40B4-BE49-F238E27FC236}">
                <a16:creationId xmlns:a16="http://schemas.microsoft.com/office/drawing/2014/main" id="{1E666479-F58C-D44E-9B49-54E144859F4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760" tIns="47880" rIns="95760" bIns="47880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Server implicitly tells us by closing the connection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spcBef>
                <a:spcPts val="450"/>
              </a:spcBef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Server either explicitly tells us the content length with header field, but problem is that you need to know a priori which, if you have dynamic content, it gets very complicated</a:t>
            </a:r>
          </a:p>
          <a:p>
            <a:pPr>
              <a:spcBef>
                <a:spcPts val="450"/>
              </a:spcBef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304 and other errors / directives have implied lengths of nothing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Chunked encoding, using for dynamic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8F09DEE-EF27-4B4E-A17F-C05DA8D604E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D78FD0A-E365-BC49-A584-60A9A0B03EE0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64513" name="Text Box 1">
            <a:extLst>
              <a:ext uri="{FF2B5EF4-FFF2-40B4-BE49-F238E27FC236}">
                <a16:creationId xmlns:a16="http://schemas.microsoft.com/office/drawing/2014/main" id="{EB81E74F-97E0-9A44-924E-251DD1B8060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4" name="Text Box 2">
            <a:extLst>
              <a:ext uri="{FF2B5EF4-FFF2-40B4-BE49-F238E27FC236}">
                <a16:creationId xmlns:a16="http://schemas.microsoft.com/office/drawing/2014/main" id="{D7618666-EA7E-6447-86E3-60DB8414EE0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760" tIns="47880" rIns="95760" bIns="47880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Length, then data, length, then data, etc</a:t>
            </a:r>
          </a:p>
        </p:txBody>
      </p:sp>
      <p:sp>
        <p:nvSpPr>
          <p:cNvPr id="64515" name="Text Box 3">
            <a:extLst>
              <a:ext uri="{FF2B5EF4-FFF2-40B4-BE49-F238E27FC236}">
                <a16:creationId xmlns:a16="http://schemas.microsoft.com/office/drawing/2014/main" id="{527C776C-691F-934E-B4BF-0CE6E103D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760" tIns="47880" rIns="95760" bIns="4788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6565494F-CE09-0345-BD5F-FE51F8678FC1}" type="slidenum">
              <a:rPr lang="en-US" altLang="en-US" sz="1300">
                <a:latin typeface="Times New Roman" panose="02020603050405020304" pitchFamily="18" charset="0"/>
              </a:rPr>
              <a:pPr algn="r">
                <a:buClrTx/>
                <a:buFontTx/>
                <a:buNone/>
              </a:pPr>
              <a:t>12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4DC75DD-4165-4D44-9535-49AFF06DA5A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BD41AB-46EE-1141-AFE7-0A854929193A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66561" name="Text Box 1">
            <a:extLst>
              <a:ext uri="{FF2B5EF4-FFF2-40B4-BE49-F238E27FC236}">
                <a16:creationId xmlns:a16="http://schemas.microsoft.com/office/drawing/2014/main" id="{FDF5B7F9-24A9-F045-A37E-DFE098DA321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2" name="Text Box 2">
            <a:extLst>
              <a:ext uri="{FF2B5EF4-FFF2-40B4-BE49-F238E27FC236}">
                <a16:creationId xmlns:a16="http://schemas.microsoft.com/office/drawing/2014/main" id="{D3B6FDA0-EED4-BB4B-BDA6-8EDEA277117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760" tIns="47880" rIns="95760" bIns="47880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Privacy – server doesn’t know the actual originating addr, just proxy’s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Content filtering – can selectively block requests and instead server up other pages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Caching – Multiple people want the same thing, cache it on proxy and save a request to server</a:t>
            </a:r>
          </a:p>
        </p:txBody>
      </p:sp>
      <p:sp>
        <p:nvSpPr>
          <p:cNvPr id="66563" name="Text Box 3">
            <a:extLst>
              <a:ext uri="{FF2B5EF4-FFF2-40B4-BE49-F238E27FC236}">
                <a16:creationId xmlns:a16="http://schemas.microsoft.com/office/drawing/2014/main" id="{F7703CDA-58AA-BE47-96CA-A55FCA698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760" tIns="47880" rIns="95760" bIns="4788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20B1062A-65CB-D94E-A324-E0BE8523B501}" type="slidenum">
              <a:rPr lang="en-US" altLang="en-US" sz="1300">
                <a:latin typeface="Times New Roman" panose="02020603050405020304" pitchFamily="18" charset="0"/>
              </a:rPr>
              <a:pPr algn="r">
                <a:buClrTx/>
                <a:buFontTx/>
                <a:buNone/>
              </a:pPr>
              <a:t>14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9BCBF694-77C8-274E-BD91-0E9C8168D42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4E89A52-ACF3-C047-BDEC-9C7DDFCAD238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67585" name="Text Box 1">
            <a:extLst>
              <a:ext uri="{FF2B5EF4-FFF2-40B4-BE49-F238E27FC236}">
                <a16:creationId xmlns:a16="http://schemas.microsoft.com/office/drawing/2014/main" id="{0707EEA1-7FE2-5C44-9B87-6AD8D0CF948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6" name="Text Box 2">
            <a:extLst>
              <a:ext uri="{FF2B5EF4-FFF2-40B4-BE49-F238E27FC236}">
                <a16:creationId xmlns:a16="http://schemas.microsoft.com/office/drawing/2014/main" id="{8B1E9B14-490A-C64E-9D62-59227283EB0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AC4B998D-D5CF-D042-A064-6E467859486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662C2F0-E277-D741-BAE6-27973E311E1B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75777" name="Text Box 1">
            <a:extLst>
              <a:ext uri="{FF2B5EF4-FFF2-40B4-BE49-F238E27FC236}">
                <a16:creationId xmlns:a16="http://schemas.microsoft.com/office/drawing/2014/main" id="{CDE94E2F-05AA-C145-A5A9-AF612CBCA50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78" name="Text Box 2">
            <a:extLst>
              <a:ext uri="{FF2B5EF4-FFF2-40B4-BE49-F238E27FC236}">
                <a16:creationId xmlns:a16="http://schemas.microsoft.com/office/drawing/2014/main" id="{CF91A331-8085-9349-804B-B96701B8F59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B6C0A2E-D421-FA4F-9236-5B046A4A6B3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3A453C6-356D-2647-87D5-D2B7C4F72E24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76801" name="Text Box 1">
            <a:extLst>
              <a:ext uri="{FF2B5EF4-FFF2-40B4-BE49-F238E27FC236}">
                <a16:creationId xmlns:a16="http://schemas.microsoft.com/office/drawing/2014/main" id="{F3895355-82FD-8A4D-BAB2-6A06FC5B9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760" tIns="47880" rIns="95760" bIns="4788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D2B40684-BBB2-DC49-B011-DF6D40474EB6}" type="slidenum">
              <a:rPr lang="en-US" altLang="en-US" sz="1300">
                <a:latin typeface="Times New Roman" panose="02020603050405020304" pitchFamily="18" charset="0"/>
              </a:rPr>
              <a:pPr algn="r">
                <a:buClrTx/>
                <a:buFontTx/>
                <a:buNone/>
              </a:pPr>
              <a:t>17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76802" name="Text Box 2">
            <a:extLst>
              <a:ext uri="{FF2B5EF4-FFF2-40B4-BE49-F238E27FC236}">
                <a16:creationId xmlns:a16="http://schemas.microsoft.com/office/drawing/2014/main" id="{146D3642-1535-B149-A538-BABB8E0F607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3" name="Text Box 3">
            <a:extLst>
              <a:ext uri="{FF2B5EF4-FFF2-40B4-BE49-F238E27FC236}">
                <a16:creationId xmlns:a16="http://schemas.microsoft.com/office/drawing/2014/main" id="{9C94BE22-26ED-4142-A111-B72CA39EDBF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B6C0A2E-D421-FA4F-9236-5B046A4A6B3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3A453C6-356D-2647-87D5-D2B7C4F72E24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76801" name="Text Box 1">
            <a:extLst>
              <a:ext uri="{FF2B5EF4-FFF2-40B4-BE49-F238E27FC236}">
                <a16:creationId xmlns:a16="http://schemas.microsoft.com/office/drawing/2014/main" id="{F3895355-82FD-8A4D-BAB2-6A06FC5B9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760" tIns="47880" rIns="95760" bIns="4788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D2B40684-BBB2-DC49-B011-DF6D40474EB6}" type="slidenum">
              <a:rPr lang="en-US" altLang="en-US" sz="1300">
                <a:latin typeface="Times New Roman" panose="02020603050405020304" pitchFamily="18" charset="0"/>
              </a:rPr>
              <a:pPr algn="r">
                <a:buClrTx/>
                <a:buFontTx/>
                <a:buNone/>
              </a:pPr>
              <a:t>18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76802" name="Text Box 2">
            <a:extLst>
              <a:ext uri="{FF2B5EF4-FFF2-40B4-BE49-F238E27FC236}">
                <a16:creationId xmlns:a16="http://schemas.microsoft.com/office/drawing/2014/main" id="{146D3642-1535-B149-A538-BABB8E0F607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3" name="Text Box 3">
            <a:extLst>
              <a:ext uri="{FF2B5EF4-FFF2-40B4-BE49-F238E27FC236}">
                <a16:creationId xmlns:a16="http://schemas.microsoft.com/office/drawing/2014/main" id="{9C94BE22-26ED-4142-A111-B72CA39EDBF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26041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A898F74E-BA57-F94E-A59A-2AB8325EC4D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1C014D6-A8B9-8D44-930E-90B7127929A4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77825" name="Text Box 1">
            <a:extLst>
              <a:ext uri="{FF2B5EF4-FFF2-40B4-BE49-F238E27FC236}">
                <a16:creationId xmlns:a16="http://schemas.microsoft.com/office/drawing/2014/main" id="{3FC1ECDA-F2D3-0146-B15B-37EA6C7AD36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6" name="Text Box 2">
            <a:extLst>
              <a:ext uri="{FF2B5EF4-FFF2-40B4-BE49-F238E27FC236}">
                <a16:creationId xmlns:a16="http://schemas.microsoft.com/office/drawing/2014/main" id="{41DAEC94-6BE1-9640-9F53-BDFF271980E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1C4BCA6-BDBD-134D-BEC0-F2487ECE88D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6B832E-805D-A244-82A7-9E5837009432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78849" name="Text Box 1">
            <a:extLst>
              <a:ext uri="{FF2B5EF4-FFF2-40B4-BE49-F238E27FC236}">
                <a16:creationId xmlns:a16="http://schemas.microsoft.com/office/drawing/2014/main" id="{9530F74C-A2E3-D74B-BD19-E20D01C26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760" tIns="47880" rIns="95760" bIns="4788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721B09C7-9F00-8F46-9CD7-C864CA596CEA}" type="slidenum">
              <a:rPr lang="en-US" altLang="en-US" sz="1300">
                <a:latin typeface="Times New Roman" panose="02020603050405020304" pitchFamily="18" charset="0"/>
              </a:rPr>
              <a:pPr algn="r">
                <a:buClrTx/>
                <a:buFontTx/>
                <a:buNone/>
              </a:pPr>
              <a:t>20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78850" name="Text Box 2">
            <a:extLst>
              <a:ext uri="{FF2B5EF4-FFF2-40B4-BE49-F238E27FC236}">
                <a16:creationId xmlns:a16="http://schemas.microsoft.com/office/drawing/2014/main" id="{33564CA9-710E-804B-94B0-D2937CE2DB7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1" name="Text Box 3">
            <a:extLst>
              <a:ext uri="{FF2B5EF4-FFF2-40B4-BE49-F238E27FC236}">
                <a16:creationId xmlns:a16="http://schemas.microsoft.com/office/drawing/2014/main" id="{A7F4DEA8-8511-3045-988C-577A1A296DC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84C6FDB-DA24-7A4B-B873-16089F55FB5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1B37497-B3F5-AF40-9D2B-76781795DF1E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52225" name="Text Box 1">
            <a:extLst>
              <a:ext uri="{FF2B5EF4-FFF2-40B4-BE49-F238E27FC236}">
                <a16:creationId xmlns:a16="http://schemas.microsoft.com/office/drawing/2014/main" id="{E9354B76-B760-CD4C-9F5D-98B69F1A28A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Text Box 2">
            <a:extLst>
              <a:ext uri="{FF2B5EF4-FFF2-40B4-BE49-F238E27FC236}">
                <a16:creationId xmlns:a16="http://schemas.microsoft.com/office/drawing/2014/main" id="{73844675-389D-234F-AFD4-7984C6F8B15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760" tIns="47880" rIns="95760" bIns="47880"/>
          <a:lstStyle/>
          <a:p>
            <a:pPr marL="169863" indent="-169863">
              <a:spcBef>
                <a:spcPts val="938"/>
              </a:spcBef>
              <a:buFont typeface="Times New Roman" panose="02020603050405020304" pitchFamily="18" charset="0"/>
              <a:buChar char="•"/>
              <a:tabLst>
                <a:tab pos="169863" algn="l"/>
                <a:tab pos="1084263" algn="l"/>
                <a:tab pos="1998663" algn="l"/>
                <a:tab pos="2913063" algn="l"/>
                <a:tab pos="3827463" algn="l"/>
                <a:tab pos="4741863" algn="l"/>
                <a:tab pos="5656263" algn="l"/>
                <a:tab pos="6570663" algn="l"/>
                <a:tab pos="7485063" algn="l"/>
                <a:tab pos="8399463" algn="l"/>
                <a:tab pos="9313863" algn="l"/>
                <a:tab pos="10228263" algn="l"/>
              </a:tabLst>
            </a:pPr>
            <a:r>
              <a:rPr lang="en-US" altLang="en-US" sz="2500">
                <a:ea typeface="ＭＳ Ｐゴシック" panose="020B0600070205080204" pitchFamily="34" charset="-128"/>
              </a:rPr>
              <a:t>Incremental because </a:t>
            </a:r>
            <a:r>
              <a:rPr lang="en-US" altLang="en-US" sz="2500">
                <a:latin typeface="Andale Mono" panose="020B0509000000000004" pitchFamily="49" charset="0"/>
                <a:ea typeface="Andale Mono" panose="020B0509000000000004" pitchFamily="49" charset="0"/>
                <a:cs typeface="Andale Mono" panose="020B0509000000000004" pitchFamily="49" charset="0"/>
              </a:rPr>
              <a:t>you just add a new header label and those that support it will use it</a:t>
            </a:r>
          </a:p>
          <a:p>
            <a:pPr marL="169863" indent="-169863">
              <a:spcBef>
                <a:spcPts val="938"/>
              </a:spcBef>
              <a:buFont typeface="Andale Mono" panose="020B0509000000000004" pitchFamily="49" charset="0"/>
              <a:buNone/>
              <a:tabLst>
                <a:tab pos="169863" algn="l"/>
                <a:tab pos="1084263" algn="l"/>
                <a:tab pos="1998663" algn="l"/>
                <a:tab pos="2913063" algn="l"/>
                <a:tab pos="3827463" algn="l"/>
                <a:tab pos="4741863" algn="l"/>
                <a:tab pos="5656263" algn="l"/>
                <a:tab pos="6570663" algn="l"/>
                <a:tab pos="7485063" algn="l"/>
                <a:tab pos="8399463" algn="l"/>
                <a:tab pos="9313863" algn="l"/>
                <a:tab pos="10228263" algn="l"/>
              </a:tabLst>
            </a:pPr>
            <a:endParaRPr lang="en-US" altLang="en-US" sz="2500">
              <a:latin typeface="Andale Mono" panose="020B0509000000000004" pitchFamily="49" charset="0"/>
              <a:ea typeface="Andale Mono" panose="020B0509000000000004" pitchFamily="49" charset="0"/>
              <a:cs typeface="Andale Mono" panose="020B0509000000000004" pitchFamily="49" charset="0"/>
            </a:endParaRPr>
          </a:p>
        </p:txBody>
      </p:sp>
      <p:sp>
        <p:nvSpPr>
          <p:cNvPr id="52227" name="Text Box 3">
            <a:extLst>
              <a:ext uri="{FF2B5EF4-FFF2-40B4-BE49-F238E27FC236}">
                <a16:creationId xmlns:a16="http://schemas.microsoft.com/office/drawing/2014/main" id="{62335A81-EDF6-7045-8293-CD5A8EBB8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760" tIns="47880" rIns="95760" bIns="4788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7408B59F-8D68-C749-BCB2-541A3DACEFB1}" type="slidenum">
              <a:rPr lang="en-US" altLang="en-US" sz="1300">
                <a:latin typeface="Times New Roman" panose="02020603050405020304" pitchFamily="18" charset="0"/>
              </a:rPr>
              <a:pPr algn="r">
                <a:buClrTx/>
                <a:buFontTx/>
                <a:buNone/>
              </a:pPr>
              <a:t>2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1C4BCA6-BDBD-134D-BEC0-F2487ECE88D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6B832E-805D-A244-82A7-9E5837009432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78849" name="Text Box 1">
            <a:extLst>
              <a:ext uri="{FF2B5EF4-FFF2-40B4-BE49-F238E27FC236}">
                <a16:creationId xmlns:a16="http://schemas.microsoft.com/office/drawing/2014/main" id="{9530F74C-A2E3-D74B-BD19-E20D01C26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760" tIns="47880" rIns="95760" bIns="4788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721B09C7-9F00-8F46-9CD7-C864CA596CEA}" type="slidenum">
              <a:rPr lang="en-US" altLang="en-US" sz="1300">
                <a:latin typeface="Times New Roman" panose="02020603050405020304" pitchFamily="18" charset="0"/>
              </a:rPr>
              <a:pPr algn="r">
                <a:buClrTx/>
                <a:buFontTx/>
                <a:buNone/>
              </a:pPr>
              <a:t>21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78850" name="Text Box 2">
            <a:extLst>
              <a:ext uri="{FF2B5EF4-FFF2-40B4-BE49-F238E27FC236}">
                <a16:creationId xmlns:a16="http://schemas.microsoft.com/office/drawing/2014/main" id="{33564CA9-710E-804B-94B0-D2937CE2DB7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1" name="Text Box 3">
            <a:extLst>
              <a:ext uri="{FF2B5EF4-FFF2-40B4-BE49-F238E27FC236}">
                <a16:creationId xmlns:a16="http://schemas.microsoft.com/office/drawing/2014/main" id="{A7F4DEA8-8511-3045-988C-577A1A296DC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41911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A898F74E-BA57-F94E-A59A-2AB8325EC4D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1C014D6-A8B9-8D44-930E-90B7127929A4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77825" name="Text Box 1">
            <a:extLst>
              <a:ext uri="{FF2B5EF4-FFF2-40B4-BE49-F238E27FC236}">
                <a16:creationId xmlns:a16="http://schemas.microsoft.com/office/drawing/2014/main" id="{3FC1ECDA-F2D3-0146-B15B-37EA6C7AD36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6" name="Text Box 2">
            <a:extLst>
              <a:ext uri="{FF2B5EF4-FFF2-40B4-BE49-F238E27FC236}">
                <a16:creationId xmlns:a16="http://schemas.microsoft.com/office/drawing/2014/main" id="{41DAEC94-6BE1-9640-9F53-BDFF271980E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94948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A898F74E-BA57-F94E-A59A-2AB8325EC4D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1C014D6-A8B9-8D44-930E-90B7127929A4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77825" name="Text Box 1">
            <a:extLst>
              <a:ext uri="{FF2B5EF4-FFF2-40B4-BE49-F238E27FC236}">
                <a16:creationId xmlns:a16="http://schemas.microsoft.com/office/drawing/2014/main" id="{3FC1ECDA-F2D3-0146-B15B-37EA6C7AD36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6" name="Text Box 2">
            <a:extLst>
              <a:ext uri="{FF2B5EF4-FFF2-40B4-BE49-F238E27FC236}">
                <a16:creationId xmlns:a16="http://schemas.microsoft.com/office/drawing/2014/main" id="{41DAEC94-6BE1-9640-9F53-BDFF271980E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0052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5CE57C4-5B3F-A141-82FA-46F1A526A3E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8D1316F-4FA7-E04C-AD5D-A03A04A52DB3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53249" name="Text Box 1">
            <a:extLst>
              <a:ext uri="{FF2B5EF4-FFF2-40B4-BE49-F238E27FC236}">
                <a16:creationId xmlns:a16="http://schemas.microsoft.com/office/drawing/2014/main" id="{D8D47537-D732-314A-8F08-3A4C2EEEB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760" tIns="47880" rIns="95760" bIns="4788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C82C524B-2A14-4A48-8165-20A280A79584}" type="slidenum">
              <a:rPr lang="en-US" altLang="en-US" sz="1300">
                <a:latin typeface="Times New Roman" panose="02020603050405020304" pitchFamily="18" charset="0"/>
              </a:rPr>
              <a:pPr algn="r">
                <a:buClrTx/>
                <a:buFontTx/>
                <a:buNone/>
              </a:pPr>
              <a:t>3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53250" name="Text Box 2">
            <a:extLst>
              <a:ext uri="{FF2B5EF4-FFF2-40B4-BE49-F238E27FC236}">
                <a16:creationId xmlns:a16="http://schemas.microsoft.com/office/drawing/2014/main" id="{06C778DC-8469-884A-ABC7-0CD74350D83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1" name="Text Box 3">
            <a:extLst>
              <a:ext uri="{FF2B5EF4-FFF2-40B4-BE49-F238E27FC236}">
                <a16:creationId xmlns:a16="http://schemas.microsoft.com/office/drawing/2014/main" id="{73E8F229-66EB-974B-8037-274833EB309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760" tIns="47880" rIns="95760" bIns="47880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Why TCP?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 - don’t want to have holes in our web page – won’t render correctly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Encoded in text would be “human readable”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Stateless – simplifies the server, reduces resources / client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04DDCE9-8C32-134E-B0BB-9BF93BE0C67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CB6F91C-F1B8-3844-9C5F-FCBBCFEB796B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59393" name="Text Box 1">
            <a:extLst>
              <a:ext uri="{FF2B5EF4-FFF2-40B4-BE49-F238E27FC236}">
                <a16:creationId xmlns:a16="http://schemas.microsoft.com/office/drawing/2014/main" id="{D4433124-AC05-8A45-A298-5FF4B58B596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4" name="Text Box 2">
            <a:extLst>
              <a:ext uri="{FF2B5EF4-FFF2-40B4-BE49-F238E27FC236}">
                <a16:creationId xmlns:a16="http://schemas.microsoft.com/office/drawing/2014/main" id="{660EC986-D9EE-464C-8E08-140E402AB4D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760" tIns="47880" rIns="95760" bIns="47880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Entity Body for 200 is typically the HTML or data for img/js/etc</a:t>
            </a:r>
          </a:p>
        </p:txBody>
      </p:sp>
      <p:sp>
        <p:nvSpPr>
          <p:cNvPr id="59395" name="Text Box 3">
            <a:extLst>
              <a:ext uri="{FF2B5EF4-FFF2-40B4-BE49-F238E27FC236}">
                <a16:creationId xmlns:a16="http://schemas.microsoft.com/office/drawing/2014/main" id="{2F458642-7D74-174D-9FA5-0D080BCC0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760" tIns="47880" rIns="95760" bIns="4788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E0982674-A405-5C43-911A-E72E36268A4E}" type="slidenum">
              <a:rPr lang="en-US" altLang="en-US" sz="1300">
                <a:latin typeface="Times New Roman" panose="02020603050405020304" pitchFamily="18" charset="0"/>
              </a:rPr>
              <a:pPr algn="r">
                <a:buClrTx/>
                <a:buFontTx/>
                <a:buNone/>
              </a:pPr>
              <a:t>4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FBDD9DB-0C2C-5A44-B5F3-080EB3CA4F2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61F4CED-3B04-8040-8CA4-B133207AAA38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55297" name="Text Box 1">
            <a:extLst>
              <a:ext uri="{FF2B5EF4-FFF2-40B4-BE49-F238E27FC236}">
                <a16:creationId xmlns:a16="http://schemas.microsoft.com/office/drawing/2014/main" id="{0306526C-2F7E-324A-A53B-AA655E890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760" tIns="47880" rIns="95760" bIns="4788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5F835252-310B-6D4D-AFC3-5FD2A6AB83A2}" type="slidenum">
              <a:rPr lang="en-US" altLang="en-US" sz="1300">
                <a:latin typeface="Times New Roman" panose="02020603050405020304" pitchFamily="18" charset="0"/>
              </a:rPr>
              <a:pPr algn="r">
                <a:buClrTx/>
                <a:buFontTx/>
                <a:buNone/>
              </a:pPr>
              <a:t>5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55298" name="Text Box 2">
            <a:extLst>
              <a:ext uri="{FF2B5EF4-FFF2-40B4-BE49-F238E27FC236}">
                <a16:creationId xmlns:a16="http://schemas.microsoft.com/office/drawing/2014/main" id="{C4F1D55F-1B19-3141-89D6-87E1E51FD50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9" name="Text Box 3">
            <a:extLst>
              <a:ext uri="{FF2B5EF4-FFF2-40B4-BE49-F238E27FC236}">
                <a16:creationId xmlns:a16="http://schemas.microsoft.com/office/drawing/2014/main" id="{74AD4B00-3189-F64C-B48C-2619949DD01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760" tIns="47880" rIns="95760" bIns="47880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Why is it relative?</a:t>
            </a:r>
          </a:p>
          <a:p>
            <a:pPr>
              <a:spcBef>
                <a:spcPts val="450"/>
              </a:spcBef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Rest of URL is implied by what you connect to</a:t>
            </a:r>
          </a:p>
          <a:p>
            <a:pPr>
              <a:spcBef>
                <a:spcPts val="450"/>
              </a:spcBef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Can use Host: header if different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D357657-218A-C645-A73F-6DFA5BB5D8A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D2BD773-C96B-144B-B9DC-C8D8EEC29545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56321" name="Text Box 1">
            <a:extLst>
              <a:ext uri="{FF2B5EF4-FFF2-40B4-BE49-F238E27FC236}">
                <a16:creationId xmlns:a16="http://schemas.microsoft.com/office/drawing/2014/main" id="{875185A7-8E32-0D40-9D37-946DF9A28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760" tIns="47880" rIns="95760" bIns="4788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ACDC6246-4AEB-744D-91BB-F2DDB6919B94}" type="slidenum">
              <a:rPr lang="en-US" altLang="en-US" sz="1300">
                <a:latin typeface="Times New Roman" panose="02020603050405020304" pitchFamily="18" charset="0"/>
              </a:rPr>
              <a:pPr algn="r">
                <a:buClrTx/>
                <a:buFontTx/>
                <a:buNone/>
              </a:pPr>
              <a:t>6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56322" name="Text Box 2">
            <a:extLst>
              <a:ext uri="{FF2B5EF4-FFF2-40B4-BE49-F238E27FC236}">
                <a16:creationId xmlns:a16="http://schemas.microsoft.com/office/drawing/2014/main" id="{B5A6CA6C-1A4C-4847-9F54-2116CAD8A2B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3" name="Text Box 3">
            <a:extLst>
              <a:ext uri="{FF2B5EF4-FFF2-40B4-BE49-F238E27FC236}">
                <a16:creationId xmlns:a16="http://schemas.microsoft.com/office/drawing/2014/main" id="{CFA0CF86-544D-F04E-BCC9-81E37BEE226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3FF21ED-D4E7-604D-8313-CFB088FDC6D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7EA6D2A-C49F-BF4C-B99D-9D3374142D64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58369" name="Text Box 1">
            <a:extLst>
              <a:ext uri="{FF2B5EF4-FFF2-40B4-BE49-F238E27FC236}">
                <a16:creationId xmlns:a16="http://schemas.microsoft.com/office/drawing/2014/main" id="{51917B0D-931E-D845-8AFA-D980175B6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760" tIns="47880" rIns="95760" bIns="4788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287ECF7A-1A31-3C4E-96A0-9CEECC1F8CB0}" type="slidenum">
              <a:rPr lang="en-US" altLang="en-US" sz="1300">
                <a:latin typeface="Times New Roman" panose="02020603050405020304" pitchFamily="18" charset="0"/>
              </a:rPr>
              <a:pPr algn="r">
                <a:buClrTx/>
                <a:buFontTx/>
                <a:buNone/>
              </a:pPr>
              <a:t>7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58370" name="Text Box 2">
            <a:extLst>
              <a:ext uri="{FF2B5EF4-FFF2-40B4-BE49-F238E27FC236}">
                <a16:creationId xmlns:a16="http://schemas.microsoft.com/office/drawing/2014/main" id="{C8FBE5C4-71E5-EA4F-8DD7-27541460BD2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1" name="Text Box 3">
            <a:extLst>
              <a:ext uri="{FF2B5EF4-FFF2-40B4-BE49-F238E27FC236}">
                <a16:creationId xmlns:a16="http://schemas.microsoft.com/office/drawing/2014/main" id="{869F00DF-7F2A-6143-8539-45ECE8AD03D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760" tIns="47880" rIns="95760" bIns="47880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Can add more headers easily. Each on their own line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E261C9B-B6B3-0E46-99BD-849ADE685E5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FE8EF47-AFBF-FC4A-BEFB-AC70D6167388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60417" name="Text Box 1">
            <a:extLst>
              <a:ext uri="{FF2B5EF4-FFF2-40B4-BE49-F238E27FC236}">
                <a16:creationId xmlns:a16="http://schemas.microsoft.com/office/drawing/2014/main" id="{36499320-CC8B-1946-8E8F-83E3A0F9B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760" tIns="47880" rIns="95760" bIns="4788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4EF70C45-1610-AC47-B6E8-7C2F229E67A0}" type="slidenum">
              <a:rPr lang="en-US" altLang="en-US" sz="1300">
                <a:latin typeface="Times New Roman" panose="02020603050405020304" pitchFamily="18" charset="0"/>
              </a:rPr>
              <a:pPr algn="r">
                <a:buClrTx/>
                <a:buFontTx/>
                <a:buNone/>
              </a:pPr>
              <a:t>8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60418" name="Text Box 2">
            <a:extLst>
              <a:ext uri="{FF2B5EF4-FFF2-40B4-BE49-F238E27FC236}">
                <a16:creationId xmlns:a16="http://schemas.microsoft.com/office/drawing/2014/main" id="{F1AE0999-CE11-294E-A9DD-D3DFA300F70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9" name="Text Box 3">
            <a:extLst>
              <a:ext uri="{FF2B5EF4-FFF2-40B4-BE49-F238E27FC236}">
                <a16:creationId xmlns:a16="http://schemas.microsoft.com/office/drawing/2014/main" id="{E26866E3-FE12-814C-AF66-72A7EA625DD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6369926-557C-7C43-8B85-ED96F0561B5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9A108E8-508B-EA48-82B6-302ACA25D40A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61441" name="Text Box 1">
            <a:extLst>
              <a:ext uri="{FF2B5EF4-FFF2-40B4-BE49-F238E27FC236}">
                <a16:creationId xmlns:a16="http://schemas.microsoft.com/office/drawing/2014/main" id="{C78D5E10-E211-9649-9260-D85230252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760" tIns="47880" rIns="95760" bIns="4788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9F5A1D11-7BFB-5B4C-8879-022E7A2E5004}" type="slidenum">
              <a:rPr lang="en-US" altLang="en-US" sz="1300">
                <a:latin typeface="Times New Roman" panose="02020603050405020304" pitchFamily="18" charset="0"/>
              </a:rPr>
              <a:pPr algn="r">
                <a:buClrTx/>
                <a:buFontTx/>
                <a:buNone/>
              </a:pPr>
              <a:t>9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61442" name="Text Box 2">
            <a:extLst>
              <a:ext uri="{FF2B5EF4-FFF2-40B4-BE49-F238E27FC236}">
                <a16:creationId xmlns:a16="http://schemas.microsoft.com/office/drawing/2014/main" id="{5983D826-A993-5149-87A8-44CD3C3D00E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3" name="Text Box 3">
            <a:extLst>
              <a:ext uri="{FF2B5EF4-FFF2-40B4-BE49-F238E27FC236}">
                <a16:creationId xmlns:a16="http://schemas.microsoft.com/office/drawing/2014/main" id="{DC36BD10-E347-AD4D-B52B-5742DF9AE83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760" tIns="47880" rIns="95760" bIns="47880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The body contains all the HTML and/or data for images, etc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519CB-9071-E04C-B78F-5215C71EFD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5D73B0-63FC-5A4D-AEA2-6DA3D8C103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18F5F2-ADEE-354D-8F99-86E23C6D7EC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7E9D4B-F7CD-064A-96F1-81C62090DD9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F275D2E-C8DB-7743-A3A8-B00CAC5745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4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CE8E9-60FC-574F-A056-3CEB3D135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F82BC7-D667-644E-B72E-6C5FB51CF7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E0441-035D-9742-9089-F298CD7A5F6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A1FF19-7105-AE48-900F-75B0F507EB7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B4A34B9-36CB-B84E-A6F1-13F059EFCB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5772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EC3B7C-C89D-6B4D-AEB5-0D550F6A73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858000" y="76200"/>
            <a:ext cx="2132013" cy="6551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09CFCB-B04B-2646-8550-BC5C2A8168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248400" cy="6551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6F34A-45C5-7044-88BA-942F3F748BF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61F3C1-2C97-E24D-A65D-BDE321700B5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68EFCCD-9DCA-8447-8047-F1A4730830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051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7037B-14CD-404E-B937-35205AEA0A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ADD904-40F8-5347-A2B5-7AC962BBD6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D3C69-3A9F-504C-8039-C258C9C9807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BF2081-73A1-E642-B09E-6352A5361AC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A186D82-A750-334F-BCEB-B2D6BB4A4A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1994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EBFD6-4654-3145-AA02-B7DDB1022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2203C-C3A8-7C44-BD05-65AFC8856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E4D22-A3B2-9F4B-BF29-80E9D8095E0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97382-8002-A841-A23A-DAE255E3378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B1536A5-9547-3948-A810-95E1ACB42B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3124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CC687-ACA3-AE4B-B889-CFA497F8B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B4EBEC-3A05-EE4E-B25E-44B8957713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9755EA-8197-304C-838C-092C28C6C2D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3954F6-9608-FB46-A125-4CEBC5FDC3F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BE2246E-AA44-5640-91D9-DDD1372BE6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066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FB737-8918-7D49-AF1F-EBC6BEE23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51FE4-349D-E542-9A9E-2D1D1B2E89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189413" cy="53324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0424D-07E5-1F4C-8508-8F2FDE9537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9013" y="1295400"/>
            <a:ext cx="4191000" cy="53324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351EA7-69B5-874F-9765-60B0E581411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78C8C-5A4C-C14F-844B-D4E843F1CDC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BE1D040-CDB6-2342-97B3-9BD3EF97EC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D25CB-D05B-1C41-8CA4-FF3FED2E8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D4F825-C116-3847-8E65-9F0765999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6504C1-A8B7-5342-9728-A800287301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F770A5-E0C2-3640-8587-C64244BC6A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567A-9805-744E-9562-BFB43EA69F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571B63-369C-2C41-B815-5D545E6893E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BB4AA7-8078-544E-A3E4-70E63991421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C8C8F50-6E0F-6242-A9E0-434CB37AD3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7358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436FF-F714-CB44-A004-476BB1D4B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DA72E1-6F55-8A4D-BE18-99C62A4E478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C62F7F-2862-0C4A-9F62-75BE7160EED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F31EFCE-585B-A14E-8012-7AC5992795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30059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BC30FC-A83A-B543-8D5E-A7B0C38CF69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CCA028-9317-B844-BF2B-A07A0378017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3B34C0A-ECB4-E144-9A91-D4D0868D9B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1427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EF044-C052-7140-A4EC-090692A3E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B3176-0B11-CC4A-87AA-132FF728B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F5FF09-D112-4D42-BA57-0B41A2519E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D6E1D2-4494-C74C-B018-937F7AA133A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1BFD09-45B7-8D48-83DF-1E2D46FEF84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1FE8A1A-5F86-EC41-AB64-DA52AEA761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4641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886DD-B572-AE48-9174-503BD61DD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405F6-5358-CA4D-BF0A-8C0EEF1B8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F0C49-1227-9A4E-AEED-6D7DC8441D2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11685B-AA1D-DF47-B226-AE8C55B8782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9B67FC1-A593-4E42-BE7F-81CF7CC697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17933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D904C-0EAF-4E4A-96B3-C4D2A027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8762DE-E6A9-3F4E-A718-188F9A8A42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9A9EF5-3D11-6D4F-8F57-5AF8BB3072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0C9CC0-43DE-E146-B2ED-936B49C7100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9BDBF-F9F0-6A4E-8D51-2492A23DCB5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24DE0B9-4CA7-6E49-B38D-CB21293308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8131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7F39F-609B-0B41-B964-421D76ACF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C3FD64-BC81-B74B-B55F-6BC2FBDDE5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6F8E8-3840-5944-9EED-CB1B98AF783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D3B398-46BB-3E46-BB77-B6E4655D3AC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803DF7A-DE81-4948-850B-45FF5B5028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23210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EAC043-C442-8A40-8670-45462AF649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858000" y="76200"/>
            <a:ext cx="2132013" cy="6551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2E766D-DF6E-D34E-B435-24CD74457A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248400" cy="6551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734CEC-1258-F946-9A93-C21822FEB79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0DBA39-1D56-A948-9C46-519A9031B12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7824B07-43AD-7049-89F8-40A343E2F7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05920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4E4B3-D481-2C4A-B1A2-A86A4632BD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C69530-2005-ED40-923E-65C502C7C6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DA079-7012-CA4B-A12E-9B692C4E835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D8BF12-F561-5747-8981-1D59EA39BFD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A511B82-D6B2-0F44-B8E2-C2A87DFE1D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70721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D54BE-10E9-2F44-89E6-57970AAAC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B8CEF-4666-A545-8AD9-4B111C12A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BD95E-C1F8-2F41-8E04-2B17B928971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AFC5CC-6879-5A42-B667-FF19B296DA4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8F7363F-D778-D244-8E3E-9F9B2C4EE1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25637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C6CC2-830E-744E-8036-AE6F02DAD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44B0C0-04A0-C440-93F3-EFDD4FCD8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ED2752-55B3-FA49-9845-C0C2060AA0E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7FE649-0E0E-8D4A-9FB5-A7CD02753C6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4343865-C422-DC43-B1E6-FD9DA7A7A3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9431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E6365-71E2-3F4A-95DA-1A89A6D13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4EE-6AEB-2F4D-BF4B-342101ADAD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189413" cy="53324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41BA17-18CD-3245-BE5E-3D9B5A9AA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9013" y="1295400"/>
            <a:ext cx="4191000" cy="53324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50C250-55A3-3D44-A745-3C1533874CD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40A5D-B381-EC46-847F-239D4B32C4E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131D793-77AD-7A44-A47C-8AA0FFAF43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7436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CE5D6-1FE5-CF48-8790-23DE7101C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DCE7D-47ED-7D46-877B-35AC33031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D8D9F7-16FC-0A46-8039-83503A3449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6FA81A-3280-2842-B357-4D6A8E4AD8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8FD8B6-AC65-0242-A1EC-B38F3F31DF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A7ED00-AF7D-CE4B-9B6A-0E1D942BEF1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4E41BD3-663F-7D43-98F2-82D7BB7F8DE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59D76C9-1CC4-5243-BF3B-1C67CC9266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8171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4D3B5-C795-C14C-8AF8-92153B5C5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081DD9-80FC-734B-808A-62CDFBFA90B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1AA16E-A81B-F64B-8A36-50B39FF31FB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D2DE198-B80E-C54E-965A-7C234F9C38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92339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E7EDD3-7F8D-B24A-AC58-2F757A93564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D76C67-474C-AC48-BED1-9B2E07320CE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2E7A1BD-65DA-514D-A4AF-D8A836EE75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519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D8C74-298F-CC46-9A82-687FC7C63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234129-1910-354F-A4F9-4FCF92FB1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65ECAC-C969-184B-A287-48ECA5A9E7B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82716D-1982-2440-A690-595AEC9734F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200EB20-ADBF-5542-9AE2-899AB05998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68176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81547-81C3-C649-BF64-DAF5DD41D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D6874-0062-A949-9D59-8411A76C1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624E5A-9E98-C048-A908-AF9BAE3476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95DEC4-2463-6F4B-89E4-6FEA4AF8517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4591C-605A-254A-B4C5-5820B7926D7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1FA438C-2601-E74C-BB0E-A9A3A069A3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90503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A949A-C017-9645-B560-B1F792D8D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88B9E6-C8C9-3649-833F-7552BABA72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42F8C4-C8DE-E142-ADE1-5F812012CC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BFD458-FFF0-174A-948F-00BA425B187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BA28-43E2-624F-8E7D-4CAF774619F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7E4B9AA-2AA8-E94D-8A9C-0B4B453FA3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64149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AAF73-6DB4-9446-8E32-CE99F22A5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B922A3-117B-6B41-8C49-AF071AC329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44B22-3431-AE47-8B58-01E44C25403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1DD8B4-6F16-DE46-BD45-FF0C679DEBF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A7B2CB9-FE7D-3549-B415-D8E96ED316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56102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D4F7C3-33B0-E844-9ACC-8F13C34D76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858000" y="76200"/>
            <a:ext cx="2132013" cy="6551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AB1387-0C74-E44A-AB74-FE3A7E9E59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248400" cy="6551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6B945-C77D-F441-943B-702A45AD532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F24BCA-C2AF-454A-8A9E-B48F98C46D9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74D082A-0AED-CC46-9A9F-78179C9A64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8817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7157C-80EA-B440-A759-8A13F23AFD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B008EC-D57E-D24D-A163-D2441D36C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D6ABB-96DA-204C-BB6B-5169D549DBE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0792C8-AF2B-F94E-ADCE-470FD295453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41DC802-1912-5D41-975F-8083088FC2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00684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D0A39-7535-0545-B73B-4EDD142C2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32104-5750-7843-A89D-4057FAEE2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1AD50-8EC9-A34D-9CE3-116676DA043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D65EB1-B411-9743-94ED-CBEA6C91C48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3CCC112-B8CF-8848-90B1-E44C57A222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89292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7CD21-C9F9-6B47-A5B6-0044CA6B3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829E49-7BCA-4146-89BC-9ECEECDF2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BBF580-D4E2-4448-A0A0-2A60D40BE47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7F424-10EB-BF4B-A4FD-D84FE2D3261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C4C594C-06F5-4244-AF1B-E945097B65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23550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756A9-B6A1-5B40-A571-1358D73EE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19766-8300-D94D-950A-1CCFAC2FB3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189413" cy="53324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C4D8B1-F564-9A4A-AF16-20F7241A84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9013" y="1295400"/>
            <a:ext cx="4191000" cy="53324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82D05B-08CD-8746-AF2E-73A48F78B32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6AAA0-653F-6A4A-8C77-9FF57E53AC9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76E309C-D66F-8E4B-94E7-3A35E71B88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51032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CBF84-AADA-9749-BF2E-56257E288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5EF3B4-4B71-3441-9E91-D43548799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9FD24B-F950-D64A-8DB9-24E1ECA71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CCAEF3-78EF-CA4B-8E13-F1776F3BD5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171009-0B27-954B-9058-7C4FA6B9F5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964A2A-22EE-FA43-83AE-C033F399C2A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96AFB09-3CFA-3048-B868-D9A98A54077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604949C-46A8-814B-B0E7-942AD361E9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70806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8AD36-8F2B-7349-B22F-B0CA9EBD0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D38009-66B1-3140-B9CE-BBDC70F0900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9E9E8-F13E-C241-BA75-6307693D484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A43889F-6A9C-C04C-89D7-9154784ACB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0182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7A12E-07F0-1041-A1E0-7D24ED63A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F06FA-0AFC-B748-AEEB-B5018655EA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189413" cy="53324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558A6B-3F08-2743-B0D4-ED2337BBFE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9013" y="1295400"/>
            <a:ext cx="4191000" cy="53324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07554B-32BB-1746-9C33-ED35D04EBB5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974AA-8EC5-B149-AA10-F6C27AE6269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280052E-CFB3-8B46-BAE1-5AB9780401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30400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BF334-C8A8-BE45-BF91-8C881014F9D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5EC3ED-3577-9341-A88B-342FA8BC436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E57956F-F222-FB49-8B7C-B6F9E4336E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0031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C4950-773F-7947-8F15-B102496C8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07B64-633D-204C-BF0E-29B137CCF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56A725-B632-4F4D-8F83-6810FA55F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24C19D-03B3-E548-B2F6-B3F87ECCB77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03F44-25AA-5045-A727-F0564CF574A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83B73C7-24DB-FD48-8B32-E591308339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48665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C1A6E-C2D9-BC4F-84B8-FC875D44C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D2DB2E-6155-A645-AEEB-E38F6C2A78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694C56-0D12-074B-B3B4-84E388243D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8BED9F-6351-8846-AC55-2B91ACC0D0E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08CB6-0EE3-1B43-9993-7212F5D6452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4876E64-98F5-7240-B449-B2CFAF942C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62584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4BAC6-E49C-CF4C-A509-7FAD4CB5F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7BBB25-8C38-214A-BB6B-4E174AE37B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F5ABE-B70C-AA49-96BD-9CCC69A26CC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B0406-7CDE-7B4F-8552-98DA447FCC2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9B9C15B-78DC-2A4C-9E03-48CAD298FB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89157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2B6847-B07C-EE4F-9817-8A828945AD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858000" y="76200"/>
            <a:ext cx="2132013" cy="6551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900483-19C0-F248-A0FA-25548D94D8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248400" cy="6551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8858F-E8DD-C14B-B4ED-C0C43851DC3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D267C9-536F-4B4A-8E02-5F6261C7919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62CB718-E086-E042-8E3E-68AAC0BE17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34534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0529C-10C6-C346-B4FC-74D1A0AAC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E5D2D0-4ED7-7349-B258-041F0216F6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3BFA7F-3E17-1440-88C9-274D0799368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35905-5BEC-4A4A-A7C7-AE602660235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DB5AF7C-CF27-404C-91A8-35C2DF27D4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32053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F2C44-464E-0C41-B864-620483B17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38A3C-2F4F-E34C-8320-2378A8DCE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09FFF-6A02-0745-85C0-FD04C8BFD42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D5A37D-427C-1D4F-82AB-EB542C5B6A6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7945C73-4CE5-3547-AA6E-4D39E424F2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11387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FA144-30D0-3144-8D2F-3EE0D9AE9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812839-C378-2A4E-B4DE-49917608D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96BC7D-3C3C-BA40-9EE6-99DF9BAA797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10225D-7F15-554A-B433-BCE120E16D1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3E79F07-828C-8C4D-90A2-BC43A1C73F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31876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43E4B-E36E-9E4E-BBEF-28E2DAE8F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10EC7-DC0E-DE4E-870D-20F6AEEE1B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189413" cy="53324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BC7440-E7BE-2C4D-89DE-FE4A49EC2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9013" y="1295400"/>
            <a:ext cx="4191000" cy="53324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138B80-781A-AB46-9BC2-BD95FB3A759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74A7E-BBF8-1745-AE27-FBE44CDE21B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EA2F586-77AC-8947-AB13-649FA5DA07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10671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BC956-F429-1948-97A9-FBB18DC1D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91BC8E-707E-C24F-A971-72187E28A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8D066E-0022-D043-964E-48808FE62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0A2D9B-B88A-684B-9C09-6F51B4D172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E4460C-81A4-264C-B3CA-45D3B012B1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D226B4-EA39-574B-A854-5D5BEFD1363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9F3E1B-992C-BE4A-B8BC-F2A38150AD4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B070B9F-C21A-0942-A93E-FFAB2BFCFB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1664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25335-93FB-3B4E-95FF-EE30368C5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0D5F03-7D3D-B343-813A-9F93CE790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6D43D-2A7D-B349-81BB-A40663EDC0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87DD31-D56B-0E46-BB96-E867B8A529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5173FD-E54E-8C49-A409-519857B4A9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45CF00-B0A4-AE4E-9981-340A34B07B3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1A325DC-75F7-6340-BDF3-E3D439C358D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D700E8D-EC33-1A49-95CF-99D31FD41D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56012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02870-D109-3B4E-A0CD-FCFC4E66F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8D2B21-A50D-ED4B-B59E-F8DC9E65CF4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0BDEC1-701C-444B-9C5E-82A1F715FEB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2B9F131-7AC9-F542-BAD0-2DE3C6704D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08509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8D91F4-A36C-444F-B6FF-FB3C8C16BE7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D66BF6-C359-CA44-818D-33F514BF6EC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EFF7FC5-3232-0B45-9AA1-168BD35C9D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86482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6C7D1-B38C-B444-B4E8-31349FB6D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7FD19-711A-9144-B59E-4E1F041CB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6CAFCF-2ACB-D04E-835D-F7E148717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40A8EC-0937-B14D-A7E7-FBAF14E1FD3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FA009-6D1A-BE4C-ACA3-5F07D13D07E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F643D4C-A62B-B34F-9C1E-C7B5C69F97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54934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447E7-2655-3447-A473-8617B82D1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74291D-A5F3-314D-8FBB-932F60EBA8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C738B7-A994-8249-A8F2-3DE1B45C6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2A76E0-7C3E-CE46-805E-BAF21B4D389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7EEDA-1D78-8C44-B849-E293C68B158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1041710-BF33-C646-9F73-72375E83FB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24693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EFE3E-19D2-104A-B195-4A2B20909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9D1DBF-7F9E-0E48-913B-D7422BD6EB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8E4285-8374-8D4C-983F-35F01A9FFDC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DA4170-D785-774A-8E07-360FAB1D7C2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C1F54EA-CBAA-934F-B2CE-7956E3554E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64066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7C1201-2022-9748-A281-BAA65E99E4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858000" y="76200"/>
            <a:ext cx="2132013" cy="6551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02F9FC-C1A5-D549-AF13-D67D058460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248400" cy="6551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C8106-15A0-DF4E-B9DC-9C2263BD064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CDFDA7-AA00-CF4D-8766-200B413D833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9AE778B-F35F-9D45-9CB8-A8C7E5A6BB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33641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9616C-7D00-D447-B64C-D2F657456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EC83DE-4077-7946-85ED-87514DDDA6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6BD6A3-A646-B647-B9C7-3A966020497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286CF6-831F-C946-95BB-7A3B346E703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CF3B3FA-7596-C041-9C75-B0A1D71B9A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8278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98372-6FC3-0C47-B14D-FA022C5A1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3F22C-C1B2-9041-A1F5-4A0DFEF5D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1F395-9CE6-7147-999B-99E003B7B80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AEDF55-7F3E-D044-B722-0D141E5ADB9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F03C5A0-5895-CD4B-93DB-6A87E14697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71148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A4EF6-D978-B245-9385-4567A64AE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28DDA6-3FBC-0F4D-885E-FFD709BA8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53D93-2663-7D49-B8D8-DB9E8DF59B2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76AE6-BAD9-D541-9B39-5F097AE2A8D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45800E7-E6BA-2440-A51D-3AD6258D2D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22871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8861C-72DA-8141-9747-0E262FA45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A7DBE-2604-7442-A4CD-22BEA3B168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189413" cy="53324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1FB12B-ACB0-A045-923F-38AEBA13F3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9013" y="1295400"/>
            <a:ext cx="4191000" cy="53324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B4A10E-4BF6-4A40-ABB9-344D78D7577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B0B01-4AF1-9047-B662-0AAB9C94A55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24429CC-1224-C645-A06C-B64F3A3949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3589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EC8D4-FF24-7C43-B06B-79B8C32EE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D2B4CD-DA0A-7249-AADB-F14CCBC9E84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8C194D-858B-9041-AF30-ACBE5BD138B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F723690-E3D0-314E-87AB-EC6401E481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17124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A3E4-744A-E444-8BA7-8DD53D165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44DB46-05BB-4347-B9B9-936379CD9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92B533-42B6-1442-BBB6-2471F5EF81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F11585-F4F1-7C43-9A8E-EAB779BA67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45D644-5850-6B4D-8C63-AE0A12B20A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068C0A-8600-E542-A60A-AB3F2AED364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151D8AE-6077-7646-B9BE-ECF5FE63A01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0C4FB25-1450-1247-9ABC-EED7546A8F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11044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33D3E-63DA-9C45-86DF-3DB7B897C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8506BB-C69C-8A40-99D4-4EFF9693074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D97BFE-3A9C-A048-9257-3ABCBD6B929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FD4F20D-19A3-2A4C-B29D-04F7770BBD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72052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CB9604-69E2-3B44-A025-090361BF2B9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A85374-9394-FC4F-A7F4-B375525A476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AB1A7F8-1E19-B64C-93E5-4C4164A3FA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71442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0E8FC-878A-A846-8375-A31DF6916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5B5C6-2A25-E145-B5E6-4A86FFD87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93FB9A-7EA4-2D47-ABBC-D18D6716AC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826DAF-0777-284C-91B6-2E64F306191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EC16A-87E4-5342-AAF0-4E1D7BA701D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4D9E694-AA03-B849-9630-7195E317D6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93561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8D4F9-7390-844E-BDC8-3434D5E87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81618A-80B8-CD4D-9333-B0B519ECEC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04AD48-97DC-DF48-91DA-EC3E979778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9F4DDB-0E3E-1343-A205-875F2C8E258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6F7DC-75FE-6A49-A3EF-677E8517494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7823B5D-3CB4-3F4B-83C9-CB92B5A6F5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66725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5EE85-1899-9544-8A4D-A424D60CE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97359B-A4B8-1448-94C7-F8EB690999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55B55-B9BC-BF42-A1B8-FC6068134E1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3774F9-E9F7-E140-A63D-85B74AF1ED2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A4B07CC-A104-7548-8D2E-835C602F2F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00608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C00E54-E0DA-9F40-900C-A046787591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858000" y="76200"/>
            <a:ext cx="2132013" cy="6551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8AB6FE-FA2B-7948-891B-DC6F7D0A26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248400" cy="6551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9EEF76-46F7-AD47-8CE8-634E039F712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C0E496-6EE7-6944-B88E-24412AFDE99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B15083A-A0CF-734F-A0DF-37EA18A54E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39645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4796A-2733-AD45-96B6-6A0CA860D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4A00A-5999-CF49-AC51-43E19FAA6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E03E13-E07A-9A43-8437-DB663D74BB1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DF4581-3CB2-EC4C-8A23-D915B8936D5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5081407-888E-0C4E-943C-F83B005EFD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78817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708C8-BB94-114B-A07C-C14EF4CE6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ECFEC-6F75-5447-930F-1C6E972CE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7F40E3-8C49-0A44-84F0-B3146825552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658E71-83C0-CB46-95C9-16E70F2146F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426FA3A-3393-4F41-B53A-EBB1C42EA0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84485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804F0-16AC-1D45-8403-6A3AC3504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870689-1F96-1B4D-ADCE-B9DD44331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102B7-CEC5-9B40-BBAE-C9A7BD598D0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04AD38-79C3-C64C-B2B1-BBEF004AA76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74BB39-3507-EC46-9053-093681A452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0872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D8DADC-8984-804C-AF6B-042F4DD191D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FE2A71-ED15-4648-A606-FD5FAA92008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837FF09-61F5-C342-BF3D-F5C09E0904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634889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E6766-BCE1-F442-91E2-E13B8A16E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EE175-1742-564C-BE52-4162F222D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189413" cy="53324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DEBC22-5C92-2B44-A1BF-DC65507359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9013" y="1295400"/>
            <a:ext cx="4191000" cy="53324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559E61-C19D-EF4C-A374-6A33B32BD90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58AF6-2DE3-004A-BCEF-7EE78A480B7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9B3DBF4-F2F9-6C48-8947-05CC5A4CB5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49905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9F567-A448-8347-BB1E-B45DD5292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E477B7-1D6A-EA4F-B1BB-8AD75A515C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FB00EA-D10C-A342-B7D2-5CCD5A1BE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DD78D3-6240-BF44-AE8D-925EFC15EA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BCE44A-4EBD-0E4C-AE4D-1D3E8B6CA8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0DB212-D406-A44A-A67B-177311240BB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DD849CC-0A78-5F4A-A397-23150A112B7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EE79C7B-4E73-6147-986F-CDE6157D5C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448671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6CE9E-B0E8-9440-9756-11C3A20A6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9B645-5BC0-EC44-9E80-C0289F82FAC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7EE1F7-373D-AD4E-9400-926072F9F15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E5A575D-A218-674C-967C-663679B8C8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93567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B022B5-C761-2F40-810A-7D33BAFFD0D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81D97E-98A9-CD44-BE6E-67253DE3EA4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E2F2753-D876-1E4E-A591-9D648466C7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953664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6B19F-3A1C-7349-A31E-3C01A1CA1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7C3F9-F1BE-0F4A-8C30-A63D53E53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D31101-AB98-804A-9569-A54F63F64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217806-1AC0-9F45-B8E6-4019D40C703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1B3F7-2A92-484F-818D-55747AC7237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0664282-6F13-CF41-AB71-204AE9BD46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77975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BDBE8-2F78-124E-87DE-8669411E1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432999-773E-D642-A81C-32B23EBA4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A7DF2-BF2A-0448-A12C-1994BAF622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76050C-E782-7642-888D-707FBAB53F4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A95D6-3642-CB43-8E36-6C43829811F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FA48608-A646-1145-894E-3E11ADD9AF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1523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BBD5B-1132-6C47-A106-2049515B9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A2715C-BA8B-9248-ACCD-2D7410B1CE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B92CE-6AB6-E540-B63F-C3A8F668D8D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8F135C-BC15-FB4E-9C9F-2EB042A153C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3031486-031F-C749-9882-26F38E57A8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240290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D63577-7FD3-2249-A468-E932FC16CD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858000" y="76200"/>
            <a:ext cx="2132013" cy="6551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38C96C-DDE1-4C4A-B498-EE5FDA0DE2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248400" cy="6551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98EF0-49EB-9C47-BA72-95973CCB2AF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B66481-FD54-1645-A411-FCBCD3D30BF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88CE584-8892-B945-B3B9-6E879277F6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64127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8B8EE-A53E-3547-A22C-C338E22E10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721923-2FF9-B54B-8573-33BBCEBDFE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38110-3FA1-1E40-BEE1-C14A322BB27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ACE32D-BD60-DF47-8B36-CD3D8F83A51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95E4D81-9F2F-444C-A764-F06E98FC05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95657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997CB-6632-5144-9DE0-19198AAAA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5B8EC-64E7-604F-8EAA-ECD4473D6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9091E-727A-104B-8B69-BAD944F6246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126D77-E143-5244-AB6A-B40B06877B4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62C4375-A3C0-CE4F-B426-8B2332819C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7493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C71F5-2DB7-D241-8A41-0D7F4D424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E4AD6-3BEB-2742-A42A-BF7C2BAC8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A68778-CABB-CF49-9100-FAF53EF8E1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EBC3FC-1C9E-3C41-9174-95CC952F70D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0692C-B556-8F47-B26B-F6D01B073DB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776115E-7C3E-8246-8A79-ABD777C5A0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13553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71470-8BFA-3B42-B2C2-62995919A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0D16A6-C8A3-9D41-A312-0859DE010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D0F81-798C-8F42-9D87-0F7D69174DF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59E4C8-206E-5144-A26E-464C5C249D4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4444F80-F10A-0B4C-8643-DDE1573103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252451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A5DC7-9B82-CE4E-90C8-962A85CD0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FD17A-F958-F240-8D00-D942D8CCE3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189413" cy="53324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DF841E-3836-6344-AD91-44D2DBEC3B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9013" y="1295400"/>
            <a:ext cx="4191000" cy="53324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36137F-9E65-B742-8E94-3D99D0680AC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BD378-D61E-954D-8EA4-9EB060B9508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7F51954-C352-B646-9A97-AC3E63D1C8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58075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C4004-2CFA-F648-9ADA-FD203D0AF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E7EFE4-09A8-1E43-9ABC-9E434C29C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A61F1C-5DC2-5849-BD19-B884EB77D5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754CBE-22EB-A745-9A67-1F4B7C5481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AD5C17-0752-3F48-9BBA-5774D46114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DE7D43-9B53-934A-9788-B8B6C607789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083CFE1-7439-4D4C-8141-7B06ADE5E36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EA2D3F9-D2F4-2D4A-8561-54370E0E85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13897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E3805-4B41-114B-A4DD-2744D46C6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C43093-43E6-F246-BC60-CB21377F24C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7E2BC-A6AA-0A4D-9E91-65EFF7FE3B8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B850DCF-B1D7-1546-B907-CAC7386DC6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676372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DDE674-B89E-FB4A-BB3B-86A98D18AAB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0CEB79-4739-054C-B15E-2B9C607FC75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A794FA7-DFC9-8C42-9AA9-24B41335BC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648300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D61A4-360F-6A47-B348-A730F24D6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4A4DD-9FE7-4E48-9747-5767680D5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2A2107-B76E-FC47-8589-B9F0899DF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FD4799-C99A-844D-BAF9-5C6FF5BDF13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E81AB-4FCD-1147-8740-1F5CFFDA782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13310B0-E8D2-E84D-BB90-1793BC1231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395860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667CC-8311-A44E-A613-9E480DE18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BCB036-95DB-2B4D-AF25-653599243F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FD463-4D74-4F4E-814D-8B817DD32A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B873EC-81A5-074C-A2E6-CFE2A7D9F2C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CC292-1337-4542-BD02-1928CC40172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656D91A-0E66-414B-A323-A597C4EF6E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55901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6B825-9566-6A4C-8BE9-86BB4E805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6F23DB-8E46-C64B-A90B-D103DFFA87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D1F15-8DA3-2A4F-B602-1DD72FD6DD8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F7B0B4-64A5-DC47-8D4C-CCDF3C66767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98D2E69-408E-FC4A-8D3D-C95905949B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174309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D671FC-74AF-6D4C-B112-91278EF7C6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858000" y="76200"/>
            <a:ext cx="2132013" cy="6551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6510FB-D952-114A-A802-1C1FAC3E6D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248400" cy="6551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3413E-989C-CF4C-A178-8FD2E0767B7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5A9336-2FA6-4143-A7F2-3256087638B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ACA8551-4444-E640-BAD1-0AA18D456F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909866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4834C-9720-7542-B7DC-A3237E607A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D9FBA5-5EB2-974E-850D-E732EADB83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543E7E-130B-5346-85E6-4A857597821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C23E1D-C60C-8947-B959-6EF36419679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7222795-7354-F047-8B74-4DCF4053B4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6980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3547C-4C28-134C-98E5-B5FB91168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786FDE-2352-424B-B0A4-961400096E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903203-5883-034C-AB1C-420FEC908B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7D3499-79F4-CA41-8526-42CE5EB1DFC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ADA54-B1E7-DB42-83F4-95B10B5B722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8588A7B-E739-4C4D-BC5A-5D3AE4F3B5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05641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89D12-EA90-3A46-A72B-4713F53DD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ED081-542D-C942-91C8-C05ED0D29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9CFC54-8501-FC4B-873A-B83B85BE953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3ABD26-C035-1C41-84FB-0D7A5F38A04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A8DE935-55C8-E340-BFF8-B33707D7D9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13340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91984-A661-8048-A7F5-DE391844F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53E099-015A-DE4F-8AF2-478F96A5E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84DB8-4EC0-9343-9B0E-3E46DEEA433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4CD303-DF23-CF4F-BE54-BBEF4C78006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3878899-E776-B44B-A020-992B04BA13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48095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603A7-923C-2A41-85AD-29A03FEDE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3318B-E458-8A4A-A17E-AE3D689D84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189413" cy="53324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153E3A-0105-5A4E-8640-06529B0CFB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9013" y="1295400"/>
            <a:ext cx="4191000" cy="53324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88A63E-534C-2747-9366-A2CE1BA8A72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D70FC-1062-F447-8939-0C8FDCC25B7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A8A5F48-823B-C749-A840-03C21F833E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67842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1C610-3C0E-884D-9392-9011DB5E7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76CEE4-674B-194B-9CAE-771D92F49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C8909B-1EED-424C-9900-0B2CA9F37B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067F5E-76B0-7F4F-B896-70AACA8F6A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B0DB29-F61F-FC4B-80BB-90AA155DA0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9958F9-0306-9F46-BE41-8A0D0BB9283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8900CEC-B5B9-BF49-BA08-E63BA21E8A8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8EF9E54-2102-7247-ACC0-C079DD5793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39383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83E2B-0397-E542-83B9-EDE2AC1DE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1A4C47-06C9-FE44-B9A3-5F482AF8498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07DBD6-C942-8243-9E43-2478EBA34E4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119AA0B-D5A5-5140-B1CE-CF500FA994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930471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FECE9F-BFA4-DE4C-B2FE-DA6059A6B0A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A11F6F-803F-3F48-AFDF-E18EAD2EC18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28AB3A4-CB53-E141-AB61-3D99DFB299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872795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46BC0-4FA7-6241-98CA-0D4F53CD0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65B69-E504-9A42-9781-965516995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AE40B2-81A3-2341-A636-753DBECFAD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655A13-02A4-7C4D-8AC7-611FAB70075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0AB7E-B719-C44B-B37A-0A9C61F6911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769B9B5-4EF6-C043-80EE-76C6E69AEE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784101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C6AE6-9D69-C146-A501-136AB19E8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5E1EE3-6DE0-7B47-B2F8-CF8A0D4AB2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0FCDC7-BBF2-E24E-B6EF-A578D63729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8F7BCA-29B4-9140-9899-F15310EB893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959AD-C570-7140-A988-350DA183950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F16158A-C786-564A-A243-400CC88D3F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141778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622D7-2708-F140-952C-8B4BE0084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4FC039-B729-6E4A-9633-70A33475FC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71B09-9365-CD49-A59D-0F99225EE38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7F0DA6-FA8A-F040-99B0-C2394B066EA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054A94B-27CD-1046-8E32-584F491A75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834784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F01803-1940-0241-9DFF-862568E680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858000" y="76200"/>
            <a:ext cx="2132013" cy="6551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9924BE-D157-FC4A-904C-FC02354ED0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248400" cy="6551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E79F6-8767-E643-BE73-56ABAE2A3B6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FFD56B-DCE7-6748-B02F-201CEE3AAB1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9C14FEA-F650-C34F-8DEA-54D0098E1E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7641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721A12BF-42DD-8549-878D-BCD54148E4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8013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E6650B63-103D-FA47-9CA4-11CBD8BAF8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532813" cy="533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21CD2AF7-EC66-6941-B689-08DE4226C5FB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>
              <a:buClrTx/>
              <a:buFontTx/>
              <a:buNone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2052" name="Text Box 4">
            <a:extLst>
              <a:ext uri="{FF2B5EF4-FFF2-40B4-BE49-F238E27FC236}">
                <a16:creationId xmlns:a16="http://schemas.microsoft.com/office/drawing/2014/main" id="{7973B7EA-C8EE-474D-9000-D79A8D825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B8EBAF11-5536-5A43-90C7-DC2B34F5D36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7700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EB748224-FCA5-454B-A0D6-4ADAB943400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FF"/>
          </a:solidFill>
          <a:latin typeface="+mj-lt"/>
          <a:ea typeface="+mj-ea"/>
          <a:cs typeface="+mj-cs"/>
        </a:defRPr>
      </a:lvl1pPr>
      <a:lvl2pPr marL="742950" indent="-28575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FF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marL="1143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FF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marL="1600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FF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marL="20574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FF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FF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FF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FF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FF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8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C527166A-1AFF-8746-A55A-F3340191D9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8013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19081AD-B485-8F48-924F-D02B91100E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532813" cy="533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078B30EA-CCBA-E44F-8CC5-186ECF46F5C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>
              <a:buClrTx/>
              <a:buFontTx/>
              <a:buNone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3076" name="Text Box 4">
            <a:extLst>
              <a:ext uri="{FF2B5EF4-FFF2-40B4-BE49-F238E27FC236}">
                <a16:creationId xmlns:a16="http://schemas.microsoft.com/office/drawing/2014/main" id="{12F983A5-F76E-A84E-A134-A66FD03B7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0E7F3163-9A88-044B-9D58-126D46E575C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7700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F07B6D1F-95C3-3145-A840-84A4253331D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sldNum="0"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FF"/>
          </a:solidFill>
          <a:latin typeface="+mj-lt"/>
          <a:ea typeface="+mj-ea"/>
          <a:cs typeface="+mj-cs"/>
        </a:defRPr>
      </a:lvl1pPr>
      <a:lvl2pPr marL="742950" indent="-28575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FF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marL="1143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FF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marL="1600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FF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marL="20574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FF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FF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FF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FF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FF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8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70F90F50-048E-8B4C-B4D4-633619A1F4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8013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98E1C711-7977-494D-9277-9920AF12E7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532813" cy="533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388C337-029F-324D-9850-0E1F102CE4C5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>
              <a:buClrTx/>
              <a:buFontTx/>
              <a:buNone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44C9EB8A-8963-7240-A141-3950B564D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ECEBC47-1778-5F4D-83B6-85BE50AE667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7700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01987B8C-A7DF-9641-BFDB-40C4E85DFD8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sldNum="0"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FF"/>
          </a:solidFill>
          <a:latin typeface="+mj-lt"/>
          <a:ea typeface="+mj-ea"/>
          <a:cs typeface="+mj-cs"/>
        </a:defRPr>
      </a:lvl1pPr>
      <a:lvl2pPr marL="742950" indent="-28575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FF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marL="1143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FF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marL="1600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FF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marL="20574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FF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FF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FF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FF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FF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8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68E0E616-C2A1-A645-86BE-4B83535EF5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8013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CE4651F5-9BE9-034A-A0E0-62909EA32A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532813" cy="533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0C41841A-83F7-5E46-9FB0-3A85F3AC76B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>
              <a:buClrTx/>
              <a:buFontTx/>
              <a:buNone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5AB7108C-66DC-A946-9ED3-AC455D143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30605426-A149-8648-99A4-1E19A772B3A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7700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DCD68E1B-EA89-9B4D-ABC3-494FB366C57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FF"/>
          </a:solidFill>
          <a:latin typeface="+mj-lt"/>
          <a:ea typeface="+mj-ea"/>
          <a:cs typeface="+mj-cs"/>
        </a:defRPr>
      </a:lvl1pPr>
      <a:lvl2pPr marL="742950" indent="-28575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FF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marL="1143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FF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marL="1600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FF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marL="20574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FF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FF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FF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FF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FF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8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328C819C-455E-9544-B849-8E669A049B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8013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BD32D2A5-642F-7947-AF07-D7FEFDA2A3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532813" cy="533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81EA8BD-0BA0-664E-8D25-2B146DBF79AA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>
              <a:buClrTx/>
              <a:buFontTx/>
              <a:buNone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6E82D0B4-C858-3E4C-9CA6-27D349100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8734FE87-3EBE-0F4F-BFB3-F3B8063E4F0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7700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77D35769-3C93-3843-83B9-5F50A07A782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FF"/>
          </a:solidFill>
          <a:latin typeface="+mj-lt"/>
          <a:ea typeface="+mj-ea"/>
          <a:cs typeface="+mj-cs"/>
        </a:defRPr>
      </a:lvl1pPr>
      <a:lvl2pPr marL="742950" indent="-28575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FF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marL="1143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FF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marL="1600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FF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marL="20574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FF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FF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FF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FF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FF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8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E1274A59-23C9-F448-AE48-E7D972C683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8013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1A0BAAEE-5B61-3E43-A7CA-28B25B6A58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532813" cy="533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CCAEEE0D-F444-2544-9A6F-0815D6C2CE1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>
              <a:buClrTx/>
              <a:buFontTx/>
              <a:buNone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7206C166-C129-5D4D-AC4D-AC30936BE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4A16F07B-8405-1B4A-B9CE-1C7CEB6CB58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7700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409C12C0-9563-F74A-B314-4126FD14369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hf sldNum="0"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FF"/>
          </a:solidFill>
          <a:latin typeface="+mj-lt"/>
          <a:ea typeface="+mj-ea"/>
          <a:cs typeface="+mj-cs"/>
        </a:defRPr>
      </a:lvl1pPr>
      <a:lvl2pPr marL="742950" indent="-28575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FF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marL="1143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FF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marL="1600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FF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marL="20574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FF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FF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FF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FF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FF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8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>
            <a:extLst>
              <a:ext uri="{FF2B5EF4-FFF2-40B4-BE49-F238E27FC236}">
                <a16:creationId xmlns:a16="http://schemas.microsoft.com/office/drawing/2014/main" id="{F350E120-299B-6041-8F98-386185F711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8013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EC3BF7A2-DB12-184C-895F-BFC41F8FE6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532813" cy="533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1D7BCA56-2313-F842-BDE9-1840A1315B6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>
              <a:buClrTx/>
              <a:buFontTx/>
              <a:buNone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3C230977-724A-6541-91F4-36531712F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30FB4C7E-E45B-654F-A865-A847B0D0F2D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7700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61ADDA87-0080-2C48-8491-84413FBE161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sldNum="0"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FF"/>
          </a:solidFill>
          <a:latin typeface="+mj-lt"/>
          <a:ea typeface="+mj-ea"/>
          <a:cs typeface="+mj-cs"/>
        </a:defRPr>
      </a:lvl1pPr>
      <a:lvl2pPr marL="742950" indent="-28575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FF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marL="1143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FF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marL="1600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FF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marL="20574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FF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FF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FF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FF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FF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8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D8BE3ADC-D7A5-9B4E-9647-0D1FF580A4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8013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4EDAEA84-BE28-864D-8B17-DC19B490B4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532813" cy="533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D9E57A5D-41BA-D349-834E-6372FAD331AA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>
              <a:buClrTx/>
              <a:buFontTx/>
              <a:buNone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D3E13B67-6EFC-0F41-8C27-4BCC0E51E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F9F18E5C-948F-E444-872F-387D0A92374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7700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5C62E610-F858-9D48-8E38-A0CAB9620A0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sldNum="0"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FF"/>
          </a:solidFill>
          <a:latin typeface="+mj-lt"/>
          <a:ea typeface="+mj-ea"/>
          <a:cs typeface="+mj-cs"/>
        </a:defRPr>
      </a:lvl1pPr>
      <a:lvl2pPr marL="742950" indent="-28575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FF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marL="1143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FF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marL="1600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FF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marL="20574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FF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FF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FF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FF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FF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8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FBAE4481-376B-2840-9E66-3CDCC3C64D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8013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888A34F4-B0A2-F944-9C4C-B6687E47D6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532813" cy="533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9D561A5F-3906-674F-A107-04C4B43E4E48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>
              <a:buClrTx/>
              <a:buFontTx/>
              <a:buNone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r>
              <a:rPr lang="en-US" altLang="en-US"/>
              <a:t>02/10/14</a:t>
            </a:r>
          </a:p>
        </p:txBody>
      </p:sp>
      <p:sp>
        <p:nvSpPr>
          <p:cNvPr id="12292" name="Text Box 4">
            <a:extLst>
              <a:ext uri="{FF2B5EF4-FFF2-40B4-BE49-F238E27FC236}">
                <a16:creationId xmlns:a16="http://schemas.microsoft.com/office/drawing/2014/main" id="{9E36150C-8354-5B44-BF1D-1FA022FB4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98E45142-C3C7-4D48-8ED1-C2D9AF76369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7700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DD24CD1F-C96A-784D-8E3E-03EFAD31E1D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FF"/>
          </a:solidFill>
          <a:latin typeface="+mj-lt"/>
          <a:ea typeface="+mj-ea"/>
          <a:cs typeface="+mj-cs"/>
        </a:defRPr>
      </a:lvl1pPr>
      <a:lvl2pPr marL="742950" indent="-28575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FF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marL="1143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FF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marL="1600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FF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marL="20574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FF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FF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FF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FF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FF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8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s.google.com/web/fundamentals/performance/http2" TargetMode="Externa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>
            <a:extLst>
              <a:ext uri="{FF2B5EF4-FFF2-40B4-BE49-F238E27FC236}">
                <a16:creationId xmlns:a16="http://schemas.microsoft.com/office/drawing/2014/main" id="{06D24E8C-1AD4-C849-A4D6-F552CD030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482975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5400" dirty="0">
                <a:solidFill>
                  <a:srgbClr val="0000FF"/>
                </a:solidFill>
                <a:latin typeface="Calibri" panose="020F0502020204030204" pitchFamily="34" charset="0"/>
              </a:rPr>
              <a:t>HTTP and the Web</a:t>
            </a:r>
          </a:p>
        </p:txBody>
      </p:sp>
      <p:sp>
        <p:nvSpPr>
          <p:cNvPr id="14338" name="Text Box 2">
            <a:extLst>
              <a:ext uri="{FF2B5EF4-FFF2-40B4-BE49-F238E27FC236}">
                <a16:creationId xmlns:a16="http://schemas.microsoft.com/office/drawing/2014/main" id="{A816A83C-BD52-F141-88C4-A0E5B22FE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073650"/>
            <a:ext cx="8610599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ts val="800"/>
              </a:spcBef>
              <a:buClrTx/>
              <a:buFontTx/>
              <a:buNone/>
            </a:pPr>
            <a:r>
              <a:rPr lang="en-US" altLang="en-US" sz="3200" dirty="0">
                <a:solidFill>
                  <a:srgbClr val="8989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Mike Freedman</a:t>
            </a:r>
          </a:p>
          <a:p>
            <a:pPr>
              <a:lnSpc>
                <a:spcPct val="80000"/>
              </a:lnSpc>
              <a:spcBef>
                <a:spcPts val="800"/>
              </a:spcBef>
              <a:buClrTx/>
              <a:buFontTx/>
              <a:buNone/>
            </a:pPr>
            <a:endParaRPr lang="en-US" altLang="en-US" sz="3200" dirty="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ts val="800"/>
              </a:spcBef>
              <a:buClrTx/>
              <a:buFontTx/>
              <a:buNone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https://www.cs.princeton.edu/courses/archive/spr20/cos461/</a:t>
            </a:r>
            <a:endParaRPr lang="en-US" alt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39" name="Text Box 3">
            <a:extLst>
              <a:ext uri="{FF2B5EF4-FFF2-40B4-BE49-F238E27FC236}">
                <a16:creationId xmlns:a16="http://schemas.microsoft.com/office/drawing/2014/main" id="{C5A1B650-C5A4-3547-B405-8948E6E17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647700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B4ECBC66-3322-1144-97A4-D8BFD3F86234}" type="slidenum">
              <a:rPr lang="en-US" altLang="en-US" sz="1200" b="0">
                <a:solidFill>
                  <a:srgbClr val="898989"/>
                </a:solidFill>
              </a:rPr>
              <a:pPr algn="r">
                <a:buClrTx/>
                <a:buFontTx/>
                <a:buNone/>
              </a:pPr>
              <a:t>1</a:t>
            </a:fld>
            <a:endParaRPr lang="en-US" altLang="en-US" sz="1200" b="0">
              <a:solidFill>
                <a:srgbClr val="898989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970533-3853-104D-8925-3C6520CBAA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822" b="3937"/>
          <a:stretch/>
        </p:blipFill>
        <p:spPr>
          <a:xfrm>
            <a:off x="1143000" y="76200"/>
            <a:ext cx="7204076" cy="333412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>
            <a:extLst>
              <a:ext uri="{FF2B5EF4-FFF2-40B4-BE49-F238E27FC236}">
                <a16:creationId xmlns:a16="http://schemas.microsoft.com/office/drawing/2014/main" id="{4EEBD31C-336F-E74B-A53B-EA87128A0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>
                <a:solidFill>
                  <a:srgbClr val="0000FF"/>
                </a:solidFill>
                <a:latin typeface="Calibri" panose="020F0502020204030204" pitchFamily="34" charset="0"/>
              </a:rPr>
              <a:t>HTTP Response Example</a:t>
            </a:r>
          </a:p>
        </p:txBody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85146DE4-A9B7-2A4F-B771-147C663D4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8534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90000"/>
              </a:lnSpc>
              <a:spcBef>
                <a:spcPts val="600"/>
              </a:spcBef>
              <a:buClrTx/>
              <a:buFontTx/>
              <a:buNone/>
            </a:pPr>
            <a:r>
              <a:rPr lang="en-US" altLang="en-US" sz="2400">
                <a:solidFill>
                  <a:srgbClr val="800000"/>
                </a:solidFill>
                <a:latin typeface="Calibri" panose="020F0502020204030204" pitchFamily="34" charset="0"/>
              </a:rPr>
              <a:t>HTTP/1.1 200 OK</a:t>
            </a:r>
          </a:p>
          <a:p>
            <a:pPr algn="l">
              <a:lnSpc>
                <a:spcPct val="90000"/>
              </a:lnSpc>
              <a:spcBef>
                <a:spcPts val="600"/>
              </a:spcBef>
              <a:buClrTx/>
              <a:buFontTx/>
              <a:buNone/>
            </a:pPr>
            <a:r>
              <a:rPr lang="en-US" altLang="en-US" sz="2400">
                <a:solidFill>
                  <a:srgbClr val="800000"/>
                </a:solidFill>
                <a:latin typeface="Calibri" panose="020F0502020204030204" pitchFamily="34" charset="0"/>
              </a:rPr>
              <a:t>Date: Tue, 27 Mar 2001 03:49:38 GMT</a:t>
            </a:r>
          </a:p>
          <a:p>
            <a:pPr algn="l">
              <a:lnSpc>
                <a:spcPct val="90000"/>
              </a:lnSpc>
              <a:spcBef>
                <a:spcPts val="600"/>
              </a:spcBef>
              <a:buClrTx/>
              <a:buFontTx/>
              <a:buNone/>
            </a:pPr>
            <a:r>
              <a:rPr lang="en-US" altLang="en-US" sz="2400">
                <a:solidFill>
                  <a:srgbClr val="800000"/>
                </a:solidFill>
                <a:latin typeface="Calibri" panose="020F0502020204030204" pitchFamily="34" charset="0"/>
              </a:rPr>
              <a:t>Server: Apache/1.3.14 (Unix)  (Red-Hat/Linux) mod_ssl/2.7.1 		OpenSSL/0.9.5a DAV/1.0.2 PHP/4.0.1pl2 mod_perl/1.24</a:t>
            </a:r>
          </a:p>
          <a:p>
            <a:pPr algn="l">
              <a:lnSpc>
                <a:spcPct val="90000"/>
              </a:lnSpc>
              <a:spcBef>
                <a:spcPts val="600"/>
              </a:spcBef>
              <a:buClrTx/>
              <a:buFontTx/>
              <a:buNone/>
            </a:pPr>
            <a:r>
              <a:rPr lang="en-US" altLang="en-US" sz="2400">
                <a:solidFill>
                  <a:srgbClr val="800000"/>
                </a:solidFill>
                <a:latin typeface="Calibri" panose="020F0502020204030204" pitchFamily="34" charset="0"/>
              </a:rPr>
              <a:t>Last-Modified: Mon, 29 Jan 2001 17:54:18 GMT</a:t>
            </a:r>
          </a:p>
          <a:p>
            <a:pPr algn="l">
              <a:lnSpc>
                <a:spcPct val="90000"/>
              </a:lnSpc>
              <a:spcBef>
                <a:spcPts val="600"/>
              </a:spcBef>
              <a:buClrTx/>
              <a:buFontTx/>
              <a:buNone/>
            </a:pPr>
            <a:r>
              <a:rPr lang="en-US" altLang="en-US" sz="2400">
                <a:solidFill>
                  <a:srgbClr val="800000"/>
                </a:solidFill>
                <a:latin typeface="Calibri" panose="020F0502020204030204" pitchFamily="34" charset="0"/>
              </a:rPr>
              <a:t>Accept-Ranges: bytes</a:t>
            </a:r>
          </a:p>
          <a:p>
            <a:pPr algn="l">
              <a:lnSpc>
                <a:spcPct val="90000"/>
              </a:lnSpc>
              <a:spcBef>
                <a:spcPts val="600"/>
              </a:spcBef>
              <a:buClrTx/>
              <a:buFontTx/>
              <a:buNone/>
            </a:pPr>
            <a:r>
              <a:rPr lang="en-US" altLang="en-US" sz="2400">
                <a:solidFill>
                  <a:srgbClr val="800000"/>
                </a:solidFill>
                <a:latin typeface="Calibri" panose="020F0502020204030204" pitchFamily="34" charset="0"/>
              </a:rPr>
              <a:t>Content-Length: 4333</a:t>
            </a:r>
          </a:p>
          <a:p>
            <a:pPr algn="l">
              <a:lnSpc>
                <a:spcPct val="90000"/>
              </a:lnSpc>
              <a:spcBef>
                <a:spcPts val="600"/>
              </a:spcBef>
              <a:buClrTx/>
              <a:buFontTx/>
              <a:buNone/>
            </a:pPr>
            <a:r>
              <a:rPr lang="en-US" altLang="en-US" sz="2400">
                <a:solidFill>
                  <a:srgbClr val="800000"/>
                </a:solidFill>
                <a:latin typeface="Calibri" panose="020F0502020204030204" pitchFamily="34" charset="0"/>
              </a:rPr>
              <a:t>Keep-Alive: timeout=15, max=100</a:t>
            </a:r>
          </a:p>
          <a:p>
            <a:pPr algn="l">
              <a:lnSpc>
                <a:spcPct val="90000"/>
              </a:lnSpc>
              <a:spcBef>
                <a:spcPts val="600"/>
              </a:spcBef>
              <a:buClrTx/>
              <a:buFontTx/>
              <a:buNone/>
            </a:pPr>
            <a:r>
              <a:rPr lang="en-US" altLang="en-US" sz="2400">
                <a:solidFill>
                  <a:srgbClr val="800000"/>
                </a:solidFill>
                <a:latin typeface="Calibri" panose="020F0502020204030204" pitchFamily="34" charset="0"/>
              </a:rPr>
              <a:t>Connection: Keep-Alive</a:t>
            </a:r>
          </a:p>
          <a:p>
            <a:pPr algn="l">
              <a:lnSpc>
                <a:spcPct val="90000"/>
              </a:lnSpc>
              <a:spcBef>
                <a:spcPts val="600"/>
              </a:spcBef>
              <a:buClrTx/>
              <a:buFontTx/>
              <a:buNone/>
            </a:pPr>
            <a:r>
              <a:rPr lang="en-US" altLang="en-US" sz="2400">
                <a:solidFill>
                  <a:srgbClr val="800000"/>
                </a:solidFill>
                <a:latin typeface="Calibri" panose="020F0502020204030204" pitchFamily="34" charset="0"/>
              </a:rPr>
              <a:t>Content-Type: text/html</a:t>
            </a:r>
          </a:p>
          <a:p>
            <a:pPr algn="l">
              <a:lnSpc>
                <a:spcPct val="90000"/>
              </a:lnSpc>
              <a:spcBef>
                <a:spcPts val="600"/>
              </a:spcBef>
              <a:buClrTx/>
              <a:buFontTx/>
              <a:buNone/>
            </a:pPr>
            <a:r>
              <a:rPr lang="en-US" altLang="en-US" sz="2400">
                <a:solidFill>
                  <a:srgbClr val="800000"/>
                </a:solidFill>
                <a:latin typeface="Calibri" panose="020F0502020204030204" pitchFamily="34" charset="0"/>
              </a:rPr>
              <a:t>…..</a:t>
            </a:r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D00CA6CF-1521-F545-AD98-2E8151D2E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89F5B0F4-C401-8D4D-B14A-39F8463D5591}" type="slidenum">
              <a:rPr lang="en-US" altLang="en-US" sz="1200" b="0">
                <a:solidFill>
                  <a:srgbClr val="898989"/>
                </a:solidFill>
              </a:rPr>
              <a:pPr algn="r">
                <a:buClrTx/>
                <a:buFontTx/>
                <a:buNone/>
              </a:pPr>
              <a:t>10</a:t>
            </a:fld>
            <a:endParaRPr lang="en-US" altLang="en-US" sz="1200" b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>
            <a:extLst>
              <a:ext uri="{FF2B5EF4-FFF2-40B4-BE49-F238E27FC236}">
                <a16:creationId xmlns:a16="http://schemas.microsoft.com/office/drawing/2014/main" id="{1B870C32-7D8E-3A4E-8A57-B927FA967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 b="0" dirty="0">
                <a:solidFill>
                  <a:srgbClr val="0000FF"/>
                </a:solidFill>
                <a:latin typeface="Calibri" panose="020F0502020204030204" pitchFamily="34" charset="0"/>
              </a:rPr>
              <a:t>How to Mark End of Message? </a:t>
            </a:r>
          </a:p>
        </p:txBody>
      </p:sp>
      <p:sp>
        <p:nvSpPr>
          <p:cNvPr id="28674" name="Text Box 2">
            <a:extLst>
              <a:ext uri="{FF2B5EF4-FFF2-40B4-BE49-F238E27FC236}">
                <a16:creationId xmlns:a16="http://schemas.microsoft.com/office/drawing/2014/main" id="{2F1241E8-815D-AC4F-ACEC-EEFB65123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8077200" cy="574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1363" indent="-2841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ts val="700"/>
              </a:spcBef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altLang="en-US" sz="2800" b="0" dirty="0">
                <a:solidFill>
                  <a:srgbClr val="800000"/>
                </a:solidFill>
                <a:latin typeface="Calibri" panose="020F0502020204030204" pitchFamily="34" charset="0"/>
              </a:rPr>
              <a:t>Close connection</a:t>
            </a:r>
          </a:p>
          <a:p>
            <a:pPr lvl="1" algn="l">
              <a:spcBef>
                <a:spcPts val="600"/>
              </a:spcBef>
              <a:buFont typeface="Arial" panose="020B0604020202020204" pitchFamily="34" charset="0"/>
              <a:buChar char="–"/>
            </a:pPr>
            <a:r>
              <a:rPr lang="en-US" altLang="en-US" sz="2400" b="0" dirty="0">
                <a:latin typeface="Calibri" panose="020F0502020204030204" pitchFamily="34" charset="0"/>
              </a:rPr>
              <a:t>Only server can do this</a:t>
            </a:r>
          </a:p>
          <a:p>
            <a:pPr lvl="1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en-US" altLang="en-US" sz="2400" b="0" dirty="0">
                <a:latin typeface="Calibri" panose="020F0502020204030204" pitchFamily="34" charset="0"/>
              </a:rPr>
              <a:t>One request per TCP connection.  Hurts performance.</a:t>
            </a:r>
          </a:p>
          <a:p>
            <a:pPr algn="l">
              <a:spcBef>
                <a:spcPts val="700"/>
              </a:spcBef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altLang="en-US" sz="2800" b="0" dirty="0">
                <a:solidFill>
                  <a:srgbClr val="800000"/>
                </a:solidFill>
                <a:latin typeface="Calibri" panose="020F0502020204030204" pitchFamily="34" charset="0"/>
              </a:rPr>
              <a:t>Content-Length</a:t>
            </a:r>
          </a:p>
          <a:p>
            <a:pPr lvl="1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en-US" altLang="en-US" sz="2400" b="0" dirty="0">
                <a:latin typeface="Calibri" panose="020F0502020204030204" pitchFamily="34" charset="0"/>
              </a:rPr>
              <a:t>Must know size of transfer in advance</a:t>
            </a:r>
          </a:p>
          <a:p>
            <a:pPr algn="l">
              <a:spcBef>
                <a:spcPts val="700"/>
              </a:spcBef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altLang="en-US" sz="2800" b="0" dirty="0">
                <a:solidFill>
                  <a:srgbClr val="800000"/>
                </a:solidFill>
                <a:latin typeface="Calibri" panose="020F0502020204030204" pitchFamily="34" charset="0"/>
              </a:rPr>
              <a:t>No body content.  Double CRLF marks end</a:t>
            </a:r>
          </a:p>
          <a:p>
            <a:pPr lvl="1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en-US" altLang="en-US" sz="2400" b="0" dirty="0">
                <a:latin typeface="Calibri" panose="020F0502020204030204" pitchFamily="34" charset="0"/>
              </a:rPr>
              <a:t>E.g., 304 never have body content</a:t>
            </a:r>
          </a:p>
          <a:p>
            <a:pPr algn="l">
              <a:spcBef>
                <a:spcPts val="700"/>
              </a:spcBef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altLang="en-US" sz="2800" b="0" dirty="0">
                <a:solidFill>
                  <a:srgbClr val="800000"/>
                </a:solidFill>
                <a:latin typeface="Calibri" panose="020F0502020204030204" pitchFamily="34" charset="0"/>
              </a:rPr>
              <a:t>Transfer-Encoding: chunked (HTTP/1.1)</a:t>
            </a:r>
          </a:p>
          <a:p>
            <a:pPr lvl="1" algn="l">
              <a:spcBef>
                <a:spcPts val="600"/>
              </a:spcBef>
              <a:buFont typeface="Arial" panose="020B0604020202020204" pitchFamily="34" charset="0"/>
              <a:buChar char="–"/>
            </a:pPr>
            <a:r>
              <a:rPr lang="en-US" altLang="en-US" sz="2400" b="0" dirty="0">
                <a:latin typeface="Calibri" panose="020F0502020204030204" pitchFamily="34" charset="0"/>
              </a:rPr>
              <a:t>After headers, each chunk is content length in hex, CRLF,  then body. Final chunk is length 0.</a:t>
            </a:r>
          </a:p>
          <a:p>
            <a:pPr lvl="1" algn="l">
              <a:spcBef>
                <a:spcPts val="600"/>
              </a:spcBef>
              <a:buClrTx/>
              <a:buFontTx/>
              <a:buNone/>
            </a:pPr>
            <a:endParaRPr lang="en-US" altLang="en-US" sz="2400" b="0" dirty="0">
              <a:latin typeface="Calibri" panose="020F0502020204030204" pitchFamily="34" charset="0"/>
            </a:endParaRPr>
          </a:p>
          <a:p>
            <a:pPr lvl="1" algn="l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altLang="en-US" sz="2400" b="0" dirty="0">
              <a:latin typeface="Calibri" panose="020F0502020204030204" pitchFamily="34" charset="0"/>
            </a:endParaRPr>
          </a:p>
        </p:txBody>
      </p:sp>
      <p:sp>
        <p:nvSpPr>
          <p:cNvPr id="28675" name="Text Box 3">
            <a:extLst>
              <a:ext uri="{FF2B5EF4-FFF2-40B4-BE49-F238E27FC236}">
                <a16:creationId xmlns:a16="http://schemas.microsoft.com/office/drawing/2014/main" id="{AF564266-4C23-4143-BA3D-8E42AFA9B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FCD5B8A5-954C-8749-9E35-9C332165B139}" type="slidenum">
              <a:rPr lang="en-US" altLang="en-US" sz="1200" b="0">
                <a:solidFill>
                  <a:srgbClr val="898989"/>
                </a:solidFill>
              </a:rPr>
              <a:pPr algn="r">
                <a:buClrTx/>
                <a:buFontTx/>
                <a:buNone/>
              </a:pPr>
              <a:t>11</a:t>
            </a:fld>
            <a:endParaRPr lang="en-US" altLang="en-US" sz="1200" b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>
            <a:extLst>
              <a:ext uri="{FF2B5EF4-FFF2-40B4-BE49-F238E27FC236}">
                <a16:creationId xmlns:a16="http://schemas.microsoft.com/office/drawing/2014/main" id="{3867964C-CDB3-5E48-A7DB-C962F8C71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000" b="0" dirty="0">
                <a:solidFill>
                  <a:srgbClr val="0000FF"/>
                </a:solidFill>
                <a:latin typeface="Calibri" panose="020F0502020204030204" pitchFamily="34" charset="0"/>
              </a:rPr>
              <a:t>Example:  Chunked Encoding</a:t>
            </a:r>
          </a:p>
        </p:txBody>
      </p:sp>
      <p:sp>
        <p:nvSpPr>
          <p:cNvPr id="29698" name="Text Box 2">
            <a:extLst>
              <a:ext uri="{FF2B5EF4-FFF2-40B4-BE49-F238E27FC236}">
                <a16:creationId xmlns:a16="http://schemas.microsoft.com/office/drawing/2014/main" id="{F881EB08-0D45-2E45-B122-6BFF1040E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8686800" cy="535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742950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5996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indent="-284163">
              <a:tabLst>
                <a:tab pos="742950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5996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742950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5996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742950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5996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742950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5996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42950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5996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42950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5996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42950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5996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42950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5996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lvl="1" algn="l">
              <a:spcBef>
                <a:spcPts val="550"/>
              </a:spcBef>
              <a:spcAft>
                <a:spcPts val="600"/>
              </a:spcAft>
              <a:buClrTx/>
              <a:buFontTx/>
              <a:buNone/>
            </a:pPr>
            <a:r>
              <a:rPr lang="en-US" altLang="en-US" sz="2200" dirty="0">
                <a:cs typeface="Courier New" panose="02070309020205020404" pitchFamily="49" charset="0"/>
              </a:rPr>
              <a:t>	HTTP/1.1 200 OK &lt;CRLF&gt;</a:t>
            </a:r>
          </a:p>
          <a:p>
            <a:pPr lvl="1" algn="l">
              <a:spcBef>
                <a:spcPts val="550"/>
              </a:spcBef>
              <a:buClrTx/>
              <a:buFontTx/>
              <a:buNone/>
            </a:pPr>
            <a:r>
              <a:rPr lang="en-US" altLang="en-US" sz="2200" dirty="0">
                <a:cs typeface="Courier New" panose="02070309020205020404" pitchFamily="49" charset="0"/>
              </a:rPr>
              <a:t>	Transfer-Encoding: chunked &lt;CRLF&gt;</a:t>
            </a:r>
          </a:p>
          <a:p>
            <a:pPr lvl="1" algn="l">
              <a:spcBef>
                <a:spcPts val="550"/>
              </a:spcBef>
              <a:buClrTx/>
              <a:buFontTx/>
              <a:buNone/>
            </a:pPr>
            <a:r>
              <a:rPr lang="en-US" altLang="en-US" sz="2200" dirty="0">
                <a:cs typeface="Courier New" panose="02070309020205020404" pitchFamily="49" charset="0"/>
              </a:rPr>
              <a:t>	&lt;CRLF&gt;</a:t>
            </a:r>
          </a:p>
          <a:p>
            <a:pPr lvl="1" algn="l">
              <a:spcBef>
                <a:spcPts val="550"/>
              </a:spcBef>
              <a:buClrTx/>
              <a:buFontTx/>
              <a:buNone/>
            </a:pPr>
            <a:r>
              <a:rPr lang="en-US" altLang="en-US" sz="2200" dirty="0">
                <a:cs typeface="Courier New" panose="02070309020205020404" pitchFamily="49" charset="0"/>
              </a:rPr>
              <a:t>	25 &lt;CRLF&gt;</a:t>
            </a:r>
          </a:p>
          <a:p>
            <a:pPr lvl="1" algn="l">
              <a:spcBef>
                <a:spcPts val="550"/>
              </a:spcBef>
              <a:buClrTx/>
              <a:buFontTx/>
              <a:buNone/>
            </a:pPr>
            <a:r>
              <a:rPr lang="en-US" altLang="en-US" sz="2200" dirty="0">
                <a:cs typeface="Courier New" panose="02070309020205020404" pitchFamily="49" charset="0"/>
              </a:rPr>
              <a:t>	This is the data in the first chunk &lt;CRLF&gt;</a:t>
            </a:r>
          </a:p>
          <a:p>
            <a:pPr lvl="1" algn="l">
              <a:spcBef>
                <a:spcPts val="550"/>
              </a:spcBef>
              <a:buClrTx/>
              <a:buFontTx/>
              <a:buNone/>
            </a:pPr>
            <a:r>
              <a:rPr lang="en-US" altLang="en-US" sz="2200" dirty="0">
                <a:cs typeface="Courier New" panose="02070309020205020404" pitchFamily="49" charset="0"/>
              </a:rPr>
              <a:t>	1A &lt;CRLF&gt;</a:t>
            </a:r>
          </a:p>
          <a:p>
            <a:pPr lvl="1" algn="l">
              <a:spcBef>
                <a:spcPts val="550"/>
              </a:spcBef>
              <a:buClrTx/>
              <a:buFontTx/>
              <a:buNone/>
            </a:pPr>
            <a:r>
              <a:rPr lang="en-US" altLang="en-US" sz="2200" dirty="0">
                <a:cs typeface="Courier New" panose="02070309020205020404" pitchFamily="49" charset="0"/>
              </a:rPr>
              <a:t>	and this is the second one &lt;CRLF&gt;</a:t>
            </a:r>
          </a:p>
          <a:p>
            <a:pPr lvl="1" algn="l">
              <a:spcBef>
                <a:spcPts val="550"/>
              </a:spcBef>
              <a:buClrTx/>
              <a:buFontTx/>
              <a:buNone/>
            </a:pPr>
            <a:r>
              <a:rPr lang="en-US" altLang="en-US" sz="2200" dirty="0">
                <a:cs typeface="Courier New" panose="02070309020205020404" pitchFamily="49" charset="0"/>
              </a:rPr>
              <a:t>	0 &lt;CRLF&gt;</a:t>
            </a:r>
          </a:p>
          <a:p>
            <a:pPr lvl="1" algn="l">
              <a:spcBef>
                <a:spcPts val="550"/>
              </a:spcBef>
              <a:buClrTx/>
              <a:buFontTx/>
              <a:buNone/>
            </a:pPr>
            <a:endParaRPr lang="en-US" altLang="en-US" sz="2200" dirty="0">
              <a:cs typeface="Courier New" panose="02070309020205020404" pitchFamily="49" charset="0"/>
            </a:endParaRPr>
          </a:p>
          <a:p>
            <a:pPr algn="l">
              <a:spcBef>
                <a:spcPts val="650"/>
              </a:spcBef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altLang="en-US" sz="2600" b="0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Especially useful for dynamically-generated content, as length is not a priori known</a:t>
            </a:r>
          </a:p>
          <a:p>
            <a:pPr lvl="1" algn="l">
              <a:spcBef>
                <a:spcPts val="550"/>
              </a:spcBef>
              <a:buFont typeface="Arial" panose="020B0604020202020204" pitchFamily="34" charset="0"/>
              <a:buChar char="–"/>
            </a:pPr>
            <a:r>
              <a:rPr lang="en-US" altLang="en-US" sz="2200" b="0" dirty="0">
                <a:latin typeface="Calibri" panose="020F0502020204030204" pitchFamily="34" charset="0"/>
                <a:cs typeface="Calibri" panose="020F0502020204030204" pitchFamily="34" charset="0"/>
              </a:rPr>
              <a:t>Server would otherwise need to cache data until done generating, and then go back and fill-in length header before transmitting</a:t>
            </a:r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0CB53C87-EDCD-E84A-A77E-D70B18B1D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647700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93700645-5D30-B44D-9073-47EFD01C85D0}" type="slidenum">
              <a:rPr lang="en-US" altLang="en-US" sz="1200" b="0">
                <a:solidFill>
                  <a:srgbClr val="898989"/>
                </a:solidFill>
              </a:rPr>
              <a:pPr algn="r">
                <a:buClrTx/>
                <a:buFontTx/>
                <a:buNone/>
              </a:pPr>
              <a:t>12</a:t>
            </a:fld>
            <a:endParaRPr lang="en-US" altLang="en-US" sz="1200" b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27E55-98DB-704C-B19B-FCD6884FFB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Proxies</a:t>
            </a:r>
          </a:p>
        </p:txBody>
      </p:sp>
    </p:spTree>
    <p:extLst>
      <p:ext uri="{BB962C8B-B14F-4D97-AF65-F5344CB8AC3E}">
        <p14:creationId xmlns:p14="http://schemas.microsoft.com/office/powerpoint/2010/main" val="1555957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>
            <a:extLst>
              <a:ext uri="{FF2B5EF4-FFF2-40B4-BE49-F238E27FC236}">
                <a16:creationId xmlns:a16="http://schemas.microsoft.com/office/drawing/2014/main" id="{9C391DB7-ECD1-5C4E-B630-3AC165F46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>
                <a:solidFill>
                  <a:srgbClr val="0000FF"/>
                </a:solidFill>
                <a:latin typeface="Calibri" panose="020F0502020204030204" pitchFamily="34" charset="0"/>
              </a:rPr>
              <a:t>Proxies</a:t>
            </a:r>
          </a:p>
        </p:txBody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A598B469-1387-EA49-BA11-7ADF63D59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8534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1363" indent="-2841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ts val="800"/>
              </a:spcBef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altLang="en-US" sz="2800" b="0" dirty="0">
                <a:solidFill>
                  <a:srgbClr val="800000"/>
                </a:solidFill>
                <a:latin typeface="Calibri" panose="020F0502020204030204" pitchFamily="34" charset="0"/>
              </a:rPr>
              <a:t>End host that acts a broker between client and server</a:t>
            </a:r>
          </a:p>
          <a:p>
            <a:pPr lvl="1" algn="l">
              <a:spcBef>
                <a:spcPts val="700"/>
              </a:spcBef>
              <a:buFont typeface="Arial" panose="020B0604020202020204" pitchFamily="34" charset="0"/>
              <a:buChar char="–"/>
            </a:pPr>
            <a:r>
              <a:rPr lang="en-US" altLang="en-US" sz="2400" b="0" dirty="0">
                <a:latin typeface="Calibri" panose="020F0502020204030204" pitchFamily="34" charset="0"/>
              </a:rPr>
              <a:t>Speaks to server on client’s behalf</a:t>
            </a:r>
          </a:p>
          <a:p>
            <a:pPr lvl="1" algn="l">
              <a:spcBef>
                <a:spcPts val="700"/>
              </a:spcBef>
              <a:buFont typeface="Arial" panose="020B0604020202020204" pitchFamily="34" charset="0"/>
              <a:buChar char="–"/>
            </a:pPr>
            <a:endParaRPr lang="en-US" altLang="en-US" sz="2400" b="0" dirty="0">
              <a:latin typeface="Calibri" panose="020F0502020204030204" pitchFamily="34" charset="0"/>
            </a:endParaRPr>
          </a:p>
          <a:p>
            <a:pPr algn="l">
              <a:spcBef>
                <a:spcPts val="800"/>
              </a:spcBef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altLang="en-US" sz="2800" b="0" dirty="0">
                <a:solidFill>
                  <a:srgbClr val="800000"/>
                </a:solidFill>
                <a:latin typeface="Calibri" panose="020F0502020204030204" pitchFamily="34" charset="0"/>
              </a:rPr>
              <a:t>Why?</a:t>
            </a:r>
          </a:p>
          <a:p>
            <a:pPr lvl="1" algn="l">
              <a:spcBef>
                <a:spcPts val="700"/>
              </a:spcBef>
              <a:buFont typeface="Arial" panose="020B0604020202020204" pitchFamily="34" charset="0"/>
              <a:buChar char="–"/>
            </a:pPr>
            <a:r>
              <a:rPr lang="en-US" altLang="en-US" sz="2400" b="0" dirty="0">
                <a:latin typeface="Calibri" panose="020F0502020204030204" pitchFamily="34" charset="0"/>
              </a:rPr>
              <a:t>Privacy</a:t>
            </a:r>
          </a:p>
          <a:p>
            <a:pPr lvl="1" algn="l">
              <a:spcBef>
                <a:spcPts val="700"/>
              </a:spcBef>
              <a:buFont typeface="Arial" panose="020B0604020202020204" pitchFamily="34" charset="0"/>
              <a:buChar char="–"/>
            </a:pPr>
            <a:r>
              <a:rPr lang="en-US" altLang="en-US" sz="2400" b="0" dirty="0">
                <a:latin typeface="Calibri" panose="020F0502020204030204" pitchFamily="34" charset="0"/>
              </a:rPr>
              <a:t>Content filtering</a:t>
            </a:r>
          </a:p>
          <a:p>
            <a:pPr lvl="1" algn="l">
              <a:spcBef>
                <a:spcPts val="700"/>
              </a:spcBef>
              <a:buFont typeface="Arial" panose="020B0604020202020204" pitchFamily="34" charset="0"/>
              <a:buChar char="–"/>
            </a:pPr>
            <a:r>
              <a:rPr lang="en-US" altLang="en-US" sz="2400" b="0" dirty="0">
                <a:latin typeface="Calibri" panose="020F0502020204030204" pitchFamily="34" charset="0"/>
              </a:rPr>
              <a:t>Caching!!!</a:t>
            </a:r>
          </a:p>
        </p:txBody>
      </p:sp>
      <p:sp>
        <p:nvSpPr>
          <p:cNvPr id="31747" name="Text Box 3">
            <a:extLst>
              <a:ext uri="{FF2B5EF4-FFF2-40B4-BE49-F238E27FC236}">
                <a16:creationId xmlns:a16="http://schemas.microsoft.com/office/drawing/2014/main" id="{EBD48AFF-F283-0A41-B618-F26D943E7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647700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592DF416-F6C0-AF4A-BCAC-0B87DB9DFC15}" type="slidenum">
              <a:rPr lang="en-US" altLang="en-US" sz="1200" b="0">
                <a:solidFill>
                  <a:srgbClr val="898989"/>
                </a:solidFill>
              </a:rPr>
              <a:pPr algn="r">
                <a:buClrTx/>
                <a:buFontTx/>
                <a:buNone/>
              </a:pPr>
              <a:t>14</a:t>
            </a:fld>
            <a:endParaRPr lang="en-US" altLang="en-US" sz="1200" b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>
            <a:extLst>
              <a:ext uri="{FF2B5EF4-FFF2-40B4-BE49-F238E27FC236}">
                <a16:creationId xmlns:a16="http://schemas.microsoft.com/office/drawing/2014/main" id="{9F72DAB6-31F1-004C-9544-EC171B24B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>
                <a:solidFill>
                  <a:srgbClr val="0000FF"/>
                </a:solidFill>
                <a:latin typeface="Calibri" panose="020F0502020204030204" pitchFamily="34" charset="0"/>
              </a:rPr>
              <a:t>Proxies (Cont.)</a:t>
            </a:r>
          </a:p>
        </p:txBody>
      </p:sp>
      <p:sp>
        <p:nvSpPr>
          <p:cNvPr id="32770" name="Text Box 2">
            <a:extLst>
              <a:ext uri="{FF2B5EF4-FFF2-40B4-BE49-F238E27FC236}">
                <a16:creationId xmlns:a16="http://schemas.microsoft.com/office/drawing/2014/main" id="{95B936E1-557F-D945-AE44-6AC853EE8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981200"/>
            <a:ext cx="3346450" cy="299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ts val="800"/>
              </a:spcBef>
              <a:spcAft>
                <a:spcPts val="1600"/>
              </a:spcAft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altLang="en-US" sz="2400" b="0" dirty="0">
                <a:solidFill>
                  <a:schemeClr val="tx1"/>
                </a:solidFill>
                <a:latin typeface="Calibri" panose="020F0502020204030204" pitchFamily="34" charset="0"/>
              </a:rPr>
              <a:t>Accept requests from multiple clients</a:t>
            </a:r>
          </a:p>
          <a:p>
            <a:pPr algn="l">
              <a:spcBef>
                <a:spcPts val="800"/>
              </a:spcBef>
              <a:spcAft>
                <a:spcPts val="1600"/>
              </a:spcAft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altLang="en-US" sz="2400" b="0" dirty="0">
                <a:solidFill>
                  <a:schemeClr val="tx1"/>
                </a:solidFill>
                <a:latin typeface="Calibri" panose="020F0502020204030204" pitchFamily="34" charset="0"/>
              </a:rPr>
              <a:t>Takes request and reissues it to server</a:t>
            </a:r>
          </a:p>
          <a:p>
            <a:pPr algn="l">
              <a:spcBef>
                <a:spcPts val="800"/>
              </a:spcBef>
              <a:spcAft>
                <a:spcPts val="1600"/>
              </a:spcAft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altLang="en-US" sz="2400" b="0" dirty="0">
                <a:solidFill>
                  <a:schemeClr val="tx1"/>
                </a:solidFill>
                <a:latin typeface="Calibri" panose="020F0502020204030204" pitchFamily="34" charset="0"/>
              </a:rPr>
              <a:t>Takes response and forwards to client</a:t>
            </a:r>
          </a:p>
        </p:txBody>
      </p:sp>
      <p:sp>
        <p:nvSpPr>
          <p:cNvPr id="32771" name="Text Box 3">
            <a:extLst>
              <a:ext uri="{FF2B5EF4-FFF2-40B4-BE49-F238E27FC236}">
                <a16:creationId xmlns:a16="http://schemas.microsoft.com/office/drawing/2014/main" id="{3F1FC7DE-CB4E-024F-BC7F-50D5E8958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647700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1997CE10-24A2-4C4E-9CD5-ED2F8657FEB3}" type="slidenum">
              <a:rPr lang="en-US" altLang="en-US" sz="1200" b="0">
                <a:solidFill>
                  <a:srgbClr val="898989"/>
                </a:solidFill>
              </a:rPr>
              <a:pPr algn="r">
                <a:buClrTx/>
                <a:buFontTx/>
                <a:buNone/>
              </a:pPr>
              <a:t>15</a:t>
            </a:fld>
            <a:endParaRPr lang="en-US" altLang="en-US" sz="1200" b="0">
              <a:solidFill>
                <a:srgbClr val="898989"/>
              </a:solidFill>
            </a:endParaRPr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AB6466AF-2E34-A04F-90E0-657FC139E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020" y="1511300"/>
            <a:ext cx="4800600" cy="4267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dist="107933" dir="18900000" algn="ctr" rotWithShape="0">
              <a:srgbClr val="EEECE1">
                <a:alpha val="50027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2773" name="Picture 5">
            <a:extLst>
              <a:ext uri="{FF2B5EF4-FFF2-40B4-BE49-F238E27FC236}">
                <a16:creationId xmlns:a16="http://schemas.microsoft.com/office/drawing/2014/main" id="{45DF0C06-4FF8-304C-B329-7DDE9C3D8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120" y="2486025"/>
            <a:ext cx="515938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4" name="Text Box 6">
            <a:extLst>
              <a:ext uri="{FF2B5EF4-FFF2-40B4-BE49-F238E27FC236}">
                <a16:creationId xmlns:a16="http://schemas.microsoft.com/office/drawing/2014/main" id="{4E77421A-61BC-FD45-ABC9-969C36620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2970" y="2894013"/>
            <a:ext cx="709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600" b="0">
                <a:latin typeface="Arial" panose="020B0604020202020204" pitchFamily="34" charset="0"/>
              </a:rPr>
              <a:t>client</a:t>
            </a:r>
          </a:p>
        </p:txBody>
      </p:sp>
      <p:graphicFrame>
        <p:nvGraphicFramePr>
          <p:cNvPr id="32775" name="Object 7">
            <a:extLst>
              <a:ext uri="{FF2B5EF4-FFF2-40B4-BE49-F238E27FC236}">
                <a16:creationId xmlns:a16="http://schemas.microsoft.com/office/drawing/2014/main" id="{31563FF2-A4DF-0A46-8561-73E9D2D22D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6678239"/>
              </p:ext>
            </p:extLst>
          </p:nvPr>
        </p:nvGraphicFramePr>
        <p:xfrm>
          <a:off x="4185208" y="4356100"/>
          <a:ext cx="51593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7" r:id="rId5" imgW="1308100" imgH="1079500" progId="">
                  <p:embed/>
                </p:oleObj>
              </mc:Choice>
              <mc:Fallback>
                <p:oleObj r:id="rId5" imgW="1308100" imgH="107950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5208" y="4356100"/>
                        <a:ext cx="515937" cy="4127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6" name="Text Box 8">
            <a:extLst>
              <a:ext uri="{FF2B5EF4-FFF2-40B4-BE49-F238E27FC236}">
                <a16:creationId xmlns:a16="http://schemas.microsoft.com/office/drawing/2014/main" id="{F725D11F-F9E9-F24E-8D97-A5C0F5FCD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8920" y="2298700"/>
            <a:ext cx="942975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Proxy</a:t>
            </a:r>
          </a:p>
          <a:p>
            <a:pPr>
              <a:buClrTx/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server</a:t>
            </a:r>
          </a:p>
        </p:txBody>
      </p:sp>
      <p:grpSp>
        <p:nvGrpSpPr>
          <p:cNvPr id="32777" name="Group 9">
            <a:extLst>
              <a:ext uri="{FF2B5EF4-FFF2-40B4-BE49-F238E27FC236}">
                <a16:creationId xmlns:a16="http://schemas.microsoft.com/office/drawing/2014/main" id="{A346DF72-43D7-F14C-ACB9-85D4FA10AA5C}"/>
              </a:ext>
            </a:extLst>
          </p:cNvPr>
          <p:cNvGrpSpPr>
            <a:grpSpLocks/>
          </p:cNvGrpSpPr>
          <p:nvPr/>
        </p:nvGrpSpPr>
        <p:grpSpPr bwMode="auto">
          <a:xfrm>
            <a:off x="6166408" y="3086100"/>
            <a:ext cx="344487" cy="741363"/>
            <a:chOff x="3937" y="2240"/>
            <a:chExt cx="217" cy="467"/>
          </a:xfrm>
        </p:grpSpPr>
        <p:sp>
          <p:nvSpPr>
            <p:cNvPr id="32778" name="AutoShape 10">
              <a:extLst>
                <a:ext uri="{FF2B5EF4-FFF2-40B4-BE49-F238E27FC236}">
                  <a16:creationId xmlns:a16="http://schemas.microsoft.com/office/drawing/2014/main" id="{5769EC7C-BE09-3E46-92A7-13C932F20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7" y="2600"/>
              <a:ext cx="217" cy="107"/>
            </a:xfrm>
            <a:prstGeom prst="parallelogram">
              <a:avLst>
                <a:gd name="adj" fmla="val 78126"/>
              </a:avLst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9" name="Rectangle 11">
              <a:extLst>
                <a:ext uri="{FF2B5EF4-FFF2-40B4-BE49-F238E27FC236}">
                  <a16:creationId xmlns:a16="http://schemas.microsoft.com/office/drawing/2014/main" id="{2DC847D9-7F3E-6840-B6C6-930F11FC00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7" y="2243"/>
              <a:ext cx="99" cy="358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0" name="Rectangle 12">
              <a:extLst>
                <a:ext uri="{FF2B5EF4-FFF2-40B4-BE49-F238E27FC236}">
                  <a16:creationId xmlns:a16="http://schemas.microsoft.com/office/drawing/2014/main" id="{6C2F536C-81C3-8749-BAD7-F63A422C1A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8" y="2345"/>
              <a:ext cx="137" cy="359"/>
            </a:xfrm>
            <a:prstGeom prst="rect">
              <a:avLst/>
            </a:prstGeom>
            <a:solidFill>
              <a:srgbClr val="33CC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1" name="AutoShape 13">
              <a:extLst>
                <a:ext uri="{FF2B5EF4-FFF2-40B4-BE49-F238E27FC236}">
                  <a16:creationId xmlns:a16="http://schemas.microsoft.com/office/drawing/2014/main" id="{2319B153-FB42-E14F-99A3-52567EB9B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7" y="2240"/>
              <a:ext cx="217" cy="107"/>
            </a:xfrm>
            <a:prstGeom prst="parallelogram">
              <a:avLst>
                <a:gd name="adj" fmla="val 78126"/>
              </a:avLst>
            </a:prstGeom>
            <a:solidFill>
              <a:srgbClr val="33CC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2" name="Line 14">
              <a:extLst>
                <a:ext uri="{FF2B5EF4-FFF2-40B4-BE49-F238E27FC236}">
                  <a16:creationId xmlns:a16="http://schemas.microsoft.com/office/drawing/2014/main" id="{0421DD2D-E53B-724A-915D-9BAB3A962D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5" y="2248"/>
              <a:ext cx="0" cy="35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3" name="Line 15">
              <a:extLst>
                <a:ext uri="{FF2B5EF4-FFF2-40B4-BE49-F238E27FC236}">
                  <a16:creationId xmlns:a16="http://schemas.microsoft.com/office/drawing/2014/main" id="{1C641CBA-D381-A142-81F1-2BAC766E6D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75" y="2600"/>
              <a:ext cx="79" cy="104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4" name="Rectangle 16">
              <a:extLst>
                <a:ext uri="{FF2B5EF4-FFF2-40B4-BE49-F238E27FC236}">
                  <a16:creationId xmlns:a16="http://schemas.microsoft.com/office/drawing/2014/main" id="{E614AC27-2B97-3C4C-BF69-F2AA4BAC0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6" y="2392"/>
              <a:ext cx="90" cy="206"/>
            </a:xfrm>
            <a:prstGeom prst="rect">
              <a:avLst/>
            </a:prstGeom>
            <a:solidFill>
              <a:srgbClr val="C0504D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5" name="Rectangle 17">
              <a:extLst>
                <a:ext uri="{FF2B5EF4-FFF2-40B4-BE49-F238E27FC236}">
                  <a16:creationId xmlns:a16="http://schemas.microsoft.com/office/drawing/2014/main" id="{DBD6A626-BA0A-7E42-B25A-6B55EF434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9" y="2455"/>
              <a:ext cx="68" cy="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86" name="AutoShape 18">
            <a:extLst>
              <a:ext uri="{FF2B5EF4-FFF2-40B4-BE49-F238E27FC236}">
                <a16:creationId xmlns:a16="http://schemas.microsoft.com/office/drawing/2014/main" id="{2AF0AE41-B78B-3B43-A533-2B113279DA6E}"/>
              </a:ext>
            </a:extLst>
          </p:cNvPr>
          <p:cNvSpPr>
            <a:spLocks/>
          </p:cNvSpPr>
          <p:nvPr/>
        </p:nvSpPr>
        <p:spPr bwMode="auto">
          <a:xfrm>
            <a:off x="4682095" y="2671763"/>
            <a:ext cx="3251200" cy="730250"/>
          </a:xfrm>
          <a:custGeom>
            <a:avLst/>
            <a:gdLst>
              <a:gd name="T0" fmla="*/ 0 w 2048"/>
              <a:gd name="T1" fmla="*/ 2147483647 h 460"/>
              <a:gd name="T2" fmla="*/ 2147483647 w 2048"/>
              <a:gd name="T3" fmla="*/ 2147483647 h 460"/>
              <a:gd name="T4" fmla="*/ 2147483647 w 2048"/>
              <a:gd name="T5" fmla="*/ 0 h 460"/>
              <a:gd name="T6" fmla="*/ 0 w 2048"/>
              <a:gd name="T7" fmla="*/ 0 h 460"/>
              <a:gd name="T8" fmla="*/ 2048 w 2048"/>
              <a:gd name="T9" fmla="*/ 460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048" h="460">
                <a:moveTo>
                  <a:pt x="0" y="2"/>
                </a:moveTo>
                <a:lnTo>
                  <a:pt x="1011" y="460"/>
                </a:lnTo>
                <a:lnTo>
                  <a:pt x="2048" y="0"/>
                </a:lnTo>
              </a:path>
            </a:pathLst>
          </a:custGeom>
          <a:noFill/>
          <a:ln w="2844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7" name="Line 19">
            <a:extLst>
              <a:ext uri="{FF2B5EF4-FFF2-40B4-BE49-F238E27FC236}">
                <a16:creationId xmlns:a16="http://schemas.microsoft.com/office/drawing/2014/main" id="{4274792D-6492-9943-9099-477E00B15E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75745" y="3624263"/>
            <a:ext cx="1401763" cy="763587"/>
          </a:xfrm>
          <a:prstGeom prst="line">
            <a:avLst/>
          </a:prstGeom>
          <a:noFill/>
          <a:ln w="2844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8" name="Line 20">
            <a:extLst>
              <a:ext uri="{FF2B5EF4-FFF2-40B4-BE49-F238E27FC236}">
                <a16:creationId xmlns:a16="http://schemas.microsoft.com/office/drawing/2014/main" id="{BB6DFF51-20A0-3D46-A63A-5A661D1A3F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24958" y="3713163"/>
            <a:ext cx="1406525" cy="785812"/>
          </a:xfrm>
          <a:prstGeom prst="line">
            <a:avLst/>
          </a:prstGeom>
          <a:noFill/>
          <a:ln w="2844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9" name="Text Box 21">
            <a:extLst>
              <a:ext uri="{FF2B5EF4-FFF2-40B4-BE49-F238E27FC236}">
                <a16:creationId xmlns:a16="http://schemas.microsoft.com/office/drawing/2014/main" id="{F1B2EE0B-3865-D94E-A64E-4DCDCBA8B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8545" y="4810125"/>
            <a:ext cx="709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600" b="0">
                <a:latin typeface="Arial" panose="020B0604020202020204" pitchFamily="34" charset="0"/>
              </a:rPr>
              <a:t>client</a:t>
            </a:r>
          </a:p>
        </p:txBody>
      </p:sp>
      <p:sp>
        <p:nvSpPr>
          <p:cNvPr id="32790" name="Text Box 22">
            <a:extLst>
              <a:ext uri="{FF2B5EF4-FFF2-40B4-BE49-F238E27FC236}">
                <a16:creationId xmlns:a16="http://schemas.microsoft.com/office/drawing/2014/main" id="{ECFAB7E0-A430-1C4C-B22D-E1C2AA15A413}"/>
              </a:ext>
            </a:extLst>
          </p:cNvPr>
          <p:cNvSpPr txBox="1">
            <a:spLocks noChangeArrowheads="1"/>
          </p:cNvSpPr>
          <p:nvPr/>
        </p:nvSpPr>
        <p:spPr bwMode="auto">
          <a:xfrm rot="1440000">
            <a:off x="4786870" y="2708275"/>
            <a:ext cx="14970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600" b="0">
                <a:solidFill>
                  <a:srgbClr val="FF0000"/>
                </a:solidFill>
                <a:latin typeface="Arial" panose="020B0604020202020204" pitchFamily="34" charset="0"/>
              </a:rPr>
              <a:t>HTTP request</a:t>
            </a:r>
          </a:p>
        </p:txBody>
      </p:sp>
      <p:sp>
        <p:nvSpPr>
          <p:cNvPr id="32791" name="Text Box 23">
            <a:extLst>
              <a:ext uri="{FF2B5EF4-FFF2-40B4-BE49-F238E27FC236}">
                <a16:creationId xmlns:a16="http://schemas.microsoft.com/office/drawing/2014/main" id="{E70C081B-15E1-EA48-99DE-69F54AED4FD6}"/>
              </a:ext>
            </a:extLst>
          </p:cNvPr>
          <p:cNvSpPr txBox="1">
            <a:spLocks noChangeArrowheads="1"/>
          </p:cNvSpPr>
          <p:nvPr/>
        </p:nvSpPr>
        <p:spPr bwMode="auto">
          <a:xfrm rot="19920000">
            <a:off x="4491595" y="3727450"/>
            <a:ext cx="14970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600" b="0">
                <a:solidFill>
                  <a:srgbClr val="FF0000"/>
                </a:solidFill>
                <a:latin typeface="Arial" panose="020B0604020202020204" pitchFamily="34" charset="0"/>
              </a:rPr>
              <a:t>HTTP request</a:t>
            </a:r>
          </a:p>
        </p:txBody>
      </p:sp>
      <p:sp>
        <p:nvSpPr>
          <p:cNvPr id="32792" name="Text Box 24">
            <a:extLst>
              <a:ext uri="{FF2B5EF4-FFF2-40B4-BE49-F238E27FC236}">
                <a16:creationId xmlns:a16="http://schemas.microsoft.com/office/drawing/2014/main" id="{A93668CF-F1D2-FF47-8A43-DBD00156471C}"/>
              </a:ext>
            </a:extLst>
          </p:cNvPr>
          <p:cNvSpPr txBox="1">
            <a:spLocks noChangeArrowheads="1"/>
          </p:cNvSpPr>
          <p:nvPr/>
        </p:nvSpPr>
        <p:spPr bwMode="auto">
          <a:xfrm rot="1440000">
            <a:off x="4499533" y="3086100"/>
            <a:ext cx="1666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600" b="0">
                <a:solidFill>
                  <a:srgbClr val="FF0000"/>
                </a:solidFill>
                <a:latin typeface="Arial" panose="020B0604020202020204" pitchFamily="34" charset="0"/>
              </a:rPr>
              <a:t>HTTP response</a:t>
            </a:r>
          </a:p>
        </p:txBody>
      </p:sp>
      <p:sp>
        <p:nvSpPr>
          <p:cNvPr id="32793" name="Text Box 25">
            <a:extLst>
              <a:ext uri="{FF2B5EF4-FFF2-40B4-BE49-F238E27FC236}">
                <a16:creationId xmlns:a16="http://schemas.microsoft.com/office/drawing/2014/main" id="{F7EED41E-F6FF-D84D-802C-46219CB6FF9A}"/>
              </a:ext>
            </a:extLst>
          </p:cNvPr>
          <p:cNvSpPr txBox="1">
            <a:spLocks noChangeArrowheads="1"/>
          </p:cNvSpPr>
          <p:nvPr/>
        </p:nvSpPr>
        <p:spPr bwMode="auto">
          <a:xfrm rot="19860000">
            <a:off x="4667808" y="4046538"/>
            <a:ext cx="1666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600" b="0">
                <a:solidFill>
                  <a:srgbClr val="FF0000"/>
                </a:solidFill>
                <a:latin typeface="Arial" panose="020B0604020202020204" pitchFamily="34" charset="0"/>
              </a:rPr>
              <a:t>HTTP response</a:t>
            </a:r>
          </a:p>
        </p:txBody>
      </p:sp>
      <p:grpSp>
        <p:nvGrpSpPr>
          <p:cNvPr id="32794" name="Group 26">
            <a:extLst>
              <a:ext uri="{FF2B5EF4-FFF2-40B4-BE49-F238E27FC236}">
                <a16:creationId xmlns:a16="http://schemas.microsoft.com/office/drawing/2014/main" id="{C82947F6-B6EF-EB40-8099-7C107E37AF44}"/>
              </a:ext>
            </a:extLst>
          </p:cNvPr>
          <p:cNvGrpSpPr>
            <a:grpSpLocks/>
          </p:cNvGrpSpPr>
          <p:nvPr/>
        </p:nvGrpSpPr>
        <p:grpSpPr bwMode="auto">
          <a:xfrm>
            <a:off x="8090458" y="2295525"/>
            <a:ext cx="344487" cy="739775"/>
            <a:chOff x="5149" y="1742"/>
            <a:chExt cx="217" cy="466"/>
          </a:xfrm>
        </p:grpSpPr>
        <p:sp>
          <p:nvSpPr>
            <p:cNvPr id="32795" name="AutoShape 27">
              <a:extLst>
                <a:ext uri="{FF2B5EF4-FFF2-40B4-BE49-F238E27FC236}">
                  <a16:creationId xmlns:a16="http://schemas.microsoft.com/office/drawing/2014/main" id="{5FB94E1E-1624-024B-A6A9-151F1A9DB6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9" y="2101"/>
              <a:ext cx="217" cy="107"/>
            </a:xfrm>
            <a:prstGeom prst="parallelogram">
              <a:avLst>
                <a:gd name="adj" fmla="val 78126"/>
              </a:avLst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6" name="Rectangle 28">
              <a:extLst>
                <a:ext uri="{FF2B5EF4-FFF2-40B4-BE49-F238E27FC236}">
                  <a16:creationId xmlns:a16="http://schemas.microsoft.com/office/drawing/2014/main" id="{130C9183-A4FD-2148-8A9B-E8ABE48552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9" y="1745"/>
              <a:ext cx="99" cy="358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7" name="Rectangle 29">
              <a:extLst>
                <a:ext uri="{FF2B5EF4-FFF2-40B4-BE49-F238E27FC236}">
                  <a16:creationId xmlns:a16="http://schemas.microsoft.com/office/drawing/2014/main" id="{FAAB8066-DBE5-FA45-B643-93E014FAD5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0" y="1847"/>
              <a:ext cx="137" cy="358"/>
            </a:xfrm>
            <a:prstGeom prst="rect">
              <a:avLst/>
            </a:prstGeom>
            <a:solidFill>
              <a:srgbClr val="33CC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8" name="AutoShape 30">
              <a:extLst>
                <a:ext uri="{FF2B5EF4-FFF2-40B4-BE49-F238E27FC236}">
                  <a16:creationId xmlns:a16="http://schemas.microsoft.com/office/drawing/2014/main" id="{47916D9E-8896-D54C-AE17-1E6DE0D9BE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9" y="1742"/>
              <a:ext cx="217" cy="107"/>
            </a:xfrm>
            <a:prstGeom prst="parallelogram">
              <a:avLst>
                <a:gd name="adj" fmla="val 78126"/>
              </a:avLst>
            </a:prstGeom>
            <a:solidFill>
              <a:srgbClr val="33CC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9" name="Line 31">
              <a:extLst>
                <a:ext uri="{FF2B5EF4-FFF2-40B4-BE49-F238E27FC236}">
                  <a16:creationId xmlns:a16="http://schemas.microsoft.com/office/drawing/2014/main" id="{8DBF3E7F-C628-E04B-BA60-ADF96979DD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67" y="1750"/>
              <a:ext cx="0" cy="35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0" name="Line 32">
              <a:extLst>
                <a:ext uri="{FF2B5EF4-FFF2-40B4-BE49-F238E27FC236}">
                  <a16:creationId xmlns:a16="http://schemas.microsoft.com/office/drawing/2014/main" id="{B01B254F-5C5A-8849-A374-1C31C66AB1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87" y="2101"/>
              <a:ext cx="79" cy="104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1" name="Rectangle 33">
              <a:extLst>
                <a:ext uri="{FF2B5EF4-FFF2-40B4-BE49-F238E27FC236}">
                  <a16:creationId xmlns:a16="http://schemas.microsoft.com/office/drawing/2014/main" id="{57D5A7B5-7EC9-264E-8DEF-2B92BD1CE7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8" y="1894"/>
              <a:ext cx="90" cy="206"/>
            </a:xfrm>
            <a:prstGeom prst="rect">
              <a:avLst/>
            </a:prstGeom>
            <a:solidFill>
              <a:srgbClr val="C0504D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2" name="Rectangle 34">
              <a:extLst>
                <a:ext uri="{FF2B5EF4-FFF2-40B4-BE49-F238E27FC236}">
                  <a16:creationId xmlns:a16="http://schemas.microsoft.com/office/drawing/2014/main" id="{6754FB8F-EC06-FF48-8FDF-EC3DB6DC61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1" y="1957"/>
              <a:ext cx="68" cy="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803" name="Group 35">
            <a:extLst>
              <a:ext uri="{FF2B5EF4-FFF2-40B4-BE49-F238E27FC236}">
                <a16:creationId xmlns:a16="http://schemas.microsoft.com/office/drawing/2014/main" id="{32B0B522-59BB-324C-8BBB-5CE23D147232}"/>
              </a:ext>
            </a:extLst>
          </p:cNvPr>
          <p:cNvGrpSpPr>
            <a:grpSpLocks/>
          </p:cNvGrpSpPr>
          <p:nvPr/>
        </p:nvGrpSpPr>
        <p:grpSpPr bwMode="auto">
          <a:xfrm>
            <a:off x="8090458" y="4200525"/>
            <a:ext cx="344487" cy="741363"/>
            <a:chOff x="5149" y="2942"/>
            <a:chExt cx="217" cy="467"/>
          </a:xfrm>
        </p:grpSpPr>
        <p:sp>
          <p:nvSpPr>
            <p:cNvPr id="32804" name="AutoShape 36">
              <a:extLst>
                <a:ext uri="{FF2B5EF4-FFF2-40B4-BE49-F238E27FC236}">
                  <a16:creationId xmlns:a16="http://schemas.microsoft.com/office/drawing/2014/main" id="{6581310E-2640-2B41-A7C7-3742716F91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9" y="3302"/>
              <a:ext cx="217" cy="107"/>
            </a:xfrm>
            <a:prstGeom prst="parallelogram">
              <a:avLst>
                <a:gd name="adj" fmla="val 78126"/>
              </a:avLst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5" name="Rectangle 37">
              <a:extLst>
                <a:ext uri="{FF2B5EF4-FFF2-40B4-BE49-F238E27FC236}">
                  <a16:creationId xmlns:a16="http://schemas.microsoft.com/office/drawing/2014/main" id="{4D92332C-0410-5A4D-A2E9-FB6FAA5E39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9" y="2945"/>
              <a:ext cx="99" cy="358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6" name="Rectangle 38">
              <a:extLst>
                <a:ext uri="{FF2B5EF4-FFF2-40B4-BE49-F238E27FC236}">
                  <a16:creationId xmlns:a16="http://schemas.microsoft.com/office/drawing/2014/main" id="{42107EA1-B1B6-EF45-8D31-5748B2256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0" y="3047"/>
              <a:ext cx="137" cy="359"/>
            </a:xfrm>
            <a:prstGeom prst="rect">
              <a:avLst/>
            </a:prstGeom>
            <a:solidFill>
              <a:srgbClr val="33CC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7" name="AutoShape 39">
              <a:extLst>
                <a:ext uri="{FF2B5EF4-FFF2-40B4-BE49-F238E27FC236}">
                  <a16:creationId xmlns:a16="http://schemas.microsoft.com/office/drawing/2014/main" id="{7AA1F429-333F-2B48-AD96-2CF65DDF5D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9" y="2942"/>
              <a:ext cx="217" cy="107"/>
            </a:xfrm>
            <a:prstGeom prst="parallelogram">
              <a:avLst>
                <a:gd name="adj" fmla="val 78126"/>
              </a:avLst>
            </a:prstGeom>
            <a:solidFill>
              <a:srgbClr val="33CC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8" name="Line 40">
              <a:extLst>
                <a:ext uri="{FF2B5EF4-FFF2-40B4-BE49-F238E27FC236}">
                  <a16:creationId xmlns:a16="http://schemas.microsoft.com/office/drawing/2014/main" id="{481D035A-21A8-8D4E-A7B5-B01DD63AC5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67" y="2949"/>
              <a:ext cx="0" cy="35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9" name="Line 41">
              <a:extLst>
                <a:ext uri="{FF2B5EF4-FFF2-40B4-BE49-F238E27FC236}">
                  <a16:creationId xmlns:a16="http://schemas.microsoft.com/office/drawing/2014/main" id="{F7CDDF86-BA4C-A749-A195-F8BB2B0B7E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87" y="3302"/>
              <a:ext cx="79" cy="104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0" name="Rectangle 42">
              <a:extLst>
                <a:ext uri="{FF2B5EF4-FFF2-40B4-BE49-F238E27FC236}">
                  <a16:creationId xmlns:a16="http://schemas.microsoft.com/office/drawing/2014/main" id="{1C7C9654-612F-694F-BEDD-4A046A069C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8" y="3094"/>
              <a:ext cx="90" cy="206"/>
            </a:xfrm>
            <a:prstGeom prst="rect">
              <a:avLst/>
            </a:prstGeom>
            <a:solidFill>
              <a:srgbClr val="C0504D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1" name="Rectangle 43">
              <a:extLst>
                <a:ext uri="{FF2B5EF4-FFF2-40B4-BE49-F238E27FC236}">
                  <a16:creationId xmlns:a16="http://schemas.microsoft.com/office/drawing/2014/main" id="{F7AB4863-754C-CB4F-BABF-6A0806FFE3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1" y="3157"/>
              <a:ext cx="68" cy="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812" name="AutoShape 44">
            <a:extLst>
              <a:ext uri="{FF2B5EF4-FFF2-40B4-BE49-F238E27FC236}">
                <a16:creationId xmlns:a16="http://schemas.microsoft.com/office/drawing/2014/main" id="{B5689E7E-701E-1D4A-928B-A2E16CCF1EA9}"/>
              </a:ext>
            </a:extLst>
          </p:cNvPr>
          <p:cNvSpPr>
            <a:spLocks/>
          </p:cNvSpPr>
          <p:nvPr/>
        </p:nvSpPr>
        <p:spPr bwMode="auto">
          <a:xfrm>
            <a:off x="4655108" y="2746375"/>
            <a:ext cx="3363912" cy="755650"/>
          </a:xfrm>
          <a:custGeom>
            <a:avLst/>
            <a:gdLst>
              <a:gd name="T0" fmla="*/ 2147483647 w 2119"/>
              <a:gd name="T1" fmla="*/ 0 h 476"/>
              <a:gd name="T2" fmla="*/ 2147483647 w 2119"/>
              <a:gd name="T3" fmla="*/ 2147483647 h 476"/>
              <a:gd name="T4" fmla="*/ 0 w 2119"/>
              <a:gd name="T5" fmla="*/ 2147483647 h 476"/>
              <a:gd name="T6" fmla="*/ 0 w 2119"/>
              <a:gd name="T7" fmla="*/ 0 h 476"/>
              <a:gd name="T8" fmla="*/ 2119 w 2119"/>
              <a:gd name="T9" fmla="*/ 476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19" h="476">
                <a:moveTo>
                  <a:pt x="2119" y="0"/>
                </a:moveTo>
                <a:lnTo>
                  <a:pt x="1020" y="476"/>
                </a:lnTo>
                <a:lnTo>
                  <a:pt x="0" y="8"/>
                </a:lnTo>
              </a:path>
            </a:pathLst>
          </a:custGeom>
          <a:noFill/>
          <a:ln w="2844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13" name="Text Box 45">
            <a:extLst>
              <a:ext uri="{FF2B5EF4-FFF2-40B4-BE49-F238E27FC236}">
                <a16:creationId xmlns:a16="http://schemas.microsoft.com/office/drawing/2014/main" id="{ED4E8AFF-167F-3540-9493-B60AEA3C935B}"/>
              </a:ext>
            </a:extLst>
          </p:cNvPr>
          <p:cNvSpPr txBox="1">
            <a:spLocks noChangeArrowheads="1"/>
          </p:cNvSpPr>
          <p:nvPr/>
        </p:nvSpPr>
        <p:spPr bwMode="auto">
          <a:xfrm rot="20160000">
            <a:off x="6421995" y="2725738"/>
            <a:ext cx="14970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600" b="0">
                <a:solidFill>
                  <a:srgbClr val="FF0000"/>
                </a:solidFill>
                <a:latin typeface="Arial" panose="020B0604020202020204" pitchFamily="34" charset="0"/>
              </a:rPr>
              <a:t>HTTP request</a:t>
            </a:r>
          </a:p>
        </p:txBody>
      </p:sp>
      <p:sp>
        <p:nvSpPr>
          <p:cNvPr id="32814" name="Text Box 46">
            <a:extLst>
              <a:ext uri="{FF2B5EF4-FFF2-40B4-BE49-F238E27FC236}">
                <a16:creationId xmlns:a16="http://schemas.microsoft.com/office/drawing/2014/main" id="{0BCEAFA1-BE8B-3D4C-8995-45068BEA8AB4}"/>
              </a:ext>
            </a:extLst>
          </p:cNvPr>
          <p:cNvSpPr txBox="1">
            <a:spLocks noChangeArrowheads="1"/>
          </p:cNvSpPr>
          <p:nvPr/>
        </p:nvSpPr>
        <p:spPr bwMode="auto">
          <a:xfrm rot="20160000">
            <a:off x="6452158" y="3068638"/>
            <a:ext cx="1666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600" b="0">
                <a:solidFill>
                  <a:srgbClr val="FF0000"/>
                </a:solidFill>
                <a:latin typeface="Arial" panose="020B0604020202020204" pitchFamily="34" charset="0"/>
              </a:rPr>
              <a:t>HTTP response</a:t>
            </a:r>
          </a:p>
        </p:txBody>
      </p:sp>
      <p:sp>
        <p:nvSpPr>
          <p:cNvPr id="32815" name="Text Box 47">
            <a:extLst>
              <a:ext uri="{FF2B5EF4-FFF2-40B4-BE49-F238E27FC236}">
                <a16:creationId xmlns:a16="http://schemas.microsoft.com/office/drawing/2014/main" id="{073990EA-CA49-4645-960D-4F73D30BC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1533" y="4991100"/>
            <a:ext cx="8001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600" b="0">
                <a:latin typeface="Arial" panose="020B0604020202020204" pitchFamily="34" charset="0"/>
              </a:rPr>
              <a:t>origin </a:t>
            </a:r>
          </a:p>
          <a:p>
            <a:pPr>
              <a:buClrTx/>
              <a:buFontTx/>
              <a:buNone/>
            </a:pPr>
            <a:r>
              <a:rPr lang="en-US" altLang="en-US" sz="1600" b="0">
                <a:latin typeface="Arial" panose="020B0604020202020204" pitchFamily="34" charset="0"/>
              </a:rPr>
              <a:t>server</a:t>
            </a:r>
          </a:p>
        </p:txBody>
      </p:sp>
      <p:sp>
        <p:nvSpPr>
          <p:cNvPr id="32816" name="Text Box 48">
            <a:extLst>
              <a:ext uri="{FF2B5EF4-FFF2-40B4-BE49-F238E27FC236}">
                <a16:creationId xmlns:a16="http://schemas.microsoft.com/office/drawing/2014/main" id="{A6284B87-2085-584D-9B3F-8D538AA79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0108" y="1657350"/>
            <a:ext cx="8001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600" b="0">
                <a:latin typeface="Arial" panose="020B0604020202020204" pitchFamily="34" charset="0"/>
              </a:rPr>
              <a:t>origin </a:t>
            </a:r>
          </a:p>
          <a:p>
            <a:pPr>
              <a:buClrTx/>
              <a:buFontTx/>
              <a:buNone/>
            </a:pPr>
            <a:r>
              <a:rPr lang="en-US" altLang="en-US" sz="1600" b="0">
                <a:latin typeface="Arial" panose="020B0604020202020204" pitchFamily="34" charset="0"/>
              </a:rPr>
              <a:t>server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>
            <a:extLst>
              <a:ext uri="{FF2B5EF4-FFF2-40B4-BE49-F238E27FC236}">
                <a16:creationId xmlns:a16="http://schemas.microsoft.com/office/drawing/2014/main" id="{EA134624-952B-A045-A8E3-0346B12B1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>
                <a:solidFill>
                  <a:srgbClr val="0000FF"/>
                </a:solidFill>
                <a:latin typeface="Calibri" panose="020F0502020204030204" pitchFamily="34" charset="0"/>
              </a:rPr>
              <a:t>HTTP Caching</a:t>
            </a:r>
          </a:p>
        </p:txBody>
      </p:sp>
      <p:sp>
        <p:nvSpPr>
          <p:cNvPr id="40962" name="Text Box 2">
            <a:extLst>
              <a:ext uri="{FF2B5EF4-FFF2-40B4-BE49-F238E27FC236}">
                <a16:creationId xmlns:a16="http://schemas.microsoft.com/office/drawing/2014/main" id="{2024C7DE-F214-B84D-89D6-832F92660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8534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1363" indent="-2841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ts val="800"/>
              </a:spcBef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altLang="en-US" sz="3600" b="0" dirty="0">
                <a:solidFill>
                  <a:srgbClr val="800000"/>
                </a:solidFill>
                <a:latin typeface="Calibri" panose="020F0502020204030204" pitchFamily="34" charset="0"/>
              </a:rPr>
              <a:t>Why cache?</a:t>
            </a:r>
          </a:p>
          <a:p>
            <a:pPr lvl="1" algn="l">
              <a:spcBef>
                <a:spcPts val="700"/>
              </a:spcBef>
              <a:buFont typeface="Arial" panose="020B0604020202020204" pitchFamily="34" charset="0"/>
              <a:buChar char="–"/>
            </a:pPr>
            <a:r>
              <a:rPr lang="en-US" altLang="en-US" sz="3200" b="0" dirty="0">
                <a:latin typeface="Calibri" panose="020F0502020204030204" pitchFamily="34" charset="0"/>
              </a:rPr>
              <a:t>Lot of objects don’t change (images, </a:t>
            </a:r>
            <a:r>
              <a:rPr lang="en-US" altLang="en-US" sz="3200" b="0" dirty="0" err="1">
                <a:latin typeface="Calibri" panose="020F0502020204030204" pitchFamily="34" charset="0"/>
              </a:rPr>
              <a:t>js</a:t>
            </a:r>
            <a:r>
              <a:rPr lang="en-US" altLang="en-US" sz="3200" b="0" dirty="0">
                <a:latin typeface="Calibri" panose="020F0502020204030204" pitchFamily="34" charset="0"/>
              </a:rPr>
              <a:t>, </a:t>
            </a:r>
            <a:r>
              <a:rPr lang="en-US" altLang="en-US" sz="3200" b="0" dirty="0" err="1">
                <a:latin typeface="Calibri" panose="020F0502020204030204" pitchFamily="34" charset="0"/>
              </a:rPr>
              <a:t>css</a:t>
            </a:r>
            <a:r>
              <a:rPr lang="en-US" altLang="en-US" sz="3200" b="0" dirty="0">
                <a:latin typeface="Calibri" panose="020F0502020204030204" pitchFamily="34" charset="0"/>
              </a:rPr>
              <a:t>)</a:t>
            </a:r>
          </a:p>
          <a:p>
            <a:pPr lvl="1" algn="l">
              <a:spcBef>
                <a:spcPts val="700"/>
              </a:spcBef>
              <a:buFont typeface="Arial" panose="020B0604020202020204" pitchFamily="34" charset="0"/>
              <a:buChar char="–"/>
            </a:pPr>
            <a:r>
              <a:rPr lang="en-US" altLang="en-US" sz="3200" b="0" dirty="0">
                <a:latin typeface="Calibri" panose="020F0502020204030204" pitchFamily="34" charset="0"/>
              </a:rPr>
              <a:t>Reduce # of client connections</a:t>
            </a:r>
          </a:p>
          <a:p>
            <a:pPr lvl="1" algn="l">
              <a:spcBef>
                <a:spcPts val="700"/>
              </a:spcBef>
              <a:buFont typeface="Arial" panose="020B0604020202020204" pitchFamily="34" charset="0"/>
              <a:buChar char="–"/>
            </a:pPr>
            <a:r>
              <a:rPr lang="en-US" altLang="en-US" sz="3200" b="0" dirty="0">
                <a:latin typeface="Calibri" panose="020F0502020204030204" pitchFamily="34" charset="0"/>
              </a:rPr>
              <a:t>Reduce server load</a:t>
            </a:r>
          </a:p>
          <a:p>
            <a:pPr lvl="1" algn="l">
              <a:spcBef>
                <a:spcPts val="700"/>
              </a:spcBef>
              <a:buFont typeface="Arial" panose="020B0604020202020204" pitchFamily="34" charset="0"/>
              <a:buChar char="–"/>
            </a:pPr>
            <a:r>
              <a:rPr lang="en-US" altLang="en-US" sz="3200" b="0" dirty="0">
                <a:latin typeface="Calibri" panose="020F0502020204030204" pitchFamily="34" charset="0"/>
              </a:rPr>
              <a:t>Reduce overall network traffic; save $$$</a:t>
            </a:r>
          </a:p>
          <a:p>
            <a:pPr algn="l">
              <a:spcBef>
                <a:spcPts val="800"/>
              </a:spcBef>
              <a:buClr>
                <a:srgbClr val="800000"/>
              </a:buClr>
              <a:buFont typeface="Arial" panose="020B0604020202020204" pitchFamily="34" charset="0"/>
              <a:buNone/>
            </a:pPr>
            <a:endParaRPr lang="en-US" altLang="en-US" sz="3600" b="0" dirty="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  <p:sp>
        <p:nvSpPr>
          <p:cNvPr id="40963" name="Text Box 3">
            <a:extLst>
              <a:ext uri="{FF2B5EF4-FFF2-40B4-BE49-F238E27FC236}">
                <a16:creationId xmlns:a16="http://schemas.microsoft.com/office/drawing/2014/main" id="{7A1A3517-3AA7-E843-8C45-65EF7B885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647700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E1261645-4178-734B-AC6F-91657CC0276F}" type="slidenum">
              <a:rPr lang="en-US" altLang="en-US" sz="1200" b="0">
                <a:solidFill>
                  <a:srgbClr val="898989"/>
                </a:solidFill>
              </a:rPr>
              <a:pPr algn="r">
                <a:buClrTx/>
                <a:buFontTx/>
                <a:buNone/>
              </a:pPr>
              <a:t>16</a:t>
            </a:fld>
            <a:endParaRPr lang="en-US" altLang="en-US" sz="1200" b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>
            <a:extLst>
              <a:ext uri="{FF2B5EF4-FFF2-40B4-BE49-F238E27FC236}">
                <a16:creationId xmlns:a16="http://schemas.microsoft.com/office/drawing/2014/main" id="{E4D314B7-25C4-FF40-9980-1A46EEE4B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 b="0" dirty="0">
                <a:solidFill>
                  <a:srgbClr val="0000FF"/>
                </a:solidFill>
                <a:latin typeface="Calibri" panose="020F0502020204030204" pitchFamily="34" charset="0"/>
              </a:rPr>
              <a:t>Caching is Hard</a:t>
            </a:r>
          </a:p>
        </p:txBody>
      </p:sp>
      <p:sp>
        <p:nvSpPr>
          <p:cNvPr id="41986" name="Text Box 2">
            <a:extLst>
              <a:ext uri="{FF2B5EF4-FFF2-40B4-BE49-F238E27FC236}">
                <a16:creationId xmlns:a16="http://schemas.microsoft.com/office/drawing/2014/main" id="{8A5FDBDB-5113-8C4E-BDD3-DF6FBE34F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1371600"/>
            <a:ext cx="8763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1363" indent="-2841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90000"/>
              </a:lnSpc>
              <a:spcBef>
                <a:spcPts val="700"/>
              </a:spcBef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altLang="en-US" sz="2800" b="0" dirty="0">
                <a:solidFill>
                  <a:srgbClr val="800000"/>
                </a:solidFill>
                <a:latin typeface="Calibri" panose="020F0502020204030204" pitchFamily="34" charset="0"/>
              </a:rPr>
              <a:t>Significant fraction (&gt;50%?) of distinct HTTP objects may be uncacheable</a:t>
            </a:r>
          </a:p>
          <a:p>
            <a:pPr lvl="1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</a:pPr>
            <a:r>
              <a:rPr lang="en-US" altLang="en-US" sz="2400" b="0" dirty="0">
                <a:latin typeface="Calibri" panose="020F0502020204030204" pitchFamily="34" charset="0"/>
              </a:rPr>
              <a:t>Dynamic data:  Stock prices, scores, web cams</a:t>
            </a:r>
          </a:p>
          <a:p>
            <a:pPr lvl="1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</a:pPr>
            <a:r>
              <a:rPr lang="en-US" altLang="en-US" sz="2400" b="0" dirty="0">
                <a:latin typeface="Calibri" panose="020F0502020204030204" pitchFamily="34" charset="0"/>
              </a:rPr>
              <a:t>CGI scripts:  results based on passed parameters</a:t>
            </a:r>
          </a:p>
          <a:p>
            <a:pPr lvl="1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</a:pPr>
            <a:r>
              <a:rPr lang="en-US" altLang="en-US" sz="2400" b="0" dirty="0">
                <a:latin typeface="Calibri" panose="020F0502020204030204" pitchFamily="34" charset="0"/>
              </a:rPr>
              <a:t>Cookies:  results may be based on passed data</a:t>
            </a:r>
          </a:p>
          <a:p>
            <a:pPr lvl="1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</a:pPr>
            <a:r>
              <a:rPr lang="en-US" altLang="en-US" sz="2400" b="0" dirty="0">
                <a:latin typeface="Calibri" panose="020F0502020204030204" pitchFamily="34" charset="0"/>
              </a:rPr>
              <a:t>SSL:  encrypted data is not cacheable</a:t>
            </a:r>
          </a:p>
          <a:p>
            <a:pPr lvl="1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</a:pPr>
            <a:r>
              <a:rPr lang="en-US" altLang="en-US" sz="2400" b="0" dirty="0">
                <a:latin typeface="Calibri" panose="020F0502020204030204" pitchFamily="34" charset="0"/>
              </a:rPr>
              <a:t>Advertising / analytics:  owner wants to measure # hits</a:t>
            </a:r>
          </a:p>
          <a:p>
            <a:pPr lvl="2" algn="l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Calibri" panose="020F0502020204030204" pitchFamily="34" charset="0"/>
              </a:rPr>
              <a:t>Random strings in content to ensure unique counting</a:t>
            </a:r>
          </a:p>
          <a:p>
            <a:pPr lvl="2" algn="l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</a:pPr>
            <a:endParaRPr lang="en-US" altLang="en-US" b="0" dirty="0">
              <a:latin typeface="Calibri" panose="020F0502020204030204" pitchFamily="34" charset="0"/>
            </a:endParaRPr>
          </a:p>
          <a:p>
            <a:pPr algn="l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en-US" altLang="en-US" sz="2800" b="0" dirty="0">
                <a:solidFill>
                  <a:srgbClr val="800000"/>
                </a:solidFill>
                <a:latin typeface="Calibri" panose="020F0502020204030204" pitchFamily="34" charset="0"/>
              </a:rPr>
              <a:t>Yet significant fraction of HTTP bytes are cacheable</a:t>
            </a:r>
          </a:p>
          <a:p>
            <a:pPr lvl="1" algn="l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Calibri" panose="020F0502020204030204" pitchFamily="34" charset="0"/>
              </a:rPr>
              <a:t>Images, video, CSS pages, etc.</a:t>
            </a:r>
          </a:p>
          <a:p>
            <a:pPr lvl="2" algn="l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</a:pPr>
            <a:endParaRPr lang="en-US" altLang="en-US" b="0" dirty="0">
              <a:latin typeface="Calibri" panose="020F0502020204030204" pitchFamily="34" charset="0"/>
            </a:endParaRPr>
          </a:p>
          <a:p>
            <a:pPr algn="l">
              <a:lnSpc>
                <a:spcPct val="90000"/>
              </a:lnSpc>
              <a:spcBef>
                <a:spcPts val="750"/>
              </a:spcBef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altLang="en-US" sz="2800" b="0" dirty="0">
                <a:solidFill>
                  <a:srgbClr val="800000"/>
                </a:solidFill>
                <a:latin typeface="Calibri" panose="020F0502020204030204" pitchFamily="34" charset="0"/>
              </a:rPr>
              <a:t>Want to limit staleness of cached objects</a:t>
            </a:r>
          </a:p>
        </p:txBody>
      </p:sp>
      <p:sp>
        <p:nvSpPr>
          <p:cNvPr id="41987" name="Text Box 3">
            <a:extLst>
              <a:ext uri="{FF2B5EF4-FFF2-40B4-BE49-F238E27FC236}">
                <a16:creationId xmlns:a16="http://schemas.microsoft.com/office/drawing/2014/main" id="{460EB99D-7964-2245-8629-E872CBEA1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A9AD6239-8DB6-734D-9151-356F7F804405}" type="slidenum">
              <a:rPr lang="en-US" altLang="en-US" sz="1200" b="0">
                <a:solidFill>
                  <a:srgbClr val="898989"/>
                </a:solidFill>
              </a:rPr>
              <a:pPr algn="r">
                <a:buClrTx/>
                <a:buFontTx/>
                <a:buNone/>
              </a:pPr>
              <a:t>17</a:t>
            </a:fld>
            <a:endParaRPr lang="en-US" altLang="en-US" sz="1200" b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>
            <a:extLst>
              <a:ext uri="{FF2B5EF4-FFF2-40B4-BE49-F238E27FC236}">
                <a16:creationId xmlns:a16="http://schemas.microsoft.com/office/drawing/2014/main" id="{E4D314B7-25C4-FF40-9980-1A46EEE4B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000" b="0" dirty="0">
                <a:solidFill>
                  <a:srgbClr val="0000FF"/>
                </a:solidFill>
                <a:latin typeface="Calibri" panose="020F0502020204030204" pitchFamily="34" charset="0"/>
              </a:rPr>
              <a:t>How long should the client cache for?</a:t>
            </a:r>
          </a:p>
        </p:txBody>
      </p:sp>
      <p:sp>
        <p:nvSpPr>
          <p:cNvPr id="41986" name="Text Box 2">
            <a:extLst>
              <a:ext uri="{FF2B5EF4-FFF2-40B4-BE49-F238E27FC236}">
                <a16:creationId xmlns:a16="http://schemas.microsoft.com/office/drawing/2014/main" id="{8A5FDBDB-5113-8C4E-BDD3-DF6FBE34F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1371600"/>
            <a:ext cx="8763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1363" indent="-2841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457200" indent="-457200" algn="l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Clients (and proxies) cache documents</a:t>
            </a:r>
          </a:p>
          <a:p>
            <a:pPr marL="800100" lvl="1" indent="-342900" algn="l" eaLnBrk="1" hangingPunct="1">
              <a:spcBef>
                <a:spcPts val="600"/>
              </a:spcBef>
              <a:buFont typeface="System Font Regular"/>
              <a:buChar char="–"/>
            </a:pPr>
            <a:r>
              <a:rPr lang="en-US" alt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When should origin be checked for changes?</a:t>
            </a:r>
          </a:p>
          <a:p>
            <a:pPr marL="800100" lvl="1" indent="-342900" algn="l" eaLnBrk="1" hangingPunct="1">
              <a:spcBef>
                <a:spcPts val="600"/>
              </a:spcBef>
              <a:buFont typeface="System Font Regular"/>
              <a:buChar char="–"/>
            </a:pPr>
            <a:r>
              <a:rPr lang="en-US" alt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Every time?  Every session?  Date?</a:t>
            </a:r>
          </a:p>
          <a:p>
            <a:pPr marL="800100" lvl="1" indent="-342900" algn="l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 includes caching information in headers</a:t>
            </a:r>
          </a:p>
          <a:p>
            <a:pPr marL="800100" lvl="1" indent="-342900" algn="l" eaLnBrk="1" hangingPunct="1">
              <a:spcBef>
                <a:spcPts val="600"/>
              </a:spcBef>
              <a:buFont typeface="System Font Regular"/>
              <a:buChar char="–"/>
            </a:pPr>
            <a:r>
              <a:rPr lang="en-US" alt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HTTP 0.9/1.0 used:  “Expires:  &lt;date&gt;”;  “Pragma: no-cache”</a:t>
            </a:r>
          </a:p>
          <a:p>
            <a:pPr marL="800100" lvl="1" indent="-342900" algn="l" eaLnBrk="1" hangingPunct="1">
              <a:spcBef>
                <a:spcPts val="600"/>
              </a:spcBef>
              <a:buFont typeface="System Font Regular"/>
              <a:buChar char="–"/>
            </a:pPr>
            <a:r>
              <a:rPr lang="en-US" alt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HTTP/1.1 has “Cache-Control”</a:t>
            </a:r>
          </a:p>
          <a:p>
            <a:pPr marL="1257300" lvl="2" indent="-342900" algn="l" eaLnBrk="1" hangingPunct="1">
              <a:spcBef>
                <a:spcPts val="600"/>
              </a:spcBef>
              <a:buFont typeface="System Font Regular"/>
              <a:buChar char="–"/>
            </a:pPr>
            <a:r>
              <a:rPr lang="en-US" alt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“No-Cache”, “Max-age: &lt;seconds&gt;”</a:t>
            </a:r>
          </a:p>
          <a:p>
            <a:pPr marL="1257300" lvl="2" indent="-342900" algn="l" eaLnBrk="1" hangingPunct="1">
              <a:spcBef>
                <a:spcPts val="600"/>
              </a:spcBef>
              <a:buFont typeface="System Font Regular"/>
              <a:buChar char="–"/>
            </a:pPr>
            <a:r>
              <a:rPr lang="en-US" alt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altLang="en-US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ETag</a:t>
            </a:r>
            <a:r>
              <a:rPr lang="en-US" alt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:  &lt;opaque value&gt;</a:t>
            </a:r>
          </a:p>
          <a:p>
            <a:pPr marL="1257300" lvl="2" indent="-342900" algn="l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987" name="Text Box 3">
            <a:extLst>
              <a:ext uri="{FF2B5EF4-FFF2-40B4-BE49-F238E27FC236}">
                <a16:creationId xmlns:a16="http://schemas.microsoft.com/office/drawing/2014/main" id="{460EB99D-7964-2245-8629-E872CBEA1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A9AD6239-8DB6-734D-9151-356F7F804405}" type="slidenum">
              <a:rPr lang="en-US" altLang="en-US" sz="1200" b="0">
                <a:solidFill>
                  <a:srgbClr val="898989"/>
                </a:solidFill>
              </a:rPr>
              <a:pPr algn="r">
                <a:buClrTx/>
                <a:buFontTx/>
                <a:buNone/>
              </a:pPr>
              <a:t>18</a:t>
            </a:fld>
            <a:endParaRPr lang="en-US" altLang="en-US" sz="1200" b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1366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>
            <a:extLst>
              <a:ext uri="{FF2B5EF4-FFF2-40B4-BE49-F238E27FC236}">
                <a16:creationId xmlns:a16="http://schemas.microsoft.com/office/drawing/2014/main" id="{5A3BF595-1D08-774A-AFB4-AFDA84B86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6200"/>
            <a:ext cx="8458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000" b="0" dirty="0">
                <a:solidFill>
                  <a:srgbClr val="0000FF"/>
                </a:solidFill>
                <a:latin typeface="Calibri" panose="020F0502020204030204" pitchFamily="34" charset="0"/>
              </a:rPr>
              <a:t>Why the changes between 1.0 and 1.1?</a:t>
            </a:r>
          </a:p>
        </p:txBody>
      </p:sp>
      <p:sp>
        <p:nvSpPr>
          <p:cNvPr id="43010" name="Text Box 2">
            <a:extLst>
              <a:ext uri="{FF2B5EF4-FFF2-40B4-BE49-F238E27FC236}">
                <a16:creationId xmlns:a16="http://schemas.microsoft.com/office/drawing/2014/main" id="{91456017-00B1-9040-8981-0A31A5665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95400"/>
            <a:ext cx="8610600" cy="577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1363" indent="-2841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ts val="800"/>
              </a:spcBef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altLang="en-US" sz="3200" b="0" dirty="0">
                <a:solidFill>
                  <a:srgbClr val="800000"/>
                </a:solidFill>
                <a:latin typeface="Calibri" panose="020F0502020204030204" pitchFamily="34" charset="0"/>
              </a:rPr>
              <a:t>Timestamps</a:t>
            </a:r>
          </a:p>
          <a:p>
            <a:pPr lvl="1" algn="l">
              <a:spcBef>
                <a:spcPts val="700"/>
              </a:spcBef>
              <a:buFont typeface="Arial" panose="020B0604020202020204" pitchFamily="34" charset="0"/>
              <a:buChar char="–"/>
            </a:pPr>
            <a:r>
              <a:rPr lang="en-US" altLang="en-US" sz="2800" b="0" dirty="0">
                <a:latin typeface="Calibri" panose="020F0502020204030204" pitchFamily="34" charset="0"/>
              </a:rPr>
              <a:t>Server hints when an object “Expires” (Expires: xxx)</a:t>
            </a:r>
          </a:p>
          <a:p>
            <a:pPr lvl="1" algn="l">
              <a:spcBef>
                <a:spcPts val="700"/>
              </a:spcBef>
              <a:buFont typeface="Arial" panose="020B0604020202020204" pitchFamily="34" charset="0"/>
              <a:buChar char="–"/>
            </a:pPr>
            <a:r>
              <a:rPr lang="en-US" altLang="en-US" sz="2800" b="0" dirty="0">
                <a:latin typeface="Calibri" panose="020F0502020204030204" pitchFamily="34" charset="0"/>
              </a:rPr>
              <a:t>Server provides last modified date, client can check if that’s still valid</a:t>
            </a:r>
          </a:p>
          <a:p>
            <a:pPr algn="l">
              <a:spcBef>
                <a:spcPts val="800"/>
              </a:spcBef>
              <a:buClr>
                <a:srgbClr val="800000"/>
              </a:buClr>
              <a:buFont typeface="Arial" panose="020B0604020202020204" pitchFamily="34" charset="0"/>
              <a:buChar char="•"/>
            </a:pPr>
            <a:endParaRPr lang="en-US" altLang="en-US" sz="3200" b="0" dirty="0">
              <a:solidFill>
                <a:srgbClr val="800000"/>
              </a:solidFill>
              <a:latin typeface="Calibri" panose="020F0502020204030204" pitchFamily="34" charset="0"/>
            </a:endParaRPr>
          </a:p>
          <a:p>
            <a:pPr algn="l">
              <a:spcBef>
                <a:spcPts val="800"/>
              </a:spcBef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altLang="en-US" sz="3200" b="0" dirty="0">
                <a:solidFill>
                  <a:srgbClr val="800000"/>
                </a:solidFill>
                <a:latin typeface="Calibri" panose="020F0502020204030204" pitchFamily="34" charset="0"/>
              </a:rPr>
              <a:t>Problems</a:t>
            </a:r>
          </a:p>
          <a:p>
            <a:pPr lvl="1" algn="l">
              <a:spcBef>
                <a:spcPts val="700"/>
              </a:spcBef>
              <a:buFont typeface="Arial" panose="020B0604020202020204" pitchFamily="34" charset="0"/>
              <a:buChar char="–"/>
            </a:pPr>
            <a:r>
              <a:rPr lang="en-US" altLang="en-US" sz="2800" b="0" dirty="0">
                <a:latin typeface="Calibri" panose="020F0502020204030204" pitchFamily="34" charset="0"/>
              </a:rPr>
              <a:t>Client and server might not have synchronized clocks</a:t>
            </a:r>
          </a:p>
          <a:p>
            <a:pPr lvl="1" algn="l">
              <a:spcBef>
                <a:spcPts val="700"/>
              </a:spcBef>
              <a:buFont typeface="Arial" panose="020B0604020202020204" pitchFamily="34" charset="0"/>
              <a:buChar char="–"/>
            </a:pPr>
            <a:r>
              <a:rPr lang="en-US" altLang="en-US" sz="2800" b="0" dirty="0">
                <a:latin typeface="Calibri" panose="020F0502020204030204" pitchFamily="34" charset="0"/>
              </a:rPr>
              <a:t>Server replicas might not have synchronized clocks</a:t>
            </a:r>
          </a:p>
          <a:p>
            <a:pPr lvl="1" algn="l">
              <a:spcBef>
                <a:spcPts val="700"/>
              </a:spcBef>
              <a:buFont typeface="Arial" panose="020B0604020202020204" pitchFamily="34" charset="0"/>
              <a:buChar char="–"/>
            </a:pPr>
            <a:r>
              <a:rPr lang="en-US" altLang="en-US" sz="2800" b="0" dirty="0">
                <a:latin typeface="Calibri" panose="020F0502020204030204" pitchFamily="34" charset="0"/>
              </a:rPr>
              <a:t>Max-age solves this:  relative seconds, not abs time</a:t>
            </a:r>
          </a:p>
          <a:p>
            <a:pPr algn="l">
              <a:spcBef>
                <a:spcPts val="800"/>
              </a:spcBef>
              <a:buClr>
                <a:srgbClr val="800000"/>
              </a:buClr>
              <a:buFont typeface="Arial" panose="020B0604020202020204" pitchFamily="34" charset="0"/>
              <a:buNone/>
            </a:pPr>
            <a:endParaRPr lang="en-US" altLang="en-US" sz="3200" b="0" dirty="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  <p:sp>
        <p:nvSpPr>
          <p:cNvPr id="43011" name="Text Box 3">
            <a:extLst>
              <a:ext uri="{FF2B5EF4-FFF2-40B4-BE49-F238E27FC236}">
                <a16:creationId xmlns:a16="http://schemas.microsoft.com/office/drawing/2014/main" id="{3C68F661-18AA-A048-B0A4-5E2A623D3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647700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C0F6D234-73C7-C747-BD4B-5F77A8A00421}" type="slidenum">
              <a:rPr lang="en-US" altLang="en-US" sz="1200" b="0">
                <a:solidFill>
                  <a:srgbClr val="898989"/>
                </a:solidFill>
              </a:rPr>
              <a:pPr algn="r">
                <a:buClrTx/>
                <a:buFontTx/>
                <a:buNone/>
              </a:pPr>
              <a:t>19</a:t>
            </a:fld>
            <a:endParaRPr lang="en-US" altLang="en-US" sz="1200" b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>
            <a:extLst>
              <a:ext uri="{FF2B5EF4-FFF2-40B4-BE49-F238E27FC236}">
                <a16:creationId xmlns:a16="http://schemas.microsoft.com/office/drawing/2014/main" id="{FE6D1092-D349-1743-A2D9-153CC3331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 b="0" dirty="0">
                <a:solidFill>
                  <a:srgbClr val="0000FF"/>
                </a:solidFill>
                <a:latin typeface="Calibri" panose="020F0502020204030204" pitchFamily="34" charset="0"/>
              </a:rPr>
              <a:t>Two Forms of Header Formats</a:t>
            </a:r>
          </a:p>
        </p:txBody>
      </p:sp>
      <p:sp>
        <p:nvSpPr>
          <p:cNvPr id="17410" name="Text Box 2">
            <a:extLst>
              <a:ext uri="{FF2B5EF4-FFF2-40B4-BE49-F238E27FC236}">
                <a16:creationId xmlns:a16="http://schemas.microsoft.com/office/drawing/2014/main" id="{953BB04D-76B9-0645-B8C1-75F0F1924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8534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1363" indent="-2841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ts val="700"/>
              </a:spcBef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altLang="en-US" sz="3200" b="0" dirty="0">
                <a:solidFill>
                  <a:srgbClr val="800000"/>
                </a:solidFill>
                <a:latin typeface="Calibri" panose="020F0502020204030204" pitchFamily="34" charset="0"/>
              </a:rPr>
              <a:t>Fixed:  Every field (type, length) defined</a:t>
            </a:r>
          </a:p>
          <a:p>
            <a:pPr lvl="1" algn="l">
              <a:spcBef>
                <a:spcPts val="600"/>
              </a:spcBef>
              <a:buFont typeface="Arial" panose="020B0604020202020204" pitchFamily="34" charset="0"/>
              <a:buChar char="–"/>
            </a:pPr>
            <a:r>
              <a:rPr lang="en-US" altLang="en-US" sz="2800" b="0" dirty="0">
                <a:latin typeface="Calibri" panose="020F0502020204030204" pitchFamily="34" charset="0"/>
              </a:rPr>
              <a:t>Fast parsing (good for hardware implementations)</a:t>
            </a:r>
          </a:p>
          <a:p>
            <a:pPr lvl="1" algn="l">
              <a:spcBef>
                <a:spcPts val="600"/>
              </a:spcBef>
              <a:buFont typeface="Arial" panose="020B0604020202020204" pitchFamily="34" charset="0"/>
              <a:buChar char="–"/>
            </a:pPr>
            <a:r>
              <a:rPr lang="en-US" altLang="en-US" sz="2800" b="0" dirty="0">
                <a:latin typeface="Calibri" panose="020F0502020204030204" pitchFamily="34" charset="0"/>
              </a:rPr>
              <a:t>Not human readable</a:t>
            </a:r>
          </a:p>
          <a:p>
            <a:pPr lvl="1" algn="l">
              <a:spcBef>
                <a:spcPts val="600"/>
              </a:spcBef>
              <a:buFont typeface="Arial" panose="020B0604020202020204" pitchFamily="34" charset="0"/>
              <a:buChar char="–"/>
            </a:pPr>
            <a:r>
              <a:rPr lang="en-US" altLang="en-US" sz="2800" b="0" dirty="0">
                <a:latin typeface="Calibri" panose="020F0502020204030204" pitchFamily="34" charset="0"/>
              </a:rPr>
              <a:t>Fairly static (IPv6 ~20 years to deploy)</a:t>
            </a:r>
          </a:p>
          <a:p>
            <a:pPr lvl="1" algn="l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–"/>
            </a:pPr>
            <a:r>
              <a:rPr lang="en-US" altLang="en-US" sz="2800" b="0" dirty="0">
                <a:latin typeface="Calibri" panose="020F0502020204030204" pitchFamily="34" charset="0"/>
              </a:rPr>
              <a:t>E.g., Ethernet, IP, TCP headers</a:t>
            </a:r>
          </a:p>
          <a:p>
            <a:pPr algn="l">
              <a:spcBef>
                <a:spcPts val="700"/>
              </a:spcBef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altLang="en-US" sz="3200" b="0" dirty="0">
                <a:solidFill>
                  <a:srgbClr val="800000"/>
                </a:solidFill>
                <a:latin typeface="Calibri" panose="020F0502020204030204" pitchFamily="34" charset="0"/>
              </a:rPr>
              <a:t>Variable length headers</a:t>
            </a:r>
          </a:p>
          <a:p>
            <a:pPr lvl="1" algn="l">
              <a:spcBef>
                <a:spcPts val="600"/>
              </a:spcBef>
              <a:buFont typeface="Arial" panose="020B0604020202020204" pitchFamily="34" charset="0"/>
              <a:buChar char="–"/>
            </a:pPr>
            <a:r>
              <a:rPr lang="en-US" altLang="en-US" sz="2800" b="0" dirty="0">
                <a:latin typeface="Calibri" panose="020F0502020204030204" pitchFamily="34" charset="0"/>
              </a:rPr>
              <a:t>Slower parsing (hard to implement in hardware)</a:t>
            </a:r>
          </a:p>
          <a:p>
            <a:pPr lvl="1" algn="l">
              <a:spcBef>
                <a:spcPts val="600"/>
              </a:spcBef>
              <a:buFont typeface="Arial" panose="020B0604020202020204" pitchFamily="34" charset="0"/>
              <a:buChar char="–"/>
            </a:pPr>
            <a:r>
              <a:rPr lang="en-US" altLang="en-US" sz="2800" b="0" dirty="0">
                <a:latin typeface="Calibri" panose="020F0502020204030204" pitchFamily="34" charset="0"/>
              </a:rPr>
              <a:t>Human readable</a:t>
            </a:r>
          </a:p>
          <a:p>
            <a:pPr lvl="1" algn="l">
              <a:spcBef>
                <a:spcPts val="600"/>
              </a:spcBef>
              <a:buFont typeface="Arial" panose="020B0604020202020204" pitchFamily="34" charset="0"/>
              <a:buChar char="–"/>
            </a:pPr>
            <a:r>
              <a:rPr lang="en-US" altLang="en-US" sz="2800" b="0" dirty="0">
                <a:latin typeface="Calibri" panose="020F0502020204030204" pitchFamily="34" charset="0"/>
              </a:rPr>
              <a:t>Extensible</a:t>
            </a:r>
          </a:p>
          <a:p>
            <a:pPr lvl="1" algn="l">
              <a:spcBef>
                <a:spcPts val="600"/>
              </a:spcBef>
              <a:buFont typeface="Arial" panose="020B0604020202020204" pitchFamily="34" charset="0"/>
              <a:buChar char="–"/>
            </a:pPr>
            <a:r>
              <a:rPr lang="en-US" altLang="en-US" sz="2800" b="0" dirty="0">
                <a:latin typeface="Calibri" panose="020F0502020204030204" pitchFamily="34" charset="0"/>
              </a:rPr>
              <a:t>E.g., HTTP (Web), SMTP (Email), XML</a:t>
            </a: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E53801C1-2074-5946-B363-6596A9EED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647700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F32CAEBA-690C-054C-AFE8-87EC9DE4DA5C}" type="slidenum">
              <a:rPr lang="en-US" altLang="en-US" sz="1200" b="0">
                <a:solidFill>
                  <a:srgbClr val="898989"/>
                </a:solidFill>
              </a:rPr>
              <a:pPr algn="r">
                <a:buClrTx/>
                <a:buFontTx/>
                <a:buNone/>
              </a:pPr>
              <a:t>2</a:t>
            </a:fld>
            <a:endParaRPr lang="en-US" altLang="en-US" sz="1200" b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>
            <a:extLst>
              <a:ext uri="{FF2B5EF4-FFF2-40B4-BE49-F238E27FC236}">
                <a16:creationId xmlns:a16="http://schemas.microsoft.com/office/drawing/2014/main" id="{B223FE4D-236D-034B-901A-D30F516FE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90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 b="0" dirty="0">
                <a:solidFill>
                  <a:srgbClr val="0000FF"/>
                </a:solidFill>
                <a:latin typeface="Calibri" panose="020F0502020204030204" pitchFamily="34" charset="0"/>
              </a:rPr>
              <a:t>What if cache expires?</a:t>
            </a:r>
          </a:p>
        </p:txBody>
      </p:sp>
      <p:sp>
        <p:nvSpPr>
          <p:cNvPr id="44034" name="Text Box 2">
            <a:extLst>
              <a:ext uri="{FF2B5EF4-FFF2-40B4-BE49-F238E27FC236}">
                <a16:creationId xmlns:a16="http://schemas.microsoft.com/office/drawing/2014/main" id="{01160286-923C-CD43-B8CA-16D370FBA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687480"/>
            <a:ext cx="6644640" cy="2111692"/>
          </a:xfrm>
          <a:prstGeom prst="rect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90000"/>
              </a:lnSpc>
              <a:spcBef>
                <a:spcPts val="675"/>
              </a:spcBef>
              <a:buClrTx/>
              <a:buFontTx/>
              <a:buNone/>
            </a:pPr>
            <a:r>
              <a:rPr lang="en-US" altLang="en-US" sz="2400" b="0" dirty="0">
                <a:latin typeface="Calibri" panose="020F0502020204030204" pitchFamily="34" charset="0"/>
              </a:rPr>
              <a:t>GET / HTTP/1.1</a:t>
            </a:r>
          </a:p>
          <a:p>
            <a:pPr algn="l">
              <a:lnSpc>
                <a:spcPct val="90000"/>
              </a:lnSpc>
              <a:spcBef>
                <a:spcPts val="675"/>
              </a:spcBef>
              <a:buClrTx/>
              <a:buFontTx/>
              <a:buNone/>
            </a:pPr>
            <a:r>
              <a:rPr lang="en-US" altLang="en-US" sz="2400" b="0" dirty="0">
                <a:latin typeface="Calibri" panose="020F0502020204030204" pitchFamily="34" charset="0"/>
              </a:rPr>
              <a:t>Accept-Language: </a:t>
            </a:r>
            <a:r>
              <a:rPr lang="en-US" altLang="en-US" sz="2400" b="0" dirty="0" err="1">
                <a:latin typeface="Calibri" panose="020F0502020204030204" pitchFamily="34" charset="0"/>
              </a:rPr>
              <a:t>en</a:t>
            </a:r>
            <a:r>
              <a:rPr lang="en-US" altLang="en-US" sz="2400" b="0" dirty="0">
                <a:latin typeface="Calibri" panose="020F0502020204030204" pitchFamily="34" charset="0"/>
              </a:rPr>
              <a:t>-us</a:t>
            </a:r>
          </a:p>
          <a:p>
            <a:pPr algn="l">
              <a:lnSpc>
                <a:spcPct val="90000"/>
              </a:lnSpc>
              <a:spcBef>
                <a:spcPts val="675"/>
              </a:spcBef>
              <a:buClrTx/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</a:rPr>
              <a:t>If-Modified-Since: Mon, 29 Jan 2001 17:54:18 GMT</a:t>
            </a:r>
          </a:p>
          <a:p>
            <a:pPr algn="l">
              <a:lnSpc>
                <a:spcPct val="90000"/>
              </a:lnSpc>
              <a:spcBef>
                <a:spcPts val="675"/>
              </a:spcBef>
              <a:buClrTx/>
              <a:buFontTx/>
              <a:buNone/>
            </a:pPr>
            <a:r>
              <a:rPr lang="en-US" altLang="en-US" sz="2400" b="0" dirty="0">
                <a:latin typeface="Calibri" panose="020F0502020204030204" pitchFamily="34" charset="0"/>
              </a:rPr>
              <a:t>Host: </a:t>
            </a:r>
            <a:r>
              <a:rPr lang="en-US" altLang="en-US" sz="2400" b="0" dirty="0" err="1">
                <a:latin typeface="Calibri" panose="020F0502020204030204" pitchFamily="34" charset="0"/>
              </a:rPr>
              <a:t>www.example.com</a:t>
            </a:r>
            <a:endParaRPr lang="en-US" altLang="en-US" sz="2400" b="0" dirty="0">
              <a:latin typeface="Calibri" panose="020F0502020204030204" pitchFamily="34" charset="0"/>
            </a:endParaRPr>
          </a:p>
          <a:p>
            <a:pPr algn="l">
              <a:lnSpc>
                <a:spcPct val="90000"/>
              </a:lnSpc>
              <a:spcBef>
                <a:spcPts val="675"/>
              </a:spcBef>
              <a:buClrTx/>
              <a:buFontTx/>
              <a:buNone/>
            </a:pPr>
            <a:r>
              <a:rPr lang="en-US" altLang="en-US" sz="2400" b="0" dirty="0">
                <a:latin typeface="Calibri" panose="020F0502020204030204" pitchFamily="34" charset="0"/>
              </a:rPr>
              <a:t>Connection: Keep-Alive</a:t>
            </a:r>
          </a:p>
          <a:p>
            <a:pPr algn="l">
              <a:lnSpc>
                <a:spcPct val="90000"/>
              </a:lnSpc>
              <a:spcBef>
                <a:spcPts val="675"/>
              </a:spcBef>
              <a:buClrTx/>
              <a:buFontTx/>
              <a:buNone/>
            </a:pPr>
            <a:endParaRPr lang="en-US" altLang="en-US" sz="2400" b="0" dirty="0">
              <a:latin typeface="Calibri" panose="020F0502020204030204" pitchFamily="34" charset="0"/>
            </a:endParaRPr>
          </a:p>
        </p:txBody>
      </p:sp>
      <p:sp>
        <p:nvSpPr>
          <p:cNvPr id="44035" name="Text Box 3">
            <a:extLst>
              <a:ext uri="{FF2B5EF4-FFF2-40B4-BE49-F238E27FC236}">
                <a16:creationId xmlns:a16="http://schemas.microsoft.com/office/drawing/2014/main" id="{97EE161E-A4A1-BA4E-9D0E-0C5830F6C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A03DFE42-04AD-C249-A1AB-F8CBF78149BD}" type="slidenum">
              <a:rPr lang="en-US" altLang="en-US" sz="1200" b="0">
                <a:solidFill>
                  <a:srgbClr val="898989"/>
                </a:solidFill>
              </a:rPr>
              <a:pPr algn="r">
                <a:buClrTx/>
                <a:buFontTx/>
                <a:buNone/>
              </a:pPr>
              <a:t>20</a:t>
            </a:fld>
            <a:endParaRPr lang="en-US" altLang="en-US" sz="1200" b="0">
              <a:solidFill>
                <a:srgbClr val="898989"/>
              </a:solidFill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C8C8D78E-2297-5646-8BBA-072E51F8A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90" y="1191578"/>
            <a:ext cx="8610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1363" indent="-2841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ts val="800"/>
              </a:spcBef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altLang="en-US" sz="3200" b="0" dirty="0">
                <a:solidFill>
                  <a:srgbClr val="800000"/>
                </a:solidFill>
                <a:latin typeface="Calibri" panose="020F0502020204030204" pitchFamily="34" charset="0"/>
              </a:rPr>
              <a:t>Store past expiry time (if room in cache)</a:t>
            </a:r>
          </a:p>
          <a:p>
            <a:pPr algn="l">
              <a:spcBef>
                <a:spcPts val="800"/>
              </a:spcBef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altLang="en-US" sz="3200" b="0" dirty="0">
                <a:solidFill>
                  <a:srgbClr val="800000"/>
                </a:solidFill>
                <a:latin typeface="Calibri" panose="020F0502020204030204" pitchFamily="34" charset="0"/>
              </a:rPr>
              <a:t>Upon request, first revalidate with server </a:t>
            </a:r>
            <a:endParaRPr lang="en-US" altLang="en-US" sz="2800" b="0" dirty="0">
              <a:latin typeface="Calibri" panose="020F0502020204030204" pitchFamily="34" charset="0"/>
            </a:endParaRPr>
          </a:p>
          <a:p>
            <a:pPr algn="l">
              <a:spcBef>
                <a:spcPts val="800"/>
              </a:spcBef>
              <a:buClr>
                <a:srgbClr val="800000"/>
              </a:buClr>
              <a:buFont typeface="Arial" panose="020B0604020202020204" pitchFamily="34" charset="0"/>
              <a:buNone/>
            </a:pPr>
            <a:endParaRPr lang="en-US" altLang="en-US" sz="3200" b="0" dirty="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014C64BE-60E3-DA46-9801-EECFAC6C6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029200"/>
            <a:ext cx="5029200" cy="1524000"/>
          </a:xfrm>
          <a:prstGeom prst="rect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ts val="750"/>
              </a:spcBef>
              <a:buClrTx/>
              <a:buFontTx/>
              <a:buNone/>
            </a:pPr>
            <a:r>
              <a:rPr lang="en-US" altLang="en-US" sz="2400" b="0" dirty="0">
                <a:latin typeface="Calibri" panose="020F0502020204030204" pitchFamily="34" charset="0"/>
              </a:rPr>
              <a:t>HTTP/1.1 304 Not Modified</a:t>
            </a:r>
          </a:p>
          <a:p>
            <a:pPr algn="l">
              <a:spcBef>
                <a:spcPts val="750"/>
              </a:spcBef>
              <a:buClrTx/>
              <a:buFontTx/>
              <a:buNone/>
            </a:pPr>
            <a:r>
              <a:rPr lang="en-US" altLang="en-US" sz="2400" b="0" dirty="0">
                <a:latin typeface="Calibri" panose="020F0502020204030204" pitchFamily="34" charset="0"/>
              </a:rPr>
              <a:t>Date: Tue, 27 Mar 2001 03:50:51 GMT</a:t>
            </a:r>
          </a:p>
          <a:p>
            <a:pPr algn="l">
              <a:spcBef>
                <a:spcPts val="750"/>
              </a:spcBef>
              <a:buClrTx/>
              <a:buFontTx/>
              <a:buNone/>
            </a:pPr>
            <a:r>
              <a:rPr lang="en-US" altLang="en-US" sz="2400" b="0" dirty="0">
                <a:latin typeface="Calibri" panose="020F0502020204030204" pitchFamily="34" charset="0"/>
              </a:rPr>
              <a:t>Connection: Keep-Alive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>
            <a:extLst>
              <a:ext uri="{FF2B5EF4-FFF2-40B4-BE49-F238E27FC236}">
                <a16:creationId xmlns:a16="http://schemas.microsoft.com/office/drawing/2014/main" id="{B223FE4D-236D-034B-901A-D30F516FE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 dirty="0">
                <a:solidFill>
                  <a:srgbClr val="0000FF"/>
                </a:solidFill>
                <a:latin typeface="Calibri" panose="020F0502020204030204" pitchFamily="34" charset="0"/>
              </a:rPr>
              <a:t>Another problem!</a:t>
            </a:r>
          </a:p>
        </p:txBody>
      </p:sp>
      <p:sp>
        <p:nvSpPr>
          <p:cNvPr id="44034" name="Text Box 2">
            <a:extLst>
              <a:ext uri="{FF2B5EF4-FFF2-40B4-BE49-F238E27FC236}">
                <a16:creationId xmlns:a16="http://schemas.microsoft.com/office/drawing/2014/main" id="{01160286-923C-CD43-B8CA-16D370FBA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212908"/>
            <a:ext cx="6644640" cy="2111692"/>
          </a:xfrm>
          <a:prstGeom prst="rect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90000"/>
              </a:lnSpc>
              <a:spcBef>
                <a:spcPts val="675"/>
              </a:spcBef>
              <a:buClrTx/>
              <a:buFontTx/>
              <a:buNone/>
            </a:pPr>
            <a:r>
              <a:rPr lang="en-US" altLang="en-US" sz="2400" b="0" dirty="0">
                <a:latin typeface="Calibri" panose="020F0502020204030204" pitchFamily="34" charset="0"/>
              </a:rPr>
              <a:t>GET / HTTP/1.1</a:t>
            </a:r>
          </a:p>
          <a:p>
            <a:pPr algn="l">
              <a:lnSpc>
                <a:spcPct val="90000"/>
              </a:lnSpc>
              <a:spcBef>
                <a:spcPts val="675"/>
              </a:spcBef>
              <a:buClrTx/>
              <a:buFontTx/>
              <a:buNone/>
            </a:pPr>
            <a:r>
              <a:rPr lang="en-US" alt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Accept-Language: </a:t>
            </a:r>
            <a:r>
              <a:rPr lang="en-US" altLang="en-US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alt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-us</a:t>
            </a:r>
          </a:p>
          <a:p>
            <a:pPr algn="l">
              <a:lnSpc>
                <a:spcPct val="90000"/>
              </a:lnSpc>
              <a:spcBef>
                <a:spcPts val="675"/>
              </a:spcBef>
              <a:buClrTx/>
              <a:buFontTx/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If-None-Match: "686897696a7c876b7e”</a:t>
            </a:r>
          </a:p>
          <a:p>
            <a:pPr algn="l">
              <a:lnSpc>
                <a:spcPct val="90000"/>
              </a:lnSpc>
              <a:spcBef>
                <a:spcPts val="675"/>
              </a:spcBef>
              <a:buClrTx/>
              <a:buFontTx/>
              <a:buNone/>
            </a:pPr>
            <a:r>
              <a:rPr lang="en-US" alt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Host: </a:t>
            </a:r>
            <a:r>
              <a:rPr lang="en-US" altLang="en-US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www.example.com</a:t>
            </a:r>
            <a:endParaRPr lang="en-US" altLang="en-US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90000"/>
              </a:lnSpc>
              <a:spcBef>
                <a:spcPts val="675"/>
              </a:spcBef>
              <a:buClrTx/>
              <a:buFontTx/>
              <a:buNone/>
            </a:pPr>
            <a:r>
              <a:rPr lang="en-US" altLang="en-US" sz="2400" b="0" dirty="0">
                <a:latin typeface="Calibri" panose="020F0502020204030204" pitchFamily="34" charset="0"/>
              </a:rPr>
              <a:t>Connection: Keep-Alive</a:t>
            </a:r>
          </a:p>
          <a:p>
            <a:pPr algn="l">
              <a:lnSpc>
                <a:spcPct val="90000"/>
              </a:lnSpc>
              <a:spcBef>
                <a:spcPts val="675"/>
              </a:spcBef>
              <a:buClrTx/>
              <a:buFontTx/>
              <a:buNone/>
            </a:pPr>
            <a:endParaRPr lang="en-US" altLang="en-US" sz="2400" b="0" dirty="0">
              <a:latin typeface="Calibri" panose="020F0502020204030204" pitchFamily="34" charset="0"/>
            </a:endParaRPr>
          </a:p>
        </p:txBody>
      </p:sp>
      <p:sp>
        <p:nvSpPr>
          <p:cNvPr id="44035" name="Text Box 3">
            <a:extLst>
              <a:ext uri="{FF2B5EF4-FFF2-40B4-BE49-F238E27FC236}">
                <a16:creationId xmlns:a16="http://schemas.microsoft.com/office/drawing/2014/main" id="{97EE161E-A4A1-BA4E-9D0E-0C5830F6C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A03DFE42-04AD-C249-A1AB-F8CBF78149BD}" type="slidenum">
              <a:rPr lang="en-US" altLang="en-US" sz="1200" b="0">
                <a:solidFill>
                  <a:srgbClr val="898989"/>
                </a:solidFill>
              </a:rPr>
              <a:pPr algn="r">
                <a:buClrTx/>
                <a:buFontTx/>
                <a:buNone/>
              </a:pPr>
              <a:t>21</a:t>
            </a:fld>
            <a:endParaRPr lang="en-US" altLang="en-US" sz="1200" b="0">
              <a:solidFill>
                <a:srgbClr val="898989"/>
              </a:solidFill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C8C8D78E-2297-5646-8BBA-072E51F8A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90" y="1191578"/>
            <a:ext cx="8610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1363" indent="-2841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ts val="800"/>
              </a:spcBef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altLang="en-US" sz="3200" b="0" dirty="0">
                <a:solidFill>
                  <a:srgbClr val="800000"/>
                </a:solidFill>
                <a:latin typeface="Calibri" panose="020F0502020204030204" pitchFamily="34" charset="0"/>
              </a:rPr>
              <a:t>What if server replicas don’t have aligned modification times?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014C64BE-60E3-DA46-9801-EECFAC6C6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7120" y="2590800"/>
            <a:ext cx="5029200" cy="1524000"/>
          </a:xfrm>
          <a:prstGeom prst="rect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ts val="750"/>
              </a:spcBef>
              <a:buClrTx/>
              <a:buFontTx/>
              <a:buNone/>
            </a:pPr>
            <a:r>
              <a:rPr lang="en-US" alt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HTTP/1.1 200</a:t>
            </a:r>
          </a:p>
          <a:p>
            <a:pPr algn="l">
              <a:spcBef>
                <a:spcPts val="750"/>
              </a:spcBef>
              <a:buClrTx/>
              <a:buFontTx/>
              <a:buNone/>
            </a:pPr>
            <a:r>
              <a:rPr lang="en-US" alt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Date: Tue, 27 Mar 2001 03:50:51 GMT</a:t>
            </a:r>
          </a:p>
          <a:p>
            <a:pPr algn="l">
              <a:spcBef>
                <a:spcPts val="750"/>
              </a:spcBef>
              <a:buClrTx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ETag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686897696a7c876b7e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Bef>
                <a:spcPts val="750"/>
              </a:spcBef>
              <a:buClrTx/>
              <a:buFontTx/>
              <a:buNone/>
            </a:pPr>
            <a:endParaRPr lang="en-US" altLang="en-US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69608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27E55-98DB-704C-B19B-FCD6884FFB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400" y="2209800"/>
            <a:ext cx="7086600" cy="1849437"/>
          </a:xfrm>
        </p:spPr>
        <p:txBody>
          <a:bodyPr/>
          <a:lstStyle/>
          <a:p>
            <a:r>
              <a:rPr lang="en-US" sz="4800" dirty="0"/>
              <a:t>HTTP xfer = single object</a:t>
            </a:r>
            <a:br>
              <a:rPr lang="en-US" sz="4800" dirty="0"/>
            </a:br>
            <a:r>
              <a:rPr lang="en-US" sz="4800" dirty="0"/>
              <a:t>Web pages = many objects</a:t>
            </a:r>
          </a:p>
        </p:txBody>
      </p:sp>
    </p:spTree>
    <p:extLst>
      <p:ext uri="{BB962C8B-B14F-4D97-AF65-F5344CB8AC3E}">
        <p14:creationId xmlns:p14="http://schemas.microsoft.com/office/powerpoint/2010/main" val="687630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2C0D0-15E6-0741-9899-9F25A2DB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787" y="76200"/>
            <a:ext cx="8228013" cy="570706"/>
          </a:xfrm>
        </p:spPr>
        <p:txBody>
          <a:bodyPr/>
          <a:lstStyle/>
          <a:p>
            <a:r>
              <a:rPr lang="en-US" sz="3800" dirty="0" err="1">
                <a:solidFill>
                  <a:schemeClr val="tx1"/>
                </a:solidFill>
              </a:rPr>
              <a:t>nytimes.com</a:t>
            </a:r>
            <a:endParaRPr lang="en-US" sz="38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5DE9B5-20F3-0F4E-8D14-ECF5F9466E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87" r="833"/>
          <a:stretch/>
        </p:blipFill>
        <p:spPr>
          <a:xfrm>
            <a:off x="37306" y="685800"/>
            <a:ext cx="9067800" cy="597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0689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>
            <a:extLst>
              <a:ext uri="{FF2B5EF4-FFF2-40B4-BE49-F238E27FC236}">
                <a16:creationId xmlns:a16="http://schemas.microsoft.com/office/drawing/2014/main" id="{5A3BF595-1D08-774A-AFB4-AFDA84B86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04274"/>
            <a:ext cx="8458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000" dirty="0">
                <a:solidFill>
                  <a:srgbClr val="0000FF"/>
                </a:solidFill>
                <a:latin typeface="Calibri" panose="020F0502020204030204" pitchFamily="34" charset="0"/>
              </a:rPr>
              <a:t>How to handle many requests?</a:t>
            </a:r>
          </a:p>
        </p:txBody>
      </p:sp>
      <p:sp>
        <p:nvSpPr>
          <p:cNvPr id="43010" name="Text Box 2">
            <a:extLst>
              <a:ext uri="{FF2B5EF4-FFF2-40B4-BE49-F238E27FC236}">
                <a16:creationId xmlns:a16="http://schemas.microsoft.com/office/drawing/2014/main" id="{91456017-00B1-9040-8981-0A31A5665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19201"/>
            <a:ext cx="8610600" cy="243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1363" indent="-2841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ts val="800"/>
              </a:spcBef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altLang="en-US" sz="2800" b="0" dirty="0">
                <a:solidFill>
                  <a:srgbClr val="800000"/>
                </a:solidFill>
                <a:latin typeface="Calibri" panose="020F0502020204030204" pitchFamily="34" charset="0"/>
              </a:rPr>
              <a:t>Maximize goodput by reusing connections</a:t>
            </a:r>
          </a:p>
          <a:p>
            <a:pPr lvl="1" algn="l">
              <a:spcBef>
                <a:spcPts val="700"/>
              </a:spcBef>
              <a:buFont typeface="Arial" panose="020B0604020202020204" pitchFamily="34" charset="0"/>
              <a:buChar char="–"/>
            </a:pPr>
            <a:r>
              <a:rPr lang="en-US" altLang="en-US" sz="2400" b="0" dirty="0">
                <a:latin typeface="Calibri" panose="020F0502020204030204" pitchFamily="34" charset="0"/>
              </a:rPr>
              <a:t>Avoid connection (TCP) setup</a:t>
            </a:r>
          </a:p>
          <a:p>
            <a:pPr lvl="1" algn="l"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Char char="–"/>
            </a:pPr>
            <a:r>
              <a:rPr lang="en-US" altLang="en-US" sz="2400" b="0" dirty="0">
                <a:latin typeface="Calibri" panose="020F0502020204030204" pitchFamily="34" charset="0"/>
              </a:rPr>
              <a:t>Avoid TCP slow-start</a:t>
            </a:r>
            <a:endParaRPr lang="en-US" altLang="en-US" sz="2800" b="0" dirty="0">
              <a:solidFill>
                <a:srgbClr val="800000"/>
              </a:solidFill>
              <a:latin typeface="Calibri" panose="020F0502020204030204" pitchFamily="34" charset="0"/>
            </a:endParaRPr>
          </a:p>
          <a:p>
            <a:pPr algn="l">
              <a:spcBef>
                <a:spcPts val="800"/>
              </a:spcBef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altLang="en-US" sz="2800" b="0" dirty="0">
                <a:solidFill>
                  <a:srgbClr val="800000"/>
                </a:solidFill>
                <a:latin typeface="Calibri" panose="020F0502020204030204" pitchFamily="34" charset="0"/>
              </a:rPr>
              <a:t>Client-server will maintain existing TCP connection for up to K idle seconds</a:t>
            </a:r>
            <a:endParaRPr lang="en-US" altLang="en-US" sz="2400" b="0" dirty="0">
              <a:latin typeface="Calibri" panose="020F0502020204030204" pitchFamily="34" charset="0"/>
            </a:endParaRPr>
          </a:p>
          <a:p>
            <a:pPr algn="l">
              <a:spcBef>
                <a:spcPts val="800"/>
              </a:spcBef>
              <a:buClr>
                <a:srgbClr val="800000"/>
              </a:buClr>
              <a:buFont typeface="Arial" panose="020B0604020202020204" pitchFamily="34" charset="0"/>
              <a:buNone/>
            </a:pPr>
            <a:endParaRPr lang="en-US" altLang="en-US" sz="2800" b="0" dirty="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  <p:sp>
        <p:nvSpPr>
          <p:cNvPr id="43011" name="Text Box 3">
            <a:extLst>
              <a:ext uri="{FF2B5EF4-FFF2-40B4-BE49-F238E27FC236}">
                <a16:creationId xmlns:a16="http://schemas.microsoft.com/office/drawing/2014/main" id="{3C68F661-18AA-A048-B0A4-5E2A623D3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647700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C0F6D234-73C7-C747-BD4B-5F77A8A00421}" type="slidenum">
              <a:rPr lang="en-US" altLang="en-US" sz="1200" b="0">
                <a:solidFill>
                  <a:srgbClr val="898989"/>
                </a:solidFill>
              </a:rPr>
              <a:pPr algn="r">
                <a:buClrTx/>
                <a:buFontTx/>
                <a:buNone/>
              </a:pPr>
              <a:t>24</a:t>
            </a:fld>
            <a:endParaRPr lang="en-US" altLang="en-US" sz="1200" b="0">
              <a:solidFill>
                <a:srgbClr val="898989"/>
              </a:solidFill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E98D950E-EA26-4841-A295-92564DB17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962400"/>
            <a:ext cx="5715000" cy="1219200"/>
          </a:xfrm>
          <a:prstGeom prst="rect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90000"/>
              </a:lnSpc>
              <a:spcBef>
                <a:spcPts val="675"/>
              </a:spcBef>
              <a:buClrTx/>
              <a:buFontTx/>
              <a:buNone/>
            </a:pPr>
            <a:r>
              <a:rPr lang="en-US" altLang="en-US" sz="2400" b="0" dirty="0">
                <a:latin typeface="Calibri" panose="020F0502020204030204" pitchFamily="34" charset="0"/>
              </a:rPr>
              <a:t>GET / HTTP/1.1</a:t>
            </a:r>
          </a:p>
          <a:p>
            <a:pPr algn="l">
              <a:lnSpc>
                <a:spcPct val="90000"/>
              </a:lnSpc>
              <a:spcBef>
                <a:spcPts val="675"/>
              </a:spcBef>
              <a:buClrTx/>
              <a:buFontTx/>
              <a:buNone/>
            </a:pPr>
            <a:r>
              <a:rPr lang="en-US" altLang="en-US" sz="2400" b="0" dirty="0">
                <a:latin typeface="Calibri" panose="020F0502020204030204" pitchFamily="34" charset="0"/>
              </a:rPr>
              <a:t>Host: </a:t>
            </a:r>
            <a:r>
              <a:rPr lang="en-US" altLang="en-US" sz="2400" b="0" dirty="0" err="1">
                <a:latin typeface="Calibri" panose="020F0502020204030204" pitchFamily="34" charset="0"/>
              </a:rPr>
              <a:t>www.example.com</a:t>
            </a:r>
            <a:endParaRPr lang="en-US" altLang="en-US" sz="2400" b="0" dirty="0">
              <a:latin typeface="Calibri" panose="020F0502020204030204" pitchFamily="34" charset="0"/>
            </a:endParaRPr>
          </a:p>
          <a:p>
            <a:pPr algn="l">
              <a:lnSpc>
                <a:spcPct val="90000"/>
              </a:lnSpc>
              <a:spcBef>
                <a:spcPts val="675"/>
              </a:spcBef>
              <a:buClrTx/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</a:rPr>
              <a:t>Connection: Keep-Alive</a:t>
            </a:r>
          </a:p>
          <a:p>
            <a:pPr algn="l">
              <a:lnSpc>
                <a:spcPct val="90000"/>
              </a:lnSpc>
              <a:spcBef>
                <a:spcPts val="675"/>
              </a:spcBef>
              <a:buClrTx/>
              <a:buFontTx/>
              <a:buNone/>
            </a:pPr>
            <a:endParaRPr lang="en-US" altLang="en-US" sz="2400" b="0" dirty="0">
              <a:latin typeface="Calibri" panose="020F0502020204030204" pitchFamily="3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04FF73D5-4D65-9946-9FD9-45B6C2CAC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334000"/>
            <a:ext cx="5029200" cy="1371600"/>
          </a:xfrm>
          <a:prstGeom prst="rect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ts val="750"/>
              </a:spcBef>
              <a:buClrTx/>
              <a:buFontTx/>
              <a:buNone/>
            </a:pPr>
            <a:r>
              <a:rPr lang="en-US" altLang="en-US" sz="2400" b="0" dirty="0">
                <a:latin typeface="Calibri" panose="020F0502020204030204" pitchFamily="34" charset="0"/>
              </a:rPr>
              <a:t>HTTP/1.1 200 OK</a:t>
            </a:r>
          </a:p>
          <a:p>
            <a:pPr algn="l">
              <a:spcBef>
                <a:spcPts val="750"/>
              </a:spcBef>
              <a:buClrTx/>
              <a:buFontTx/>
              <a:buNone/>
            </a:pPr>
            <a:r>
              <a:rPr lang="en-US" altLang="en-US" sz="2400" b="0" dirty="0">
                <a:latin typeface="Calibri" panose="020F0502020204030204" pitchFamily="34" charset="0"/>
              </a:rPr>
              <a:t>Date: Tue, 27 Mar 2001 03:50:51 GMT</a:t>
            </a:r>
          </a:p>
          <a:p>
            <a:pPr algn="l">
              <a:spcBef>
                <a:spcPts val="750"/>
              </a:spcBef>
              <a:buClrTx/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</a:rPr>
              <a:t>Connection: Keep-Alive</a:t>
            </a:r>
          </a:p>
        </p:txBody>
      </p:sp>
    </p:spTree>
    <p:extLst>
      <p:ext uri="{BB962C8B-B14F-4D97-AF65-F5344CB8AC3E}">
        <p14:creationId xmlns:p14="http://schemas.microsoft.com/office/powerpoint/2010/main" val="1044145512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06911-628C-1442-A6B9-0793A89C3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6037"/>
            <a:ext cx="8361362" cy="1325563"/>
          </a:xfrm>
        </p:spPr>
        <p:txBody>
          <a:bodyPr/>
          <a:lstStyle/>
          <a:p>
            <a:r>
              <a:rPr lang="en-US" sz="4000" dirty="0"/>
              <a:t>Three approaches to multiple requests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B3AD89-8760-3145-B650-E7B463E2B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92256" y="1524000"/>
            <a:ext cx="2370344" cy="823912"/>
          </a:xfrm>
        </p:spPr>
        <p:txBody>
          <a:bodyPr/>
          <a:lstStyle/>
          <a:p>
            <a:pPr algn="ctr">
              <a:spcBef>
                <a:spcPts val="400"/>
              </a:spcBef>
            </a:pPr>
            <a:r>
              <a:rPr lang="en-US" sz="2800" dirty="0"/>
              <a:t>Persistent </a:t>
            </a:r>
          </a:p>
          <a:p>
            <a:pPr algn="ctr">
              <a:spcBef>
                <a:spcPts val="400"/>
              </a:spcBef>
            </a:pPr>
            <a:r>
              <a:rPr lang="en-US" sz="2800" dirty="0"/>
              <a:t>Connections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888481-55CA-C84B-8B44-116D8A5FC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38294" y="2604126"/>
            <a:ext cx="2278269" cy="3684588"/>
          </a:xfrm>
        </p:spPr>
        <p:txBody>
          <a:bodyPr/>
          <a:lstStyle/>
          <a:p>
            <a:pPr marL="0" indent="0"/>
            <a:r>
              <a:rPr lang="en-US" sz="2400" dirty="0">
                <a:solidFill>
                  <a:schemeClr val="tx1"/>
                </a:solidFill>
              </a:rPr>
              <a:t>Conn 1: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Request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Response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Request 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Response 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Request 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Response 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745B1E-9382-E840-86D1-197B3BC4EF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18212" y="1524000"/>
            <a:ext cx="2287588" cy="823912"/>
          </a:xfrm>
        </p:spPr>
        <p:txBody>
          <a:bodyPr/>
          <a:lstStyle/>
          <a:p>
            <a:pPr algn="ctr">
              <a:spcBef>
                <a:spcPts val="400"/>
              </a:spcBef>
            </a:pPr>
            <a:r>
              <a:rPr lang="en-US" sz="2800" dirty="0"/>
              <a:t>Pipelined </a:t>
            </a:r>
          </a:p>
          <a:p>
            <a:pPr algn="ctr">
              <a:spcBef>
                <a:spcPts val="400"/>
              </a:spcBef>
            </a:pPr>
            <a:r>
              <a:rPr lang="en-US" sz="2800" dirty="0"/>
              <a:t>Connections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A8EC85-4E65-3A4A-A0E4-6DE8877F5D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18212" y="2604126"/>
            <a:ext cx="2287588" cy="3684588"/>
          </a:xfrm>
        </p:spPr>
        <p:txBody>
          <a:bodyPr/>
          <a:lstStyle/>
          <a:p>
            <a:pPr marL="0" indent="0"/>
            <a:r>
              <a:rPr lang="en-US" sz="2400" dirty="0">
                <a:solidFill>
                  <a:schemeClr val="tx1"/>
                </a:solidFill>
              </a:rPr>
              <a:t>Conn 1: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Request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Request 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Request 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Response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Response 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Response 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1630D-BD47-2C4D-A984-896A3B73153C}"/>
              </a:ext>
            </a:extLst>
          </p:cNvPr>
          <p:cNvSpPr txBox="1">
            <a:spLocks/>
          </p:cNvSpPr>
          <p:nvPr/>
        </p:nvSpPr>
        <p:spPr bwMode="auto">
          <a:xfrm>
            <a:off x="523667" y="1524000"/>
            <a:ext cx="2143333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2400" b="1" kern="12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8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6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6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400"/>
              </a:spcBef>
            </a:pPr>
            <a:r>
              <a:rPr lang="en-US" sz="2800" dirty="0"/>
              <a:t>Parallel </a:t>
            </a:r>
          </a:p>
          <a:p>
            <a:pPr algn="ctr">
              <a:spcBef>
                <a:spcPts val="400"/>
              </a:spcBef>
            </a:pPr>
            <a:r>
              <a:rPr lang="en-US" sz="2800" dirty="0"/>
              <a:t>Connections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6B93EB8-3EB0-0948-A6A6-F01A6B69DA9F}"/>
              </a:ext>
            </a:extLst>
          </p:cNvPr>
          <p:cNvSpPr txBox="1">
            <a:spLocks/>
          </p:cNvSpPr>
          <p:nvPr/>
        </p:nvSpPr>
        <p:spPr bwMode="auto">
          <a:xfrm>
            <a:off x="562561" y="2604126"/>
            <a:ext cx="2065545" cy="368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kern="12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2400" b="0" dirty="0">
                <a:solidFill>
                  <a:schemeClr val="tx1"/>
                </a:solidFill>
              </a:rPr>
              <a:t>Conn 1: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Request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Response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0" dirty="0">
              <a:solidFill>
                <a:schemeClr val="tx1"/>
              </a:solidFill>
            </a:endParaRPr>
          </a:p>
          <a:p>
            <a:pPr marL="0" indent="0"/>
            <a:r>
              <a:rPr lang="en-US" sz="2400" b="0" dirty="0">
                <a:solidFill>
                  <a:schemeClr val="tx1"/>
                </a:solidFill>
              </a:rPr>
              <a:t>Conn 2: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Request 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Response 2</a:t>
            </a:r>
          </a:p>
        </p:txBody>
      </p:sp>
    </p:spTree>
    <p:extLst>
      <p:ext uri="{BB962C8B-B14F-4D97-AF65-F5344CB8AC3E}">
        <p14:creationId xmlns:p14="http://schemas.microsoft.com/office/powerpoint/2010/main" val="38385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uiExpand="1" build="p"/>
      <p:bldP spid="6" grpId="0" uiExpand="1" build="p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>
            <a:extLst>
              <a:ext uri="{FF2B5EF4-FFF2-40B4-BE49-F238E27FC236}">
                <a16:creationId xmlns:a16="http://schemas.microsoft.com/office/drawing/2014/main" id="{5A3BF595-1D08-774A-AFB4-AFDA84B86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2399"/>
            <a:ext cx="8458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000" b="0" dirty="0">
                <a:solidFill>
                  <a:srgbClr val="0000FF"/>
                </a:solidFill>
                <a:latin typeface="Calibri" panose="020F0502020204030204" pitchFamily="34" charset="0"/>
              </a:rPr>
              <a:t>What are challenges with pipelining?</a:t>
            </a:r>
          </a:p>
        </p:txBody>
      </p:sp>
      <p:sp>
        <p:nvSpPr>
          <p:cNvPr id="43010" name="Text Box 2">
            <a:extLst>
              <a:ext uri="{FF2B5EF4-FFF2-40B4-BE49-F238E27FC236}">
                <a16:creationId xmlns:a16="http://schemas.microsoft.com/office/drawing/2014/main" id="{91456017-00B1-9040-8981-0A31A5665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19462"/>
            <a:ext cx="8610600" cy="515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1363" indent="-2841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ts val="800"/>
              </a:spcBef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altLang="en-US" sz="3200" b="0" dirty="0">
                <a:solidFill>
                  <a:srgbClr val="800000"/>
                </a:solidFill>
                <a:latin typeface="Calibri" panose="020F0502020204030204" pitchFamily="34" charset="0"/>
              </a:rPr>
              <a:t> Head-of-line blocking </a:t>
            </a:r>
          </a:p>
          <a:p>
            <a:pPr lvl="1" algn="l">
              <a:spcBef>
                <a:spcPts val="700"/>
              </a:spcBef>
              <a:spcAft>
                <a:spcPts val="1600"/>
              </a:spcAft>
              <a:buFont typeface="Arial" panose="020B0604020202020204" pitchFamily="34" charset="0"/>
              <a:buChar char="–"/>
            </a:pPr>
            <a:r>
              <a:rPr lang="en-US" altLang="en-US" sz="2800" b="0" dirty="0">
                <a:latin typeface="Calibri" panose="020F0502020204030204" pitchFamily="34" charset="0"/>
              </a:rPr>
              <a:t>Small xfers can “block” behind large xfer</a:t>
            </a:r>
            <a:endParaRPr lang="en-US" altLang="en-US" sz="2800" b="0" dirty="0">
              <a:solidFill>
                <a:srgbClr val="800000"/>
              </a:solidFill>
              <a:latin typeface="Calibri" panose="020F0502020204030204" pitchFamily="34" charset="0"/>
            </a:endParaRPr>
          </a:p>
          <a:p>
            <a:pPr marL="457200" indent="-457200" algn="l">
              <a:spcBef>
                <a:spcPts val="700"/>
              </a:spcBef>
              <a:buClr>
                <a:srgbClr val="7A0000"/>
              </a:buClr>
              <a:buFont typeface="Arial" panose="020B0604020202020204" pitchFamily="34" charset="0"/>
              <a:buChar char="•"/>
            </a:pPr>
            <a:r>
              <a:rPr lang="en-US" altLang="en-US" sz="3200" b="0" dirty="0">
                <a:solidFill>
                  <a:srgbClr val="800000"/>
                </a:solidFill>
                <a:latin typeface="Calibri" panose="020F0502020204030204" pitchFamily="34" charset="0"/>
              </a:rPr>
              <a:t>No reordering</a:t>
            </a:r>
            <a:endParaRPr lang="en-US" altLang="en-US" sz="3200" b="0" dirty="0">
              <a:latin typeface="Calibri" panose="020F0502020204030204" pitchFamily="34" charset="0"/>
            </a:endParaRPr>
          </a:p>
          <a:p>
            <a:pPr marL="740664" lvl="1" algn="l">
              <a:spcBef>
                <a:spcPts val="700"/>
              </a:spcBef>
              <a:spcAft>
                <a:spcPts val="1600"/>
              </a:spcAft>
              <a:buFont typeface="Arial" panose="020B0604020202020204" pitchFamily="34" charset="0"/>
              <a:buChar char="–"/>
            </a:pPr>
            <a:r>
              <a:rPr lang="en-US" altLang="en-US" sz="2800" b="0" dirty="0">
                <a:latin typeface="Calibri" panose="020F0502020204030204" pitchFamily="34" charset="0"/>
              </a:rPr>
              <a:t>HTTP response does not “identify” which request it’s in response to; obvious in simple request/response</a:t>
            </a:r>
          </a:p>
          <a:p>
            <a:pPr marL="457200" indent="-457200" algn="l">
              <a:spcBef>
                <a:spcPts val="700"/>
              </a:spcBef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altLang="en-US" sz="3200" b="0" dirty="0">
                <a:solidFill>
                  <a:srgbClr val="800000"/>
                </a:solidFill>
                <a:latin typeface="Calibri" panose="020F0502020204030204" pitchFamily="34" charset="0"/>
              </a:rPr>
              <a:t>Can behave </a:t>
            </a:r>
            <a:r>
              <a:rPr lang="en-US" altLang="en-US" sz="3200" b="0" i="1" dirty="0">
                <a:solidFill>
                  <a:srgbClr val="800000"/>
                </a:solidFill>
                <a:latin typeface="Calibri" panose="020F0502020204030204" pitchFamily="34" charset="0"/>
              </a:rPr>
              <a:t>worse</a:t>
            </a:r>
            <a:r>
              <a:rPr lang="en-US" altLang="en-US" sz="3200" b="0" dirty="0">
                <a:solidFill>
                  <a:srgbClr val="800000"/>
                </a:solidFill>
                <a:latin typeface="Calibri" panose="020F0502020204030204" pitchFamily="34" charset="0"/>
              </a:rPr>
              <a:t> than parallel + persistent</a:t>
            </a:r>
          </a:p>
          <a:p>
            <a:pPr marL="857250" lvl="1" indent="-457200" algn="l">
              <a:spcBef>
                <a:spcPts val="700"/>
              </a:spcBef>
              <a:buClr>
                <a:schemeClr val="tx1"/>
              </a:buClr>
              <a:buFont typeface="System Font Regular"/>
              <a:buChar char="—"/>
            </a:pPr>
            <a:r>
              <a:rPr lang="en-US" altLang="en-US" sz="2800" b="0" dirty="0">
                <a:latin typeface="Calibri" panose="020F0502020204030204" pitchFamily="34" charset="0"/>
              </a:rPr>
              <a:t>Can send expensive query 1 on conn 1, while sending many cheap queries on conn 2</a:t>
            </a:r>
          </a:p>
          <a:p>
            <a:pPr marL="857250" lvl="1" indent="-457200" algn="l">
              <a:spcBef>
                <a:spcPts val="700"/>
              </a:spcBef>
              <a:buClr>
                <a:srgbClr val="800000"/>
              </a:buClr>
              <a:buFont typeface="Arial" panose="020B0604020202020204" pitchFamily="34" charset="0"/>
              <a:buChar char="•"/>
            </a:pPr>
            <a:endParaRPr lang="en-US" altLang="en-US" sz="3200" b="0" dirty="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  <p:sp>
        <p:nvSpPr>
          <p:cNvPr id="43011" name="Text Box 3">
            <a:extLst>
              <a:ext uri="{FF2B5EF4-FFF2-40B4-BE49-F238E27FC236}">
                <a16:creationId xmlns:a16="http://schemas.microsoft.com/office/drawing/2014/main" id="{3C68F661-18AA-A048-B0A4-5E2A623D3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647700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C0F6D234-73C7-C747-BD4B-5F77A8A00421}" type="slidenum">
              <a:rPr lang="en-US" altLang="en-US" sz="1200" b="0">
                <a:solidFill>
                  <a:srgbClr val="898989"/>
                </a:solidFill>
              </a:rPr>
              <a:pPr algn="r">
                <a:buClrTx/>
                <a:buFontTx/>
                <a:buNone/>
              </a:pPr>
              <a:t>26</a:t>
            </a:fld>
            <a:endParaRPr lang="en-US" altLang="en-US" sz="1200" b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4958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BDBF5-9CBA-A34A-98BF-5C081CF66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Google’s SPDY -&gt; HTTP/2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DCE8F-DC2C-9F4F-9D73-637E2BAB4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Server “push” for content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One client request, multiple responses</a:t>
            </a:r>
          </a:p>
          <a:p>
            <a:pPr marL="857250" lvl="1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dirty="0"/>
              <a:t>After all, server knows that after parsing HTML, client will immediately request embedded URLs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Better pipelining and xfer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Multiplexing multiple xfers w/o HOL blocking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Request prioritization</a:t>
            </a:r>
          </a:p>
          <a:p>
            <a:pPr marL="857250" lvl="1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dirty="0"/>
              <a:t>Header compression</a:t>
            </a:r>
          </a:p>
          <a:p>
            <a:pPr marL="0" indent="0"/>
            <a:r>
              <a:rPr lang="en-US" sz="2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https://developers.</a:t>
            </a:r>
            <a:r>
              <a:rPr lang="en-US" sz="22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google</a:t>
            </a:r>
            <a:r>
              <a:rPr lang="en-US" sz="2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.com/web/fundamentals/performance/http2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2864431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873A6D-899E-6F4A-B2CD-F6545AA22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28600"/>
            <a:ext cx="7208274" cy="59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413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873A6D-899E-6F4A-B2CD-F6545AA22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28600"/>
            <a:ext cx="7208274" cy="59412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FF508F-21F3-264D-8FA6-3E7B9F513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137" y="4343400"/>
            <a:ext cx="8077200" cy="222515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7624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>
            <a:extLst>
              <a:ext uri="{FF2B5EF4-FFF2-40B4-BE49-F238E27FC236}">
                <a16:creationId xmlns:a16="http://schemas.microsoft.com/office/drawing/2014/main" id="{1AF23756-8C47-5B47-B92F-A619293C1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 b="0" dirty="0">
                <a:solidFill>
                  <a:srgbClr val="0000FF"/>
                </a:solidFill>
                <a:latin typeface="Calibri" panose="020F0502020204030204" pitchFamily="34" charset="0"/>
              </a:rPr>
              <a:t>HTTP Basics (Overview)</a:t>
            </a:r>
          </a:p>
        </p:txBody>
      </p:sp>
      <p:sp>
        <p:nvSpPr>
          <p:cNvPr id="18434" name="Text Box 2">
            <a:extLst>
              <a:ext uri="{FF2B5EF4-FFF2-40B4-BE49-F238E27FC236}">
                <a16:creationId xmlns:a16="http://schemas.microsoft.com/office/drawing/2014/main" id="{0B0211D3-057B-294D-8352-2C9553FAC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8534400" cy="560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1363" indent="-2841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altLang="en-US" sz="3200" b="0" dirty="0">
                <a:solidFill>
                  <a:srgbClr val="800000"/>
                </a:solidFill>
                <a:latin typeface="Calibri" panose="020F0502020204030204" pitchFamily="34" charset="0"/>
              </a:rPr>
              <a:t>HTTP over bidirectional byte stream (e.g. TCP)</a:t>
            </a:r>
          </a:p>
          <a:p>
            <a:pPr algn="l">
              <a:lnSpc>
                <a:spcPct val="90000"/>
              </a:lnSpc>
              <a:spcBef>
                <a:spcPts val="800"/>
              </a:spcBef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altLang="en-US" sz="3200" b="0" dirty="0">
                <a:solidFill>
                  <a:srgbClr val="800000"/>
                </a:solidFill>
                <a:latin typeface="Calibri" panose="020F0502020204030204" pitchFamily="34" charset="0"/>
              </a:rPr>
              <a:t>Interaction</a:t>
            </a:r>
          </a:p>
          <a:p>
            <a:pPr lvl="1" algn="l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–"/>
            </a:pPr>
            <a:r>
              <a:rPr lang="en-US" altLang="en-US" sz="2800" b="0" dirty="0">
                <a:latin typeface="Calibri" panose="020F0502020204030204" pitchFamily="34" charset="0"/>
              </a:rPr>
              <a:t>Client looks up host (DNS)</a:t>
            </a:r>
          </a:p>
          <a:p>
            <a:pPr lvl="1" algn="l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–"/>
            </a:pPr>
            <a:r>
              <a:rPr lang="en-US" altLang="en-US" sz="2800" b="0" dirty="0">
                <a:latin typeface="Calibri" panose="020F0502020204030204" pitchFamily="34" charset="0"/>
              </a:rPr>
              <a:t>Client sends request to server</a:t>
            </a:r>
          </a:p>
          <a:p>
            <a:pPr lvl="1" algn="l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–"/>
            </a:pPr>
            <a:r>
              <a:rPr lang="en-US" altLang="en-US" sz="2800" b="0" dirty="0">
                <a:latin typeface="Calibri" panose="020F0502020204030204" pitchFamily="34" charset="0"/>
              </a:rPr>
              <a:t>Server responds with data or error</a:t>
            </a:r>
          </a:p>
          <a:p>
            <a:pPr lvl="1" algn="l">
              <a:lnSpc>
                <a:spcPct val="90000"/>
              </a:lnSpc>
              <a:spcBef>
                <a:spcPts val="700"/>
              </a:spcBef>
              <a:spcAft>
                <a:spcPts val="1200"/>
              </a:spcAft>
              <a:buFont typeface="Arial" panose="020B0604020202020204" pitchFamily="34" charset="0"/>
              <a:buChar char="–"/>
            </a:pPr>
            <a:r>
              <a:rPr lang="en-US" altLang="en-US" sz="2800" b="0" dirty="0">
                <a:latin typeface="Calibri" panose="020F0502020204030204" pitchFamily="34" charset="0"/>
              </a:rPr>
              <a:t>Requests/responses are encoded in text</a:t>
            </a:r>
          </a:p>
          <a:p>
            <a:pPr algn="l">
              <a:lnSpc>
                <a:spcPct val="90000"/>
              </a:lnSpc>
              <a:spcBef>
                <a:spcPts val="800"/>
              </a:spcBef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altLang="en-US" sz="3200" b="0" dirty="0">
                <a:solidFill>
                  <a:srgbClr val="800000"/>
                </a:solidFill>
                <a:latin typeface="Calibri" panose="020F0502020204030204" pitchFamily="34" charset="0"/>
              </a:rPr>
              <a:t>Stateless</a:t>
            </a:r>
          </a:p>
          <a:p>
            <a:pPr lvl="1" algn="l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–"/>
            </a:pPr>
            <a:r>
              <a:rPr lang="en-US" altLang="en-US" sz="2800" b="0" dirty="0">
                <a:latin typeface="Calibri" panose="020F0502020204030204" pitchFamily="34" charset="0"/>
              </a:rPr>
              <a:t>HTTP maintains no info about past client requests</a:t>
            </a:r>
          </a:p>
          <a:p>
            <a:pPr lvl="1" algn="l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–"/>
            </a:pPr>
            <a:r>
              <a:rPr lang="en-US" altLang="en-US" sz="2800" b="0" dirty="0">
                <a:latin typeface="Calibri" panose="020F0502020204030204" pitchFamily="34" charset="0"/>
              </a:rPr>
              <a:t>HTTP “Cookies” allow server to identify client and associate requests into a client session</a:t>
            </a:r>
          </a:p>
          <a:p>
            <a:pPr lvl="1" algn="l">
              <a:lnSpc>
                <a:spcPct val="90000"/>
              </a:lnSpc>
              <a:spcBef>
                <a:spcPts val="700"/>
              </a:spcBef>
              <a:buClrTx/>
              <a:buFontTx/>
              <a:buNone/>
            </a:pPr>
            <a:endParaRPr lang="en-US" altLang="en-US" sz="2800" b="0" dirty="0">
              <a:latin typeface="Calibri" panose="020F0502020204030204" pitchFamily="34" charset="0"/>
            </a:endParaRPr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4DD6A381-A39A-8A4B-A2B0-F2F9346FF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B2F4CEAA-6C72-354D-B0DB-59CADF046A94}" type="slidenum">
              <a:rPr lang="en-US" altLang="en-US" sz="1200" b="0">
                <a:solidFill>
                  <a:srgbClr val="898989"/>
                </a:solidFill>
              </a:rPr>
              <a:pPr algn="r">
                <a:buClrTx/>
                <a:buFontTx/>
                <a:buNone/>
              </a:pPr>
              <a:t>3</a:t>
            </a:fld>
            <a:endParaRPr lang="en-US" altLang="en-US" sz="1200" b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>
            <a:extLst>
              <a:ext uri="{FF2B5EF4-FFF2-40B4-BE49-F238E27FC236}">
                <a16:creationId xmlns:a16="http://schemas.microsoft.com/office/drawing/2014/main" id="{37DB5C72-1AE5-7841-81B0-DD71FFB79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>
                <a:solidFill>
                  <a:srgbClr val="0000FF"/>
                </a:solidFill>
                <a:latin typeface="Calibri" panose="020F0502020204030204" pitchFamily="34" charset="0"/>
              </a:rPr>
              <a:t>HTTP Response</a:t>
            </a:r>
          </a:p>
        </p:txBody>
      </p:sp>
      <p:sp>
        <p:nvSpPr>
          <p:cNvPr id="24578" name="Text Box 2">
            <a:extLst>
              <a:ext uri="{FF2B5EF4-FFF2-40B4-BE49-F238E27FC236}">
                <a16:creationId xmlns:a16="http://schemas.microsoft.com/office/drawing/2014/main" id="{6347E0D5-3036-E148-93EF-D0177F8D8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647700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93F33307-3733-904C-B1A5-488E22DCA848}" type="slidenum">
              <a:rPr lang="en-US" altLang="en-US" sz="1200" b="0">
                <a:solidFill>
                  <a:srgbClr val="898989"/>
                </a:solidFill>
              </a:rPr>
              <a:pPr algn="r">
                <a:buClrTx/>
                <a:buFontTx/>
                <a:buNone/>
              </a:pPr>
              <a:t>4</a:t>
            </a:fld>
            <a:endParaRPr lang="en-US" altLang="en-US" sz="1200" b="0">
              <a:solidFill>
                <a:srgbClr val="898989"/>
              </a:solidFill>
            </a:endParaRPr>
          </a:p>
        </p:txBody>
      </p:sp>
      <p:pic>
        <p:nvPicPr>
          <p:cNvPr id="24579" name="Picture 3">
            <a:extLst>
              <a:ext uri="{FF2B5EF4-FFF2-40B4-BE49-F238E27FC236}">
                <a16:creationId xmlns:a16="http://schemas.microsoft.com/office/drawing/2014/main" id="{8BB5AA07-FF2A-984E-B59E-7B28F9DAE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431925"/>
            <a:ext cx="7927975" cy="399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345665A3-9730-814F-A3D5-8E2C3D093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3352800"/>
            <a:ext cx="1828800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b="0" dirty="0"/>
              <a:t>“</a:t>
            </a:r>
            <a:r>
              <a:rPr lang="en-US" altLang="en-US" b="0" dirty="0" err="1"/>
              <a:t>cr</a:t>
            </a:r>
            <a:r>
              <a:rPr lang="en-US" altLang="en-US" b="0" dirty="0"/>
              <a:t>” is \r</a:t>
            </a:r>
            <a:br>
              <a:rPr lang="en-US" altLang="en-US" b="0" dirty="0"/>
            </a:br>
            <a:r>
              <a:rPr lang="en-US" altLang="en-US" b="0" dirty="0"/>
              <a:t>“</a:t>
            </a:r>
            <a:r>
              <a:rPr lang="en-US" altLang="en-US" b="0" dirty="0" err="1"/>
              <a:t>lf</a:t>
            </a:r>
            <a:r>
              <a:rPr lang="en-US" altLang="en-US" b="0" dirty="0"/>
              <a:t>” is \n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>
            <a:extLst>
              <a:ext uri="{FF2B5EF4-FFF2-40B4-BE49-F238E27FC236}">
                <a16:creationId xmlns:a16="http://schemas.microsoft.com/office/drawing/2014/main" id="{9F392CC7-E06C-6244-9E01-0290909E6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 b="0" dirty="0">
                <a:solidFill>
                  <a:srgbClr val="0000FF"/>
                </a:solidFill>
                <a:latin typeface="Calibri" panose="020F0502020204030204" pitchFamily="34" charset="0"/>
              </a:rPr>
              <a:t>HTTP Request</a:t>
            </a:r>
          </a:p>
        </p:txBody>
      </p:sp>
      <p:sp>
        <p:nvSpPr>
          <p:cNvPr id="20482" name="Text Box 2">
            <a:extLst>
              <a:ext uri="{FF2B5EF4-FFF2-40B4-BE49-F238E27FC236}">
                <a16:creationId xmlns:a16="http://schemas.microsoft.com/office/drawing/2014/main" id="{F4512A4F-CEF8-6943-A5E2-ED9893C09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8534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1363" indent="-2841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ts val="800"/>
              </a:spcBef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altLang="en-US" sz="3200" b="0" dirty="0">
                <a:solidFill>
                  <a:srgbClr val="800000"/>
                </a:solidFill>
                <a:latin typeface="Calibri" panose="020F0502020204030204" pitchFamily="34" charset="0"/>
              </a:rPr>
              <a:t>Request line</a:t>
            </a:r>
          </a:p>
          <a:p>
            <a:pPr lvl="1" algn="l">
              <a:spcBef>
                <a:spcPts val="700"/>
              </a:spcBef>
              <a:buFont typeface="Arial" panose="020B0604020202020204" pitchFamily="34" charset="0"/>
              <a:buChar char="–"/>
            </a:pPr>
            <a:r>
              <a:rPr lang="en-US" altLang="en-US" sz="2800" b="0" dirty="0">
                <a:latin typeface="Calibri" panose="020F0502020204030204" pitchFamily="34" charset="0"/>
              </a:rPr>
              <a:t>Method</a:t>
            </a:r>
          </a:p>
          <a:p>
            <a:pPr lvl="2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Calibri" panose="020F0502020204030204" pitchFamily="34" charset="0"/>
              </a:rPr>
              <a:t>GET – return URI</a:t>
            </a:r>
          </a:p>
          <a:p>
            <a:pPr lvl="2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Calibri" panose="020F0502020204030204" pitchFamily="34" charset="0"/>
              </a:rPr>
              <a:t>HEAD – return headers only of GET response</a:t>
            </a:r>
          </a:p>
          <a:p>
            <a:pPr lvl="2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Calibri" panose="020F0502020204030204" pitchFamily="34" charset="0"/>
              </a:rPr>
              <a:t>POST – send data to the server (forms, etc.)</a:t>
            </a:r>
          </a:p>
          <a:p>
            <a:pPr lvl="1" algn="l">
              <a:spcBef>
                <a:spcPts val="700"/>
              </a:spcBef>
              <a:buFont typeface="Arial" panose="020B0604020202020204" pitchFamily="34" charset="0"/>
              <a:buChar char="–"/>
            </a:pPr>
            <a:r>
              <a:rPr lang="en-US" altLang="en-US" sz="2800" b="0" dirty="0">
                <a:latin typeface="Calibri" panose="020F0502020204030204" pitchFamily="34" charset="0"/>
              </a:rPr>
              <a:t>URL (relative)</a:t>
            </a:r>
          </a:p>
          <a:p>
            <a:pPr lvl="2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Calibri" panose="020F0502020204030204" pitchFamily="34" charset="0"/>
              </a:rPr>
              <a:t>E.g., /</a:t>
            </a:r>
            <a:r>
              <a:rPr lang="en-US" altLang="en-US" sz="2400" b="0" dirty="0" err="1">
                <a:latin typeface="Calibri" panose="020F0502020204030204" pitchFamily="34" charset="0"/>
              </a:rPr>
              <a:t>index.html</a:t>
            </a:r>
            <a:endParaRPr lang="en-US" altLang="en-US" sz="2400" b="0" dirty="0">
              <a:latin typeface="Calibri" panose="020F0502020204030204" pitchFamily="34" charset="0"/>
            </a:endParaRPr>
          </a:p>
          <a:p>
            <a:pPr lvl="1" algn="l">
              <a:spcBef>
                <a:spcPts val="700"/>
              </a:spcBef>
              <a:buFont typeface="Arial" panose="020B0604020202020204" pitchFamily="34" charset="0"/>
              <a:buChar char="–"/>
            </a:pPr>
            <a:r>
              <a:rPr lang="en-US" altLang="en-US" sz="2800" b="0" dirty="0">
                <a:latin typeface="Calibri" panose="020F0502020204030204" pitchFamily="34" charset="0"/>
              </a:rPr>
              <a:t>HTTP version</a:t>
            </a:r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D32BA7BF-60A3-5F4D-AC2B-559B42B38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7AD51CD1-4B4D-3142-B722-2DEE042CED9E}" type="slidenum">
              <a:rPr lang="en-US" altLang="en-US" sz="1200" b="0">
                <a:solidFill>
                  <a:srgbClr val="898989"/>
                </a:solidFill>
              </a:rPr>
              <a:pPr algn="r">
                <a:buClrTx/>
                <a:buFontTx/>
                <a:buNone/>
              </a:pPr>
              <a:t>5</a:t>
            </a:fld>
            <a:endParaRPr lang="en-US" altLang="en-US" sz="1200" b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>
            <a:extLst>
              <a:ext uri="{FF2B5EF4-FFF2-40B4-BE49-F238E27FC236}">
                <a16:creationId xmlns:a16="http://schemas.microsoft.com/office/drawing/2014/main" id="{6DE63CDD-4402-6941-AB68-311122AE3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 b="0" dirty="0">
                <a:solidFill>
                  <a:srgbClr val="0000FF"/>
                </a:solidFill>
                <a:latin typeface="Calibri" panose="020F0502020204030204" pitchFamily="34" charset="0"/>
              </a:rPr>
              <a:t>HTTP Request (cont.)</a:t>
            </a:r>
          </a:p>
        </p:txBody>
      </p:sp>
      <p:sp>
        <p:nvSpPr>
          <p:cNvPr id="21506" name="Text Box 2">
            <a:extLst>
              <a:ext uri="{FF2B5EF4-FFF2-40B4-BE49-F238E27FC236}">
                <a16:creationId xmlns:a16="http://schemas.microsoft.com/office/drawing/2014/main" id="{5367972F-A461-8B4F-AD38-7878BF899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8534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1363" indent="-2841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90000"/>
              </a:lnSpc>
              <a:spcBef>
                <a:spcPts val="800"/>
              </a:spcBef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altLang="en-US" sz="3200" b="0" dirty="0">
                <a:solidFill>
                  <a:srgbClr val="800000"/>
                </a:solidFill>
                <a:latin typeface="Calibri" panose="020F0502020204030204" pitchFamily="34" charset="0"/>
              </a:rPr>
              <a:t>Request headers</a:t>
            </a:r>
          </a:p>
          <a:p>
            <a:pPr lvl="1" algn="l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–"/>
            </a:pPr>
            <a:r>
              <a:rPr lang="en-US" altLang="en-US" sz="2800" b="0" dirty="0">
                <a:latin typeface="Calibri" panose="020F0502020204030204" pitchFamily="34" charset="0"/>
              </a:rPr>
              <a:t>Variable length, human-readable</a:t>
            </a:r>
          </a:p>
          <a:p>
            <a:pPr lvl="1" algn="l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–"/>
            </a:pPr>
            <a:r>
              <a:rPr lang="en-US" altLang="en-US" sz="2800" b="0" dirty="0">
                <a:latin typeface="Calibri" panose="020F0502020204030204" pitchFamily="34" charset="0"/>
              </a:rPr>
              <a:t>Uses:</a:t>
            </a:r>
          </a:p>
          <a:p>
            <a:pPr lvl="2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Calibri" panose="020F0502020204030204" pitchFamily="34" charset="0"/>
              </a:rPr>
              <a:t>Authorization – authentication info</a:t>
            </a:r>
          </a:p>
          <a:p>
            <a:pPr lvl="2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Calibri" panose="020F0502020204030204" pitchFamily="34" charset="0"/>
              </a:rPr>
              <a:t>Acceptable document types/encodings</a:t>
            </a:r>
          </a:p>
          <a:p>
            <a:pPr lvl="2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Calibri" panose="020F0502020204030204" pitchFamily="34" charset="0"/>
              </a:rPr>
              <a:t>From – user email</a:t>
            </a:r>
          </a:p>
          <a:p>
            <a:pPr lvl="2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Calibri" panose="020F0502020204030204" pitchFamily="34" charset="0"/>
              </a:rPr>
              <a:t>If-Modified-Since</a:t>
            </a:r>
          </a:p>
          <a:p>
            <a:pPr lvl="2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Calibri" panose="020F0502020204030204" pitchFamily="34" charset="0"/>
              </a:rPr>
              <a:t>Referrer – what caused this page to be requested</a:t>
            </a:r>
          </a:p>
          <a:p>
            <a:pPr lvl="2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Calibri" panose="020F0502020204030204" pitchFamily="34" charset="0"/>
              </a:rPr>
              <a:t>User-Agent – client software</a:t>
            </a:r>
          </a:p>
          <a:p>
            <a:pPr algn="l">
              <a:lnSpc>
                <a:spcPct val="90000"/>
              </a:lnSpc>
              <a:spcBef>
                <a:spcPts val="800"/>
              </a:spcBef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altLang="en-US" sz="3200" b="0" dirty="0">
                <a:solidFill>
                  <a:srgbClr val="800000"/>
                </a:solidFill>
                <a:latin typeface="Calibri" panose="020F0502020204030204" pitchFamily="34" charset="0"/>
              </a:rPr>
              <a:t>Blank-line</a:t>
            </a:r>
          </a:p>
          <a:p>
            <a:pPr algn="l">
              <a:lnSpc>
                <a:spcPct val="90000"/>
              </a:lnSpc>
              <a:spcBef>
                <a:spcPts val="800"/>
              </a:spcBef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altLang="en-US" sz="3200" b="0" dirty="0">
                <a:solidFill>
                  <a:srgbClr val="800000"/>
                </a:solidFill>
                <a:latin typeface="Calibri" panose="020F0502020204030204" pitchFamily="34" charset="0"/>
              </a:rPr>
              <a:t>Body</a:t>
            </a:r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D54EFC4B-4DB1-AA4E-97F1-3FFBAEEB0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976DB7F7-1766-7B4B-A1FA-7CC87A909590}" type="slidenum">
              <a:rPr lang="en-US" altLang="en-US" sz="1200" b="0">
                <a:solidFill>
                  <a:srgbClr val="898989"/>
                </a:solidFill>
              </a:rPr>
              <a:pPr algn="r">
                <a:buClrTx/>
                <a:buFontTx/>
                <a:buNone/>
              </a:pPr>
              <a:t>6</a:t>
            </a:fld>
            <a:endParaRPr lang="en-US" altLang="en-US" sz="1200" b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>
            <a:extLst>
              <a:ext uri="{FF2B5EF4-FFF2-40B4-BE49-F238E27FC236}">
                <a16:creationId xmlns:a16="http://schemas.microsoft.com/office/drawing/2014/main" id="{420307F9-60F3-2240-9DDC-1642078B0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>
                <a:solidFill>
                  <a:srgbClr val="0000FF"/>
                </a:solidFill>
                <a:latin typeface="Calibri" panose="020F0502020204030204" pitchFamily="34" charset="0"/>
              </a:rPr>
              <a:t>HTTP Request Example</a:t>
            </a:r>
          </a:p>
        </p:txBody>
      </p:sp>
      <p:sp>
        <p:nvSpPr>
          <p:cNvPr id="23554" name="Text Box 2">
            <a:extLst>
              <a:ext uri="{FF2B5EF4-FFF2-40B4-BE49-F238E27FC236}">
                <a16:creationId xmlns:a16="http://schemas.microsoft.com/office/drawing/2014/main" id="{7B07F43D-97FA-1B40-92E6-2B686051A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85344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ts val="600"/>
              </a:spcBef>
              <a:buClrTx/>
              <a:buFontTx/>
              <a:buNone/>
            </a:pPr>
            <a:r>
              <a:rPr lang="en-US" altLang="en-US" sz="2400" dirty="0">
                <a:solidFill>
                  <a:srgbClr val="800000"/>
                </a:solidFill>
                <a:latin typeface="Calibri" panose="020F0502020204030204" pitchFamily="34" charset="0"/>
              </a:rPr>
              <a:t>GET /</a:t>
            </a:r>
            <a:r>
              <a:rPr lang="en-US" altLang="en-US" sz="2400" dirty="0" err="1">
                <a:solidFill>
                  <a:srgbClr val="800000"/>
                </a:solidFill>
                <a:latin typeface="Calibri" panose="020F0502020204030204" pitchFamily="34" charset="0"/>
              </a:rPr>
              <a:t>index.html</a:t>
            </a:r>
            <a:r>
              <a:rPr lang="en-US" altLang="en-US" sz="2400" dirty="0">
                <a:solidFill>
                  <a:srgbClr val="800000"/>
                </a:solidFill>
                <a:latin typeface="Calibri" panose="020F0502020204030204" pitchFamily="34" charset="0"/>
              </a:rPr>
              <a:t> HTTP/1.1</a:t>
            </a:r>
          </a:p>
          <a:p>
            <a:pPr algn="l">
              <a:spcBef>
                <a:spcPts val="600"/>
              </a:spcBef>
              <a:buClrTx/>
              <a:buFontTx/>
              <a:buNone/>
            </a:pPr>
            <a:r>
              <a:rPr lang="en-US" altLang="en-US" sz="2400" dirty="0">
                <a:solidFill>
                  <a:srgbClr val="800000"/>
                </a:solidFill>
                <a:latin typeface="Calibri" panose="020F0502020204030204" pitchFamily="34" charset="0"/>
              </a:rPr>
              <a:t>Host: </a:t>
            </a:r>
            <a:r>
              <a:rPr lang="en-US" altLang="en-US" sz="2400" dirty="0" err="1">
                <a:solidFill>
                  <a:srgbClr val="800000"/>
                </a:solidFill>
                <a:latin typeface="Calibri" panose="020F0502020204030204" pitchFamily="34" charset="0"/>
              </a:rPr>
              <a:t>www.example.com</a:t>
            </a:r>
            <a:endParaRPr lang="en-US" altLang="en-US" sz="2400" dirty="0">
              <a:solidFill>
                <a:srgbClr val="800000"/>
              </a:solidFill>
              <a:latin typeface="Calibri" panose="020F0502020204030204" pitchFamily="34" charset="0"/>
            </a:endParaRPr>
          </a:p>
          <a:p>
            <a:pPr algn="l">
              <a:spcBef>
                <a:spcPts val="600"/>
              </a:spcBef>
              <a:buClrTx/>
              <a:buFontTx/>
              <a:buNone/>
            </a:pPr>
            <a:r>
              <a:rPr lang="en-US" altLang="en-US" sz="2400" dirty="0">
                <a:solidFill>
                  <a:srgbClr val="800000"/>
                </a:solidFill>
                <a:latin typeface="Calibri" panose="020F0502020204030204" pitchFamily="34" charset="0"/>
              </a:rPr>
              <a:t>Accept-Language: </a:t>
            </a:r>
            <a:r>
              <a:rPr lang="en-US" altLang="en-US" sz="2400" dirty="0" err="1">
                <a:solidFill>
                  <a:srgbClr val="800000"/>
                </a:solidFill>
                <a:latin typeface="Calibri" panose="020F0502020204030204" pitchFamily="34" charset="0"/>
              </a:rPr>
              <a:t>en</a:t>
            </a:r>
            <a:r>
              <a:rPr lang="en-US" altLang="en-US" sz="2400" dirty="0">
                <a:solidFill>
                  <a:srgbClr val="800000"/>
                </a:solidFill>
                <a:latin typeface="Calibri" panose="020F0502020204030204" pitchFamily="34" charset="0"/>
              </a:rPr>
              <a:t>-us</a:t>
            </a:r>
          </a:p>
          <a:p>
            <a:pPr algn="l">
              <a:spcBef>
                <a:spcPts val="600"/>
              </a:spcBef>
              <a:buClrTx/>
              <a:buFontTx/>
              <a:buNone/>
            </a:pPr>
            <a:r>
              <a:rPr lang="en-US" altLang="en-US" sz="2400" dirty="0">
                <a:solidFill>
                  <a:srgbClr val="800000"/>
                </a:solidFill>
                <a:latin typeface="Calibri" panose="020F0502020204030204" pitchFamily="34" charset="0"/>
              </a:rPr>
              <a:t>Accept-Encoding: </a:t>
            </a:r>
            <a:r>
              <a:rPr lang="en-US" altLang="en-US" sz="2400" dirty="0" err="1">
                <a:solidFill>
                  <a:srgbClr val="800000"/>
                </a:solidFill>
                <a:latin typeface="Calibri" panose="020F0502020204030204" pitchFamily="34" charset="0"/>
              </a:rPr>
              <a:t>gzip</a:t>
            </a:r>
            <a:r>
              <a:rPr lang="en-US" altLang="en-US" sz="2400" dirty="0">
                <a:solidFill>
                  <a:srgbClr val="800000"/>
                </a:solidFill>
                <a:latin typeface="Calibri" panose="020F0502020204030204" pitchFamily="34" charset="0"/>
              </a:rPr>
              <a:t>, deflate</a:t>
            </a:r>
          </a:p>
          <a:p>
            <a:pPr algn="l">
              <a:spcBef>
                <a:spcPts val="600"/>
              </a:spcBef>
              <a:buClrTx/>
              <a:buFontTx/>
              <a:buNone/>
            </a:pPr>
            <a:r>
              <a:rPr lang="en-US" altLang="en-US" sz="2400" dirty="0">
                <a:solidFill>
                  <a:srgbClr val="800000"/>
                </a:solidFill>
                <a:latin typeface="Calibri" panose="020F0502020204030204" pitchFamily="34" charset="0"/>
              </a:rPr>
              <a:t>User-Agent: Mozilla/4.0 (compatible; MSIE 5.5; Windows NT 5.0)</a:t>
            </a:r>
          </a:p>
          <a:p>
            <a:pPr algn="l">
              <a:spcBef>
                <a:spcPts val="600"/>
              </a:spcBef>
              <a:buClrTx/>
              <a:buFontTx/>
              <a:buNone/>
            </a:pPr>
            <a:r>
              <a:rPr lang="en-US" altLang="en-US" sz="2400" dirty="0">
                <a:solidFill>
                  <a:srgbClr val="800000"/>
                </a:solidFill>
                <a:latin typeface="Calibri" panose="020F0502020204030204" pitchFamily="34" charset="0"/>
              </a:rPr>
              <a:t>Connection: Keep-Alive</a:t>
            </a:r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F52B5DF3-8F9A-524C-81CD-BD59C4C5D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3AEB4D1A-64D6-8242-9DC4-9772C78D81AD}" type="slidenum">
              <a:rPr lang="en-US" altLang="en-US" sz="1200" b="0">
                <a:solidFill>
                  <a:srgbClr val="898989"/>
                </a:solidFill>
              </a:rPr>
              <a:pPr algn="r">
                <a:buClrTx/>
                <a:buFontTx/>
                <a:buNone/>
              </a:pPr>
              <a:t>7</a:t>
            </a:fld>
            <a:endParaRPr lang="en-US" altLang="en-US" sz="1200" b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>
            <a:extLst>
              <a:ext uri="{FF2B5EF4-FFF2-40B4-BE49-F238E27FC236}">
                <a16:creationId xmlns:a16="http://schemas.microsoft.com/office/drawing/2014/main" id="{43325393-0F23-9643-B99B-E38E5507A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 b="0" dirty="0">
                <a:solidFill>
                  <a:srgbClr val="0000FF"/>
                </a:solidFill>
                <a:latin typeface="Calibri" panose="020F0502020204030204" pitchFamily="34" charset="0"/>
              </a:rPr>
              <a:t>HTTP Response</a:t>
            </a:r>
          </a:p>
        </p:txBody>
      </p:sp>
      <p:sp>
        <p:nvSpPr>
          <p:cNvPr id="25602" name="Text Box 2">
            <a:extLst>
              <a:ext uri="{FF2B5EF4-FFF2-40B4-BE49-F238E27FC236}">
                <a16:creationId xmlns:a16="http://schemas.microsoft.com/office/drawing/2014/main" id="{5C26969A-8BC2-4049-8AA4-3890A5A7E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8534400" cy="545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1363" indent="-2841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0000"/>
              </a:lnSpc>
              <a:spcBef>
                <a:spcPts val="800"/>
              </a:spcBef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altLang="en-US" sz="3200" b="0" dirty="0">
                <a:solidFill>
                  <a:srgbClr val="800000"/>
                </a:solidFill>
                <a:latin typeface="Calibri" panose="020F0502020204030204" pitchFamily="34" charset="0"/>
              </a:rPr>
              <a:t>Status-line</a:t>
            </a:r>
          </a:p>
          <a:p>
            <a:pPr lvl="1" algn="l">
              <a:lnSpc>
                <a:spcPct val="80000"/>
              </a:lnSpc>
              <a:spcBef>
                <a:spcPts val="700"/>
              </a:spcBef>
              <a:buFont typeface="Arial" panose="020B0604020202020204" pitchFamily="34" charset="0"/>
              <a:buChar char="–"/>
            </a:pPr>
            <a:r>
              <a:rPr lang="en-US" altLang="en-US" sz="2800" b="0" dirty="0">
                <a:latin typeface="Calibri" panose="020F0502020204030204" pitchFamily="34" charset="0"/>
              </a:rPr>
              <a:t>HTTP version (now “1.1”)</a:t>
            </a:r>
          </a:p>
          <a:p>
            <a:pPr lvl="1" algn="l">
              <a:lnSpc>
                <a:spcPct val="80000"/>
              </a:lnSpc>
              <a:spcBef>
                <a:spcPts val="700"/>
              </a:spcBef>
              <a:buFont typeface="Arial" panose="020B0604020202020204" pitchFamily="34" charset="0"/>
              <a:buChar char="–"/>
            </a:pPr>
            <a:r>
              <a:rPr lang="en-US" altLang="en-US" sz="2800" b="0" dirty="0">
                <a:latin typeface="Calibri" panose="020F0502020204030204" pitchFamily="34" charset="0"/>
              </a:rPr>
              <a:t>3 digit response code</a:t>
            </a:r>
          </a:p>
          <a:p>
            <a:pPr lvl="2" algn="l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Calibri" panose="020F0502020204030204" pitchFamily="34" charset="0"/>
              </a:rPr>
              <a:t>1XX – informational</a:t>
            </a:r>
          </a:p>
          <a:p>
            <a:pPr lvl="2" algn="l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Calibri" panose="020F0502020204030204" pitchFamily="34" charset="0"/>
              </a:rPr>
              <a:t>2XX – success</a:t>
            </a:r>
          </a:p>
          <a:p>
            <a:pPr lvl="3" algn="l">
              <a:lnSpc>
                <a:spcPct val="80000"/>
              </a:lnSpc>
              <a:spcBef>
                <a:spcPts val="500"/>
              </a:spcBef>
              <a:buClr>
                <a:srgbClr val="FF0000"/>
              </a:buClr>
              <a:buFont typeface="Arial" panose="020B0604020202020204" pitchFamily="34" charset="0"/>
              <a:buChar char="–"/>
            </a:pPr>
            <a:r>
              <a:rPr lang="en-US" altLang="en-US" b="0" dirty="0">
                <a:solidFill>
                  <a:srgbClr val="FF0000"/>
                </a:solidFill>
                <a:latin typeface="Calibri" panose="020F0502020204030204" pitchFamily="34" charset="0"/>
              </a:rPr>
              <a:t>200 OK</a:t>
            </a:r>
          </a:p>
          <a:p>
            <a:pPr lvl="2" algn="l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Calibri" panose="020F0502020204030204" pitchFamily="34" charset="0"/>
              </a:rPr>
              <a:t>3XX – redirection</a:t>
            </a:r>
          </a:p>
          <a:p>
            <a:pPr lvl="3" algn="l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–"/>
            </a:pPr>
            <a:r>
              <a:rPr lang="en-US" altLang="en-US" b="0" dirty="0">
                <a:latin typeface="Calibri" panose="020F0502020204030204" pitchFamily="34" charset="0"/>
              </a:rPr>
              <a:t>301 Moved Permanently</a:t>
            </a:r>
          </a:p>
          <a:p>
            <a:pPr lvl="3" algn="l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–"/>
            </a:pPr>
            <a:r>
              <a:rPr lang="en-US" altLang="en-US" b="0" dirty="0">
                <a:latin typeface="Calibri" panose="020F0502020204030204" pitchFamily="34" charset="0"/>
              </a:rPr>
              <a:t>303 Moved Temporarily</a:t>
            </a:r>
          </a:p>
          <a:p>
            <a:pPr lvl="3" algn="l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–"/>
            </a:pPr>
            <a:r>
              <a:rPr lang="en-US" altLang="en-US" b="0" dirty="0">
                <a:latin typeface="Calibri" panose="020F0502020204030204" pitchFamily="34" charset="0"/>
              </a:rPr>
              <a:t>304 Not Modified</a:t>
            </a:r>
          </a:p>
          <a:p>
            <a:pPr lvl="2" algn="l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Calibri" panose="020F0502020204030204" pitchFamily="34" charset="0"/>
              </a:rPr>
              <a:t>4XX – client error</a:t>
            </a:r>
          </a:p>
          <a:p>
            <a:pPr lvl="3" algn="l">
              <a:lnSpc>
                <a:spcPct val="80000"/>
              </a:lnSpc>
              <a:spcBef>
                <a:spcPts val="500"/>
              </a:spcBef>
              <a:buClr>
                <a:srgbClr val="FF0000"/>
              </a:buClr>
              <a:buFont typeface="Arial" panose="020B0604020202020204" pitchFamily="34" charset="0"/>
              <a:buChar char="–"/>
            </a:pPr>
            <a:r>
              <a:rPr lang="en-US" altLang="en-US" b="0" dirty="0">
                <a:solidFill>
                  <a:srgbClr val="FF0000"/>
                </a:solidFill>
                <a:latin typeface="Calibri" panose="020F0502020204030204" pitchFamily="34" charset="0"/>
              </a:rPr>
              <a:t>404 Not Found</a:t>
            </a:r>
          </a:p>
          <a:p>
            <a:pPr lvl="2" algn="l">
              <a:lnSpc>
                <a:spcPct val="80000"/>
              </a:lnSpc>
              <a:spcBef>
                <a:spcPts val="6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en-US" sz="2400" b="0" dirty="0">
                <a:solidFill>
                  <a:srgbClr val="FF0000"/>
                </a:solidFill>
                <a:latin typeface="Calibri" panose="020F0502020204030204" pitchFamily="34" charset="0"/>
              </a:rPr>
              <a:t>5XX – server error</a:t>
            </a:r>
          </a:p>
          <a:p>
            <a:pPr lvl="3" algn="l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–"/>
            </a:pPr>
            <a:r>
              <a:rPr lang="en-US" altLang="en-US" b="0" dirty="0">
                <a:latin typeface="Calibri" panose="020F0502020204030204" pitchFamily="34" charset="0"/>
              </a:rPr>
              <a:t>505 HTTP Version Not Supported</a:t>
            </a:r>
          </a:p>
          <a:p>
            <a:pPr lvl="1" algn="l">
              <a:lnSpc>
                <a:spcPct val="80000"/>
              </a:lnSpc>
              <a:spcBef>
                <a:spcPts val="700"/>
              </a:spcBef>
              <a:buFont typeface="Arial" panose="020B0604020202020204" pitchFamily="34" charset="0"/>
              <a:buChar char="–"/>
            </a:pPr>
            <a:r>
              <a:rPr lang="en-US" altLang="en-US" sz="2800" b="0" dirty="0">
                <a:latin typeface="Calibri" panose="020F0502020204030204" pitchFamily="34" charset="0"/>
              </a:rPr>
              <a:t>Reason phrase</a:t>
            </a:r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D0FEDC2C-188E-7640-914C-4A256EDC8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605AFA95-7A0B-9E47-8206-273A7537C939}" type="slidenum">
              <a:rPr lang="en-US" altLang="en-US" sz="1200" b="0">
                <a:solidFill>
                  <a:srgbClr val="898989"/>
                </a:solidFill>
              </a:rPr>
              <a:pPr algn="r">
                <a:buClrTx/>
                <a:buFontTx/>
                <a:buNone/>
              </a:pPr>
              <a:t>8</a:t>
            </a:fld>
            <a:endParaRPr lang="en-US" altLang="en-US" sz="1200" b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>
            <a:extLst>
              <a:ext uri="{FF2B5EF4-FFF2-40B4-BE49-F238E27FC236}">
                <a16:creationId xmlns:a16="http://schemas.microsoft.com/office/drawing/2014/main" id="{0DFF55B5-8ACD-1B47-A6E7-FC7EF7B22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 b="0" dirty="0">
                <a:solidFill>
                  <a:srgbClr val="0000FF"/>
                </a:solidFill>
                <a:latin typeface="Calibri" panose="020F0502020204030204" pitchFamily="34" charset="0"/>
              </a:rPr>
              <a:t>HTTP Response (cont.)</a:t>
            </a:r>
          </a:p>
        </p:txBody>
      </p:sp>
      <p:sp>
        <p:nvSpPr>
          <p:cNvPr id="26626" name="Text Box 2">
            <a:extLst>
              <a:ext uri="{FF2B5EF4-FFF2-40B4-BE49-F238E27FC236}">
                <a16:creationId xmlns:a16="http://schemas.microsoft.com/office/drawing/2014/main" id="{4D74D253-154F-F649-97CB-9E0472C67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8534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1363" indent="-2841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90000"/>
              </a:lnSpc>
              <a:spcBef>
                <a:spcPts val="700"/>
              </a:spcBef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altLang="en-US" sz="2800" b="0" dirty="0">
                <a:solidFill>
                  <a:srgbClr val="800000"/>
                </a:solidFill>
                <a:latin typeface="Calibri" panose="020F0502020204030204" pitchFamily="34" charset="0"/>
              </a:rPr>
              <a:t>Headers</a:t>
            </a:r>
          </a:p>
          <a:p>
            <a:pPr lvl="1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</a:pPr>
            <a:r>
              <a:rPr lang="en-US" altLang="en-US" sz="2400" b="0" dirty="0">
                <a:latin typeface="Calibri" panose="020F0502020204030204" pitchFamily="34" charset="0"/>
              </a:rPr>
              <a:t>Variable length, human-readable</a:t>
            </a:r>
          </a:p>
          <a:p>
            <a:pPr lvl="1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</a:pPr>
            <a:r>
              <a:rPr lang="en-US" altLang="en-US" sz="2400" b="0" dirty="0">
                <a:latin typeface="Calibri" panose="020F0502020204030204" pitchFamily="34" charset="0"/>
              </a:rPr>
              <a:t>Uses:</a:t>
            </a:r>
          </a:p>
          <a:p>
            <a:pPr lvl="2" algn="l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Calibri" panose="020F0502020204030204" pitchFamily="34" charset="0"/>
              </a:rPr>
              <a:t>Location – for redirection</a:t>
            </a:r>
          </a:p>
          <a:p>
            <a:pPr lvl="2" algn="l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Calibri" panose="020F0502020204030204" pitchFamily="34" charset="0"/>
              </a:rPr>
              <a:t>Server – server software</a:t>
            </a:r>
          </a:p>
          <a:p>
            <a:pPr lvl="2" algn="l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Calibri" panose="020F0502020204030204" pitchFamily="34" charset="0"/>
              </a:rPr>
              <a:t>WWW-Authenticate – request for authentication</a:t>
            </a:r>
          </a:p>
          <a:p>
            <a:pPr lvl="2" algn="l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Calibri" panose="020F0502020204030204" pitchFamily="34" charset="0"/>
              </a:rPr>
              <a:t>Allow – list of methods supported (get, head, </a:t>
            </a:r>
            <a:r>
              <a:rPr lang="en-US" altLang="en-US" b="0" dirty="0" err="1">
                <a:latin typeface="Calibri" panose="020F0502020204030204" pitchFamily="34" charset="0"/>
              </a:rPr>
              <a:t>etc</a:t>
            </a:r>
            <a:r>
              <a:rPr lang="en-US" altLang="en-US" b="0" dirty="0">
                <a:latin typeface="Calibri" panose="020F0502020204030204" pitchFamily="34" charset="0"/>
              </a:rPr>
              <a:t>)</a:t>
            </a:r>
          </a:p>
          <a:p>
            <a:pPr lvl="2" algn="l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Calibri" panose="020F0502020204030204" pitchFamily="34" charset="0"/>
              </a:rPr>
              <a:t>Content-Encoding – </a:t>
            </a:r>
            <a:r>
              <a:rPr lang="en-US" altLang="en-US" b="0" dirty="0" err="1">
                <a:latin typeface="Calibri" panose="020F0502020204030204" pitchFamily="34" charset="0"/>
              </a:rPr>
              <a:t>E.g</a:t>
            </a:r>
            <a:r>
              <a:rPr lang="en-US" altLang="en-US" b="0" dirty="0">
                <a:latin typeface="Calibri" panose="020F0502020204030204" pitchFamily="34" charset="0"/>
              </a:rPr>
              <a:t> x-</a:t>
            </a:r>
            <a:r>
              <a:rPr lang="en-US" altLang="en-US" b="0" dirty="0" err="1">
                <a:latin typeface="Calibri" panose="020F0502020204030204" pitchFamily="34" charset="0"/>
              </a:rPr>
              <a:t>gzip</a:t>
            </a:r>
            <a:endParaRPr lang="en-US" altLang="en-US" b="0" dirty="0">
              <a:latin typeface="Calibri" panose="020F0502020204030204" pitchFamily="34" charset="0"/>
            </a:endParaRPr>
          </a:p>
          <a:p>
            <a:pPr lvl="2" algn="l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Calibri" panose="020F0502020204030204" pitchFamily="34" charset="0"/>
              </a:rPr>
              <a:t>Content-Length</a:t>
            </a:r>
          </a:p>
          <a:p>
            <a:pPr lvl="2" algn="l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Calibri" panose="020F0502020204030204" pitchFamily="34" charset="0"/>
              </a:rPr>
              <a:t>Content-Type</a:t>
            </a:r>
          </a:p>
          <a:p>
            <a:pPr lvl="2" algn="l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Calibri" panose="020F0502020204030204" pitchFamily="34" charset="0"/>
              </a:rPr>
              <a:t>Expires (caching)</a:t>
            </a:r>
          </a:p>
          <a:p>
            <a:pPr lvl="2" algn="l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Calibri" panose="020F0502020204030204" pitchFamily="34" charset="0"/>
              </a:rPr>
              <a:t>Last-Modified (caching)</a:t>
            </a:r>
          </a:p>
          <a:p>
            <a:pPr algn="l">
              <a:lnSpc>
                <a:spcPct val="90000"/>
              </a:lnSpc>
              <a:spcBef>
                <a:spcPts val="700"/>
              </a:spcBef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altLang="en-US" sz="2800" b="0" dirty="0">
                <a:solidFill>
                  <a:srgbClr val="800000"/>
                </a:solidFill>
                <a:latin typeface="Calibri" panose="020F0502020204030204" pitchFamily="34" charset="0"/>
              </a:rPr>
              <a:t>Blank-line</a:t>
            </a:r>
          </a:p>
          <a:p>
            <a:pPr algn="l">
              <a:lnSpc>
                <a:spcPct val="90000"/>
              </a:lnSpc>
              <a:spcBef>
                <a:spcPts val="700"/>
              </a:spcBef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altLang="en-US" sz="2800" b="0" dirty="0">
                <a:solidFill>
                  <a:srgbClr val="800000"/>
                </a:solidFill>
                <a:latin typeface="Calibri" panose="020F0502020204030204" pitchFamily="34" charset="0"/>
              </a:rPr>
              <a:t>Body</a:t>
            </a:r>
          </a:p>
        </p:txBody>
      </p:sp>
      <p:sp>
        <p:nvSpPr>
          <p:cNvPr id="26627" name="Text Box 3">
            <a:extLst>
              <a:ext uri="{FF2B5EF4-FFF2-40B4-BE49-F238E27FC236}">
                <a16:creationId xmlns:a16="http://schemas.microsoft.com/office/drawing/2014/main" id="{B57EA635-FA5B-6A43-9604-AA764D2E3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9C99E2BC-9534-9A4C-BB74-DB8EEF0E0B3A}" type="slidenum">
              <a:rPr lang="en-US" altLang="en-US" sz="1200" b="0">
                <a:solidFill>
                  <a:srgbClr val="898989"/>
                </a:solidFill>
              </a:rPr>
              <a:pPr algn="r">
                <a:buClrTx/>
                <a:buFontTx/>
                <a:buNone/>
              </a:pPr>
              <a:t>9</a:t>
            </a:fld>
            <a:endParaRPr lang="en-US" altLang="en-US" sz="1200" b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urier New" panose="02070309020205020404" pitchFamily="49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urier New" panose="02070309020205020404" pitchFamily="49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lec15-http" id="{0DC62CE9-638C-B645-9C66-33C4018F746D}" vid="{DDBA2219-3CF8-AA48-B4D7-704B4128135C}"/>
    </a:ext>
  </a:ext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urier New" panose="02070309020205020404" pitchFamily="49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urier New" panose="02070309020205020404" pitchFamily="49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lec15-http" id="{0DC62CE9-638C-B645-9C66-33C4018F746D}" vid="{D952677C-0DD8-BF46-A37A-19A8ABD85BB1}"/>
    </a:ext>
  </a:extLst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urier New" panose="02070309020205020404" pitchFamily="49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urier New" panose="02070309020205020404" pitchFamily="49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lec15-http" id="{0DC62CE9-638C-B645-9C66-33C4018F746D}" vid="{D452D5EE-5521-274D-8DA5-56CD2E81B74E}"/>
    </a:ext>
  </a:extLst>
</a:theme>
</file>

<file path=ppt/theme/theme4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urier New" panose="02070309020205020404" pitchFamily="49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urier New" panose="02070309020205020404" pitchFamily="49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lec15-http" id="{0DC62CE9-638C-B645-9C66-33C4018F746D}" vid="{90F3D782-853D-234B-ABD7-4491FB962003}"/>
    </a:ext>
  </a:extLst>
</a:theme>
</file>

<file path=ppt/theme/theme5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urier New" panose="02070309020205020404" pitchFamily="49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urier New" panose="02070309020205020404" pitchFamily="49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lec15-http" id="{0DC62CE9-638C-B645-9C66-33C4018F746D}" vid="{1B498E3B-FFF8-9249-A10F-22178C719A8C}"/>
    </a:ext>
  </a:extLst>
</a:theme>
</file>

<file path=ppt/theme/theme6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urier New" panose="02070309020205020404" pitchFamily="49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urier New" panose="02070309020205020404" pitchFamily="49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lec15-http" id="{0DC62CE9-638C-B645-9C66-33C4018F746D}" vid="{7A880364-2CB4-9D40-B2E5-F3EC8EAD18C5}"/>
    </a:ext>
  </a:extLst>
</a:theme>
</file>

<file path=ppt/theme/theme7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urier New" panose="02070309020205020404" pitchFamily="49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urier New" panose="02070309020205020404" pitchFamily="49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lec15-http" id="{0DC62CE9-638C-B645-9C66-33C4018F746D}" vid="{DE0912FE-14D6-6A48-A0FD-FFDE47609AB3}"/>
    </a:ext>
  </a:extLst>
</a:theme>
</file>

<file path=ppt/theme/theme8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urier New" panose="02070309020205020404" pitchFamily="49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urier New" panose="02070309020205020404" pitchFamily="49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lec15-http" id="{0DC62CE9-638C-B645-9C66-33C4018F746D}" vid="{7C0A1047-F40F-0C47-ACB9-6ACAD259881E}"/>
    </a:ext>
  </a:extLst>
</a:theme>
</file>

<file path=ppt/theme/theme9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urier New" panose="02070309020205020404" pitchFamily="49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urier New" panose="02070309020205020404" pitchFamily="49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lec15-http" id="{0DC62CE9-638C-B645-9C66-33C4018F746D}" vid="{11872982-D15C-CD41-AD3B-ECF2C85801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20251</TotalTime>
  <Words>1674</Words>
  <Application>Microsoft Macintosh PowerPoint</Application>
  <PresentationFormat>On-screen Show (4:3)</PresentationFormat>
  <Paragraphs>347</Paragraphs>
  <Slides>29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29</vt:i4>
      </vt:variant>
    </vt:vector>
  </HeadingPairs>
  <TitlesOfParts>
    <vt:vector size="46" baseType="lpstr">
      <vt:lpstr>ＭＳ Ｐゴシック</vt:lpstr>
      <vt:lpstr>Andale Mono</vt:lpstr>
      <vt:lpstr>Arial</vt:lpstr>
      <vt:lpstr>Calibri</vt:lpstr>
      <vt:lpstr>Courier New</vt:lpstr>
      <vt:lpstr>Lucida Sans Unicode</vt:lpstr>
      <vt:lpstr>System Font Regular</vt:lpstr>
      <vt:lpstr>Times New Roman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Proxies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HTTP xfer = single object Web pages = many objects</vt:lpstr>
      <vt:lpstr>nytimes.com</vt:lpstr>
      <vt:lpstr>PowerPoint Presentation</vt:lpstr>
      <vt:lpstr>Three approaches to multiple requests</vt:lpstr>
      <vt:lpstr>PowerPoint Presentation</vt:lpstr>
      <vt:lpstr>Google’s SPDY -&gt; HTTP/2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CDNs</dc:title>
  <cp:lastModifiedBy>Freedman</cp:lastModifiedBy>
  <cp:revision>1796</cp:revision>
  <cp:lastPrinted>2020-04-01T05:20:06Z</cp:lastPrinted>
  <dcterms:created xsi:type="dcterms:W3CDTF">2013-02-13T16:32:08Z</dcterms:created>
  <dcterms:modified xsi:type="dcterms:W3CDTF">2020-04-01T19:37:46Z</dcterms:modified>
</cp:coreProperties>
</file>