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notesMasterIdLst>
    <p:notesMasterId r:id="rId35"/>
  </p:notesMasterIdLst>
  <p:handoutMasterIdLst>
    <p:handoutMasterId r:id="rId36"/>
  </p:handoutMasterIdLst>
  <p:sldIdLst>
    <p:sldId id="535" r:id="rId2"/>
    <p:sldId id="355" r:id="rId3"/>
    <p:sldId id="520" r:id="rId4"/>
    <p:sldId id="463" r:id="rId5"/>
    <p:sldId id="464" r:id="rId6"/>
    <p:sldId id="460" r:id="rId7"/>
    <p:sldId id="455" r:id="rId8"/>
    <p:sldId id="465" r:id="rId9"/>
    <p:sldId id="468" r:id="rId10"/>
    <p:sldId id="457" r:id="rId11"/>
    <p:sldId id="456" r:id="rId12"/>
    <p:sldId id="458" r:id="rId13"/>
    <p:sldId id="459" r:id="rId14"/>
    <p:sldId id="514" r:id="rId15"/>
    <p:sldId id="522" r:id="rId16"/>
    <p:sldId id="523" r:id="rId17"/>
    <p:sldId id="524" r:id="rId18"/>
    <p:sldId id="525" r:id="rId19"/>
    <p:sldId id="538" r:id="rId20"/>
    <p:sldId id="526" r:id="rId21"/>
    <p:sldId id="539" r:id="rId22"/>
    <p:sldId id="527" r:id="rId23"/>
    <p:sldId id="528" r:id="rId24"/>
    <p:sldId id="529" r:id="rId25"/>
    <p:sldId id="541" r:id="rId26"/>
    <p:sldId id="542" r:id="rId27"/>
    <p:sldId id="543" r:id="rId28"/>
    <p:sldId id="530" r:id="rId29"/>
    <p:sldId id="531" r:id="rId30"/>
    <p:sldId id="532" r:id="rId31"/>
    <p:sldId id="533" r:id="rId32"/>
    <p:sldId id="537" r:id="rId33"/>
    <p:sldId id="516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3692"/>
  </p:normalViewPr>
  <p:slideViewPr>
    <p:cSldViewPr>
      <p:cViewPr varScale="1">
        <p:scale>
          <a:sx n="66" d="100"/>
          <a:sy n="66" d="100"/>
        </p:scale>
        <p:origin x="7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C530AA-D4C7-DE46-880E-DB3495A6ED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05F34-F91B-AE4F-8FD8-4A2B5D5C17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0B24114-FCD2-D248-87EA-96A1C834D11A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5EC5B-C1E2-E94F-99B7-4B67B7F5E7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E6ACC-F1A5-F044-9CDC-2C383EF0C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128BB5F-C4B5-AF4C-83E1-CADC5E09C2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F52569-6BCB-A849-AF4D-1584AD0E28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0D4693-4B7C-224B-B8A1-FE5FC8DEA6C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38C18E5-5B62-C749-AF05-E9DED0B899D2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05B0F2E-BEC3-A546-AA95-6A04AC1539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D7714C4-2E9A-8747-96EA-051112559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E673E-D6D9-4447-BC03-31B6FA32D7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F6C36-F82C-4643-9606-B3192F5D31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AFF0723-2D71-4B48-BAA1-1DA5E33DAE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8CB6E92D-8BB5-4844-A262-DED8776B80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3B33B1A-F3CB-F143-B66C-AC8D4024FE5C}" type="slidenum">
              <a:rPr lang="en-US" altLang="en-US" sz="120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314DBA9-CA2A-0E42-BDF1-271AA880A3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A562014-5B87-CB4E-835C-362146A7B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A35A32F6-82D5-A041-A50A-15B44A2AC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9D3175AC-18E5-8444-A293-8CF289A68D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Why no explicit leave?  Unwanted packets can just be dropped at client!</a:t>
            </a: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CEC0D768-4A0D-F742-AD51-606040669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FFA44B4-12A0-8E42-9C70-8FB474F79627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25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1CAD24FF-3C7B-F340-9830-D58FF0160A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44BEF16A-BB23-5147-A5BB-B4E3B31D6E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Why no explicit leave?  Unwanted packets can just be dropped at client!</a:t>
            </a: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6C89855B-33D4-DF4E-8070-371A5A3BF3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5CFB63F-91EE-B24C-801C-8158411A4E75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26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CF7393D0-3177-FD43-A59B-48A71F0CD8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E295EB98-7D01-9741-9FF8-E086BB8E69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1. Router not tracking each peer, only each network:  because these local networks at broadcast media (e.g., unswitched ethernet). 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2. Random delay (from 0…D) in order to minimize responses to queries:  Only one response from broadcast domain needed.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3. L2 switches typically broadcast multicast traffic out all ports.  Alternatively, IGMP snooping (sneak peek into the layer 3 content of a multicast packet), Cisco’s proprietary, or static forwarding tables…</a:t>
            </a: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D2F7D203-3811-A540-8635-B6729B3AB0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49B179A-2AF3-F64D-AD6E-9F398BD1B197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27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5EA6DB4D-CB78-9045-A58D-E235CA2748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AECAF5C8-FE5B-914A-97AD-882FE76825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52D1939E-0020-0146-8090-693C4B0924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CD47355-98B5-2646-BFFF-8C49E6D87651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30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AC1B1C3B-5AD3-F74C-A619-A89A86ABB4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7B247DFA-895A-3647-9473-2C0C6B8FFB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6B15CABE-C692-074C-A06B-DC177DC382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C0A5D43-B340-0D40-9847-A0C550F62C09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31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54680-6C87-9442-B19B-FC9C3DFE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A1336B9-E3D8-D44D-B8D3-557FCBF29D23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EDBA0-1676-B048-9D6B-F86E12A34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A9B48-D1BA-0C4F-82A0-ADA02F63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A7C88-C397-CE44-8E68-61D027A361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4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E9CCF-0AA5-9241-BAFA-14FB3711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481055C-C981-F743-9808-6F2D3992CBA4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AD3BC-64C4-0E4E-9194-64E694856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80FE3-CA87-A341-96BA-3A1A68D51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78DB3-85DB-314F-8391-5E0BEE5B8F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36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E8A91-E347-584A-9F2C-4ABA3F9B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2B7ADE1-394C-0B41-8F36-21DC445DFA0D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1C992-ED74-2F4C-856B-DF2129E1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44DF3-061B-1C42-BBEE-1EF39857E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956BA-D103-8741-865E-18503A76FC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69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175DF-F043-8D48-8F4A-651EB8A60F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4804444-394B-0746-B22E-2D0722DD3ACE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D43E7-8155-E04E-9BD4-304760080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BA54-84F5-7E4C-9CDC-02E8A3446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E0BAC-FE6C-C145-B35F-A5C454DDA6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52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92C29-50AF-8549-942A-C54F1884DC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4FAE4F8A-79F0-B24E-ABD4-CAD8E109C6CD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96886-FFDC-D042-AD9E-5CE89FCE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ABEFF-7D8D-3043-ADCB-2CCED597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12446-E080-4049-ABC3-89501F52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4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2C494-E3F1-9546-8EA4-CD2A6953A5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7B4A8D4-A97D-6F4E-8025-F1550543F701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DA58A-5A98-7342-95B1-CFA0E4915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01634-F114-9144-AB50-D6C4DB96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2C4B4-8993-DF42-B3D3-C33C114E23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43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2C95B2-D246-8B47-94B1-DE77221839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48A8624-F1F3-D24B-A985-C255DE283E2C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A6E272-B76A-6E4D-9711-9D312EC8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A02462-97E4-5F42-AA4A-1A1BF11A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268BF-733C-C54D-85BF-1ACBAC702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79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BDF4EF-1019-6D47-9336-076845F9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618BA49-0507-5E41-924E-39CCFEBB98BA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2F3F7-58E0-8C49-9035-6C54E1E0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606E0-7064-BE4B-9080-EF1FEF689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F098F-7D5C-9948-95CA-9D517C5C08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63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C85725-AE06-3142-AC4F-C115D24DC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F0C8490-C5AA-2944-A4B5-5EA79842D10D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3EB385-C02E-B44C-87CD-19D6B57D1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18ECE-74F0-BC46-B4D8-FA7B60DA9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077FA-3215-E24A-9E7E-6B188B15EE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23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1D8E0-DA6F-C64B-827B-0E7942583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11CAF74-8171-624C-BD1B-D1A992449931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E42F0-23AC-A243-84DD-2DCFC17CC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E0C74-F821-194D-9B2B-15D2E8DAE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2102D-7571-8B4B-9E7D-B989FC2DD8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40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F1AFC-7483-BA42-82CF-755BE064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D7A7937-F0B8-394E-A282-39BE6D2F2CD0}" type="datetime1">
              <a:rPr lang="en-US" altLang="en-US"/>
              <a:pPr/>
              <a:t>3/24/20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C683C-F609-D247-A256-0FD3991A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C4346-1505-0B4E-9240-28A787055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59C16-1F43-6642-8BB5-F29480DEE4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64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83B8F48-1FE4-334B-BB27-0476693E197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24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BF7E04-576F-4443-9A85-FD833FDE21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0" y="1295400"/>
            <a:ext cx="84582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5FE51-F7C3-4A42-A384-14FF5939F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10400" y="-603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0312AB1-63B9-D646-9E1A-CBF672A548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DE7A730-E258-344C-9318-74B15CBC158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altLang="en-US" sz="5400" b="1">
                <a:solidFill>
                  <a:srgbClr val="000090"/>
                </a:solidFill>
                <a:ea typeface="ＭＳ Ｐゴシック" panose="020B0600070205080204" pitchFamily="34" charset="-128"/>
              </a:rPr>
              <a:t>Multicast and Anycast</a:t>
            </a:r>
            <a:endParaRPr lang="en-US" altLang="en-US" sz="1600" b="1">
              <a:solidFill>
                <a:srgbClr val="00009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CB287CB-C397-DB48-9D0D-E452E3B55D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191000"/>
            <a:ext cx="9144000" cy="24384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748ECFB4-671E-2F4C-8975-0F6289B7C2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4" t="29391" r="10474" b="5878"/>
          <a:stretch>
            <a:fillRect/>
          </a:stretch>
        </p:blipFill>
        <p:spPr bwMode="auto">
          <a:xfrm>
            <a:off x="2895600" y="304800"/>
            <a:ext cx="31337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7">
            <a:extLst>
              <a:ext uri="{FF2B5EF4-FFF2-40B4-BE49-F238E27FC236}">
                <a16:creationId xmlns:a16="http://schemas.microsoft.com/office/drawing/2014/main" id="{E3B6D553-DFBC-8D44-A7AB-79FEBE393D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2">
            <a:extLst>
              <a:ext uri="{FF2B5EF4-FFF2-40B4-BE49-F238E27FC236}">
                <a16:creationId xmlns:a16="http://schemas.microsoft.com/office/drawing/2014/main" id="{EC516D49-02A4-1643-A9A7-A1EF7E540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2600" y="4191000"/>
            <a:ext cx="914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">
            <a:extLst>
              <a:ext uri="{FF2B5EF4-FFF2-40B4-BE49-F238E27FC236}">
                <a16:creationId xmlns:a16="http://schemas.microsoft.com/office/drawing/2014/main" id="{3828CA3F-9EFE-354C-B8F0-929DD1D952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267200"/>
            <a:ext cx="0" cy="1066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2">
            <a:extLst>
              <a:ext uri="{FF2B5EF4-FFF2-40B4-BE49-F238E27FC236}">
                <a16:creationId xmlns:a16="http://schemas.microsoft.com/office/drawing/2014/main" id="{D1ABD732-6814-5544-A0FE-B339D8004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3">
            <a:extLst>
              <a:ext uri="{FF2B5EF4-FFF2-40B4-BE49-F238E27FC236}">
                <a16:creationId xmlns:a16="http://schemas.microsoft.com/office/drawing/2014/main" id="{4B22C08F-FF51-9841-8C1B-B9CE1E4554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Line 4">
            <a:extLst>
              <a:ext uri="{FF2B5EF4-FFF2-40B4-BE49-F238E27FC236}">
                <a16:creationId xmlns:a16="http://schemas.microsoft.com/office/drawing/2014/main" id="{45428F4B-DF1E-294A-8AE1-D76DF3A70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Rectangle 5">
            <a:extLst>
              <a:ext uri="{FF2B5EF4-FFF2-40B4-BE49-F238E27FC236}">
                <a16:creationId xmlns:a16="http://schemas.microsoft.com/office/drawing/2014/main" id="{0562546F-D9AE-9C4C-A467-1D3765F89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A2E1BBBF-2311-C24D-A1B9-6925F67892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4FF68392-1793-0143-8FA0-A675D047B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19EDB542-276D-2D4A-8C8B-BF2D0492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36" name="Rectangle 12">
            <a:extLst>
              <a:ext uri="{FF2B5EF4-FFF2-40B4-BE49-F238E27FC236}">
                <a16:creationId xmlns:a16="http://schemas.microsoft.com/office/drawing/2014/main" id="{8401DAEF-5C2F-0944-97C8-A69A97748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37" name="Rectangle 13">
            <a:extLst>
              <a:ext uri="{FF2B5EF4-FFF2-40B4-BE49-F238E27FC236}">
                <a16:creationId xmlns:a16="http://schemas.microsoft.com/office/drawing/2014/main" id="{1E682276-129E-5144-8016-9B6C10083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38" name="Rectangle 14">
            <a:extLst>
              <a:ext uri="{FF2B5EF4-FFF2-40B4-BE49-F238E27FC236}">
                <a16:creationId xmlns:a16="http://schemas.microsoft.com/office/drawing/2014/main" id="{C3CA9625-24A7-7445-9D6C-FE6905F64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7359ED39-34C0-DC48-864C-1B05CE446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40" name="Text Box 16">
            <a:extLst>
              <a:ext uri="{FF2B5EF4-FFF2-40B4-BE49-F238E27FC236}">
                <a16:creationId xmlns:a16="http://schemas.microsoft.com/office/drawing/2014/main" id="{43F5717C-49C3-4241-973A-8E7A6517C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6641" name="Text Box 17">
            <a:extLst>
              <a:ext uri="{FF2B5EF4-FFF2-40B4-BE49-F238E27FC236}">
                <a16:creationId xmlns:a16="http://schemas.microsoft.com/office/drawing/2014/main" id="{59D0C8D4-B16C-6A49-A77E-F4EA1C5C5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6642" name="Text Box 18">
            <a:extLst>
              <a:ext uri="{FF2B5EF4-FFF2-40B4-BE49-F238E27FC236}">
                <a16:creationId xmlns:a16="http://schemas.microsoft.com/office/drawing/2014/main" id="{83D9AD93-9784-C14D-8228-3B4497F6B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26643" name="Text Box 19">
            <a:extLst>
              <a:ext uri="{FF2B5EF4-FFF2-40B4-BE49-F238E27FC236}">
                <a16:creationId xmlns:a16="http://schemas.microsoft.com/office/drawing/2014/main" id="{2A741E0D-FCF3-0946-BEA8-2B23D5EB6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26644" name="Freeform 22">
            <a:extLst>
              <a:ext uri="{FF2B5EF4-FFF2-40B4-BE49-F238E27FC236}">
                <a16:creationId xmlns:a16="http://schemas.microsoft.com/office/drawing/2014/main" id="{FF8C70C7-4F9A-C145-88EE-06DCE9AF78BE}"/>
              </a:ext>
            </a:extLst>
          </p:cNvPr>
          <p:cNvSpPr>
            <a:spLocks/>
          </p:cNvSpPr>
          <p:nvPr/>
        </p:nvSpPr>
        <p:spPr bwMode="auto">
          <a:xfrm>
            <a:off x="1371600" y="3733800"/>
            <a:ext cx="3352800" cy="2438400"/>
          </a:xfrm>
          <a:custGeom>
            <a:avLst/>
            <a:gdLst>
              <a:gd name="T0" fmla="*/ 2147483647 w 2112"/>
              <a:gd name="T1" fmla="*/ 0 h 1536"/>
              <a:gd name="T2" fmla="*/ 2147483647 w 2112"/>
              <a:gd name="T3" fmla="*/ 2147483647 h 1536"/>
              <a:gd name="T4" fmla="*/ 2147483647 w 2112"/>
              <a:gd name="T5" fmla="*/ 2147483647 h 1536"/>
              <a:gd name="T6" fmla="*/ 2147483647 w 2112"/>
              <a:gd name="T7" fmla="*/ 2147483647 h 1536"/>
              <a:gd name="T8" fmla="*/ 0 w 2112"/>
              <a:gd name="T9" fmla="*/ 2147483647 h 1536"/>
              <a:gd name="T10" fmla="*/ 0 w 2112"/>
              <a:gd name="T11" fmla="*/ 2147483647 h 1536"/>
              <a:gd name="T12" fmla="*/ 2147483647 w 2112"/>
              <a:gd name="T13" fmla="*/ 2147483647 h 1536"/>
              <a:gd name="T14" fmla="*/ 2147483647 w 2112"/>
              <a:gd name="T15" fmla="*/ 0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2"/>
              <a:gd name="T25" fmla="*/ 0 h 1536"/>
              <a:gd name="T26" fmla="*/ 2112 w 2112"/>
              <a:gd name="T27" fmla="*/ 1536 h 1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2" h="1536">
                <a:moveTo>
                  <a:pt x="576" y="0"/>
                </a:moveTo>
                <a:lnTo>
                  <a:pt x="480" y="720"/>
                </a:lnTo>
                <a:lnTo>
                  <a:pt x="2112" y="720"/>
                </a:lnTo>
                <a:lnTo>
                  <a:pt x="2112" y="1536"/>
                </a:lnTo>
                <a:lnTo>
                  <a:pt x="0" y="1536"/>
                </a:lnTo>
                <a:lnTo>
                  <a:pt x="0" y="720"/>
                </a:lnTo>
                <a:lnTo>
                  <a:pt x="288" y="720"/>
                </a:lnTo>
                <a:lnTo>
                  <a:pt x="576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6645" name="Text Box 23">
            <a:extLst>
              <a:ext uri="{FF2B5EF4-FFF2-40B4-BE49-F238E27FC236}">
                <a16:creationId xmlns:a16="http://schemas.microsoft.com/office/drawing/2014/main" id="{93D11461-57E3-9F46-B225-B8D522EEA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68875"/>
            <a:ext cx="31527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Routing Table from Router 1:</a:t>
            </a:r>
          </a:p>
          <a:p>
            <a:pPr eaLnBrk="1" hangingPunct="1"/>
            <a:endParaRPr lang="en-US" altLang="en-US" sz="800" b="1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Destination	Mask	Next-Hop	Distance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192.168.0.0	/29	127.0.0.1	0</a:t>
            </a:r>
          </a:p>
          <a:p>
            <a:pPr eaLnBrk="1" hangingPunct="1"/>
            <a:r>
              <a:rPr lang="en-US" altLang="en-US" sz="1200" b="1">
                <a:solidFill>
                  <a:srgbClr val="0000FF"/>
                </a:solidFill>
                <a:latin typeface="Calibri" panose="020F0502020204030204" pitchFamily="34" charset="0"/>
              </a:rPr>
              <a:t>10.0.0.1	/32	192.168.0.1	1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10.0.0.1	/32	192.168.0.2	2</a:t>
            </a:r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3AEED14-92C2-174A-B5A2-7EFCB75A4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105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6647" name="Rectangle 9">
            <a:extLst>
              <a:ext uri="{FF2B5EF4-FFF2-40B4-BE49-F238E27FC236}">
                <a16:creationId xmlns:a16="http://schemas.microsoft.com/office/drawing/2014/main" id="{95FCCBA3-4FBD-7349-9A31-57A26C1AC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6648" name="Slide Number Placeholder 3">
            <a:extLst>
              <a:ext uri="{FF2B5EF4-FFF2-40B4-BE49-F238E27FC236}">
                <a16:creationId xmlns:a16="http://schemas.microsoft.com/office/drawing/2014/main" id="{5C65E9BD-4FD3-164A-9405-59F64085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D7C3054-A97E-AD4A-95F8-3E97A24922DB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2">
            <a:extLst>
              <a:ext uri="{FF2B5EF4-FFF2-40B4-BE49-F238E27FC236}">
                <a16:creationId xmlns:a16="http://schemas.microsoft.com/office/drawing/2014/main" id="{0FC533FC-2F00-AC45-9EF9-6F3E81F134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796DA60C-3B30-F14D-BFF9-6FF7C4D479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E1D5F892-6326-584D-9F55-06289325B2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8A4817DD-00D3-CC43-9170-08C0C3646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54" name="Line 7">
            <a:extLst>
              <a:ext uri="{FF2B5EF4-FFF2-40B4-BE49-F238E27FC236}">
                <a16:creationId xmlns:a16="http://schemas.microsoft.com/office/drawing/2014/main" id="{4587AC89-7672-7840-BE84-CC6F845CF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8">
            <a:extLst>
              <a:ext uri="{FF2B5EF4-FFF2-40B4-BE49-F238E27FC236}">
                <a16:creationId xmlns:a16="http://schemas.microsoft.com/office/drawing/2014/main" id="{7383D856-7B6C-4F4A-AD2B-856916181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10">
            <a:extLst>
              <a:ext uri="{FF2B5EF4-FFF2-40B4-BE49-F238E27FC236}">
                <a16:creationId xmlns:a16="http://schemas.microsoft.com/office/drawing/2014/main" id="{963D0A5A-9BE8-FF4D-B282-930BFCD06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57" name="Rectangle 11">
            <a:extLst>
              <a:ext uri="{FF2B5EF4-FFF2-40B4-BE49-F238E27FC236}">
                <a16:creationId xmlns:a16="http://schemas.microsoft.com/office/drawing/2014/main" id="{64E08D0B-5B5D-1349-BA20-BBCEE2D16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58" name="Rectangle 12">
            <a:extLst>
              <a:ext uri="{FF2B5EF4-FFF2-40B4-BE49-F238E27FC236}">
                <a16:creationId xmlns:a16="http://schemas.microsoft.com/office/drawing/2014/main" id="{C81B0E39-BB84-304F-B205-4891D4BF4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59" name="Rectangle 13">
            <a:extLst>
              <a:ext uri="{FF2B5EF4-FFF2-40B4-BE49-F238E27FC236}">
                <a16:creationId xmlns:a16="http://schemas.microsoft.com/office/drawing/2014/main" id="{7CBE0FCD-3318-E94A-A41C-58D04F6BD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60" name="Rectangle 14">
            <a:extLst>
              <a:ext uri="{FF2B5EF4-FFF2-40B4-BE49-F238E27FC236}">
                <a16:creationId xmlns:a16="http://schemas.microsoft.com/office/drawing/2014/main" id="{5C300FA7-1083-4C43-BC37-0D193A973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61" name="Text Box 16">
            <a:extLst>
              <a:ext uri="{FF2B5EF4-FFF2-40B4-BE49-F238E27FC236}">
                <a16:creationId xmlns:a16="http://schemas.microsoft.com/office/drawing/2014/main" id="{E2B6F558-646E-6D4D-84F6-14002AA34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7662" name="Text Box 17">
            <a:extLst>
              <a:ext uri="{FF2B5EF4-FFF2-40B4-BE49-F238E27FC236}">
                <a16:creationId xmlns:a16="http://schemas.microsoft.com/office/drawing/2014/main" id="{26624854-285D-6040-A494-30E7D0D90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7663" name="Text Box 18">
            <a:extLst>
              <a:ext uri="{FF2B5EF4-FFF2-40B4-BE49-F238E27FC236}">
                <a16:creationId xmlns:a16="http://schemas.microsoft.com/office/drawing/2014/main" id="{1548088C-2AED-9C49-ACEA-980389D68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27664" name="Text Box 19">
            <a:extLst>
              <a:ext uri="{FF2B5EF4-FFF2-40B4-BE49-F238E27FC236}">
                <a16:creationId xmlns:a16="http://schemas.microsoft.com/office/drawing/2014/main" id="{442AC20F-2D22-F94C-A84B-47E1CF447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27665" name="Freeform 22">
            <a:extLst>
              <a:ext uri="{FF2B5EF4-FFF2-40B4-BE49-F238E27FC236}">
                <a16:creationId xmlns:a16="http://schemas.microsoft.com/office/drawing/2014/main" id="{440F8C71-53B8-4841-A6BE-1883142670E1}"/>
              </a:ext>
            </a:extLst>
          </p:cNvPr>
          <p:cNvSpPr>
            <a:spLocks/>
          </p:cNvSpPr>
          <p:nvPr/>
        </p:nvSpPr>
        <p:spPr bwMode="auto">
          <a:xfrm>
            <a:off x="1371600" y="3733800"/>
            <a:ext cx="3352800" cy="2438400"/>
          </a:xfrm>
          <a:custGeom>
            <a:avLst/>
            <a:gdLst>
              <a:gd name="T0" fmla="*/ 2147483647 w 2112"/>
              <a:gd name="T1" fmla="*/ 0 h 1536"/>
              <a:gd name="T2" fmla="*/ 2147483647 w 2112"/>
              <a:gd name="T3" fmla="*/ 2147483647 h 1536"/>
              <a:gd name="T4" fmla="*/ 2147483647 w 2112"/>
              <a:gd name="T5" fmla="*/ 2147483647 h 1536"/>
              <a:gd name="T6" fmla="*/ 2147483647 w 2112"/>
              <a:gd name="T7" fmla="*/ 2147483647 h 1536"/>
              <a:gd name="T8" fmla="*/ 0 w 2112"/>
              <a:gd name="T9" fmla="*/ 2147483647 h 1536"/>
              <a:gd name="T10" fmla="*/ 0 w 2112"/>
              <a:gd name="T11" fmla="*/ 2147483647 h 1536"/>
              <a:gd name="T12" fmla="*/ 2147483647 w 2112"/>
              <a:gd name="T13" fmla="*/ 2147483647 h 1536"/>
              <a:gd name="T14" fmla="*/ 2147483647 w 2112"/>
              <a:gd name="T15" fmla="*/ 0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2"/>
              <a:gd name="T25" fmla="*/ 0 h 1536"/>
              <a:gd name="T26" fmla="*/ 2112 w 2112"/>
              <a:gd name="T27" fmla="*/ 1536 h 1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2" h="1536">
                <a:moveTo>
                  <a:pt x="576" y="0"/>
                </a:moveTo>
                <a:lnTo>
                  <a:pt x="480" y="720"/>
                </a:lnTo>
                <a:lnTo>
                  <a:pt x="2112" y="720"/>
                </a:lnTo>
                <a:lnTo>
                  <a:pt x="2112" y="1536"/>
                </a:lnTo>
                <a:lnTo>
                  <a:pt x="0" y="1536"/>
                </a:lnTo>
                <a:lnTo>
                  <a:pt x="0" y="720"/>
                </a:lnTo>
                <a:lnTo>
                  <a:pt x="288" y="720"/>
                </a:lnTo>
                <a:lnTo>
                  <a:pt x="576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7666" name="Text Box 23">
            <a:extLst>
              <a:ext uri="{FF2B5EF4-FFF2-40B4-BE49-F238E27FC236}">
                <a16:creationId xmlns:a16="http://schemas.microsoft.com/office/drawing/2014/main" id="{4DB196EC-CA44-114B-AF0B-AC28CA000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68875"/>
            <a:ext cx="31527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Routing Table from Router 1:</a:t>
            </a:r>
          </a:p>
          <a:p>
            <a:pPr eaLnBrk="1" hangingPunct="1"/>
            <a:endParaRPr lang="en-US" altLang="en-US" sz="800" b="1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Destination	Mask	Next-Hop	Distance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192.168.0.0	/29	127.0.0.1	0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10.0.0.1	/32	192.168.0.1	1</a:t>
            </a:r>
          </a:p>
          <a:p>
            <a:pPr eaLnBrk="1" hangingPunct="1"/>
            <a:r>
              <a:rPr lang="en-US" altLang="en-US" sz="1200" b="1">
                <a:solidFill>
                  <a:srgbClr val="0000FF"/>
                </a:solidFill>
                <a:latin typeface="Calibri" panose="020F0502020204030204" pitchFamily="34" charset="0"/>
              </a:rPr>
              <a:t>10.0.0.1	/32	192.168.0.2	2</a:t>
            </a:r>
          </a:p>
        </p:txBody>
      </p:sp>
      <p:sp>
        <p:nvSpPr>
          <p:cNvPr id="21" name="Multiply 20">
            <a:extLst>
              <a:ext uri="{FF2B5EF4-FFF2-40B4-BE49-F238E27FC236}">
                <a16:creationId xmlns:a16="http://schemas.microsoft.com/office/drawing/2014/main" id="{47070ECB-4874-BA4B-BE5D-C3E2891C8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819400"/>
            <a:ext cx="381000" cy="762000"/>
          </a:xfrm>
          <a:custGeom>
            <a:avLst/>
            <a:gdLst>
              <a:gd name="T0" fmla="*/ 91507 w 381000"/>
              <a:gd name="T1" fmla="*/ 183013 h 762000"/>
              <a:gd name="T2" fmla="*/ 289493 w 381000"/>
              <a:gd name="T3" fmla="*/ 183013 h 762000"/>
              <a:gd name="T4" fmla="*/ 289493 w 381000"/>
              <a:gd name="T5" fmla="*/ 578987 h 762000"/>
              <a:gd name="T6" fmla="*/ 91507 w 381000"/>
              <a:gd name="T7" fmla="*/ 578987 h 762000"/>
              <a:gd name="T8" fmla="*/ 2 60000 65536"/>
              <a:gd name="T9" fmla="*/ 3 60000 65536"/>
              <a:gd name="T10" fmla="*/ 0 60000 65536"/>
              <a:gd name="T11" fmla="*/ 1 60000 65536"/>
              <a:gd name="T12" fmla="*/ 51431 w 381000"/>
              <a:gd name="T13" fmla="*/ 162976 h 762000"/>
              <a:gd name="T14" fmla="*/ 329569 w 381000"/>
              <a:gd name="T15" fmla="*/ 599024 h 762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1000" h="762000">
                <a:moveTo>
                  <a:pt x="51431" y="203051"/>
                </a:moveTo>
                <a:lnTo>
                  <a:pt x="131582" y="162976"/>
                </a:lnTo>
                <a:lnTo>
                  <a:pt x="190500" y="280812"/>
                </a:lnTo>
                <a:lnTo>
                  <a:pt x="249418" y="162976"/>
                </a:lnTo>
                <a:lnTo>
                  <a:pt x="329569" y="203051"/>
                </a:lnTo>
                <a:lnTo>
                  <a:pt x="240594" y="381000"/>
                </a:lnTo>
                <a:lnTo>
                  <a:pt x="329569" y="558949"/>
                </a:lnTo>
                <a:lnTo>
                  <a:pt x="249418" y="599024"/>
                </a:lnTo>
                <a:lnTo>
                  <a:pt x="190500" y="481188"/>
                </a:lnTo>
                <a:lnTo>
                  <a:pt x="131582" y="599024"/>
                </a:lnTo>
                <a:lnTo>
                  <a:pt x="51431" y="558949"/>
                </a:lnTo>
                <a:lnTo>
                  <a:pt x="140406" y="381000"/>
                </a:lnTo>
                <a:close/>
              </a:path>
            </a:pathLst>
          </a:custGeom>
          <a:gradFill rotWithShape="1">
            <a:gsLst>
              <a:gs pos="0">
                <a:srgbClr val="FF9A99"/>
              </a:gs>
              <a:gs pos="100000">
                <a:srgbClr val="D1403C"/>
              </a:gs>
            </a:gsLst>
            <a:lin ang="5400000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CBD1F79-C14C-B742-AD61-80E01FFCC1B2}"/>
              </a:ext>
            </a:extLst>
          </p:cNvPr>
          <p:cNvCxnSpPr/>
          <p:nvPr/>
        </p:nvCxnSpPr>
        <p:spPr>
          <a:xfrm>
            <a:off x="1447800" y="5791200"/>
            <a:ext cx="2895600" cy="1588"/>
          </a:xfrm>
          <a:prstGeom prst="line">
            <a:avLst/>
          </a:prstGeom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669" name="Line 2">
            <a:extLst>
              <a:ext uri="{FF2B5EF4-FFF2-40B4-BE49-F238E27FC236}">
                <a16:creationId xmlns:a16="http://schemas.microsoft.com/office/drawing/2014/main" id="{62031DC0-038C-F644-A14B-84E6B404B0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267200"/>
            <a:ext cx="0" cy="1066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15">
            <a:extLst>
              <a:ext uri="{FF2B5EF4-FFF2-40B4-BE49-F238E27FC236}">
                <a16:creationId xmlns:a16="http://schemas.microsoft.com/office/drawing/2014/main" id="{3713B341-0C25-AC4B-B8A5-CC4586070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71" name="Rectangle 10">
            <a:extLst>
              <a:ext uri="{FF2B5EF4-FFF2-40B4-BE49-F238E27FC236}">
                <a16:creationId xmlns:a16="http://schemas.microsoft.com/office/drawing/2014/main" id="{CC3A260F-030C-B845-A396-C0F835D83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105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7672" name="Rectangle 9">
            <a:extLst>
              <a:ext uri="{FF2B5EF4-FFF2-40B4-BE49-F238E27FC236}">
                <a16:creationId xmlns:a16="http://schemas.microsoft.com/office/drawing/2014/main" id="{4D983B78-6288-634A-B9A1-9B4017350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7673" name="Slide Number Placeholder 3">
            <a:extLst>
              <a:ext uri="{FF2B5EF4-FFF2-40B4-BE49-F238E27FC236}">
                <a16:creationId xmlns:a16="http://schemas.microsoft.com/office/drawing/2014/main" id="{4111DEEC-ECE2-BB45-A48E-43344CEBB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11E9B8F-81CE-7A4E-8CFB-064533B367CD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reeform 24">
            <a:extLst>
              <a:ext uri="{FF2B5EF4-FFF2-40B4-BE49-F238E27FC236}">
                <a16:creationId xmlns:a16="http://schemas.microsoft.com/office/drawing/2014/main" id="{D4FA6B19-2F7D-C843-BC1E-F14D04FE0DD6}"/>
              </a:ext>
            </a:extLst>
          </p:cNvPr>
          <p:cNvSpPr>
            <a:spLocks/>
          </p:cNvSpPr>
          <p:nvPr/>
        </p:nvSpPr>
        <p:spPr bwMode="auto">
          <a:xfrm>
            <a:off x="3886200" y="2971800"/>
            <a:ext cx="2743200" cy="609600"/>
          </a:xfrm>
          <a:custGeom>
            <a:avLst/>
            <a:gdLst>
              <a:gd name="T0" fmla="*/ 0 w 1728"/>
              <a:gd name="T1" fmla="*/ 0 h 384"/>
              <a:gd name="T2" fmla="*/ 2147483647 w 1728"/>
              <a:gd name="T3" fmla="*/ 0 h 384"/>
              <a:gd name="T4" fmla="*/ 2147483647 w 1728"/>
              <a:gd name="T5" fmla="*/ 2147483647 h 384"/>
              <a:gd name="T6" fmla="*/ 0 60000 65536"/>
              <a:gd name="T7" fmla="*/ 0 60000 65536"/>
              <a:gd name="T8" fmla="*/ 0 60000 65536"/>
              <a:gd name="T9" fmla="*/ 0 w 1728"/>
              <a:gd name="T10" fmla="*/ 0 h 384"/>
              <a:gd name="T11" fmla="*/ 1728 w 172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384">
                <a:moveTo>
                  <a:pt x="0" y="0"/>
                </a:moveTo>
                <a:lnTo>
                  <a:pt x="864" y="0"/>
                </a:lnTo>
                <a:lnTo>
                  <a:pt x="1728" y="38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8675" name="Line 23">
            <a:extLst>
              <a:ext uri="{FF2B5EF4-FFF2-40B4-BE49-F238E27FC236}">
                <a16:creationId xmlns:a16="http://schemas.microsoft.com/office/drawing/2014/main" id="{69B4925C-8723-2642-A7D3-904A909AC7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3581400"/>
            <a:ext cx="14478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Line 2">
            <a:extLst>
              <a:ext uri="{FF2B5EF4-FFF2-40B4-BE49-F238E27FC236}">
                <a16:creationId xmlns:a16="http://schemas.microsoft.com/office/drawing/2014/main" id="{59B05B50-BA55-3240-BF47-1EA75F987C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3">
            <a:extLst>
              <a:ext uri="{FF2B5EF4-FFF2-40B4-BE49-F238E27FC236}">
                <a16:creationId xmlns:a16="http://schemas.microsoft.com/office/drawing/2014/main" id="{F4E20BD2-92FC-D14C-A261-5B9D8E9150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4">
            <a:extLst>
              <a:ext uri="{FF2B5EF4-FFF2-40B4-BE49-F238E27FC236}">
                <a16:creationId xmlns:a16="http://schemas.microsoft.com/office/drawing/2014/main" id="{AE1C5A75-999B-F940-ACD1-84A15BAA2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5">
            <a:extLst>
              <a:ext uri="{FF2B5EF4-FFF2-40B4-BE49-F238E27FC236}">
                <a16:creationId xmlns:a16="http://schemas.microsoft.com/office/drawing/2014/main" id="{256B11F4-F556-6B4E-AABD-06C73F09D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8680" name="Freeform 6">
            <a:extLst>
              <a:ext uri="{FF2B5EF4-FFF2-40B4-BE49-F238E27FC236}">
                <a16:creationId xmlns:a16="http://schemas.microsoft.com/office/drawing/2014/main" id="{908E1A64-AD84-F641-8F98-5D801ACF276A}"/>
              </a:ext>
            </a:extLst>
          </p:cNvPr>
          <p:cNvSpPr>
            <a:spLocks/>
          </p:cNvSpPr>
          <p:nvPr/>
        </p:nvSpPr>
        <p:spPr bwMode="auto">
          <a:xfrm>
            <a:off x="1371600" y="3733800"/>
            <a:ext cx="3352800" cy="2438400"/>
          </a:xfrm>
          <a:custGeom>
            <a:avLst/>
            <a:gdLst>
              <a:gd name="T0" fmla="*/ 2147483647 w 2112"/>
              <a:gd name="T1" fmla="*/ 0 h 1536"/>
              <a:gd name="T2" fmla="*/ 2147483647 w 2112"/>
              <a:gd name="T3" fmla="*/ 2147483647 h 1536"/>
              <a:gd name="T4" fmla="*/ 2147483647 w 2112"/>
              <a:gd name="T5" fmla="*/ 2147483647 h 1536"/>
              <a:gd name="T6" fmla="*/ 2147483647 w 2112"/>
              <a:gd name="T7" fmla="*/ 2147483647 h 1536"/>
              <a:gd name="T8" fmla="*/ 0 w 2112"/>
              <a:gd name="T9" fmla="*/ 2147483647 h 1536"/>
              <a:gd name="T10" fmla="*/ 0 w 2112"/>
              <a:gd name="T11" fmla="*/ 2147483647 h 1536"/>
              <a:gd name="T12" fmla="*/ 2147483647 w 2112"/>
              <a:gd name="T13" fmla="*/ 2147483647 h 1536"/>
              <a:gd name="T14" fmla="*/ 2147483647 w 2112"/>
              <a:gd name="T15" fmla="*/ 0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2"/>
              <a:gd name="T25" fmla="*/ 0 h 1536"/>
              <a:gd name="T26" fmla="*/ 2112 w 2112"/>
              <a:gd name="T27" fmla="*/ 1536 h 1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2" h="1536">
                <a:moveTo>
                  <a:pt x="576" y="0"/>
                </a:moveTo>
                <a:lnTo>
                  <a:pt x="480" y="720"/>
                </a:lnTo>
                <a:lnTo>
                  <a:pt x="2112" y="720"/>
                </a:lnTo>
                <a:lnTo>
                  <a:pt x="2112" y="1536"/>
                </a:lnTo>
                <a:lnTo>
                  <a:pt x="0" y="1536"/>
                </a:lnTo>
                <a:lnTo>
                  <a:pt x="0" y="720"/>
                </a:lnTo>
                <a:lnTo>
                  <a:pt x="288" y="720"/>
                </a:lnTo>
                <a:lnTo>
                  <a:pt x="576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8681" name="Line 7">
            <a:extLst>
              <a:ext uri="{FF2B5EF4-FFF2-40B4-BE49-F238E27FC236}">
                <a16:creationId xmlns:a16="http://schemas.microsoft.com/office/drawing/2014/main" id="{173949FB-9E42-6241-8F7C-4EF8E669B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1219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BF872ED4-400D-D44C-A235-BE3C6C4FD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8683" name="Rectangle 11">
            <a:extLst>
              <a:ext uri="{FF2B5EF4-FFF2-40B4-BE49-F238E27FC236}">
                <a16:creationId xmlns:a16="http://schemas.microsoft.com/office/drawing/2014/main" id="{300431C2-B108-794B-A559-22CB30770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429000"/>
            <a:ext cx="9906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8684" name="Rectangle 13">
            <a:extLst>
              <a:ext uri="{FF2B5EF4-FFF2-40B4-BE49-F238E27FC236}">
                <a16:creationId xmlns:a16="http://schemas.microsoft.com/office/drawing/2014/main" id="{2C3ACBF4-CF69-CE46-A0ED-0AC48C644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8685" name="Rectangle 14">
            <a:extLst>
              <a:ext uri="{FF2B5EF4-FFF2-40B4-BE49-F238E27FC236}">
                <a16:creationId xmlns:a16="http://schemas.microsoft.com/office/drawing/2014/main" id="{D6FA3D7E-15AC-6345-A13A-F9EFC0CA7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8686" name="Rectangle 15">
            <a:extLst>
              <a:ext uri="{FF2B5EF4-FFF2-40B4-BE49-F238E27FC236}">
                <a16:creationId xmlns:a16="http://schemas.microsoft.com/office/drawing/2014/main" id="{61A5B6D6-3955-E841-84CA-BB0EDA5D0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8687" name="Text Box 16">
            <a:extLst>
              <a:ext uri="{FF2B5EF4-FFF2-40B4-BE49-F238E27FC236}">
                <a16:creationId xmlns:a16="http://schemas.microsoft.com/office/drawing/2014/main" id="{0A97E944-51E8-0747-9664-C981EE64D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6975" y="30480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8688" name="Text Box 18">
            <a:extLst>
              <a:ext uri="{FF2B5EF4-FFF2-40B4-BE49-F238E27FC236}">
                <a16:creationId xmlns:a16="http://schemas.microsoft.com/office/drawing/2014/main" id="{8A768F1E-142F-2A42-91D5-D9390171B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28689" name="Text Box 19">
            <a:extLst>
              <a:ext uri="{FF2B5EF4-FFF2-40B4-BE49-F238E27FC236}">
                <a16:creationId xmlns:a16="http://schemas.microsoft.com/office/drawing/2014/main" id="{BD428D29-A4D6-1A45-AA21-E3956583E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28690" name="Text Box 20">
            <a:extLst>
              <a:ext uri="{FF2B5EF4-FFF2-40B4-BE49-F238E27FC236}">
                <a16:creationId xmlns:a16="http://schemas.microsoft.com/office/drawing/2014/main" id="{349C3E4E-A432-814B-AE82-3CA90CC9B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68875"/>
            <a:ext cx="31527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Routing Table from Router 1:</a:t>
            </a:r>
          </a:p>
          <a:p>
            <a:pPr eaLnBrk="1" hangingPunct="1"/>
            <a:endParaRPr lang="en-US" altLang="en-US" sz="800" b="1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Destination	Mask	Next-Hop	Distance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192.168.0.0	/29	127.0.0.1	0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10.0.0.1	/32	192.168.0.1	1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10.0.0.1	/32	192.168.0.2	2</a:t>
            </a:r>
          </a:p>
        </p:txBody>
      </p:sp>
      <p:sp>
        <p:nvSpPr>
          <p:cNvPr id="28691" name="Text Box 21">
            <a:extLst>
              <a:ext uri="{FF2B5EF4-FFF2-40B4-BE49-F238E27FC236}">
                <a16:creationId xmlns:a16="http://schemas.microsoft.com/office/drawing/2014/main" id="{EDFF7016-88DB-7F42-8B90-A16EA5538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63" y="1595438"/>
            <a:ext cx="7399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From client/router perspective, topology could as well be:</a:t>
            </a:r>
          </a:p>
        </p:txBody>
      </p:sp>
      <p:sp>
        <p:nvSpPr>
          <p:cNvPr id="28692" name="Rectangle 9">
            <a:extLst>
              <a:ext uri="{FF2B5EF4-FFF2-40B4-BE49-F238E27FC236}">
                <a16:creationId xmlns:a16="http://schemas.microsoft.com/office/drawing/2014/main" id="{07CAE39D-D8C8-B54F-874C-A2066FF71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8693" name="Slide Number Placeholder 3">
            <a:extLst>
              <a:ext uri="{FF2B5EF4-FFF2-40B4-BE49-F238E27FC236}">
                <a16:creationId xmlns:a16="http://schemas.microsoft.com/office/drawing/2014/main" id="{1E82E315-2378-8740-8588-6573331F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8F6A2A2-CBAC-7445-A0AD-8B39CFC4490F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2701D88F-54AF-2D4C-98E7-F1C7EE3E3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01613"/>
            <a:ext cx="7918450" cy="788987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Downsides of IP anycast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5670D-278E-4342-9174-8984556E4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458200" cy="4343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Many Tier-1 ISPs ingress filter prefixes &gt; /24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Publish a /24 to get a “single” anycasted address:  Poor utilization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Scales poorly with the # anycast groups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Each group needs entry in global routing table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Not trivial to deploy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 Obtain an IP prefix and AS number; speak BGP</a:t>
            </a: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B73B7930-C0BC-9845-9463-45170AD79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E67C8DC-FCAF-EB46-89FA-65329E40294F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BADA9C82-1900-0547-AE3A-A9FF5308D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01613"/>
            <a:ext cx="7918450" cy="788987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Downsides of IP anycast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46BB4-E354-F94C-8B9A-B6898DBBC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6025"/>
            <a:ext cx="8610600" cy="43434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Subject to the limitations of IP routing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No notion of load or other application-layer metrics</a:t>
            </a:r>
          </a:p>
          <a:p>
            <a:pPr lvl="1" eaLnBrk="1" hangingPunct="1">
              <a:spcAft>
                <a:spcPts val="1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Convergence time can be slow </a:t>
            </a:r>
            <a:r>
              <a:rPr lang="en-US" altLang="en-US" sz="2400" dirty="0">
                <a:ea typeface="ＭＳ Ｐゴシック" panose="020B0600070205080204" pitchFamily="34" charset="-128"/>
              </a:rPr>
              <a:t>(as BGP or IGP converge)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Failover doesn’t really work with TCP 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TCP is stateful:  if switch destination replicas,       other server instances will just respond with RSTs</a:t>
            </a:r>
          </a:p>
          <a:p>
            <a:pPr lvl="1" eaLnBrk="1" hangingPunct="1">
              <a:spcAft>
                <a:spcPts val="1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May react to network changes, even if server online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Root nameservers (UDP) </a:t>
            </a:r>
            <a:r>
              <a:rPr lang="en-US" altLang="en-US" dirty="0" err="1">
                <a:ea typeface="ＭＳ Ｐゴシック" panose="020B0600070205080204" pitchFamily="34" charset="-128"/>
              </a:rPr>
              <a:t>anycasted</a:t>
            </a:r>
            <a:r>
              <a:rPr lang="en-US" altLang="en-US" dirty="0">
                <a:ea typeface="ＭＳ Ｐゴシック" panose="020B0600070205080204" pitchFamily="34" charset="-128"/>
              </a:rPr>
              <a:t>, little else</a:t>
            </a: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B1294BC-F075-B143-B393-75C983E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DFD162E-D944-FE46-A17D-FCEB179CC4E3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14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7">
            <a:extLst>
              <a:ext uri="{FF2B5EF4-FFF2-40B4-BE49-F238E27FC236}">
                <a16:creationId xmlns:a16="http://schemas.microsoft.com/office/drawing/2014/main" id="{9E0960FD-D1A7-2240-A9CC-962AE66695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Multicast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84E114DC-2586-B349-AE8F-D2DA16D343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63F473EF-00D4-704B-B0D5-F69283A6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1720BC4-FD37-D847-B898-2B3886B26B7B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15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9471DE6C-9142-7848-B4D1-EBF80DB41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Multicast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AE537EFF-9CB4-EB4C-8C3C-FE20DC6CF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Many receivers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Receiving the same content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Applications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Video conferencing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Online gaming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IP television (IPTV)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Financial data feeds</a:t>
            </a: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4436F0AE-5D5F-6B42-AADA-F5698778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299EB72-7289-FE45-B68A-2CE8119FF8EA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16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pic>
        <p:nvPicPr>
          <p:cNvPr id="32773" name="Picture 6">
            <a:extLst>
              <a:ext uri="{FF2B5EF4-FFF2-40B4-BE49-F238E27FC236}">
                <a16:creationId xmlns:a16="http://schemas.microsoft.com/office/drawing/2014/main" id="{DDCBFAF6-AF89-0440-8801-22CABDC6E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400" y="2133600"/>
            <a:ext cx="3632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96FB2642-5CEA-6A46-AF54-0B44C0A40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Iterated Unicast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0FC5050C-CC22-0E47-ADD4-857C6BA8E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181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Unicast message to each recipient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Advantages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Simple to implement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No modifications to network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Disadvantages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High overhead on sender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Redundant packets on links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Sender must maintain list of receivers</a:t>
            </a: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08D0E290-E479-BF46-96ED-280DF88A2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7391400" y="-6032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CCAC3A6-D7B8-C944-8BD1-019ECD249AB0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17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pic>
        <p:nvPicPr>
          <p:cNvPr id="33797" name="Picture 7">
            <a:extLst>
              <a:ext uri="{FF2B5EF4-FFF2-40B4-BE49-F238E27FC236}">
                <a16:creationId xmlns:a16="http://schemas.microsoft.com/office/drawing/2014/main" id="{7C591B9A-01A6-7D40-8585-D25FA4C6D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006600"/>
            <a:ext cx="3517900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>
            <a:extLst>
              <a:ext uri="{FF2B5EF4-FFF2-40B4-BE49-F238E27FC236}">
                <a16:creationId xmlns:a16="http://schemas.microsoft.com/office/drawing/2014/main" id="{C173125D-A56E-C54E-9438-529322284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90800"/>
            <a:ext cx="3048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itle 1">
            <a:extLst>
              <a:ext uri="{FF2B5EF4-FFF2-40B4-BE49-F238E27FC236}">
                <a16:creationId xmlns:a16="http://schemas.microsoft.com/office/drawing/2014/main" id="{3F2446A4-22ED-3E49-9141-CDBEB7A5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 Multicast</a:t>
            </a:r>
          </a:p>
        </p:txBody>
      </p:sp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201D4C4E-2027-B84F-A1A1-3D8F72096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95400"/>
            <a:ext cx="8458200" cy="518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Embed receiver-driven tree in network layer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Sender sends a single packet to the group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Receivers “join” and “leave” the tree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Advantages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Low overhead on the sender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Avoids redundant network traffic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Disadvantages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Control-plane protocols for multicast groups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Overhead of duplicating packets in the routers</a:t>
            </a:r>
          </a:p>
        </p:txBody>
      </p:sp>
      <p:sp>
        <p:nvSpPr>
          <p:cNvPr id="34821" name="Slide Number Placeholder 3">
            <a:extLst>
              <a:ext uri="{FF2B5EF4-FFF2-40B4-BE49-F238E27FC236}">
                <a16:creationId xmlns:a16="http://schemas.microsoft.com/office/drawing/2014/main" id="{EA24407C-C547-4743-B6F3-30874849B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099FA19-18C8-0241-B939-C8131246DA1B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F145277F-CB6B-7240-AEBF-D5C22F4F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Multicasting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5BB20-FC96-B947-8D01-3B53217A9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638800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Simple application multicast:  Iterated unicast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Client simply unicasts message to every recipient</a:t>
            </a:r>
          </a:p>
          <a:p>
            <a:pPr lvl="1" eaLnBrk="1" hangingPunct="1"/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Pros:  </a:t>
            </a:r>
            <a:r>
              <a:rPr lang="en-US" altLang="en-US" sz="2400">
                <a:ea typeface="ＭＳ Ｐゴシック" panose="020B0600070205080204" pitchFamily="34" charset="-128"/>
              </a:rPr>
              <a:t>simple to implement, no network modifications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Cons: </a:t>
            </a:r>
            <a:r>
              <a:rPr lang="en-US" altLang="en-US" sz="2400">
                <a:ea typeface="ＭＳ Ｐゴシック" panose="020B0600070205080204" pitchFamily="34" charset="-128"/>
              </a:rPr>
              <a:t>O(n) work on sender, network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Advanced overlay multicast (“peer-to-peer”)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Build receiver-driven tree</a:t>
            </a:r>
          </a:p>
          <a:p>
            <a:pPr lvl="1" eaLnBrk="1" hangingPunct="1"/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Pros: </a:t>
            </a:r>
            <a:r>
              <a:rPr lang="en-US" altLang="en-US" sz="2400">
                <a:ea typeface="ＭＳ Ｐゴシック" panose="020B0600070205080204" pitchFamily="34" charset="-128"/>
              </a:rPr>
              <a:t>Scalable, no network modifications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Cons: </a:t>
            </a:r>
            <a:r>
              <a:rPr lang="en-US" altLang="en-US" sz="2400">
                <a:ea typeface="ＭＳ Ｐゴシック" panose="020B0600070205080204" pitchFamily="34" charset="-128"/>
              </a:rPr>
              <a:t>O(log n) work on sender, network;  complex to implement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IP multicast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Embed receiver-driven tree in network layer</a:t>
            </a:r>
          </a:p>
          <a:p>
            <a:pPr lvl="1" eaLnBrk="1" hangingPunct="1"/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Pros: </a:t>
            </a:r>
            <a:r>
              <a:rPr lang="en-US" altLang="en-US" sz="2400">
                <a:ea typeface="ＭＳ Ｐゴシック" panose="020B0600070205080204" pitchFamily="34" charset="-128"/>
              </a:rPr>
              <a:t>O(1) work on client, O(# receivers) on network</a:t>
            </a:r>
          </a:p>
          <a:p>
            <a:pPr lvl="1" eaLnBrk="1" hangingPunct="1"/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Cons: </a:t>
            </a:r>
            <a:r>
              <a:rPr lang="en-US" altLang="en-US" sz="2400">
                <a:ea typeface="ＭＳ Ｐゴシック" panose="020B0600070205080204" pitchFamily="34" charset="-128"/>
              </a:rPr>
              <a:t>requires network modifications; scalability concerns?</a:t>
            </a: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0F703E53-B333-5A45-9312-1C8441A9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965154D-B139-FE45-BFAB-8C4FB5C81CDE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19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6EC8C81D-75F9-5045-BAE9-E2BD800A5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01613"/>
            <a:ext cx="7918450" cy="788987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 today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EE647840-8308-7B4D-A70B-4A4C359F5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5105400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IP Anycast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N destinations, 1 should receive the message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Providing a service from multiple network locations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Using routing protocols for automated failover</a:t>
            </a: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Multicast protocols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N destinations, N should receive the message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IP Multicast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SRM (Scalable Reliable Multicast)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PGM (Pragmatic General Multicast) </a:t>
            </a: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E68904D8-266B-EB42-BC0C-BE52EDE6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0E2DB89-210D-934F-A503-E4236BB5F0BC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F5F02F95-56CB-DC43-8D5F-2C812C057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Multicast Tree</a:t>
            </a: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7C49C33B-E020-6643-9DD8-22EE5EDF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F978E25-759B-734F-B124-E6D553A21DFB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20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6868" name="Group 3">
            <a:extLst>
              <a:ext uri="{FF2B5EF4-FFF2-40B4-BE49-F238E27FC236}">
                <a16:creationId xmlns:a16="http://schemas.microsoft.com/office/drawing/2014/main" id="{067F74A4-DE6B-E34C-B22E-8E2629DC1B8B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501775"/>
            <a:ext cx="6477000" cy="3832225"/>
            <a:chOff x="1383" y="765"/>
            <a:chExt cx="1796" cy="1435"/>
          </a:xfrm>
        </p:grpSpPr>
        <p:sp>
          <p:nvSpPr>
            <p:cNvPr id="36875" name="Line 4">
              <a:extLst>
                <a:ext uri="{FF2B5EF4-FFF2-40B4-BE49-F238E27FC236}">
                  <a16:creationId xmlns:a16="http://schemas.microsoft.com/office/drawing/2014/main" id="{35EC5A70-4993-7B48-AE0C-2947D2C01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0" y="1192"/>
              <a:ext cx="213" cy="42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6" name="Line 5">
              <a:extLst>
                <a:ext uri="{FF2B5EF4-FFF2-40B4-BE49-F238E27FC236}">
                  <a16:creationId xmlns:a16="http://schemas.microsoft.com/office/drawing/2014/main" id="{E381071B-E952-EF4F-BA5B-ED22FDAA2B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4" y="1633"/>
              <a:ext cx="216" cy="4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7" name="Line 6">
              <a:extLst>
                <a:ext uri="{FF2B5EF4-FFF2-40B4-BE49-F238E27FC236}">
                  <a16:creationId xmlns:a16="http://schemas.microsoft.com/office/drawing/2014/main" id="{402A1C70-9BCD-4145-A316-5DA241F8A2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87" y="1679"/>
              <a:ext cx="379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8" name="Line 7">
              <a:extLst>
                <a:ext uri="{FF2B5EF4-FFF2-40B4-BE49-F238E27FC236}">
                  <a16:creationId xmlns:a16="http://schemas.microsoft.com/office/drawing/2014/main" id="{93165569-7336-8E4E-9AFE-C443203C8D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2" y="1851"/>
              <a:ext cx="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9" name="Line 8">
              <a:extLst>
                <a:ext uri="{FF2B5EF4-FFF2-40B4-BE49-F238E27FC236}">
                  <a16:creationId xmlns:a16="http://schemas.microsoft.com/office/drawing/2014/main" id="{7ED2760D-7FBE-3942-8717-41CC0B77C6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96" y="1339"/>
              <a:ext cx="171" cy="45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0" name="Line 9">
              <a:extLst>
                <a:ext uri="{FF2B5EF4-FFF2-40B4-BE49-F238E27FC236}">
                  <a16:creationId xmlns:a16="http://schemas.microsoft.com/office/drawing/2014/main" id="{B895E61D-1C80-B44D-A5B0-BA2A0F8F5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4" y="1187"/>
              <a:ext cx="422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10">
              <a:extLst>
                <a:ext uri="{FF2B5EF4-FFF2-40B4-BE49-F238E27FC236}">
                  <a16:creationId xmlns:a16="http://schemas.microsoft.com/office/drawing/2014/main" id="{BCB185C2-BF87-F148-84D4-D31B2F5C71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6" y="900"/>
              <a:ext cx="279" cy="25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882" name="Group 11">
              <a:extLst>
                <a:ext uri="{FF2B5EF4-FFF2-40B4-BE49-F238E27FC236}">
                  <a16:creationId xmlns:a16="http://schemas.microsoft.com/office/drawing/2014/main" id="{B5ED20AC-EA85-4544-8B20-8E8CDEF1A0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1" y="765"/>
              <a:ext cx="316" cy="165"/>
              <a:chOff x="2089" y="1715"/>
              <a:chExt cx="316" cy="165"/>
            </a:xfrm>
          </p:grpSpPr>
          <p:sp>
            <p:nvSpPr>
              <p:cNvPr id="36944" name="Oval 12">
                <a:extLst>
                  <a:ext uri="{FF2B5EF4-FFF2-40B4-BE49-F238E27FC236}">
                    <a16:creationId xmlns:a16="http://schemas.microsoft.com/office/drawing/2014/main" id="{2F29579C-EC85-254C-A7AD-3298C0F7D5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945" name="Line 13">
                <a:extLst>
                  <a:ext uri="{FF2B5EF4-FFF2-40B4-BE49-F238E27FC236}">
                    <a16:creationId xmlns:a16="http://schemas.microsoft.com/office/drawing/2014/main" id="{C4F80FB3-F2E7-BE4E-ABC6-4F0CEF554A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6" name="Line 14">
                <a:extLst>
                  <a:ext uri="{FF2B5EF4-FFF2-40B4-BE49-F238E27FC236}">
                    <a16:creationId xmlns:a16="http://schemas.microsoft.com/office/drawing/2014/main" id="{A674FF89-9624-964C-9E5F-65F9EE7B39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7" name="Rectangle 15">
                <a:extLst>
                  <a:ext uri="{FF2B5EF4-FFF2-40B4-BE49-F238E27FC236}">
                    <a16:creationId xmlns:a16="http://schemas.microsoft.com/office/drawing/2014/main" id="{16EF4953-97F1-7944-8DC4-C16AE357ED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48" name="Oval 16">
                <a:extLst>
                  <a:ext uri="{FF2B5EF4-FFF2-40B4-BE49-F238E27FC236}">
                    <a16:creationId xmlns:a16="http://schemas.microsoft.com/office/drawing/2014/main" id="{7E6923ED-25EB-6B40-9EBF-48D5518573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49" name="Group 17">
                <a:extLst>
                  <a:ext uri="{FF2B5EF4-FFF2-40B4-BE49-F238E27FC236}">
                    <a16:creationId xmlns:a16="http://schemas.microsoft.com/office/drawing/2014/main" id="{4E19D7FE-FC18-1F40-8308-3E227AEF7F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8" y="1715"/>
                <a:ext cx="210" cy="163"/>
                <a:chOff x="2951" y="2459"/>
                <a:chExt cx="213" cy="163"/>
              </a:xfrm>
            </p:grpSpPr>
            <p:sp>
              <p:nvSpPr>
                <p:cNvPr id="36950" name="Rectangle 18">
                  <a:extLst>
                    <a:ext uri="{FF2B5EF4-FFF2-40B4-BE49-F238E27FC236}">
                      <a16:creationId xmlns:a16="http://schemas.microsoft.com/office/drawing/2014/main" id="{2BEA2F45-ADC8-2B46-A893-2D7D1C6143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51" name="Text Box 19">
                  <a:extLst>
                    <a:ext uri="{FF2B5EF4-FFF2-40B4-BE49-F238E27FC236}">
                      <a16:creationId xmlns:a16="http://schemas.microsoft.com/office/drawing/2014/main" id="{F8E80221-E2C9-C54C-B6A5-FF46D63CC3B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1" y="2459"/>
                  <a:ext cx="213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A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36883" name="Group 20">
              <a:extLst>
                <a:ext uri="{FF2B5EF4-FFF2-40B4-BE49-F238E27FC236}">
                  <a16:creationId xmlns:a16="http://schemas.microsoft.com/office/drawing/2014/main" id="{97C35F7B-7DE0-A243-8178-0B7A0737FC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9" y="1085"/>
              <a:ext cx="316" cy="165"/>
              <a:chOff x="2089" y="1715"/>
              <a:chExt cx="316" cy="165"/>
            </a:xfrm>
          </p:grpSpPr>
          <p:sp>
            <p:nvSpPr>
              <p:cNvPr id="36936" name="Oval 21">
                <a:extLst>
                  <a:ext uri="{FF2B5EF4-FFF2-40B4-BE49-F238E27FC236}">
                    <a16:creationId xmlns:a16="http://schemas.microsoft.com/office/drawing/2014/main" id="{E6844A16-0485-B34A-94CE-C3E97F2FE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937" name="Line 22">
                <a:extLst>
                  <a:ext uri="{FF2B5EF4-FFF2-40B4-BE49-F238E27FC236}">
                    <a16:creationId xmlns:a16="http://schemas.microsoft.com/office/drawing/2014/main" id="{F7D03920-D8B6-8241-A678-C3B2F4D63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8" name="Line 23">
                <a:extLst>
                  <a:ext uri="{FF2B5EF4-FFF2-40B4-BE49-F238E27FC236}">
                    <a16:creationId xmlns:a16="http://schemas.microsoft.com/office/drawing/2014/main" id="{B1428B33-3D1E-4A41-8DC7-D98EB6F8A0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9" name="Rectangle 24">
                <a:extLst>
                  <a:ext uri="{FF2B5EF4-FFF2-40B4-BE49-F238E27FC236}">
                    <a16:creationId xmlns:a16="http://schemas.microsoft.com/office/drawing/2014/main" id="{95FEAFB1-E5DF-D649-8464-2EED8DBF1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40" name="Oval 25">
                <a:extLst>
                  <a:ext uri="{FF2B5EF4-FFF2-40B4-BE49-F238E27FC236}">
                    <a16:creationId xmlns:a16="http://schemas.microsoft.com/office/drawing/2014/main" id="{248B9B9A-E984-8842-A66E-E2935E1401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41" name="Group 26">
                <a:extLst>
                  <a:ext uri="{FF2B5EF4-FFF2-40B4-BE49-F238E27FC236}">
                    <a16:creationId xmlns:a16="http://schemas.microsoft.com/office/drawing/2014/main" id="{304BC8E2-98B2-FE49-8C6F-D48DB9F489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4" y="1715"/>
                <a:ext cx="197" cy="163"/>
                <a:chOff x="2957" y="2459"/>
                <a:chExt cx="200" cy="163"/>
              </a:xfrm>
            </p:grpSpPr>
            <p:sp>
              <p:nvSpPr>
                <p:cNvPr id="36942" name="Rectangle 27">
                  <a:extLst>
                    <a:ext uri="{FF2B5EF4-FFF2-40B4-BE49-F238E27FC236}">
                      <a16:creationId xmlns:a16="http://schemas.microsoft.com/office/drawing/2014/main" id="{B71872A3-08DA-3542-8991-99F6D06C1E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43" name="Text Box 28">
                  <a:extLst>
                    <a:ext uri="{FF2B5EF4-FFF2-40B4-BE49-F238E27FC236}">
                      <a16:creationId xmlns:a16="http://schemas.microsoft.com/office/drawing/2014/main" id="{42D3E684-3702-344B-B312-3FC2EFBBB48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59"/>
                  <a:ext cx="200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B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36884" name="Group 29">
              <a:extLst>
                <a:ext uri="{FF2B5EF4-FFF2-40B4-BE49-F238E27FC236}">
                  <a16:creationId xmlns:a16="http://schemas.microsoft.com/office/drawing/2014/main" id="{4EA3151D-6C4C-9B46-8265-447A11BDD0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3" y="2035"/>
              <a:ext cx="316" cy="165"/>
              <a:chOff x="2089" y="1715"/>
              <a:chExt cx="316" cy="165"/>
            </a:xfrm>
          </p:grpSpPr>
          <p:sp>
            <p:nvSpPr>
              <p:cNvPr id="36928" name="Oval 30">
                <a:extLst>
                  <a:ext uri="{FF2B5EF4-FFF2-40B4-BE49-F238E27FC236}">
                    <a16:creationId xmlns:a16="http://schemas.microsoft.com/office/drawing/2014/main" id="{69E029D4-F3CC-EA4F-AF48-FC650A80D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929" name="Line 31">
                <a:extLst>
                  <a:ext uri="{FF2B5EF4-FFF2-40B4-BE49-F238E27FC236}">
                    <a16:creationId xmlns:a16="http://schemas.microsoft.com/office/drawing/2014/main" id="{2AC29F25-9916-8346-93F0-0D21E6B3B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0" name="Line 32">
                <a:extLst>
                  <a:ext uri="{FF2B5EF4-FFF2-40B4-BE49-F238E27FC236}">
                    <a16:creationId xmlns:a16="http://schemas.microsoft.com/office/drawing/2014/main" id="{65F1044E-87E9-DE48-A430-1775D03AD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1" name="Rectangle 33">
                <a:extLst>
                  <a:ext uri="{FF2B5EF4-FFF2-40B4-BE49-F238E27FC236}">
                    <a16:creationId xmlns:a16="http://schemas.microsoft.com/office/drawing/2014/main" id="{5406811B-BC2C-E449-9CEF-DE1552E581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32" name="Oval 34">
                <a:extLst>
                  <a:ext uri="{FF2B5EF4-FFF2-40B4-BE49-F238E27FC236}">
                    <a16:creationId xmlns:a16="http://schemas.microsoft.com/office/drawing/2014/main" id="{CB0B5751-CCF6-5E47-A4D8-9151A99DFF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33" name="Group 35">
                <a:extLst>
                  <a:ext uri="{FF2B5EF4-FFF2-40B4-BE49-F238E27FC236}">
                    <a16:creationId xmlns:a16="http://schemas.microsoft.com/office/drawing/2014/main" id="{41D7EF21-A6BD-5147-87DC-B848AF7B7A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1" y="1715"/>
                <a:ext cx="203" cy="163"/>
                <a:chOff x="2954" y="2459"/>
                <a:chExt cx="206" cy="163"/>
              </a:xfrm>
            </p:grpSpPr>
            <p:sp>
              <p:nvSpPr>
                <p:cNvPr id="36934" name="Rectangle 36">
                  <a:extLst>
                    <a:ext uri="{FF2B5EF4-FFF2-40B4-BE49-F238E27FC236}">
                      <a16:creationId xmlns:a16="http://schemas.microsoft.com/office/drawing/2014/main" id="{8970E3C3-C60C-C24B-9FAA-65CF46A374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35" name="Text Box 37">
                  <a:extLst>
                    <a:ext uri="{FF2B5EF4-FFF2-40B4-BE49-F238E27FC236}">
                      <a16:creationId xmlns:a16="http://schemas.microsoft.com/office/drawing/2014/main" id="{3D5D6B6E-45F5-BA4A-9573-51EFB25DE88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4" y="2459"/>
                  <a:ext cx="206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G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36885" name="Group 38">
              <a:extLst>
                <a:ext uri="{FF2B5EF4-FFF2-40B4-BE49-F238E27FC236}">
                  <a16:creationId xmlns:a16="http://schemas.microsoft.com/office/drawing/2014/main" id="{A47132BF-1F3D-CE42-937F-4B3343B22F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1" y="1577"/>
              <a:ext cx="316" cy="165"/>
              <a:chOff x="2089" y="1715"/>
              <a:chExt cx="316" cy="165"/>
            </a:xfrm>
          </p:grpSpPr>
          <p:sp>
            <p:nvSpPr>
              <p:cNvPr id="36920" name="Oval 39">
                <a:extLst>
                  <a:ext uri="{FF2B5EF4-FFF2-40B4-BE49-F238E27FC236}">
                    <a16:creationId xmlns:a16="http://schemas.microsoft.com/office/drawing/2014/main" id="{E3B113E2-B1D9-684F-80E2-1CD927D29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921" name="Line 40">
                <a:extLst>
                  <a:ext uri="{FF2B5EF4-FFF2-40B4-BE49-F238E27FC236}">
                    <a16:creationId xmlns:a16="http://schemas.microsoft.com/office/drawing/2014/main" id="{837EA46A-AFC2-5947-B01D-9AF4614188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2" name="Line 41">
                <a:extLst>
                  <a:ext uri="{FF2B5EF4-FFF2-40B4-BE49-F238E27FC236}">
                    <a16:creationId xmlns:a16="http://schemas.microsoft.com/office/drawing/2014/main" id="{57E294C0-3CB1-4F42-A6DB-9933E9FAA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3" name="Rectangle 42">
                <a:extLst>
                  <a:ext uri="{FF2B5EF4-FFF2-40B4-BE49-F238E27FC236}">
                    <a16:creationId xmlns:a16="http://schemas.microsoft.com/office/drawing/2014/main" id="{2BFB150F-1D44-2444-9320-0094640D6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24" name="Oval 43">
                <a:extLst>
                  <a:ext uri="{FF2B5EF4-FFF2-40B4-BE49-F238E27FC236}">
                    <a16:creationId xmlns:a16="http://schemas.microsoft.com/office/drawing/2014/main" id="{ED9FF820-ED29-C349-B624-8D39ABC9E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25" name="Group 44">
                <a:extLst>
                  <a:ext uri="{FF2B5EF4-FFF2-40B4-BE49-F238E27FC236}">
                    <a16:creationId xmlns:a16="http://schemas.microsoft.com/office/drawing/2014/main" id="{B55A53E2-17F8-3544-961C-13F89D136A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9" y="1715"/>
                <a:ext cx="208" cy="163"/>
                <a:chOff x="2952" y="2459"/>
                <a:chExt cx="211" cy="163"/>
              </a:xfrm>
            </p:grpSpPr>
            <p:sp>
              <p:nvSpPr>
                <p:cNvPr id="36926" name="Rectangle 45">
                  <a:extLst>
                    <a:ext uri="{FF2B5EF4-FFF2-40B4-BE49-F238E27FC236}">
                      <a16:creationId xmlns:a16="http://schemas.microsoft.com/office/drawing/2014/main" id="{237E488C-EE58-7B43-BB11-014A716621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27" name="Text Box 46">
                  <a:extLst>
                    <a:ext uri="{FF2B5EF4-FFF2-40B4-BE49-F238E27FC236}">
                      <a16:creationId xmlns:a16="http://schemas.microsoft.com/office/drawing/2014/main" id="{159483E7-8155-D548-8380-A2C462A18F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2" y="2459"/>
                  <a:ext cx="211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D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36886" name="Group 47">
              <a:extLst>
                <a:ext uri="{FF2B5EF4-FFF2-40B4-BE49-F238E27FC236}">
                  <a16:creationId xmlns:a16="http://schemas.microsoft.com/office/drawing/2014/main" id="{552C9F92-0015-1443-93F6-B6AB9DCD41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9" y="1742"/>
              <a:ext cx="316" cy="165"/>
              <a:chOff x="2089" y="1715"/>
              <a:chExt cx="316" cy="165"/>
            </a:xfrm>
          </p:grpSpPr>
          <p:sp>
            <p:nvSpPr>
              <p:cNvPr id="36912" name="Oval 48">
                <a:extLst>
                  <a:ext uri="{FF2B5EF4-FFF2-40B4-BE49-F238E27FC236}">
                    <a16:creationId xmlns:a16="http://schemas.microsoft.com/office/drawing/2014/main" id="{872A411E-513F-B54A-9D47-E8BFEECC75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913" name="Line 49">
                <a:extLst>
                  <a:ext uri="{FF2B5EF4-FFF2-40B4-BE49-F238E27FC236}">
                    <a16:creationId xmlns:a16="http://schemas.microsoft.com/office/drawing/2014/main" id="{E3AAEDA1-95B6-E047-9333-F62EAB9E58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4" name="Line 50">
                <a:extLst>
                  <a:ext uri="{FF2B5EF4-FFF2-40B4-BE49-F238E27FC236}">
                    <a16:creationId xmlns:a16="http://schemas.microsoft.com/office/drawing/2014/main" id="{745F267F-5828-D140-8D73-22FE2C0BDF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5" name="Rectangle 51">
                <a:extLst>
                  <a:ext uri="{FF2B5EF4-FFF2-40B4-BE49-F238E27FC236}">
                    <a16:creationId xmlns:a16="http://schemas.microsoft.com/office/drawing/2014/main" id="{9AF8D8B6-4F7F-3F42-9140-CCCE95D7EE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16" name="Oval 52">
                <a:extLst>
                  <a:ext uri="{FF2B5EF4-FFF2-40B4-BE49-F238E27FC236}">
                    <a16:creationId xmlns:a16="http://schemas.microsoft.com/office/drawing/2014/main" id="{E639AEE1-C60F-8A4F-B0BF-EF454BF095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17" name="Group 53">
                <a:extLst>
                  <a:ext uri="{FF2B5EF4-FFF2-40B4-BE49-F238E27FC236}">
                    <a16:creationId xmlns:a16="http://schemas.microsoft.com/office/drawing/2014/main" id="{7C92A3BC-56F0-9944-8AD9-D71696C547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4" y="1715"/>
                <a:ext cx="197" cy="163"/>
                <a:chOff x="2957" y="2459"/>
                <a:chExt cx="200" cy="163"/>
              </a:xfrm>
            </p:grpSpPr>
            <p:sp>
              <p:nvSpPr>
                <p:cNvPr id="36918" name="Rectangle 54">
                  <a:extLst>
                    <a:ext uri="{FF2B5EF4-FFF2-40B4-BE49-F238E27FC236}">
                      <a16:creationId xmlns:a16="http://schemas.microsoft.com/office/drawing/2014/main" id="{7556D4A2-3382-514D-B8E7-24ED89EC17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19" name="Text Box 55">
                  <a:extLst>
                    <a:ext uri="{FF2B5EF4-FFF2-40B4-BE49-F238E27FC236}">
                      <a16:creationId xmlns:a16="http://schemas.microsoft.com/office/drawing/2014/main" id="{63C0F444-EC82-7943-A94D-5F268B08F3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59"/>
                  <a:ext cx="200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E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6887" name="Line 56">
              <a:extLst>
                <a:ext uri="{FF2B5EF4-FFF2-40B4-BE49-F238E27FC236}">
                  <a16:creationId xmlns:a16="http://schemas.microsoft.com/office/drawing/2014/main" id="{459A7AFB-5C9E-CF45-9936-09B92C08D4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6" y="939"/>
              <a:ext cx="425" cy="87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888" name="Group 57">
              <a:extLst>
                <a:ext uri="{FF2B5EF4-FFF2-40B4-BE49-F238E27FC236}">
                  <a16:creationId xmlns:a16="http://schemas.microsoft.com/office/drawing/2014/main" id="{7F3DC013-0113-A049-8442-61EAF0CDEA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7" y="1207"/>
              <a:ext cx="316" cy="165"/>
              <a:chOff x="2089" y="1715"/>
              <a:chExt cx="316" cy="165"/>
            </a:xfrm>
          </p:grpSpPr>
          <p:sp>
            <p:nvSpPr>
              <p:cNvPr id="36904" name="Oval 58">
                <a:extLst>
                  <a:ext uri="{FF2B5EF4-FFF2-40B4-BE49-F238E27FC236}">
                    <a16:creationId xmlns:a16="http://schemas.microsoft.com/office/drawing/2014/main" id="{4D85BBB7-44A7-A247-BE0A-2A85325B5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905" name="Line 59">
                <a:extLst>
                  <a:ext uri="{FF2B5EF4-FFF2-40B4-BE49-F238E27FC236}">
                    <a16:creationId xmlns:a16="http://schemas.microsoft.com/office/drawing/2014/main" id="{B3685496-DB27-9849-8827-3CAE2C35B6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6" name="Line 60">
                <a:extLst>
                  <a:ext uri="{FF2B5EF4-FFF2-40B4-BE49-F238E27FC236}">
                    <a16:creationId xmlns:a16="http://schemas.microsoft.com/office/drawing/2014/main" id="{4B4593FF-45AF-7044-A4F6-811AD572BA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7" name="Rectangle 61">
                <a:extLst>
                  <a:ext uri="{FF2B5EF4-FFF2-40B4-BE49-F238E27FC236}">
                    <a16:creationId xmlns:a16="http://schemas.microsoft.com/office/drawing/2014/main" id="{A93B5EA8-AE30-0D40-B730-58037CBA04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08" name="Oval 62">
                <a:extLst>
                  <a:ext uri="{FF2B5EF4-FFF2-40B4-BE49-F238E27FC236}">
                    <a16:creationId xmlns:a16="http://schemas.microsoft.com/office/drawing/2014/main" id="{5F5CF5B8-0217-184E-8E82-90D617331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09" name="Group 63">
                <a:extLst>
                  <a:ext uri="{FF2B5EF4-FFF2-40B4-BE49-F238E27FC236}">
                    <a16:creationId xmlns:a16="http://schemas.microsoft.com/office/drawing/2014/main" id="{A57FD008-91EB-FF44-84CF-F62AB972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51" y="1715"/>
                <a:ext cx="182" cy="163"/>
                <a:chOff x="2964" y="2459"/>
                <a:chExt cx="185" cy="163"/>
              </a:xfrm>
            </p:grpSpPr>
            <p:sp>
              <p:nvSpPr>
                <p:cNvPr id="36910" name="Rectangle 64">
                  <a:extLst>
                    <a:ext uri="{FF2B5EF4-FFF2-40B4-BE49-F238E27FC236}">
                      <a16:creationId xmlns:a16="http://schemas.microsoft.com/office/drawing/2014/main" id="{FF441F8E-1151-9D41-803C-75AE7025F3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11" name="Text Box 65">
                  <a:extLst>
                    <a:ext uri="{FF2B5EF4-FFF2-40B4-BE49-F238E27FC236}">
                      <a16:creationId xmlns:a16="http://schemas.microsoft.com/office/drawing/2014/main" id="{3F882592-6609-DD42-AD46-D009AE705A6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4" y="2459"/>
                  <a:ext cx="185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c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36889" name="Group 66">
              <a:extLst>
                <a:ext uri="{FF2B5EF4-FFF2-40B4-BE49-F238E27FC236}">
                  <a16:creationId xmlns:a16="http://schemas.microsoft.com/office/drawing/2014/main" id="{4A825ED6-14CB-5C4B-A814-35F23D70AE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3" y="1746"/>
              <a:ext cx="316" cy="165"/>
              <a:chOff x="2089" y="1715"/>
              <a:chExt cx="316" cy="165"/>
            </a:xfrm>
          </p:grpSpPr>
          <p:sp>
            <p:nvSpPr>
              <p:cNvPr id="36896" name="Oval 67">
                <a:extLst>
                  <a:ext uri="{FF2B5EF4-FFF2-40B4-BE49-F238E27FC236}">
                    <a16:creationId xmlns:a16="http://schemas.microsoft.com/office/drawing/2014/main" id="{1F2A8611-961C-7D43-9E0F-9D709218DC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897" name="Line 68">
                <a:extLst>
                  <a:ext uri="{FF2B5EF4-FFF2-40B4-BE49-F238E27FC236}">
                    <a16:creationId xmlns:a16="http://schemas.microsoft.com/office/drawing/2014/main" id="{4470D506-7801-8B47-AC74-532F3A9D3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8" name="Line 69">
                <a:extLst>
                  <a:ext uri="{FF2B5EF4-FFF2-40B4-BE49-F238E27FC236}">
                    <a16:creationId xmlns:a16="http://schemas.microsoft.com/office/drawing/2014/main" id="{FB6BC776-B3F0-E04C-9C36-7B7B4C2C8A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9" name="Rectangle 70">
                <a:extLst>
                  <a:ext uri="{FF2B5EF4-FFF2-40B4-BE49-F238E27FC236}">
                    <a16:creationId xmlns:a16="http://schemas.microsoft.com/office/drawing/2014/main" id="{510E0CFC-F353-3846-80D7-D0C0286BFB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00" name="Oval 71">
                <a:extLst>
                  <a:ext uri="{FF2B5EF4-FFF2-40B4-BE49-F238E27FC236}">
                    <a16:creationId xmlns:a16="http://schemas.microsoft.com/office/drawing/2014/main" id="{4065801B-6553-F048-9B91-C182B5444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36901" name="Group 72">
                <a:extLst>
                  <a:ext uri="{FF2B5EF4-FFF2-40B4-BE49-F238E27FC236}">
                    <a16:creationId xmlns:a16="http://schemas.microsoft.com/office/drawing/2014/main" id="{144A9B93-605F-9C46-9957-BC04B86D3F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5" y="1715"/>
                <a:ext cx="194" cy="163"/>
                <a:chOff x="2958" y="2459"/>
                <a:chExt cx="197" cy="163"/>
              </a:xfrm>
            </p:grpSpPr>
            <p:sp>
              <p:nvSpPr>
                <p:cNvPr id="36902" name="Rectangle 73">
                  <a:extLst>
                    <a:ext uri="{FF2B5EF4-FFF2-40B4-BE49-F238E27FC236}">
                      <a16:creationId xmlns:a16="http://schemas.microsoft.com/office/drawing/2014/main" id="{FBA3F249-8E44-2C43-B013-54ABB42DAD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36903" name="Text Box 74">
                  <a:extLst>
                    <a:ext uri="{FF2B5EF4-FFF2-40B4-BE49-F238E27FC236}">
                      <a16:creationId xmlns:a16="http://schemas.microsoft.com/office/drawing/2014/main" id="{467D95F5-1A13-3742-821A-D480A06792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8" y="2459"/>
                  <a:ext cx="197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F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6890" name="Line 75">
              <a:extLst>
                <a:ext uri="{FF2B5EF4-FFF2-40B4-BE49-F238E27FC236}">
                  <a16:creationId xmlns:a16="http://schemas.microsoft.com/office/drawing/2014/main" id="{C46EE692-7E7E-B046-A69D-FF0B564CB9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62" y="951"/>
              <a:ext cx="101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76">
              <a:extLst>
                <a:ext uri="{FF2B5EF4-FFF2-40B4-BE49-F238E27FC236}">
                  <a16:creationId xmlns:a16="http://schemas.microsoft.com/office/drawing/2014/main" id="{CF0E2E99-5D14-A644-8D7C-2541968950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2" y="1439"/>
              <a:ext cx="101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77">
              <a:extLst>
                <a:ext uri="{FF2B5EF4-FFF2-40B4-BE49-F238E27FC236}">
                  <a16:creationId xmlns:a16="http://schemas.microsoft.com/office/drawing/2014/main" id="{056A4E6C-E65E-D841-A94F-8AE716AC4D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3" y="881"/>
              <a:ext cx="179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78">
              <a:extLst>
                <a:ext uri="{FF2B5EF4-FFF2-40B4-BE49-F238E27FC236}">
                  <a16:creationId xmlns:a16="http://schemas.microsoft.com/office/drawing/2014/main" id="{A5619273-6D98-864D-AB11-7D33B1011B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7" y="1274"/>
              <a:ext cx="142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4" name="Line 79">
              <a:extLst>
                <a:ext uri="{FF2B5EF4-FFF2-40B4-BE49-F238E27FC236}">
                  <a16:creationId xmlns:a16="http://schemas.microsoft.com/office/drawing/2014/main" id="{CE82C2EF-593E-814A-89D8-B289122550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9" y="1782"/>
              <a:ext cx="112" cy="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5" name="Line 80">
              <a:extLst>
                <a:ext uri="{FF2B5EF4-FFF2-40B4-BE49-F238E27FC236}">
                  <a16:creationId xmlns:a16="http://schemas.microsoft.com/office/drawing/2014/main" id="{2A446144-C7CB-1949-9907-A7B85FCB0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7" y="1427"/>
              <a:ext cx="109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6869" name="Picture 4">
            <a:extLst>
              <a:ext uri="{FF2B5EF4-FFF2-40B4-BE49-F238E27FC236}">
                <a16:creationId xmlns:a16="http://schemas.microsoft.com/office/drawing/2014/main" id="{E69AFA7B-01FC-8348-AB8F-F5300BC930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735513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4">
            <a:extLst>
              <a:ext uri="{FF2B5EF4-FFF2-40B4-BE49-F238E27FC236}">
                <a16:creationId xmlns:a16="http://schemas.microsoft.com/office/drawing/2014/main" id="{23E07479-7D38-A144-8405-92454B0F7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735513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4">
            <a:extLst>
              <a:ext uri="{FF2B5EF4-FFF2-40B4-BE49-F238E27FC236}">
                <a16:creationId xmlns:a16="http://schemas.microsoft.com/office/drawing/2014/main" id="{24B5C00F-E10A-E34D-91D4-9A9A745AF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735513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42CFCAB-70C2-AA4A-918D-C3E6B5D0BA90}"/>
              </a:ext>
            </a:extLst>
          </p:cNvPr>
          <p:cNvCxnSpPr>
            <a:cxnSpLocks noChangeShapeType="1"/>
            <a:stCxn id="36896" idx="4"/>
          </p:cNvCxnSpPr>
          <p:nvPr/>
        </p:nvCxnSpPr>
        <p:spPr bwMode="auto">
          <a:xfrm rot="16200000" flipH="1">
            <a:off x="2111375" y="4702175"/>
            <a:ext cx="314325" cy="34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4ED55885-4CC7-9045-BE78-307A0DAC7D2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356100" y="4711700"/>
            <a:ext cx="314325" cy="34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4B81716-81CA-7941-AAA6-E1A56263A8A8}"/>
              </a:ext>
            </a:extLst>
          </p:cNvPr>
          <p:cNvCxnSpPr>
            <a:cxnSpLocks noChangeShapeType="1"/>
            <a:stCxn id="36931" idx="1"/>
          </p:cNvCxnSpPr>
          <p:nvPr/>
        </p:nvCxnSpPr>
        <p:spPr bwMode="auto">
          <a:xfrm rot="10800000" flipV="1">
            <a:off x="6553200" y="5164138"/>
            <a:ext cx="471488" cy="16986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>
            <a:extLst>
              <a:ext uri="{FF2B5EF4-FFF2-40B4-BE49-F238E27FC236}">
                <a16:creationId xmlns:a16="http://schemas.microsoft.com/office/drawing/2014/main" id="{8EDDAEF7-ECEF-E644-8331-A0DF76634B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Line 5">
            <a:extLst>
              <a:ext uri="{FF2B5EF4-FFF2-40B4-BE49-F238E27FC236}">
                <a16:creationId xmlns:a16="http://schemas.microsoft.com/office/drawing/2014/main" id="{2870A1C3-E7C6-1749-A810-D6D2CE76DC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Line 6">
            <a:extLst>
              <a:ext uri="{FF2B5EF4-FFF2-40B4-BE49-F238E27FC236}">
                <a16:creationId xmlns:a16="http://schemas.microsoft.com/office/drawing/2014/main" id="{A123486D-39BE-A845-ABC7-29F89A352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11">
            <a:extLst>
              <a:ext uri="{FF2B5EF4-FFF2-40B4-BE49-F238E27FC236}">
                <a16:creationId xmlns:a16="http://schemas.microsoft.com/office/drawing/2014/main" id="{D9FCABD6-95F2-2C44-BCF5-49E7209A3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894" name="Freeform 22">
            <a:extLst>
              <a:ext uri="{FF2B5EF4-FFF2-40B4-BE49-F238E27FC236}">
                <a16:creationId xmlns:a16="http://schemas.microsoft.com/office/drawing/2014/main" id="{AEED5C06-BBDC-8A43-B579-04C75B9F5646}"/>
              </a:ext>
            </a:extLst>
          </p:cNvPr>
          <p:cNvSpPr>
            <a:spLocks/>
          </p:cNvSpPr>
          <p:nvPr/>
        </p:nvSpPr>
        <p:spPr bwMode="auto">
          <a:xfrm>
            <a:off x="1371600" y="3733800"/>
            <a:ext cx="3352800" cy="2438400"/>
          </a:xfrm>
          <a:custGeom>
            <a:avLst/>
            <a:gdLst>
              <a:gd name="T0" fmla="*/ 2147483647 w 2112"/>
              <a:gd name="T1" fmla="*/ 0 h 1536"/>
              <a:gd name="T2" fmla="*/ 2147483647 w 2112"/>
              <a:gd name="T3" fmla="*/ 2147483647 h 1536"/>
              <a:gd name="T4" fmla="*/ 2147483647 w 2112"/>
              <a:gd name="T5" fmla="*/ 2147483647 h 1536"/>
              <a:gd name="T6" fmla="*/ 2147483647 w 2112"/>
              <a:gd name="T7" fmla="*/ 2147483647 h 1536"/>
              <a:gd name="T8" fmla="*/ 0 w 2112"/>
              <a:gd name="T9" fmla="*/ 2147483647 h 1536"/>
              <a:gd name="T10" fmla="*/ 0 w 2112"/>
              <a:gd name="T11" fmla="*/ 2147483647 h 1536"/>
              <a:gd name="T12" fmla="*/ 2147483647 w 2112"/>
              <a:gd name="T13" fmla="*/ 2147483647 h 1536"/>
              <a:gd name="T14" fmla="*/ 2147483647 w 2112"/>
              <a:gd name="T15" fmla="*/ 0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2"/>
              <a:gd name="T25" fmla="*/ 0 h 1536"/>
              <a:gd name="T26" fmla="*/ 2112 w 2112"/>
              <a:gd name="T27" fmla="*/ 1536 h 1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2" h="1536">
                <a:moveTo>
                  <a:pt x="576" y="0"/>
                </a:moveTo>
                <a:lnTo>
                  <a:pt x="480" y="720"/>
                </a:lnTo>
                <a:lnTo>
                  <a:pt x="2112" y="720"/>
                </a:lnTo>
                <a:lnTo>
                  <a:pt x="2112" y="1536"/>
                </a:lnTo>
                <a:lnTo>
                  <a:pt x="0" y="1536"/>
                </a:lnTo>
                <a:lnTo>
                  <a:pt x="0" y="720"/>
                </a:lnTo>
                <a:lnTo>
                  <a:pt x="288" y="720"/>
                </a:lnTo>
                <a:lnTo>
                  <a:pt x="576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3559" name="Line 3">
            <a:extLst>
              <a:ext uri="{FF2B5EF4-FFF2-40B4-BE49-F238E27FC236}">
                <a16:creationId xmlns:a16="http://schemas.microsoft.com/office/drawing/2014/main" id="{AE36D9BA-A967-F04C-8226-249314A202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4">
            <a:extLst>
              <a:ext uri="{FF2B5EF4-FFF2-40B4-BE49-F238E27FC236}">
                <a16:creationId xmlns:a16="http://schemas.microsoft.com/office/drawing/2014/main" id="{95FE65FD-60B9-6D44-A7E6-68665043A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7">
            <a:extLst>
              <a:ext uri="{FF2B5EF4-FFF2-40B4-BE49-F238E27FC236}">
                <a16:creationId xmlns:a16="http://schemas.microsoft.com/office/drawing/2014/main" id="{3F0F6CC7-0597-694C-86CA-E348A8BF5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multicast in action</a:t>
            </a:r>
          </a:p>
        </p:txBody>
      </p:sp>
      <p:sp>
        <p:nvSpPr>
          <p:cNvPr id="37898" name="Rectangle 8">
            <a:extLst>
              <a:ext uri="{FF2B5EF4-FFF2-40B4-BE49-F238E27FC236}">
                <a16:creationId xmlns:a16="http://schemas.microsoft.com/office/drawing/2014/main" id="{56795B4A-F5BE-6A47-B08F-0A232D5BD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899" name="Rectangle 9">
            <a:extLst>
              <a:ext uri="{FF2B5EF4-FFF2-40B4-BE49-F238E27FC236}">
                <a16:creationId xmlns:a16="http://schemas.microsoft.com/office/drawing/2014/main" id="{A55B6FE4-3B97-A947-85C9-F7167D204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900" name="Rectangle 10">
            <a:extLst>
              <a:ext uri="{FF2B5EF4-FFF2-40B4-BE49-F238E27FC236}">
                <a16:creationId xmlns:a16="http://schemas.microsoft.com/office/drawing/2014/main" id="{75877670-2FF7-9345-A040-2B491429C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901" name="Rectangle 12">
            <a:extLst>
              <a:ext uri="{FF2B5EF4-FFF2-40B4-BE49-F238E27FC236}">
                <a16:creationId xmlns:a16="http://schemas.microsoft.com/office/drawing/2014/main" id="{32A0BE4A-C487-704F-A249-BDF680354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902" name="Rectangle 13">
            <a:extLst>
              <a:ext uri="{FF2B5EF4-FFF2-40B4-BE49-F238E27FC236}">
                <a16:creationId xmlns:a16="http://schemas.microsoft.com/office/drawing/2014/main" id="{E459B3B2-0816-C94B-B2E7-B0D5E719C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903" name="Rectangle 14">
            <a:extLst>
              <a:ext uri="{FF2B5EF4-FFF2-40B4-BE49-F238E27FC236}">
                <a16:creationId xmlns:a16="http://schemas.microsoft.com/office/drawing/2014/main" id="{EBCF971E-C013-C649-91CD-BE88BF0B8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37904" name="Text Box 15">
            <a:extLst>
              <a:ext uri="{FF2B5EF4-FFF2-40B4-BE49-F238E27FC236}">
                <a16:creationId xmlns:a16="http://schemas.microsoft.com/office/drawing/2014/main" id="{4A9063ED-F1AD-3D48-9CC7-4B07FF4DD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1039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239.1.1.1</a:t>
            </a:r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37905" name="Text Box 16">
            <a:extLst>
              <a:ext uri="{FF2B5EF4-FFF2-40B4-BE49-F238E27FC236}">
                <a16:creationId xmlns:a16="http://schemas.microsoft.com/office/drawing/2014/main" id="{62B5A9DB-BE8A-FD43-B8F6-EAAC050FE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1039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239.1.1.1</a:t>
            </a:r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37906" name="Text Box 17">
            <a:extLst>
              <a:ext uri="{FF2B5EF4-FFF2-40B4-BE49-F238E27FC236}">
                <a16:creationId xmlns:a16="http://schemas.microsoft.com/office/drawing/2014/main" id="{46C9956D-5E85-F049-97D2-8CA295254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37907" name="Text Box 18">
            <a:extLst>
              <a:ext uri="{FF2B5EF4-FFF2-40B4-BE49-F238E27FC236}">
                <a16:creationId xmlns:a16="http://schemas.microsoft.com/office/drawing/2014/main" id="{F426A733-F819-DE44-BD6B-48850BB49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37908" name="Text Box 20">
            <a:extLst>
              <a:ext uri="{FF2B5EF4-FFF2-40B4-BE49-F238E27FC236}">
                <a16:creationId xmlns:a16="http://schemas.microsoft.com/office/drawing/2014/main" id="{14194E17-0760-FC4C-8429-C31F08A21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68875"/>
            <a:ext cx="31527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>
                <a:latin typeface="Calibri" panose="020F0502020204030204" pitchFamily="34" charset="0"/>
                <a:cs typeface="Calibri" panose="020F0502020204030204" pitchFamily="34" charset="0"/>
              </a:rPr>
              <a:t>Routing Table from Router 1:</a:t>
            </a:r>
          </a:p>
          <a:p>
            <a:pPr eaLnBrk="1" hangingPunct="1"/>
            <a:endParaRPr lang="en-US" alt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  <a:cs typeface="Calibri" panose="020F0502020204030204" pitchFamily="34" charset="0"/>
              </a:rPr>
              <a:t>Destination	Mask	Next-Hop	Distance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  <a:cs typeface="Calibri" panose="020F0502020204030204" pitchFamily="34" charset="0"/>
              </a:rPr>
              <a:t>192.168.0.0	/29	127.0.0.1	0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  <a:cs typeface="Calibri" panose="020F0502020204030204" pitchFamily="34" charset="0"/>
              </a:rPr>
              <a:t>239.1.1.1	/32	192.168.0.1	1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  <a:cs typeface="Calibri" panose="020F0502020204030204" pitchFamily="34" charset="0"/>
              </a:rPr>
              <a:t>239.1.1.1	/32	192.168.0.2	2</a:t>
            </a:r>
          </a:p>
        </p:txBody>
      </p:sp>
      <p:sp>
        <p:nvSpPr>
          <p:cNvPr id="37909" name="Slide Number Placeholder 3">
            <a:extLst>
              <a:ext uri="{FF2B5EF4-FFF2-40B4-BE49-F238E27FC236}">
                <a16:creationId xmlns:a16="http://schemas.microsoft.com/office/drawing/2014/main" id="{8AAB6AA9-37CE-BF44-B6A3-CC42B4FF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02AE585-5680-C548-BEC8-93AACE002F9E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21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094E995D-B840-114C-B8EE-DEDEDF0F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Single vs. Multiple Senders</a:t>
            </a:r>
          </a:p>
        </p:txBody>
      </p:sp>
      <p:sp>
        <p:nvSpPr>
          <p:cNvPr id="38915" name="Content Placeholder 4">
            <a:extLst>
              <a:ext uri="{FF2B5EF4-FFF2-40B4-BE49-F238E27FC236}">
                <a16:creationId xmlns:a16="http://schemas.microsoft.com/office/drawing/2014/main" id="{D3D2E34B-92D7-DB4C-B45B-35CE158F3F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Source-based tree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Separate tree for each sender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Tree is optimized for that sender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But, requires multiple trees for multiple senders</a:t>
            </a:r>
          </a:p>
        </p:txBody>
      </p:sp>
      <p:sp>
        <p:nvSpPr>
          <p:cNvPr id="38916" name="Content Placeholder 5">
            <a:extLst>
              <a:ext uri="{FF2B5EF4-FFF2-40B4-BE49-F238E27FC236}">
                <a16:creationId xmlns:a16="http://schemas.microsoft.com/office/drawing/2014/main" id="{9EBCC911-8DE9-694C-BDBB-123277974D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Shared tree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One common tree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Spanning tree that reaches all participants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Single tree may be inefficient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But, avoids having many different trees</a:t>
            </a:r>
          </a:p>
        </p:txBody>
      </p:sp>
      <p:sp>
        <p:nvSpPr>
          <p:cNvPr id="38917" name="Slide Number Placeholder 3">
            <a:extLst>
              <a:ext uri="{FF2B5EF4-FFF2-40B4-BE49-F238E27FC236}">
                <a16:creationId xmlns:a16="http://schemas.microsoft.com/office/drawing/2014/main" id="{A930DC01-DDCC-F149-B8CE-AD17D661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17DA948-750F-344B-9B56-2D12580BD36B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22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5">
            <a:extLst>
              <a:ext uri="{FF2B5EF4-FFF2-40B4-BE49-F238E27FC236}">
                <a16:creationId xmlns:a16="http://schemas.microsoft.com/office/drawing/2014/main" id="{DCBD130F-9E54-144A-81B8-E966B56C6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Multicast Addresses</a:t>
            </a:r>
          </a:p>
        </p:txBody>
      </p:sp>
      <p:sp>
        <p:nvSpPr>
          <p:cNvPr id="39939" name="Content Placeholder 6">
            <a:extLst>
              <a:ext uri="{FF2B5EF4-FFF2-40B4-BE49-F238E27FC236}">
                <a16:creationId xmlns:a16="http://schemas.microsoft.com/office/drawing/2014/main" id="{A819C3CD-E06E-2F4F-BA68-89ED94220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18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Multicast “group” defined by IP address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Multicast addresses look like unicast addresses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224.0.0.0 to 239.255.255.255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Using multicast IP addresses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Sender sends to the IP address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Receivers join the group based on IP address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Network sends packets along the tree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940" name="Slide Number Placeholder 4">
            <a:extLst>
              <a:ext uri="{FF2B5EF4-FFF2-40B4-BE49-F238E27FC236}">
                <a16:creationId xmlns:a16="http://schemas.microsoft.com/office/drawing/2014/main" id="{9B3364F8-3900-3C45-8110-1431126B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159496B-BD3B-394F-ACE5-0AA679D44E05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A1043482-F09B-E74A-8D47-CD2E62121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Multicast Protocol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BFBEDDFA-11C2-CC48-BE78-2CD8E717E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4906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Receiver sends a “join” messages to the sender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And grafts to the tree at the nearest point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874B1FAE-0FEF-2343-95E0-FECAE793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D730BB7-62E6-E64C-B119-2DE123608558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sp>
        <p:nvSpPr>
          <p:cNvPr id="40965" name="Line 4">
            <a:extLst>
              <a:ext uri="{FF2B5EF4-FFF2-40B4-BE49-F238E27FC236}">
                <a16:creationId xmlns:a16="http://schemas.microsoft.com/office/drawing/2014/main" id="{AEE03BA7-AFC8-8F43-8D23-71B07BFE22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4863" y="3479800"/>
            <a:ext cx="768350" cy="11414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6" name="Line 5">
            <a:extLst>
              <a:ext uri="{FF2B5EF4-FFF2-40B4-BE49-F238E27FC236}">
                <a16:creationId xmlns:a16="http://schemas.microsoft.com/office/drawing/2014/main" id="{45E7746A-C586-844C-A77C-D79BE3A89E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2900" y="4657725"/>
            <a:ext cx="779463" cy="1274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Line 6">
            <a:extLst>
              <a:ext uri="{FF2B5EF4-FFF2-40B4-BE49-F238E27FC236}">
                <a16:creationId xmlns:a16="http://schemas.microsoft.com/office/drawing/2014/main" id="{20E64328-BDEE-594F-AA70-862EF2ACE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7125" y="4781550"/>
            <a:ext cx="1366838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Line 7">
            <a:extLst>
              <a:ext uri="{FF2B5EF4-FFF2-40B4-BE49-F238E27FC236}">
                <a16:creationId xmlns:a16="http://schemas.microsoft.com/office/drawing/2014/main" id="{78C6586E-B63D-884B-9000-F5935C3A01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38413" y="5240338"/>
            <a:ext cx="1670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8">
            <a:extLst>
              <a:ext uri="{FF2B5EF4-FFF2-40B4-BE49-F238E27FC236}">
                <a16:creationId xmlns:a16="http://schemas.microsoft.com/office/drawing/2014/main" id="{49F0600C-0A88-314E-910B-F51C83573C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25838" y="3873500"/>
            <a:ext cx="617537" cy="12096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Line 9">
            <a:extLst>
              <a:ext uri="{FF2B5EF4-FFF2-40B4-BE49-F238E27FC236}">
                <a16:creationId xmlns:a16="http://schemas.microsoft.com/office/drawing/2014/main" id="{61EA018F-CA48-F440-A3F2-D43D40E191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6363" y="3467100"/>
            <a:ext cx="1520825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10">
            <a:extLst>
              <a:ext uri="{FF2B5EF4-FFF2-40B4-BE49-F238E27FC236}">
                <a16:creationId xmlns:a16="http://schemas.microsoft.com/office/drawing/2014/main" id="{1B671289-73BA-8540-93C3-DF3EDA642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2700338"/>
            <a:ext cx="1006475" cy="688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2" name="Group 11">
            <a:extLst>
              <a:ext uri="{FF2B5EF4-FFF2-40B4-BE49-F238E27FC236}">
                <a16:creationId xmlns:a16="http://schemas.microsoft.com/office/drawing/2014/main" id="{CD25B8E1-DE40-AC48-A25D-533C5A3BF6EF}"/>
              </a:ext>
            </a:extLst>
          </p:cNvPr>
          <p:cNvGrpSpPr>
            <a:grpSpLocks/>
          </p:cNvGrpSpPr>
          <p:nvPr/>
        </p:nvGrpSpPr>
        <p:grpSpPr bwMode="auto">
          <a:xfrm>
            <a:off x="3689350" y="2339975"/>
            <a:ext cx="1138238" cy="441325"/>
            <a:chOff x="2089" y="1715"/>
            <a:chExt cx="316" cy="165"/>
          </a:xfrm>
        </p:grpSpPr>
        <p:sp>
          <p:nvSpPr>
            <p:cNvPr id="41040" name="Oval 12">
              <a:extLst>
                <a:ext uri="{FF2B5EF4-FFF2-40B4-BE49-F238E27FC236}">
                  <a16:creationId xmlns:a16="http://schemas.microsoft.com/office/drawing/2014/main" id="{AA5E3ABB-4047-B541-A5EA-4DA8A8957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1041" name="Line 13">
              <a:extLst>
                <a:ext uri="{FF2B5EF4-FFF2-40B4-BE49-F238E27FC236}">
                  <a16:creationId xmlns:a16="http://schemas.microsoft.com/office/drawing/2014/main" id="{14CE3C25-4CB4-744D-8711-A480B66A4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2" name="Line 14">
              <a:extLst>
                <a:ext uri="{FF2B5EF4-FFF2-40B4-BE49-F238E27FC236}">
                  <a16:creationId xmlns:a16="http://schemas.microsoft.com/office/drawing/2014/main" id="{7E5DF986-B55F-FF41-8FB6-6F43FA1D3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3" name="Rectangle 15">
              <a:extLst>
                <a:ext uri="{FF2B5EF4-FFF2-40B4-BE49-F238E27FC236}">
                  <a16:creationId xmlns:a16="http://schemas.microsoft.com/office/drawing/2014/main" id="{F0E798AA-E46D-B749-9DAC-FC5F5C3B0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1044" name="Oval 16">
              <a:extLst>
                <a:ext uri="{FF2B5EF4-FFF2-40B4-BE49-F238E27FC236}">
                  <a16:creationId xmlns:a16="http://schemas.microsoft.com/office/drawing/2014/main" id="{7308BFB9-BB06-F24D-82A1-4685BC3EA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1045" name="Group 17">
              <a:extLst>
                <a:ext uri="{FF2B5EF4-FFF2-40B4-BE49-F238E27FC236}">
                  <a16:creationId xmlns:a16="http://schemas.microsoft.com/office/drawing/2014/main" id="{30734B48-7116-EC4B-989E-B6C1912339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8" y="1715"/>
              <a:ext cx="210" cy="163"/>
              <a:chOff x="2951" y="2459"/>
              <a:chExt cx="213" cy="163"/>
            </a:xfrm>
          </p:grpSpPr>
          <p:sp>
            <p:nvSpPr>
              <p:cNvPr id="41046" name="Rectangle 18">
                <a:extLst>
                  <a:ext uri="{FF2B5EF4-FFF2-40B4-BE49-F238E27FC236}">
                    <a16:creationId xmlns:a16="http://schemas.microsoft.com/office/drawing/2014/main" id="{6E569A23-5D20-8B4A-8B17-63A311845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047" name="Text Box 19">
                <a:extLst>
                  <a:ext uri="{FF2B5EF4-FFF2-40B4-BE49-F238E27FC236}">
                    <a16:creationId xmlns:a16="http://schemas.microsoft.com/office/drawing/2014/main" id="{2841CC2B-44AA-5743-8137-59A75987A4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1" y="2459"/>
                <a:ext cx="213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A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0973" name="Group 20">
            <a:extLst>
              <a:ext uri="{FF2B5EF4-FFF2-40B4-BE49-F238E27FC236}">
                <a16:creationId xmlns:a16="http://schemas.microsoft.com/office/drawing/2014/main" id="{7A564C5E-5B55-AE40-A3A1-E06C9C053094}"/>
              </a:ext>
            </a:extLst>
          </p:cNvPr>
          <p:cNvGrpSpPr>
            <a:grpSpLocks/>
          </p:cNvGrpSpPr>
          <p:nvPr/>
        </p:nvGrpSpPr>
        <p:grpSpPr bwMode="auto">
          <a:xfrm>
            <a:off x="5303838" y="3194050"/>
            <a:ext cx="1139825" cy="441325"/>
            <a:chOff x="2089" y="1715"/>
            <a:chExt cx="316" cy="165"/>
          </a:xfrm>
        </p:grpSpPr>
        <p:sp>
          <p:nvSpPr>
            <p:cNvPr id="41032" name="Oval 21">
              <a:extLst>
                <a:ext uri="{FF2B5EF4-FFF2-40B4-BE49-F238E27FC236}">
                  <a16:creationId xmlns:a16="http://schemas.microsoft.com/office/drawing/2014/main" id="{05CFFA11-21C3-C543-9D88-8587EE9FE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1033" name="Line 22">
              <a:extLst>
                <a:ext uri="{FF2B5EF4-FFF2-40B4-BE49-F238E27FC236}">
                  <a16:creationId xmlns:a16="http://schemas.microsoft.com/office/drawing/2014/main" id="{4D442AEB-2B86-F445-AB0D-5E222CE1D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4" name="Line 23">
              <a:extLst>
                <a:ext uri="{FF2B5EF4-FFF2-40B4-BE49-F238E27FC236}">
                  <a16:creationId xmlns:a16="http://schemas.microsoft.com/office/drawing/2014/main" id="{B5A72A72-0CF6-2C4F-9356-83351EFE96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5" name="Rectangle 24">
              <a:extLst>
                <a:ext uri="{FF2B5EF4-FFF2-40B4-BE49-F238E27FC236}">
                  <a16:creationId xmlns:a16="http://schemas.microsoft.com/office/drawing/2014/main" id="{A76E0C8E-54BD-D345-B6EC-87B0AFBBA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1036" name="Oval 25">
              <a:extLst>
                <a:ext uri="{FF2B5EF4-FFF2-40B4-BE49-F238E27FC236}">
                  <a16:creationId xmlns:a16="http://schemas.microsoft.com/office/drawing/2014/main" id="{F1AD076D-E16F-D245-A650-FEE54ADD3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1037" name="Group 26">
              <a:extLst>
                <a:ext uri="{FF2B5EF4-FFF2-40B4-BE49-F238E27FC236}">
                  <a16:creationId xmlns:a16="http://schemas.microsoft.com/office/drawing/2014/main" id="{8CB8D603-A2E7-CE41-9914-78693650C7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4" y="1715"/>
              <a:ext cx="197" cy="163"/>
              <a:chOff x="2957" y="2459"/>
              <a:chExt cx="200" cy="163"/>
            </a:xfrm>
          </p:grpSpPr>
          <p:sp>
            <p:nvSpPr>
              <p:cNvPr id="41038" name="Rectangle 27">
                <a:extLst>
                  <a:ext uri="{FF2B5EF4-FFF2-40B4-BE49-F238E27FC236}">
                    <a16:creationId xmlns:a16="http://schemas.microsoft.com/office/drawing/2014/main" id="{36334779-9615-B143-9290-EB33D27441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039" name="Text Box 28">
                <a:extLst>
                  <a:ext uri="{FF2B5EF4-FFF2-40B4-BE49-F238E27FC236}">
                    <a16:creationId xmlns:a16="http://schemas.microsoft.com/office/drawing/2014/main" id="{176AC791-FA6D-024E-87EC-CA01D67224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7" y="2459"/>
                <a:ext cx="200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B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0974" name="Group 29">
            <a:extLst>
              <a:ext uri="{FF2B5EF4-FFF2-40B4-BE49-F238E27FC236}">
                <a16:creationId xmlns:a16="http://schemas.microsoft.com/office/drawing/2014/main" id="{1C00E4CD-77A4-5C40-A927-6734A937CEC1}"/>
              </a:ext>
            </a:extLst>
          </p:cNvPr>
          <p:cNvGrpSpPr>
            <a:grpSpLocks/>
          </p:cNvGrpSpPr>
          <p:nvPr/>
        </p:nvGrpSpPr>
        <p:grpSpPr bwMode="auto">
          <a:xfrm>
            <a:off x="7013575" y="5730875"/>
            <a:ext cx="1139825" cy="441325"/>
            <a:chOff x="2089" y="1715"/>
            <a:chExt cx="316" cy="165"/>
          </a:xfrm>
        </p:grpSpPr>
        <p:sp>
          <p:nvSpPr>
            <p:cNvPr id="41024" name="Oval 30">
              <a:extLst>
                <a:ext uri="{FF2B5EF4-FFF2-40B4-BE49-F238E27FC236}">
                  <a16:creationId xmlns:a16="http://schemas.microsoft.com/office/drawing/2014/main" id="{D3DB9A34-4922-4640-8B14-8CC7281A8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1025" name="Line 31">
              <a:extLst>
                <a:ext uri="{FF2B5EF4-FFF2-40B4-BE49-F238E27FC236}">
                  <a16:creationId xmlns:a16="http://schemas.microsoft.com/office/drawing/2014/main" id="{51603D17-37EB-904B-98C1-ECA66CA46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6" name="Line 32">
              <a:extLst>
                <a:ext uri="{FF2B5EF4-FFF2-40B4-BE49-F238E27FC236}">
                  <a16:creationId xmlns:a16="http://schemas.microsoft.com/office/drawing/2014/main" id="{FD705484-0930-C648-B369-B678767F68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7" name="Rectangle 33">
              <a:extLst>
                <a:ext uri="{FF2B5EF4-FFF2-40B4-BE49-F238E27FC236}">
                  <a16:creationId xmlns:a16="http://schemas.microsoft.com/office/drawing/2014/main" id="{17B31DC7-98A4-1845-80D1-5579A7B08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1028" name="Oval 34">
              <a:extLst>
                <a:ext uri="{FF2B5EF4-FFF2-40B4-BE49-F238E27FC236}">
                  <a16:creationId xmlns:a16="http://schemas.microsoft.com/office/drawing/2014/main" id="{77537C08-2708-7B42-B258-C9FEA049C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1029" name="Group 35">
              <a:extLst>
                <a:ext uri="{FF2B5EF4-FFF2-40B4-BE49-F238E27FC236}">
                  <a16:creationId xmlns:a16="http://schemas.microsoft.com/office/drawing/2014/main" id="{8A90B55A-16EA-2F47-A957-DFBFBDEACC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1" y="1715"/>
              <a:ext cx="203" cy="163"/>
              <a:chOff x="2954" y="2459"/>
              <a:chExt cx="206" cy="163"/>
            </a:xfrm>
          </p:grpSpPr>
          <p:sp>
            <p:nvSpPr>
              <p:cNvPr id="41030" name="Rectangle 36">
                <a:extLst>
                  <a:ext uri="{FF2B5EF4-FFF2-40B4-BE49-F238E27FC236}">
                    <a16:creationId xmlns:a16="http://schemas.microsoft.com/office/drawing/2014/main" id="{1400284D-1905-4349-9654-D3417C8769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031" name="Text Box 37">
                <a:extLst>
                  <a:ext uri="{FF2B5EF4-FFF2-40B4-BE49-F238E27FC236}">
                    <a16:creationId xmlns:a16="http://schemas.microsoft.com/office/drawing/2014/main" id="{4A29A0CF-1D1E-BD4C-94BA-B550C58644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4" y="2459"/>
                <a:ext cx="206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G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0975" name="Group 38">
            <a:extLst>
              <a:ext uri="{FF2B5EF4-FFF2-40B4-BE49-F238E27FC236}">
                <a16:creationId xmlns:a16="http://schemas.microsoft.com/office/drawing/2014/main" id="{CAB4E758-DB19-D846-8D27-6900EAA0A80C}"/>
              </a:ext>
            </a:extLst>
          </p:cNvPr>
          <p:cNvGrpSpPr>
            <a:grpSpLocks/>
          </p:cNvGrpSpPr>
          <p:nvPr/>
        </p:nvGrpSpPr>
        <p:grpSpPr bwMode="auto">
          <a:xfrm>
            <a:off x="6249988" y="4508500"/>
            <a:ext cx="1138237" cy="441325"/>
            <a:chOff x="2089" y="1715"/>
            <a:chExt cx="316" cy="165"/>
          </a:xfrm>
        </p:grpSpPr>
        <p:sp>
          <p:nvSpPr>
            <p:cNvPr id="41016" name="Oval 39">
              <a:extLst>
                <a:ext uri="{FF2B5EF4-FFF2-40B4-BE49-F238E27FC236}">
                  <a16:creationId xmlns:a16="http://schemas.microsoft.com/office/drawing/2014/main" id="{6B3991FC-088F-B942-B2AE-F7553CF2D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1017" name="Line 40">
              <a:extLst>
                <a:ext uri="{FF2B5EF4-FFF2-40B4-BE49-F238E27FC236}">
                  <a16:creationId xmlns:a16="http://schemas.microsoft.com/office/drawing/2014/main" id="{18A8BA7D-2FAA-7646-910E-BF1F5F5EE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8" name="Line 41">
              <a:extLst>
                <a:ext uri="{FF2B5EF4-FFF2-40B4-BE49-F238E27FC236}">
                  <a16:creationId xmlns:a16="http://schemas.microsoft.com/office/drawing/2014/main" id="{D6DEC4DD-4D70-1247-B0FB-9165E2E18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9" name="Rectangle 42">
              <a:extLst>
                <a:ext uri="{FF2B5EF4-FFF2-40B4-BE49-F238E27FC236}">
                  <a16:creationId xmlns:a16="http://schemas.microsoft.com/office/drawing/2014/main" id="{57ABB798-7912-0743-9DEC-E0F20F7B6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1020" name="Oval 43">
              <a:extLst>
                <a:ext uri="{FF2B5EF4-FFF2-40B4-BE49-F238E27FC236}">
                  <a16:creationId xmlns:a16="http://schemas.microsoft.com/office/drawing/2014/main" id="{870CDDDD-A758-434E-B2C1-BF76682A1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1021" name="Group 44">
              <a:extLst>
                <a:ext uri="{FF2B5EF4-FFF2-40B4-BE49-F238E27FC236}">
                  <a16:creationId xmlns:a16="http://schemas.microsoft.com/office/drawing/2014/main" id="{E764AC4E-1E22-FC41-9BA0-250A080AC2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9" y="1715"/>
              <a:ext cx="208" cy="163"/>
              <a:chOff x="2952" y="2459"/>
              <a:chExt cx="211" cy="163"/>
            </a:xfrm>
          </p:grpSpPr>
          <p:sp>
            <p:nvSpPr>
              <p:cNvPr id="41022" name="Rectangle 45">
                <a:extLst>
                  <a:ext uri="{FF2B5EF4-FFF2-40B4-BE49-F238E27FC236}">
                    <a16:creationId xmlns:a16="http://schemas.microsoft.com/office/drawing/2014/main" id="{1C203BA4-CBC0-1D4A-89A2-627DA0172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023" name="Text Box 46">
                <a:extLst>
                  <a:ext uri="{FF2B5EF4-FFF2-40B4-BE49-F238E27FC236}">
                    <a16:creationId xmlns:a16="http://schemas.microsoft.com/office/drawing/2014/main" id="{FDDB85D9-4A25-C341-A835-6801C45CA6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2" y="2459"/>
                <a:ext cx="211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D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0976" name="Group 47">
            <a:extLst>
              <a:ext uri="{FF2B5EF4-FFF2-40B4-BE49-F238E27FC236}">
                <a16:creationId xmlns:a16="http://schemas.microsoft.com/office/drawing/2014/main" id="{42A7F994-A07A-B448-A729-A1B01045B080}"/>
              </a:ext>
            </a:extLst>
          </p:cNvPr>
          <p:cNvGrpSpPr>
            <a:grpSpLocks/>
          </p:cNvGrpSpPr>
          <p:nvPr/>
        </p:nvGrpSpPr>
        <p:grpSpPr bwMode="auto">
          <a:xfrm>
            <a:off x="3862388" y="4949825"/>
            <a:ext cx="1139825" cy="439738"/>
            <a:chOff x="2089" y="1715"/>
            <a:chExt cx="316" cy="165"/>
          </a:xfrm>
        </p:grpSpPr>
        <p:sp>
          <p:nvSpPr>
            <p:cNvPr id="41008" name="Oval 48">
              <a:extLst>
                <a:ext uri="{FF2B5EF4-FFF2-40B4-BE49-F238E27FC236}">
                  <a16:creationId xmlns:a16="http://schemas.microsoft.com/office/drawing/2014/main" id="{0EB8159E-7EB8-7145-8263-41EBAB9C8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1009" name="Line 49">
              <a:extLst>
                <a:ext uri="{FF2B5EF4-FFF2-40B4-BE49-F238E27FC236}">
                  <a16:creationId xmlns:a16="http://schemas.microsoft.com/office/drawing/2014/main" id="{623CE48C-54B2-1143-9853-DDBA679617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0" name="Line 50">
              <a:extLst>
                <a:ext uri="{FF2B5EF4-FFF2-40B4-BE49-F238E27FC236}">
                  <a16:creationId xmlns:a16="http://schemas.microsoft.com/office/drawing/2014/main" id="{731ABF79-F9AB-5844-B30E-BEA78627D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1" name="Rectangle 51">
              <a:extLst>
                <a:ext uri="{FF2B5EF4-FFF2-40B4-BE49-F238E27FC236}">
                  <a16:creationId xmlns:a16="http://schemas.microsoft.com/office/drawing/2014/main" id="{32843D70-7412-DE43-8F71-D8305C704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1012" name="Oval 52">
              <a:extLst>
                <a:ext uri="{FF2B5EF4-FFF2-40B4-BE49-F238E27FC236}">
                  <a16:creationId xmlns:a16="http://schemas.microsoft.com/office/drawing/2014/main" id="{0B9A382C-BE04-D64E-86FE-39CB1201C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1013" name="Group 53">
              <a:extLst>
                <a:ext uri="{FF2B5EF4-FFF2-40B4-BE49-F238E27FC236}">
                  <a16:creationId xmlns:a16="http://schemas.microsoft.com/office/drawing/2014/main" id="{4B496628-BD23-0240-9C25-23DDDBAEBF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4" y="1715"/>
              <a:ext cx="197" cy="163"/>
              <a:chOff x="2957" y="2459"/>
              <a:chExt cx="200" cy="163"/>
            </a:xfrm>
          </p:grpSpPr>
          <p:sp>
            <p:nvSpPr>
              <p:cNvPr id="41014" name="Rectangle 54">
                <a:extLst>
                  <a:ext uri="{FF2B5EF4-FFF2-40B4-BE49-F238E27FC236}">
                    <a16:creationId xmlns:a16="http://schemas.microsoft.com/office/drawing/2014/main" id="{228A21B4-3862-4048-B29D-87D0CAA2DE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015" name="Text Box 55">
                <a:extLst>
                  <a:ext uri="{FF2B5EF4-FFF2-40B4-BE49-F238E27FC236}">
                    <a16:creationId xmlns:a16="http://schemas.microsoft.com/office/drawing/2014/main" id="{1FF5D03F-EAE8-DE47-908B-6231309CAC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7" y="2459"/>
                <a:ext cx="200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E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977" name="Line 56">
            <a:extLst>
              <a:ext uri="{FF2B5EF4-FFF2-40B4-BE49-F238E27FC236}">
                <a16:creationId xmlns:a16="http://schemas.microsoft.com/office/drawing/2014/main" id="{1265314F-88B2-E047-8D7F-04EE6E0637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6188" y="2805113"/>
            <a:ext cx="1533525" cy="2330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8" name="Group 57">
            <a:extLst>
              <a:ext uri="{FF2B5EF4-FFF2-40B4-BE49-F238E27FC236}">
                <a16:creationId xmlns:a16="http://schemas.microsoft.com/office/drawing/2014/main" id="{B90F4680-28B3-C545-B2E0-1271E70BBA21}"/>
              </a:ext>
            </a:extLst>
          </p:cNvPr>
          <p:cNvGrpSpPr>
            <a:grpSpLocks/>
          </p:cNvGrpSpPr>
          <p:nvPr/>
        </p:nvGrpSpPr>
        <p:grpSpPr bwMode="auto">
          <a:xfrm>
            <a:off x="2881313" y="3521075"/>
            <a:ext cx="1139825" cy="439738"/>
            <a:chOff x="2089" y="1715"/>
            <a:chExt cx="316" cy="165"/>
          </a:xfrm>
        </p:grpSpPr>
        <p:sp>
          <p:nvSpPr>
            <p:cNvPr id="41000" name="Oval 58">
              <a:extLst>
                <a:ext uri="{FF2B5EF4-FFF2-40B4-BE49-F238E27FC236}">
                  <a16:creationId xmlns:a16="http://schemas.microsoft.com/office/drawing/2014/main" id="{28492D49-8D0D-134A-B425-5DCF9859E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1001" name="Line 59">
              <a:extLst>
                <a:ext uri="{FF2B5EF4-FFF2-40B4-BE49-F238E27FC236}">
                  <a16:creationId xmlns:a16="http://schemas.microsoft.com/office/drawing/2014/main" id="{01580769-6A24-6A42-8D74-06A0C2F651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2" name="Line 60">
              <a:extLst>
                <a:ext uri="{FF2B5EF4-FFF2-40B4-BE49-F238E27FC236}">
                  <a16:creationId xmlns:a16="http://schemas.microsoft.com/office/drawing/2014/main" id="{0A3EB875-0585-BD4D-B3A4-FE4A209AD1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3" name="Rectangle 61">
              <a:extLst>
                <a:ext uri="{FF2B5EF4-FFF2-40B4-BE49-F238E27FC236}">
                  <a16:creationId xmlns:a16="http://schemas.microsoft.com/office/drawing/2014/main" id="{AD2154BB-E701-F54D-894A-B23DA1138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1004" name="Oval 62">
              <a:extLst>
                <a:ext uri="{FF2B5EF4-FFF2-40B4-BE49-F238E27FC236}">
                  <a16:creationId xmlns:a16="http://schemas.microsoft.com/office/drawing/2014/main" id="{2CEA3521-E896-C048-96C2-43FCC4B1E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1005" name="Group 63">
              <a:extLst>
                <a:ext uri="{FF2B5EF4-FFF2-40B4-BE49-F238E27FC236}">
                  <a16:creationId xmlns:a16="http://schemas.microsoft.com/office/drawing/2014/main" id="{3A90A4D6-8826-DA4D-A101-378F3F7BB2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1" y="1715"/>
              <a:ext cx="182" cy="163"/>
              <a:chOff x="2964" y="2459"/>
              <a:chExt cx="185" cy="163"/>
            </a:xfrm>
          </p:grpSpPr>
          <p:sp>
            <p:nvSpPr>
              <p:cNvPr id="41006" name="Rectangle 64">
                <a:extLst>
                  <a:ext uri="{FF2B5EF4-FFF2-40B4-BE49-F238E27FC236}">
                    <a16:creationId xmlns:a16="http://schemas.microsoft.com/office/drawing/2014/main" id="{C027C876-37F6-F44C-A57E-5C175FA86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007" name="Text Box 65">
                <a:extLst>
                  <a:ext uri="{FF2B5EF4-FFF2-40B4-BE49-F238E27FC236}">
                    <a16:creationId xmlns:a16="http://schemas.microsoft.com/office/drawing/2014/main" id="{F3F2C023-EDBD-1649-A60C-C8E260842C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4" y="2459"/>
                <a:ext cx="185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c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0979" name="Group 66">
            <a:extLst>
              <a:ext uri="{FF2B5EF4-FFF2-40B4-BE49-F238E27FC236}">
                <a16:creationId xmlns:a16="http://schemas.microsoft.com/office/drawing/2014/main" id="{B8438932-AF45-9C40-85B8-169B53079168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959350"/>
            <a:ext cx="1139825" cy="441325"/>
            <a:chOff x="2089" y="1715"/>
            <a:chExt cx="316" cy="165"/>
          </a:xfrm>
        </p:grpSpPr>
        <p:sp>
          <p:nvSpPr>
            <p:cNvPr id="40992" name="Oval 67">
              <a:extLst>
                <a:ext uri="{FF2B5EF4-FFF2-40B4-BE49-F238E27FC236}">
                  <a16:creationId xmlns:a16="http://schemas.microsoft.com/office/drawing/2014/main" id="{FBD329A5-DA7D-1147-B38F-C5610AFB7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3" name="Line 68">
              <a:extLst>
                <a:ext uri="{FF2B5EF4-FFF2-40B4-BE49-F238E27FC236}">
                  <a16:creationId xmlns:a16="http://schemas.microsoft.com/office/drawing/2014/main" id="{C631EFCE-D370-014C-B118-1778AC90F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4" name="Line 69">
              <a:extLst>
                <a:ext uri="{FF2B5EF4-FFF2-40B4-BE49-F238E27FC236}">
                  <a16:creationId xmlns:a16="http://schemas.microsoft.com/office/drawing/2014/main" id="{A5C0CF3D-9C95-0644-BF07-E317FBA92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5" name="Rectangle 70">
              <a:extLst>
                <a:ext uri="{FF2B5EF4-FFF2-40B4-BE49-F238E27FC236}">
                  <a16:creationId xmlns:a16="http://schemas.microsoft.com/office/drawing/2014/main" id="{D645DD57-3177-E24D-AC6F-AB9406150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0996" name="Oval 71">
              <a:extLst>
                <a:ext uri="{FF2B5EF4-FFF2-40B4-BE49-F238E27FC236}">
                  <a16:creationId xmlns:a16="http://schemas.microsoft.com/office/drawing/2014/main" id="{09087416-9C03-0048-915B-8A85810C3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grpSp>
          <p:nvGrpSpPr>
            <p:cNvPr id="40997" name="Group 72">
              <a:extLst>
                <a:ext uri="{FF2B5EF4-FFF2-40B4-BE49-F238E27FC236}">
                  <a16:creationId xmlns:a16="http://schemas.microsoft.com/office/drawing/2014/main" id="{C1B3FD57-CA34-0A43-A598-9B01FC3579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5" y="1715"/>
              <a:ext cx="194" cy="163"/>
              <a:chOff x="2958" y="2459"/>
              <a:chExt cx="197" cy="163"/>
            </a:xfrm>
          </p:grpSpPr>
          <p:sp>
            <p:nvSpPr>
              <p:cNvPr id="40998" name="Rectangle 73">
                <a:extLst>
                  <a:ext uri="{FF2B5EF4-FFF2-40B4-BE49-F238E27FC236}">
                    <a16:creationId xmlns:a16="http://schemas.microsoft.com/office/drawing/2014/main" id="{44660F76-0C4C-6643-9918-A82E2C77B4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0999" name="Text Box 74">
                <a:extLst>
                  <a:ext uri="{FF2B5EF4-FFF2-40B4-BE49-F238E27FC236}">
                    <a16:creationId xmlns:a16="http://schemas.microsoft.com/office/drawing/2014/main" id="{C5DCF32B-11DE-B04B-9330-6A896FACB5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8" y="2459"/>
                <a:ext cx="19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600">
                    <a:latin typeface="Comic Sans MS" panose="030F0902030302020204" pitchFamily="66" charset="0"/>
                  </a:rPr>
                  <a:t>F</a:t>
                </a:r>
                <a:endParaRPr lang="en-US" altLang="en-US" sz="16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980" name="Line 75">
            <a:extLst>
              <a:ext uri="{FF2B5EF4-FFF2-40B4-BE49-F238E27FC236}">
                <a16:creationId xmlns:a16="http://schemas.microsoft.com/office/drawing/2014/main" id="{DB4CAB1A-F4D5-C342-BD44-A393331B7C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3600" y="2836863"/>
            <a:ext cx="365125" cy="627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1" name="Line 76">
            <a:extLst>
              <a:ext uri="{FF2B5EF4-FFF2-40B4-BE49-F238E27FC236}">
                <a16:creationId xmlns:a16="http://schemas.microsoft.com/office/drawing/2014/main" id="{E46222FD-4969-C046-8852-CDF4585E65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38413" y="4140200"/>
            <a:ext cx="363537" cy="627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77">
            <a:extLst>
              <a:ext uri="{FF2B5EF4-FFF2-40B4-BE49-F238E27FC236}">
                <a16:creationId xmlns:a16="http://schemas.microsoft.com/office/drawing/2014/main" id="{B20FE467-0216-144D-9608-D23C576FB1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2838" y="2649538"/>
            <a:ext cx="644525" cy="492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78">
            <a:extLst>
              <a:ext uri="{FF2B5EF4-FFF2-40B4-BE49-F238E27FC236}">
                <a16:creationId xmlns:a16="http://schemas.microsoft.com/office/drawing/2014/main" id="{9C405EBC-6D6D-4747-BB51-6ED3F37342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4113" y="3698875"/>
            <a:ext cx="512762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79">
            <a:extLst>
              <a:ext uri="{FF2B5EF4-FFF2-40B4-BE49-F238E27FC236}">
                <a16:creationId xmlns:a16="http://schemas.microsoft.com/office/drawing/2014/main" id="{FAE991F6-7434-8A4D-AE8B-C69345F588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5056188"/>
            <a:ext cx="403225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5" name="Line 80">
            <a:extLst>
              <a:ext uri="{FF2B5EF4-FFF2-40B4-BE49-F238E27FC236}">
                <a16:creationId xmlns:a16="http://schemas.microsoft.com/office/drawing/2014/main" id="{3C741688-2082-5542-8C5C-B8CB094545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0" y="4108450"/>
            <a:ext cx="393700" cy="706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0986" name="Picture 4">
            <a:extLst>
              <a:ext uri="{FF2B5EF4-FFF2-40B4-BE49-F238E27FC236}">
                <a16:creationId xmlns:a16="http://schemas.microsoft.com/office/drawing/2014/main" id="{2C51E8C5-B5C6-1443-BDBB-6A04A2DE2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573713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7" name="Picture 4">
            <a:extLst>
              <a:ext uri="{FF2B5EF4-FFF2-40B4-BE49-F238E27FC236}">
                <a16:creationId xmlns:a16="http://schemas.microsoft.com/office/drawing/2014/main" id="{4724933D-167E-CB40-A97B-338E8C60C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573713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" name="Picture 4">
            <a:extLst>
              <a:ext uri="{FF2B5EF4-FFF2-40B4-BE49-F238E27FC236}">
                <a16:creationId xmlns:a16="http://schemas.microsoft.com/office/drawing/2014/main" id="{26A7782B-927B-D149-8B27-F6136328BA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73713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239CA72-C036-4D49-B852-E5D751F1479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111375" y="5540375"/>
            <a:ext cx="314325" cy="34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805FB6-BB01-4B43-9140-AD1A2EA2DC6F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356100" y="5549900"/>
            <a:ext cx="314325" cy="34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79E93B0B-8CA7-CA46-9D67-DCCDF71F0B18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6553200" y="6002338"/>
            <a:ext cx="471488" cy="16986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36656A4C-419F-D843-AC42-B923F765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IGMP v1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B5D11-4021-B24C-9401-C78124E83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6800"/>
            <a:ext cx="8534400" cy="5791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 sz="3000">
                <a:ea typeface="ＭＳ Ｐゴシック" panose="020B0600070205080204" pitchFamily="34" charset="-128"/>
              </a:rPr>
              <a:t>Two types of IGMP msgs (both have IP TTL of 1)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600">
                <a:solidFill>
                  <a:srgbClr val="0000FF"/>
                </a:solidFill>
                <a:ea typeface="ＭＳ Ｐゴシック" panose="020B0600070205080204" pitchFamily="34" charset="-128"/>
              </a:rPr>
              <a:t>Host membership query:  </a:t>
            </a:r>
            <a:r>
              <a:rPr lang="en-US" altLang="en-US" sz="2600">
                <a:ea typeface="ＭＳ Ｐゴシック" panose="020B0600070205080204" pitchFamily="34" charset="-128"/>
              </a:rPr>
              <a:t>Routers query local networks to discover which groups have members</a:t>
            </a:r>
          </a:p>
          <a:p>
            <a:pPr lvl="1" eaLnBrk="1" hangingPunct="1"/>
            <a:r>
              <a:rPr lang="en-US" altLang="en-US" sz="2600">
                <a:solidFill>
                  <a:srgbClr val="0000FF"/>
                </a:solidFill>
                <a:ea typeface="ＭＳ Ｐゴシック" panose="020B0600070205080204" pitchFamily="34" charset="-128"/>
              </a:rPr>
              <a:t>Host membership report: </a:t>
            </a:r>
            <a:r>
              <a:rPr lang="en-US" altLang="en-US" sz="2600">
                <a:ea typeface="ＭＳ Ｐゴシック" panose="020B0600070205080204" pitchFamily="34" charset="-128"/>
              </a:rPr>
              <a:t>Hosts report each group (e.g., multicast addr) to which belong, by broadcast on net interface from which query was received</a:t>
            </a:r>
          </a:p>
          <a:p>
            <a:pPr lvl="1" eaLnBrk="1" hangingPunct="1"/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000">
                <a:ea typeface="ＭＳ Ｐゴシック" panose="020B0600070205080204" pitchFamily="34" charset="-128"/>
              </a:rPr>
              <a:t>Routers maintain group membership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600">
                <a:ea typeface="ＭＳ Ｐゴシック" panose="020B0600070205080204" pitchFamily="34" charset="-128"/>
              </a:rPr>
              <a:t>Host senders an IGMP “report” to join a group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600">
                <a:ea typeface="ＭＳ Ｐゴシック" panose="020B0600070205080204" pitchFamily="34" charset="-128"/>
              </a:rPr>
              <a:t>Multicast routers periodically issue host membership query to determine liveness of group members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600">
                <a:ea typeface="ＭＳ Ｐゴシック" panose="020B0600070205080204" pitchFamily="34" charset="-128"/>
              </a:rPr>
              <a:t>Note: No explicit “leave” message from clients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9A6DE249-A4A9-4349-96B2-ABCF6C79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2059EC6-D3F6-A74A-BF54-FC6C61782C45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25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1DBB9324-D9D6-6D4E-8AB3-BE5D82112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IGMP:  Improvements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E5FB594F-90DC-874E-9D21-B202C6C73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181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IGMP v2 added: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If multiple routers, one with lowest IP elected querier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Explicit leave messages for faster pruning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Group-specific query messages</a:t>
            </a:r>
          </a:p>
          <a:p>
            <a:pPr lvl="1" eaLnBrk="1" hangingPunct="1">
              <a:spcAft>
                <a:spcPts val="600"/>
              </a:spcAft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IGMP v3 added: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Source filtering:  </a:t>
            </a:r>
            <a:r>
              <a:rPr lang="en-US" altLang="en-US">
                <a:ea typeface="ＭＳ Ｐゴシック" panose="020B0600070205080204" pitchFamily="34" charset="-128"/>
              </a:rPr>
              <a:t>Join specifies multicast “only from” or “all but from” specific source addresses</a:t>
            </a: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04FE1F06-F7EB-9E42-BF5C-413409FD5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82E1D7C-7A3C-E645-A304-1B7A760676C9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26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1AC80B16-A8A8-D34D-AAD5-97BB91E2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IGMP:  Parameters and Design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E3D11C38-0E0B-814F-9879-4E865C51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Parameters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Maximum report delay: 10 sec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Membership query internal default: 125 sec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Time-out interval: 270 sec  =  2 * (query interval + max delay)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Router tracks each attached network, not each peer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Should clients respond immediately to queries?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Random delay (from 0..D) to minimize responses to queries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Only one response from single broadcast domain needed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What if local networks are layer-2 switched?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L2 switches typically broadcast multicast traffic out all 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Or, IGMP snooping (sneak peek into layer-3 contents), Cisco’s proprietary protocols, or static forwarding tables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E7145CD8-09FA-6640-B2D2-AB8D9379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9D1DB94-D83A-6448-8381-EA3820A70130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27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C1850071-1E58-524E-87A8-8A22AD25E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 Multicast is Best Effort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A0FE28E2-8DBD-1241-B2A4-BC785C1E2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181600"/>
          </a:xfrm>
        </p:spPr>
        <p:txBody>
          <a:bodyPr/>
          <a:lstStyle/>
          <a:p>
            <a:pPr eaLnBrk="1" hangingPunct="1">
              <a:spcBef>
                <a:spcPts val="163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Sender sends packet to IP multicast address</a:t>
            </a:r>
          </a:p>
          <a:p>
            <a:pPr lvl="1" eaLnBrk="1" hangingPunct="1">
              <a:spcBef>
                <a:spcPts val="163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Loss may affect multiple receivers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0CC0E421-630F-C146-AF11-63E91834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A50F972-1487-8D48-8E85-12A6334195AB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48133" name="Group 3">
            <a:extLst>
              <a:ext uri="{FF2B5EF4-FFF2-40B4-BE49-F238E27FC236}">
                <a16:creationId xmlns:a16="http://schemas.microsoft.com/office/drawing/2014/main" id="{62C1C0BD-30DC-FD44-BF91-E3C7F6EE662F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362200"/>
            <a:ext cx="6477000" cy="3832225"/>
            <a:chOff x="1383" y="765"/>
            <a:chExt cx="1796" cy="1435"/>
          </a:xfrm>
        </p:grpSpPr>
        <p:sp>
          <p:nvSpPr>
            <p:cNvPr id="48141" name="Line 4">
              <a:extLst>
                <a:ext uri="{FF2B5EF4-FFF2-40B4-BE49-F238E27FC236}">
                  <a16:creationId xmlns:a16="http://schemas.microsoft.com/office/drawing/2014/main" id="{A58FBF98-DF7F-834B-BE56-F4A9AA3F80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0" y="1192"/>
              <a:ext cx="213" cy="42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Line 5">
              <a:extLst>
                <a:ext uri="{FF2B5EF4-FFF2-40B4-BE49-F238E27FC236}">
                  <a16:creationId xmlns:a16="http://schemas.microsoft.com/office/drawing/2014/main" id="{31C34AA2-2C9B-164D-859C-2D01865FCA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4" y="1633"/>
              <a:ext cx="216" cy="4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6">
              <a:extLst>
                <a:ext uri="{FF2B5EF4-FFF2-40B4-BE49-F238E27FC236}">
                  <a16:creationId xmlns:a16="http://schemas.microsoft.com/office/drawing/2014/main" id="{CE855502-B16A-B649-8B86-DBBE522F9A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87" y="1679"/>
              <a:ext cx="379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7">
              <a:extLst>
                <a:ext uri="{FF2B5EF4-FFF2-40B4-BE49-F238E27FC236}">
                  <a16:creationId xmlns:a16="http://schemas.microsoft.com/office/drawing/2014/main" id="{9328C0E4-8439-254D-BB8D-AB74C8D7F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2" y="1851"/>
              <a:ext cx="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8">
              <a:extLst>
                <a:ext uri="{FF2B5EF4-FFF2-40B4-BE49-F238E27FC236}">
                  <a16:creationId xmlns:a16="http://schemas.microsoft.com/office/drawing/2014/main" id="{07683A3F-A957-8F4C-BE84-C96B538A7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96" y="1339"/>
              <a:ext cx="171" cy="45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Line 9">
              <a:extLst>
                <a:ext uri="{FF2B5EF4-FFF2-40B4-BE49-F238E27FC236}">
                  <a16:creationId xmlns:a16="http://schemas.microsoft.com/office/drawing/2014/main" id="{E2DFD87A-A07D-7E48-85BC-DC47287D18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4" y="1187"/>
              <a:ext cx="422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Line 10">
              <a:extLst>
                <a:ext uri="{FF2B5EF4-FFF2-40B4-BE49-F238E27FC236}">
                  <a16:creationId xmlns:a16="http://schemas.microsoft.com/office/drawing/2014/main" id="{7E54E6D3-7F06-3C41-A3A2-99B06E33B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6" y="900"/>
              <a:ext cx="279" cy="25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48" name="Group 11">
              <a:extLst>
                <a:ext uri="{FF2B5EF4-FFF2-40B4-BE49-F238E27FC236}">
                  <a16:creationId xmlns:a16="http://schemas.microsoft.com/office/drawing/2014/main" id="{8B969313-AA25-9F44-9D5D-BFB058AA45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1" y="765"/>
              <a:ext cx="316" cy="165"/>
              <a:chOff x="2089" y="1715"/>
              <a:chExt cx="316" cy="165"/>
            </a:xfrm>
          </p:grpSpPr>
          <p:sp>
            <p:nvSpPr>
              <p:cNvPr id="48210" name="Oval 12">
                <a:extLst>
                  <a:ext uri="{FF2B5EF4-FFF2-40B4-BE49-F238E27FC236}">
                    <a16:creationId xmlns:a16="http://schemas.microsoft.com/office/drawing/2014/main" id="{58A45308-DB07-9A41-8EDF-B218C964C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211" name="Line 13">
                <a:extLst>
                  <a:ext uri="{FF2B5EF4-FFF2-40B4-BE49-F238E27FC236}">
                    <a16:creationId xmlns:a16="http://schemas.microsoft.com/office/drawing/2014/main" id="{E5B8ECDA-AA85-A84C-817C-3BB81A38CA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2" name="Line 14">
                <a:extLst>
                  <a:ext uri="{FF2B5EF4-FFF2-40B4-BE49-F238E27FC236}">
                    <a16:creationId xmlns:a16="http://schemas.microsoft.com/office/drawing/2014/main" id="{E2126995-BAB7-E246-AC32-F2D211CB2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3" name="Rectangle 15">
                <a:extLst>
                  <a:ext uri="{FF2B5EF4-FFF2-40B4-BE49-F238E27FC236}">
                    <a16:creationId xmlns:a16="http://schemas.microsoft.com/office/drawing/2014/main" id="{25F0EA1B-68EF-8946-AB2B-EE2776F99A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14" name="Oval 16">
                <a:extLst>
                  <a:ext uri="{FF2B5EF4-FFF2-40B4-BE49-F238E27FC236}">
                    <a16:creationId xmlns:a16="http://schemas.microsoft.com/office/drawing/2014/main" id="{2A371C81-5DB2-D641-BC61-208C4B3662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215" name="Group 17">
                <a:extLst>
                  <a:ext uri="{FF2B5EF4-FFF2-40B4-BE49-F238E27FC236}">
                    <a16:creationId xmlns:a16="http://schemas.microsoft.com/office/drawing/2014/main" id="{DC32D8BE-CBB7-4D4A-A952-15096C9C88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8" y="1715"/>
                <a:ext cx="210" cy="163"/>
                <a:chOff x="2951" y="2459"/>
                <a:chExt cx="213" cy="163"/>
              </a:xfrm>
            </p:grpSpPr>
            <p:sp>
              <p:nvSpPr>
                <p:cNvPr id="48216" name="Rectangle 18">
                  <a:extLst>
                    <a:ext uri="{FF2B5EF4-FFF2-40B4-BE49-F238E27FC236}">
                      <a16:creationId xmlns:a16="http://schemas.microsoft.com/office/drawing/2014/main" id="{08FD5BC5-C335-784E-BB43-5D95913DA3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217" name="Text Box 19">
                  <a:extLst>
                    <a:ext uri="{FF2B5EF4-FFF2-40B4-BE49-F238E27FC236}">
                      <a16:creationId xmlns:a16="http://schemas.microsoft.com/office/drawing/2014/main" id="{69BCBD64-C172-8A4A-B49E-1ACE3DE97D5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1" y="2459"/>
                  <a:ext cx="213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A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49" name="Group 20">
              <a:extLst>
                <a:ext uri="{FF2B5EF4-FFF2-40B4-BE49-F238E27FC236}">
                  <a16:creationId xmlns:a16="http://schemas.microsoft.com/office/drawing/2014/main" id="{F2D2BE74-645E-9744-9BD0-2A60C4D0FB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9" y="1085"/>
              <a:ext cx="316" cy="165"/>
              <a:chOff x="2089" y="1715"/>
              <a:chExt cx="316" cy="165"/>
            </a:xfrm>
          </p:grpSpPr>
          <p:sp>
            <p:nvSpPr>
              <p:cNvPr id="48202" name="Oval 21">
                <a:extLst>
                  <a:ext uri="{FF2B5EF4-FFF2-40B4-BE49-F238E27FC236}">
                    <a16:creationId xmlns:a16="http://schemas.microsoft.com/office/drawing/2014/main" id="{2C066F45-F9E0-464E-BBF4-2C46602107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203" name="Line 22">
                <a:extLst>
                  <a:ext uri="{FF2B5EF4-FFF2-40B4-BE49-F238E27FC236}">
                    <a16:creationId xmlns:a16="http://schemas.microsoft.com/office/drawing/2014/main" id="{B4C13176-7453-6746-B9CD-D694E316A4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4" name="Line 23">
                <a:extLst>
                  <a:ext uri="{FF2B5EF4-FFF2-40B4-BE49-F238E27FC236}">
                    <a16:creationId xmlns:a16="http://schemas.microsoft.com/office/drawing/2014/main" id="{3A73A494-6DAC-8B4B-B635-D895EFE5E7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5" name="Rectangle 24">
                <a:extLst>
                  <a:ext uri="{FF2B5EF4-FFF2-40B4-BE49-F238E27FC236}">
                    <a16:creationId xmlns:a16="http://schemas.microsoft.com/office/drawing/2014/main" id="{5588057E-2AA2-714B-ABF3-E8D4CF42B7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06" name="Oval 25">
                <a:extLst>
                  <a:ext uri="{FF2B5EF4-FFF2-40B4-BE49-F238E27FC236}">
                    <a16:creationId xmlns:a16="http://schemas.microsoft.com/office/drawing/2014/main" id="{2071CF6C-6578-2C41-B03A-68E44111A7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207" name="Group 26">
                <a:extLst>
                  <a:ext uri="{FF2B5EF4-FFF2-40B4-BE49-F238E27FC236}">
                    <a16:creationId xmlns:a16="http://schemas.microsoft.com/office/drawing/2014/main" id="{7B084B09-FD2B-FF4C-8F63-AE0CBB1E20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4" y="1715"/>
                <a:ext cx="197" cy="163"/>
                <a:chOff x="2957" y="2459"/>
                <a:chExt cx="200" cy="163"/>
              </a:xfrm>
            </p:grpSpPr>
            <p:sp>
              <p:nvSpPr>
                <p:cNvPr id="48208" name="Rectangle 27">
                  <a:extLst>
                    <a:ext uri="{FF2B5EF4-FFF2-40B4-BE49-F238E27FC236}">
                      <a16:creationId xmlns:a16="http://schemas.microsoft.com/office/drawing/2014/main" id="{AD7735AE-79A7-D743-9438-1CAAB5D5AB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209" name="Text Box 28">
                  <a:extLst>
                    <a:ext uri="{FF2B5EF4-FFF2-40B4-BE49-F238E27FC236}">
                      <a16:creationId xmlns:a16="http://schemas.microsoft.com/office/drawing/2014/main" id="{8F6F2FE0-09C1-B441-B279-35C92682F98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59"/>
                  <a:ext cx="200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B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0" name="Group 29">
              <a:extLst>
                <a:ext uri="{FF2B5EF4-FFF2-40B4-BE49-F238E27FC236}">
                  <a16:creationId xmlns:a16="http://schemas.microsoft.com/office/drawing/2014/main" id="{F8F33865-B2BD-DC4C-BD95-37B3C88AAA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3" y="2035"/>
              <a:ext cx="316" cy="165"/>
              <a:chOff x="2089" y="1715"/>
              <a:chExt cx="316" cy="165"/>
            </a:xfrm>
          </p:grpSpPr>
          <p:sp>
            <p:nvSpPr>
              <p:cNvPr id="48194" name="Oval 30">
                <a:extLst>
                  <a:ext uri="{FF2B5EF4-FFF2-40B4-BE49-F238E27FC236}">
                    <a16:creationId xmlns:a16="http://schemas.microsoft.com/office/drawing/2014/main" id="{3A173F95-07A1-8C4D-8592-2E616A197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195" name="Line 31">
                <a:extLst>
                  <a:ext uri="{FF2B5EF4-FFF2-40B4-BE49-F238E27FC236}">
                    <a16:creationId xmlns:a16="http://schemas.microsoft.com/office/drawing/2014/main" id="{B7351F3C-82F8-434B-9E02-A027B951E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6" name="Line 32">
                <a:extLst>
                  <a:ext uri="{FF2B5EF4-FFF2-40B4-BE49-F238E27FC236}">
                    <a16:creationId xmlns:a16="http://schemas.microsoft.com/office/drawing/2014/main" id="{2554E0BE-B3FA-7749-B807-D4F62156E7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7" name="Rectangle 33">
                <a:extLst>
                  <a:ext uri="{FF2B5EF4-FFF2-40B4-BE49-F238E27FC236}">
                    <a16:creationId xmlns:a16="http://schemas.microsoft.com/office/drawing/2014/main" id="{3363EB0F-6869-4442-B5D5-DF3A5679A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98" name="Oval 34">
                <a:extLst>
                  <a:ext uri="{FF2B5EF4-FFF2-40B4-BE49-F238E27FC236}">
                    <a16:creationId xmlns:a16="http://schemas.microsoft.com/office/drawing/2014/main" id="{4FBECCB9-C4D1-6048-BB60-64A64C823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199" name="Group 35">
                <a:extLst>
                  <a:ext uri="{FF2B5EF4-FFF2-40B4-BE49-F238E27FC236}">
                    <a16:creationId xmlns:a16="http://schemas.microsoft.com/office/drawing/2014/main" id="{A2246EB7-0A6D-FE47-B71E-40AB53A0A8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1" y="1715"/>
                <a:ext cx="203" cy="163"/>
                <a:chOff x="2954" y="2459"/>
                <a:chExt cx="206" cy="163"/>
              </a:xfrm>
            </p:grpSpPr>
            <p:sp>
              <p:nvSpPr>
                <p:cNvPr id="48200" name="Rectangle 36">
                  <a:extLst>
                    <a:ext uri="{FF2B5EF4-FFF2-40B4-BE49-F238E27FC236}">
                      <a16:creationId xmlns:a16="http://schemas.microsoft.com/office/drawing/2014/main" id="{BE78724B-3263-214B-A0DA-54EDF74840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201" name="Text Box 37">
                  <a:extLst>
                    <a:ext uri="{FF2B5EF4-FFF2-40B4-BE49-F238E27FC236}">
                      <a16:creationId xmlns:a16="http://schemas.microsoft.com/office/drawing/2014/main" id="{4BEB353C-BA68-684F-B514-3252BA82988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4" y="2459"/>
                  <a:ext cx="206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G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1" name="Group 38">
              <a:extLst>
                <a:ext uri="{FF2B5EF4-FFF2-40B4-BE49-F238E27FC236}">
                  <a16:creationId xmlns:a16="http://schemas.microsoft.com/office/drawing/2014/main" id="{F5EE9306-4CFF-7D49-B314-9BA4C2EE23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1" y="1577"/>
              <a:ext cx="316" cy="165"/>
              <a:chOff x="2089" y="1715"/>
              <a:chExt cx="316" cy="165"/>
            </a:xfrm>
          </p:grpSpPr>
          <p:sp>
            <p:nvSpPr>
              <p:cNvPr id="48186" name="Oval 39">
                <a:extLst>
                  <a:ext uri="{FF2B5EF4-FFF2-40B4-BE49-F238E27FC236}">
                    <a16:creationId xmlns:a16="http://schemas.microsoft.com/office/drawing/2014/main" id="{E33662DA-71CE-6F4D-997C-BBF1FB3FF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187" name="Line 40">
                <a:extLst>
                  <a:ext uri="{FF2B5EF4-FFF2-40B4-BE49-F238E27FC236}">
                    <a16:creationId xmlns:a16="http://schemas.microsoft.com/office/drawing/2014/main" id="{6B06C837-90EE-DF45-94E9-0A77073DE4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8" name="Line 41">
                <a:extLst>
                  <a:ext uri="{FF2B5EF4-FFF2-40B4-BE49-F238E27FC236}">
                    <a16:creationId xmlns:a16="http://schemas.microsoft.com/office/drawing/2014/main" id="{319F4CD3-BA6B-4445-BA4D-E623606183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9" name="Rectangle 42">
                <a:extLst>
                  <a:ext uri="{FF2B5EF4-FFF2-40B4-BE49-F238E27FC236}">
                    <a16:creationId xmlns:a16="http://schemas.microsoft.com/office/drawing/2014/main" id="{8CCFC9B3-4A0F-E747-9A9C-3D0B7E0A09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90" name="Oval 43">
                <a:extLst>
                  <a:ext uri="{FF2B5EF4-FFF2-40B4-BE49-F238E27FC236}">
                    <a16:creationId xmlns:a16="http://schemas.microsoft.com/office/drawing/2014/main" id="{B58FB480-5658-7847-B3F4-8B20071EE6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191" name="Group 44">
                <a:extLst>
                  <a:ext uri="{FF2B5EF4-FFF2-40B4-BE49-F238E27FC236}">
                    <a16:creationId xmlns:a16="http://schemas.microsoft.com/office/drawing/2014/main" id="{F800F89E-6FA3-C04C-BA44-D508DBDF30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9" y="1715"/>
                <a:ext cx="208" cy="163"/>
                <a:chOff x="2952" y="2459"/>
                <a:chExt cx="211" cy="163"/>
              </a:xfrm>
            </p:grpSpPr>
            <p:sp>
              <p:nvSpPr>
                <p:cNvPr id="48192" name="Rectangle 45">
                  <a:extLst>
                    <a:ext uri="{FF2B5EF4-FFF2-40B4-BE49-F238E27FC236}">
                      <a16:creationId xmlns:a16="http://schemas.microsoft.com/office/drawing/2014/main" id="{974869E4-F5AF-9647-A151-2409961E7C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193" name="Text Box 46">
                  <a:extLst>
                    <a:ext uri="{FF2B5EF4-FFF2-40B4-BE49-F238E27FC236}">
                      <a16:creationId xmlns:a16="http://schemas.microsoft.com/office/drawing/2014/main" id="{71B59132-8A25-F148-906D-8018D18EF98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2" y="2459"/>
                  <a:ext cx="211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D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2" name="Group 47">
              <a:extLst>
                <a:ext uri="{FF2B5EF4-FFF2-40B4-BE49-F238E27FC236}">
                  <a16:creationId xmlns:a16="http://schemas.microsoft.com/office/drawing/2014/main" id="{9504CBA0-91C2-7044-BA72-4EA2900DD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9" y="1742"/>
              <a:ext cx="316" cy="165"/>
              <a:chOff x="2089" y="1715"/>
              <a:chExt cx="316" cy="165"/>
            </a:xfrm>
          </p:grpSpPr>
          <p:sp>
            <p:nvSpPr>
              <p:cNvPr id="48178" name="Oval 48">
                <a:extLst>
                  <a:ext uri="{FF2B5EF4-FFF2-40B4-BE49-F238E27FC236}">
                    <a16:creationId xmlns:a16="http://schemas.microsoft.com/office/drawing/2014/main" id="{40908AF8-C527-6343-93E0-7C6937E9AB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179" name="Line 49">
                <a:extLst>
                  <a:ext uri="{FF2B5EF4-FFF2-40B4-BE49-F238E27FC236}">
                    <a16:creationId xmlns:a16="http://schemas.microsoft.com/office/drawing/2014/main" id="{80E5B4E9-48B9-D544-97C5-60EC53842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0" name="Line 50">
                <a:extLst>
                  <a:ext uri="{FF2B5EF4-FFF2-40B4-BE49-F238E27FC236}">
                    <a16:creationId xmlns:a16="http://schemas.microsoft.com/office/drawing/2014/main" id="{6AA948DC-94B6-BA49-98AB-C7D8E02DCD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1" name="Rectangle 51">
                <a:extLst>
                  <a:ext uri="{FF2B5EF4-FFF2-40B4-BE49-F238E27FC236}">
                    <a16:creationId xmlns:a16="http://schemas.microsoft.com/office/drawing/2014/main" id="{08DE674B-76EB-CB4A-9B77-D52BBB465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82" name="Oval 52">
                <a:extLst>
                  <a:ext uri="{FF2B5EF4-FFF2-40B4-BE49-F238E27FC236}">
                    <a16:creationId xmlns:a16="http://schemas.microsoft.com/office/drawing/2014/main" id="{B95BA7AC-27F1-E741-B621-91E9BCE32F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183" name="Group 53">
                <a:extLst>
                  <a:ext uri="{FF2B5EF4-FFF2-40B4-BE49-F238E27FC236}">
                    <a16:creationId xmlns:a16="http://schemas.microsoft.com/office/drawing/2014/main" id="{282661AD-A9DA-7C49-9A7D-B41A0079AD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4" y="1715"/>
                <a:ext cx="197" cy="163"/>
                <a:chOff x="2957" y="2459"/>
                <a:chExt cx="200" cy="163"/>
              </a:xfrm>
            </p:grpSpPr>
            <p:sp>
              <p:nvSpPr>
                <p:cNvPr id="48184" name="Rectangle 54">
                  <a:extLst>
                    <a:ext uri="{FF2B5EF4-FFF2-40B4-BE49-F238E27FC236}">
                      <a16:creationId xmlns:a16="http://schemas.microsoft.com/office/drawing/2014/main" id="{E8CC9744-C4D7-D44F-8799-B489678D8E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185" name="Text Box 55">
                  <a:extLst>
                    <a:ext uri="{FF2B5EF4-FFF2-40B4-BE49-F238E27FC236}">
                      <a16:creationId xmlns:a16="http://schemas.microsoft.com/office/drawing/2014/main" id="{EB688323-324B-C341-A168-8F29BC5098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59"/>
                  <a:ext cx="200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E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3" name="Line 56">
              <a:extLst>
                <a:ext uri="{FF2B5EF4-FFF2-40B4-BE49-F238E27FC236}">
                  <a16:creationId xmlns:a16="http://schemas.microsoft.com/office/drawing/2014/main" id="{66B11C50-71CB-3B4A-926D-6B8467C63B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6" y="939"/>
              <a:ext cx="425" cy="87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54" name="Group 57">
              <a:extLst>
                <a:ext uri="{FF2B5EF4-FFF2-40B4-BE49-F238E27FC236}">
                  <a16:creationId xmlns:a16="http://schemas.microsoft.com/office/drawing/2014/main" id="{D5C150C5-9917-CF48-B4EE-1E38A5A9B9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7" y="1207"/>
              <a:ext cx="316" cy="165"/>
              <a:chOff x="2089" y="1715"/>
              <a:chExt cx="316" cy="165"/>
            </a:xfrm>
          </p:grpSpPr>
          <p:sp>
            <p:nvSpPr>
              <p:cNvPr id="48170" name="Oval 58">
                <a:extLst>
                  <a:ext uri="{FF2B5EF4-FFF2-40B4-BE49-F238E27FC236}">
                    <a16:creationId xmlns:a16="http://schemas.microsoft.com/office/drawing/2014/main" id="{6730BBA4-F9B2-5D46-955C-05BC34A7A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171" name="Line 59">
                <a:extLst>
                  <a:ext uri="{FF2B5EF4-FFF2-40B4-BE49-F238E27FC236}">
                    <a16:creationId xmlns:a16="http://schemas.microsoft.com/office/drawing/2014/main" id="{25BBA7AC-2A72-4742-BB3E-22BC0AB8EC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2" name="Line 60">
                <a:extLst>
                  <a:ext uri="{FF2B5EF4-FFF2-40B4-BE49-F238E27FC236}">
                    <a16:creationId xmlns:a16="http://schemas.microsoft.com/office/drawing/2014/main" id="{B7D9892A-7A85-4E42-9D07-17623E9000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3" name="Rectangle 61">
                <a:extLst>
                  <a:ext uri="{FF2B5EF4-FFF2-40B4-BE49-F238E27FC236}">
                    <a16:creationId xmlns:a16="http://schemas.microsoft.com/office/drawing/2014/main" id="{8BF86995-45DF-8D41-9D64-A76C5ED898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74" name="Oval 62">
                <a:extLst>
                  <a:ext uri="{FF2B5EF4-FFF2-40B4-BE49-F238E27FC236}">
                    <a16:creationId xmlns:a16="http://schemas.microsoft.com/office/drawing/2014/main" id="{72FEB6B0-152B-C747-84BF-29CDD78C0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175" name="Group 63">
                <a:extLst>
                  <a:ext uri="{FF2B5EF4-FFF2-40B4-BE49-F238E27FC236}">
                    <a16:creationId xmlns:a16="http://schemas.microsoft.com/office/drawing/2014/main" id="{7B73CDC2-F6FC-3F4C-9841-4BE5E3E66F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51" y="1715"/>
                <a:ext cx="182" cy="163"/>
                <a:chOff x="2964" y="2459"/>
                <a:chExt cx="185" cy="163"/>
              </a:xfrm>
            </p:grpSpPr>
            <p:sp>
              <p:nvSpPr>
                <p:cNvPr id="48176" name="Rectangle 64">
                  <a:extLst>
                    <a:ext uri="{FF2B5EF4-FFF2-40B4-BE49-F238E27FC236}">
                      <a16:creationId xmlns:a16="http://schemas.microsoft.com/office/drawing/2014/main" id="{5936D0C6-A60F-5146-A469-D46D8C6D63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177" name="Text Box 65">
                  <a:extLst>
                    <a:ext uri="{FF2B5EF4-FFF2-40B4-BE49-F238E27FC236}">
                      <a16:creationId xmlns:a16="http://schemas.microsoft.com/office/drawing/2014/main" id="{C68C89D2-B3D5-A44E-9A4D-12AC66D9F13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4" y="2459"/>
                  <a:ext cx="185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c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5" name="Group 66">
              <a:extLst>
                <a:ext uri="{FF2B5EF4-FFF2-40B4-BE49-F238E27FC236}">
                  <a16:creationId xmlns:a16="http://schemas.microsoft.com/office/drawing/2014/main" id="{D9D9FCEE-942C-5848-855B-6C7E9DE932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3" y="1746"/>
              <a:ext cx="316" cy="165"/>
              <a:chOff x="2089" y="1715"/>
              <a:chExt cx="316" cy="165"/>
            </a:xfrm>
          </p:grpSpPr>
          <p:sp>
            <p:nvSpPr>
              <p:cNvPr id="48162" name="Oval 67">
                <a:extLst>
                  <a:ext uri="{FF2B5EF4-FFF2-40B4-BE49-F238E27FC236}">
                    <a16:creationId xmlns:a16="http://schemas.microsoft.com/office/drawing/2014/main" id="{B53D26CF-C789-8E45-B221-739DF013B3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163" name="Line 68">
                <a:extLst>
                  <a:ext uri="{FF2B5EF4-FFF2-40B4-BE49-F238E27FC236}">
                    <a16:creationId xmlns:a16="http://schemas.microsoft.com/office/drawing/2014/main" id="{9EC79845-2914-6141-B9DF-7149E55C37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4" name="Line 69">
                <a:extLst>
                  <a:ext uri="{FF2B5EF4-FFF2-40B4-BE49-F238E27FC236}">
                    <a16:creationId xmlns:a16="http://schemas.microsoft.com/office/drawing/2014/main" id="{B377B812-9032-A14C-A982-AB52E9CBA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5" name="Rectangle 70">
                <a:extLst>
                  <a:ext uri="{FF2B5EF4-FFF2-40B4-BE49-F238E27FC236}">
                    <a16:creationId xmlns:a16="http://schemas.microsoft.com/office/drawing/2014/main" id="{552DFF76-1572-DB45-8F0C-C4732DDF00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66" name="Oval 71">
                <a:extLst>
                  <a:ext uri="{FF2B5EF4-FFF2-40B4-BE49-F238E27FC236}">
                    <a16:creationId xmlns:a16="http://schemas.microsoft.com/office/drawing/2014/main" id="{95EFEAF4-42A9-574E-8E44-556403C02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grpSp>
            <p:nvGrpSpPr>
              <p:cNvPr id="48167" name="Group 72">
                <a:extLst>
                  <a:ext uri="{FF2B5EF4-FFF2-40B4-BE49-F238E27FC236}">
                    <a16:creationId xmlns:a16="http://schemas.microsoft.com/office/drawing/2014/main" id="{08F86E75-B0C2-8440-9698-40EB3D022A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5" y="1715"/>
                <a:ext cx="194" cy="163"/>
                <a:chOff x="2958" y="2459"/>
                <a:chExt cx="197" cy="163"/>
              </a:xfrm>
            </p:grpSpPr>
            <p:sp>
              <p:nvSpPr>
                <p:cNvPr id="48168" name="Rectangle 73">
                  <a:extLst>
                    <a:ext uri="{FF2B5EF4-FFF2-40B4-BE49-F238E27FC236}">
                      <a16:creationId xmlns:a16="http://schemas.microsoft.com/office/drawing/2014/main" id="{F3EBAEA4-0124-2C48-B575-D49A6B3C56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 sz="1800"/>
                </a:p>
              </p:txBody>
            </p:sp>
            <p:sp>
              <p:nvSpPr>
                <p:cNvPr id="48169" name="Text Box 74">
                  <a:extLst>
                    <a:ext uri="{FF2B5EF4-FFF2-40B4-BE49-F238E27FC236}">
                      <a16:creationId xmlns:a16="http://schemas.microsoft.com/office/drawing/2014/main" id="{5A83D4B8-5E1A-8A4D-8E2C-8B21518B8D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8" y="2459"/>
                  <a:ext cx="197" cy="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1600">
                      <a:latin typeface="Comic Sans MS" panose="030F0902030302020204" pitchFamily="66" charset="0"/>
                    </a:rPr>
                    <a:t>F</a:t>
                  </a:r>
                  <a:endParaRPr lang="en-US" altLang="en-US" sz="16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6" name="Line 75">
              <a:extLst>
                <a:ext uri="{FF2B5EF4-FFF2-40B4-BE49-F238E27FC236}">
                  <a16:creationId xmlns:a16="http://schemas.microsoft.com/office/drawing/2014/main" id="{F0FA7340-857B-9045-A25B-D37C032D83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62" y="951"/>
              <a:ext cx="101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7" name="Line 76">
              <a:extLst>
                <a:ext uri="{FF2B5EF4-FFF2-40B4-BE49-F238E27FC236}">
                  <a16:creationId xmlns:a16="http://schemas.microsoft.com/office/drawing/2014/main" id="{3DBCAF46-9F8F-5545-8F87-80CFFFAEB6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2" y="1439"/>
              <a:ext cx="101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8" name="Line 77">
              <a:extLst>
                <a:ext uri="{FF2B5EF4-FFF2-40B4-BE49-F238E27FC236}">
                  <a16:creationId xmlns:a16="http://schemas.microsoft.com/office/drawing/2014/main" id="{3E7E8080-D9C6-FE47-8347-E483BB6D83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3" y="881"/>
              <a:ext cx="179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9" name="Line 78">
              <a:extLst>
                <a:ext uri="{FF2B5EF4-FFF2-40B4-BE49-F238E27FC236}">
                  <a16:creationId xmlns:a16="http://schemas.microsoft.com/office/drawing/2014/main" id="{5C6E28A3-DDD9-DA4C-977C-EC81D9159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7" y="1274"/>
              <a:ext cx="142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0" name="Line 79">
              <a:extLst>
                <a:ext uri="{FF2B5EF4-FFF2-40B4-BE49-F238E27FC236}">
                  <a16:creationId xmlns:a16="http://schemas.microsoft.com/office/drawing/2014/main" id="{6F714292-0722-984A-8D91-048D78A30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9" y="1782"/>
              <a:ext cx="112" cy="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1" name="Line 80">
              <a:extLst>
                <a:ext uri="{FF2B5EF4-FFF2-40B4-BE49-F238E27FC236}">
                  <a16:creationId xmlns:a16="http://schemas.microsoft.com/office/drawing/2014/main" id="{C7B4C779-1E8F-4049-B764-72528C7BD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7" y="1427"/>
              <a:ext cx="109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8134" name="Picture 4">
            <a:extLst>
              <a:ext uri="{FF2B5EF4-FFF2-40B4-BE49-F238E27FC236}">
                <a16:creationId xmlns:a16="http://schemas.microsoft.com/office/drawing/2014/main" id="{1977680B-D902-D64A-833F-98639B9199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595938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4">
            <a:extLst>
              <a:ext uri="{FF2B5EF4-FFF2-40B4-BE49-F238E27FC236}">
                <a16:creationId xmlns:a16="http://schemas.microsoft.com/office/drawing/2014/main" id="{DDA10EEF-9D04-CC42-A3AC-801D07976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595938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4">
            <a:extLst>
              <a:ext uri="{FF2B5EF4-FFF2-40B4-BE49-F238E27FC236}">
                <a16:creationId xmlns:a16="http://schemas.microsoft.com/office/drawing/2014/main" id="{94537301-5B62-C248-9C40-1084296082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95938"/>
            <a:ext cx="6858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45F67F3-3B51-2140-A9BD-E356C852166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111375" y="5562600"/>
            <a:ext cx="314325" cy="34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B31DF03-86A4-8F45-8A51-54EE0E10F1A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356100" y="5572125"/>
            <a:ext cx="314325" cy="34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038BCB3-5C56-474D-B38D-4A5060BB23C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6553200" y="6024563"/>
            <a:ext cx="471488" cy="16986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9" name="Lightning Bolt 88">
            <a:extLst>
              <a:ext uri="{FF2B5EF4-FFF2-40B4-BE49-F238E27FC236}">
                <a16:creationId xmlns:a16="http://schemas.microsoft.com/office/drawing/2014/main" id="{8F712926-A8F2-794F-9875-C4381D775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65425"/>
            <a:ext cx="914400" cy="762000"/>
          </a:xfrm>
          <a:prstGeom prst="lightningBol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0B6510A3-B2D0-DA4D-9C01-4E091B140A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Challenges for Reliable Multicast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3736209-8DA3-9E48-B2B4-FE72C09D3B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Send an ACK, much like TCP?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ACK-implosion if all destinations ACK at once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Source does not know # of destinations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How to retransmit?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 all?  One bad link effects entire group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Only where losses?  Loss near sender makes retransmission as inefficient as replicated unicast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Negative acknowledgments more common</a:t>
            </a: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93E89994-0071-9C4D-B92A-D73D09C1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8BFBDE-C251-2E47-A74B-1FA800D1F7F6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999E1909-E5A8-1F49-BFF6-215887395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39D10E5-3B71-E84F-B25A-0F844FC8E043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19459" name="Picture 4">
            <a:extLst>
              <a:ext uri="{FF2B5EF4-FFF2-40B4-BE49-F238E27FC236}">
                <a16:creationId xmlns:a16="http://schemas.microsoft.com/office/drawing/2014/main" id="{8B7E09B8-B28B-FE43-AD09-B641D5FFA2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0" y="304800"/>
            <a:ext cx="3492500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5">
            <a:extLst>
              <a:ext uri="{FF2B5EF4-FFF2-40B4-BE49-F238E27FC236}">
                <a16:creationId xmlns:a16="http://schemas.microsoft.com/office/drawing/2014/main" id="{72AF67E9-C6C9-F14B-92E8-7C426F14AB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3429000"/>
            <a:ext cx="34798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>
            <a:extLst>
              <a:ext uri="{FF2B5EF4-FFF2-40B4-BE49-F238E27FC236}">
                <a16:creationId xmlns:a16="http://schemas.microsoft.com/office/drawing/2014/main" id="{658A6FA2-B59F-CF4C-B28C-3DDA395C1B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429000"/>
            <a:ext cx="3632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7">
            <a:extLst>
              <a:ext uri="{FF2B5EF4-FFF2-40B4-BE49-F238E27FC236}">
                <a16:creationId xmlns:a16="http://schemas.microsoft.com/office/drawing/2014/main" id="{AFC43377-B624-1F47-8B19-FD2C9A98EA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311150"/>
            <a:ext cx="3517900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8BC6CF-0C7C-5944-B6EE-9111E7A237D5}"/>
              </a:ext>
            </a:extLst>
          </p:cNvPr>
          <p:cNvSpPr txBox="1"/>
          <p:nvPr/>
        </p:nvSpPr>
        <p:spPr>
          <a:xfrm>
            <a:off x="7394575" y="6629400"/>
            <a:ext cx="1825625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http://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en.wikipedia.org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/wiki/Multicast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5BF3362A-7134-7348-B3D9-380B63ECD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Scalable Reliable Multicast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E6908-D6E3-E64C-9EF7-FFFBFBFB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18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Data packets sent via IP multicast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Data includes sequence numbers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Upon packet failure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failures relatively rare, use Negative ACKs (NAKs) instead: “Did not receive expected packet”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Sender issues heartbeats if no real traffic.  Receiver knows when to expect (and thus NAK)</a:t>
            </a: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40CC8456-2511-8744-AF2D-6165601A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A207DA8-9548-7E40-8082-B571AD840F08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30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7E487B6B-4A11-7546-A676-FC79E8E64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Handling Failure in SRM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D716D-29F8-2346-AF52-4F175A467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18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Receiver multicasts a NAK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Or send NAK to sender, who multicasts confirmation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Scale through NAK suppression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received a NAK or NCF, don’t NAK yourself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Add random delays before NAK’ing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Repair through packet retransmission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From initial sender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From designated local repairer</a:t>
            </a: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4830F5E6-DFB1-0E47-8F4F-7176B012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656F127-02BF-494B-AB41-9D1D5520F59B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7343F459-576E-8043-8D96-ADD76202D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788988"/>
          </a:xfrm>
        </p:spPr>
        <p:txBody>
          <a:bodyPr/>
          <a:lstStyle/>
          <a:p>
            <a:pPr eaLnBrk="1" hangingPunct="1"/>
            <a:r>
              <a:rPr lang="en-US" altLang="en-US" sz="4200">
                <a:ea typeface="ＭＳ Ｐゴシック" panose="020B0600070205080204" pitchFamily="34" charset="-128"/>
              </a:rPr>
              <a:t>Pragmatic General Multicast </a:t>
            </a:r>
            <a:r>
              <a:rPr lang="en-US" altLang="en-US" sz="3600">
                <a:ea typeface="ＭＳ Ｐゴシック" panose="020B0600070205080204" pitchFamily="34" charset="-128"/>
              </a:rPr>
              <a:t>(RFC 3208)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1C815A38-988A-5641-8C5E-CFEDF2502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Similar approach as SRM:  IP multicast + NAKs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… but more techniques for scalability</a:t>
            </a:r>
          </a:p>
          <a:p>
            <a:pPr lvl="1" eaLnBrk="1" hangingPunct="1"/>
            <a:endParaRPr lang="en-US" altLang="en-US" sz="8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Hierarchy of PGM-aware network elements</a:t>
            </a:r>
          </a:p>
          <a:p>
            <a:pPr lvl="1"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NAK suppression:  </a:t>
            </a:r>
            <a:r>
              <a:rPr lang="en-US" altLang="en-US">
                <a:ea typeface="ＭＳ Ｐゴシック" panose="020B0600070205080204" pitchFamily="34" charset="-128"/>
              </a:rPr>
              <a:t>Similar to SRM</a:t>
            </a:r>
          </a:p>
          <a:p>
            <a:pPr lvl="1"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NAK elimination:  </a:t>
            </a:r>
            <a:r>
              <a:rPr lang="en-US" altLang="en-US">
                <a:ea typeface="ＭＳ Ｐゴシック" panose="020B0600070205080204" pitchFamily="34" charset="-128"/>
              </a:rPr>
              <a:t>Send at most one NAK upstream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Or completely handle with local repair!</a:t>
            </a:r>
          </a:p>
          <a:p>
            <a:pPr lvl="1"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Constrained forwarding:  </a:t>
            </a:r>
            <a:r>
              <a:rPr lang="en-US" altLang="en-US">
                <a:ea typeface="ＭＳ Ｐゴシック" panose="020B0600070205080204" pitchFamily="34" charset="-128"/>
              </a:rPr>
              <a:t>Repair data can be suppressed downstream if no NAK seen on that port</a:t>
            </a:r>
          </a:p>
          <a:p>
            <a:pPr lvl="1"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Forward-error correction:  </a:t>
            </a:r>
            <a:r>
              <a:rPr lang="en-US" altLang="en-US">
                <a:ea typeface="ＭＳ Ｐゴシック" panose="020B0600070205080204" pitchFamily="34" charset="-128"/>
              </a:rPr>
              <a:t>Reduce need to NAK</a:t>
            </a:r>
          </a:p>
          <a:p>
            <a:pPr lvl="1" eaLnBrk="1" hangingPunct="1"/>
            <a:endParaRPr lang="en-US" altLang="en-US" sz="8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Works when only sender is multicast-able</a:t>
            </a:r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5A449CBF-A89D-5843-8300-AB061AF0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088C9B7-A8AB-C64E-BE4E-FF0375C1EA96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32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0DDFF1B1-0042-D445-9D27-BB7D5B388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01613"/>
            <a:ext cx="7918450" cy="788987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 today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009B7B75-0BE4-E942-BAF1-E6690C256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5105400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IP Anycast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N destinations, 1 should receive the message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Providing a service from multiple network locations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Using routing protocols for automated failover</a:t>
            </a: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Multicast protocols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N destinations, N should receive the message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IP Multicast and IGMP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SRM (Scalable Reliable Multicast)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PGM (Pragmatic General Multicast) </a:t>
            </a:r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A9015ED7-D662-6646-AEF2-A8CF14A6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6FDEF0B-D73A-BF45-A72F-65E75B55A43B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33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CEE1039C-D1B4-1346-A92D-54F46234E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Limitations of DNS-based failover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2CFF8612-4815-0C4C-9546-BC146B794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Failover/load balancing via multiple A records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2000">
                <a:latin typeface="Courier" pitchFamily="2" charset="0"/>
                <a:ea typeface="ＭＳ Ｐゴシック" panose="020B0600070205080204" pitchFamily="34" charset="-128"/>
              </a:rPr>
              <a:t>	;; ANSWER SECTION: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2000">
                <a:latin typeface="Courier" pitchFamily="2" charset="0"/>
                <a:ea typeface="ＭＳ Ｐゴシック" panose="020B0600070205080204" pitchFamily="34" charset="-128"/>
              </a:rPr>
              <a:t>	www.cnn.com.		300	IN	A	157.166.255.19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2000">
                <a:latin typeface="Courier" pitchFamily="2" charset="0"/>
                <a:ea typeface="ＭＳ Ｐゴシック" panose="020B0600070205080204" pitchFamily="34" charset="-128"/>
              </a:rPr>
              <a:t>	www.cnn.com.		300	IN	A	157.166.224.25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2000">
                <a:latin typeface="Courier" pitchFamily="2" charset="0"/>
                <a:ea typeface="ＭＳ Ｐゴシック" panose="020B0600070205080204" pitchFamily="34" charset="-128"/>
              </a:rPr>
              <a:t>	www.cnn.com.		300	IN	A	157.166.226.26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2000">
                <a:latin typeface="Courier" pitchFamily="2" charset="0"/>
                <a:ea typeface="ＭＳ Ｐゴシック" panose="020B0600070205080204" pitchFamily="34" charset="-128"/>
              </a:rPr>
              <a:t>	www.cnn.com.		300	IN	A	157.166.255.18</a:t>
            </a:r>
            <a:endParaRPr lang="en-US" altLang="en-US">
              <a:latin typeface="Courier" pitchFamily="2" charset="0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server fails, service unavailable for TTL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Very low TTL:  Extra load on DNS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Anyway, browsers cache DNS mappings  </a:t>
            </a:r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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What if root NS fails?  All DNS queries take &gt; 3s?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2"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9491F5B-9862-6C41-A766-D6B13BAA2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AB6BB4C-7C13-2B46-8429-52DE384E6D0D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4FACE33-CF84-0C4D-85D1-35B315B3F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Motivation for IP anycast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CC462-99CC-6746-A094-98D0DF19F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3000">
                <a:ea typeface="ＭＳ Ｐゴシック" panose="020B0600070205080204" pitchFamily="34" charset="-128"/>
              </a:rPr>
              <a:t>Failure problem:  client has resolved IP address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2600">
                <a:ea typeface="ＭＳ Ｐゴシック" panose="020B0600070205080204" pitchFamily="34" charset="-128"/>
              </a:rPr>
              <a:t>What if IP address can represent many servers?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3000">
                <a:ea typeface="ＭＳ Ｐゴシック" panose="020B0600070205080204" pitchFamily="34" charset="-128"/>
              </a:rPr>
              <a:t>Load-balancing/failover via IP addr, rather than DNS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endParaRPr lang="en-US" altLang="en-US" sz="13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3000">
                <a:ea typeface="ＭＳ Ｐゴシック" panose="020B0600070205080204" pitchFamily="34" charset="-128"/>
              </a:rPr>
              <a:t>IP anycast is simple reuse of existing protocols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2600">
                <a:ea typeface="ＭＳ Ｐゴシック" panose="020B0600070205080204" pitchFamily="34" charset="-128"/>
              </a:rPr>
              <a:t>Multiple instances of a service share same IP address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2600">
                <a:ea typeface="ＭＳ Ｐゴシック" panose="020B0600070205080204" pitchFamily="34" charset="-128"/>
              </a:rPr>
              <a:t>Each instance announces IP address / prefix in BGP / IGP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2600">
                <a:ea typeface="ＭＳ Ｐゴシック" panose="020B0600070205080204" pitchFamily="34" charset="-128"/>
              </a:rPr>
              <a:t>Routing infrastructure directs packets to nearest instance of the service</a:t>
            </a:r>
          </a:p>
          <a:p>
            <a:pPr lvl="2"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2200">
                <a:ea typeface="ＭＳ Ｐゴシック" panose="020B0600070205080204" pitchFamily="34" charset="-128"/>
              </a:rPr>
              <a:t>Can use same selection criteria as installing routes in the FIB</a:t>
            </a:r>
          </a:p>
          <a:p>
            <a:pPr lvl="1" eaLnBrk="1" hangingPunct="1">
              <a:lnSpc>
                <a:spcPct val="80000"/>
              </a:lnSpc>
              <a:spcBef>
                <a:spcPts val="1325"/>
              </a:spcBef>
            </a:pPr>
            <a:r>
              <a:rPr lang="en-US" altLang="en-US" sz="2600">
                <a:ea typeface="ＭＳ Ｐゴシック" panose="020B0600070205080204" pitchFamily="34" charset="-128"/>
              </a:rPr>
              <a:t>No special capabilities in servers, clients, or network</a:t>
            </a: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7EAC5812-3571-0941-BF0B-B7FE290C6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2A37674-D929-154D-B0E6-ED5997F0C409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>
            <a:extLst>
              <a:ext uri="{FF2B5EF4-FFF2-40B4-BE49-F238E27FC236}">
                <a16:creationId xmlns:a16="http://schemas.microsoft.com/office/drawing/2014/main" id="{420F0204-E65B-7D41-884A-3BA74E9C2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2DDD0069-7F90-E44F-BAA1-E2FF1E72E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B7C6E144-7DAB-6A4C-A2CD-F5FE2137FB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4">
            <a:extLst>
              <a:ext uri="{FF2B5EF4-FFF2-40B4-BE49-F238E27FC236}">
                <a16:creationId xmlns:a16="http://schemas.microsoft.com/office/drawing/2014/main" id="{5268537C-3628-1A4D-B924-34072F14E2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50991EAC-1936-614D-AD5E-462157E5A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47FD2445-7C6E-1B45-A771-E3EE1B15B0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C415B4BD-BEBD-AB4C-A65B-77A60EF44B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43BD110E-0E39-A847-853B-BE9C6376E1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2538" name="Rectangle 11">
            <a:extLst>
              <a:ext uri="{FF2B5EF4-FFF2-40B4-BE49-F238E27FC236}">
                <a16:creationId xmlns:a16="http://schemas.microsoft.com/office/drawing/2014/main" id="{F73B1413-CA8A-B644-B930-8D167B4A7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2539" name="Rectangle 12">
            <a:extLst>
              <a:ext uri="{FF2B5EF4-FFF2-40B4-BE49-F238E27FC236}">
                <a16:creationId xmlns:a16="http://schemas.microsoft.com/office/drawing/2014/main" id="{D112D772-431A-8346-AA54-68DE84EEA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2540" name="Rectangle 13">
            <a:extLst>
              <a:ext uri="{FF2B5EF4-FFF2-40B4-BE49-F238E27FC236}">
                <a16:creationId xmlns:a16="http://schemas.microsoft.com/office/drawing/2014/main" id="{F8FF5DF6-40EE-9942-BC77-9D13A22AA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2541" name="Rectangle 14">
            <a:extLst>
              <a:ext uri="{FF2B5EF4-FFF2-40B4-BE49-F238E27FC236}">
                <a16:creationId xmlns:a16="http://schemas.microsoft.com/office/drawing/2014/main" id="{031A19A9-AD95-5F42-9A55-FAB735A6C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2542" name="Rectangle 15">
            <a:extLst>
              <a:ext uri="{FF2B5EF4-FFF2-40B4-BE49-F238E27FC236}">
                <a16:creationId xmlns:a16="http://schemas.microsoft.com/office/drawing/2014/main" id="{5877002F-7C88-BB40-9103-F1045266B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12304" name="Text Box 16">
            <a:extLst>
              <a:ext uri="{FF2B5EF4-FFF2-40B4-BE49-F238E27FC236}">
                <a16:creationId xmlns:a16="http://schemas.microsoft.com/office/drawing/2014/main" id="{A19BFE53-6242-324D-BA50-2A6D3DAFA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8D941864-6EDA-DC40-AC46-1D6864BB4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EB1C1504-E734-564D-9780-9CC89A820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12307" name="Text Box 19">
            <a:extLst>
              <a:ext uri="{FF2B5EF4-FFF2-40B4-BE49-F238E27FC236}">
                <a16:creationId xmlns:a16="http://schemas.microsoft.com/office/drawing/2014/main" id="{770CA0CD-D709-074A-9C73-2657FB7A5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1042DC9D-48AF-3243-A230-E945CF5F8431}"/>
              </a:ext>
            </a:extLst>
          </p:cNvPr>
          <p:cNvSpPr>
            <a:spLocks/>
          </p:cNvSpPr>
          <p:nvPr/>
        </p:nvSpPr>
        <p:spPr bwMode="auto">
          <a:xfrm flipH="1">
            <a:off x="381000" y="4267200"/>
            <a:ext cx="2514600" cy="990600"/>
          </a:xfrm>
          <a:custGeom>
            <a:avLst/>
            <a:gdLst>
              <a:gd name="T0" fmla="*/ 0 w 2064"/>
              <a:gd name="T1" fmla="*/ 0 h 1296"/>
              <a:gd name="T2" fmla="*/ 2147483647 w 2064"/>
              <a:gd name="T3" fmla="*/ 2147483647 h 1296"/>
              <a:gd name="T4" fmla="*/ 2147483647 w 2064"/>
              <a:gd name="T5" fmla="*/ 2147483647 h 1296"/>
              <a:gd name="T6" fmla="*/ 2147483647 w 2064"/>
              <a:gd name="T7" fmla="*/ 2147483647 h 1296"/>
              <a:gd name="T8" fmla="*/ 2147483647 w 2064"/>
              <a:gd name="T9" fmla="*/ 2147483647 h 1296"/>
              <a:gd name="T10" fmla="*/ 2147483647 w 2064"/>
              <a:gd name="T11" fmla="*/ 2147483647 h 1296"/>
              <a:gd name="T12" fmla="*/ 2147483647 w 2064"/>
              <a:gd name="T13" fmla="*/ 2147483647 h 1296"/>
              <a:gd name="T14" fmla="*/ 0 w 2064"/>
              <a:gd name="T15" fmla="*/ 0 h 12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064"/>
              <a:gd name="T25" fmla="*/ 0 h 1296"/>
              <a:gd name="T26" fmla="*/ 2064 w 2064"/>
              <a:gd name="T27" fmla="*/ 1296 h 12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064" h="1296">
                <a:moveTo>
                  <a:pt x="0" y="0"/>
                </a:moveTo>
                <a:lnTo>
                  <a:pt x="624" y="720"/>
                </a:lnTo>
                <a:lnTo>
                  <a:pt x="2064" y="720"/>
                </a:lnTo>
                <a:lnTo>
                  <a:pt x="2064" y="1296"/>
                </a:lnTo>
                <a:lnTo>
                  <a:pt x="144" y="1296"/>
                </a:lnTo>
                <a:lnTo>
                  <a:pt x="144" y="720"/>
                </a:lnTo>
                <a:lnTo>
                  <a:pt x="432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205C3E66-1CB6-684A-B892-F08BD6E78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843463"/>
            <a:ext cx="2312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rgbClr val="0000FF"/>
                </a:solidFill>
                <a:latin typeface="Calibri" panose="020F0502020204030204" pitchFamily="34" charset="0"/>
              </a:rPr>
              <a:t>Announce 10.0.0.1/32</a:t>
            </a: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5A0CCC18-F716-B046-BF5B-E35EE122078D}"/>
              </a:ext>
            </a:extLst>
          </p:cNvPr>
          <p:cNvSpPr>
            <a:spLocks/>
          </p:cNvSpPr>
          <p:nvPr/>
        </p:nvSpPr>
        <p:spPr bwMode="auto">
          <a:xfrm flipH="1" flipV="1">
            <a:off x="381000" y="1905000"/>
            <a:ext cx="2514600" cy="957263"/>
          </a:xfrm>
          <a:custGeom>
            <a:avLst/>
            <a:gdLst>
              <a:gd name="T0" fmla="*/ 0 w 2064"/>
              <a:gd name="T1" fmla="*/ 0 h 1296"/>
              <a:gd name="T2" fmla="*/ 2147483647 w 2064"/>
              <a:gd name="T3" fmla="*/ 2147483647 h 1296"/>
              <a:gd name="T4" fmla="*/ 2147483647 w 2064"/>
              <a:gd name="T5" fmla="*/ 2147483647 h 1296"/>
              <a:gd name="T6" fmla="*/ 2147483647 w 2064"/>
              <a:gd name="T7" fmla="*/ 2147483647 h 1296"/>
              <a:gd name="T8" fmla="*/ 2147483647 w 2064"/>
              <a:gd name="T9" fmla="*/ 2147483647 h 1296"/>
              <a:gd name="T10" fmla="*/ 2147483647 w 2064"/>
              <a:gd name="T11" fmla="*/ 2147483647 h 1296"/>
              <a:gd name="T12" fmla="*/ 2147483647 w 2064"/>
              <a:gd name="T13" fmla="*/ 2147483647 h 1296"/>
              <a:gd name="T14" fmla="*/ 0 w 2064"/>
              <a:gd name="T15" fmla="*/ 0 h 12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064"/>
              <a:gd name="T25" fmla="*/ 0 h 1296"/>
              <a:gd name="T26" fmla="*/ 2064 w 2064"/>
              <a:gd name="T27" fmla="*/ 1296 h 12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064" h="1296">
                <a:moveTo>
                  <a:pt x="0" y="0"/>
                </a:moveTo>
                <a:lnTo>
                  <a:pt x="624" y="720"/>
                </a:lnTo>
                <a:lnTo>
                  <a:pt x="2064" y="720"/>
                </a:lnTo>
                <a:lnTo>
                  <a:pt x="2064" y="1296"/>
                </a:lnTo>
                <a:lnTo>
                  <a:pt x="144" y="1296"/>
                </a:lnTo>
                <a:lnTo>
                  <a:pt x="144" y="720"/>
                </a:lnTo>
                <a:lnTo>
                  <a:pt x="432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BC7C8887-38FC-0D49-8427-29CAABB0E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05000"/>
            <a:ext cx="2312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rgbClr val="0000FF"/>
                </a:solidFill>
                <a:latin typeface="Calibri" panose="020F0502020204030204" pitchFamily="34" charset="0"/>
              </a:rPr>
              <a:t>Announce 10.0.0.1/32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0C8BC0AD-6132-1B46-8C94-158B1F550E46}"/>
              </a:ext>
            </a:extLst>
          </p:cNvPr>
          <p:cNvSpPr/>
          <p:nvPr/>
        </p:nvSpPr>
        <p:spPr>
          <a:xfrm>
            <a:off x="2438400" y="3810000"/>
            <a:ext cx="3390900" cy="825500"/>
          </a:xfrm>
          <a:custGeom>
            <a:avLst/>
            <a:gdLst>
              <a:gd name="connsiteX0" fmla="*/ 3390900 w 3390900"/>
              <a:gd name="connsiteY0" fmla="*/ 609600 h 711200"/>
              <a:gd name="connsiteX1" fmla="*/ 1168400 w 3390900"/>
              <a:gd name="connsiteY1" fmla="*/ 609600 h 711200"/>
              <a:gd name="connsiteX2" fmla="*/ 0 w 3390900"/>
              <a:gd name="connsiteY2" fmla="*/ 0 h 71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0900" h="711200">
                <a:moveTo>
                  <a:pt x="3390900" y="609600"/>
                </a:moveTo>
                <a:cubicBezTo>
                  <a:pt x="2562225" y="660400"/>
                  <a:pt x="1733550" y="711200"/>
                  <a:pt x="1168400" y="609600"/>
                </a:cubicBezTo>
                <a:cubicBezTo>
                  <a:pt x="603250" y="508000"/>
                  <a:pt x="0" y="0"/>
                  <a:pt x="0" y="0"/>
                </a:cubicBezTo>
              </a:path>
            </a:pathLst>
          </a:custGeom>
          <a:ln w="34925" cap="flat" cmpd="sng" algn="ctr">
            <a:solidFill>
              <a:srgbClr val="0000FF"/>
            </a:solidFill>
            <a:prstDash val="solid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75433FE-1642-7E45-9D53-A05C92F93C6F}"/>
              </a:ext>
            </a:extLst>
          </p:cNvPr>
          <p:cNvSpPr/>
          <p:nvPr/>
        </p:nvSpPr>
        <p:spPr>
          <a:xfrm flipV="1">
            <a:off x="2438400" y="2527300"/>
            <a:ext cx="3390900" cy="825500"/>
          </a:xfrm>
          <a:custGeom>
            <a:avLst/>
            <a:gdLst>
              <a:gd name="connsiteX0" fmla="*/ 3390900 w 3390900"/>
              <a:gd name="connsiteY0" fmla="*/ 609600 h 711200"/>
              <a:gd name="connsiteX1" fmla="*/ 1168400 w 3390900"/>
              <a:gd name="connsiteY1" fmla="*/ 609600 h 711200"/>
              <a:gd name="connsiteX2" fmla="*/ 0 w 3390900"/>
              <a:gd name="connsiteY2" fmla="*/ 0 h 71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0900" h="711200">
                <a:moveTo>
                  <a:pt x="3390900" y="609600"/>
                </a:moveTo>
                <a:cubicBezTo>
                  <a:pt x="2562225" y="660400"/>
                  <a:pt x="1733550" y="711200"/>
                  <a:pt x="1168400" y="609600"/>
                </a:cubicBezTo>
                <a:cubicBezTo>
                  <a:pt x="603250" y="508000"/>
                  <a:pt x="0" y="0"/>
                  <a:pt x="0" y="0"/>
                </a:cubicBezTo>
              </a:path>
            </a:pathLst>
          </a:custGeom>
          <a:ln w="34925" cap="flat" cmpd="sng" algn="ctr">
            <a:solidFill>
              <a:srgbClr val="0000FF"/>
            </a:solidFill>
            <a:prstDash val="solid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2553" name="Slide Number Placeholder 3">
            <a:extLst>
              <a:ext uri="{FF2B5EF4-FFF2-40B4-BE49-F238E27FC236}">
                <a16:creationId xmlns:a16="http://schemas.microsoft.com/office/drawing/2014/main" id="{51CBBB56-5A5C-2E43-93DF-24FF9A61C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45263BE-BEE8-E241-A196-16BFD3EBEE3A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5" grpId="0"/>
      <p:bldP spid="12306" grpId="0"/>
      <p:bldP spid="12307" grpId="0"/>
      <p:bldP spid="21" grpId="0" animBg="1"/>
      <p:bldP spid="22" grpId="0"/>
      <p:bldP spid="23" grpId="0" animBg="1"/>
      <p:bldP spid="24" grpId="0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>
            <a:extLst>
              <a:ext uri="{FF2B5EF4-FFF2-40B4-BE49-F238E27FC236}">
                <a16:creationId xmlns:a16="http://schemas.microsoft.com/office/drawing/2014/main" id="{34B53A26-963F-4045-AD44-2FFDA9C34B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Line 5">
            <a:extLst>
              <a:ext uri="{FF2B5EF4-FFF2-40B4-BE49-F238E27FC236}">
                <a16:creationId xmlns:a16="http://schemas.microsoft.com/office/drawing/2014/main" id="{4BFF51AD-7B6B-CB43-AB52-71300AC289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Line 6">
            <a:extLst>
              <a:ext uri="{FF2B5EF4-FFF2-40B4-BE49-F238E27FC236}">
                <a16:creationId xmlns:a16="http://schemas.microsoft.com/office/drawing/2014/main" id="{BE3904E0-328C-1F42-A9AB-2C73C62D71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11">
            <a:extLst>
              <a:ext uri="{FF2B5EF4-FFF2-40B4-BE49-F238E27FC236}">
                <a16:creationId xmlns:a16="http://schemas.microsoft.com/office/drawing/2014/main" id="{C3CE11F9-B29D-8B4B-9DAA-9AC7E7829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58" name="Freeform 22">
            <a:extLst>
              <a:ext uri="{FF2B5EF4-FFF2-40B4-BE49-F238E27FC236}">
                <a16:creationId xmlns:a16="http://schemas.microsoft.com/office/drawing/2014/main" id="{579BEF5F-7E35-6640-A1CD-C050A4AB9646}"/>
              </a:ext>
            </a:extLst>
          </p:cNvPr>
          <p:cNvSpPr>
            <a:spLocks/>
          </p:cNvSpPr>
          <p:nvPr/>
        </p:nvSpPr>
        <p:spPr bwMode="auto">
          <a:xfrm>
            <a:off x="1295400" y="3657600"/>
            <a:ext cx="4572000" cy="3048000"/>
          </a:xfrm>
          <a:custGeom>
            <a:avLst/>
            <a:gdLst>
              <a:gd name="T0" fmla="*/ 2147483647 w 2112"/>
              <a:gd name="T1" fmla="*/ 0 h 1536"/>
              <a:gd name="T2" fmla="*/ 2147483647 w 2112"/>
              <a:gd name="T3" fmla="*/ 2147483647 h 1536"/>
              <a:gd name="T4" fmla="*/ 2147483647 w 2112"/>
              <a:gd name="T5" fmla="*/ 2147483647 h 1536"/>
              <a:gd name="T6" fmla="*/ 2147483647 w 2112"/>
              <a:gd name="T7" fmla="*/ 2147483647 h 1536"/>
              <a:gd name="T8" fmla="*/ 0 w 2112"/>
              <a:gd name="T9" fmla="*/ 2147483647 h 1536"/>
              <a:gd name="T10" fmla="*/ 0 w 2112"/>
              <a:gd name="T11" fmla="*/ 2147483647 h 1536"/>
              <a:gd name="T12" fmla="*/ 2147483647 w 2112"/>
              <a:gd name="T13" fmla="*/ 2147483647 h 1536"/>
              <a:gd name="T14" fmla="*/ 2147483647 w 2112"/>
              <a:gd name="T15" fmla="*/ 0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2"/>
              <a:gd name="T25" fmla="*/ 0 h 1536"/>
              <a:gd name="T26" fmla="*/ 2112 w 2112"/>
              <a:gd name="T27" fmla="*/ 1536 h 1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2" h="1536">
                <a:moveTo>
                  <a:pt x="576" y="0"/>
                </a:moveTo>
                <a:lnTo>
                  <a:pt x="480" y="720"/>
                </a:lnTo>
                <a:lnTo>
                  <a:pt x="2112" y="720"/>
                </a:lnTo>
                <a:lnTo>
                  <a:pt x="2112" y="1536"/>
                </a:lnTo>
                <a:lnTo>
                  <a:pt x="0" y="1536"/>
                </a:lnTo>
                <a:lnTo>
                  <a:pt x="0" y="720"/>
                </a:lnTo>
                <a:lnTo>
                  <a:pt x="288" y="720"/>
                </a:lnTo>
                <a:lnTo>
                  <a:pt x="576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3559" name="Line 3">
            <a:extLst>
              <a:ext uri="{FF2B5EF4-FFF2-40B4-BE49-F238E27FC236}">
                <a16:creationId xmlns:a16="http://schemas.microsoft.com/office/drawing/2014/main" id="{43669CBD-F5D8-4645-B955-B2F6803D3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4">
            <a:extLst>
              <a:ext uri="{FF2B5EF4-FFF2-40B4-BE49-F238E27FC236}">
                <a16:creationId xmlns:a16="http://schemas.microsoft.com/office/drawing/2014/main" id="{2A286EEC-E0D5-4A46-AF1E-20F167AA7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8">
            <a:extLst>
              <a:ext uri="{FF2B5EF4-FFF2-40B4-BE49-F238E27FC236}">
                <a16:creationId xmlns:a16="http://schemas.microsoft.com/office/drawing/2014/main" id="{F26F23BF-036D-404A-BFD6-0F2C6474C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62" name="Rectangle 9">
            <a:extLst>
              <a:ext uri="{FF2B5EF4-FFF2-40B4-BE49-F238E27FC236}">
                <a16:creationId xmlns:a16="http://schemas.microsoft.com/office/drawing/2014/main" id="{B8DBA362-9545-BA4F-9DD4-5C262D57B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63" name="Rectangle 10">
            <a:extLst>
              <a:ext uri="{FF2B5EF4-FFF2-40B4-BE49-F238E27FC236}">
                <a16:creationId xmlns:a16="http://schemas.microsoft.com/office/drawing/2014/main" id="{BC84D712-DCEF-F24D-947E-001922643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64" name="Rectangle 12">
            <a:extLst>
              <a:ext uri="{FF2B5EF4-FFF2-40B4-BE49-F238E27FC236}">
                <a16:creationId xmlns:a16="http://schemas.microsoft.com/office/drawing/2014/main" id="{70813010-0C21-504B-81D9-62ED30117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65" name="Rectangle 13">
            <a:extLst>
              <a:ext uri="{FF2B5EF4-FFF2-40B4-BE49-F238E27FC236}">
                <a16:creationId xmlns:a16="http://schemas.microsoft.com/office/drawing/2014/main" id="{77152931-DE3A-2043-8F1D-14547CB0B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66" name="Rectangle 14">
            <a:extLst>
              <a:ext uri="{FF2B5EF4-FFF2-40B4-BE49-F238E27FC236}">
                <a16:creationId xmlns:a16="http://schemas.microsoft.com/office/drawing/2014/main" id="{907CD2FE-BBBA-6C47-80EA-C2C35E358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8BE154C4-0BB2-E449-AEEE-14CC0D9AF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4D09C668-42CD-3646-8ED5-4E94CBB46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3569" name="Text Box 17">
            <a:extLst>
              <a:ext uri="{FF2B5EF4-FFF2-40B4-BE49-F238E27FC236}">
                <a16:creationId xmlns:a16="http://schemas.microsoft.com/office/drawing/2014/main" id="{45C12A46-CD2B-E44A-8095-6C9821DBA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23570" name="Text Box 18">
            <a:extLst>
              <a:ext uri="{FF2B5EF4-FFF2-40B4-BE49-F238E27FC236}">
                <a16:creationId xmlns:a16="http://schemas.microsoft.com/office/drawing/2014/main" id="{E3DBC999-BF26-0148-B4EE-6F8659A0E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23571" name="Text Box 20">
            <a:extLst>
              <a:ext uri="{FF2B5EF4-FFF2-40B4-BE49-F238E27FC236}">
                <a16:creationId xmlns:a16="http://schemas.microsoft.com/office/drawing/2014/main" id="{1F184BF0-CC25-3C4E-BFF0-A2428EE30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43488"/>
            <a:ext cx="5638800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700" b="1">
                <a:latin typeface="Calibri" panose="020F0502020204030204" pitchFamily="34" charset="0"/>
              </a:rPr>
              <a:t>Routing Table from Router 1:</a:t>
            </a:r>
          </a:p>
          <a:p>
            <a:pPr eaLnBrk="1" hangingPunct="1"/>
            <a:endParaRPr lang="en-US" altLang="en-US" sz="1700" b="1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1700" b="1">
                <a:latin typeface="Calibri" panose="020F0502020204030204" pitchFamily="34" charset="0"/>
              </a:rPr>
              <a:t>Destination	Mask	Next-Hop	Distance</a:t>
            </a:r>
          </a:p>
          <a:p>
            <a:pPr eaLnBrk="1" hangingPunct="1"/>
            <a:r>
              <a:rPr lang="en-US" altLang="en-US" sz="1700" b="1">
                <a:latin typeface="Calibri" panose="020F0502020204030204" pitchFamily="34" charset="0"/>
              </a:rPr>
              <a:t>192.168.0.0	/29	127.0.0.1	0</a:t>
            </a:r>
          </a:p>
          <a:p>
            <a:pPr eaLnBrk="1" hangingPunct="1"/>
            <a:r>
              <a:rPr lang="en-US" altLang="en-US" sz="1700" b="1">
                <a:latin typeface="Calibri" panose="020F0502020204030204" pitchFamily="34" charset="0"/>
              </a:rPr>
              <a:t>10.0.0.1		/32	192.168.0.1	1</a:t>
            </a:r>
          </a:p>
          <a:p>
            <a:pPr eaLnBrk="1" hangingPunct="1"/>
            <a:r>
              <a:rPr lang="en-US" altLang="en-US" sz="1700" b="1">
                <a:latin typeface="Calibri" panose="020F0502020204030204" pitchFamily="34" charset="0"/>
              </a:rPr>
              <a:t>10.0.0.1		/32	192.168.0.2	2</a:t>
            </a:r>
          </a:p>
        </p:txBody>
      </p:sp>
      <p:sp>
        <p:nvSpPr>
          <p:cNvPr id="23572" name="Rectangle 9">
            <a:extLst>
              <a:ext uri="{FF2B5EF4-FFF2-40B4-BE49-F238E27FC236}">
                <a16:creationId xmlns:a16="http://schemas.microsoft.com/office/drawing/2014/main" id="{83139538-AEC7-964A-B0FD-727C9182F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3573" name="Slide Number Placeholder 3">
            <a:extLst>
              <a:ext uri="{FF2B5EF4-FFF2-40B4-BE49-F238E27FC236}">
                <a16:creationId xmlns:a16="http://schemas.microsoft.com/office/drawing/2014/main" id="{B2B0C49C-7EFF-644F-98A7-29E327E1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2B14DAD-858A-EC45-A915-9729C77D225E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>
            <a:extLst>
              <a:ext uri="{FF2B5EF4-FFF2-40B4-BE49-F238E27FC236}">
                <a16:creationId xmlns:a16="http://schemas.microsoft.com/office/drawing/2014/main" id="{72AC80BF-AFC1-2740-8E84-99F591CF0B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B430D5C8-0483-494B-A9BB-ACF8AA363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80" name="Freeform 21">
            <a:extLst>
              <a:ext uri="{FF2B5EF4-FFF2-40B4-BE49-F238E27FC236}">
                <a16:creationId xmlns:a16="http://schemas.microsoft.com/office/drawing/2014/main" id="{79760CAF-7807-0540-8DBA-7A923D3670B9}"/>
              </a:ext>
            </a:extLst>
          </p:cNvPr>
          <p:cNvSpPr>
            <a:spLocks/>
          </p:cNvSpPr>
          <p:nvPr/>
        </p:nvSpPr>
        <p:spPr bwMode="auto">
          <a:xfrm>
            <a:off x="1143000" y="3810000"/>
            <a:ext cx="4419600" cy="2590800"/>
          </a:xfrm>
          <a:custGeom>
            <a:avLst/>
            <a:gdLst>
              <a:gd name="T0" fmla="*/ 0 w 2064"/>
              <a:gd name="T1" fmla="*/ 0 h 1296"/>
              <a:gd name="T2" fmla="*/ 2147483647 w 2064"/>
              <a:gd name="T3" fmla="*/ 2147483647 h 1296"/>
              <a:gd name="T4" fmla="*/ 2147483647 w 2064"/>
              <a:gd name="T5" fmla="*/ 2147483647 h 1296"/>
              <a:gd name="T6" fmla="*/ 2147483647 w 2064"/>
              <a:gd name="T7" fmla="*/ 2147483647 h 1296"/>
              <a:gd name="T8" fmla="*/ 2147483647 w 2064"/>
              <a:gd name="T9" fmla="*/ 2147483647 h 1296"/>
              <a:gd name="T10" fmla="*/ 2147483647 w 2064"/>
              <a:gd name="T11" fmla="*/ 2147483647 h 1296"/>
              <a:gd name="T12" fmla="*/ 2147483647 w 2064"/>
              <a:gd name="T13" fmla="*/ 2147483647 h 1296"/>
              <a:gd name="T14" fmla="*/ 0 w 2064"/>
              <a:gd name="T15" fmla="*/ 0 h 12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064"/>
              <a:gd name="T25" fmla="*/ 0 h 1296"/>
              <a:gd name="T26" fmla="*/ 2064 w 2064"/>
              <a:gd name="T27" fmla="*/ 1296 h 12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064" h="1296">
                <a:moveTo>
                  <a:pt x="0" y="0"/>
                </a:moveTo>
                <a:lnTo>
                  <a:pt x="624" y="720"/>
                </a:lnTo>
                <a:lnTo>
                  <a:pt x="2064" y="720"/>
                </a:lnTo>
                <a:lnTo>
                  <a:pt x="2064" y="1296"/>
                </a:lnTo>
                <a:lnTo>
                  <a:pt x="144" y="1296"/>
                </a:lnTo>
                <a:lnTo>
                  <a:pt x="144" y="720"/>
                </a:lnTo>
                <a:lnTo>
                  <a:pt x="432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4581" name="Line 3">
            <a:extLst>
              <a:ext uri="{FF2B5EF4-FFF2-40B4-BE49-F238E27FC236}">
                <a16:creationId xmlns:a16="http://schemas.microsoft.com/office/drawing/2014/main" id="{F4A5763F-2BF1-264E-8730-F29DDBC76F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4">
            <a:extLst>
              <a:ext uri="{FF2B5EF4-FFF2-40B4-BE49-F238E27FC236}">
                <a16:creationId xmlns:a16="http://schemas.microsoft.com/office/drawing/2014/main" id="{9F9F2FF9-48DD-2049-9640-429F4919D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>
            <a:extLst>
              <a:ext uri="{FF2B5EF4-FFF2-40B4-BE49-F238E27FC236}">
                <a16:creationId xmlns:a16="http://schemas.microsoft.com/office/drawing/2014/main" id="{CCF4FD45-2C6B-1C4B-B8DA-25C491D14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84" name="Line 7">
            <a:extLst>
              <a:ext uri="{FF2B5EF4-FFF2-40B4-BE49-F238E27FC236}">
                <a16:creationId xmlns:a16="http://schemas.microsoft.com/office/drawing/2014/main" id="{31F6401D-3E18-F147-9DF9-DE08E401EB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8">
            <a:extLst>
              <a:ext uri="{FF2B5EF4-FFF2-40B4-BE49-F238E27FC236}">
                <a16:creationId xmlns:a16="http://schemas.microsoft.com/office/drawing/2014/main" id="{FDFE868C-C0AF-104B-9013-192A87739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Rectangle 11">
            <a:extLst>
              <a:ext uri="{FF2B5EF4-FFF2-40B4-BE49-F238E27FC236}">
                <a16:creationId xmlns:a16="http://schemas.microsoft.com/office/drawing/2014/main" id="{9284FB3B-1242-3D40-935B-556B0F0C0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87" name="Rectangle 12">
            <a:extLst>
              <a:ext uri="{FF2B5EF4-FFF2-40B4-BE49-F238E27FC236}">
                <a16:creationId xmlns:a16="http://schemas.microsoft.com/office/drawing/2014/main" id="{2AB9068D-693C-3140-BAE4-20BE201E4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88" name="Rectangle 13">
            <a:extLst>
              <a:ext uri="{FF2B5EF4-FFF2-40B4-BE49-F238E27FC236}">
                <a16:creationId xmlns:a16="http://schemas.microsoft.com/office/drawing/2014/main" id="{45FEEF1A-B910-EB48-A201-16F5380D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89" name="Rectangle 14">
            <a:extLst>
              <a:ext uri="{FF2B5EF4-FFF2-40B4-BE49-F238E27FC236}">
                <a16:creationId xmlns:a16="http://schemas.microsoft.com/office/drawing/2014/main" id="{11D8F338-5179-C244-9DDF-D15212F87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90" name="Rectangle 15">
            <a:extLst>
              <a:ext uri="{FF2B5EF4-FFF2-40B4-BE49-F238E27FC236}">
                <a16:creationId xmlns:a16="http://schemas.microsoft.com/office/drawing/2014/main" id="{E7942905-F2A5-9443-8C08-5DC407E1C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4591" name="Text Box 16">
            <a:extLst>
              <a:ext uri="{FF2B5EF4-FFF2-40B4-BE49-F238E27FC236}">
                <a16:creationId xmlns:a16="http://schemas.microsoft.com/office/drawing/2014/main" id="{9E95F5DA-A991-B440-A9B0-99AE6147B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4592" name="Text Box 17">
            <a:extLst>
              <a:ext uri="{FF2B5EF4-FFF2-40B4-BE49-F238E27FC236}">
                <a16:creationId xmlns:a16="http://schemas.microsoft.com/office/drawing/2014/main" id="{CA46C184-7614-DE4A-B666-3951E2398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4593" name="Text Box 18">
            <a:extLst>
              <a:ext uri="{FF2B5EF4-FFF2-40B4-BE49-F238E27FC236}">
                <a16:creationId xmlns:a16="http://schemas.microsoft.com/office/drawing/2014/main" id="{614C21E6-B70E-CE48-805C-B11797452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24594" name="Text Box 19">
            <a:extLst>
              <a:ext uri="{FF2B5EF4-FFF2-40B4-BE49-F238E27FC236}">
                <a16:creationId xmlns:a16="http://schemas.microsoft.com/office/drawing/2014/main" id="{D1483707-5D11-E845-8D02-7FDB2B2B5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24595" name="Text Box 20">
            <a:extLst>
              <a:ext uri="{FF2B5EF4-FFF2-40B4-BE49-F238E27FC236}">
                <a16:creationId xmlns:a16="http://schemas.microsoft.com/office/drawing/2014/main" id="{D2080A2E-C331-0042-A0C3-4F228384F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5200650"/>
            <a:ext cx="3929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latin typeface="Calibri" panose="020F0502020204030204" pitchFamily="34" charset="0"/>
              </a:rPr>
              <a:t>DNS lookup for http://www.server.com/</a:t>
            </a:r>
          </a:p>
          <a:p>
            <a:pPr eaLnBrk="1" hangingPunct="1"/>
            <a:r>
              <a:rPr lang="en-US" altLang="en-US" sz="1800">
                <a:latin typeface="Calibri" panose="020F0502020204030204" pitchFamily="34" charset="0"/>
              </a:rPr>
              <a:t>produces a single answer:</a:t>
            </a:r>
          </a:p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1800">
                <a:latin typeface="Calibri" panose="020F0502020204030204" pitchFamily="34" charset="0"/>
              </a:rPr>
              <a:t>www.server.com.    IN    A    10.0.0.1</a:t>
            </a:r>
          </a:p>
        </p:txBody>
      </p:sp>
      <p:sp>
        <p:nvSpPr>
          <p:cNvPr id="24596" name="Rectangle 9">
            <a:extLst>
              <a:ext uri="{FF2B5EF4-FFF2-40B4-BE49-F238E27FC236}">
                <a16:creationId xmlns:a16="http://schemas.microsoft.com/office/drawing/2014/main" id="{E867E508-A3A4-9C4A-B9E9-CABF154EC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4597" name="Slide Number Placeholder 3">
            <a:extLst>
              <a:ext uri="{FF2B5EF4-FFF2-40B4-BE49-F238E27FC236}">
                <a16:creationId xmlns:a16="http://schemas.microsoft.com/office/drawing/2014/main" id="{82A281BE-D7B2-3F48-BE2C-53B2E715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0FB3EA4-FB8A-E645-A646-806BDB0BF061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>
            <a:extLst>
              <a:ext uri="{FF2B5EF4-FFF2-40B4-BE49-F238E27FC236}">
                <a16:creationId xmlns:a16="http://schemas.microsoft.com/office/drawing/2014/main" id="{C8EF44C8-4555-344C-91F2-BFB4A66A7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19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Line 5">
            <a:extLst>
              <a:ext uri="{FF2B5EF4-FFF2-40B4-BE49-F238E27FC236}">
                <a16:creationId xmlns:a16="http://schemas.microsoft.com/office/drawing/2014/main" id="{24D5CBA0-AF6B-AD4F-8B53-87A5EF0686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29718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Line 6">
            <a:extLst>
              <a:ext uri="{FF2B5EF4-FFF2-40B4-BE49-F238E27FC236}">
                <a16:creationId xmlns:a16="http://schemas.microsoft.com/office/drawing/2014/main" id="{2325C7C6-CCE5-A940-8BB6-F20120D93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81400"/>
            <a:ext cx="16002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11">
            <a:extLst>
              <a:ext uri="{FF2B5EF4-FFF2-40B4-BE49-F238E27FC236}">
                <a16:creationId xmlns:a16="http://schemas.microsoft.com/office/drawing/2014/main" id="{5EC3648B-CE93-4C45-B225-FD72623B8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4290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1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9238" name="Freeform 22">
            <a:extLst>
              <a:ext uri="{FF2B5EF4-FFF2-40B4-BE49-F238E27FC236}">
                <a16:creationId xmlns:a16="http://schemas.microsoft.com/office/drawing/2014/main" id="{5981148F-F40A-B346-A0C5-99582AA61409}"/>
              </a:ext>
            </a:extLst>
          </p:cNvPr>
          <p:cNvSpPr>
            <a:spLocks/>
          </p:cNvSpPr>
          <p:nvPr/>
        </p:nvSpPr>
        <p:spPr bwMode="auto">
          <a:xfrm>
            <a:off x="1371600" y="3733800"/>
            <a:ext cx="3352800" cy="2438400"/>
          </a:xfrm>
          <a:custGeom>
            <a:avLst/>
            <a:gdLst>
              <a:gd name="T0" fmla="*/ 2147483647 w 2112"/>
              <a:gd name="T1" fmla="*/ 0 h 1536"/>
              <a:gd name="T2" fmla="*/ 2147483647 w 2112"/>
              <a:gd name="T3" fmla="*/ 2147483647 h 1536"/>
              <a:gd name="T4" fmla="*/ 2147483647 w 2112"/>
              <a:gd name="T5" fmla="*/ 2147483647 h 1536"/>
              <a:gd name="T6" fmla="*/ 2147483647 w 2112"/>
              <a:gd name="T7" fmla="*/ 2147483647 h 1536"/>
              <a:gd name="T8" fmla="*/ 0 w 2112"/>
              <a:gd name="T9" fmla="*/ 2147483647 h 1536"/>
              <a:gd name="T10" fmla="*/ 0 w 2112"/>
              <a:gd name="T11" fmla="*/ 2147483647 h 1536"/>
              <a:gd name="T12" fmla="*/ 2147483647 w 2112"/>
              <a:gd name="T13" fmla="*/ 2147483647 h 1536"/>
              <a:gd name="T14" fmla="*/ 2147483647 w 2112"/>
              <a:gd name="T15" fmla="*/ 0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2"/>
              <a:gd name="T25" fmla="*/ 0 h 1536"/>
              <a:gd name="T26" fmla="*/ 2112 w 2112"/>
              <a:gd name="T27" fmla="*/ 1536 h 1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2" h="1536">
                <a:moveTo>
                  <a:pt x="576" y="0"/>
                </a:moveTo>
                <a:lnTo>
                  <a:pt x="480" y="720"/>
                </a:lnTo>
                <a:lnTo>
                  <a:pt x="2112" y="720"/>
                </a:lnTo>
                <a:lnTo>
                  <a:pt x="2112" y="1536"/>
                </a:lnTo>
                <a:lnTo>
                  <a:pt x="0" y="1536"/>
                </a:lnTo>
                <a:lnTo>
                  <a:pt x="0" y="720"/>
                </a:lnTo>
                <a:lnTo>
                  <a:pt x="288" y="720"/>
                </a:lnTo>
                <a:lnTo>
                  <a:pt x="576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25607" name="Line 3">
            <a:extLst>
              <a:ext uri="{FF2B5EF4-FFF2-40B4-BE49-F238E27FC236}">
                <a16:creationId xmlns:a16="http://schemas.microsoft.com/office/drawing/2014/main" id="{81E99D60-31A8-604B-B998-99E5436F01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4">
            <a:extLst>
              <a:ext uri="{FF2B5EF4-FFF2-40B4-BE49-F238E27FC236}">
                <a16:creationId xmlns:a16="http://schemas.microsoft.com/office/drawing/2014/main" id="{B7478087-9333-3247-A5C0-F4DCE59B4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2209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8">
            <a:extLst>
              <a:ext uri="{FF2B5EF4-FFF2-40B4-BE49-F238E27FC236}">
                <a16:creationId xmlns:a16="http://schemas.microsoft.com/office/drawing/2014/main" id="{94F10D2D-6DF6-D946-AC5A-1C3B7DD85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29000"/>
            <a:ext cx="8382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Client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5610" name="Rectangle 9">
            <a:extLst>
              <a:ext uri="{FF2B5EF4-FFF2-40B4-BE49-F238E27FC236}">
                <a16:creationId xmlns:a16="http://schemas.microsoft.com/office/drawing/2014/main" id="{3F6F3E1F-29F3-A24C-9A67-ED88CAAC1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194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A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5611" name="Rectangle 10">
            <a:extLst>
              <a:ext uri="{FF2B5EF4-FFF2-40B4-BE49-F238E27FC236}">
                <a16:creationId xmlns:a16="http://schemas.microsoft.com/office/drawing/2014/main" id="{A72A0F31-B607-6A4B-9A26-528DC6E9A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22860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Server Instance B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5612" name="Rectangle 12">
            <a:extLst>
              <a:ext uri="{FF2B5EF4-FFF2-40B4-BE49-F238E27FC236}">
                <a16:creationId xmlns:a16="http://schemas.microsoft.com/office/drawing/2014/main" id="{9B439F62-F6AD-FD4C-88A1-F640DC15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3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5613" name="Rectangle 13">
            <a:extLst>
              <a:ext uri="{FF2B5EF4-FFF2-40B4-BE49-F238E27FC236}">
                <a16:creationId xmlns:a16="http://schemas.microsoft.com/office/drawing/2014/main" id="{FDC7F1BE-BDC4-224B-BD62-5ABC7DB5A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2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5614" name="Rectangle 14">
            <a:extLst>
              <a:ext uri="{FF2B5EF4-FFF2-40B4-BE49-F238E27FC236}">
                <a16:creationId xmlns:a16="http://schemas.microsoft.com/office/drawing/2014/main" id="{AB61A3BA-533C-8C4A-9F1D-E8E7B159D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9144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Router 4</a:t>
            </a:r>
            <a:endParaRPr lang="en-US" altLang="en-US" sz="1600">
              <a:latin typeface="Times" pitchFamily="2" charset="0"/>
            </a:endParaRPr>
          </a:p>
        </p:txBody>
      </p:sp>
      <p:sp>
        <p:nvSpPr>
          <p:cNvPr id="25615" name="Text Box 15">
            <a:extLst>
              <a:ext uri="{FF2B5EF4-FFF2-40B4-BE49-F238E27FC236}">
                <a16:creationId xmlns:a16="http://schemas.microsoft.com/office/drawing/2014/main" id="{8A390101-33CD-3B4A-8BFB-ED621CFDE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5616" name="Text Box 16">
            <a:extLst>
              <a:ext uri="{FF2B5EF4-FFF2-40B4-BE49-F238E27FC236}">
                <a16:creationId xmlns:a16="http://schemas.microsoft.com/office/drawing/2014/main" id="{5DDD672D-87D0-E64F-9DDE-7D5B178CC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860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>
                <a:latin typeface="Calibri" panose="020F0502020204030204" pitchFamily="34" charset="0"/>
              </a:rPr>
              <a:t>10.0.0.1</a:t>
            </a:r>
          </a:p>
        </p:txBody>
      </p:sp>
      <p:sp>
        <p:nvSpPr>
          <p:cNvPr id="25617" name="Text Box 17">
            <a:extLst>
              <a:ext uri="{FF2B5EF4-FFF2-40B4-BE49-F238E27FC236}">
                <a16:creationId xmlns:a16="http://schemas.microsoft.com/office/drawing/2014/main" id="{2DA9BB13-927B-DD4C-A8F5-1F13A8F96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192.168.0.1</a:t>
            </a:r>
          </a:p>
        </p:txBody>
      </p:sp>
      <p:sp>
        <p:nvSpPr>
          <p:cNvPr id="25618" name="Text Box 18">
            <a:extLst>
              <a:ext uri="{FF2B5EF4-FFF2-40B4-BE49-F238E27FC236}">
                <a16:creationId xmlns:a16="http://schemas.microsoft.com/office/drawing/2014/main" id="{96AF3699-C6D8-044C-AD24-61ECD7DC3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171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Calibri" panose="020F0502020204030204" pitchFamily="34" charset="0"/>
              </a:rPr>
              <a:t>192.168.0.2</a:t>
            </a:r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id="{2139A8D8-E4E5-B84D-BE4F-126CF7421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68875"/>
            <a:ext cx="31527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58838" algn="l"/>
                <a:tab pos="1376363" algn="l"/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Routing Table from Router 1:</a:t>
            </a:r>
          </a:p>
          <a:p>
            <a:pPr eaLnBrk="1" hangingPunct="1"/>
            <a:endParaRPr lang="en-US" altLang="en-US" sz="800" b="1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Destination	Mask	Next-Hop	Distance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192.168.0.0	/29	127.0.0.1	0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10.0.0.1	/32	192.168.0.1	1</a:t>
            </a:r>
          </a:p>
          <a:p>
            <a:pPr eaLnBrk="1" hangingPunct="1"/>
            <a:r>
              <a:rPr lang="en-US" altLang="en-US" sz="1200" b="1">
                <a:latin typeface="Calibri" panose="020F0502020204030204" pitchFamily="34" charset="0"/>
              </a:rPr>
              <a:t>10.0.0.1	/32	192.168.0.2	2</a:t>
            </a:r>
          </a:p>
        </p:txBody>
      </p:sp>
      <p:sp>
        <p:nvSpPr>
          <p:cNvPr id="25620" name="Rectangle 9">
            <a:extLst>
              <a:ext uri="{FF2B5EF4-FFF2-40B4-BE49-F238E27FC236}">
                <a16:creationId xmlns:a16="http://schemas.microsoft.com/office/drawing/2014/main" id="{3CE601CD-DD6A-DC44-A7F7-92E80DAF4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anycast in action</a:t>
            </a:r>
          </a:p>
        </p:txBody>
      </p:sp>
      <p:sp>
        <p:nvSpPr>
          <p:cNvPr id="25621" name="Slide Number Placeholder 3">
            <a:extLst>
              <a:ext uri="{FF2B5EF4-FFF2-40B4-BE49-F238E27FC236}">
                <a16:creationId xmlns:a16="http://schemas.microsoft.com/office/drawing/2014/main" id="{15647811-A60F-3845-99BF-788A027D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6D8F05E-91A4-4840-BF75-299270BA9B3A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8" grpId="0" animBg="1"/>
      <p:bldP spid="92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6154</TotalTime>
  <Words>1923</Words>
  <Application>Microsoft Macintosh PowerPoint</Application>
  <PresentationFormat>On-screen Show (4:3)</PresentationFormat>
  <Paragraphs>402</Paragraphs>
  <Slides>33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ＭＳ Ｐゴシック</vt:lpstr>
      <vt:lpstr>Calibri</vt:lpstr>
      <vt:lpstr>Courier</vt:lpstr>
      <vt:lpstr>Wingdings</vt:lpstr>
      <vt:lpstr>Times</vt:lpstr>
      <vt:lpstr>Courier New</vt:lpstr>
      <vt:lpstr>Times New Roman</vt:lpstr>
      <vt:lpstr>Comic Sans MS</vt:lpstr>
      <vt:lpstr>Office Theme</vt:lpstr>
      <vt:lpstr>Multicast and Anycast</vt:lpstr>
      <vt:lpstr>Outline today</vt:lpstr>
      <vt:lpstr>PowerPoint Presentation</vt:lpstr>
      <vt:lpstr>Limitations of DNS-based failover</vt:lpstr>
      <vt:lpstr>Motivation for IP anycast</vt:lpstr>
      <vt:lpstr>IP anycast in action</vt:lpstr>
      <vt:lpstr>IP anycast in action</vt:lpstr>
      <vt:lpstr>IP anycast in action</vt:lpstr>
      <vt:lpstr>IP anycast in action</vt:lpstr>
      <vt:lpstr>IP anycast in action</vt:lpstr>
      <vt:lpstr>IP anycast in action</vt:lpstr>
      <vt:lpstr>IP anycast in action</vt:lpstr>
      <vt:lpstr>Downsides of IP anycast</vt:lpstr>
      <vt:lpstr>Downsides of IP anycast</vt:lpstr>
      <vt:lpstr>Multicast</vt:lpstr>
      <vt:lpstr>Multicast</vt:lpstr>
      <vt:lpstr>Iterated Unicast</vt:lpstr>
      <vt:lpstr>IP Multicast</vt:lpstr>
      <vt:lpstr>Multicasting messages</vt:lpstr>
      <vt:lpstr>Multicast Tree</vt:lpstr>
      <vt:lpstr>IP multicast in action</vt:lpstr>
      <vt:lpstr>Single vs. Multiple Senders</vt:lpstr>
      <vt:lpstr>Multicast Addresses</vt:lpstr>
      <vt:lpstr>Example Multicast Protocol</vt:lpstr>
      <vt:lpstr>IGMP v1</vt:lpstr>
      <vt:lpstr>IGMP:  Improvements</vt:lpstr>
      <vt:lpstr>IGMP:  Parameters and Design</vt:lpstr>
      <vt:lpstr>IP Multicast is Best Effort</vt:lpstr>
      <vt:lpstr>Challenges for Reliable Multicast</vt:lpstr>
      <vt:lpstr>Scalable Reliable Multicast</vt:lpstr>
      <vt:lpstr>Handling Failure in SRM</vt:lpstr>
      <vt:lpstr>Pragmatic General Multicast (RFC 3208)</vt:lpstr>
      <vt:lpstr>Outline today</vt:lpstr>
    </vt:vector>
  </TitlesOfParts>
  <Manager/>
  <Company> 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multicast</dc:title>
  <dc:subject/>
  <dc:creator>mfreed</dc:creator>
  <cp:keywords/>
  <dc:description/>
  <cp:lastModifiedBy>Freedman</cp:lastModifiedBy>
  <cp:revision>212</cp:revision>
  <dcterms:created xsi:type="dcterms:W3CDTF">2013-03-11T01:14:24Z</dcterms:created>
  <dcterms:modified xsi:type="dcterms:W3CDTF">2020-03-25T04:40:00Z</dcterms:modified>
  <cp:category/>
</cp:coreProperties>
</file>