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35"/>
  </p:notesMasterIdLst>
  <p:handoutMasterIdLst>
    <p:handoutMasterId r:id="rId36"/>
  </p:handoutMasterIdLst>
  <p:sldIdLst>
    <p:sldId id="381" r:id="rId2"/>
    <p:sldId id="409" r:id="rId3"/>
    <p:sldId id="389" r:id="rId4"/>
    <p:sldId id="410" r:id="rId5"/>
    <p:sldId id="412" r:id="rId6"/>
    <p:sldId id="413" r:id="rId7"/>
    <p:sldId id="414" r:id="rId8"/>
    <p:sldId id="415" r:id="rId9"/>
    <p:sldId id="461" r:id="rId10"/>
    <p:sldId id="417" r:id="rId11"/>
    <p:sldId id="420" r:id="rId12"/>
    <p:sldId id="421" r:id="rId13"/>
    <p:sldId id="423" r:id="rId14"/>
    <p:sldId id="434" r:id="rId15"/>
    <p:sldId id="436" r:id="rId16"/>
    <p:sldId id="437" r:id="rId17"/>
    <p:sldId id="438" r:id="rId18"/>
    <p:sldId id="439" r:id="rId19"/>
    <p:sldId id="440" r:id="rId20"/>
    <p:sldId id="441" r:id="rId21"/>
    <p:sldId id="442" r:id="rId22"/>
    <p:sldId id="445" r:id="rId23"/>
    <p:sldId id="446" r:id="rId24"/>
    <p:sldId id="447" r:id="rId25"/>
    <p:sldId id="449" r:id="rId26"/>
    <p:sldId id="450" r:id="rId27"/>
    <p:sldId id="451" r:id="rId28"/>
    <p:sldId id="452" r:id="rId29"/>
    <p:sldId id="453" r:id="rId30"/>
    <p:sldId id="454" r:id="rId31"/>
    <p:sldId id="455" r:id="rId32"/>
    <p:sldId id="460" r:id="rId33"/>
    <p:sldId id="456" r:id="rId3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2"/>
    <p:restoredTop sz="93643"/>
  </p:normalViewPr>
  <p:slideViewPr>
    <p:cSldViewPr>
      <p:cViewPr varScale="1">
        <p:scale>
          <a:sx n="93" d="100"/>
          <a:sy n="93" d="100"/>
        </p:scale>
        <p:origin x="216" y="6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2728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4.xml"/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687BEA2-8012-3A42-B1FE-C606E71A4B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3EA67E9F-D616-0943-B33A-BE01FAF991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5981A05B-9DEA-0A4F-9C2C-AC3D463C831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042E451B-35AA-EC48-AA90-C816138DA92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anose="02070309020205020404" pitchFamily="49" charset="0"/>
              </a:defRPr>
            </a:lvl1pPr>
          </a:lstStyle>
          <a:p>
            <a:fld id="{9302BC95-3FB9-CB45-9B21-DFCE8ABF97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58DA6EDD-5603-B84A-B8B8-F54872338B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D40D1E9B-D37D-A846-AB4B-11D85BB67CB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B1EDBCB-1F88-C045-87F4-F67E0A9C4BF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CDF398B1-4E5F-8141-9F51-5D085A4293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B161BBFB-71C5-3848-BB3A-EC1A1E5723D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3BDF2FA0-EF75-DC4A-A0C0-FC82C76E9D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3463A19C-793E-8E4B-8577-FD3A9E736D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B0CF861A-22EB-7B45-8AD8-BD0502CBCE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DD8D07D-1629-524B-B571-F17B7730D21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CFFDC10-B05A-BA40-8227-B7E1C67EE7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C13BFA3-47BE-0F4B-9066-9747D5B8A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481F0E78-0203-F34A-BD10-7ABBE30FFA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E9EFC8E-AF12-404F-9147-B86F8F1AA817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2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4" name="Rectangle 1026">
            <a:extLst>
              <a:ext uri="{FF2B5EF4-FFF2-40B4-BE49-F238E27FC236}">
                <a16:creationId xmlns:a16="http://schemas.microsoft.com/office/drawing/2014/main" id="{05A2A3D6-E8BD-8C43-91D3-57F7D994A8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1027">
            <a:extLst>
              <a:ext uri="{FF2B5EF4-FFF2-40B4-BE49-F238E27FC236}">
                <a16:creationId xmlns:a16="http://schemas.microsoft.com/office/drawing/2014/main" id="{718B66D3-3A20-4049-8969-884A102DE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029B0E1-346E-5A45-B1A7-6340557BCB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770D5A-A323-AE4A-AE0A-D9CE94E4CCA3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30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D77EEC3-134F-D849-81C3-F3957B4D1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B03FEEC-AFF2-8940-BD6D-6DC8953F1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A8F94E6-62E9-8745-A794-8E761FB86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31D51D78-53A9-394B-9EF0-3E7157FC3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D780B34C-FDA8-EE40-BCC1-33E0CEA0F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63C1F332-6747-AF40-AD06-E5BB44F94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91C8B77A-7BE3-D24F-BE30-98FB6A385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8E2C40CE-CCA2-FE42-B3BB-9F1D73B2B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8" name="Rectangle 10">
            <a:extLst>
              <a:ext uri="{FF2B5EF4-FFF2-40B4-BE49-F238E27FC236}">
                <a16:creationId xmlns:a16="http://schemas.microsoft.com/office/drawing/2014/main" id="{1B0135BA-C519-A448-B625-DFF93BA06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9" name="Rectangle 11">
            <a:extLst>
              <a:ext uri="{FF2B5EF4-FFF2-40B4-BE49-F238E27FC236}">
                <a16:creationId xmlns:a16="http://schemas.microsoft.com/office/drawing/2014/main" id="{F3CF72A2-9D0D-044E-AE79-03E257177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40" name="Rectangle 12">
            <a:extLst>
              <a:ext uri="{FF2B5EF4-FFF2-40B4-BE49-F238E27FC236}">
                <a16:creationId xmlns:a16="http://schemas.microsoft.com/office/drawing/2014/main" id="{5C4B590F-9627-D246-8828-418BCD153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1" name="Rectangle 13">
            <a:extLst>
              <a:ext uri="{FF2B5EF4-FFF2-40B4-BE49-F238E27FC236}">
                <a16:creationId xmlns:a16="http://schemas.microsoft.com/office/drawing/2014/main" id="{F20D50FF-7CA2-5543-8C27-48D7442E4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2" name="Rectangle 14">
            <a:extLst>
              <a:ext uri="{FF2B5EF4-FFF2-40B4-BE49-F238E27FC236}">
                <a16:creationId xmlns:a16="http://schemas.microsoft.com/office/drawing/2014/main" id="{31B086E1-B4B5-2F4F-B779-88BD47B12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3" name="Rectangle 15">
            <a:extLst>
              <a:ext uri="{FF2B5EF4-FFF2-40B4-BE49-F238E27FC236}">
                <a16:creationId xmlns:a16="http://schemas.microsoft.com/office/drawing/2014/main" id="{1C19D569-2C86-EB41-BF7B-AD46428D1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44" name="Rectangle 16">
            <a:extLst>
              <a:ext uri="{FF2B5EF4-FFF2-40B4-BE49-F238E27FC236}">
                <a16:creationId xmlns:a16="http://schemas.microsoft.com/office/drawing/2014/main" id="{A688C363-E1BB-AF46-A6B3-A5400C28D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5" name="Rectangle 17">
            <a:extLst>
              <a:ext uri="{FF2B5EF4-FFF2-40B4-BE49-F238E27FC236}">
                <a16:creationId xmlns:a16="http://schemas.microsoft.com/office/drawing/2014/main" id="{9DE9131C-15AB-4643-B246-85A922A5F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6" name="Rectangle 18">
            <a:extLst>
              <a:ext uri="{FF2B5EF4-FFF2-40B4-BE49-F238E27FC236}">
                <a16:creationId xmlns:a16="http://schemas.microsoft.com/office/drawing/2014/main" id="{5183883A-F1E9-3F4D-85C8-C025E2EE9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7" name="Rectangle 19">
            <a:extLst>
              <a:ext uri="{FF2B5EF4-FFF2-40B4-BE49-F238E27FC236}">
                <a16:creationId xmlns:a16="http://schemas.microsoft.com/office/drawing/2014/main" id="{839E2EA3-D87B-C547-B720-6296D7668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48" name="Rectangle 20">
            <a:extLst>
              <a:ext uri="{FF2B5EF4-FFF2-40B4-BE49-F238E27FC236}">
                <a16:creationId xmlns:a16="http://schemas.microsoft.com/office/drawing/2014/main" id="{FC8E93B6-CFA7-4E4F-8E33-5C8214154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9" name="Rectangle 21">
            <a:extLst>
              <a:ext uri="{FF2B5EF4-FFF2-40B4-BE49-F238E27FC236}">
                <a16:creationId xmlns:a16="http://schemas.microsoft.com/office/drawing/2014/main" id="{4C053F67-A653-1747-829F-B841996B3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50" name="Rectangle 22">
            <a:extLst>
              <a:ext uri="{FF2B5EF4-FFF2-40B4-BE49-F238E27FC236}">
                <a16:creationId xmlns:a16="http://schemas.microsoft.com/office/drawing/2014/main" id="{7EBADF60-BD17-274F-A825-55CE73F7A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51" name="Rectangle 23">
            <a:extLst>
              <a:ext uri="{FF2B5EF4-FFF2-40B4-BE49-F238E27FC236}">
                <a16:creationId xmlns:a16="http://schemas.microsoft.com/office/drawing/2014/main" id="{669227BC-C64B-564B-9EBC-11F963F42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347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92" tIns="0" rIns="19892" bIns="0" anchor="b"/>
          <a:lstStyle>
            <a:lvl1pPr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09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09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 i="1"/>
              <a:t>1</a:t>
            </a:r>
          </a:p>
        </p:txBody>
      </p:sp>
      <p:sp>
        <p:nvSpPr>
          <p:cNvPr id="48152" name="Rectangle 24">
            <a:extLst>
              <a:ext uri="{FF2B5EF4-FFF2-40B4-BE49-F238E27FC236}">
                <a16:creationId xmlns:a16="http://schemas.microsoft.com/office/drawing/2014/main" id="{EE319C6A-D841-C048-957B-A60E09DE6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47505"/>
            <a:ext cx="4158853" cy="3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53" name="Rectangle 25">
            <a:extLst>
              <a:ext uri="{FF2B5EF4-FFF2-40B4-BE49-F238E27FC236}">
                <a16:creationId xmlns:a16="http://schemas.microsoft.com/office/drawing/2014/main" id="{794EA248-ACA1-3A4D-88A7-DB64D49B3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10"/>
            <a:ext cx="4158853" cy="3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674" tIns="47837" rIns="95674" bIns="47837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54" name="Rectangle 26">
            <a:extLst>
              <a:ext uri="{FF2B5EF4-FFF2-40B4-BE49-F238E27FC236}">
                <a16:creationId xmlns:a16="http://schemas.microsoft.com/office/drawing/2014/main" id="{13C7F214-4E45-0D43-9936-6C5362D9DB4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989263" y="555625"/>
            <a:ext cx="3641725" cy="2730500"/>
          </a:xfrm>
          <a:ln cap="flat"/>
        </p:spPr>
      </p:sp>
      <p:sp>
        <p:nvSpPr>
          <p:cNvPr id="48155" name="Rectangle 27">
            <a:extLst>
              <a:ext uri="{FF2B5EF4-FFF2-40B4-BE49-F238E27FC236}">
                <a16:creationId xmlns:a16="http://schemas.microsoft.com/office/drawing/2014/main" id="{FAABC988-D3D3-3644-98A7-129B4EC4F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2544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809" tIns="49731" rIns="97809" bIns="49731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69496288-2DB6-4D46-AEED-ADB0B6F138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1D2FDE0-27C5-F44B-8C37-CC18AE1C8BFE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31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40F70898-7000-8F41-A009-53508B9B7F4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96BC5D4-AA23-3942-9BFF-F2DCC2FA3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9107-7373-0E44-A93A-8FEB19D1B1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EB214FC-0D2A-1249-82C2-9A2CBFBF9611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5FF24-EBB0-284D-975E-CE31D3B4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A7F8A-6B01-BB47-8D06-D87ACBC0C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8377D-F9BF-084F-B5DA-195D00A6C9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2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38D05-B954-F54E-82A8-FC050432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726AB9A-081C-3A49-8603-FF37A3BA7166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5127D-19CE-B54F-AE82-14CC21FBA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1D38F-C39B-A748-BA73-EE9D713D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EA2AB-A6CA-D94C-B54C-4F0F248C0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87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21E4B-3565-8D47-A752-591BF653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70AB499-F39B-E34A-BCE2-C60E9C1B9DDA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3F120-B3F4-EC42-83D7-820DDCCA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F6F42-9A12-A042-BBA9-A446D2CD5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6ECA6-1C48-334D-9DFD-6CC5089182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90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4B9FF-6447-E442-B498-570EB523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A3BC6E6-BB1D-AE4B-B6ED-F4D5236CF534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9F67-2321-E741-9A70-8894249B5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61956-39FA-1F4B-AA4B-DCD3678C2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0ADBE-AF88-FD4F-98AA-7C77EA053D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68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70223-0B1D-B144-AE40-E11A2A7D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F904A8E-9E68-4D4E-822D-B04DAFC30D40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F567A-1186-C04F-A066-F4D2F727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220BC-B0A3-4749-BF1E-40DB4DA7F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05728-7E8E-BF44-96F9-C75432A3D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49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3144A-7554-8B49-B424-D05A33BD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4DE0311-E8CD-2244-BF39-DAC73161CEFC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1D320-E90E-304D-9B83-84591E5F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42865-583A-3346-9D60-E1BBE726C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FD2AB-E50F-5E45-A261-27957965D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37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279134-403F-3C4E-A07A-20DBB2FB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DCD613F-8D5C-424C-BC43-C239818AEC03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00B52-2D0F-EB46-A6CB-ACEBAEB43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777429-2B58-5D4B-9A5D-0E10F8BB3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88100-17FE-2F45-917F-4E25B9519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17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EC31CF-634A-EE43-86C1-E008DEE4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F931EF6-1417-3644-A7B3-57BE1DCF5503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9311FB-1EC1-1340-B75A-15DF495D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EB52D-FCCC-2741-AAC5-5BD6DBFDE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507F-6490-A740-98D8-96AFDA5D3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22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07847F-F205-B04D-AC9D-E69A389C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F650F09-5FFF-5F4A-AC28-C648A8D710D4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8C6268-B5C5-404F-B8DD-89B2B6AB1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F9543-9DAC-A34A-BEBE-76837A1F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5B779-C3D9-2044-9C9F-DF60B24A9A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77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4ED2B-AB4E-3F48-A82B-839B35845A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3BAB0C1-8FBC-6043-938A-8AF752C2B4C7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C74EE-5794-B440-A51D-952701DF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17022-6FFF-DE47-BB02-FA0DC4F8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E8E71-5D31-3B45-A6D7-91DC417F28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DCBEC-30CA-614C-96DC-A874644E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CE85E63-C116-524E-BE28-E4E59B4A8B24}" type="datetime1">
              <a:rPr lang="en-US" altLang="en-US"/>
              <a:pPr/>
              <a:t>3/22/20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E91A-C242-0E4B-9DCD-123B46A8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0C1B2-5CAE-FA40-8CE7-A0F65A2F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FC82A-6AA7-4F46-AEA8-3CEDE2895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41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ECCD2CD-19BC-274C-B34A-1BC76CDDFA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317C55-2D19-FB47-9A17-1E26535337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45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D2030-4268-A646-815E-349566ADA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10400" y="-603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71C4DA1-701F-EC4E-9F62-EE3BDF2F24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>
            <a:extLst>
              <a:ext uri="{FF2B5EF4-FFF2-40B4-BE49-F238E27FC236}">
                <a16:creationId xmlns:a16="http://schemas.microsoft.com/office/drawing/2014/main" id="{09A8900F-F2AE-6945-B9AA-4ACF8C8726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638" y="0"/>
            <a:ext cx="4563362" cy="3036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>
            <a:extLst>
              <a:ext uri="{FF2B5EF4-FFF2-40B4-BE49-F238E27FC236}">
                <a16:creationId xmlns:a16="http://schemas.microsoft.com/office/drawing/2014/main" id="{8BABF483-A140-714F-A096-48001977C8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5908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5400">
                <a:ea typeface="ＭＳ Ｐゴシック" panose="020B0600070205080204" pitchFamily="34" charset="-128"/>
              </a:rPr>
              <a:t>Network Measurement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95DB2-F711-CF42-9337-6088963D5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4256087"/>
            <a:ext cx="8458200" cy="2283718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4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4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A5B37D40-1B0D-B940-AC45-DFAFF671D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Analysis of IP Header Traces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B2CCFE24-C2F7-1647-ACB9-CB5F6BB2A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686800" cy="5334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Source/destination addresses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Identity of popular Web servers &amp; heavy customers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Distribution of packet delay through the router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Identification of typical delays and anomalies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Distribution of packet sizes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Workload models for routers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Burstiness of the traffic on the link over time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Provisioning rules for allocating link capacity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Throughput between pairs of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src</a:t>
            </a:r>
            <a:r>
              <a:rPr lang="en-US" altLang="en-US" sz="2800" dirty="0">
                <a:ea typeface="ＭＳ Ｐゴシック" panose="020B0600070205080204" pitchFamily="34" charset="-128"/>
              </a:rPr>
              <a:t>/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dest</a:t>
            </a:r>
            <a:r>
              <a:rPr lang="en-US" altLang="en-US" sz="2800" dirty="0">
                <a:ea typeface="ＭＳ Ｐゴシック" panose="020B0600070205080204" pitchFamily="34" charset="-128"/>
              </a:rPr>
              <a:t> addresses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Detection and diagnosis of performance problems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35E972D9-B494-A448-B7B7-FE4F7566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50E6525-C1A4-9D4D-A1CF-71BBD376E6F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C3FD0F73-5AE1-3B47-873E-495EE828C9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Header Analysis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61B1D927-4F56-1D47-8851-38DAD0458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4700"/>
            <a:ext cx="8458200" cy="5334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Source and destination port numbers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Popular applications; parallel connections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Sequence/ACK numbers and packet timestamps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Out-of-order/lost packets; throughput and delay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Number of packets/bytes per connection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Web transfer sizes; frequency of bulk transfers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SYN flags from client machines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Unsuccessful requests; denial-of-service attacks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FIN/RST flags from client machines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Frequency of Web transfers aborted by clients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90F2DB02-11D6-B340-8D8B-A7D1C4A5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7C6A583-D2A5-4745-94F7-C20A8B62FF8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F0946F53-F5EC-C243-A45D-8563D2B27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Packet Contents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711AC5D-5B8B-9342-A715-760934CE8A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Application-layer header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HTTP and RTSP request and response headers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FTP, NNTP, and SMTP commands and replies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DNS queries and responses; OSPF/BGP messages</a:t>
            </a:r>
          </a:p>
          <a:p>
            <a:pPr marL="457200" lvl="1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Application-layer body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HTTP resources (or checksums of the contents)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User keystrokes in Telnet/Rlogin sessions</a:t>
            </a: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E8FAE7A-9610-2745-8C9A-53C16792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EB6019E-361B-B545-9809-98145D560C8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315D93A4-E2F1-2C4A-8B8D-AFF6F8EBD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Application-Layer Analysis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B4F6C3A0-0A6C-8E4C-8746-5094BA326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URLs from HTTP request messages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Popular resources/sites; benefits of caching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Meta-data in HTTP request/response messages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Content type,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cacheability</a:t>
            </a:r>
            <a:r>
              <a:rPr lang="en-US" altLang="en-US" sz="2400" dirty="0">
                <a:ea typeface="ＭＳ Ｐゴシック" panose="020B0600070205080204" pitchFamily="34" charset="-128"/>
              </a:rPr>
              <a:t>, change frequency, etc.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Browsers, protocol versions, protocol features, etc.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Contents of DNS messages</a:t>
            </a:r>
          </a:p>
          <a:p>
            <a:pPr lvl="1">
              <a:spcAft>
                <a:spcPts val="8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Common queries, error frequency, query latency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Contents of Telnet/Rlogin sessions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Intrusion detection (break-ins, stepping stones)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0C44728-4515-B44E-A2A5-94B174C1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9901902-A0C0-EB4D-9B5C-10158DA6D14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8DFCBFA7-AC89-7941-8AD0-FA74DB02C0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3095" y="2699305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Flow Measurement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(e.g., NetFlow)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66545457-FCD2-E94F-8F08-B2A68057F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50" y="1301750"/>
            <a:ext cx="5207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90E9F055-7D2B-8C48-ACFB-26701A98B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06C7C876-3EBB-2A47-BD3A-D67A4AA79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1301750"/>
            <a:ext cx="4445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8" name="Rectangle 5">
            <a:extLst>
              <a:ext uri="{FF2B5EF4-FFF2-40B4-BE49-F238E27FC236}">
                <a16:creationId xmlns:a16="http://schemas.microsoft.com/office/drawing/2014/main" id="{2F22625F-1134-9C41-BC5D-06A289619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066A1E69-41F5-3F49-A40B-95A91B7D7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1301750"/>
            <a:ext cx="5969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Rectangle 7">
            <a:extLst>
              <a:ext uri="{FF2B5EF4-FFF2-40B4-BE49-F238E27FC236}">
                <a16:creationId xmlns:a16="http://schemas.microsoft.com/office/drawing/2014/main" id="{EF97DE50-33A2-4046-BA91-E35EB8C91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50" y="1301750"/>
            <a:ext cx="5207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1" name="Rectangle 8">
            <a:extLst>
              <a:ext uri="{FF2B5EF4-FFF2-40B4-BE49-F238E27FC236}">
                <a16:creationId xmlns:a16="http://schemas.microsoft.com/office/drawing/2014/main" id="{46B6E180-0AE8-854F-A1BE-40F4EFCF8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01750"/>
            <a:ext cx="4445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2" name="Rectangle 9">
            <a:extLst>
              <a:ext uri="{FF2B5EF4-FFF2-40B4-BE49-F238E27FC236}">
                <a16:creationId xmlns:a16="http://schemas.microsoft.com/office/drawing/2014/main" id="{21DD3145-95C6-FB40-8DA0-06AA2E49A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3" name="Rectangle 10">
            <a:extLst>
              <a:ext uri="{FF2B5EF4-FFF2-40B4-BE49-F238E27FC236}">
                <a16:creationId xmlns:a16="http://schemas.microsoft.com/office/drawing/2014/main" id="{91615695-96CF-6847-84CD-0F5A8A6C8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2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4" name="Rectangle 11">
            <a:extLst>
              <a:ext uri="{FF2B5EF4-FFF2-40B4-BE49-F238E27FC236}">
                <a16:creationId xmlns:a16="http://schemas.microsoft.com/office/drawing/2014/main" id="{EDF16FB7-0E0F-CB4D-9E22-6BAE1AEF1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1301750"/>
            <a:ext cx="444500" cy="2159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5" name="Line 12">
            <a:extLst>
              <a:ext uri="{FF2B5EF4-FFF2-40B4-BE49-F238E27FC236}">
                <a16:creationId xmlns:a16="http://schemas.microsoft.com/office/drawing/2014/main" id="{5BA1FA9B-2637-0147-939A-35B63C4C2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1620838"/>
            <a:ext cx="284162" cy="665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3">
            <a:extLst>
              <a:ext uri="{FF2B5EF4-FFF2-40B4-BE49-F238E27FC236}">
                <a16:creationId xmlns:a16="http://schemas.microsoft.com/office/drawing/2014/main" id="{9C417E29-C457-0F4F-8A87-73378846F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8038" y="1620838"/>
            <a:ext cx="555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4">
            <a:extLst>
              <a:ext uri="{FF2B5EF4-FFF2-40B4-BE49-F238E27FC236}">
                <a16:creationId xmlns:a16="http://schemas.microsoft.com/office/drawing/2014/main" id="{DACB79DE-5874-EA4A-96FE-370041C4F1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54238" y="1620838"/>
            <a:ext cx="18843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5">
            <a:extLst>
              <a:ext uri="{FF2B5EF4-FFF2-40B4-BE49-F238E27FC236}">
                <a16:creationId xmlns:a16="http://schemas.microsoft.com/office/drawing/2014/main" id="{AB8C6600-8CA9-3A48-B614-8CF1D60CE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8638" y="1620838"/>
            <a:ext cx="24177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6">
            <a:extLst>
              <a:ext uri="{FF2B5EF4-FFF2-40B4-BE49-F238E27FC236}">
                <a16:creationId xmlns:a16="http://schemas.microsoft.com/office/drawing/2014/main" id="{97C20AC1-66B4-DE4A-AF1E-4CD38E6E66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9838" y="1620838"/>
            <a:ext cx="4365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7">
            <a:extLst>
              <a:ext uri="{FF2B5EF4-FFF2-40B4-BE49-F238E27FC236}">
                <a16:creationId xmlns:a16="http://schemas.microsoft.com/office/drawing/2014/main" id="{F4DA8481-42F0-2E4B-B025-36F5755EF3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7038" y="1620838"/>
            <a:ext cx="5889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8">
            <a:extLst>
              <a:ext uri="{FF2B5EF4-FFF2-40B4-BE49-F238E27FC236}">
                <a16:creationId xmlns:a16="http://schemas.microsoft.com/office/drawing/2014/main" id="{D9D9A24E-B445-1645-A5AC-050CDB3028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7038" y="1620838"/>
            <a:ext cx="15033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9">
            <a:extLst>
              <a:ext uri="{FF2B5EF4-FFF2-40B4-BE49-F238E27FC236}">
                <a16:creationId xmlns:a16="http://schemas.microsoft.com/office/drawing/2014/main" id="{7831D384-44BC-4241-8CB6-F0B1B609BA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9238" y="1620838"/>
            <a:ext cx="360362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20">
            <a:extLst>
              <a:ext uri="{FF2B5EF4-FFF2-40B4-BE49-F238E27FC236}">
                <a16:creationId xmlns:a16="http://schemas.microsoft.com/office/drawing/2014/main" id="{6FFABB37-3BF7-B44D-90B1-75726C7B08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8488" y="1620838"/>
            <a:ext cx="315912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21">
            <a:extLst>
              <a:ext uri="{FF2B5EF4-FFF2-40B4-BE49-F238E27FC236}">
                <a16:creationId xmlns:a16="http://schemas.microsoft.com/office/drawing/2014/main" id="{61365AFE-5096-C840-A908-F634C9BDBF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9838" y="1620838"/>
            <a:ext cx="8937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2">
            <a:extLst>
              <a:ext uri="{FF2B5EF4-FFF2-40B4-BE49-F238E27FC236}">
                <a16:creationId xmlns:a16="http://schemas.microsoft.com/office/drawing/2014/main" id="{68A437B7-65D1-2145-BC6A-1DDEAB3C3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2262188"/>
            <a:ext cx="774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flow 1</a:t>
            </a:r>
          </a:p>
        </p:txBody>
      </p:sp>
      <p:sp>
        <p:nvSpPr>
          <p:cNvPr id="31766" name="Rectangle 23">
            <a:extLst>
              <a:ext uri="{FF2B5EF4-FFF2-40B4-BE49-F238E27FC236}">
                <a16:creationId xmlns:a16="http://schemas.microsoft.com/office/drawing/2014/main" id="{59E635B4-9EF3-204B-B5CD-B89706FCE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2262188"/>
            <a:ext cx="774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CC3300"/>
                </a:solidFill>
                <a:latin typeface="Times New Roman" panose="02020603050405020304" pitchFamily="18" charset="0"/>
              </a:rPr>
              <a:t>flow 2</a:t>
            </a:r>
          </a:p>
        </p:txBody>
      </p:sp>
      <p:sp>
        <p:nvSpPr>
          <p:cNvPr id="31767" name="Rectangle 24">
            <a:extLst>
              <a:ext uri="{FF2B5EF4-FFF2-40B4-BE49-F238E27FC236}">
                <a16:creationId xmlns:a16="http://schemas.microsoft.com/office/drawing/2014/main" id="{29104CBE-F561-4E4E-AECE-606F70D72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725" y="2262188"/>
            <a:ext cx="774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00CC66"/>
                </a:solidFill>
                <a:latin typeface="Times New Roman" panose="02020603050405020304" pitchFamily="18" charset="0"/>
              </a:rPr>
              <a:t>flow 3</a:t>
            </a:r>
          </a:p>
        </p:txBody>
      </p:sp>
      <p:sp>
        <p:nvSpPr>
          <p:cNvPr id="31768" name="Rectangle 25">
            <a:extLst>
              <a:ext uri="{FF2B5EF4-FFF2-40B4-BE49-F238E27FC236}">
                <a16:creationId xmlns:a16="http://schemas.microsoft.com/office/drawing/2014/main" id="{32C14947-A641-1446-98B6-AC6AB5292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725" y="2185988"/>
            <a:ext cx="774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CC3300"/>
                </a:solidFill>
                <a:latin typeface="Times New Roman" panose="02020603050405020304" pitchFamily="18" charset="0"/>
              </a:rPr>
              <a:t>flow 4</a:t>
            </a:r>
          </a:p>
        </p:txBody>
      </p:sp>
      <p:sp>
        <p:nvSpPr>
          <p:cNvPr id="31769" name="Rectangle 26">
            <a:extLst>
              <a:ext uri="{FF2B5EF4-FFF2-40B4-BE49-F238E27FC236}">
                <a16:creationId xmlns:a16="http://schemas.microsoft.com/office/drawing/2014/main" id="{D1492FA0-F666-6C42-A575-516D2EB8D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Flows</a:t>
            </a:r>
          </a:p>
        </p:txBody>
      </p:sp>
      <p:sp>
        <p:nvSpPr>
          <p:cNvPr id="31770" name="Rectangle 27">
            <a:extLst>
              <a:ext uri="{FF2B5EF4-FFF2-40B4-BE49-F238E27FC236}">
                <a16:creationId xmlns:a16="http://schemas.microsoft.com/office/drawing/2014/main" id="{7F49A2A9-5038-DE45-A3D4-90D100D44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458200" cy="37338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Set of packets that “</a:t>
            </a:r>
            <a:r>
              <a:rPr lang="en-US" altLang="ja-JP" sz="2800" dirty="0">
                <a:ea typeface="ＭＳ Ｐゴシック" panose="020B0600070205080204" pitchFamily="34" charset="-128"/>
              </a:rPr>
              <a:t>belong together”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Source/destination IP addresses and port numbers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Same protocol,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ToS</a:t>
            </a:r>
            <a:r>
              <a:rPr lang="en-US" altLang="en-US" sz="2400" dirty="0">
                <a:ea typeface="ＭＳ Ｐゴシック" panose="020B0600070205080204" pitchFamily="34" charset="-128"/>
              </a:rPr>
              <a:t> bits, … 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Same input/output interfaces at a router (if known)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Packets that are “</a:t>
            </a:r>
            <a:r>
              <a:rPr lang="en-US" altLang="ja-JP" sz="2800" dirty="0">
                <a:ea typeface="ＭＳ Ｐゴシック" panose="020B0600070205080204" pitchFamily="34" charset="-128"/>
              </a:rPr>
              <a:t>close” together in time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Maximum spacing between packets (e.g. 30 sec)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E.g.: flows 2 and 4 are different flows due to time</a:t>
            </a:r>
          </a:p>
        </p:txBody>
      </p:sp>
      <p:sp>
        <p:nvSpPr>
          <p:cNvPr id="31771" name="Slide Number Placeholder 3">
            <a:extLst>
              <a:ext uri="{FF2B5EF4-FFF2-40B4-BE49-F238E27FC236}">
                <a16:creationId xmlns:a16="http://schemas.microsoft.com/office/drawing/2014/main" id="{BE83EB50-A1CB-5943-A862-B70C83815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72072A-2D3F-B344-AF57-D45160E4A8A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A3F28BD-737F-4249-935A-E19E5DF21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Flow Abstraction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2E1A435F-F08B-E843-BE53-6D4B438F7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Not exactly the same as a “</a:t>
            </a:r>
            <a:r>
              <a:rPr lang="en-US" altLang="ja-JP" dirty="0">
                <a:ea typeface="ＭＳ Ｐゴシック" panose="020B0600070205080204" pitchFamily="34" charset="-128"/>
              </a:rPr>
              <a:t>session”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Sequence of related packets may be multiple flows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Related packets may not follow the same links</a:t>
            </a:r>
          </a:p>
          <a:p>
            <a:pPr lvl="1">
              <a:spcAft>
                <a:spcPts val="1800"/>
              </a:spcAft>
            </a:pPr>
            <a:r>
              <a:rPr lang="en-US" altLang="ja-JP" dirty="0">
                <a:ea typeface="ＭＳ Ｐゴシック" panose="020B0600070205080204" pitchFamily="34" charset="-128"/>
              </a:rPr>
              <a:t>“Session” is hard to measure from inside network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Motivation for this abstraction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As close to a “</a:t>
            </a:r>
            <a:r>
              <a:rPr lang="en-US" altLang="ja-JP" dirty="0">
                <a:ea typeface="ＭＳ Ｐゴシック" panose="020B0600070205080204" pitchFamily="34" charset="-128"/>
              </a:rPr>
              <a:t>session” as possible from outside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Router optimization for forwarding/access-control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… might as well throw in a few counters</a:t>
            </a: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5D19885F-A9FE-6541-A533-289F9E43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59DA891-A768-4B48-A961-1894F72616C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2D825026-CAF0-F347-8216-DC5476BA7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Traffic Statistics (e.g., Netflow)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EFDC8864-CB27-C949-BFF6-598977242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Packet header info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Source and destination addresses and port #s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Other IP &amp; TCP/UDP header fields (protocol, ToS)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Aggregate traffic information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Start and finish time (time of first &amp; last packet)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Total # of bytes and number of packets in the flow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TCP flags (e.g., logical OR over sequence of packets)</a:t>
            </a: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65C2F975-948C-4A42-87CB-19ABD5BCB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5378450"/>
            <a:ext cx="520700" cy="2159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6" name="Rectangle 5">
            <a:extLst>
              <a:ext uri="{FF2B5EF4-FFF2-40B4-BE49-F238E27FC236}">
                <a16:creationId xmlns:a16="http://schemas.microsoft.com/office/drawing/2014/main" id="{2FF19345-5D15-584C-9BAC-094E275A6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7175" y="5378450"/>
            <a:ext cx="444500" cy="2159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Rectangle 7">
            <a:extLst>
              <a:ext uri="{FF2B5EF4-FFF2-40B4-BE49-F238E27FC236}">
                <a16:creationId xmlns:a16="http://schemas.microsoft.com/office/drawing/2014/main" id="{A1598338-C312-574E-A744-6B72F4EF2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5378450"/>
            <a:ext cx="444500" cy="2159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8" name="Line 14">
            <a:extLst>
              <a:ext uri="{FF2B5EF4-FFF2-40B4-BE49-F238E27FC236}">
                <a16:creationId xmlns:a16="http://schemas.microsoft.com/office/drawing/2014/main" id="{D50F23A9-B947-8042-8461-E6549A7D89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32025" y="565150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16">
            <a:extLst>
              <a:ext uri="{FF2B5EF4-FFF2-40B4-BE49-F238E27FC236}">
                <a16:creationId xmlns:a16="http://schemas.microsoft.com/office/drawing/2014/main" id="{A933C3CD-7D23-D846-867E-D85C17E438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6025" y="565150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Text Box 17">
            <a:extLst>
              <a:ext uri="{FF2B5EF4-FFF2-40B4-BE49-F238E27FC236}">
                <a16:creationId xmlns:a16="http://schemas.microsoft.com/office/drawing/2014/main" id="{C5270CA4-FF61-DB4C-BDD5-1E7909431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0550" y="6140450"/>
            <a:ext cx="69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start</a:t>
            </a:r>
          </a:p>
        </p:txBody>
      </p:sp>
      <p:sp>
        <p:nvSpPr>
          <p:cNvPr id="33801" name="Text Box 18">
            <a:extLst>
              <a:ext uri="{FF2B5EF4-FFF2-40B4-BE49-F238E27FC236}">
                <a16:creationId xmlns:a16="http://schemas.microsoft.com/office/drawing/2014/main" id="{A85F4539-EB9D-F243-82E5-B21C3596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2650" y="6089650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finish</a:t>
            </a:r>
          </a:p>
        </p:txBody>
      </p:sp>
      <p:sp>
        <p:nvSpPr>
          <p:cNvPr id="33802" name="Rectangle 19">
            <a:extLst>
              <a:ext uri="{FF2B5EF4-FFF2-40B4-BE49-F238E27FC236}">
                <a16:creationId xmlns:a16="http://schemas.microsoft.com/office/drawing/2014/main" id="{5230AA6A-3D08-C94B-BE4B-320115DC2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7275" y="5378450"/>
            <a:ext cx="742950" cy="2286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3" name="Text Box 20">
            <a:extLst>
              <a:ext uri="{FF2B5EF4-FFF2-40B4-BE49-F238E27FC236}">
                <a16:creationId xmlns:a16="http://schemas.microsoft.com/office/drawing/2014/main" id="{757C6FF8-B837-BE4C-AD64-1F9F87A80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75" y="4953000"/>
            <a:ext cx="20542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4 packets</a:t>
            </a:r>
          </a:p>
          <a:p>
            <a:pPr eaLnBrk="1" hangingPunct="1"/>
            <a:r>
              <a:rPr lang="en-US" altLang="en-US" sz="2400"/>
              <a:t>1436 bytes</a:t>
            </a:r>
          </a:p>
          <a:p>
            <a:pPr eaLnBrk="1" hangingPunct="1"/>
            <a:r>
              <a:rPr lang="en-US" altLang="en-US"/>
              <a:t>SYN, ACK, &amp; FIN</a:t>
            </a:r>
          </a:p>
        </p:txBody>
      </p:sp>
      <p:sp>
        <p:nvSpPr>
          <p:cNvPr id="33804" name="Text Box 25">
            <a:extLst>
              <a:ext uri="{FF2B5EF4-FFF2-40B4-BE49-F238E27FC236}">
                <a16:creationId xmlns:a16="http://schemas.microsoft.com/office/drawing/2014/main" id="{0A0D9E66-42B3-BB41-9B5D-3E9C2E9E8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3" y="4983163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SYN</a:t>
            </a:r>
          </a:p>
        </p:txBody>
      </p:sp>
      <p:sp>
        <p:nvSpPr>
          <p:cNvPr id="33805" name="Text Box 26">
            <a:extLst>
              <a:ext uri="{FF2B5EF4-FFF2-40B4-BE49-F238E27FC236}">
                <a16:creationId xmlns:a16="http://schemas.microsoft.com/office/drawing/2014/main" id="{5B76A4F9-4FD5-E441-8DB6-25C2B9FC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4984750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ACK</a:t>
            </a:r>
          </a:p>
        </p:txBody>
      </p:sp>
      <p:sp>
        <p:nvSpPr>
          <p:cNvPr id="33806" name="Text Box 27">
            <a:extLst>
              <a:ext uri="{FF2B5EF4-FFF2-40B4-BE49-F238E27FC236}">
                <a16:creationId xmlns:a16="http://schemas.microsoft.com/office/drawing/2014/main" id="{8A922F1B-C28F-B54B-A5C1-9F7861CE6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0613" y="4984750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ACK</a:t>
            </a:r>
          </a:p>
        </p:txBody>
      </p:sp>
      <p:sp>
        <p:nvSpPr>
          <p:cNvPr id="33807" name="Text Box 28">
            <a:extLst>
              <a:ext uri="{FF2B5EF4-FFF2-40B4-BE49-F238E27FC236}">
                <a16:creationId xmlns:a16="http://schemas.microsoft.com/office/drawing/2014/main" id="{052B3582-9A7E-7B40-97ED-2F5A87D43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3" y="4984750"/>
            <a:ext cx="58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FIN</a:t>
            </a:r>
          </a:p>
        </p:txBody>
      </p:sp>
      <p:sp>
        <p:nvSpPr>
          <p:cNvPr id="33808" name="Slide Number Placeholder 3">
            <a:extLst>
              <a:ext uri="{FF2B5EF4-FFF2-40B4-BE49-F238E27FC236}">
                <a16:creationId xmlns:a16="http://schemas.microsoft.com/office/drawing/2014/main" id="{2B474A45-F38D-9A40-ADB7-419D89F0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7EFF4CE-FBD0-E24E-826A-4797D986A4D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EB328926-A3FF-D342-B912-5B1BC4FC7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Recording Routing Information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99E6879B-AB18-5441-ACDB-DCF7DB3219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29718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Input and output interfaces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Input interface is where packets entered the router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Output interface is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>
                <a:ea typeface="ＭＳ Ｐゴシック" panose="020B0600070205080204" pitchFamily="34" charset="-128"/>
              </a:rPr>
              <a:t>next hop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ea typeface="ＭＳ Ｐゴシック" panose="020B0600070205080204" pitchFamily="34" charset="-128"/>
              </a:rPr>
              <a:t> in forwarding table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Source and destination IP prefix (mask length)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Longest prefix match on src and dest IP addresses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34819" name="Rectangle 5">
            <a:extLst>
              <a:ext uri="{FF2B5EF4-FFF2-40B4-BE49-F238E27FC236}">
                <a16:creationId xmlns:a16="http://schemas.microsoft.com/office/drawing/2014/main" id="{61C6FC13-681F-2147-8503-917663C95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975" y="5037138"/>
            <a:ext cx="1692275" cy="1439862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Switching</a:t>
            </a:r>
          </a:p>
          <a:p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Fabric</a:t>
            </a:r>
          </a:p>
        </p:txBody>
      </p:sp>
      <p:sp>
        <p:nvSpPr>
          <p:cNvPr id="34820" name="Rectangle 6">
            <a:extLst>
              <a:ext uri="{FF2B5EF4-FFF2-40B4-BE49-F238E27FC236}">
                <a16:creationId xmlns:a16="http://schemas.microsoft.com/office/drawing/2014/main" id="{484D880C-58B6-B247-8A22-987D2184A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4224338"/>
            <a:ext cx="1690688" cy="642937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Processor</a:t>
            </a:r>
          </a:p>
        </p:txBody>
      </p:sp>
      <p:sp>
        <p:nvSpPr>
          <p:cNvPr id="34821" name="Rectangle 7">
            <a:extLst>
              <a:ext uri="{FF2B5EF4-FFF2-40B4-BE49-F238E27FC236}">
                <a16:creationId xmlns:a16="http://schemas.microsoft.com/office/drawing/2014/main" id="{EFDF8F3D-EB83-C149-B614-8C3CC2850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188" y="4867275"/>
            <a:ext cx="266700" cy="169863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2" name="Rectangle 8">
            <a:extLst>
              <a:ext uri="{FF2B5EF4-FFF2-40B4-BE49-F238E27FC236}">
                <a16:creationId xmlns:a16="http://schemas.microsoft.com/office/drawing/2014/main" id="{A0DABD2B-727D-5041-B936-C178E884E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41913"/>
            <a:ext cx="1238250" cy="26828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3" name="Rectangle 9">
            <a:extLst>
              <a:ext uri="{FF2B5EF4-FFF2-40B4-BE49-F238E27FC236}">
                <a16:creationId xmlns:a16="http://schemas.microsoft.com/office/drawing/2014/main" id="{8728160F-B321-D04D-9424-F079332EB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5213350"/>
            <a:ext cx="288925" cy="112713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4" name="Text Box 10">
            <a:extLst>
              <a:ext uri="{FF2B5EF4-FFF2-40B4-BE49-F238E27FC236}">
                <a16:creationId xmlns:a16="http://schemas.microsoft.com/office/drawing/2014/main" id="{5993C978-5C46-A24C-A147-C4E605D8C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9663" y="5103813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25" name="Line 11">
            <a:extLst>
              <a:ext uri="{FF2B5EF4-FFF2-40B4-BE49-F238E27FC236}">
                <a16:creationId xmlns:a16="http://schemas.microsoft.com/office/drawing/2014/main" id="{5001C76E-B1DB-284D-B851-00CDFD23D9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66813" y="5276850"/>
            <a:ext cx="10429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Rectangle 12">
            <a:extLst>
              <a:ext uri="{FF2B5EF4-FFF2-40B4-BE49-F238E27FC236}">
                <a16:creationId xmlns:a16="http://schemas.microsoft.com/office/drawing/2014/main" id="{97D84422-0338-644F-8A12-C71A35C2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5627688"/>
            <a:ext cx="1239837" cy="26828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7" name="Rectangle 13">
            <a:extLst>
              <a:ext uri="{FF2B5EF4-FFF2-40B4-BE49-F238E27FC236}">
                <a16:creationId xmlns:a16="http://schemas.microsoft.com/office/drawing/2014/main" id="{E0F78DC4-8797-0140-8512-C35FDA85C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75" y="5705475"/>
            <a:ext cx="288925" cy="112713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8" name="Text Box 14">
            <a:extLst>
              <a:ext uri="{FF2B5EF4-FFF2-40B4-BE49-F238E27FC236}">
                <a16:creationId xmlns:a16="http://schemas.microsoft.com/office/drawing/2014/main" id="{DF542733-2851-0C4A-821E-A5E9F4DA4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5600700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29" name="Line 15">
            <a:extLst>
              <a:ext uri="{FF2B5EF4-FFF2-40B4-BE49-F238E27FC236}">
                <a16:creationId xmlns:a16="http://schemas.microsoft.com/office/drawing/2014/main" id="{F097E72D-0741-C34B-80F3-115869C8D4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74750" y="5761038"/>
            <a:ext cx="104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Rectangle 16">
            <a:extLst>
              <a:ext uri="{FF2B5EF4-FFF2-40B4-BE49-F238E27FC236}">
                <a16:creationId xmlns:a16="http://schemas.microsoft.com/office/drawing/2014/main" id="{DF1B3869-678D-404D-8D4B-E2824E8E9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975" y="6119813"/>
            <a:ext cx="1239838" cy="26828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1" name="Rectangle 17">
            <a:extLst>
              <a:ext uri="{FF2B5EF4-FFF2-40B4-BE49-F238E27FC236}">
                <a16:creationId xmlns:a16="http://schemas.microsoft.com/office/drawing/2014/main" id="{43E32C49-AD4E-B74F-BFCC-2F55A11E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6197600"/>
            <a:ext cx="288925" cy="112713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2" name="Text Box 18">
            <a:extLst>
              <a:ext uri="{FF2B5EF4-FFF2-40B4-BE49-F238E27FC236}">
                <a16:creationId xmlns:a16="http://schemas.microsoft.com/office/drawing/2014/main" id="{9620139A-AD33-F647-8D2B-BE025DD1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2363" y="6092825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33" name="Line 19">
            <a:extLst>
              <a:ext uri="{FF2B5EF4-FFF2-40B4-BE49-F238E27FC236}">
                <a16:creationId xmlns:a16="http://schemas.microsoft.com/office/drawing/2014/main" id="{3A4E5871-3BB0-4D42-88EE-DFF75F8800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82688" y="6253163"/>
            <a:ext cx="104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Rectangle 20">
            <a:extLst>
              <a:ext uri="{FF2B5EF4-FFF2-40B4-BE49-F238E27FC236}">
                <a16:creationId xmlns:a16="http://schemas.microsoft.com/office/drawing/2014/main" id="{7FEB0821-4420-1F4B-9E75-C2D1282546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07063" y="5146675"/>
            <a:ext cx="1238250" cy="2682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5" name="Rectangle 21">
            <a:extLst>
              <a:ext uri="{FF2B5EF4-FFF2-40B4-BE49-F238E27FC236}">
                <a16:creationId xmlns:a16="http://schemas.microsoft.com/office/drawing/2014/main" id="{969241B8-F5AF-6E46-862A-042903FF9D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16550" y="5224463"/>
            <a:ext cx="290513" cy="112712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6" name="Text Box 22">
            <a:extLst>
              <a:ext uri="{FF2B5EF4-FFF2-40B4-BE49-F238E27FC236}">
                <a16:creationId xmlns:a16="http://schemas.microsoft.com/office/drawing/2014/main" id="{5751A630-89F2-7340-B8AD-B3E216AD7C8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64225" y="5114925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37" name="Line 23">
            <a:extLst>
              <a:ext uri="{FF2B5EF4-FFF2-40B4-BE49-F238E27FC236}">
                <a16:creationId xmlns:a16="http://schemas.microsoft.com/office/drawing/2014/main" id="{7199BC4F-F3A9-554A-9D28-060132501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6425" y="5281613"/>
            <a:ext cx="10429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Rectangle 24">
            <a:extLst>
              <a:ext uri="{FF2B5EF4-FFF2-40B4-BE49-F238E27FC236}">
                <a16:creationId xmlns:a16="http://schemas.microsoft.com/office/drawing/2014/main" id="{B8CD85BA-17DF-0A41-92DD-8F7B14B482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21350" y="5632450"/>
            <a:ext cx="1239838" cy="2682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9" name="Rectangle 25">
            <a:extLst>
              <a:ext uri="{FF2B5EF4-FFF2-40B4-BE49-F238E27FC236}">
                <a16:creationId xmlns:a16="http://schemas.microsoft.com/office/drawing/2014/main" id="{B5A3A572-D23E-684B-BC41-77D25332A9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32425" y="5710238"/>
            <a:ext cx="288925" cy="112712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0" name="Text Box 26">
            <a:extLst>
              <a:ext uri="{FF2B5EF4-FFF2-40B4-BE49-F238E27FC236}">
                <a16:creationId xmlns:a16="http://schemas.microsoft.com/office/drawing/2014/main" id="{52771FF8-840C-8445-8525-CAC14514A6D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94388" y="5619750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41" name="Line 27">
            <a:extLst>
              <a:ext uri="{FF2B5EF4-FFF2-40B4-BE49-F238E27FC236}">
                <a16:creationId xmlns:a16="http://schemas.microsoft.com/office/drawing/2014/main" id="{83A72740-C977-C840-8A42-9AFA317746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0075" y="5765800"/>
            <a:ext cx="104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2" name="Rectangle 28">
            <a:extLst>
              <a:ext uri="{FF2B5EF4-FFF2-40B4-BE49-F238E27FC236}">
                <a16:creationId xmlns:a16="http://schemas.microsoft.com/office/drawing/2014/main" id="{90A47424-7CE7-5043-A4FE-6DF2AD1405D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13413" y="6124575"/>
            <a:ext cx="1239837" cy="2682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3" name="Rectangle 29">
            <a:extLst>
              <a:ext uri="{FF2B5EF4-FFF2-40B4-BE49-F238E27FC236}">
                <a16:creationId xmlns:a16="http://schemas.microsoft.com/office/drawing/2014/main" id="{DC6E4CAC-DD5A-ED43-8844-E294D4D48B0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24488" y="6202363"/>
            <a:ext cx="288925" cy="112712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4" name="Text Box 30">
            <a:extLst>
              <a:ext uri="{FF2B5EF4-FFF2-40B4-BE49-F238E27FC236}">
                <a16:creationId xmlns:a16="http://schemas.microsoft.com/office/drawing/2014/main" id="{A25BC5FD-81A1-0B4D-80D5-4E7E90D2C48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99150" y="6097588"/>
            <a:ext cx="1025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Line card</a:t>
            </a:r>
          </a:p>
        </p:txBody>
      </p:sp>
      <p:sp>
        <p:nvSpPr>
          <p:cNvPr id="34845" name="Line 31">
            <a:extLst>
              <a:ext uri="{FF2B5EF4-FFF2-40B4-BE49-F238E27FC236}">
                <a16:creationId xmlns:a16="http://schemas.microsoft.com/office/drawing/2014/main" id="{4D9658F4-D509-F847-8310-900A9D34F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2138" y="6257925"/>
            <a:ext cx="104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6" name="Text Box 33">
            <a:extLst>
              <a:ext uri="{FF2B5EF4-FFF2-40B4-BE49-F238E27FC236}">
                <a16:creationId xmlns:a16="http://schemas.microsoft.com/office/drawing/2014/main" id="{445906F1-5A5B-4A4A-B4F8-32B39834A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4214813"/>
            <a:ext cx="1490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accent1"/>
                </a:solidFill>
              </a:rPr>
              <a:t>BGP table</a:t>
            </a:r>
          </a:p>
        </p:txBody>
      </p:sp>
      <p:sp>
        <p:nvSpPr>
          <p:cNvPr id="34847" name="Text Box 34">
            <a:extLst>
              <a:ext uri="{FF2B5EF4-FFF2-40B4-BE49-F238E27FC236}">
                <a16:creationId xmlns:a16="http://schemas.microsoft.com/office/drawing/2014/main" id="{92A2373A-EC00-6F42-A11E-473BDCADE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3" y="4243388"/>
            <a:ext cx="238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accent1"/>
                </a:solidFill>
              </a:rPr>
              <a:t>forwarding table</a:t>
            </a:r>
          </a:p>
        </p:txBody>
      </p:sp>
      <p:sp>
        <p:nvSpPr>
          <p:cNvPr id="34848" name="Line 35">
            <a:extLst>
              <a:ext uri="{FF2B5EF4-FFF2-40B4-BE49-F238E27FC236}">
                <a16:creationId xmlns:a16="http://schemas.microsoft.com/office/drawing/2014/main" id="{05B7978F-C3F2-924E-9694-C62BFA4E1D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1788" y="4519613"/>
            <a:ext cx="74295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Line 36">
            <a:extLst>
              <a:ext uri="{FF2B5EF4-FFF2-40B4-BE49-F238E27FC236}">
                <a16:creationId xmlns:a16="http://schemas.microsoft.com/office/drawing/2014/main" id="{E21E9F16-E849-5040-A949-D7747ABC20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1313" y="4514850"/>
            <a:ext cx="14287" cy="5048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0" name="Line 37">
            <a:extLst>
              <a:ext uri="{FF2B5EF4-FFF2-40B4-BE49-F238E27FC236}">
                <a16:creationId xmlns:a16="http://schemas.microsoft.com/office/drawing/2014/main" id="{6644D167-E6A0-4247-A55E-079E55E839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3075" y="4457700"/>
            <a:ext cx="6858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Slide Number Placeholder 3">
            <a:extLst>
              <a:ext uri="{FF2B5EF4-FFF2-40B4-BE49-F238E27FC236}">
                <a16:creationId xmlns:a16="http://schemas.microsoft.com/office/drawing/2014/main" id="{3281FEA3-8470-404C-B2EB-0C7DFF395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DB1C63B-9D02-6441-810C-1B604C04A0E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Line 12">
            <a:extLst>
              <a:ext uri="{FF2B5EF4-FFF2-40B4-BE49-F238E27FC236}">
                <a16:creationId xmlns:a16="http://schemas.microsoft.com/office/drawing/2014/main" id="{BFD4F858-F93C-A449-9539-ACDAD75142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2900" y="2476500"/>
            <a:ext cx="393700" cy="1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2" name="Line 13">
            <a:extLst>
              <a:ext uri="{FF2B5EF4-FFF2-40B4-BE49-F238E27FC236}">
                <a16:creationId xmlns:a16="http://schemas.microsoft.com/office/drawing/2014/main" id="{35A8B5F5-C3A5-6843-B9FD-FEAF75E92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3036888"/>
            <a:ext cx="4445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54A084EC-433D-C74C-88B5-CC4DE1CF5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Measuring Traffic as it Flows By</a:t>
            </a:r>
          </a:p>
        </p:txBody>
      </p:sp>
      <p:sp>
        <p:nvSpPr>
          <p:cNvPr id="35844" name="Oval 3">
            <a:extLst>
              <a:ext uri="{FF2B5EF4-FFF2-40B4-BE49-F238E27FC236}">
                <a16:creationId xmlns:a16="http://schemas.microsoft.com/office/drawing/2014/main" id="{BB1ABBF6-02CA-3B44-B393-E42C7C914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630488"/>
            <a:ext cx="368300" cy="393700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45" name="Line 5">
            <a:extLst>
              <a:ext uri="{FF2B5EF4-FFF2-40B4-BE49-F238E27FC236}">
                <a16:creationId xmlns:a16="http://schemas.microsoft.com/office/drawing/2014/main" id="{5E18DD00-9322-2947-A190-467039FA0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8700" y="2452688"/>
            <a:ext cx="4445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6">
            <a:extLst>
              <a:ext uri="{FF2B5EF4-FFF2-40B4-BE49-F238E27FC236}">
                <a16:creationId xmlns:a16="http://schemas.microsoft.com/office/drawing/2014/main" id="{EE0497C5-54D5-1B44-AA6A-053E9358AA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6000" y="2971800"/>
            <a:ext cx="482600" cy="23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7">
            <a:extLst>
              <a:ext uri="{FF2B5EF4-FFF2-40B4-BE49-F238E27FC236}">
                <a16:creationId xmlns:a16="http://schemas.microsoft.com/office/drawing/2014/main" id="{819B0EAF-0C83-B14D-BAA5-E3AC268252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8800" y="2844800"/>
            <a:ext cx="8763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Line 8">
            <a:extLst>
              <a:ext uri="{FF2B5EF4-FFF2-40B4-BE49-F238E27FC236}">
                <a16:creationId xmlns:a16="http://schemas.microsoft.com/office/drawing/2014/main" id="{4AE02ED8-800B-6E4E-AD50-295F77482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819400"/>
            <a:ext cx="762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id="{BDB146DC-C2FD-8540-9829-82CE24014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8950" y="2960688"/>
            <a:ext cx="311150" cy="368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Oval 11">
            <a:extLst>
              <a:ext uri="{FF2B5EF4-FFF2-40B4-BE49-F238E27FC236}">
                <a16:creationId xmlns:a16="http://schemas.microsoft.com/office/drawing/2014/main" id="{1FE0A8DD-A3D4-5245-9475-5983F8C2E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2647950"/>
            <a:ext cx="368300" cy="3937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51" name="Oval 14">
            <a:extLst>
              <a:ext uri="{FF2B5EF4-FFF2-40B4-BE49-F238E27FC236}">
                <a16:creationId xmlns:a16="http://schemas.microsoft.com/office/drawing/2014/main" id="{4F9D7908-D122-6544-A758-36F307831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2647950"/>
            <a:ext cx="368300" cy="3937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52" name="Line 15">
            <a:extLst>
              <a:ext uri="{FF2B5EF4-FFF2-40B4-BE49-F238E27FC236}">
                <a16:creationId xmlns:a16="http://schemas.microsoft.com/office/drawing/2014/main" id="{4A274746-C8DD-9D4F-B87F-9D523D93BD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25700" y="3009900"/>
            <a:ext cx="393700" cy="1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6">
            <a:extLst>
              <a:ext uri="{FF2B5EF4-FFF2-40B4-BE49-F238E27FC236}">
                <a16:creationId xmlns:a16="http://schemas.microsoft.com/office/drawing/2014/main" id="{D011ABF2-ED95-B44F-BEAE-D00777CE7B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3950" y="2427288"/>
            <a:ext cx="4445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Oval 17">
            <a:extLst>
              <a:ext uri="{FF2B5EF4-FFF2-40B4-BE49-F238E27FC236}">
                <a16:creationId xmlns:a16="http://schemas.microsoft.com/office/drawing/2014/main" id="{2CE4D04A-6A58-E949-9324-3D64C0D3A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524000"/>
            <a:ext cx="2540000" cy="25908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pSp>
        <p:nvGrpSpPr>
          <p:cNvPr id="35855" name="Group 22">
            <a:extLst>
              <a:ext uri="{FF2B5EF4-FFF2-40B4-BE49-F238E27FC236}">
                <a16:creationId xmlns:a16="http://schemas.microsoft.com/office/drawing/2014/main" id="{CE86C039-6CB2-C043-9FD3-932E1A949BB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800350"/>
            <a:ext cx="508000" cy="88900"/>
            <a:chOff x="1464" y="2109"/>
            <a:chExt cx="320" cy="56"/>
          </a:xfrm>
        </p:grpSpPr>
        <p:sp>
          <p:nvSpPr>
            <p:cNvPr id="35890" name="Oval 18">
              <a:extLst>
                <a:ext uri="{FF2B5EF4-FFF2-40B4-BE49-F238E27FC236}">
                  <a16:creationId xmlns:a16="http://schemas.microsoft.com/office/drawing/2014/main" id="{8EB68975-942C-CB47-9778-C5C6A07FE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5891" name="Oval 20">
              <a:extLst>
                <a:ext uri="{FF2B5EF4-FFF2-40B4-BE49-F238E27FC236}">
                  <a16:creationId xmlns:a16="http://schemas.microsoft.com/office/drawing/2014/main" id="{025CC34C-FDE6-0B4F-BD32-D9C284EA5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5892" name="Oval 21">
              <a:extLst>
                <a:ext uri="{FF2B5EF4-FFF2-40B4-BE49-F238E27FC236}">
                  <a16:creationId xmlns:a16="http://schemas.microsoft.com/office/drawing/2014/main" id="{CCCAA484-A538-3143-BF95-176EB2089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</p:grpSp>
      <p:grpSp>
        <p:nvGrpSpPr>
          <p:cNvPr id="35856" name="Group 23">
            <a:extLst>
              <a:ext uri="{FF2B5EF4-FFF2-40B4-BE49-F238E27FC236}">
                <a16:creationId xmlns:a16="http://schemas.microsoft.com/office/drawing/2014/main" id="{CDC5F9FE-9AEE-924A-8A60-C1C9A0EBF3B8}"/>
              </a:ext>
            </a:extLst>
          </p:cNvPr>
          <p:cNvGrpSpPr>
            <a:grpSpLocks/>
          </p:cNvGrpSpPr>
          <p:nvPr/>
        </p:nvGrpSpPr>
        <p:grpSpPr bwMode="auto">
          <a:xfrm>
            <a:off x="6350000" y="2800350"/>
            <a:ext cx="508000" cy="88900"/>
            <a:chOff x="1464" y="2109"/>
            <a:chExt cx="320" cy="56"/>
          </a:xfrm>
        </p:grpSpPr>
        <p:sp>
          <p:nvSpPr>
            <p:cNvPr id="35887" name="Oval 24">
              <a:extLst>
                <a:ext uri="{FF2B5EF4-FFF2-40B4-BE49-F238E27FC236}">
                  <a16:creationId xmlns:a16="http://schemas.microsoft.com/office/drawing/2014/main" id="{B3457F69-D231-8842-9FB2-706963EB8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5888" name="Oval 25">
              <a:extLst>
                <a:ext uri="{FF2B5EF4-FFF2-40B4-BE49-F238E27FC236}">
                  <a16:creationId xmlns:a16="http://schemas.microsoft.com/office/drawing/2014/main" id="{36F66189-EB12-8F4E-9FDF-F759D4F98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5889" name="Oval 26">
              <a:extLst>
                <a:ext uri="{FF2B5EF4-FFF2-40B4-BE49-F238E27FC236}">
                  <a16:creationId xmlns:a16="http://schemas.microsoft.com/office/drawing/2014/main" id="{EF5159D7-1DC7-8D44-B29A-3B45CC133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2109"/>
              <a:ext cx="56" cy="5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</p:grpSp>
      <p:sp>
        <p:nvSpPr>
          <p:cNvPr id="35857" name="Oval 37">
            <a:extLst>
              <a:ext uri="{FF2B5EF4-FFF2-40B4-BE49-F238E27FC236}">
                <a16:creationId xmlns:a16="http://schemas.microsoft.com/office/drawing/2014/main" id="{A485163E-EAD3-2F49-BF8B-E16CC18BA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606550"/>
            <a:ext cx="1397000" cy="24765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58" name="Rectangle 27">
            <a:extLst>
              <a:ext uri="{FF2B5EF4-FFF2-40B4-BE49-F238E27FC236}">
                <a16:creationId xmlns:a16="http://schemas.microsoft.com/office/drawing/2014/main" id="{918BEB9E-64AA-8441-9E05-49C269C15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2419350"/>
            <a:ext cx="241300" cy="254000"/>
          </a:xfrm>
          <a:prstGeom prst="rect">
            <a:avLst/>
          </a:prstGeom>
          <a:solidFill>
            <a:srgbClr val="006600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59" name="Line 28">
            <a:extLst>
              <a:ext uri="{FF2B5EF4-FFF2-40B4-BE49-F238E27FC236}">
                <a16:creationId xmlns:a16="http://schemas.microsoft.com/office/drawing/2014/main" id="{F76D14AE-6F00-4E4B-8542-95A9C27F8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" y="2876550"/>
            <a:ext cx="165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33">
            <a:extLst>
              <a:ext uri="{FF2B5EF4-FFF2-40B4-BE49-F238E27FC236}">
                <a16:creationId xmlns:a16="http://schemas.microsoft.com/office/drawing/2014/main" id="{BFFD3404-6585-D542-8FCD-EBF1AA4D3E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28700" y="2292350"/>
            <a:ext cx="0" cy="1104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Line 34">
            <a:extLst>
              <a:ext uri="{FF2B5EF4-FFF2-40B4-BE49-F238E27FC236}">
                <a16:creationId xmlns:a16="http://schemas.microsoft.com/office/drawing/2014/main" id="{B73896A7-3D1C-A946-97A8-1FE1EC90F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" y="2559050"/>
            <a:ext cx="165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35">
            <a:extLst>
              <a:ext uri="{FF2B5EF4-FFF2-40B4-BE49-F238E27FC236}">
                <a16:creationId xmlns:a16="http://schemas.microsoft.com/office/drawing/2014/main" id="{7053F66E-994D-0E40-972F-E22B1F293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0900" y="3194050"/>
            <a:ext cx="165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43">
            <a:extLst>
              <a:ext uri="{FF2B5EF4-FFF2-40B4-BE49-F238E27FC236}">
                <a16:creationId xmlns:a16="http://schemas.microsoft.com/office/drawing/2014/main" id="{8209B808-18BD-B446-B2AF-C299344168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1400" y="2997200"/>
            <a:ext cx="165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 Box 44">
            <a:extLst>
              <a:ext uri="{FF2B5EF4-FFF2-40B4-BE49-F238E27FC236}">
                <a16:creationId xmlns:a16="http://schemas.microsoft.com/office/drawing/2014/main" id="{35EC7ED5-E33D-7F41-8D4D-4934A471C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438" y="2447925"/>
            <a:ext cx="750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input</a:t>
            </a:r>
          </a:p>
        </p:txBody>
      </p:sp>
      <p:sp>
        <p:nvSpPr>
          <p:cNvPr id="35865" name="Text Box 45">
            <a:extLst>
              <a:ext uri="{FF2B5EF4-FFF2-40B4-BE49-F238E27FC236}">
                <a16:creationId xmlns:a16="http://schemas.microsoft.com/office/drawing/2014/main" id="{1E59B05F-1383-684C-876E-2DA3D7967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513" y="2397125"/>
            <a:ext cx="915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output</a:t>
            </a:r>
          </a:p>
        </p:txBody>
      </p:sp>
      <p:sp>
        <p:nvSpPr>
          <p:cNvPr id="35866" name="Text Box 47">
            <a:extLst>
              <a:ext uri="{FF2B5EF4-FFF2-40B4-BE49-F238E27FC236}">
                <a16:creationId xmlns:a16="http://schemas.microsoft.com/office/drawing/2014/main" id="{409C65C0-237E-CE45-9E5E-997534753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00525"/>
            <a:ext cx="1222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source AS</a:t>
            </a:r>
          </a:p>
        </p:txBody>
      </p:sp>
      <p:sp>
        <p:nvSpPr>
          <p:cNvPr id="35867" name="Text Box 48">
            <a:extLst>
              <a:ext uri="{FF2B5EF4-FFF2-40B4-BE49-F238E27FC236}">
                <a16:creationId xmlns:a16="http://schemas.microsoft.com/office/drawing/2014/main" id="{B7677CFC-D713-E642-BC04-B99B8FAF9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8" y="3336925"/>
            <a:ext cx="890587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source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prefix</a:t>
            </a:r>
          </a:p>
        </p:txBody>
      </p:sp>
      <p:sp>
        <p:nvSpPr>
          <p:cNvPr id="35868" name="Text Box 49">
            <a:extLst>
              <a:ext uri="{FF2B5EF4-FFF2-40B4-BE49-F238E27FC236}">
                <a16:creationId xmlns:a16="http://schemas.microsoft.com/office/drawing/2014/main" id="{D6A35EAB-4192-6344-B048-2EF8A19E1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3" y="1863725"/>
            <a:ext cx="919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source</a:t>
            </a:r>
          </a:p>
        </p:txBody>
      </p:sp>
      <p:sp>
        <p:nvSpPr>
          <p:cNvPr id="35869" name="Oval 51">
            <a:extLst>
              <a:ext uri="{FF2B5EF4-FFF2-40B4-BE49-F238E27FC236}">
                <a16:creationId xmlns:a16="http://schemas.microsoft.com/office/drawing/2014/main" id="{9D04EAFA-E975-AD4E-84DD-F7C17AA04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4600" y="1606550"/>
            <a:ext cx="1397000" cy="24765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pSp>
        <p:nvGrpSpPr>
          <p:cNvPr id="35870" name="Group 61">
            <a:extLst>
              <a:ext uri="{FF2B5EF4-FFF2-40B4-BE49-F238E27FC236}">
                <a16:creationId xmlns:a16="http://schemas.microsoft.com/office/drawing/2014/main" id="{63D16B94-675E-EA49-85EA-8162ABC0516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013700" y="2292350"/>
            <a:ext cx="571500" cy="1104900"/>
            <a:chOff x="5048" y="1803"/>
            <a:chExt cx="360" cy="696"/>
          </a:xfrm>
        </p:grpSpPr>
        <p:sp>
          <p:nvSpPr>
            <p:cNvPr id="35881" name="Rectangle 52">
              <a:extLst>
                <a:ext uri="{FF2B5EF4-FFF2-40B4-BE49-F238E27FC236}">
                  <a16:creationId xmlns:a16="http://schemas.microsoft.com/office/drawing/2014/main" id="{CFE5E12F-D439-9F4B-8626-8B0C4F04A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" y="1883"/>
              <a:ext cx="152" cy="160"/>
            </a:xfrm>
            <a:prstGeom prst="rect">
              <a:avLst/>
            </a:prstGeom>
            <a:solidFill>
              <a:srgbClr val="006600"/>
            </a:solidFill>
            <a:ln w="3810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5882" name="Line 53">
              <a:extLst>
                <a:ext uri="{FF2B5EF4-FFF2-40B4-BE49-F238E27FC236}">
                  <a16:creationId xmlns:a16="http://schemas.microsoft.com/office/drawing/2014/main" id="{B4368989-6EF1-194D-889D-B6F32198E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0" y="2171"/>
              <a:ext cx="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3" name="Line 54">
              <a:extLst>
                <a:ext uri="{FF2B5EF4-FFF2-40B4-BE49-F238E27FC236}">
                  <a16:creationId xmlns:a16="http://schemas.microsoft.com/office/drawing/2014/main" id="{6EFB8CC1-E5B7-4646-9885-395D8F18F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96" y="1803"/>
              <a:ext cx="0" cy="6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Line 55">
              <a:extLst>
                <a:ext uri="{FF2B5EF4-FFF2-40B4-BE49-F238E27FC236}">
                  <a16:creationId xmlns:a16="http://schemas.microsoft.com/office/drawing/2014/main" id="{13957FBB-63AB-E147-A56A-FE88E456B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0" y="1971"/>
              <a:ext cx="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Line 56">
              <a:extLst>
                <a:ext uri="{FF2B5EF4-FFF2-40B4-BE49-F238E27FC236}">
                  <a16:creationId xmlns:a16="http://schemas.microsoft.com/office/drawing/2014/main" id="{3264B786-45BE-FA41-90F8-3A1C03F10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2371"/>
              <a:ext cx="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Line 57">
              <a:extLst>
                <a:ext uri="{FF2B5EF4-FFF2-40B4-BE49-F238E27FC236}">
                  <a16:creationId xmlns:a16="http://schemas.microsoft.com/office/drawing/2014/main" id="{CB9E29EA-CE04-2449-95F4-D629ADE48C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4" y="2247"/>
              <a:ext cx="1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71" name="Text Box 58">
            <a:extLst>
              <a:ext uri="{FF2B5EF4-FFF2-40B4-BE49-F238E27FC236}">
                <a16:creationId xmlns:a16="http://schemas.microsoft.com/office/drawing/2014/main" id="{C83B25A0-B506-7644-9236-7C603E16C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325" y="4200525"/>
            <a:ext cx="974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dest AS</a:t>
            </a:r>
          </a:p>
        </p:txBody>
      </p:sp>
      <p:sp>
        <p:nvSpPr>
          <p:cNvPr id="35872" name="Text Box 59">
            <a:extLst>
              <a:ext uri="{FF2B5EF4-FFF2-40B4-BE49-F238E27FC236}">
                <a16:creationId xmlns:a16="http://schemas.microsoft.com/office/drawing/2014/main" id="{C0C03090-1B7A-8B43-8A8C-A93ABB3A8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4638" y="3336925"/>
            <a:ext cx="801687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dest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prefix</a:t>
            </a:r>
          </a:p>
        </p:txBody>
      </p:sp>
      <p:sp>
        <p:nvSpPr>
          <p:cNvPr id="35873" name="Text Box 60">
            <a:extLst>
              <a:ext uri="{FF2B5EF4-FFF2-40B4-BE49-F238E27FC236}">
                <a16:creationId xmlns:a16="http://schemas.microsoft.com/office/drawing/2014/main" id="{DD77C49B-BCB3-1446-9A04-9B8489C3C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6075" y="1863725"/>
            <a:ext cx="655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00"/>
                </a:solidFill>
                <a:latin typeface="Calibri" panose="020F0502020204030204" pitchFamily="34" charset="0"/>
              </a:rPr>
              <a:t>dest</a:t>
            </a:r>
          </a:p>
        </p:txBody>
      </p:sp>
      <p:sp>
        <p:nvSpPr>
          <p:cNvPr id="35874" name="Freeform 65">
            <a:extLst>
              <a:ext uri="{FF2B5EF4-FFF2-40B4-BE49-F238E27FC236}">
                <a16:creationId xmlns:a16="http://schemas.microsoft.com/office/drawing/2014/main" id="{F9FFCD12-1176-1F46-9845-B6CAC9230A33}"/>
              </a:ext>
            </a:extLst>
          </p:cNvPr>
          <p:cNvSpPr>
            <a:spLocks/>
          </p:cNvSpPr>
          <p:nvPr/>
        </p:nvSpPr>
        <p:spPr bwMode="auto">
          <a:xfrm>
            <a:off x="952500" y="2351088"/>
            <a:ext cx="7226300" cy="1587"/>
          </a:xfrm>
          <a:custGeom>
            <a:avLst/>
            <a:gdLst>
              <a:gd name="T0" fmla="*/ 0 w 4552"/>
              <a:gd name="T1" fmla="*/ 0 h 1"/>
              <a:gd name="T2" fmla="*/ 2147483647 w 4552"/>
              <a:gd name="T3" fmla="*/ 0 h 1"/>
              <a:gd name="T4" fmla="*/ 0 60000 65536"/>
              <a:gd name="T5" fmla="*/ 0 60000 65536"/>
              <a:gd name="T6" fmla="*/ 0 w 4552"/>
              <a:gd name="T7" fmla="*/ 0 h 1"/>
              <a:gd name="T8" fmla="*/ 4552 w 455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52" h="1">
                <a:moveTo>
                  <a:pt x="0" y="0"/>
                </a:moveTo>
                <a:cubicBezTo>
                  <a:pt x="0" y="0"/>
                  <a:pt x="2276" y="0"/>
                  <a:pt x="4552" y="0"/>
                </a:cubicBezTo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5" name="Rectangle 66">
            <a:extLst>
              <a:ext uri="{FF2B5EF4-FFF2-40B4-BE49-F238E27FC236}">
                <a16:creationId xmlns:a16="http://schemas.microsoft.com/office/drawing/2014/main" id="{86A5F560-D2C3-F947-B683-BEA5DDD18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2960688"/>
            <a:ext cx="127000" cy="88900"/>
          </a:xfrm>
          <a:prstGeom prst="rect">
            <a:avLst/>
          </a:prstGeom>
          <a:solidFill>
            <a:srgbClr val="006600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76" name="Rectangle 67">
            <a:extLst>
              <a:ext uri="{FF2B5EF4-FFF2-40B4-BE49-F238E27FC236}">
                <a16:creationId xmlns:a16="http://schemas.microsoft.com/office/drawing/2014/main" id="{7278D3FB-DB43-9B44-AA9A-3CD63B591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700" y="2960688"/>
            <a:ext cx="127000" cy="88900"/>
          </a:xfrm>
          <a:prstGeom prst="rect">
            <a:avLst/>
          </a:prstGeom>
          <a:solidFill>
            <a:srgbClr val="006600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77" name="Rectangle 68">
            <a:extLst>
              <a:ext uri="{FF2B5EF4-FFF2-40B4-BE49-F238E27FC236}">
                <a16:creationId xmlns:a16="http://schemas.microsoft.com/office/drawing/2014/main" id="{F82F20F3-CC2E-A74F-8DD5-B46F4A7FC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2946400"/>
            <a:ext cx="127000" cy="88900"/>
          </a:xfrm>
          <a:prstGeom prst="rect">
            <a:avLst/>
          </a:prstGeom>
          <a:solidFill>
            <a:srgbClr val="006600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5878" name="Text Box 70">
            <a:extLst>
              <a:ext uri="{FF2B5EF4-FFF2-40B4-BE49-F238E27FC236}">
                <a16:creationId xmlns:a16="http://schemas.microsoft.com/office/drawing/2014/main" id="{361CD4C7-388D-B544-80FD-FF85ED2BF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4198938"/>
            <a:ext cx="1965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intermediate AS</a:t>
            </a:r>
          </a:p>
        </p:txBody>
      </p:sp>
      <p:sp>
        <p:nvSpPr>
          <p:cNvPr id="35879" name="Text Box 71">
            <a:extLst>
              <a:ext uri="{FF2B5EF4-FFF2-40B4-BE49-F238E27FC236}">
                <a16:creationId xmlns:a16="http://schemas.microsoft.com/office/drawing/2014/main" id="{D1103D78-6198-2A49-91C7-F5C76AD8D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816475"/>
            <a:ext cx="6970713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Aft>
                <a:spcPts val="1200"/>
              </a:spcAft>
            </a:pPr>
            <a:r>
              <a:rPr lang="en-US" altLang="en-US" sz="2400">
                <a:solidFill>
                  <a:srgbClr val="006600"/>
                </a:solidFill>
                <a:latin typeface="Calibri" panose="020F0502020204030204" pitchFamily="34" charset="0"/>
              </a:rPr>
              <a:t>Source and destination</a:t>
            </a:r>
            <a:r>
              <a:rPr lang="en-US" altLang="en-US" sz="2400">
                <a:latin typeface="Calibri" panose="020F0502020204030204" pitchFamily="34" charset="0"/>
              </a:rPr>
              <a:t>: IP header</a:t>
            </a:r>
          </a:p>
          <a:p>
            <a:pPr algn="l" eaLnBrk="1" hangingPunct="1">
              <a:spcAft>
                <a:spcPts val="1200"/>
              </a:spcAft>
            </a:pPr>
            <a:r>
              <a:rPr lang="en-US" altLang="en-US" sz="2400">
                <a:solidFill>
                  <a:srgbClr val="006600"/>
                </a:solidFill>
                <a:latin typeface="Calibri" panose="020F0502020204030204" pitchFamily="34" charset="0"/>
              </a:rPr>
              <a:t>Source and dest prefix</a:t>
            </a:r>
            <a:r>
              <a:rPr lang="en-US" altLang="en-US" sz="2400">
                <a:latin typeface="Calibri" panose="020F0502020204030204" pitchFamily="34" charset="0"/>
              </a:rPr>
              <a:t>: forwarding table or BGP table</a:t>
            </a:r>
          </a:p>
          <a:p>
            <a:pPr algn="l" eaLnBrk="1" hangingPunct="1">
              <a:spcAft>
                <a:spcPts val="1200"/>
              </a:spcAft>
            </a:pPr>
            <a:r>
              <a:rPr lang="en-US" altLang="en-US" sz="2400">
                <a:solidFill>
                  <a:srgbClr val="006600"/>
                </a:solidFill>
                <a:latin typeface="Calibri" panose="020F0502020204030204" pitchFamily="34" charset="0"/>
              </a:rPr>
              <a:t>Source and destination AS</a:t>
            </a:r>
            <a:r>
              <a:rPr lang="en-US" altLang="en-US" sz="2400">
                <a:latin typeface="Calibri" panose="020F0502020204030204" pitchFamily="34" charset="0"/>
              </a:rPr>
              <a:t>: BGP table</a:t>
            </a:r>
          </a:p>
        </p:txBody>
      </p:sp>
      <p:sp>
        <p:nvSpPr>
          <p:cNvPr id="35880" name="Slide Number Placeholder 3">
            <a:extLst>
              <a:ext uri="{FF2B5EF4-FFF2-40B4-BE49-F238E27FC236}">
                <a16:creationId xmlns:a16="http://schemas.microsoft.com/office/drawing/2014/main" id="{2AF01203-9410-CA4B-B060-9CA758F0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248D65-05CF-444E-93A5-30004A31349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>
            <a:extLst>
              <a:ext uri="{FF2B5EF4-FFF2-40B4-BE49-F238E27FC236}">
                <a16:creationId xmlns:a16="http://schemas.microsoft.com/office/drawing/2014/main" id="{ACEA51ED-D86C-404E-A6E4-F3F60EA565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Why Measure the Network?</a:t>
            </a:r>
          </a:p>
        </p:txBody>
      </p:sp>
      <p:sp>
        <p:nvSpPr>
          <p:cNvPr id="17410" name="Rectangle 5">
            <a:extLst>
              <a:ext uri="{FF2B5EF4-FFF2-40B4-BE49-F238E27FC236}">
                <a16:creationId xmlns:a16="http://schemas.microsoft.com/office/drawing/2014/main" id="{1134F261-4981-284D-A00A-C3DD2F32A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Scientific discovery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Characterizing traffic, topology, performance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Understanding protocol performance and dynamics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Network operations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Billing customers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Detecting, diagnosing, and fixing problems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Planning outlay of new equipment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D118CC68-9C62-DD42-B6F9-F1BF1CECA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B11F7E3-B032-4F44-B4B5-6E90F893626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4">
            <a:extLst>
              <a:ext uri="{FF2B5EF4-FFF2-40B4-BE49-F238E27FC236}">
                <a16:creationId xmlns:a16="http://schemas.microsoft.com/office/drawing/2014/main" id="{C525CF2B-ABC1-A74A-9712-86C514137A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Packet vs. Flow Measurement</a:t>
            </a:r>
          </a:p>
        </p:txBody>
      </p:sp>
      <p:sp>
        <p:nvSpPr>
          <p:cNvPr id="36866" name="Rectangle 5">
            <a:extLst>
              <a:ext uri="{FF2B5EF4-FFF2-40B4-BE49-F238E27FC236}">
                <a16:creationId xmlns:a16="http://schemas.microsoft.com/office/drawing/2014/main" id="{0E08AE76-AA93-D04C-A01B-E1AEA3385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Basic statistics (available from both techniques)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Traffic mix by IP addresses, port numbers, protocol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Average packet size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Traffic over time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Both: traffic volumes on medium-to-large time scale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Packet: burstiness of traffic on a small time scale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Statistics per TCP connection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Both: volume of traffic transferred over the link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Packet: frequency of lost or out-of-order packets</a:t>
            </a: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33A592A6-76E3-E14F-9FCF-65F930200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4D08EE7-F623-C24E-AFE9-D2AA7BB2137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F23CE564-8EBE-4D45-9E89-4723F77A6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Collecting Flow Measurements</a:t>
            </a:r>
          </a:p>
        </p:txBody>
      </p:sp>
      <p:sp>
        <p:nvSpPr>
          <p:cNvPr id="37890" name="Rectangle 20">
            <a:extLst>
              <a:ext uri="{FF2B5EF4-FFF2-40B4-BE49-F238E27FC236}">
                <a16:creationId xmlns:a16="http://schemas.microsoft.com/office/drawing/2014/main" id="{6809665D-0F16-E746-BE25-25E99DB75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022475"/>
            <a:ext cx="1239837" cy="62547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" name="Text Box 21">
            <a:extLst>
              <a:ext uri="{FF2B5EF4-FFF2-40B4-BE49-F238E27FC236}">
                <a16:creationId xmlns:a16="http://schemas.microsoft.com/office/drawing/2014/main" id="{689B2A3F-F900-9D4F-BAC8-36C36AE95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2138363"/>
            <a:ext cx="119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Router A</a:t>
            </a:r>
          </a:p>
        </p:txBody>
      </p:sp>
      <p:sp>
        <p:nvSpPr>
          <p:cNvPr id="37892" name="Line 22">
            <a:extLst>
              <a:ext uri="{FF2B5EF4-FFF2-40B4-BE49-F238E27FC236}">
                <a16:creationId xmlns:a16="http://schemas.microsoft.com/office/drawing/2014/main" id="{59A06CC2-250B-D04E-91B5-623C0E670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2322513"/>
            <a:ext cx="1162050" cy="1587"/>
          </a:xfrm>
          <a:prstGeom prst="line">
            <a:avLst/>
          </a:prstGeom>
          <a:noFill/>
          <a:ln w="15875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Line 23">
            <a:extLst>
              <a:ext uri="{FF2B5EF4-FFF2-40B4-BE49-F238E27FC236}">
                <a16:creationId xmlns:a16="http://schemas.microsoft.com/office/drawing/2014/main" id="{3E1CF10B-44B2-FF49-8BCD-2CB26DBF6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2474913"/>
            <a:ext cx="1163637" cy="13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24">
            <a:extLst>
              <a:ext uri="{FF2B5EF4-FFF2-40B4-BE49-F238E27FC236}">
                <a16:creationId xmlns:a16="http://schemas.microsoft.com/office/drawing/2014/main" id="{3A27AD09-4A92-0D4A-9D54-8193B80BF1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9263" y="2033588"/>
            <a:ext cx="1163637" cy="13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Text Box 25">
            <a:extLst>
              <a:ext uri="{FF2B5EF4-FFF2-40B4-BE49-F238E27FC236}">
                <a16:creationId xmlns:a16="http://schemas.microsoft.com/office/drawing/2014/main" id="{7733C292-660D-8340-9E23-647550E9E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3" y="995363"/>
            <a:ext cx="4422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Route CPU that generates flow records</a:t>
            </a:r>
          </a:p>
        </p:txBody>
      </p:sp>
      <p:sp>
        <p:nvSpPr>
          <p:cNvPr id="37896" name="Line 26">
            <a:extLst>
              <a:ext uri="{FF2B5EF4-FFF2-40B4-BE49-F238E27FC236}">
                <a16:creationId xmlns:a16="http://schemas.microsoft.com/office/drawing/2014/main" id="{B8B68742-92A9-9F43-80F6-4280996B91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5150" y="2322513"/>
            <a:ext cx="1162050" cy="1587"/>
          </a:xfrm>
          <a:prstGeom prst="line">
            <a:avLst/>
          </a:prstGeom>
          <a:noFill/>
          <a:ln w="158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Line 27">
            <a:extLst>
              <a:ext uri="{FF2B5EF4-FFF2-40B4-BE49-F238E27FC236}">
                <a16:creationId xmlns:a16="http://schemas.microsoft.com/office/drawing/2014/main" id="{49B62721-C756-3447-8BF2-636E930FF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6900" y="2474913"/>
            <a:ext cx="1163638" cy="13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Line 28">
            <a:extLst>
              <a:ext uri="{FF2B5EF4-FFF2-40B4-BE49-F238E27FC236}">
                <a16:creationId xmlns:a16="http://schemas.microsoft.com/office/drawing/2014/main" id="{476621A8-0593-224C-92ED-17F36553F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6900" y="2033588"/>
            <a:ext cx="1163638" cy="13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Rectangle 29">
            <a:extLst>
              <a:ext uri="{FF2B5EF4-FFF2-40B4-BE49-F238E27FC236}">
                <a16:creationId xmlns:a16="http://schemas.microsoft.com/office/drawing/2014/main" id="{620E318D-28C8-014F-95D6-84D2CED97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8" y="984250"/>
            <a:ext cx="4386262" cy="1730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900" name="Text Box 30">
            <a:extLst>
              <a:ext uri="{FF2B5EF4-FFF2-40B4-BE49-F238E27FC236}">
                <a16:creationId xmlns:a16="http://schemas.microsoft.com/office/drawing/2014/main" id="{5C118E4D-0C16-6B42-B3AC-431EFBA91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950" y="1455738"/>
            <a:ext cx="4591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…may degrade forwarding performance</a:t>
            </a:r>
          </a:p>
        </p:txBody>
      </p:sp>
      <p:grpSp>
        <p:nvGrpSpPr>
          <p:cNvPr id="37901" name="Group 36">
            <a:extLst>
              <a:ext uri="{FF2B5EF4-FFF2-40B4-BE49-F238E27FC236}">
                <a16:creationId xmlns:a16="http://schemas.microsoft.com/office/drawing/2014/main" id="{3A7A186B-E81F-1B41-9B3F-F06261DAACE8}"/>
              </a:ext>
            </a:extLst>
          </p:cNvPr>
          <p:cNvGrpSpPr>
            <a:grpSpLocks/>
          </p:cNvGrpSpPr>
          <p:nvPr/>
        </p:nvGrpSpPr>
        <p:grpSpPr bwMode="auto">
          <a:xfrm>
            <a:off x="1130300" y="2819400"/>
            <a:ext cx="7999413" cy="1600200"/>
            <a:chOff x="712" y="1582"/>
            <a:chExt cx="5039" cy="1008"/>
          </a:xfrm>
        </p:grpSpPr>
        <p:sp>
          <p:nvSpPr>
            <p:cNvPr id="37919" name="Rectangle 13">
              <a:extLst>
                <a:ext uri="{FF2B5EF4-FFF2-40B4-BE49-F238E27FC236}">
                  <a16:creationId xmlns:a16="http://schemas.microsoft.com/office/drawing/2014/main" id="{B74572E0-4385-EE41-A47F-58B70859B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" y="2016"/>
              <a:ext cx="781" cy="39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20" name="Text Box 14">
              <a:extLst>
                <a:ext uri="{FF2B5EF4-FFF2-40B4-BE49-F238E27FC236}">
                  <a16:creationId xmlns:a16="http://schemas.microsoft.com/office/drawing/2014/main" id="{B50A234D-DB16-0B49-BF0F-F68D7C02A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2" y="2089"/>
              <a:ext cx="7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Router A</a:t>
              </a:r>
            </a:p>
          </p:txBody>
        </p:sp>
        <p:sp>
          <p:nvSpPr>
            <p:cNvPr id="36897" name="Rectangle 15">
              <a:extLst>
                <a:ext uri="{FF2B5EF4-FFF2-40B4-BE49-F238E27FC236}">
                  <a16:creationId xmlns:a16="http://schemas.microsoft.com/office/drawing/2014/main" id="{E46DE156-16F9-E849-98B2-84FE840BC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7" y="2142"/>
              <a:ext cx="307" cy="134"/>
            </a:xfrm>
            <a:prstGeom prst="rect">
              <a:avLst/>
            </a:prstGeom>
            <a:gradFill rotWithShape="1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7922" name="Line 16">
              <a:extLst>
                <a:ext uri="{FF2B5EF4-FFF2-40B4-BE49-F238E27FC236}">
                  <a16:creationId xmlns:a16="http://schemas.microsoft.com/office/drawing/2014/main" id="{5C746A3E-C9F2-CA43-81B1-DD8094C045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9" y="2205"/>
              <a:ext cx="732" cy="1"/>
            </a:xfrm>
            <a:prstGeom prst="line">
              <a:avLst/>
            </a:prstGeom>
            <a:noFill/>
            <a:ln w="158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3" name="Text Box 17">
              <a:extLst>
                <a:ext uri="{FF2B5EF4-FFF2-40B4-BE49-F238E27FC236}">
                  <a16:creationId xmlns:a16="http://schemas.microsoft.com/office/drawing/2014/main" id="{7D2D210D-5167-4749-AA2F-A082454D3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631"/>
              <a:ext cx="26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Times New Roman" panose="02020603050405020304" pitchFamily="18" charset="0"/>
                </a:rPr>
                <a:t>Line card that generates flow records</a:t>
              </a:r>
            </a:p>
          </p:txBody>
        </p:sp>
        <p:sp>
          <p:nvSpPr>
            <p:cNvPr id="37924" name="Rectangle 18">
              <a:extLst>
                <a:ext uri="{FF2B5EF4-FFF2-40B4-BE49-F238E27FC236}">
                  <a16:creationId xmlns:a16="http://schemas.microsoft.com/office/drawing/2014/main" id="{FF0E111D-C9CC-B04A-9236-A717F2CBA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" y="1582"/>
              <a:ext cx="2755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25" name="Text Box 31">
              <a:extLst>
                <a:ext uri="{FF2B5EF4-FFF2-40B4-BE49-F238E27FC236}">
                  <a16:creationId xmlns:a16="http://schemas.microsoft.com/office/drawing/2014/main" id="{F6DA51DF-EA27-FD48-B9FB-4994601DF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" y="1804"/>
              <a:ext cx="220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Times New Roman" panose="02020603050405020304" pitchFamily="18" charset="0"/>
                </a:rPr>
                <a:t>…more efficient to support </a:t>
              </a:r>
            </a:p>
            <a:p>
              <a:r>
                <a:rPr lang="en-US" altLang="en-US">
                  <a:latin typeface="Times New Roman" panose="02020603050405020304" pitchFamily="18" charset="0"/>
                </a:rPr>
                <a:t>measurement in each line card</a:t>
              </a:r>
            </a:p>
          </p:txBody>
        </p:sp>
      </p:grpSp>
      <p:grpSp>
        <p:nvGrpSpPr>
          <p:cNvPr id="37902" name="Group 34">
            <a:extLst>
              <a:ext uri="{FF2B5EF4-FFF2-40B4-BE49-F238E27FC236}">
                <a16:creationId xmlns:a16="http://schemas.microsoft.com/office/drawing/2014/main" id="{35CCF453-091C-8F47-9192-F160996318A2}"/>
              </a:ext>
            </a:extLst>
          </p:cNvPr>
          <p:cNvGrpSpPr>
            <a:grpSpLocks/>
          </p:cNvGrpSpPr>
          <p:nvPr/>
        </p:nvGrpSpPr>
        <p:grpSpPr bwMode="auto">
          <a:xfrm>
            <a:off x="2146300" y="4508500"/>
            <a:ext cx="6727825" cy="2270125"/>
            <a:chOff x="1352" y="2696"/>
            <a:chExt cx="4238" cy="1430"/>
          </a:xfrm>
        </p:grpSpPr>
        <p:sp>
          <p:nvSpPr>
            <p:cNvPr id="37908" name="Rectangle 3">
              <a:extLst>
                <a:ext uri="{FF2B5EF4-FFF2-40B4-BE49-F238E27FC236}">
                  <a16:creationId xmlns:a16="http://schemas.microsoft.com/office/drawing/2014/main" id="{E83AE65B-CDB3-454D-BE01-E36CDEDFC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8" y="3128"/>
              <a:ext cx="781" cy="39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9" name="Text Box 4">
              <a:extLst>
                <a:ext uri="{FF2B5EF4-FFF2-40B4-BE49-F238E27FC236}">
                  <a16:creationId xmlns:a16="http://schemas.microsoft.com/office/drawing/2014/main" id="{0F4B582D-2AC8-B44F-A3A5-7ABB34FD5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1" y="3201"/>
              <a:ext cx="7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Router A</a:t>
              </a:r>
            </a:p>
          </p:txBody>
        </p:sp>
        <p:sp>
          <p:nvSpPr>
            <p:cNvPr id="37910" name="Rectangle 5">
              <a:extLst>
                <a:ext uri="{FF2B5EF4-FFF2-40B4-BE49-F238E27FC236}">
                  <a16:creationId xmlns:a16="http://schemas.microsoft.com/office/drawing/2014/main" id="{CAE4BF13-810F-7A4A-96E5-10C4F7E90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3128"/>
              <a:ext cx="781" cy="39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11" name="Text Box 6">
              <a:extLst>
                <a:ext uri="{FF2B5EF4-FFF2-40B4-BE49-F238E27FC236}">
                  <a16:creationId xmlns:a16="http://schemas.microsoft.com/office/drawing/2014/main" id="{A5A29961-3B50-F64A-ABA3-7BFD8F1AE5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3" y="3201"/>
              <a:ext cx="74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Router B</a:t>
              </a:r>
            </a:p>
          </p:txBody>
        </p:sp>
        <p:sp>
          <p:nvSpPr>
            <p:cNvPr id="37912" name="Line 7">
              <a:extLst>
                <a:ext uri="{FF2B5EF4-FFF2-40B4-BE49-F238E27FC236}">
                  <a16:creationId xmlns:a16="http://schemas.microsoft.com/office/drawing/2014/main" id="{F5A99B16-7CB1-6048-A8F4-640DB7155F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2" y="3336"/>
              <a:ext cx="7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3" name="Line 8">
              <a:extLst>
                <a:ext uri="{FF2B5EF4-FFF2-40B4-BE49-F238E27FC236}">
                  <a16:creationId xmlns:a16="http://schemas.microsoft.com/office/drawing/2014/main" id="{8AD490BC-6902-A242-A858-2A82D206B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8" y="3341"/>
              <a:ext cx="3" cy="38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4" name="Rectangle 9">
              <a:extLst>
                <a:ext uri="{FF2B5EF4-FFF2-40B4-BE49-F238E27FC236}">
                  <a16:creationId xmlns:a16="http://schemas.microsoft.com/office/drawing/2014/main" id="{E63D619F-584E-4643-A46C-CAC113E71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" y="3709"/>
              <a:ext cx="702" cy="276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15" name="Text Box 10">
              <a:extLst>
                <a:ext uri="{FF2B5EF4-FFF2-40B4-BE49-F238E27FC236}">
                  <a16:creationId xmlns:a16="http://schemas.microsoft.com/office/drawing/2014/main" id="{4235D39C-E0F7-0B45-BD49-5A2D3C962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9" y="3715"/>
              <a:ext cx="6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Monitor</a:t>
              </a:r>
            </a:p>
          </p:txBody>
        </p:sp>
        <p:sp>
          <p:nvSpPr>
            <p:cNvPr id="37916" name="Text Box 11">
              <a:extLst>
                <a:ext uri="{FF2B5EF4-FFF2-40B4-BE49-F238E27FC236}">
                  <a16:creationId xmlns:a16="http://schemas.microsoft.com/office/drawing/2014/main" id="{9AC8ADF0-167E-D545-8C4D-95F2881A3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2" y="2744"/>
              <a:ext cx="30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Times New Roman" panose="02020603050405020304" pitchFamily="18" charset="0"/>
                </a:rPr>
                <a:t>Packet monitor that generates flow records</a:t>
              </a:r>
            </a:p>
          </p:txBody>
        </p:sp>
        <p:sp>
          <p:nvSpPr>
            <p:cNvPr id="37917" name="Rectangle 12">
              <a:extLst>
                <a:ext uri="{FF2B5EF4-FFF2-40B4-BE49-F238E27FC236}">
                  <a16:creationId xmlns:a16="http://schemas.microsoft.com/office/drawing/2014/main" id="{3F4E2F2F-DB47-4843-A6F5-2E4E2C692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" y="2696"/>
              <a:ext cx="3062" cy="14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18" name="Text Box 32">
              <a:extLst>
                <a:ext uri="{FF2B5EF4-FFF2-40B4-BE49-F238E27FC236}">
                  <a16:creationId xmlns:a16="http://schemas.microsoft.com/office/drawing/2014/main" id="{1B9EB782-8269-B94E-B118-67B7D8B0B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5" y="3167"/>
              <a:ext cx="10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latin typeface="Times New Roman" panose="02020603050405020304" pitchFamily="18" charset="0"/>
                </a:rPr>
                <a:t>…third party</a:t>
              </a:r>
            </a:p>
          </p:txBody>
        </p:sp>
      </p:grpSp>
      <p:sp>
        <p:nvSpPr>
          <p:cNvPr id="37903" name="Rectangle 37">
            <a:extLst>
              <a:ext uri="{FF2B5EF4-FFF2-40B4-BE49-F238E27FC236}">
                <a16:creationId xmlns:a16="http://schemas.microsoft.com/office/drawing/2014/main" id="{79E3216C-91E4-B340-A9A2-DA9C3D786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600" y="1628775"/>
            <a:ext cx="673100" cy="3810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1" name="Text Box 38">
            <a:extLst>
              <a:ext uri="{FF2B5EF4-FFF2-40B4-BE49-F238E27FC236}">
                <a16:creationId xmlns:a16="http://schemas.microsoft.com/office/drawing/2014/main" id="{6AF53F20-D07F-B844-A274-3499A51AD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13" y="1635125"/>
            <a:ext cx="642937" cy="396875"/>
          </a:xfrm>
          <a:prstGeom prst="rect">
            <a:avLst/>
          </a:prstGeom>
          <a:gradFill rotWithShape="1">
            <a:gsLst>
              <a:gs pos="0">
                <a:srgbClr val="FF9A99"/>
              </a:gs>
              <a:gs pos="100000">
                <a:srgbClr val="D1403C"/>
              </a:gs>
            </a:gsLst>
            <a:lin ang="5400000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ea typeface="+mn-ea"/>
              </a:rPr>
              <a:t>CPU</a:t>
            </a:r>
          </a:p>
        </p:txBody>
      </p:sp>
      <p:sp>
        <p:nvSpPr>
          <p:cNvPr id="37905" name="Freeform 39">
            <a:extLst>
              <a:ext uri="{FF2B5EF4-FFF2-40B4-BE49-F238E27FC236}">
                <a16:creationId xmlns:a16="http://schemas.microsoft.com/office/drawing/2014/main" id="{3E219AD5-9E59-FA4C-A412-9A4EEA9F027C}"/>
              </a:ext>
            </a:extLst>
          </p:cNvPr>
          <p:cNvSpPr>
            <a:spLocks/>
          </p:cNvSpPr>
          <p:nvPr/>
        </p:nvSpPr>
        <p:spPr bwMode="auto">
          <a:xfrm>
            <a:off x="1765300" y="1819275"/>
            <a:ext cx="241300" cy="203200"/>
          </a:xfrm>
          <a:custGeom>
            <a:avLst/>
            <a:gdLst>
              <a:gd name="T0" fmla="*/ 0 w 120"/>
              <a:gd name="T1" fmla="*/ 2147483647 h 128"/>
              <a:gd name="T2" fmla="*/ 0 w 120"/>
              <a:gd name="T3" fmla="*/ 0 h 128"/>
              <a:gd name="T4" fmla="*/ 2147483647 w 120"/>
              <a:gd name="T5" fmla="*/ 0 h 128"/>
              <a:gd name="T6" fmla="*/ 0 60000 65536"/>
              <a:gd name="T7" fmla="*/ 0 60000 65536"/>
              <a:gd name="T8" fmla="*/ 0 60000 65536"/>
              <a:gd name="T9" fmla="*/ 0 w 120"/>
              <a:gd name="T10" fmla="*/ 0 h 128"/>
              <a:gd name="T11" fmla="*/ 120 w 120"/>
              <a:gd name="T12" fmla="*/ 128 h 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" h="128">
                <a:moveTo>
                  <a:pt x="0" y="128"/>
                </a:moveTo>
                <a:cubicBezTo>
                  <a:pt x="0" y="85"/>
                  <a:pt x="0" y="43"/>
                  <a:pt x="0" y="0"/>
                </a:cubicBezTo>
                <a:lnTo>
                  <a:pt x="120" y="0"/>
                </a:ln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Freeform 40">
            <a:extLst>
              <a:ext uri="{FF2B5EF4-FFF2-40B4-BE49-F238E27FC236}">
                <a16:creationId xmlns:a16="http://schemas.microsoft.com/office/drawing/2014/main" id="{84B9B54C-103E-6F48-BD70-3B314C63ABDE}"/>
              </a:ext>
            </a:extLst>
          </p:cNvPr>
          <p:cNvSpPr>
            <a:spLocks/>
          </p:cNvSpPr>
          <p:nvPr/>
        </p:nvSpPr>
        <p:spPr bwMode="auto">
          <a:xfrm rot="5400000">
            <a:off x="2692400" y="1819275"/>
            <a:ext cx="241300" cy="203200"/>
          </a:xfrm>
          <a:custGeom>
            <a:avLst/>
            <a:gdLst>
              <a:gd name="T0" fmla="*/ 0 w 120"/>
              <a:gd name="T1" fmla="*/ 2147483647 h 128"/>
              <a:gd name="T2" fmla="*/ 0 w 120"/>
              <a:gd name="T3" fmla="*/ 0 h 128"/>
              <a:gd name="T4" fmla="*/ 2147483647 w 120"/>
              <a:gd name="T5" fmla="*/ 0 h 128"/>
              <a:gd name="T6" fmla="*/ 0 60000 65536"/>
              <a:gd name="T7" fmla="*/ 0 60000 65536"/>
              <a:gd name="T8" fmla="*/ 0 60000 65536"/>
              <a:gd name="T9" fmla="*/ 0 w 120"/>
              <a:gd name="T10" fmla="*/ 0 h 128"/>
              <a:gd name="T11" fmla="*/ 120 w 120"/>
              <a:gd name="T12" fmla="*/ 128 h 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" h="128">
                <a:moveTo>
                  <a:pt x="0" y="128"/>
                </a:moveTo>
                <a:cubicBezTo>
                  <a:pt x="0" y="85"/>
                  <a:pt x="0" y="43"/>
                  <a:pt x="0" y="0"/>
                </a:cubicBezTo>
                <a:lnTo>
                  <a:pt x="120" y="0"/>
                </a:ln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Slide Number Placeholder 3">
            <a:extLst>
              <a:ext uri="{FF2B5EF4-FFF2-40B4-BE49-F238E27FC236}">
                <a16:creationId xmlns:a16="http://schemas.microsoft.com/office/drawing/2014/main" id="{4A0F63C1-CAA5-1041-90B3-F21D7C3C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9EAC295-8F03-6441-83C1-E1F45C734C1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E02FCC80-A018-FB41-95BA-8F6898338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Mechanics: Flow Cache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BA7AF46-D450-B64F-891D-5EFDA5B0F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458200" cy="32004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Maintain a cache of active flows</a:t>
            </a:r>
          </a:p>
          <a:p>
            <a:pPr lvl="1">
              <a:spcAft>
                <a:spcPts val="5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Storage of byte/packet counts, timestamps, etc.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Compute a key per incoming packet</a:t>
            </a:r>
          </a:p>
          <a:p>
            <a:pPr lvl="1">
              <a:spcAft>
                <a:spcPts val="5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Concatenation of source, destination, port #s, etc.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Index into the flow cache based on the key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Creation or updating of an entry in the flow cache</a:t>
            </a:r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DDA4E0A2-26B3-C642-AC66-43407F047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538" y="4259178"/>
            <a:ext cx="4572000" cy="784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6" name="Rectangle 5">
            <a:extLst>
              <a:ext uri="{FF2B5EF4-FFF2-40B4-BE49-F238E27FC236}">
                <a16:creationId xmlns:a16="http://schemas.microsoft.com/office/drawing/2014/main" id="{1774FA46-E69E-2141-BD0C-115E11F69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5043403"/>
            <a:ext cx="4572000" cy="784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7" name="Rectangle 6">
            <a:extLst>
              <a:ext uri="{FF2B5EF4-FFF2-40B4-BE49-F238E27FC236}">
                <a16:creationId xmlns:a16="http://schemas.microsoft.com/office/drawing/2014/main" id="{7012849F-507D-9A49-9611-87ED91556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300" y="5814928"/>
            <a:ext cx="4572000" cy="784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8" name="Text Box 7">
            <a:extLst>
              <a:ext uri="{FF2B5EF4-FFF2-40B4-BE49-F238E27FC236}">
                <a16:creationId xmlns:a16="http://schemas.microsoft.com/office/drawing/2014/main" id="{7E9C2C5A-12F1-9940-9CE3-BE87AA8F5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763" y="4429040"/>
            <a:ext cx="371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#bytes, #packets, start, finish</a:t>
            </a:r>
          </a:p>
        </p:txBody>
      </p:sp>
      <p:sp>
        <p:nvSpPr>
          <p:cNvPr id="38919" name="Text Box 8">
            <a:extLst>
              <a:ext uri="{FF2B5EF4-FFF2-40B4-BE49-F238E27FC236}">
                <a16:creationId xmlns:a16="http://schemas.microsoft.com/office/drawing/2014/main" id="{A78751DC-6F82-3848-8525-E527F3F49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763" y="6062578"/>
            <a:ext cx="371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#bytes, #packets, start, finish</a:t>
            </a:r>
          </a:p>
        </p:txBody>
      </p:sp>
      <p:sp>
        <p:nvSpPr>
          <p:cNvPr id="38920" name="Line 9">
            <a:extLst>
              <a:ext uri="{FF2B5EF4-FFF2-40B4-BE49-F238E27FC236}">
                <a16:creationId xmlns:a16="http://schemas.microsoft.com/office/drawing/2014/main" id="{4818CE94-14FD-AB44-B07E-A820CA463E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5025" y="5421228"/>
            <a:ext cx="119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Rectangle 10">
            <a:extLst>
              <a:ext uri="{FF2B5EF4-FFF2-40B4-BE49-F238E27FC236}">
                <a16:creationId xmlns:a16="http://schemas.microsoft.com/office/drawing/2014/main" id="{2EE88C1C-FCE4-544A-8D4D-76DDE7AEF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5600615"/>
            <a:ext cx="804862" cy="630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22" name="Text Box 11">
            <a:extLst>
              <a:ext uri="{FF2B5EF4-FFF2-40B4-BE49-F238E27FC236}">
                <a16:creationId xmlns:a16="http://schemas.microsoft.com/office/drawing/2014/main" id="{9138A551-55BC-6145-AAB1-21ED85820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6183228"/>
            <a:ext cx="846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packet</a:t>
            </a:r>
          </a:p>
        </p:txBody>
      </p:sp>
      <p:sp>
        <p:nvSpPr>
          <p:cNvPr id="38923" name="Rectangle 12">
            <a:extLst>
              <a:ext uri="{FF2B5EF4-FFF2-40B4-BE49-F238E27FC236}">
                <a16:creationId xmlns:a16="http://schemas.microsoft.com/office/drawing/2014/main" id="{E9115D38-7D27-7142-BEB1-2E7FB65C0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5214853"/>
            <a:ext cx="792162" cy="38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24" name="Text Box 13">
            <a:extLst>
              <a:ext uri="{FF2B5EF4-FFF2-40B4-BE49-F238E27FC236}">
                <a16:creationId xmlns:a16="http://schemas.microsoft.com/office/drawing/2014/main" id="{8F694304-BC1F-DD46-87B0-F0F59481C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5014828"/>
            <a:ext cx="62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key</a:t>
            </a:r>
          </a:p>
        </p:txBody>
      </p:sp>
      <p:sp>
        <p:nvSpPr>
          <p:cNvPr id="38925" name="Text Box 14">
            <a:extLst>
              <a:ext uri="{FF2B5EF4-FFF2-40B4-BE49-F238E27FC236}">
                <a16:creationId xmlns:a16="http://schemas.microsoft.com/office/drawing/2014/main" id="{65D316C5-FD73-4845-88AF-32BFA2D5F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8" y="5270415"/>
            <a:ext cx="796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header</a:t>
            </a:r>
          </a:p>
        </p:txBody>
      </p:sp>
      <p:sp>
        <p:nvSpPr>
          <p:cNvPr id="38926" name="Oval 15">
            <a:extLst>
              <a:ext uri="{FF2B5EF4-FFF2-40B4-BE49-F238E27FC236}">
                <a16:creationId xmlns:a16="http://schemas.microsoft.com/office/drawing/2014/main" id="{4B69691D-85D0-6E43-969D-8801A05EE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5406940"/>
            <a:ext cx="857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7" name="Oval 16">
            <a:extLst>
              <a:ext uri="{FF2B5EF4-FFF2-40B4-BE49-F238E27FC236}">
                <a16:creationId xmlns:a16="http://schemas.microsoft.com/office/drawing/2014/main" id="{98AEF3C4-A17F-2045-A371-E77122392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3963" y="5406940"/>
            <a:ext cx="857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8" name="Oval 17">
            <a:extLst>
              <a:ext uri="{FF2B5EF4-FFF2-40B4-BE49-F238E27FC236}">
                <a16:creationId xmlns:a16="http://schemas.microsoft.com/office/drawing/2014/main" id="{5C95E0BA-5A4E-A743-979C-CCDB177AD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5405353"/>
            <a:ext cx="85725" cy="74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9" name="Line 20">
            <a:extLst>
              <a:ext uri="{FF2B5EF4-FFF2-40B4-BE49-F238E27FC236}">
                <a16:creationId xmlns:a16="http://schemas.microsoft.com/office/drawing/2014/main" id="{B90C12B5-B47B-4E4D-A6DC-000037B15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4254415"/>
            <a:ext cx="0" cy="2362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Text Box 21">
            <a:extLst>
              <a:ext uri="{FF2B5EF4-FFF2-40B4-BE49-F238E27FC236}">
                <a16:creationId xmlns:a16="http://schemas.microsoft.com/office/drawing/2014/main" id="{ADD51912-EBA5-FC46-B462-A83F2EA08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0413" y="4430628"/>
            <a:ext cx="62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key</a:t>
            </a:r>
          </a:p>
        </p:txBody>
      </p:sp>
      <p:sp>
        <p:nvSpPr>
          <p:cNvPr id="38931" name="Text Box 22">
            <a:extLst>
              <a:ext uri="{FF2B5EF4-FFF2-40B4-BE49-F238E27FC236}">
                <a16:creationId xmlns:a16="http://schemas.microsoft.com/office/drawing/2014/main" id="{1E655F24-01C4-AC4F-8568-9319C57BE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0413" y="6043528"/>
            <a:ext cx="62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key</a:t>
            </a:r>
          </a:p>
        </p:txBody>
      </p:sp>
      <p:sp>
        <p:nvSpPr>
          <p:cNvPr id="38932" name="Slide Number Placeholder 3">
            <a:extLst>
              <a:ext uri="{FF2B5EF4-FFF2-40B4-BE49-F238E27FC236}">
                <a16:creationId xmlns:a16="http://schemas.microsoft.com/office/drawing/2014/main" id="{A73A562C-B56F-4445-9C6B-AE7EE844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7229B85-F967-B246-BC31-1F90A0F5358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">
            <a:extLst>
              <a:ext uri="{FF2B5EF4-FFF2-40B4-BE49-F238E27FC236}">
                <a16:creationId xmlns:a16="http://schemas.microsoft.com/office/drawing/2014/main" id="{E527692C-0627-3C4B-89D3-6EC4816BC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Mechanics: Evicting Cache Entries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4376C33F-A97B-B949-A3D3-988A39CB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Flow timeout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Remove flows not receiving a packet recently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Periodic sequencing to time out flows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New packet triggers the creation of a new flow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Cache replacement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Remove flow(s) when the flow cache is full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Evict existing flow(s) upon creating a cache entry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Apply eviction policy (LRU, random flow, etc.)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Long-lived flows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Remove flow(s) persisting a long time (e.g., 30 min)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E8FBF266-C519-9549-A517-80710C4AC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FF4D900-0F8F-6F40-8667-CCEE2E0FFCD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68A81BBA-3125-7C49-80E4-798B2273F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Measurement Overhead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FD70B68-CE96-0048-A30A-5CDD93AC0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Per-packet overhead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Computing the key and indexing flow cache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More work when the average packet size is small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May not be able to keep up with the link speed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Per-flow overhead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Creation and eviction of entry in the flow cache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Volume of measurement data (# of flow records)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Larger # of flows when # packets per flow is small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May overwhelm system collecting/analyzing data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9CD70F00-C8C1-EA48-90EF-517F3F21C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285F4EA-51F3-C245-B270-68E18D375FC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1B9988FB-7B40-A040-AF37-468925B91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Sampling: Packet Sampling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2192DBF-0857-D745-BB2F-DD66E69BDD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Packet sampling before flow creation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1-out-of-m sampling of individual packets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Creation of flow records over the sampled packets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Reducing overhead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Avoid per-packet overhead on 1 – (1/m) packets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Avoid creating records for many small flows</a:t>
            </a:r>
          </a:p>
        </p:txBody>
      </p:sp>
      <p:sp>
        <p:nvSpPr>
          <p:cNvPr id="41987" name="Rectangle 5">
            <a:extLst>
              <a:ext uri="{FF2B5EF4-FFF2-40B4-BE49-F238E27FC236}">
                <a16:creationId xmlns:a16="http://schemas.microsoft.com/office/drawing/2014/main" id="{7406FF38-BD78-0345-9591-50948173D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713" y="4602163"/>
            <a:ext cx="344487" cy="23653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88" name="Rectangle 6">
            <a:extLst>
              <a:ext uri="{FF2B5EF4-FFF2-40B4-BE49-F238E27FC236}">
                <a16:creationId xmlns:a16="http://schemas.microsoft.com/office/drawing/2014/main" id="{96DB185F-0814-9D44-8DD5-5FBB8E998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4602163"/>
            <a:ext cx="344487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89" name="Rectangle 7">
            <a:extLst>
              <a:ext uri="{FF2B5EF4-FFF2-40B4-BE49-F238E27FC236}">
                <a16:creationId xmlns:a16="http://schemas.microsoft.com/office/drawing/2014/main" id="{58F02449-2F02-D240-AF7F-E1DDCEC0B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4602163"/>
            <a:ext cx="344488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0" name="Rectangle 8">
            <a:extLst>
              <a:ext uri="{FF2B5EF4-FFF2-40B4-BE49-F238E27FC236}">
                <a16:creationId xmlns:a16="http://schemas.microsoft.com/office/drawing/2014/main" id="{E1D1B8B9-5281-C540-94DF-372A69C3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4602163"/>
            <a:ext cx="344487" cy="23653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1" name="Rectangle 9">
            <a:extLst>
              <a:ext uri="{FF2B5EF4-FFF2-40B4-BE49-F238E27FC236}">
                <a16:creationId xmlns:a16="http://schemas.microsoft.com/office/drawing/2014/main" id="{D5F00DBF-E2B2-2344-9191-0A5E70C7F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4602163"/>
            <a:ext cx="344487" cy="23653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2" name="Rectangle 10">
            <a:extLst>
              <a:ext uri="{FF2B5EF4-FFF2-40B4-BE49-F238E27FC236}">
                <a16:creationId xmlns:a16="http://schemas.microsoft.com/office/drawing/2014/main" id="{054FCCC8-3F7C-2742-8852-2A9ED385F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7600" y="4602163"/>
            <a:ext cx="344488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3" name="Rectangle 11">
            <a:extLst>
              <a:ext uri="{FF2B5EF4-FFF2-40B4-BE49-F238E27FC236}">
                <a16:creationId xmlns:a16="http://schemas.microsoft.com/office/drawing/2014/main" id="{6F37AA57-F17C-8E4A-BE02-7C1B6AC18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4602163"/>
            <a:ext cx="344487" cy="23653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4" name="Line 12">
            <a:extLst>
              <a:ext uri="{FF2B5EF4-FFF2-40B4-BE49-F238E27FC236}">
                <a16:creationId xmlns:a16="http://schemas.microsoft.com/office/drawing/2014/main" id="{433D65CB-A01E-9145-A38A-3F91EE62276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9675" y="4678363"/>
            <a:ext cx="928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Text Box 13">
            <a:extLst>
              <a:ext uri="{FF2B5EF4-FFF2-40B4-BE49-F238E27FC236}">
                <a16:creationId xmlns:a16="http://schemas.microsoft.com/office/drawing/2014/main" id="{AA307601-D047-8443-8EA4-6C04EC03A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2175" y="4486275"/>
            <a:ext cx="661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41996" name="Rectangle 14">
            <a:extLst>
              <a:ext uri="{FF2B5EF4-FFF2-40B4-BE49-F238E27FC236}">
                <a16:creationId xmlns:a16="http://schemas.microsoft.com/office/drawing/2014/main" id="{7A528E3B-FE41-7C48-BFF3-8863D9DD3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713" y="5897563"/>
            <a:ext cx="344487" cy="23653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7" name="Rectangle 15">
            <a:extLst>
              <a:ext uri="{FF2B5EF4-FFF2-40B4-BE49-F238E27FC236}">
                <a16:creationId xmlns:a16="http://schemas.microsoft.com/office/drawing/2014/main" id="{5D830D7D-492C-8F4E-BA1E-283F39A31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5897563"/>
            <a:ext cx="344487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8" name="Rectangle 16">
            <a:extLst>
              <a:ext uri="{FF2B5EF4-FFF2-40B4-BE49-F238E27FC236}">
                <a16:creationId xmlns:a16="http://schemas.microsoft.com/office/drawing/2014/main" id="{2F6FFB08-3111-814B-BF44-8ADDF3BE0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563" y="5903913"/>
            <a:ext cx="344487" cy="23653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99" name="Rectangle 17">
            <a:extLst>
              <a:ext uri="{FF2B5EF4-FFF2-40B4-BE49-F238E27FC236}">
                <a16:creationId xmlns:a16="http://schemas.microsoft.com/office/drawing/2014/main" id="{7E4CC455-97EC-3C45-B08B-034FC282F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7600" y="5903913"/>
            <a:ext cx="344488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2000" name="Line 18">
            <a:extLst>
              <a:ext uri="{FF2B5EF4-FFF2-40B4-BE49-F238E27FC236}">
                <a16:creationId xmlns:a16="http://schemas.microsoft.com/office/drawing/2014/main" id="{A1E65DDE-455A-CE41-B6B6-2E8DD77B3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4163" y="4838700"/>
            <a:ext cx="0" cy="1054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9">
            <a:extLst>
              <a:ext uri="{FF2B5EF4-FFF2-40B4-BE49-F238E27FC236}">
                <a16:creationId xmlns:a16="http://schemas.microsoft.com/office/drawing/2014/main" id="{3C8047B8-A6E3-C741-B0F6-2B8F613CD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5363" y="4838700"/>
            <a:ext cx="0" cy="1054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20">
            <a:extLst>
              <a:ext uri="{FF2B5EF4-FFF2-40B4-BE49-F238E27FC236}">
                <a16:creationId xmlns:a16="http://schemas.microsoft.com/office/drawing/2014/main" id="{5A88AB52-D5C8-ED40-AF1F-FA3FA651808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1363" y="4851400"/>
            <a:ext cx="0" cy="1054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3" name="Line 21">
            <a:extLst>
              <a:ext uri="{FF2B5EF4-FFF2-40B4-BE49-F238E27FC236}">
                <a16:creationId xmlns:a16="http://schemas.microsoft.com/office/drawing/2014/main" id="{EFF21855-5C9D-4548-831D-342A76D6A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0163" y="4838700"/>
            <a:ext cx="0" cy="1054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Text Box 22">
            <a:extLst>
              <a:ext uri="{FF2B5EF4-FFF2-40B4-BE49-F238E27FC236}">
                <a16:creationId xmlns:a16="http://schemas.microsoft.com/office/drawing/2014/main" id="{499FA0FB-5302-6C41-82E2-5595A476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188" y="5118100"/>
            <a:ext cx="1558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not sampled</a:t>
            </a:r>
          </a:p>
        </p:txBody>
      </p:sp>
      <p:sp>
        <p:nvSpPr>
          <p:cNvPr id="42005" name="Line 23">
            <a:extLst>
              <a:ext uri="{FF2B5EF4-FFF2-40B4-BE49-F238E27FC236}">
                <a16:creationId xmlns:a16="http://schemas.microsoft.com/office/drawing/2014/main" id="{6E5906C5-D222-8544-95FB-9E2017EB27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7788" y="4902200"/>
            <a:ext cx="460375" cy="311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Text Box 24">
            <a:extLst>
              <a:ext uri="{FF2B5EF4-FFF2-40B4-BE49-F238E27FC236}">
                <a16:creationId xmlns:a16="http://schemas.microsoft.com/office/drawing/2014/main" id="{87E896B1-AD28-D94C-BD5B-6FF163400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9088" y="5975350"/>
            <a:ext cx="1255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66FF"/>
                </a:solidFill>
              </a:rPr>
              <a:t>two flows</a:t>
            </a:r>
          </a:p>
        </p:txBody>
      </p:sp>
      <p:sp>
        <p:nvSpPr>
          <p:cNvPr id="42007" name="Line 25">
            <a:extLst>
              <a:ext uri="{FF2B5EF4-FFF2-40B4-BE49-F238E27FC236}">
                <a16:creationId xmlns:a16="http://schemas.microsoft.com/office/drawing/2014/main" id="{3C20B98F-A007-3A42-AEA9-DFD53E1A04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6032500"/>
            <a:ext cx="660400" cy="0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9">
            <a:extLst>
              <a:ext uri="{FF2B5EF4-FFF2-40B4-BE49-F238E27FC236}">
                <a16:creationId xmlns:a16="http://schemas.microsoft.com/office/drawing/2014/main" id="{CB21D4F8-CE3C-E049-A84C-B93001DDD320}"/>
              </a:ext>
            </a:extLst>
          </p:cNvPr>
          <p:cNvSpPr>
            <a:spLocks/>
          </p:cNvSpPr>
          <p:nvPr/>
        </p:nvSpPr>
        <p:spPr bwMode="auto">
          <a:xfrm>
            <a:off x="1566863" y="6032500"/>
            <a:ext cx="5092700" cy="368300"/>
          </a:xfrm>
          <a:custGeom>
            <a:avLst/>
            <a:gdLst>
              <a:gd name="T0" fmla="*/ 2147483647 w 3208"/>
              <a:gd name="T1" fmla="*/ 0 h 232"/>
              <a:gd name="T2" fmla="*/ 2147483647 w 3208"/>
              <a:gd name="T3" fmla="*/ 2147483647 h 232"/>
              <a:gd name="T4" fmla="*/ 0 w 3208"/>
              <a:gd name="T5" fmla="*/ 2147483647 h 232"/>
              <a:gd name="T6" fmla="*/ 2147483647 w 3208"/>
              <a:gd name="T7" fmla="*/ 2147483647 h 232"/>
              <a:gd name="T8" fmla="*/ 0 60000 65536"/>
              <a:gd name="T9" fmla="*/ 0 60000 65536"/>
              <a:gd name="T10" fmla="*/ 0 60000 65536"/>
              <a:gd name="T11" fmla="*/ 0 60000 65536"/>
              <a:gd name="T12" fmla="*/ 0 w 3208"/>
              <a:gd name="T13" fmla="*/ 0 h 232"/>
              <a:gd name="T14" fmla="*/ 3208 w 3208"/>
              <a:gd name="T15" fmla="*/ 232 h 2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08" h="232">
                <a:moveTo>
                  <a:pt x="3208" y="0"/>
                </a:moveTo>
                <a:lnTo>
                  <a:pt x="3208" y="232"/>
                </a:lnTo>
                <a:lnTo>
                  <a:pt x="0" y="232"/>
                </a:lnTo>
                <a:lnTo>
                  <a:pt x="8" y="64"/>
                </a:lnTo>
              </a:path>
            </a:pathLst>
          </a:custGeom>
          <a:noFill/>
          <a:ln w="38100">
            <a:solidFill>
              <a:srgbClr val="99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9" name="Line 30">
            <a:extLst>
              <a:ext uri="{FF2B5EF4-FFF2-40B4-BE49-F238E27FC236}">
                <a16:creationId xmlns:a16="http://schemas.microsoft.com/office/drawing/2014/main" id="{A213DD7A-285F-5246-9BBB-7DDE4F1191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36725" y="6007100"/>
            <a:ext cx="2784475" cy="12700"/>
          </a:xfrm>
          <a:prstGeom prst="line">
            <a:avLst/>
          </a:prstGeom>
          <a:noFill/>
          <a:ln w="38100">
            <a:solidFill>
              <a:srgbClr val="99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Text Box 31">
            <a:extLst>
              <a:ext uri="{FF2B5EF4-FFF2-40B4-BE49-F238E27FC236}">
                <a16:creationId xmlns:a16="http://schemas.microsoft.com/office/drawing/2014/main" id="{3B024335-DD69-5B4A-98FC-F7EE89D5F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0" y="5656263"/>
            <a:ext cx="952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9966FF"/>
                </a:solidFill>
              </a:rPr>
              <a:t>timeout</a:t>
            </a:r>
          </a:p>
        </p:txBody>
      </p:sp>
      <p:sp>
        <p:nvSpPr>
          <p:cNvPr id="42011" name="Slide Number Placeholder 3">
            <a:extLst>
              <a:ext uri="{FF2B5EF4-FFF2-40B4-BE49-F238E27FC236}">
                <a16:creationId xmlns:a16="http://schemas.microsoft.com/office/drawing/2014/main" id="{4D904F60-E67D-1E4E-A1CB-EDBD8D87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44147B1-753A-3B4A-81E6-FAEE666BB64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4">
            <a:extLst>
              <a:ext uri="{FF2B5EF4-FFF2-40B4-BE49-F238E27FC236}">
                <a16:creationId xmlns:a16="http://schemas.microsoft.com/office/drawing/2014/main" id="{6B956BE9-8BF2-0442-A6DB-F2852EDC7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Monitoring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3B70D3F-9FA4-D84A-82B1-A7AD9C4B79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87D7149B-75E1-674E-A3FE-87FE5B7F4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for BGP Monitoring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EF76165-9A93-EC4D-91F8-0DCACCCD0F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6200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Visibility into external destinations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neighboring ASes are telling you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How you are reaching external destinations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Detecting anomalies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Increases in number of destination prefixes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Lost reachability or instability of some destinations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Input to traffic-engineering tools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Knowing the current routes in the network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Workload for testing routers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Realistic message traces to play back to routers</a:t>
            </a:r>
          </a:p>
        </p:txBody>
      </p:sp>
      <p:sp>
        <p:nvSpPr>
          <p:cNvPr id="44035" name="Slide Number Placeholder 1">
            <a:extLst>
              <a:ext uri="{FF2B5EF4-FFF2-40B4-BE49-F238E27FC236}">
                <a16:creationId xmlns:a16="http://schemas.microsoft.com/office/drawing/2014/main" id="{53DD8B31-3ACF-CF4B-920D-06ADDAEF7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C0B7716-68DD-6349-97BE-E6E8D37595F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0F83CE37-3301-C744-931B-F01165FC23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Monitoring: A Wish List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B4CCD69-823C-3B4C-9236-1DE6CDD47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248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Ideally: know what the router knows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externally-learned routes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Before applying policy and selecting best route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 to achieve this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Special monitoring session on routers that tells everything they have learned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Packet monitoring on all links with BGP sessions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you can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t do that, you could always do…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Periodic dumps of routing tables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BGP session to learn best route from router</a:t>
            </a:r>
          </a:p>
        </p:txBody>
      </p:sp>
      <p:sp>
        <p:nvSpPr>
          <p:cNvPr id="45059" name="Slide Number Placeholder 1">
            <a:extLst>
              <a:ext uri="{FF2B5EF4-FFF2-40B4-BE49-F238E27FC236}">
                <a16:creationId xmlns:a16="http://schemas.microsoft.com/office/drawing/2014/main" id="{01E6F07A-3BE8-A944-A27C-10EE74C75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AC20843-F0E5-9B42-AF62-1D4458DA7A1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BFB94DB8-4026-1D46-BF49-6E6007BA2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Routers to Monitor BGP</a:t>
            </a:r>
          </a:p>
        </p:txBody>
      </p:sp>
      <p:pic>
        <p:nvPicPr>
          <p:cNvPr id="46082" name="Picture 3">
            <a:extLst>
              <a:ext uri="{FF2B5EF4-FFF2-40B4-BE49-F238E27FC236}">
                <a16:creationId xmlns:a16="http://schemas.microsoft.com/office/drawing/2014/main" id="{CFFC09B6-8BFA-2C4C-8664-61F53401FA3D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0" y="2546350"/>
            <a:ext cx="10128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 Box 4">
            <a:extLst>
              <a:ext uri="{FF2B5EF4-FFF2-40B4-BE49-F238E27FC236}">
                <a16:creationId xmlns:a16="http://schemas.microsoft.com/office/drawing/2014/main" id="{D12D3FAD-94C6-F944-A413-57A9E2411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1219200"/>
            <a:ext cx="31543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Talk to operational 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routers using SNMP or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telnet at command line  </a:t>
            </a:r>
          </a:p>
        </p:txBody>
      </p:sp>
      <p:sp>
        <p:nvSpPr>
          <p:cNvPr id="46084" name="Text Box 5">
            <a:extLst>
              <a:ext uri="{FF2B5EF4-FFF2-40B4-BE49-F238E27FC236}">
                <a16:creationId xmlns:a16="http://schemas.microsoft.com/office/drawing/2014/main" id="{6B28B6E2-B43D-4844-869A-76C9E851F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657600"/>
            <a:ext cx="3657600" cy="26781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571500" indent="-571500" eaLnBrk="0" hangingPunct="0"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(-) 	BGP table dumps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    	are expensive</a:t>
            </a:r>
          </a:p>
          <a:p>
            <a:pPr algn="l" eaLnBrk="1" hangingPunct="1"/>
            <a:r>
              <a:rPr lang="en-US" altLang="en-US" sz="2400" b="0">
                <a:solidFill>
                  <a:srgbClr val="008000"/>
                </a:solidFill>
                <a:latin typeface="Calibri" panose="020F0502020204030204" pitchFamily="34" charset="0"/>
              </a:rPr>
              <a:t>(+) 	Table dumps show all alternate routes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(-)	Update dynamics lost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(-) 	Restricted to interfaces provided by vendors </a:t>
            </a:r>
          </a:p>
        </p:txBody>
      </p:sp>
      <p:sp>
        <p:nvSpPr>
          <p:cNvPr id="46085" name="Line 6">
            <a:extLst>
              <a:ext uri="{FF2B5EF4-FFF2-40B4-BE49-F238E27FC236}">
                <a16:creationId xmlns:a16="http://schemas.microsoft.com/office/drawing/2014/main" id="{996EA5F9-F34B-2141-96D4-0D6CFA029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890838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6" name="Text Box 8">
            <a:extLst>
              <a:ext uri="{FF2B5EF4-FFF2-40B4-BE49-F238E27FC236}">
                <a16:creationId xmlns:a16="http://schemas.microsoft.com/office/drawing/2014/main" id="{73FCFEF1-66AA-DB4F-8B8E-F13AA213F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219200"/>
            <a:ext cx="36258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Establish a </a:t>
            </a:r>
            <a:r>
              <a:rPr lang="ja-JP" altLang="en-US" sz="2400" b="0">
                <a:latin typeface="Calibri" panose="020F0502020204030204" pitchFamily="34" charset="0"/>
              </a:rPr>
              <a:t>“</a:t>
            </a:r>
            <a:r>
              <a:rPr lang="en-US" altLang="ja-JP" sz="2400" b="0">
                <a:latin typeface="Calibri" panose="020F0502020204030204" pitchFamily="34" charset="0"/>
              </a:rPr>
              <a:t>passive</a:t>
            </a:r>
            <a:r>
              <a:rPr lang="ja-JP" altLang="en-US" sz="2400" b="0">
                <a:latin typeface="Calibri" panose="020F0502020204030204" pitchFamily="34" charset="0"/>
              </a:rPr>
              <a:t>”</a:t>
            </a:r>
            <a:r>
              <a:rPr lang="en-US" altLang="ja-JP" sz="2400" b="0">
                <a:latin typeface="Calibri" panose="020F0502020204030204" pitchFamily="34" charset="0"/>
              </a:rPr>
              <a:t> BGP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session from a workstation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running BGP software</a:t>
            </a:r>
          </a:p>
        </p:txBody>
      </p:sp>
      <p:sp>
        <p:nvSpPr>
          <p:cNvPr id="46087" name="Text Box 9">
            <a:extLst>
              <a:ext uri="{FF2B5EF4-FFF2-40B4-BE49-F238E27FC236}">
                <a16:creationId xmlns:a16="http://schemas.microsoft.com/office/drawing/2014/main" id="{49F7852F-6426-614C-A408-FAC7D62D6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657600"/>
            <a:ext cx="4321175" cy="26781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512763" indent="-512763" eaLnBrk="0" hangingPunct="0"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 b="0">
                <a:solidFill>
                  <a:srgbClr val="008000"/>
                </a:solidFill>
                <a:latin typeface="Calibri" panose="020F0502020204030204" pitchFamily="34" charset="0"/>
              </a:rPr>
              <a:t>(+)	BGP table dumps do not burden operational routers</a:t>
            </a:r>
          </a:p>
          <a:p>
            <a:pPr algn="l" eaLnBrk="1" hangingPunct="1"/>
            <a:r>
              <a:rPr lang="en-US" altLang="en-US" sz="2400" b="0">
                <a:latin typeface="Calibri" panose="020F0502020204030204" pitchFamily="34" charset="0"/>
              </a:rPr>
              <a:t>(-)	Receives only best route from BGP neighbor</a:t>
            </a:r>
          </a:p>
          <a:p>
            <a:pPr algn="l" eaLnBrk="1" hangingPunct="1"/>
            <a:r>
              <a:rPr lang="en-US" altLang="en-US" sz="2400" b="0">
                <a:solidFill>
                  <a:srgbClr val="008000"/>
                </a:solidFill>
                <a:latin typeface="Calibri" panose="020F0502020204030204" pitchFamily="34" charset="0"/>
              </a:rPr>
              <a:t>(+)	Update dynamics captured</a:t>
            </a:r>
          </a:p>
          <a:p>
            <a:pPr algn="l" eaLnBrk="1" hangingPunct="1"/>
            <a:r>
              <a:rPr lang="en-US" altLang="en-US" sz="2400" b="0">
                <a:solidFill>
                  <a:srgbClr val="008000"/>
                </a:solidFill>
                <a:latin typeface="Calibri" panose="020F0502020204030204" pitchFamily="34" charset="0"/>
              </a:rPr>
              <a:t>(+)	Not restricted to interfaces provided by vendors</a:t>
            </a:r>
          </a:p>
        </p:txBody>
      </p:sp>
      <p:sp>
        <p:nvSpPr>
          <p:cNvPr id="46088" name="Text Box 10">
            <a:extLst>
              <a:ext uri="{FF2B5EF4-FFF2-40B4-BE49-F238E27FC236}">
                <a16:creationId xmlns:a16="http://schemas.microsoft.com/office/drawing/2014/main" id="{D6B77DAC-53D7-984B-9E4A-EB3A3CE6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2938463"/>
            <a:ext cx="13239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FF0000"/>
                </a:solidFill>
                <a:latin typeface="Calibri" panose="020F0502020204030204" pitchFamily="34" charset="0"/>
              </a:rPr>
              <a:t>eBGP or iBGP</a:t>
            </a:r>
          </a:p>
        </p:txBody>
      </p:sp>
      <p:pic>
        <p:nvPicPr>
          <p:cNvPr id="46089" name="Picture 12">
            <a:extLst>
              <a:ext uri="{FF2B5EF4-FFF2-40B4-BE49-F238E27FC236}">
                <a16:creationId xmlns:a16="http://schemas.microsoft.com/office/drawing/2014/main" id="{B4DF97FA-B0BF-C948-9359-419F5BBF77F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2392363"/>
            <a:ext cx="12096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3">
            <a:extLst>
              <a:ext uri="{FF2B5EF4-FFF2-40B4-BE49-F238E27FC236}">
                <a16:creationId xmlns:a16="http://schemas.microsoft.com/office/drawing/2014/main" id="{2D53A578-8DD2-5046-A6A4-BE9F9508FC5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46350"/>
            <a:ext cx="10112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1" name="Slide Number Placeholder 1">
            <a:extLst>
              <a:ext uri="{FF2B5EF4-FFF2-40B4-BE49-F238E27FC236}">
                <a16:creationId xmlns:a16="http://schemas.microsoft.com/office/drawing/2014/main" id="{FE23C94E-EDDF-5E4F-B27B-F1022610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1DF278C-18D4-DC4B-A469-3C197B1AF9D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1058">
            <a:extLst>
              <a:ext uri="{FF2B5EF4-FFF2-40B4-BE49-F238E27FC236}">
                <a16:creationId xmlns:a16="http://schemas.microsoft.com/office/drawing/2014/main" id="{E9EDCD4E-779A-2641-A3F3-F93198C063BB}"/>
              </a:ext>
            </a:extLst>
          </p:cNvPr>
          <p:cNvGrpSpPr>
            <a:grpSpLocks/>
          </p:cNvGrpSpPr>
          <p:nvPr/>
        </p:nvGrpSpPr>
        <p:grpSpPr bwMode="auto">
          <a:xfrm>
            <a:off x="808038" y="1828800"/>
            <a:ext cx="5419725" cy="3975100"/>
            <a:chOff x="469" y="1027"/>
            <a:chExt cx="3414" cy="2504"/>
          </a:xfrm>
        </p:grpSpPr>
        <p:sp>
          <p:nvSpPr>
            <p:cNvPr id="19481" name="Freeform 1047">
              <a:extLst>
                <a:ext uri="{FF2B5EF4-FFF2-40B4-BE49-F238E27FC236}">
                  <a16:creationId xmlns:a16="http://schemas.microsoft.com/office/drawing/2014/main" id="{0A08A563-FE9C-DB40-83F3-A10E339F7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1027"/>
              <a:ext cx="2059" cy="2504"/>
            </a:xfrm>
            <a:custGeom>
              <a:avLst/>
              <a:gdLst>
                <a:gd name="T0" fmla="*/ 205 w 2059"/>
                <a:gd name="T1" fmla="*/ 1903 h 2504"/>
                <a:gd name="T2" fmla="*/ 415 w 2059"/>
                <a:gd name="T3" fmla="*/ 315 h 2504"/>
                <a:gd name="T4" fmla="*/ 1011 w 2059"/>
                <a:gd name="T5" fmla="*/ 15 h 2504"/>
                <a:gd name="T6" fmla="*/ 1487 w 2059"/>
                <a:gd name="T7" fmla="*/ 405 h 2504"/>
                <a:gd name="T8" fmla="*/ 1717 w 2059"/>
                <a:gd name="T9" fmla="*/ 1092 h 2504"/>
                <a:gd name="T10" fmla="*/ 1807 w 2059"/>
                <a:gd name="T11" fmla="*/ 1998 h 2504"/>
                <a:gd name="T12" fmla="*/ 205 w 2059"/>
                <a:gd name="T13" fmla="*/ 1903 h 2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59"/>
                <a:gd name="T22" fmla="*/ 0 h 2504"/>
                <a:gd name="T23" fmla="*/ 2059 w 2059"/>
                <a:gd name="T24" fmla="*/ 2504 h 25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59" h="2504">
                  <a:moveTo>
                    <a:pt x="205" y="1903"/>
                  </a:moveTo>
                  <a:cubicBezTo>
                    <a:pt x="0" y="1302"/>
                    <a:pt x="259" y="635"/>
                    <a:pt x="415" y="315"/>
                  </a:cubicBezTo>
                  <a:cubicBezTo>
                    <a:pt x="549" y="0"/>
                    <a:pt x="832" y="0"/>
                    <a:pt x="1011" y="15"/>
                  </a:cubicBezTo>
                  <a:cubicBezTo>
                    <a:pt x="1190" y="30"/>
                    <a:pt x="1369" y="226"/>
                    <a:pt x="1487" y="405"/>
                  </a:cubicBezTo>
                  <a:cubicBezTo>
                    <a:pt x="1605" y="584"/>
                    <a:pt x="1664" y="827"/>
                    <a:pt x="1717" y="1092"/>
                  </a:cubicBezTo>
                  <a:cubicBezTo>
                    <a:pt x="1770" y="1357"/>
                    <a:pt x="2059" y="1863"/>
                    <a:pt x="1807" y="1998"/>
                  </a:cubicBezTo>
                  <a:cubicBezTo>
                    <a:pt x="1672" y="2043"/>
                    <a:pt x="410" y="2504"/>
                    <a:pt x="205" y="1903"/>
                  </a:cubicBez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Text Box 1048">
              <a:extLst>
                <a:ext uri="{FF2B5EF4-FFF2-40B4-BE49-F238E27FC236}">
                  <a16:creationId xmlns:a16="http://schemas.microsoft.com/office/drawing/2014/main" id="{1E297713-87CC-5044-ACEF-90A3FDC859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" y="1104"/>
              <a:ext cx="136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CC00"/>
                  </a:solidFill>
                  <a:latin typeface="Tahoma" panose="020B0604030504040204" pitchFamily="34" charset="0"/>
                </a:rPr>
                <a:t>active </a:t>
              </a:r>
            </a:p>
            <a:p>
              <a:pPr eaLnBrk="1" hangingPunct="1"/>
              <a:r>
                <a:rPr lang="en-US" altLang="en-US" sz="2400" b="0">
                  <a:solidFill>
                    <a:srgbClr val="FFCC00"/>
                  </a:solidFill>
                  <a:latin typeface="Tahoma" panose="020B0604030504040204" pitchFamily="34" charset="0"/>
                </a:rPr>
                <a:t>measurements</a:t>
              </a:r>
            </a:p>
          </p:txBody>
        </p:sp>
      </p:grpSp>
      <p:grpSp>
        <p:nvGrpSpPr>
          <p:cNvPr id="19458" name="Group 1059">
            <a:extLst>
              <a:ext uri="{FF2B5EF4-FFF2-40B4-BE49-F238E27FC236}">
                <a16:creationId xmlns:a16="http://schemas.microsoft.com/office/drawing/2014/main" id="{C9233AAE-21A4-8748-BFF9-DA8A975E0B69}"/>
              </a:ext>
            </a:extLst>
          </p:cNvPr>
          <p:cNvGrpSpPr>
            <a:grpSpLocks/>
          </p:cNvGrpSpPr>
          <p:nvPr/>
        </p:nvGrpSpPr>
        <p:grpSpPr bwMode="auto">
          <a:xfrm>
            <a:off x="3241675" y="3581400"/>
            <a:ext cx="5761038" cy="2932113"/>
            <a:chOff x="2013" y="2112"/>
            <a:chExt cx="3629" cy="1847"/>
          </a:xfrm>
        </p:grpSpPr>
        <p:sp>
          <p:nvSpPr>
            <p:cNvPr id="19479" name="Freeform 1049">
              <a:extLst>
                <a:ext uri="{FF2B5EF4-FFF2-40B4-BE49-F238E27FC236}">
                  <a16:creationId xmlns:a16="http://schemas.microsoft.com/office/drawing/2014/main" id="{0C171477-5330-0D45-98AC-F6C9DB012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" y="2328"/>
              <a:ext cx="2739" cy="1631"/>
            </a:xfrm>
            <a:custGeom>
              <a:avLst/>
              <a:gdLst>
                <a:gd name="T0" fmla="*/ 1488 w 2739"/>
                <a:gd name="T1" fmla="*/ 1363 h 1631"/>
                <a:gd name="T2" fmla="*/ 21 w 2739"/>
                <a:gd name="T3" fmla="*/ 712 h 1631"/>
                <a:gd name="T4" fmla="*/ 1363 w 2739"/>
                <a:gd name="T5" fmla="*/ 41 h 1631"/>
                <a:gd name="T6" fmla="*/ 2540 w 2739"/>
                <a:gd name="T7" fmla="*/ 958 h 1631"/>
                <a:gd name="T8" fmla="*/ 2557 w 2739"/>
                <a:gd name="T9" fmla="*/ 1489 h 1631"/>
                <a:gd name="T10" fmla="*/ 2015 w 2739"/>
                <a:gd name="T11" fmla="*/ 1610 h 1631"/>
                <a:gd name="T12" fmla="*/ 1488 w 2739"/>
                <a:gd name="T13" fmla="*/ 1363 h 16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39"/>
                <a:gd name="T22" fmla="*/ 0 h 1631"/>
                <a:gd name="T23" fmla="*/ 2739 w 2739"/>
                <a:gd name="T24" fmla="*/ 1631 h 16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39" h="1631">
                  <a:moveTo>
                    <a:pt x="1488" y="1363"/>
                  </a:moveTo>
                  <a:cubicBezTo>
                    <a:pt x="1156" y="1213"/>
                    <a:pt x="42" y="932"/>
                    <a:pt x="21" y="712"/>
                  </a:cubicBezTo>
                  <a:cubicBezTo>
                    <a:pt x="0" y="492"/>
                    <a:pt x="943" y="0"/>
                    <a:pt x="1363" y="41"/>
                  </a:cubicBezTo>
                  <a:cubicBezTo>
                    <a:pt x="1783" y="82"/>
                    <a:pt x="2341" y="717"/>
                    <a:pt x="2540" y="958"/>
                  </a:cubicBezTo>
                  <a:cubicBezTo>
                    <a:pt x="2739" y="1199"/>
                    <a:pt x="2644" y="1380"/>
                    <a:pt x="2557" y="1489"/>
                  </a:cubicBezTo>
                  <a:cubicBezTo>
                    <a:pt x="2470" y="1598"/>
                    <a:pt x="2193" y="1631"/>
                    <a:pt x="2015" y="1610"/>
                  </a:cubicBezTo>
                  <a:cubicBezTo>
                    <a:pt x="1837" y="1589"/>
                    <a:pt x="1820" y="1513"/>
                    <a:pt x="1488" y="1363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Text Box 1050">
              <a:extLst>
                <a:ext uri="{FF2B5EF4-FFF2-40B4-BE49-F238E27FC236}">
                  <a16:creationId xmlns:a16="http://schemas.microsoft.com/office/drawing/2014/main" id="{D86D41A8-849E-BB43-AF71-ACCFB2DBF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" y="2112"/>
              <a:ext cx="1473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6600"/>
                  </a:solidFill>
                  <a:latin typeface="Tahoma" panose="020B0604030504040204" pitchFamily="34" charset="0"/>
                </a:rPr>
                <a:t>packet and flow</a:t>
              </a:r>
            </a:p>
            <a:p>
              <a:pPr eaLnBrk="1" hangingPunct="1"/>
              <a:r>
                <a:rPr lang="en-US" altLang="en-US" sz="2400" b="0">
                  <a:solidFill>
                    <a:srgbClr val="FF6600"/>
                  </a:solidFill>
                  <a:latin typeface="Tahoma" panose="020B0604030504040204" pitchFamily="34" charset="0"/>
                </a:rPr>
                <a:t>measurements,</a:t>
              </a:r>
            </a:p>
            <a:p>
              <a:pPr eaLnBrk="1" hangingPunct="1"/>
              <a:r>
                <a:rPr lang="en-US" altLang="en-US" sz="2400" b="0">
                  <a:solidFill>
                    <a:srgbClr val="FF6600"/>
                  </a:solidFill>
                  <a:latin typeface="Tahoma" panose="020B0604030504040204" pitchFamily="34" charset="0"/>
                </a:rPr>
                <a:t>link statistics</a:t>
              </a:r>
            </a:p>
          </p:txBody>
        </p:sp>
      </p:grpSp>
      <p:grpSp>
        <p:nvGrpSpPr>
          <p:cNvPr id="19459" name="Group 1060">
            <a:extLst>
              <a:ext uri="{FF2B5EF4-FFF2-40B4-BE49-F238E27FC236}">
                <a16:creationId xmlns:a16="http://schemas.microsoft.com/office/drawing/2014/main" id="{056593B8-18BD-9643-8D56-4703717A7328}"/>
              </a:ext>
            </a:extLst>
          </p:cNvPr>
          <p:cNvGrpSpPr>
            <a:grpSpLocks/>
          </p:cNvGrpSpPr>
          <p:nvPr/>
        </p:nvGrpSpPr>
        <p:grpSpPr bwMode="auto">
          <a:xfrm>
            <a:off x="454025" y="3429000"/>
            <a:ext cx="4984750" cy="3041650"/>
            <a:chOff x="257" y="2016"/>
            <a:chExt cx="3140" cy="1916"/>
          </a:xfrm>
        </p:grpSpPr>
        <p:sp>
          <p:nvSpPr>
            <p:cNvPr id="19477" name="Freeform 1051">
              <a:extLst>
                <a:ext uri="{FF2B5EF4-FFF2-40B4-BE49-F238E27FC236}">
                  <a16:creationId xmlns:a16="http://schemas.microsoft.com/office/drawing/2014/main" id="{A39F6549-E437-9D41-84C2-4FBED1E82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" y="2383"/>
              <a:ext cx="2288" cy="1549"/>
            </a:xfrm>
            <a:custGeom>
              <a:avLst/>
              <a:gdLst>
                <a:gd name="T0" fmla="*/ 158 w 2288"/>
                <a:gd name="T1" fmla="*/ 1449 h 1549"/>
                <a:gd name="T2" fmla="*/ 158 w 2288"/>
                <a:gd name="T3" fmla="*/ 672 h 1549"/>
                <a:gd name="T4" fmla="*/ 1105 w 2288"/>
                <a:gd name="T5" fmla="*/ 1 h 1549"/>
                <a:gd name="T6" fmla="*/ 2277 w 2288"/>
                <a:gd name="T7" fmla="*/ 667 h 1549"/>
                <a:gd name="T8" fmla="*/ 1040 w 2288"/>
                <a:gd name="T9" fmla="*/ 1273 h 1549"/>
                <a:gd name="T10" fmla="*/ 158 w 2288"/>
                <a:gd name="T11" fmla="*/ 1449 h 1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88"/>
                <a:gd name="T19" fmla="*/ 0 h 1549"/>
                <a:gd name="T20" fmla="*/ 2288 w 2288"/>
                <a:gd name="T21" fmla="*/ 1549 h 15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88" h="1549">
                  <a:moveTo>
                    <a:pt x="158" y="1449"/>
                  </a:moveTo>
                  <a:cubicBezTo>
                    <a:pt x="11" y="1349"/>
                    <a:pt x="0" y="913"/>
                    <a:pt x="158" y="672"/>
                  </a:cubicBezTo>
                  <a:cubicBezTo>
                    <a:pt x="316" y="431"/>
                    <a:pt x="752" y="2"/>
                    <a:pt x="1105" y="1"/>
                  </a:cubicBezTo>
                  <a:cubicBezTo>
                    <a:pt x="1458" y="0"/>
                    <a:pt x="2288" y="455"/>
                    <a:pt x="2277" y="667"/>
                  </a:cubicBezTo>
                  <a:cubicBezTo>
                    <a:pt x="2266" y="879"/>
                    <a:pt x="1393" y="1143"/>
                    <a:pt x="1040" y="1273"/>
                  </a:cubicBezTo>
                  <a:cubicBezTo>
                    <a:pt x="687" y="1403"/>
                    <a:pt x="305" y="1549"/>
                    <a:pt x="158" y="144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Text Box 1052">
              <a:extLst>
                <a:ext uri="{FF2B5EF4-FFF2-40B4-BE49-F238E27FC236}">
                  <a16:creationId xmlns:a16="http://schemas.microsoft.com/office/drawing/2014/main" id="{B8A5DBF6-EDFA-3E4B-A44E-4F581865F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" y="2016"/>
              <a:ext cx="129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ahoma" panose="020B0604030504040204" pitchFamily="34" charset="0"/>
                </a:rPr>
                <a:t>topology, </a:t>
              </a:r>
            </a:p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ahoma" panose="020B0604030504040204" pitchFamily="34" charset="0"/>
                </a:rPr>
                <a:t>configuration,</a:t>
              </a:r>
            </a:p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ahoma" panose="020B0604030504040204" pitchFamily="34" charset="0"/>
                </a:rPr>
                <a:t>routing</a:t>
              </a:r>
            </a:p>
          </p:txBody>
        </p:sp>
      </p:grpSp>
      <p:sp>
        <p:nvSpPr>
          <p:cNvPr id="19460" name="Rectangle 1026">
            <a:extLst>
              <a:ext uri="{FF2B5EF4-FFF2-40B4-BE49-F238E27FC236}">
                <a16:creationId xmlns:a16="http://schemas.microsoft.com/office/drawing/2014/main" id="{83182C88-0169-5945-A8D2-574D0CE23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Measurement</a:t>
            </a:r>
            <a:endParaRPr lang="fr-FR" altLang="en-US">
              <a:ea typeface="ＭＳ Ｐゴシック" panose="020B0600070205080204" pitchFamily="34" charset="-128"/>
            </a:endParaRPr>
          </a:p>
        </p:txBody>
      </p:sp>
      <p:sp>
        <p:nvSpPr>
          <p:cNvPr id="19461" name="Line 1028">
            <a:extLst>
              <a:ext uri="{FF2B5EF4-FFF2-40B4-BE49-F238E27FC236}">
                <a16:creationId xmlns:a16="http://schemas.microsoft.com/office/drawing/2014/main" id="{FC1C55F6-F8A6-FC4C-BD69-F204605942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41838" y="1905000"/>
            <a:ext cx="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1029">
            <a:extLst>
              <a:ext uri="{FF2B5EF4-FFF2-40B4-BE49-F238E27FC236}">
                <a16:creationId xmlns:a16="http://schemas.microsoft.com/office/drawing/2014/main" id="{85F544AF-CE4F-E545-B2FB-27D773FE5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1838" y="4572000"/>
            <a:ext cx="28956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1030">
            <a:extLst>
              <a:ext uri="{FF2B5EF4-FFF2-40B4-BE49-F238E27FC236}">
                <a16:creationId xmlns:a16="http://schemas.microsoft.com/office/drawing/2014/main" id="{DB244907-2117-C347-9729-33D5881E33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98638" y="4572000"/>
            <a:ext cx="2743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1031">
            <a:extLst>
              <a:ext uri="{FF2B5EF4-FFF2-40B4-BE49-F238E27FC236}">
                <a16:creationId xmlns:a16="http://schemas.microsoft.com/office/drawing/2014/main" id="{DD4C69B8-9188-9D41-9252-DC5CE93B3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9813" y="1066800"/>
            <a:ext cx="18811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latin typeface="Tahoma" panose="020B0604030504040204" pitchFamily="34" charset="0"/>
              </a:rPr>
              <a:t>end-to-end</a:t>
            </a:r>
          </a:p>
          <a:p>
            <a:pPr eaLnBrk="1" hangingPunct="1"/>
            <a:r>
              <a:rPr lang="en-US" altLang="en-US" sz="2400" b="0">
                <a:latin typeface="Tahoma" panose="020B0604030504040204" pitchFamily="34" charset="0"/>
              </a:rPr>
              <a:t>performance</a:t>
            </a:r>
          </a:p>
        </p:txBody>
      </p:sp>
      <p:sp>
        <p:nvSpPr>
          <p:cNvPr id="19465" name="Text Box 1032">
            <a:extLst>
              <a:ext uri="{FF2B5EF4-FFF2-40B4-BE49-F238E27FC236}">
                <a16:creationId xmlns:a16="http://schemas.microsoft.com/office/drawing/2014/main" id="{25F733B4-6E15-6443-A24C-B2B515DD9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638" y="6248400"/>
            <a:ext cx="84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latin typeface="Tahoma" panose="020B0604030504040204" pitchFamily="34" charset="0"/>
              </a:rPr>
              <a:t>state</a:t>
            </a:r>
          </a:p>
        </p:txBody>
      </p:sp>
      <p:sp>
        <p:nvSpPr>
          <p:cNvPr id="19466" name="Text Box 1033">
            <a:extLst>
              <a:ext uri="{FF2B5EF4-FFF2-40B4-BE49-F238E27FC236}">
                <a16:creationId xmlns:a16="http://schemas.microsoft.com/office/drawing/2014/main" id="{D7CC713D-A209-BF44-AB17-E255D5545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8" y="6324600"/>
            <a:ext cx="960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latin typeface="Tahoma" panose="020B0604030504040204" pitchFamily="34" charset="0"/>
              </a:rPr>
              <a:t>traffic</a:t>
            </a:r>
          </a:p>
        </p:txBody>
      </p:sp>
      <p:sp>
        <p:nvSpPr>
          <p:cNvPr id="19468" name="Text Box 1039">
            <a:extLst>
              <a:ext uri="{FF2B5EF4-FFF2-40B4-BE49-F238E27FC236}">
                <a16:creationId xmlns:a16="http://schemas.microsoft.com/office/drawing/2014/main" id="{5C8DC7DA-B11A-0343-A2DE-58D19622F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238" y="2209800"/>
            <a:ext cx="1920875" cy="581025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average download</a:t>
            </a:r>
          </a:p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time of a web page</a:t>
            </a:r>
          </a:p>
        </p:txBody>
      </p:sp>
      <p:sp>
        <p:nvSpPr>
          <p:cNvPr id="19469" name="Text Box 1040">
            <a:extLst>
              <a:ext uri="{FF2B5EF4-FFF2-40B4-BE49-F238E27FC236}">
                <a16:creationId xmlns:a16="http://schemas.microsoft.com/office/drawing/2014/main" id="{65652CF8-7B09-324D-9374-D4EADFF77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650" y="4648200"/>
            <a:ext cx="1038225" cy="581025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link bit</a:t>
            </a:r>
          </a:p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error rate</a:t>
            </a:r>
          </a:p>
        </p:txBody>
      </p:sp>
      <p:sp>
        <p:nvSpPr>
          <p:cNvPr id="19470" name="Text Box 1041">
            <a:extLst>
              <a:ext uri="{FF2B5EF4-FFF2-40B4-BE49-F238E27FC236}">
                <a16:creationId xmlns:a16="http://schemas.microsoft.com/office/drawing/2014/main" id="{57CCF76E-8F4F-624D-B92C-5E6A1BBCF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1838" y="4800600"/>
            <a:ext cx="1408112" cy="33655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link utilization</a:t>
            </a:r>
          </a:p>
        </p:txBody>
      </p:sp>
      <p:sp>
        <p:nvSpPr>
          <p:cNvPr id="19471" name="Text Box 1043">
            <a:extLst>
              <a:ext uri="{FF2B5EF4-FFF2-40B4-BE49-F238E27FC236}">
                <a16:creationId xmlns:a16="http://schemas.microsoft.com/office/drawing/2014/main" id="{E0353519-9C57-5542-A6CF-D65A708D8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638" y="3810000"/>
            <a:ext cx="1712912" cy="581025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end-to-end delay</a:t>
            </a:r>
          </a:p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and loss</a:t>
            </a:r>
          </a:p>
        </p:txBody>
      </p:sp>
      <p:sp>
        <p:nvSpPr>
          <p:cNvPr id="19472" name="Text Box 1044">
            <a:extLst>
              <a:ext uri="{FF2B5EF4-FFF2-40B4-BE49-F238E27FC236}">
                <a16:creationId xmlns:a16="http://schemas.microsoft.com/office/drawing/2014/main" id="{D7536AE2-B3D5-B845-8F98-32B097305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5334000"/>
            <a:ext cx="1544637" cy="33655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active topology</a:t>
            </a:r>
          </a:p>
        </p:txBody>
      </p:sp>
      <p:sp>
        <p:nvSpPr>
          <p:cNvPr id="19473" name="Text Box 1045">
            <a:extLst>
              <a:ext uri="{FF2B5EF4-FFF2-40B4-BE49-F238E27FC236}">
                <a16:creationId xmlns:a16="http://schemas.microsoft.com/office/drawing/2014/main" id="{8963669A-8F53-114D-964B-158789711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238" y="5334000"/>
            <a:ext cx="1330325" cy="33655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traffic matrix</a:t>
            </a:r>
          </a:p>
        </p:txBody>
      </p:sp>
      <p:sp>
        <p:nvSpPr>
          <p:cNvPr id="19474" name="Text Box 1046">
            <a:extLst>
              <a:ext uri="{FF2B5EF4-FFF2-40B4-BE49-F238E27FC236}">
                <a16:creationId xmlns:a16="http://schemas.microsoft.com/office/drawing/2014/main" id="{46BC4292-35BD-D942-8E49-A81DAEB2F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050" y="5867400"/>
            <a:ext cx="1535113" cy="33655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 dirty="0">
                <a:solidFill>
                  <a:schemeClr val="dk1"/>
                </a:solidFill>
                <a:latin typeface="Tahoma" pitchFamily="-1" charset="0"/>
                <a:ea typeface="+mn-ea"/>
              </a:rPr>
              <a:t>demand matrix</a:t>
            </a:r>
          </a:p>
        </p:txBody>
      </p:sp>
      <p:sp>
        <p:nvSpPr>
          <p:cNvPr id="19475" name="Text Box 1056">
            <a:extLst>
              <a:ext uri="{FF2B5EF4-FFF2-40B4-BE49-F238E27FC236}">
                <a16:creationId xmlns:a16="http://schemas.microsoft.com/office/drawing/2014/main" id="{E78059E4-54AE-F44F-97D2-520D76522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5791200"/>
            <a:ext cx="1331912" cy="33655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active routes</a:t>
            </a:r>
          </a:p>
        </p:txBody>
      </p:sp>
      <p:sp>
        <p:nvSpPr>
          <p:cNvPr id="19476" name="Text Box 1057">
            <a:extLst>
              <a:ext uri="{FF2B5EF4-FFF2-40B4-BE49-F238E27FC236}">
                <a16:creationId xmlns:a16="http://schemas.microsoft.com/office/drawing/2014/main" id="{9A0752F8-B227-DA4A-B658-38392CC3B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575" y="2971800"/>
            <a:ext cx="1181100" cy="581025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TCP bulk </a:t>
            </a:r>
          </a:p>
          <a:p>
            <a:pPr eaLnBrk="0" hangingPunct="0">
              <a:defRPr/>
            </a:pPr>
            <a:r>
              <a:rPr lang="en-US" sz="1600" b="0">
                <a:solidFill>
                  <a:schemeClr val="dk1"/>
                </a:solidFill>
                <a:latin typeface="Tahoma" pitchFamily="-1" charset="0"/>
                <a:ea typeface="+mn-ea"/>
              </a:rPr>
              <a:t>throughput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C5291FD-B534-2241-AE5D-3E2D99564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EBA93D9-34C8-F249-BDA8-982BC58EB9E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62" name="Rectangle 2">
            <a:extLst>
              <a:ext uri="{FF2B5EF4-FFF2-40B4-BE49-F238E27FC236}">
                <a16:creationId xmlns:a16="http://schemas.microsoft.com/office/drawing/2014/main" id="{E05FB9CC-3946-D640-AC13-486EAC453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-57150"/>
            <a:ext cx="88519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endParaRPr lang="en-US" sz="4000" i="1">
              <a:solidFill>
                <a:srgbClr val="EB1174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Arial" charset="0"/>
              <a:cs typeface="Arial" charset="0"/>
            </a:endParaRPr>
          </a:p>
        </p:txBody>
      </p:sp>
      <p:sp>
        <p:nvSpPr>
          <p:cNvPr id="47106" name="Freeform 3">
            <a:extLst>
              <a:ext uri="{FF2B5EF4-FFF2-40B4-BE49-F238E27FC236}">
                <a16:creationId xmlns:a16="http://schemas.microsoft.com/office/drawing/2014/main" id="{47C11C21-A487-084D-97CA-C48E456BAF9E}"/>
              </a:ext>
            </a:extLst>
          </p:cNvPr>
          <p:cNvSpPr>
            <a:spLocks/>
          </p:cNvSpPr>
          <p:nvPr/>
        </p:nvSpPr>
        <p:spPr bwMode="auto">
          <a:xfrm>
            <a:off x="552450" y="990600"/>
            <a:ext cx="8437563" cy="4549775"/>
          </a:xfrm>
          <a:custGeom>
            <a:avLst/>
            <a:gdLst>
              <a:gd name="T0" fmla="*/ 2147483647 w 5405"/>
              <a:gd name="T1" fmla="*/ 2147483647 h 2866"/>
              <a:gd name="T2" fmla="*/ 2147483647 w 5405"/>
              <a:gd name="T3" fmla="*/ 2147483647 h 2866"/>
              <a:gd name="T4" fmla="*/ 0 w 5405"/>
              <a:gd name="T5" fmla="*/ 2147483647 h 2866"/>
              <a:gd name="T6" fmla="*/ 2147483647 w 5405"/>
              <a:gd name="T7" fmla="*/ 2147483647 h 2866"/>
              <a:gd name="T8" fmla="*/ 2147483647 w 5405"/>
              <a:gd name="T9" fmla="*/ 2147483647 h 2866"/>
              <a:gd name="T10" fmla="*/ 2147483647 w 5405"/>
              <a:gd name="T11" fmla="*/ 2147483647 h 2866"/>
              <a:gd name="T12" fmla="*/ 2147483647 w 5405"/>
              <a:gd name="T13" fmla="*/ 2147483647 h 2866"/>
              <a:gd name="T14" fmla="*/ 2147483647 w 5405"/>
              <a:gd name="T15" fmla="*/ 2147483647 h 2866"/>
              <a:gd name="T16" fmla="*/ 2147483647 w 5405"/>
              <a:gd name="T17" fmla="*/ 2147483647 h 2866"/>
              <a:gd name="T18" fmla="*/ 2147483647 w 5405"/>
              <a:gd name="T19" fmla="*/ 2147483647 h 2866"/>
              <a:gd name="T20" fmla="*/ 2147483647 w 5405"/>
              <a:gd name="T21" fmla="*/ 2147483647 h 2866"/>
              <a:gd name="T22" fmla="*/ 2147483647 w 5405"/>
              <a:gd name="T23" fmla="*/ 2147483647 h 2866"/>
              <a:gd name="T24" fmla="*/ 2147483647 w 5405"/>
              <a:gd name="T25" fmla="*/ 2147483647 h 2866"/>
              <a:gd name="T26" fmla="*/ 2147483647 w 5405"/>
              <a:gd name="T27" fmla="*/ 2147483647 h 2866"/>
              <a:gd name="T28" fmla="*/ 2147483647 w 5405"/>
              <a:gd name="T29" fmla="*/ 2147483647 h 2866"/>
              <a:gd name="T30" fmla="*/ 2147483647 w 5405"/>
              <a:gd name="T31" fmla="*/ 2147483647 h 2866"/>
              <a:gd name="T32" fmla="*/ 2147483647 w 5405"/>
              <a:gd name="T33" fmla="*/ 2147483647 h 2866"/>
              <a:gd name="T34" fmla="*/ 2147483647 w 5405"/>
              <a:gd name="T35" fmla="*/ 2147483647 h 2866"/>
              <a:gd name="T36" fmla="*/ 2147483647 w 5405"/>
              <a:gd name="T37" fmla="*/ 2147483647 h 2866"/>
              <a:gd name="T38" fmla="*/ 2147483647 w 5405"/>
              <a:gd name="T39" fmla="*/ 2147483647 h 2866"/>
              <a:gd name="T40" fmla="*/ 2147483647 w 5405"/>
              <a:gd name="T41" fmla="*/ 2147483647 h 2866"/>
              <a:gd name="T42" fmla="*/ 2147483647 w 5405"/>
              <a:gd name="T43" fmla="*/ 2147483647 h 2866"/>
              <a:gd name="T44" fmla="*/ 2147483647 w 5405"/>
              <a:gd name="T45" fmla="*/ 2147483647 h 2866"/>
              <a:gd name="T46" fmla="*/ 2147483647 w 5405"/>
              <a:gd name="T47" fmla="*/ 2147483647 h 2866"/>
              <a:gd name="T48" fmla="*/ 2147483647 w 5405"/>
              <a:gd name="T49" fmla="*/ 2147483647 h 2866"/>
              <a:gd name="T50" fmla="*/ 2147483647 w 5405"/>
              <a:gd name="T51" fmla="*/ 2147483647 h 2866"/>
              <a:gd name="T52" fmla="*/ 2147483647 w 5405"/>
              <a:gd name="T53" fmla="*/ 2147483647 h 2866"/>
              <a:gd name="T54" fmla="*/ 2147483647 w 5405"/>
              <a:gd name="T55" fmla="*/ 2147483647 h 2866"/>
              <a:gd name="T56" fmla="*/ 2147483647 w 5405"/>
              <a:gd name="T57" fmla="*/ 2147483647 h 2866"/>
              <a:gd name="T58" fmla="*/ 2147483647 w 5405"/>
              <a:gd name="T59" fmla="*/ 2147483647 h 2866"/>
              <a:gd name="T60" fmla="*/ 2147483647 w 5405"/>
              <a:gd name="T61" fmla="*/ 2147483647 h 2866"/>
              <a:gd name="T62" fmla="*/ 2147483647 w 5405"/>
              <a:gd name="T63" fmla="*/ 2147483647 h 2866"/>
              <a:gd name="T64" fmla="*/ 2147483647 w 5405"/>
              <a:gd name="T65" fmla="*/ 2147483647 h 2866"/>
              <a:gd name="T66" fmla="*/ 2147483647 w 5405"/>
              <a:gd name="T67" fmla="*/ 2147483647 h 2866"/>
              <a:gd name="T68" fmla="*/ 2147483647 w 5405"/>
              <a:gd name="T69" fmla="*/ 2147483647 h 2866"/>
              <a:gd name="T70" fmla="*/ 2147483647 w 5405"/>
              <a:gd name="T71" fmla="*/ 2147483647 h 2866"/>
              <a:gd name="T72" fmla="*/ 2147483647 w 5405"/>
              <a:gd name="T73" fmla="*/ 2147483647 h 2866"/>
              <a:gd name="T74" fmla="*/ 2147483647 w 5405"/>
              <a:gd name="T75" fmla="*/ 2147483647 h 2866"/>
              <a:gd name="T76" fmla="*/ 2147483647 w 5405"/>
              <a:gd name="T77" fmla="*/ 2147483647 h 2866"/>
              <a:gd name="T78" fmla="*/ 2147483647 w 5405"/>
              <a:gd name="T79" fmla="*/ 2147483647 h 2866"/>
              <a:gd name="T80" fmla="*/ 2147483647 w 5405"/>
              <a:gd name="T81" fmla="*/ 2147483647 h 2866"/>
              <a:gd name="T82" fmla="*/ 2147483647 w 5405"/>
              <a:gd name="T83" fmla="*/ 2147483647 h 2866"/>
              <a:gd name="T84" fmla="*/ 2147483647 w 5405"/>
              <a:gd name="T85" fmla="*/ 2147483647 h 2866"/>
              <a:gd name="T86" fmla="*/ 2147483647 w 5405"/>
              <a:gd name="T87" fmla="*/ 2147483647 h 2866"/>
              <a:gd name="T88" fmla="*/ 2147483647 w 5405"/>
              <a:gd name="T89" fmla="*/ 2147483647 h 2866"/>
              <a:gd name="T90" fmla="*/ 2147483647 w 5405"/>
              <a:gd name="T91" fmla="*/ 0 h 286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405"/>
              <a:gd name="T139" fmla="*/ 0 h 2866"/>
              <a:gd name="T140" fmla="*/ 5405 w 5405"/>
              <a:gd name="T141" fmla="*/ 2866 h 286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405" h="2866">
                <a:moveTo>
                  <a:pt x="2748" y="0"/>
                </a:moveTo>
                <a:lnTo>
                  <a:pt x="157" y="0"/>
                </a:lnTo>
                <a:lnTo>
                  <a:pt x="185" y="119"/>
                </a:lnTo>
                <a:lnTo>
                  <a:pt x="168" y="153"/>
                </a:lnTo>
                <a:lnTo>
                  <a:pt x="3" y="124"/>
                </a:lnTo>
                <a:lnTo>
                  <a:pt x="54" y="352"/>
                </a:lnTo>
                <a:lnTo>
                  <a:pt x="8" y="767"/>
                </a:lnTo>
                <a:lnTo>
                  <a:pt x="28" y="883"/>
                </a:lnTo>
                <a:lnTo>
                  <a:pt x="0" y="1050"/>
                </a:lnTo>
                <a:lnTo>
                  <a:pt x="81" y="1155"/>
                </a:lnTo>
                <a:lnTo>
                  <a:pt x="62" y="1234"/>
                </a:lnTo>
                <a:lnTo>
                  <a:pt x="191" y="1433"/>
                </a:lnTo>
                <a:lnTo>
                  <a:pt x="396" y="1792"/>
                </a:lnTo>
                <a:lnTo>
                  <a:pt x="472" y="1792"/>
                </a:lnTo>
                <a:lnTo>
                  <a:pt x="701" y="1970"/>
                </a:lnTo>
                <a:lnTo>
                  <a:pt x="962" y="1967"/>
                </a:lnTo>
                <a:lnTo>
                  <a:pt x="962" y="2016"/>
                </a:lnTo>
                <a:lnTo>
                  <a:pt x="1276" y="2164"/>
                </a:lnTo>
                <a:lnTo>
                  <a:pt x="1533" y="2164"/>
                </a:lnTo>
                <a:lnTo>
                  <a:pt x="1533" y="2069"/>
                </a:lnTo>
                <a:lnTo>
                  <a:pt x="1638" y="2069"/>
                </a:lnTo>
                <a:lnTo>
                  <a:pt x="1826" y="2229"/>
                </a:lnTo>
                <a:lnTo>
                  <a:pt x="1912" y="2383"/>
                </a:lnTo>
                <a:lnTo>
                  <a:pt x="2003" y="2434"/>
                </a:lnTo>
                <a:lnTo>
                  <a:pt x="2062" y="2366"/>
                </a:lnTo>
                <a:lnTo>
                  <a:pt x="2185" y="2406"/>
                </a:lnTo>
                <a:lnTo>
                  <a:pt x="2332" y="2657"/>
                </a:lnTo>
                <a:lnTo>
                  <a:pt x="2560" y="2735"/>
                </a:lnTo>
                <a:lnTo>
                  <a:pt x="2537" y="2605"/>
                </a:lnTo>
                <a:lnTo>
                  <a:pt x="2580" y="2495"/>
                </a:lnTo>
                <a:lnTo>
                  <a:pt x="2756" y="2349"/>
                </a:lnTo>
                <a:lnTo>
                  <a:pt x="2878" y="2318"/>
                </a:lnTo>
                <a:lnTo>
                  <a:pt x="3124" y="2406"/>
                </a:lnTo>
                <a:lnTo>
                  <a:pt x="3319" y="2414"/>
                </a:lnTo>
                <a:lnTo>
                  <a:pt x="3283" y="2315"/>
                </a:lnTo>
                <a:lnTo>
                  <a:pt x="3352" y="2269"/>
                </a:lnTo>
                <a:lnTo>
                  <a:pt x="3442" y="2263"/>
                </a:lnTo>
                <a:lnTo>
                  <a:pt x="3561" y="2263"/>
                </a:lnTo>
                <a:lnTo>
                  <a:pt x="3666" y="2352"/>
                </a:lnTo>
                <a:lnTo>
                  <a:pt x="3795" y="2326"/>
                </a:lnTo>
                <a:lnTo>
                  <a:pt x="3892" y="2434"/>
                </a:lnTo>
                <a:lnTo>
                  <a:pt x="3872" y="2537"/>
                </a:lnTo>
                <a:lnTo>
                  <a:pt x="3956" y="2660"/>
                </a:lnTo>
                <a:lnTo>
                  <a:pt x="3990" y="2660"/>
                </a:lnTo>
                <a:lnTo>
                  <a:pt x="4015" y="2865"/>
                </a:lnTo>
                <a:lnTo>
                  <a:pt x="4103" y="2854"/>
                </a:lnTo>
                <a:lnTo>
                  <a:pt x="4212" y="2755"/>
                </a:lnTo>
                <a:lnTo>
                  <a:pt x="4198" y="2654"/>
                </a:lnTo>
                <a:lnTo>
                  <a:pt x="4158" y="2520"/>
                </a:lnTo>
                <a:lnTo>
                  <a:pt x="4052" y="2335"/>
                </a:lnTo>
                <a:lnTo>
                  <a:pt x="4038" y="2249"/>
                </a:lnTo>
                <a:lnTo>
                  <a:pt x="4092" y="2099"/>
                </a:lnTo>
                <a:lnTo>
                  <a:pt x="4103" y="2030"/>
                </a:lnTo>
                <a:lnTo>
                  <a:pt x="4198" y="1999"/>
                </a:lnTo>
                <a:lnTo>
                  <a:pt x="4314" y="1874"/>
                </a:lnTo>
                <a:lnTo>
                  <a:pt x="4369" y="1789"/>
                </a:lnTo>
                <a:lnTo>
                  <a:pt x="4502" y="1750"/>
                </a:lnTo>
                <a:lnTo>
                  <a:pt x="4596" y="1647"/>
                </a:lnTo>
                <a:lnTo>
                  <a:pt x="4524" y="1464"/>
                </a:lnTo>
                <a:lnTo>
                  <a:pt x="4577" y="1408"/>
                </a:lnTo>
                <a:lnTo>
                  <a:pt x="4628" y="1310"/>
                </a:lnTo>
                <a:lnTo>
                  <a:pt x="4647" y="1276"/>
                </a:lnTo>
                <a:lnTo>
                  <a:pt x="4598" y="1223"/>
                </a:lnTo>
                <a:lnTo>
                  <a:pt x="4601" y="1172"/>
                </a:lnTo>
                <a:lnTo>
                  <a:pt x="4657" y="1249"/>
                </a:lnTo>
                <a:lnTo>
                  <a:pt x="4719" y="1165"/>
                </a:lnTo>
                <a:lnTo>
                  <a:pt x="4736" y="1081"/>
                </a:lnTo>
                <a:lnTo>
                  <a:pt x="4711" y="1060"/>
                </a:lnTo>
                <a:lnTo>
                  <a:pt x="4717" y="1049"/>
                </a:lnTo>
                <a:lnTo>
                  <a:pt x="4736" y="1020"/>
                </a:lnTo>
                <a:lnTo>
                  <a:pt x="4773" y="981"/>
                </a:lnTo>
                <a:lnTo>
                  <a:pt x="4946" y="958"/>
                </a:lnTo>
                <a:lnTo>
                  <a:pt x="4988" y="953"/>
                </a:lnTo>
                <a:lnTo>
                  <a:pt x="5014" y="892"/>
                </a:lnTo>
                <a:lnTo>
                  <a:pt x="5060" y="934"/>
                </a:lnTo>
                <a:lnTo>
                  <a:pt x="5140" y="906"/>
                </a:lnTo>
                <a:lnTo>
                  <a:pt x="5074" y="898"/>
                </a:lnTo>
                <a:lnTo>
                  <a:pt x="5035" y="814"/>
                </a:lnTo>
                <a:lnTo>
                  <a:pt x="5066" y="789"/>
                </a:lnTo>
                <a:lnTo>
                  <a:pt x="5046" y="743"/>
                </a:lnTo>
                <a:lnTo>
                  <a:pt x="5057" y="729"/>
                </a:lnTo>
                <a:lnTo>
                  <a:pt x="5140" y="683"/>
                </a:lnTo>
                <a:lnTo>
                  <a:pt x="5151" y="643"/>
                </a:lnTo>
                <a:lnTo>
                  <a:pt x="5404" y="458"/>
                </a:lnTo>
                <a:lnTo>
                  <a:pt x="5390" y="386"/>
                </a:lnTo>
                <a:lnTo>
                  <a:pt x="5350" y="366"/>
                </a:lnTo>
                <a:lnTo>
                  <a:pt x="5316" y="213"/>
                </a:lnTo>
                <a:lnTo>
                  <a:pt x="5243" y="236"/>
                </a:lnTo>
                <a:lnTo>
                  <a:pt x="5210" y="213"/>
                </a:lnTo>
                <a:lnTo>
                  <a:pt x="5137" y="264"/>
                </a:lnTo>
                <a:lnTo>
                  <a:pt x="5060" y="411"/>
                </a:lnTo>
                <a:lnTo>
                  <a:pt x="4994" y="502"/>
                </a:lnTo>
                <a:lnTo>
                  <a:pt x="4793" y="502"/>
                </a:lnTo>
                <a:lnTo>
                  <a:pt x="4663" y="505"/>
                </a:lnTo>
                <a:lnTo>
                  <a:pt x="4529" y="630"/>
                </a:lnTo>
                <a:lnTo>
                  <a:pt x="4554" y="678"/>
                </a:lnTo>
                <a:lnTo>
                  <a:pt x="4472" y="738"/>
                </a:lnTo>
                <a:lnTo>
                  <a:pt x="4377" y="726"/>
                </a:lnTo>
                <a:lnTo>
                  <a:pt x="4275" y="721"/>
                </a:lnTo>
                <a:lnTo>
                  <a:pt x="4253" y="787"/>
                </a:lnTo>
                <a:lnTo>
                  <a:pt x="4208" y="833"/>
                </a:lnTo>
                <a:lnTo>
                  <a:pt x="4138" y="886"/>
                </a:lnTo>
                <a:lnTo>
                  <a:pt x="4017" y="944"/>
                </a:lnTo>
                <a:lnTo>
                  <a:pt x="3925" y="944"/>
                </a:lnTo>
                <a:lnTo>
                  <a:pt x="3868" y="914"/>
                </a:lnTo>
                <a:lnTo>
                  <a:pt x="3868" y="883"/>
                </a:lnTo>
                <a:lnTo>
                  <a:pt x="3950" y="776"/>
                </a:lnTo>
                <a:lnTo>
                  <a:pt x="3939" y="645"/>
                </a:lnTo>
                <a:lnTo>
                  <a:pt x="3911" y="639"/>
                </a:lnTo>
                <a:lnTo>
                  <a:pt x="3833" y="684"/>
                </a:lnTo>
                <a:lnTo>
                  <a:pt x="3813" y="647"/>
                </a:lnTo>
                <a:lnTo>
                  <a:pt x="3891" y="571"/>
                </a:lnTo>
                <a:lnTo>
                  <a:pt x="3861" y="471"/>
                </a:lnTo>
                <a:lnTo>
                  <a:pt x="3732" y="431"/>
                </a:lnTo>
                <a:lnTo>
                  <a:pt x="3597" y="561"/>
                </a:lnTo>
                <a:lnTo>
                  <a:pt x="3554" y="678"/>
                </a:lnTo>
                <a:lnTo>
                  <a:pt x="3581" y="773"/>
                </a:lnTo>
                <a:lnTo>
                  <a:pt x="3534" y="912"/>
                </a:lnTo>
                <a:lnTo>
                  <a:pt x="3489" y="929"/>
                </a:lnTo>
                <a:lnTo>
                  <a:pt x="3461" y="914"/>
                </a:lnTo>
                <a:lnTo>
                  <a:pt x="3430" y="818"/>
                </a:lnTo>
                <a:lnTo>
                  <a:pt x="3455" y="616"/>
                </a:lnTo>
                <a:lnTo>
                  <a:pt x="3523" y="522"/>
                </a:lnTo>
                <a:lnTo>
                  <a:pt x="3498" y="499"/>
                </a:lnTo>
                <a:lnTo>
                  <a:pt x="3416" y="505"/>
                </a:lnTo>
                <a:lnTo>
                  <a:pt x="3526" y="397"/>
                </a:lnTo>
                <a:lnTo>
                  <a:pt x="3810" y="358"/>
                </a:lnTo>
                <a:lnTo>
                  <a:pt x="3690" y="278"/>
                </a:lnTo>
                <a:lnTo>
                  <a:pt x="3520" y="352"/>
                </a:lnTo>
                <a:lnTo>
                  <a:pt x="3366" y="290"/>
                </a:lnTo>
                <a:lnTo>
                  <a:pt x="3455" y="213"/>
                </a:lnTo>
                <a:lnTo>
                  <a:pt x="3377" y="199"/>
                </a:lnTo>
                <a:lnTo>
                  <a:pt x="3169" y="307"/>
                </a:lnTo>
                <a:lnTo>
                  <a:pt x="3135" y="256"/>
                </a:lnTo>
                <a:lnTo>
                  <a:pt x="3005" y="298"/>
                </a:lnTo>
                <a:lnTo>
                  <a:pt x="3031" y="219"/>
                </a:lnTo>
                <a:lnTo>
                  <a:pt x="3175" y="82"/>
                </a:lnTo>
                <a:lnTo>
                  <a:pt x="2748" y="0"/>
                </a:lnTo>
              </a:path>
            </a:pathLst>
          </a:custGeom>
          <a:solidFill>
            <a:schemeClr val="bg1"/>
          </a:solidFill>
          <a:ln w="12700" cap="rnd">
            <a:solidFill>
              <a:srgbClr val="99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07" name="Rectangle 4">
            <a:extLst>
              <a:ext uri="{FF2B5EF4-FFF2-40B4-BE49-F238E27FC236}">
                <a16:creationId xmlns:a16="http://schemas.microsoft.com/office/drawing/2014/main" id="{E3C103F6-1848-5A4A-966C-F4CFEA13B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7963" y="4019550"/>
            <a:ext cx="508000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Atlanta</a:t>
            </a:r>
          </a:p>
        </p:txBody>
      </p:sp>
      <p:sp>
        <p:nvSpPr>
          <p:cNvPr id="47108" name="Rectangle 5">
            <a:extLst>
              <a:ext uri="{FF2B5EF4-FFF2-40B4-BE49-F238E27FC236}">
                <a16:creationId xmlns:a16="http://schemas.microsoft.com/office/drawing/2014/main" id="{8FEBF6EE-0FDE-4343-B204-0DD702A16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763" y="3030538"/>
            <a:ext cx="792162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000">
                <a:latin typeface="Tahoma" panose="020B0604030504040204" pitchFamily="34" charset="0"/>
              </a:rPr>
              <a:t>St. Louis</a:t>
            </a:r>
          </a:p>
        </p:txBody>
      </p:sp>
      <p:sp>
        <p:nvSpPr>
          <p:cNvPr id="47109" name="Line 6">
            <a:extLst>
              <a:ext uri="{FF2B5EF4-FFF2-40B4-BE49-F238E27FC236}">
                <a16:creationId xmlns:a16="http://schemas.microsoft.com/office/drawing/2014/main" id="{65FA2FE2-F757-DE41-85F9-B8502773FC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4775" y="3211513"/>
            <a:ext cx="985838" cy="86995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7">
            <a:extLst>
              <a:ext uri="{FF2B5EF4-FFF2-40B4-BE49-F238E27FC236}">
                <a16:creationId xmlns:a16="http://schemas.microsoft.com/office/drawing/2014/main" id="{3863FE5B-E19F-C44C-A5EB-2FE0A40FD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941638"/>
            <a:ext cx="85566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000">
                <a:latin typeface="Tahoma" panose="020B0604030504040204" pitchFamily="34" charset="0"/>
              </a:rPr>
              <a:t>San</a:t>
            </a:r>
          </a:p>
          <a:p>
            <a:pPr algn="l" eaLnBrk="1" hangingPunct="1"/>
            <a:r>
              <a:rPr lang="en-US" altLang="en-US" sz="1000">
                <a:latin typeface="Tahoma" panose="020B0604030504040204" pitchFamily="34" charset="0"/>
              </a:rPr>
              <a:t>Francisco</a:t>
            </a:r>
          </a:p>
        </p:txBody>
      </p:sp>
      <p:sp>
        <p:nvSpPr>
          <p:cNvPr id="47111" name="Rectangle 8">
            <a:extLst>
              <a:ext uri="{FF2B5EF4-FFF2-40B4-BE49-F238E27FC236}">
                <a16:creationId xmlns:a16="http://schemas.microsoft.com/office/drawing/2014/main" id="{70DF8213-938D-7C4B-953E-DD9A0FD41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2819400"/>
            <a:ext cx="512763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Denver</a:t>
            </a:r>
          </a:p>
        </p:txBody>
      </p:sp>
      <p:sp>
        <p:nvSpPr>
          <p:cNvPr id="47112" name="Rectangle 9">
            <a:extLst>
              <a:ext uri="{FF2B5EF4-FFF2-40B4-BE49-F238E27FC236}">
                <a16:creationId xmlns:a16="http://schemas.microsoft.com/office/drawing/2014/main" id="{0775325D-6033-CB4F-8079-BE6F28707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5" y="1862138"/>
            <a:ext cx="792163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Cambridge</a:t>
            </a:r>
          </a:p>
        </p:txBody>
      </p:sp>
      <p:sp>
        <p:nvSpPr>
          <p:cNvPr id="47113" name="Rectangle 10">
            <a:extLst>
              <a:ext uri="{FF2B5EF4-FFF2-40B4-BE49-F238E27FC236}">
                <a16:creationId xmlns:a16="http://schemas.microsoft.com/office/drawing/2014/main" id="{10407FAC-FAA4-D74D-A2CA-C7C5319F3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3122613"/>
            <a:ext cx="12874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000">
                <a:latin typeface="Tahoma" panose="020B0604030504040204" pitchFamily="34" charset="0"/>
              </a:rPr>
              <a:t>Washington, D.C.</a:t>
            </a:r>
          </a:p>
        </p:txBody>
      </p:sp>
      <p:sp>
        <p:nvSpPr>
          <p:cNvPr id="47114" name="Rectangle 11">
            <a:extLst>
              <a:ext uri="{FF2B5EF4-FFF2-40B4-BE49-F238E27FC236}">
                <a16:creationId xmlns:a16="http://schemas.microsoft.com/office/drawing/2014/main" id="{7620AE53-FAF0-A443-9BBB-225DF75F8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738688"/>
            <a:ext cx="792163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Orlando</a:t>
            </a:r>
          </a:p>
        </p:txBody>
      </p:sp>
      <p:sp>
        <p:nvSpPr>
          <p:cNvPr id="47115" name="Rectangle 12">
            <a:extLst>
              <a:ext uri="{FF2B5EF4-FFF2-40B4-BE49-F238E27FC236}">
                <a16:creationId xmlns:a16="http://schemas.microsoft.com/office/drawing/2014/main" id="{9CEB822A-1963-2C43-8D7C-CFF03F651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0525" y="2055813"/>
            <a:ext cx="79375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Chicago</a:t>
            </a:r>
          </a:p>
        </p:txBody>
      </p:sp>
      <p:sp>
        <p:nvSpPr>
          <p:cNvPr id="47116" name="Rectangle 13">
            <a:extLst>
              <a:ext uri="{FF2B5EF4-FFF2-40B4-BE49-F238E27FC236}">
                <a16:creationId xmlns:a16="http://schemas.microsoft.com/office/drawing/2014/main" id="{6F38112F-3426-A149-BCAF-60A2E51B8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" y="1047750"/>
            <a:ext cx="5000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Seattle</a:t>
            </a:r>
          </a:p>
        </p:txBody>
      </p:sp>
      <p:sp>
        <p:nvSpPr>
          <p:cNvPr id="47117" name="Rectangle 14">
            <a:extLst>
              <a:ext uri="{FF2B5EF4-FFF2-40B4-BE49-F238E27FC236}">
                <a16:creationId xmlns:a16="http://schemas.microsoft.com/office/drawing/2014/main" id="{80EF6E31-897B-D349-816F-949C8F654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" y="3652838"/>
            <a:ext cx="792163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Los Angeles</a:t>
            </a:r>
          </a:p>
        </p:txBody>
      </p:sp>
      <p:sp>
        <p:nvSpPr>
          <p:cNvPr id="47118" name="Rectangle 15">
            <a:extLst>
              <a:ext uri="{FF2B5EF4-FFF2-40B4-BE49-F238E27FC236}">
                <a16:creationId xmlns:a16="http://schemas.microsoft.com/office/drawing/2014/main" id="{9C1855B7-132B-1D4E-ADFD-9039DE287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9050" y="2055813"/>
            <a:ext cx="64135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Detroit</a:t>
            </a:r>
          </a:p>
        </p:txBody>
      </p:sp>
      <p:sp>
        <p:nvSpPr>
          <p:cNvPr id="47119" name="Rectangle 16">
            <a:extLst>
              <a:ext uri="{FF2B5EF4-FFF2-40B4-BE49-F238E27FC236}">
                <a16:creationId xmlns:a16="http://schemas.microsoft.com/office/drawing/2014/main" id="{5C6A2622-A76D-2440-9CF3-BFF7F195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4889500"/>
            <a:ext cx="79375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Houston</a:t>
            </a:r>
          </a:p>
        </p:txBody>
      </p:sp>
      <p:sp>
        <p:nvSpPr>
          <p:cNvPr id="47120" name="Rectangle 17">
            <a:extLst>
              <a:ext uri="{FF2B5EF4-FFF2-40B4-BE49-F238E27FC236}">
                <a16:creationId xmlns:a16="http://schemas.microsoft.com/office/drawing/2014/main" id="{FBEE0F00-D626-C449-BF0E-A44626DB7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2587625"/>
            <a:ext cx="792162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New York</a:t>
            </a:r>
          </a:p>
        </p:txBody>
      </p:sp>
      <p:sp>
        <p:nvSpPr>
          <p:cNvPr id="47121" name="Rectangle 18">
            <a:extLst>
              <a:ext uri="{FF2B5EF4-FFF2-40B4-BE49-F238E27FC236}">
                <a16:creationId xmlns:a16="http://schemas.microsoft.com/office/drawing/2014/main" id="{AD6DE09A-B65C-A04C-AD50-048D7363C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4303713"/>
            <a:ext cx="792163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Phoenix</a:t>
            </a:r>
          </a:p>
        </p:txBody>
      </p:sp>
      <p:sp>
        <p:nvSpPr>
          <p:cNvPr id="47122" name="Rectangle 19">
            <a:extLst>
              <a:ext uri="{FF2B5EF4-FFF2-40B4-BE49-F238E27FC236}">
                <a16:creationId xmlns:a16="http://schemas.microsoft.com/office/drawing/2014/main" id="{13F5B46C-54BB-764C-8663-76078AF7D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4157663"/>
            <a:ext cx="792163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000">
                <a:latin typeface="Tahoma" panose="020B0604030504040204" pitchFamily="34" charset="0"/>
              </a:rPr>
              <a:t>San Diego</a:t>
            </a:r>
          </a:p>
        </p:txBody>
      </p:sp>
      <p:sp>
        <p:nvSpPr>
          <p:cNvPr id="47123" name="Rectangle 20">
            <a:extLst>
              <a:ext uri="{FF2B5EF4-FFF2-40B4-BE49-F238E27FC236}">
                <a16:creationId xmlns:a16="http://schemas.microsoft.com/office/drawing/2014/main" id="{F38A236C-48F7-9941-9BC2-124FE37C2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288" y="4608513"/>
            <a:ext cx="5397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000">
                <a:latin typeface="Tahoma" panose="020B0604030504040204" pitchFamily="34" charset="0"/>
              </a:rPr>
              <a:t>Austin</a:t>
            </a:r>
          </a:p>
        </p:txBody>
      </p:sp>
      <p:sp>
        <p:nvSpPr>
          <p:cNvPr id="47124" name="Line 21">
            <a:extLst>
              <a:ext uri="{FF2B5EF4-FFF2-40B4-BE49-F238E27FC236}">
                <a16:creationId xmlns:a16="http://schemas.microsoft.com/office/drawing/2014/main" id="{8B321CED-4BDB-8A40-BA11-E0C1B32741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40613" y="2794000"/>
            <a:ext cx="155575" cy="4175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22">
            <a:extLst>
              <a:ext uri="{FF2B5EF4-FFF2-40B4-BE49-F238E27FC236}">
                <a16:creationId xmlns:a16="http://schemas.microsoft.com/office/drawing/2014/main" id="{6FB60C64-C817-2F42-99C0-060C551A4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3575" y="4076700"/>
            <a:ext cx="19431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3">
            <a:extLst>
              <a:ext uri="{FF2B5EF4-FFF2-40B4-BE49-F238E27FC236}">
                <a16:creationId xmlns:a16="http://schemas.microsoft.com/office/drawing/2014/main" id="{229D4EC0-9C71-7941-A3DB-AFA4D0770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4775" y="4081463"/>
            <a:ext cx="349250" cy="7286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4">
            <a:extLst>
              <a:ext uri="{FF2B5EF4-FFF2-40B4-BE49-F238E27FC236}">
                <a16:creationId xmlns:a16="http://schemas.microsoft.com/office/drawing/2014/main" id="{7CA5DCC5-2E10-F54F-8FD3-B554730EFB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59275" y="4064000"/>
            <a:ext cx="34925" cy="6223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5">
            <a:extLst>
              <a:ext uri="{FF2B5EF4-FFF2-40B4-BE49-F238E27FC236}">
                <a16:creationId xmlns:a16="http://schemas.microsoft.com/office/drawing/2014/main" id="{6ABE1CF7-13EF-6945-8D98-1583940F0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4699000"/>
            <a:ext cx="444500" cy="381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Line 26">
            <a:extLst>
              <a:ext uri="{FF2B5EF4-FFF2-40B4-BE49-F238E27FC236}">
                <a16:creationId xmlns:a16="http://schemas.microsoft.com/office/drawing/2014/main" id="{990AEDD3-DEF0-8949-9BCF-7FF51A24E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9475" y="2316163"/>
            <a:ext cx="808038" cy="4762"/>
          </a:xfrm>
          <a:prstGeom prst="line">
            <a:avLst/>
          </a:prstGeom>
          <a:noFill/>
          <a:ln w="19050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Line 27">
            <a:extLst>
              <a:ext uri="{FF2B5EF4-FFF2-40B4-BE49-F238E27FC236}">
                <a16:creationId xmlns:a16="http://schemas.microsoft.com/office/drawing/2014/main" id="{802272CD-662C-164C-A53E-8EDE5066EC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6763" y="2316163"/>
            <a:ext cx="96837" cy="9715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1" name="Line 28">
            <a:extLst>
              <a:ext uri="{FF2B5EF4-FFF2-40B4-BE49-F238E27FC236}">
                <a16:creationId xmlns:a16="http://schemas.microsoft.com/office/drawing/2014/main" id="{61D63590-FEB5-2C49-A597-B33530936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1575" y="3516313"/>
            <a:ext cx="3248025" cy="5476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Line 29">
            <a:extLst>
              <a:ext uri="{FF2B5EF4-FFF2-40B4-BE49-F238E27FC236}">
                <a16:creationId xmlns:a16="http://schemas.microsoft.com/office/drawing/2014/main" id="{567FA8EE-E187-5641-BF90-965607074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0213" y="4049713"/>
            <a:ext cx="785812" cy="920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3" name="Line 30">
            <a:extLst>
              <a:ext uri="{FF2B5EF4-FFF2-40B4-BE49-F238E27FC236}">
                <a16:creationId xmlns:a16="http://schemas.microsoft.com/office/drawing/2014/main" id="{1149C955-B636-7645-AFB9-DB5EDC99DC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86025" y="4081463"/>
            <a:ext cx="1828800" cy="76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4" name="Line 31">
            <a:extLst>
              <a:ext uri="{FF2B5EF4-FFF2-40B4-BE49-F238E27FC236}">
                <a16:creationId xmlns:a16="http://schemas.microsoft.com/office/drawing/2014/main" id="{703056BA-41A1-EA42-B2D9-AEA0B8DD47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96188" y="2587625"/>
            <a:ext cx="328612" cy="2063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5" name="Line 32">
            <a:extLst>
              <a:ext uri="{FF2B5EF4-FFF2-40B4-BE49-F238E27FC236}">
                <a16:creationId xmlns:a16="http://schemas.microsoft.com/office/drawing/2014/main" id="{2967625D-0F43-634E-8A78-878AA9B375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1000" y="2316163"/>
            <a:ext cx="896938" cy="500062"/>
          </a:xfrm>
          <a:prstGeom prst="line">
            <a:avLst/>
          </a:prstGeom>
          <a:noFill/>
          <a:ln w="19050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Rectangle 33">
            <a:extLst>
              <a:ext uri="{FF2B5EF4-FFF2-40B4-BE49-F238E27FC236}">
                <a16:creationId xmlns:a16="http://schemas.microsoft.com/office/drawing/2014/main" id="{EBC3EED5-47F0-0941-A083-0A449754A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5438" y="2757488"/>
            <a:ext cx="792162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Philadelphia</a:t>
            </a:r>
          </a:p>
        </p:txBody>
      </p:sp>
      <p:sp>
        <p:nvSpPr>
          <p:cNvPr id="47137" name="Line 34">
            <a:extLst>
              <a:ext uri="{FF2B5EF4-FFF2-40B4-BE49-F238E27FC236}">
                <a16:creationId xmlns:a16="http://schemas.microsoft.com/office/drawing/2014/main" id="{69A69940-DC46-554F-A883-9C7D32E236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2298700"/>
            <a:ext cx="5164138" cy="635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8" name="Line 35">
            <a:extLst>
              <a:ext uri="{FF2B5EF4-FFF2-40B4-BE49-F238E27FC236}">
                <a16:creationId xmlns:a16="http://schemas.microsoft.com/office/drawing/2014/main" id="{F90D4FBF-88E6-3146-B7AF-B6D22D4C11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2819400"/>
            <a:ext cx="1208088" cy="1219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9" name="Line 36">
            <a:extLst>
              <a:ext uri="{FF2B5EF4-FFF2-40B4-BE49-F238E27FC236}">
                <a16:creationId xmlns:a16="http://schemas.microsoft.com/office/drawing/2014/main" id="{782B30CA-80D2-B84F-B546-3BE593FB55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4049713"/>
            <a:ext cx="381000" cy="68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Line 37">
            <a:extLst>
              <a:ext uri="{FF2B5EF4-FFF2-40B4-BE49-F238E27FC236}">
                <a16:creationId xmlns:a16="http://schemas.microsoft.com/office/drawing/2014/main" id="{A600017F-1F61-8047-8D70-EC0B80B968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40613" y="2601913"/>
            <a:ext cx="484187" cy="6064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1" name="Line 38">
            <a:extLst>
              <a:ext uri="{FF2B5EF4-FFF2-40B4-BE49-F238E27FC236}">
                <a16:creationId xmlns:a16="http://schemas.microsoft.com/office/drawing/2014/main" id="{8649F7D9-243E-FA4D-BA7B-718A82B8E3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2097088"/>
            <a:ext cx="533400" cy="5064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2" name="Line 39">
            <a:extLst>
              <a:ext uri="{FF2B5EF4-FFF2-40B4-BE49-F238E27FC236}">
                <a16:creationId xmlns:a16="http://schemas.microsoft.com/office/drawing/2014/main" id="{3B508A62-EB47-8144-A3E6-376F5DBE0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933700"/>
            <a:ext cx="5078413" cy="33337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3" name="Line 40">
            <a:extLst>
              <a:ext uri="{FF2B5EF4-FFF2-40B4-BE49-F238E27FC236}">
                <a16:creationId xmlns:a16="http://schemas.microsoft.com/office/drawing/2014/main" id="{225E2EE8-A569-C74E-ADE2-166F7DE278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2830513"/>
            <a:ext cx="2276475" cy="107950"/>
          </a:xfrm>
          <a:prstGeom prst="line">
            <a:avLst/>
          </a:prstGeom>
          <a:noFill/>
          <a:ln w="1905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4" name="Line 41">
            <a:extLst>
              <a:ext uri="{FF2B5EF4-FFF2-40B4-BE49-F238E27FC236}">
                <a16:creationId xmlns:a16="http://schemas.microsoft.com/office/drawing/2014/main" id="{5438916F-81E4-D84D-9981-ED2BC72497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46763" y="3211513"/>
            <a:ext cx="1620837" cy="555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5" name="Rectangle 42">
            <a:extLst>
              <a:ext uri="{FF2B5EF4-FFF2-40B4-BE49-F238E27FC236}">
                <a16:creationId xmlns:a16="http://schemas.microsoft.com/office/drawing/2014/main" id="{E7DBB039-4455-AD4C-91A0-5D157F8FC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3781425"/>
            <a:ext cx="792162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8425" tIns="49212" rIns="98425" bIns="49212" anchor="ctr"/>
          <a:lstStyle>
            <a:lvl1pPr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defTabSz="77787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defTabSz="7778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Dallas</a:t>
            </a:r>
          </a:p>
        </p:txBody>
      </p:sp>
      <p:sp>
        <p:nvSpPr>
          <p:cNvPr id="47146" name="Line 43">
            <a:extLst>
              <a:ext uri="{FF2B5EF4-FFF2-40B4-BE49-F238E27FC236}">
                <a16:creationId xmlns:a16="http://schemas.microsoft.com/office/drawing/2014/main" id="{16247E0C-737C-6E42-AB15-A07152994F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1333500"/>
            <a:ext cx="5181600" cy="9636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7" name="Line 44">
            <a:extLst>
              <a:ext uri="{FF2B5EF4-FFF2-40B4-BE49-F238E27FC236}">
                <a16:creationId xmlns:a16="http://schemas.microsoft.com/office/drawing/2014/main" id="{98EEC81F-30C9-FF4B-B840-BED0A0F04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1333500"/>
            <a:ext cx="0" cy="16049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8" name="Line 45">
            <a:extLst>
              <a:ext uri="{FF2B5EF4-FFF2-40B4-BE49-F238E27FC236}">
                <a16:creationId xmlns:a16="http://schemas.microsoft.com/office/drawing/2014/main" id="{DD5D2867-4A32-4048-88A6-B422ABB51E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62000" y="2906713"/>
            <a:ext cx="409575" cy="6096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9" name="Line 46">
            <a:extLst>
              <a:ext uri="{FF2B5EF4-FFF2-40B4-BE49-F238E27FC236}">
                <a16:creationId xmlns:a16="http://schemas.microsoft.com/office/drawing/2014/main" id="{3D820EC9-AA2F-A741-B0BD-35C8504901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71575" y="3516313"/>
            <a:ext cx="520700" cy="50323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50" name="Line 47">
            <a:extLst>
              <a:ext uri="{FF2B5EF4-FFF2-40B4-BE49-F238E27FC236}">
                <a16:creationId xmlns:a16="http://schemas.microsoft.com/office/drawing/2014/main" id="{1562C1F1-0177-B945-BBFF-C63C7F0007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8675" y="2097088"/>
            <a:ext cx="2549525" cy="2016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51" name="Line 48">
            <a:extLst>
              <a:ext uri="{FF2B5EF4-FFF2-40B4-BE49-F238E27FC236}">
                <a16:creationId xmlns:a16="http://schemas.microsoft.com/office/drawing/2014/main" id="{624B7C4D-4EF6-5E46-BAF9-51DE82D82D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757738"/>
            <a:ext cx="2016125" cy="76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52" name="Rectangle 49">
            <a:extLst>
              <a:ext uri="{FF2B5EF4-FFF2-40B4-BE49-F238E27FC236}">
                <a16:creationId xmlns:a16="http://schemas.microsoft.com/office/drawing/2014/main" id="{E692280E-46F2-5347-AC2F-9D7BEA9E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538" y="2730500"/>
            <a:ext cx="173037" cy="173038"/>
          </a:xfrm>
          <a:prstGeom prst="rect">
            <a:avLst/>
          </a:prstGeom>
          <a:solidFill>
            <a:srgbClr val="FF0000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3" name="Rectangle 50">
            <a:extLst>
              <a:ext uri="{FF2B5EF4-FFF2-40B4-BE49-F238E27FC236}">
                <a16:creationId xmlns:a16="http://schemas.microsoft.com/office/drawing/2014/main" id="{9DAA3223-5996-3640-95B3-79716BFEA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4637088"/>
            <a:ext cx="171450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4" name="Rectangle 51">
            <a:extLst>
              <a:ext uri="{FF2B5EF4-FFF2-40B4-BE49-F238E27FC236}">
                <a16:creationId xmlns:a16="http://schemas.microsoft.com/office/drawing/2014/main" id="{97D58D5E-0C7C-8047-B16F-4CB4BA717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467042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5" name="Rectangle 52">
            <a:extLst>
              <a:ext uri="{FF2B5EF4-FFF2-40B4-BE49-F238E27FC236}">
                <a16:creationId xmlns:a16="http://schemas.microsoft.com/office/drawing/2014/main" id="{9D8B8DFA-A312-174D-86B1-15E39D71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474027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6" name="Rectangle 53">
            <a:extLst>
              <a:ext uri="{FF2B5EF4-FFF2-40B4-BE49-F238E27FC236}">
                <a16:creationId xmlns:a16="http://schemas.microsoft.com/office/drawing/2014/main" id="{84FF2D69-A2B9-5E48-8293-2E4A00810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9050" y="3994150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7" name="Rectangle 54">
            <a:extLst>
              <a:ext uri="{FF2B5EF4-FFF2-40B4-BE49-F238E27FC236}">
                <a16:creationId xmlns:a16="http://schemas.microsoft.com/office/drawing/2014/main" id="{F0B41B62-4564-D94D-B301-A863FBDFA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4888" y="311467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8" name="Rectangle 55">
            <a:extLst>
              <a:ext uri="{FF2B5EF4-FFF2-40B4-BE49-F238E27FC236}">
                <a16:creationId xmlns:a16="http://schemas.microsoft.com/office/drawing/2014/main" id="{F9CF2E36-1FD9-7E4B-90A7-FC692E492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475" y="200977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59" name="Rectangle 56">
            <a:extLst>
              <a:ext uri="{FF2B5EF4-FFF2-40B4-BE49-F238E27FC236}">
                <a16:creationId xmlns:a16="http://schemas.microsoft.com/office/drawing/2014/main" id="{5053E8DF-CF76-3449-BF3B-0A900976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7763" y="271462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0" name="Rectangle 57">
            <a:extLst>
              <a:ext uri="{FF2B5EF4-FFF2-40B4-BE49-F238E27FC236}">
                <a16:creationId xmlns:a16="http://schemas.microsoft.com/office/drawing/2014/main" id="{E9ECB99C-2B52-1047-A8E3-44EA8C4CA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1246188"/>
            <a:ext cx="171450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1" name="Rectangle 58">
            <a:extLst>
              <a:ext uri="{FF2B5EF4-FFF2-40B4-BE49-F238E27FC236}">
                <a16:creationId xmlns:a16="http://schemas.microsoft.com/office/drawing/2014/main" id="{E0866ACD-D50E-D348-8516-0DC761A7D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725" y="395287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2" name="Rectangle 59">
            <a:extLst>
              <a:ext uri="{FF2B5EF4-FFF2-40B4-BE49-F238E27FC236}">
                <a16:creationId xmlns:a16="http://schemas.microsoft.com/office/drawing/2014/main" id="{433DA0C9-E706-3947-B202-04F09AFF2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0300" y="4064000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3" name="Line 60">
            <a:extLst>
              <a:ext uri="{FF2B5EF4-FFF2-40B4-BE49-F238E27FC236}">
                <a16:creationId xmlns:a16="http://schemas.microsoft.com/office/drawing/2014/main" id="{AB61B385-4EDE-0D40-A3C9-FAC2663044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138" y="2343150"/>
            <a:ext cx="1998662" cy="24447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64" name="Rectangle 61">
            <a:extLst>
              <a:ext uri="{FF2B5EF4-FFF2-40B4-BE49-F238E27FC236}">
                <a16:creationId xmlns:a16="http://schemas.microsoft.com/office/drawing/2014/main" id="{A7D4B249-CE22-9A4B-A15B-2456A9EF8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233613"/>
            <a:ext cx="171450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5" name="Text Box 62">
            <a:extLst>
              <a:ext uri="{FF2B5EF4-FFF2-40B4-BE49-F238E27FC236}">
                <a16:creationId xmlns:a16="http://schemas.microsoft.com/office/drawing/2014/main" id="{61D696A1-7329-D94C-A2A3-F4B9818E5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50" y="3257550"/>
            <a:ext cx="2651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solidFill>
                  <a:schemeClr val="accent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47166" name="Line 63">
            <a:extLst>
              <a:ext uri="{FF2B5EF4-FFF2-40B4-BE49-F238E27FC236}">
                <a16:creationId xmlns:a16="http://schemas.microsoft.com/office/drawing/2014/main" id="{0AF9121F-771E-0541-B2F0-ECBA10E31F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938" y="2239963"/>
            <a:ext cx="5129212" cy="6350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67" name="Line 64">
            <a:extLst>
              <a:ext uri="{FF2B5EF4-FFF2-40B4-BE49-F238E27FC236}">
                <a16:creationId xmlns:a16="http://schemas.microsoft.com/office/drawing/2014/main" id="{ED66F62C-687D-D540-8B66-83BCD62365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88025" y="2328863"/>
            <a:ext cx="100013" cy="9366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68" name="Rectangle 65">
            <a:extLst>
              <a:ext uri="{FF2B5EF4-FFF2-40B4-BE49-F238E27FC236}">
                <a16:creationId xmlns:a16="http://schemas.microsoft.com/office/drawing/2014/main" id="{B09AAE1F-5B24-7C45-B5AE-6DB99ECED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75" y="2876550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69" name="Line 66">
            <a:extLst>
              <a:ext uri="{FF2B5EF4-FFF2-40B4-BE49-F238E27FC236}">
                <a16:creationId xmlns:a16="http://schemas.microsoft.com/office/drawing/2014/main" id="{2BFC0961-5E53-9E4F-9F13-C981289BBE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1575" y="2963863"/>
            <a:ext cx="3757613" cy="558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70" name="Line 67">
            <a:extLst>
              <a:ext uri="{FF2B5EF4-FFF2-40B4-BE49-F238E27FC236}">
                <a16:creationId xmlns:a16="http://schemas.microsoft.com/office/drawing/2014/main" id="{61B16731-44CD-2D47-BA27-1A29D75D36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94200" y="2963863"/>
            <a:ext cx="534988" cy="11049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71" name="Line 68">
            <a:extLst>
              <a:ext uri="{FF2B5EF4-FFF2-40B4-BE49-F238E27FC236}">
                <a16:creationId xmlns:a16="http://schemas.microsoft.com/office/drawing/2014/main" id="{EBA3D3BC-6CE0-4E4F-B7EA-F1F46FE47A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29188" y="2963863"/>
            <a:ext cx="903287" cy="279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72" name="Rectangle 69">
            <a:extLst>
              <a:ext uri="{FF2B5EF4-FFF2-40B4-BE49-F238E27FC236}">
                <a16:creationId xmlns:a16="http://schemas.microsoft.com/office/drawing/2014/main" id="{C1F5AA8A-036F-EE4E-892F-EAEFB06CB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8475" y="3984625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3" name="Rectangle 70">
            <a:extLst>
              <a:ext uri="{FF2B5EF4-FFF2-40B4-BE49-F238E27FC236}">
                <a16:creationId xmlns:a16="http://schemas.microsoft.com/office/drawing/2014/main" id="{BBBA6906-BDE8-FD4C-B5DA-93A7CCB85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3429000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4" name="Text Box 71">
            <a:extLst>
              <a:ext uri="{FF2B5EF4-FFF2-40B4-BE49-F238E27FC236}">
                <a16:creationId xmlns:a16="http://schemas.microsoft.com/office/drawing/2014/main" id="{03EDDF6D-5AB9-4647-AE54-00E5FF391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636838"/>
            <a:ext cx="920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Tahoma" panose="020B0604030504040204" pitchFamily="34" charset="0"/>
              </a:rPr>
              <a:t>Kansas City</a:t>
            </a:r>
          </a:p>
        </p:txBody>
      </p:sp>
      <p:sp>
        <p:nvSpPr>
          <p:cNvPr id="47175" name="Line 72">
            <a:extLst>
              <a:ext uri="{FF2B5EF4-FFF2-40B4-BE49-F238E27FC236}">
                <a16:creationId xmlns:a16="http://schemas.microsoft.com/office/drawing/2014/main" id="{6B28477E-8BBA-BA49-88A5-22B4AFC5E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050" y="2997200"/>
            <a:ext cx="5040313" cy="3349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76" name="Rectangle 73">
            <a:extLst>
              <a:ext uri="{FF2B5EF4-FFF2-40B4-BE49-F238E27FC236}">
                <a16:creationId xmlns:a16="http://schemas.microsoft.com/office/drawing/2014/main" id="{481C83D6-1B0C-9A44-A964-DC3A003EA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46388"/>
            <a:ext cx="171450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7" name="Line 74">
            <a:extLst>
              <a:ext uri="{FF2B5EF4-FFF2-40B4-BE49-F238E27FC236}">
                <a16:creationId xmlns:a16="http://schemas.microsoft.com/office/drawing/2014/main" id="{D3544117-6083-AA43-8C05-35C802B5CD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3267075"/>
            <a:ext cx="4627563" cy="249238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78" name="Rectangle 75">
            <a:extLst>
              <a:ext uri="{FF2B5EF4-FFF2-40B4-BE49-F238E27FC236}">
                <a16:creationId xmlns:a16="http://schemas.microsoft.com/office/drawing/2014/main" id="{87E6D87E-F330-DE4F-9570-53F1CD334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3167063"/>
            <a:ext cx="173038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9" name="Line 76">
            <a:extLst>
              <a:ext uri="{FF2B5EF4-FFF2-40B4-BE49-F238E27FC236}">
                <a16:creationId xmlns:a16="http://schemas.microsoft.com/office/drawing/2014/main" id="{3F254562-898F-DD42-B567-588F080B82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6938" y="2406650"/>
            <a:ext cx="1951037" cy="2460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80" name="Rectangle 77">
            <a:extLst>
              <a:ext uri="{FF2B5EF4-FFF2-40B4-BE49-F238E27FC236}">
                <a16:creationId xmlns:a16="http://schemas.microsoft.com/office/drawing/2014/main" id="{B206507D-56BD-D640-873A-A5F8C5F54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2233613"/>
            <a:ext cx="171450" cy="173037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81" name="Rectangle 78">
            <a:extLst>
              <a:ext uri="{FF2B5EF4-FFF2-40B4-BE49-F238E27FC236}">
                <a16:creationId xmlns:a16="http://schemas.microsoft.com/office/drawing/2014/main" id="{8A2C2AE0-B4AE-2043-B7BC-14C457CEB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9075" y="2514600"/>
            <a:ext cx="171450" cy="173038"/>
          </a:xfrm>
          <a:prstGeom prst="rect">
            <a:avLst/>
          </a:prstGeom>
          <a:solidFill>
            <a:srgbClr val="FF0000"/>
          </a:solidFill>
          <a:ln w="12700">
            <a:solidFill>
              <a:srgbClr val="021D7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82" name="Line 79">
            <a:extLst>
              <a:ext uri="{FF2B5EF4-FFF2-40B4-BE49-F238E27FC236}">
                <a16:creationId xmlns:a16="http://schemas.microsoft.com/office/drawing/2014/main" id="{EFA572A2-FF2D-F549-876E-C080B10CB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25913"/>
            <a:ext cx="3200400" cy="16002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3" name="Line 80">
            <a:extLst>
              <a:ext uri="{FF2B5EF4-FFF2-40B4-BE49-F238E27FC236}">
                <a16:creationId xmlns:a16="http://schemas.microsoft.com/office/drawing/2014/main" id="{144AD34D-77A5-BF46-B960-E7F6CEE58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2601913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4" name="Freeform 81">
            <a:extLst>
              <a:ext uri="{FF2B5EF4-FFF2-40B4-BE49-F238E27FC236}">
                <a16:creationId xmlns:a16="http://schemas.microsoft.com/office/drawing/2014/main" id="{A858744E-18BD-164C-93AE-7B7BDC952DEF}"/>
              </a:ext>
            </a:extLst>
          </p:cNvPr>
          <p:cNvSpPr>
            <a:spLocks/>
          </p:cNvSpPr>
          <p:nvPr/>
        </p:nvSpPr>
        <p:spPr bwMode="auto">
          <a:xfrm>
            <a:off x="1143000" y="3592513"/>
            <a:ext cx="6553200" cy="2514600"/>
          </a:xfrm>
          <a:custGeom>
            <a:avLst/>
            <a:gdLst>
              <a:gd name="T0" fmla="*/ 2147483647 w 4368"/>
              <a:gd name="T1" fmla="*/ 2147483647 h 1920"/>
              <a:gd name="T2" fmla="*/ 2147483647 w 4368"/>
              <a:gd name="T3" fmla="*/ 2147483647 h 1920"/>
              <a:gd name="T4" fmla="*/ 0 w 4368"/>
              <a:gd name="T5" fmla="*/ 0 h 1920"/>
              <a:gd name="T6" fmla="*/ 0 60000 65536"/>
              <a:gd name="T7" fmla="*/ 0 60000 65536"/>
              <a:gd name="T8" fmla="*/ 0 60000 65536"/>
              <a:gd name="T9" fmla="*/ 0 w 4368"/>
              <a:gd name="T10" fmla="*/ 0 h 1920"/>
              <a:gd name="T11" fmla="*/ 4368 w 4368"/>
              <a:gd name="T12" fmla="*/ 1920 h 19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68" h="1920">
                <a:moveTo>
                  <a:pt x="4368" y="1728"/>
                </a:moveTo>
                <a:cubicBezTo>
                  <a:pt x="3220" y="1824"/>
                  <a:pt x="2072" y="1920"/>
                  <a:pt x="1344" y="1632"/>
                </a:cubicBezTo>
                <a:cubicBezTo>
                  <a:pt x="616" y="1344"/>
                  <a:pt x="308" y="672"/>
                  <a:pt x="0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5" name="Line 82">
            <a:extLst>
              <a:ext uri="{FF2B5EF4-FFF2-40B4-BE49-F238E27FC236}">
                <a16:creationId xmlns:a16="http://schemas.microsoft.com/office/drawing/2014/main" id="{EC5F9624-8AAA-A746-A336-B4CC8426C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678113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6" name="Line 83">
            <a:extLst>
              <a:ext uri="{FF2B5EF4-FFF2-40B4-BE49-F238E27FC236}">
                <a16:creationId xmlns:a16="http://schemas.microsoft.com/office/drawing/2014/main" id="{23A1FC81-B362-F147-9181-CA0F18950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373313"/>
            <a:ext cx="1905000" cy="30480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7" name="Line 84">
            <a:extLst>
              <a:ext uri="{FF2B5EF4-FFF2-40B4-BE49-F238E27FC236}">
                <a16:creationId xmlns:a16="http://schemas.microsoft.com/office/drawing/2014/main" id="{2B13B5C1-9AE1-BB4E-BE31-8CDA0D20B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287713"/>
            <a:ext cx="381000" cy="20574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8" name="Line 85">
            <a:extLst>
              <a:ext uri="{FF2B5EF4-FFF2-40B4-BE49-F238E27FC236}">
                <a16:creationId xmlns:a16="http://schemas.microsoft.com/office/drawing/2014/main" id="{00434AFB-7E88-D54A-A183-804C78CBB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125913"/>
            <a:ext cx="1219200" cy="16002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9" name="Line 86">
            <a:extLst>
              <a:ext uri="{FF2B5EF4-FFF2-40B4-BE49-F238E27FC236}">
                <a16:creationId xmlns:a16="http://schemas.microsoft.com/office/drawing/2014/main" id="{17004535-9D2C-C14A-8386-F0131FFBF6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811713"/>
            <a:ext cx="2971800" cy="10668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0" name="Line 87">
            <a:extLst>
              <a:ext uri="{FF2B5EF4-FFF2-40B4-BE49-F238E27FC236}">
                <a16:creationId xmlns:a16="http://schemas.microsoft.com/office/drawing/2014/main" id="{13885262-7837-D14A-BB6A-595908ABD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982913"/>
            <a:ext cx="2743200" cy="30480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1" name="Line 88">
            <a:extLst>
              <a:ext uri="{FF2B5EF4-FFF2-40B4-BE49-F238E27FC236}">
                <a16:creationId xmlns:a16="http://schemas.microsoft.com/office/drawing/2014/main" id="{85B9CB82-ECB9-DE4E-ADF2-6FC83609B4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1992313"/>
            <a:ext cx="457200" cy="35052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2" name="Line 89">
            <a:extLst>
              <a:ext uri="{FF2B5EF4-FFF2-40B4-BE49-F238E27FC236}">
                <a16:creationId xmlns:a16="http://schemas.microsoft.com/office/drawing/2014/main" id="{AB9832F9-C196-1F42-A81F-BA233E49D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830513"/>
            <a:ext cx="4876800" cy="32004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3" name="Line 90">
            <a:extLst>
              <a:ext uri="{FF2B5EF4-FFF2-40B4-BE49-F238E27FC236}">
                <a16:creationId xmlns:a16="http://schemas.microsoft.com/office/drawing/2014/main" id="{C9EA6C2B-6BEA-4B4C-89B8-575CBC799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811713"/>
            <a:ext cx="3657600" cy="12192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4" name="Line 91">
            <a:extLst>
              <a:ext uri="{FF2B5EF4-FFF2-40B4-BE49-F238E27FC236}">
                <a16:creationId xmlns:a16="http://schemas.microsoft.com/office/drawing/2014/main" id="{16D2992D-5E3F-E248-92A9-F3E74D23AE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287713"/>
            <a:ext cx="2057400" cy="22860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5" name="Line 92">
            <a:extLst>
              <a:ext uri="{FF2B5EF4-FFF2-40B4-BE49-F238E27FC236}">
                <a16:creationId xmlns:a16="http://schemas.microsoft.com/office/drawing/2014/main" id="{DBBC1895-0B58-B845-9BE3-33B200F2F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449513"/>
            <a:ext cx="1066800" cy="28956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6" name="Line 93">
            <a:extLst>
              <a:ext uri="{FF2B5EF4-FFF2-40B4-BE49-F238E27FC236}">
                <a16:creationId xmlns:a16="http://schemas.microsoft.com/office/drawing/2014/main" id="{FDA7DA98-76AC-7B4F-A959-B27026EB53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2906713"/>
            <a:ext cx="304800" cy="24384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7" name="Line 94">
            <a:extLst>
              <a:ext uri="{FF2B5EF4-FFF2-40B4-BE49-F238E27FC236}">
                <a16:creationId xmlns:a16="http://schemas.microsoft.com/office/drawing/2014/main" id="{3AADB752-3182-7D47-8ADC-7AF252DD8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887913"/>
            <a:ext cx="990600" cy="990600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8" name="Freeform 95">
            <a:extLst>
              <a:ext uri="{FF2B5EF4-FFF2-40B4-BE49-F238E27FC236}">
                <a16:creationId xmlns:a16="http://schemas.microsoft.com/office/drawing/2014/main" id="{D930BE7C-DD8E-9B46-8167-C6C6B95234A6}"/>
              </a:ext>
            </a:extLst>
          </p:cNvPr>
          <p:cNvSpPr>
            <a:spLocks/>
          </p:cNvSpPr>
          <p:nvPr/>
        </p:nvSpPr>
        <p:spPr bwMode="auto">
          <a:xfrm>
            <a:off x="2514600" y="4202113"/>
            <a:ext cx="5511800" cy="1727200"/>
          </a:xfrm>
          <a:custGeom>
            <a:avLst/>
            <a:gdLst>
              <a:gd name="T0" fmla="*/ 2147483647 w 3472"/>
              <a:gd name="T1" fmla="*/ 2147483647 h 1088"/>
              <a:gd name="T2" fmla="*/ 2147483647 w 3472"/>
              <a:gd name="T3" fmla="*/ 2147483647 h 1088"/>
              <a:gd name="T4" fmla="*/ 2147483647 w 3472"/>
              <a:gd name="T5" fmla="*/ 2147483647 h 1088"/>
              <a:gd name="T6" fmla="*/ 0 w 3472"/>
              <a:gd name="T7" fmla="*/ 0 h 1088"/>
              <a:gd name="T8" fmla="*/ 0 60000 65536"/>
              <a:gd name="T9" fmla="*/ 0 60000 65536"/>
              <a:gd name="T10" fmla="*/ 0 60000 65536"/>
              <a:gd name="T11" fmla="*/ 0 60000 65536"/>
              <a:gd name="T12" fmla="*/ 0 w 3472"/>
              <a:gd name="T13" fmla="*/ 0 h 1088"/>
              <a:gd name="T14" fmla="*/ 3472 w 3472"/>
              <a:gd name="T15" fmla="*/ 1088 h 10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72" h="1088">
                <a:moveTo>
                  <a:pt x="3216" y="1056"/>
                </a:moveTo>
                <a:cubicBezTo>
                  <a:pt x="3344" y="1068"/>
                  <a:pt x="3472" y="1080"/>
                  <a:pt x="3168" y="1056"/>
                </a:cubicBezTo>
                <a:cubicBezTo>
                  <a:pt x="2864" y="1032"/>
                  <a:pt x="1920" y="1088"/>
                  <a:pt x="1392" y="912"/>
                </a:cubicBezTo>
                <a:cubicBezTo>
                  <a:pt x="864" y="736"/>
                  <a:pt x="232" y="160"/>
                  <a:pt x="0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9" name="Freeform 96">
            <a:extLst>
              <a:ext uri="{FF2B5EF4-FFF2-40B4-BE49-F238E27FC236}">
                <a16:creationId xmlns:a16="http://schemas.microsoft.com/office/drawing/2014/main" id="{76AB49A5-D782-344D-A92F-929E6E88E095}"/>
              </a:ext>
            </a:extLst>
          </p:cNvPr>
          <p:cNvSpPr>
            <a:spLocks/>
          </p:cNvSpPr>
          <p:nvPr/>
        </p:nvSpPr>
        <p:spPr bwMode="auto">
          <a:xfrm>
            <a:off x="1676400" y="4125913"/>
            <a:ext cx="6527800" cy="1879600"/>
          </a:xfrm>
          <a:custGeom>
            <a:avLst/>
            <a:gdLst>
              <a:gd name="T0" fmla="*/ 2147483647 w 4112"/>
              <a:gd name="T1" fmla="*/ 2147483647 h 1184"/>
              <a:gd name="T2" fmla="*/ 2147483647 w 4112"/>
              <a:gd name="T3" fmla="*/ 2147483647 h 1184"/>
              <a:gd name="T4" fmla="*/ 2147483647 w 4112"/>
              <a:gd name="T5" fmla="*/ 2147483647 h 1184"/>
              <a:gd name="T6" fmla="*/ 0 w 4112"/>
              <a:gd name="T7" fmla="*/ 0 h 1184"/>
              <a:gd name="T8" fmla="*/ 0 60000 65536"/>
              <a:gd name="T9" fmla="*/ 0 60000 65536"/>
              <a:gd name="T10" fmla="*/ 0 60000 65536"/>
              <a:gd name="T11" fmla="*/ 0 60000 65536"/>
              <a:gd name="T12" fmla="*/ 0 w 4112"/>
              <a:gd name="T13" fmla="*/ 0 h 1184"/>
              <a:gd name="T14" fmla="*/ 4112 w 4112"/>
              <a:gd name="T15" fmla="*/ 1184 h 11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12" h="1184">
                <a:moveTo>
                  <a:pt x="3744" y="1152"/>
                </a:moveTo>
                <a:cubicBezTo>
                  <a:pt x="3928" y="1168"/>
                  <a:pt x="4112" y="1184"/>
                  <a:pt x="3696" y="1152"/>
                </a:cubicBezTo>
                <a:cubicBezTo>
                  <a:pt x="3280" y="1120"/>
                  <a:pt x="1864" y="1152"/>
                  <a:pt x="1248" y="960"/>
                </a:cubicBezTo>
                <a:cubicBezTo>
                  <a:pt x="632" y="768"/>
                  <a:pt x="208" y="168"/>
                  <a:pt x="0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200" name="Freeform 97">
            <a:extLst>
              <a:ext uri="{FF2B5EF4-FFF2-40B4-BE49-F238E27FC236}">
                <a16:creationId xmlns:a16="http://schemas.microsoft.com/office/drawing/2014/main" id="{B201EA22-DA8E-C349-ACEB-3EDD6F5C81BC}"/>
              </a:ext>
            </a:extLst>
          </p:cNvPr>
          <p:cNvSpPr>
            <a:spLocks/>
          </p:cNvSpPr>
          <p:nvPr/>
        </p:nvSpPr>
        <p:spPr bwMode="auto">
          <a:xfrm>
            <a:off x="762000" y="1306513"/>
            <a:ext cx="6934200" cy="4559300"/>
          </a:xfrm>
          <a:custGeom>
            <a:avLst/>
            <a:gdLst>
              <a:gd name="T0" fmla="*/ 2147483647 w 4368"/>
              <a:gd name="T1" fmla="*/ 2147483647 h 2872"/>
              <a:gd name="T2" fmla="*/ 2147483647 w 4368"/>
              <a:gd name="T3" fmla="*/ 2147483647 h 2872"/>
              <a:gd name="T4" fmla="*/ 0 w 4368"/>
              <a:gd name="T5" fmla="*/ 0 h 2872"/>
              <a:gd name="T6" fmla="*/ 0 60000 65536"/>
              <a:gd name="T7" fmla="*/ 0 60000 65536"/>
              <a:gd name="T8" fmla="*/ 0 60000 65536"/>
              <a:gd name="T9" fmla="*/ 0 w 4368"/>
              <a:gd name="T10" fmla="*/ 0 h 2872"/>
              <a:gd name="T11" fmla="*/ 4368 w 4368"/>
              <a:gd name="T12" fmla="*/ 2872 h 2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68" h="2872">
                <a:moveTo>
                  <a:pt x="4368" y="2832"/>
                </a:moveTo>
                <a:cubicBezTo>
                  <a:pt x="3580" y="2852"/>
                  <a:pt x="2792" y="2872"/>
                  <a:pt x="2064" y="2400"/>
                </a:cubicBezTo>
                <a:cubicBezTo>
                  <a:pt x="1336" y="1928"/>
                  <a:pt x="668" y="964"/>
                  <a:pt x="0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201" name="Freeform 98">
            <a:extLst>
              <a:ext uri="{FF2B5EF4-FFF2-40B4-BE49-F238E27FC236}">
                <a16:creationId xmlns:a16="http://schemas.microsoft.com/office/drawing/2014/main" id="{EBE843DB-2F42-7446-9CCC-59AD779E392F}"/>
              </a:ext>
            </a:extLst>
          </p:cNvPr>
          <p:cNvSpPr>
            <a:spLocks/>
          </p:cNvSpPr>
          <p:nvPr/>
        </p:nvSpPr>
        <p:spPr bwMode="auto">
          <a:xfrm>
            <a:off x="685800" y="3059113"/>
            <a:ext cx="7162800" cy="3200400"/>
          </a:xfrm>
          <a:custGeom>
            <a:avLst/>
            <a:gdLst>
              <a:gd name="T0" fmla="*/ 2147483647 w 4368"/>
              <a:gd name="T1" fmla="*/ 2147483647 h 1920"/>
              <a:gd name="T2" fmla="*/ 2147483647 w 4368"/>
              <a:gd name="T3" fmla="*/ 2147483647 h 1920"/>
              <a:gd name="T4" fmla="*/ 0 w 4368"/>
              <a:gd name="T5" fmla="*/ 0 h 1920"/>
              <a:gd name="T6" fmla="*/ 0 60000 65536"/>
              <a:gd name="T7" fmla="*/ 0 60000 65536"/>
              <a:gd name="T8" fmla="*/ 0 60000 65536"/>
              <a:gd name="T9" fmla="*/ 0 w 4368"/>
              <a:gd name="T10" fmla="*/ 0 h 1920"/>
              <a:gd name="T11" fmla="*/ 4368 w 4368"/>
              <a:gd name="T12" fmla="*/ 1920 h 19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68" h="1920">
                <a:moveTo>
                  <a:pt x="4368" y="1728"/>
                </a:moveTo>
                <a:cubicBezTo>
                  <a:pt x="3220" y="1824"/>
                  <a:pt x="2072" y="1920"/>
                  <a:pt x="1344" y="1632"/>
                </a:cubicBezTo>
                <a:cubicBezTo>
                  <a:pt x="616" y="1344"/>
                  <a:pt x="308" y="672"/>
                  <a:pt x="0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203" name="Rectangle 111">
            <a:extLst>
              <a:ext uri="{FF2B5EF4-FFF2-40B4-BE49-F238E27FC236}">
                <a16:creationId xmlns:a16="http://schemas.microsoft.com/office/drawing/2014/main" id="{B27BAB82-10A7-6248-880C-FC3FCFA5D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Collect BGP Data From Many Routers</a:t>
            </a:r>
          </a:p>
        </p:txBody>
      </p:sp>
      <p:sp>
        <p:nvSpPr>
          <p:cNvPr id="47205" name="Text Box 113">
            <a:extLst>
              <a:ext uri="{FF2B5EF4-FFF2-40B4-BE49-F238E27FC236}">
                <a16:creationId xmlns:a16="http://schemas.microsoft.com/office/drawing/2014/main" id="{427ADF52-8BE7-2448-BA53-040C6880D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57900"/>
            <a:ext cx="4557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BGP is </a:t>
            </a:r>
            <a:r>
              <a:rPr lang="en-US" altLang="en-US" i="1"/>
              <a:t>not</a:t>
            </a:r>
            <a:r>
              <a:rPr lang="en-US" altLang="en-US"/>
              <a:t> a flooding protocol</a:t>
            </a:r>
          </a:p>
        </p:txBody>
      </p:sp>
      <p:sp>
        <p:nvSpPr>
          <p:cNvPr id="47206" name="TextBox 114">
            <a:extLst>
              <a:ext uri="{FF2B5EF4-FFF2-40B4-BE49-F238E27FC236}">
                <a16:creationId xmlns:a16="http://schemas.microsoft.com/office/drawing/2014/main" id="{7AD95FE1-62CB-824A-B18C-3375F2A25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100" y="4706938"/>
            <a:ext cx="185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207" name="Slide Number Placeholder 1">
            <a:extLst>
              <a:ext uri="{FF2B5EF4-FFF2-40B4-BE49-F238E27FC236}">
                <a16:creationId xmlns:a16="http://schemas.microsoft.com/office/drawing/2014/main" id="{9371FC0E-E929-9042-B7CB-38F0BB73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A93F470-ABE2-AD42-937D-A09A1B1941D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7405CDB-8C96-E343-800C-FC83AC2AF4E8}"/>
              </a:ext>
            </a:extLst>
          </p:cNvPr>
          <p:cNvGrpSpPr/>
          <p:nvPr/>
        </p:nvGrpSpPr>
        <p:grpSpPr>
          <a:xfrm>
            <a:off x="7336074" y="5308233"/>
            <a:ext cx="1447800" cy="1110030"/>
            <a:chOff x="9104108" y="5346771"/>
            <a:chExt cx="1447800" cy="111003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863A648-CD94-964E-8625-4DC8ED3FB385}"/>
                </a:ext>
              </a:extLst>
            </p:cNvPr>
            <p:cNvSpPr/>
            <p:nvPr/>
          </p:nvSpPr>
          <p:spPr>
            <a:xfrm>
              <a:off x="9104108" y="5346771"/>
              <a:ext cx="1447800" cy="1110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04" name="Text Box 112">
              <a:extLst>
                <a:ext uri="{FF2B5EF4-FFF2-40B4-BE49-F238E27FC236}">
                  <a16:creationId xmlns:a16="http://schemas.microsoft.com/office/drawing/2014/main" id="{55A29143-13F1-2047-937E-98CDEAC65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32145" y="5486288"/>
              <a:ext cx="139172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dirty="0">
                  <a:latin typeface="Tahoma" panose="020B0604030504040204" pitchFamily="34" charset="0"/>
                </a:rPr>
                <a:t>Route </a:t>
              </a:r>
            </a:p>
            <a:p>
              <a:pPr eaLnBrk="1" hangingPunct="1"/>
              <a:r>
                <a:rPr lang="en-US" altLang="en-US" sz="2400" dirty="0">
                  <a:latin typeface="Tahoma" panose="020B0604030504040204" pitchFamily="34" charset="0"/>
                </a:rPr>
                <a:t>Monitor</a:t>
              </a:r>
            </a:p>
          </p:txBody>
        </p:sp>
      </p:grp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B8550FF8-055E-CE44-A45C-0DF831EC2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Table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show ip bgp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at RouteViews)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9154" name="Text Box 3">
            <a:extLst>
              <a:ext uri="{FF2B5EF4-FFF2-40B4-BE49-F238E27FC236}">
                <a16:creationId xmlns:a16="http://schemas.microsoft.com/office/drawing/2014/main" id="{4F6ECBA4-7F43-A44E-B788-1DB388CB6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10721205" cy="3877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 </a:t>
            </a:r>
            <a:r>
              <a:rPr lang="en-US" altLang="en-US" sz="1600" dirty="0">
                <a:solidFill>
                  <a:srgbClr val="FF9900"/>
                </a:solidFill>
                <a:latin typeface="Courier" pitchFamily="2" charset="0"/>
              </a:rPr>
              <a:t>Network            Next Hop      Metric  </a:t>
            </a:r>
            <a:r>
              <a:rPr lang="en-US" altLang="en-US" sz="1600" dirty="0" err="1">
                <a:solidFill>
                  <a:srgbClr val="FF9900"/>
                </a:solidFill>
                <a:latin typeface="Courier" pitchFamily="2" charset="0"/>
              </a:rPr>
              <a:t>LocPrf</a:t>
            </a:r>
            <a:r>
              <a:rPr lang="en-US" altLang="en-US" sz="1600" dirty="0">
                <a:solidFill>
                  <a:srgbClr val="FF9900"/>
                </a:solidFill>
                <a:latin typeface="Courier" pitchFamily="2" charset="0"/>
              </a:rPr>
              <a:t>  Weight    Path</a:t>
            </a: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</a:t>
            </a:r>
            <a:r>
              <a:rPr lang="en-US" altLang="en-US" sz="1600" dirty="0">
                <a:solidFill>
                  <a:srgbClr val="3333FF"/>
                </a:solidFill>
                <a:latin typeface="Courier" pitchFamily="2" charset="0"/>
              </a:rPr>
              <a:t>3.0.0.0</a:t>
            </a:r>
            <a:r>
              <a:rPr lang="en-US" altLang="en-US" sz="1600" dirty="0">
                <a:latin typeface="Courier" pitchFamily="2" charset="0"/>
              </a:rPr>
              <a:t>          205.215.45.50    			0   4006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167.142.3.6      			0   5056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157.22.9.7                     	0   715 1 701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195.219.96.239                  	0   8297 6453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195.211.29.254      		0   5409 6667 6427 3356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</a:t>
            </a:r>
            <a:r>
              <a:rPr lang="en-US" altLang="en-US" sz="1600" dirty="0">
                <a:solidFill>
                  <a:srgbClr val="FF0000"/>
                </a:solidFill>
                <a:latin typeface="Courier" pitchFamily="2" charset="0"/>
              </a:rPr>
              <a:t>&gt;</a:t>
            </a:r>
            <a:r>
              <a:rPr lang="en-US" altLang="en-US" sz="1600" dirty="0">
                <a:latin typeface="Courier" pitchFamily="2" charset="0"/>
              </a:rPr>
              <a:t>                  </a:t>
            </a:r>
            <a:r>
              <a:rPr lang="en-US" altLang="en-US" sz="1600" dirty="0">
                <a:solidFill>
                  <a:srgbClr val="FF0000"/>
                </a:solidFill>
                <a:latin typeface="Courier" pitchFamily="2" charset="0"/>
              </a:rPr>
              <a:t>12.127.0.249</a:t>
            </a:r>
            <a:r>
              <a:rPr lang="en-US" altLang="en-US" sz="1600" dirty="0">
                <a:latin typeface="Courier" pitchFamily="2" charset="0"/>
              </a:rPr>
              <a:t>                    	0   </a:t>
            </a:r>
            <a:r>
              <a:rPr lang="en-US" altLang="en-US" sz="1600" dirty="0">
                <a:solidFill>
                  <a:srgbClr val="FF0000"/>
                </a:solidFill>
                <a:latin typeface="Courier" pitchFamily="2" charset="0"/>
              </a:rPr>
              <a:t>7018 701 80</a:t>
            </a:r>
            <a:r>
              <a:rPr lang="en-US" altLang="en-US" sz="1600" dirty="0">
                <a:latin typeface="Courier" pitchFamily="2" charset="0"/>
              </a:rPr>
              <a:t>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213.200.87.254       	929   	0   3257 701 80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</a:t>
            </a:r>
            <a:r>
              <a:rPr lang="en-US" altLang="en-US" sz="1600" dirty="0">
                <a:solidFill>
                  <a:srgbClr val="3333FF"/>
                </a:solidFill>
                <a:latin typeface="Courier" pitchFamily="2" charset="0"/>
              </a:rPr>
              <a:t>9.184.112.0/20</a:t>
            </a:r>
            <a:r>
              <a:rPr lang="en-US" altLang="en-US" sz="1600" dirty="0">
                <a:latin typeface="Courier" pitchFamily="2" charset="0"/>
              </a:rPr>
              <a:t>    205.215.45.50          		0   4006 6461 3786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195.66.225.254         		0   5459 6461 3786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</a:t>
            </a:r>
            <a:r>
              <a:rPr lang="en-US" altLang="en-US" sz="1600" dirty="0">
                <a:solidFill>
                  <a:schemeClr val="accent1"/>
                </a:solidFill>
                <a:latin typeface="Courier" pitchFamily="2" charset="0"/>
              </a:rPr>
              <a:t>&gt;</a:t>
            </a:r>
            <a:r>
              <a:rPr lang="en-US" altLang="en-US" sz="1600" dirty="0">
                <a:solidFill>
                  <a:srgbClr val="FF0000"/>
                </a:solidFill>
                <a:latin typeface="Courier" pitchFamily="2" charset="0"/>
              </a:rPr>
              <a:t>  </a:t>
            </a:r>
            <a:r>
              <a:rPr lang="en-US" altLang="en-US" sz="1600" dirty="0">
                <a:latin typeface="Courier" pitchFamily="2" charset="0"/>
              </a:rPr>
              <a:t>                </a:t>
            </a:r>
            <a:r>
              <a:rPr lang="en-US" altLang="en-US" sz="1600" dirty="0">
                <a:solidFill>
                  <a:schemeClr val="accent1"/>
                </a:solidFill>
                <a:latin typeface="Courier" pitchFamily="2" charset="0"/>
              </a:rPr>
              <a:t>203.62.248.4</a:t>
            </a:r>
            <a:r>
              <a:rPr lang="en-US" altLang="en-US" sz="1600" dirty="0">
                <a:latin typeface="Courier" pitchFamily="2" charset="0"/>
              </a:rPr>
              <a:t>           		0   </a:t>
            </a:r>
            <a:r>
              <a:rPr lang="en-US" altLang="en-US" sz="1600" dirty="0">
                <a:solidFill>
                  <a:schemeClr val="accent1"/>
                </a:solidFill>
                <a:latin typeface="Courier" pitchFamily="2" charset="0"/>
              </a:rPr>
              <a:t>1221 3786</a:t>
            </a:r>
            <a:r>
              <a:rPr lang="en-US" altLang="en-US" sz="1600" dirty="0">
                <a:latin typeface="Courier" pitchFamily="2" charset="0"/>
              </a:rPr>
              <a:t>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167.142.3.6            		0   5056 6461 6461 3786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195.219.96.239         		0   8297 6461 3786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  <a:p>
            <a:pPr algn="l" eaLnBrk="1" hangingPunct="1">
              <a:lnSpc>
                <a:spcPct val="110000"/>
              </a:lnSpc>
            </a:pPr>
            <a:r>
              <a:rPr lang="en-US" altLang="en-US" sz="1600" dirty="0">
                <a:latin typeface="Courier" pitchFamily="2" charset="0"/>
              </a:rPr>
              <a:t>*                   195.211.29.254         		0   5409 6461 3786 </a:t>
            </a:r>
            <a:r>
              <a:rPr lang="en-US" altLang="en-US" sz="1600" dirty="0" err="1">
                <a:latin typeface="Courier" pitchFamily="2" charset="0"/>
              </a:rPr>
              <a:t>i</a:t>
            </a:r>
            <a:endParaRPr lang="en-US" altLang="en-US" sz="1600" dirty="0">
              <a:latin typeface="Courier" pitchFamily="2" charset="0"/>
            </a:endParaRPr>
          </a:p>
        </p:txBody>
      </p:sp>
      <p:sp>
        <p:nvSpPr>
          <p:cNvPr id="49155" name="Text Box 4">
            <a:extLst>
              <a:ext uri="{FF2B5EF4-FFF2-40B4-BE49-F238E27FC236}">
                <a16:creationId xmlns:a16="http://schemas.microsoft.com/office/drawing/2014/main" id="{AF6F99CC-877C-554C-BE5F-2555AF336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505450"/>
            <a:ext cx="681083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FF0000"/>
                </a:solidFill>
              </a:rPr>
              <a:t>AS 80 is General Electric, AS 701 is UUNET, AS 7018 is AT&amp;T</a:t>
            </a:r>
          </a:p>
          <a:p>
            <a:pPr algn="l" eaLnBrk="1" hangingPunct="1"/>
            <a:endParaRPr lang="en-US" altLang="en-US" sz="1800" dirty="0">
              <a:solidFill>
                <a:schemeClr val="accent1"/>
              </a:solidFill>
            </a:endParaRPr>
          </a:p>
          <a:p>
            <a:pPr algn="l" eaLnBrk="1" hangingPunct="1"/>
            <a:r>
              <a:rPr lang="en-US" altLang="en-US" sz="1800" dirty="0">
                <a:solidFill>
                  <a:schemeClr val="accent1"/>
                </a:solidFill>
              </a:rPr>
              <a:t>AS 3786 is DACOM (Korea), AS 1221 is Telstra</a:t>
            </a:r>
          </a:p>
        </p:txBody>
      </p:sp>
      <p:sp>
        <p:nvSpPr>
          <p:cNvPr id="49156" name="Slide Number Placeholder 1">
            <a:extLst>
              <a:ext uri="{FF2B5EF4-FFF2-40B4-BE49-F238E27FC236}">
                <a16:creationId xmlns:a16="http://schemas.microsoft.com/office/drawing/2014/main" id="{6A38F9EC-F03C-2248-AEC9-9F11D1ECF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9BD84CB-AD19-F448-883C-6D540156C34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F606E568-7E14-B342-B756-148EEE26F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50" y="1301750"/>
            <a:ext cx="5207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80B3F3A4-87D0-274D-B0F9-2AFC8698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3" name="Rectangle 4">
            <a:extLst>
              <a:ext uri="{FF2B5EF4-FFF2-40B4-BE49-F238E27FC236}">
                <a16:creationId xmlns:a16="http://schemas.microsoft.com/office/drawing/2014/main" id="{911D9D36-F2BF-B04D-965C-C949199C2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1301750"/>
            <a:ext cx="4445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4" name="Rectangle 5">
            <a:extLst>
              <a:ext uri="{FF2B5EF4-FFF2-40B4-BE49-F238E27FC236}">
                <a16:creationId xmlns:a16="http://schemas.microsoft.com/office/drawing/2014/main" id="{264AE708-4E31-FE40-9C93-67B3F9E68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5" name="Rectangle 6">
            <a:extLst>
              <a:ext uri="{FF2B5EF4-FFF2-40B4-BE49-F238E27FC236}">
                <a16:creationId xmlns:a16="http://schemas.microsoft.com/office/drawing/2014/main" id="{1DD90A16-51D7-B64A-8D8A-D78BB4C90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1301750"/>
            <a:ext cx="5969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6" name="Rectangle 7">
            <a:extLst>
              <a:ext uri="{FF2B5EF4-FFF2-40B4-BE49-F238E27FC236}">
                <a16:creationId xmlns:a16="http://schemas.microsoft.com/office/drawing/2014/main" id="{6C68C0E4-B1C1-674B-8253-ADBE0F1A9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50" y="1301750"/>
            <a:ext cx="5207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7" name="Rectangle 8">
            <a:extLst>
              <a:ext uri="{FF2B5EF4-FFF2-40B4-BE49-F238E27FC236}">
                <a16:creationId xmlns:a16="http://schemas.microsoft.com/office/drawing/2014/main" id="{C596307D-60D5-0C4A-B0F8-7866B6BD3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1301750"/>
            <a:ext cx="444500" cy="2159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8" name="Rectangle 9">
            <a:extLst>
              <a:ext uri="{FF2B5EF4-FFF2-40B4-BE49-F238E27FC236}">
                <a16:creationId xmlns:a16="http://schemas.microsoft.com/office/drawing/2014/main" id="{C27360D3-4CBD-9543-BDD8-46F8971EE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9" name="Rectangle 10">
            <a:extLst>
              <a:ext uri="{FF2B5EF4-FFF2-40B4-BE49-F238E27FC236}">
                <a16:creationId xmlns:a16="http://schemas.microsoft.com/office/drawing/2014/main" id="{C38FF6E3-4EAE-3E4B-8379-35EF6ACEB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2150" y="1301750"/>
            <a:ext cx="444500" cy="215900"/>
          </a:xfrm>
          <a:prstGeom prst="rect">
            <a:avLst/>
          </a:prstGeom>
          <a:solidFill>
            <a:srgbClr val="CC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10" name="Rectangle 11">
            <a:extLst>
              <a:ext uri="{FF2B5EF4-FFF2-40B4-BE49-F238E27FC236}">
                <a16:creationId xmlns:a16="http://schemas.microsoft.com/office/drawing/2014/main" id="{E1045CA7-21BF-4D45-A9EF-197154620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1301750"/>
            <a:ext cx="444500" cy="21590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11" name="Line 12">
            <a:extLst>
              <a:ext uri="{FF2B5EF4-FFF2-40B4-BE49-F238E27FC236}">
                <a16:creationId xmlns:a16="http://schemas.microsoft.com/office/drawing/2014/main" id="{9EEA8BA5-AB55-F14C-9EB2-AAB19B61A3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1620838"/>
            <a:ext cx="284162" cy="665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3">
            <a:extLst>
              <a:ext uri="{FF2B5EF4-FFF2-40B4-BE49-F238E27FC236}">
                <a16:creationId xmlns:a16="http://schemas.microsoft.com/office/drawing/2014/main" id="{971BD526-D30D-9449-B09C-7D7250BAB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8038" y="1620838"/>
            <a:ext cx="555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14">
            <a:extLst>
              <a:ext uri="{FF2B5EF4-FFF2-40B4-BE49-F238E27FC236}">
                <a16:creationId xmlns:a16="http://schemas.microsoft.com/office/drawing/2014/main" id="{48C309EC-CC0E-F040-AADD-B0067BE70F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54238" y="1620838"/>
            <a:ext cx="18843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5">
            <a:extLst>
              <a:ext uri="{FF2B5EF4-FFF2-40B4-BE49-F238E27FC236}">
                <a16:creationId xmlns:a16="http://schemas.microsoft.com/office/drawing/2014/main" id="{E832ABB6-08A0-3E45-B576-CF604CC0C1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8638" y="1620838"/>
            <a:ext cx="24177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6">
            <a:extLst>
              <a:ext uri="{FF2B5EF4-FFF2-40B4-BE49-F238E27FC236}">
                <a16:creationId xmlns:a16="http://schemas.microsoft.com/office/drawing/2014/main" id="{DE7D9764-5147-7242-8470-5073E8347C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9838" y="1620838"/>
            <a:ext cx="4365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7">
            <a:extLst>
              <a:ext uri="{FF2B5EF4-FFF2-40B4-BE49-F238E27FC236}">
                <a16:creationId xmlns:a16="http://schemas.microsoft.com/office/drawing/2014/main" id="{E5DC2AA4-E19B-0340-8C09-3BC207BE62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7038" y="1620838"/>
            <a:ext cx="5889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8">
            <a:extLst>
              <a:ext uri="{FF2B5EF4-FFF2-40B4-BE49-F238E27FC236}">
                <a16:creationId xmlns:a16="http://schemas.microsoft.com/office/drawing/2014/main" id="{0F6DE172-3E60-F34F-9899-071C57B41C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7038" y="1620838"/>
            <a:ext cx="15033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Line 19">
            <a:extLst>
              <a:ext uri="{FF2B5EF4-FFF2-40B4-BE49-F238E27FC236}">
                <a16:creationId xmlns:a16="http://schemas.microsoft.com/office/drawing/2014/main" id="{DFFA2ED2-247E-AB44-948F-07D48C107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9238" y="1620838"/>
            <a:ext cx="360362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20">
            <a:extLst>
              <a:ext uri="{FF2B5EF4-FFF2-40B4-BE49-F238E27FC236}">
                <a16:creationId xmlns:a16="http://schemas.microsoft.com/office/drawing/2014/main" id="{AC9BE35B-E2B5-0941-8D8F-7F7A9DC1F9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8488" y="1620838"/>
            <a:ext cx="315912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Line 21">
            <a:extLst>
              <a:ext uri="{FF2B5EF4-FFF2-40B4-BE49-F238E27FC236}">
                <a16:creationId xmlns:a16="http://schemas.microsoft.com/office/drawing/2014/main" id="{E2F924EA-DE0F-8B47-8A7A-9029D56D97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9838" y="1620838"/>
            <a:ext cx="893762" cy="588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Rectangle 22">
            <a:extLst>
              <a:ext uri="{FF2B5EF4-FFF2-40B4-BE49-F238E27FC236}">
                <a16:creationId xmlns:a16="http://schemas.microsoft.com/office/drawing/2014/main" id="{B9148166-7F40-0246-A1F9-E096AB8B9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22621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Event 1</a:t>
            </a:r>
          </a:p>
        </p:txBody>
      </p:sp>
      <p:sp>
        <p:nvSpPr>
          <p:cNvPr id="51222" name="Rectangle 23">
            <a:extLst>
              <a:ext uri="{FF2B5EF4-FFF2-40B4-BE49-F238E27FC236}">
                <a16:creationId xmlns:a16="http://schemas.microsoft.com/office/drawing/2014/main" id="{134DAC3A-FA56-B34F-9FC2-0E9FA38DB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22621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CC3300"/>
                </a:solidFill>
                <a:latin typeface="Times New Roman" panose="02020603050405020304" pitchFamily="18" charset="0"/>
              </a:rPr>
              <a:t>Event 2</a:t>
            </a:r>
          </a:p>
        </p:txBody>
      </p:sp>
      <p:sp>
        <p:nvSpPr>
          <p:cNvPr id="51223" name="Rectangle 24">
            <a:extLst>
              <a:ext uri="{FF2B5EF4-FFF2-40B4-BE49-F238E27FC236}">
                <a16:creationId xmlns:a16="http://schemas.microsoft.com/office/drawing/2014/main" id="{1263EB49-48CC-6D49-8725-2190F9520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725" y="22621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00CC66"/>
                </a:solidFill>
                <a:latin typeface="Times New Roman" panose="02020603050405020304" pitchFamily="18" charset="0"/>
              </a:rPr>
              <a:t>Event 3</a:t>
            </a:r>
          </a:p>
        </p:txBody>
      </p:sp>
      <p:sp>
        <p:nvSpPr>
          <p:cNvPr id="51224" name="Rectangle 25">
            <a:extLst>
              <a:ext uri="{FF2B5EF4-FFF2-40B4-BE49-F238E27FC236}">
                <a16:creationId xmlns:a16="http://schemas.microsoft.com/office/drawing/2014/main" id="{2CF681F2-45A7-A24D-BE26-D32CF1396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725" y="21859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CC3300"/>
                </a:solidFill>
                <a:latin typeface="Times New Roman" panose="02020603050405020304" pitchFamily="18" charset="0"/>
              </a:rPr>
              <a:t>Event 4</a:t>
            </a:r>
          </a:p>
        </p:txBody>
      </p:sp>
      <p:sp>
        <p:nvSpPr>
          <p:cNvPr id="51225" name="Rectangle 26">
            <a:extLst>
              <a:ext uri="{FF2B5EF4-FFF2-40B4-BE49-F238E27FC236}">
                <a16:creationId xmlns:a16="http://schemas.microsoft.com/office/drawing/2014/main" id="{09029DBE-7A97-4540-B531-3570AD095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Events</a:t>
            </a:r>
          </a:p>
        </p:txBody>
      </p:sp>
      <p:sp>
        <p:nvSpPr>
          <p:cNvPr id="51226" name="Rectangle 27">
            <a:extLst>
              <a:ext uri="{FF2B5EF4-FFF2-40B4-BE49-F238E27FC236}">
                <a16:creationId xmlns:a16="http://schemas.microsoft.com/office/drawing/2014/main" id="{F249B01C-E4D0-6A49-A853-9867E1BA8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458200" cy="3733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Group of BGP updates that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belong together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Same IP prefix, originating AS, or AS_PATH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Updates that are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close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together in time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Maximum spacing between packets (e.g. 30 sec)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E.g.: events 2 and 4 are separated in time</a:t>
            </a:r>
          </a:p>
        </p:txBody>
      </p:sp>
      <p:sp>
        <p:nvSpPr>
          <p:cNvPr id="51227" name="Slide Number Placeholder 1">
            <a:extLst>
              <a:ext uri="{FF2B5EF4-FFF2-40B4-BE49-F238E27FC236}">
                <a16:creationId xmlns:a16="http://schemas.microsoft.com/office/drawing/2014/main" id="{B2B659A8-9BD8-074B-B2C2-D8BDF11B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7F3EA72-77EA-4547-A2D6-9A4AF08D1A2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3BCEE21A-2F38-4847-8B0B-8FEFE8D53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8BF38476-E091-044E-B186-024912C8A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Measurement is crucial to network operations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Measure, model, control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Detect, diagnose, fix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Network measurement is challenging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Large volume of measurement data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Multi-dimensional data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Great way to understand the Internet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Popular applications, traffic characteristics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Internet topology, routing dynamics</a:t>
            </a:r>
          </a:p>
        </p:txBody>
      </p:sp>
      <p:sp>
        <p:nvSpPr>
          <p:cNvPr id="52227" name="Slide Number Placeholder 1">
            <a:extLst>
              <a:ext uri="{FF2B5EF4-FFF2-40B4-BE49-F238E27FC236}">
                <a16:creationId xmlns:a16="http://schemas.microsoft.com/office/drawing/2014/main" id="{74F8F648-4D06-7F44-AD92-F875A023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BB593CC-513D-D24E-9000-3D1AAB75AFB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9">
            <a:extLst>
              <a:ext uri="{FF2B5EF4-FFF2-40B4-BE49-F238E27FC236}">
                <a16:creationId xmlns:a16="http://schemas.microsoft.com/office/drawing/2014/main" id="{67A2D134-F12F-3C4D-83F1-D3B906A3B2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Traffic Measurement</a:t>
            </a:r>
          </a:p>
        </p:txBody>
      </p:sp>
      <p:sp>
        <p:nvSpPr>
          <p:cNvPr id="21" name="Subtitle 20">
            <a:extLst>
              <a:ext uri="{FF2B5EF4-FFF2-40B4-BE49-F238E27FC236}">
                <a16:creationId xmlns:a16="http://schemas.microsoft.com/office/drawing/2014/main" id="{2311D7A0-880C-D64F-BB11-1FE6CE7528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31C48D5F-3D6D-F24B-BBB5-3968002187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Packet Monitoring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74B2B772-B626-B24C-8BE0-91E38E501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5334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Passively collecting IP packets on one or more links</a:t>
            </a:r>
          </a:p>
          <a:p>
            <a:pPr lvl="1">
              <a:spcAft>
                <a:spcPts val="24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Recording IP, TCP/UDP, or application-layer traces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Scope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Fine-grain information about user behavior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Passively monitoring the network infrastructure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Characterizing traffic and diagnosing problems</a:t>
            </a: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199BA857-67A8-A04A-8267-3502E84D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57E783D-2E04-7349-8BF6-35335A2D081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7227BF8-8B8A-4A4F-85C5-7FB33C603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532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Monitoring a LAN Link</a:t>
            </a:r>
          </a:p>
        </p:txBody>
      </p:sp>
      <p:grpSp>
        <p:nvGrpSpPr>
          <p:cNvPr id="22530" name="Group 22">
            <a:extLst>
              <a:ext uri="{FF2B5EF4-FFF2-40B4-BE49-F238E27FC236}">
                <a16:creationId xmlns:a16="http://schemas.microsoft.com/office/drawing/2014/main" id="{FCA1436F-6123-734E-8B17-14FED2D9459F}"/>
              </a:ext>
            </a:extLst>
          </p:cNvPr>
          <p:cNvGrpSpPr>
            <a:grpSpLocks/>
          </p:cNvGrpSpPr>
          <p:nvPr/>
        </p:nvGrpSpPr>
        <p:grpSpPr bwMode="auto">
          <a:xfrm>
            <a:off x="376238" y="1399565"/>
            <a:ext cx="4233862" cy="1952625"/>
            <a:chOff x="136" y="624"/>
            <a:chExt cx="2667" cy="1230"/>
          </a:xfrm>
        </p:grpSpPr>
        <p:sp>
          <p:nvSpPr>
            <p:cNvPr id="22568" name="Rectangle 23">
              <a:extLst>
                <a:ext uri="{FF2B5EF4-FFF2-40B4-BE49-F238E27FC236}">
                  <a16:creationId xmlns:a16="http://schemas.microsoft.com/office/drawing/2014/main" id="{127AC21D-6ACC-B94E-A8AC-A12423C8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" y="1108"/>
              <a:ext cx="586" cy="39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69" name="Text Box 24">
              <a:extLst>
                <a:ext uri="{FF2B5EF4-FFF2-40B4-BE49-F238E27FC236}">
                  <a16:creationId xmlns:a16="http://schemas.microsoft.com/office/drawing/2014/main" id="{FCCDA83D-DD08-9D48-AF61-B082ADC52A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" y="1174"/>
              <a:ext cx="5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Host A</a:t>
              </a:r>
            </a:p>
          </p:txBody>
        </p:sp>
        <p:sp>
          <p:nvSpPr>
            <p:cNvPr id="22570" name="Rectangle 25">
              <a:extLst>
                <a:ext uri="{FF2B5EF4-FFF2-40B4-BE49-F238E27FC236}">
                  <a16:creationId xmlns:a16="http://schemas.microsoft.com/office/drawing/2014/main" id="{B376C4CB-C6A2-F94E-A477-60025DF70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1" y="1108"/>
              <a:ext cx="586" cy="39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71" name="Text Box 26">
              <a:extLst>
                <a:ext uri="{FF2B5EF4-FFF2-40B4-BE49-F238E27FC236}">
                  <a16:creationId xmlns:a16="http://schemas.microsoft.com/office/drawing/2014/main" id="{C73C2EC6-6117-D944-8D9C-468B40646C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" y="1182"/>
              <a:ext cx="5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Host B</a:t>
              </a:r>
            </a:p>
          </p:txBody>
        </p:sp>
        <p:grpSp>
          <p:nvGrpSpPr>
            <p:cNvPr id="22572" name="Group 27">
              <a:extLst>
                <a:ext uri="{FF2B5EF4-FFF2-40B4-BE49-F238E27FC236}">
                  <a16:creationId xmlns:a16="http://schemas.microsoft.com/office/drawing/2014/main" id="{2ACCE9A2-ECC7-1F44-A011-C1ADE0722E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1" y="1226"/>
              <a:ext cx="702" cy="274"/>
              <a:chOff x="1715" y="816"/>
              <a:chExt cx="702" cy="274"/>
            </a:xfrm>
          </p:grpSpPr>
          <p:sp>
            <p:nvSpPr>
              <p:cNvPr id="22579" name="Rectangle 28">
                <a:extLst>
                  <a:ext uri="{FF2B5EF4-FFF2-40B4-BE49-F238E27FC236}">
                    <a16:creationId xmlns:a16="http://schemas.microsoft.com/office/drawing/2014/main" id="{2FD815EE-A045-9A48-866C-E1FA413856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5" y="816"/>
                <a:ext cx="702" cy="274"/>
              </a:xfrm>
              <a:prstGeom prst="rect">
                <a:avLst/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80" name="Text Box 29">
                <a:extLst>
                  <a:ext uri="{FF2B5EF4-FFF2-40B4-BE49-F238E27FC236}">
                    <a16:creationId xmlns:a16="http://schemas.microsoft.com/office/drawing/2014/main" id="{B9B37775-EBCC-9E42-B1FD-AA0670C87C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822"/>
                <a:ext cx="6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Monitor</a:t>
                </a:r>
              </a:p>
            </p:txBody>
          </p:sp>
        </p:grpSp>
        <p:sp>
          <p:nvSpPr>
            <p:cNvPr id="22573" name="Line 30">
              <a:extLst>
                <a:ext uri="{FF2B5EF4-FFF2-40B4-BE49-F238E27FC236}">
                  <a16:creationId xmlns:a16="http://schemas.microsoft.com/office/drawing/2014/main" id="{932D451C-5065-A640-BF9B-173A067E2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4" y="1503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Line 31">
              <a:extLst>
                <a:ext uri="{FF2B5EF4-FFF2-40B4-BE49-F238E27FC236}">
                  <a16:creationId xmlns:a16="http://schemas.microsoft.com/office/drawing/2014/main" id="{3665A8F4-C11B-CE45-B014-FE04FAD85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" y="1728"/>
              <a:ext cx="210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5" name="Line 32">
              <a:extLst>
                <a:ext uri="{FF2B5EF4-FFF2-40B4-BE49-F238E27FC236}">
                  <a16:creationId xmlns:a16="http://schemas.microsoft.com/office/drawing/2014/main" id="{09482090-08B3-B948-B2A7-F204A7BE39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4" y="1511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Line 33">
              <a:extLst>
                <a:ext uri="{FF2B5EF4-FFF2-40B4-BE49-F238E27FC236}">
                  <a16:creationId xmlns:a16="http://schemas.microsoft.com/office/drawing/2014/main" id="{C9AD837A-92D3-6043-8187-FC8FC3FE7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3" y="1509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Rectangle 34">
              <a:extLst>
                <a:ext uri="{FF2B5EF4-FFF2-40B4-BE49-F238E27FC236}">
                  <a16:creationId xmlns:a16="http://schemas.microsoft.com/office/drawing/2014/main" id="{8E9CCCDD-DB43-C741-BA82-2917EA4CC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624"/>
              <a:ext cx="2667" cy="12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78" name="Text Box 35">
              <a:extLst>
                <a:ext uri="{FF2B5EF4-FFF2-40B4-BE49-F238E27FC236}">
                  <a16:creationId xmlns:a16="http://schemas.microsoft.com/office/drawing/2014/main" id="{10635BD8-D236-5547-8D1E-53656C882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" y="657"/>
              <a:ext cx="24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Shared media (Ethernet, wireless)</a:t>
              </a:r>
            </a:p>
          </p:txBody>
        </p:sp>
      </p:grpSp>
      <p:grpSp>
        <p:nvGrpSpPr>
          <p:cNvPr id="22531" name="Group 65">
            <a:extLst>
              <a:ext uri="{FF2B5EF4-FFF2-40B4-BE49-F238E27FC236}">
                <a16:creationId xmlns:a16="http://schemas.microsoft.com/office/drawing/2014/main" id="{8C90243C-3A14-C841-9294-B456A794CDB3}"/>
              </a:ext>
            </a:extLst>
          </p:cNvPr>
          <p:cNvGrpSpPr>
            <a:grpSpLocks/>
          </p:cNvGrpSpPr>
          <p:nvPr/>
        </p:nvGrpSpPr>
        <p:grpSpPr bwMode="auto">
          <a:xfrm>
            <a:off x="4829387" y="2443210"/>
            <a:ext cx="3967163" cy="2790825"/>
            <a:chOff x="3055" y="624"/>
            <a:chExt cx="2499" cy="1758"/>
          </a:xfrm>
        </p:grpSpPr>
        <p:grpSp>
          <p:nvGrpSpPr>
            <p:cNvPr id="22548" name="Group 3">
              <a:extLst>
                <a:ext uri="{FF2B5EF4-FFF2-40B4-BE49-F238E27FC236}">
                  <a16:creationId xmlns:a16="http://schemas.microsoft.com/office/drawing/2014/main" id="{A91751BE-7FB6-454E-B9D5-3716EDB14B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8" y="1106"/>
              <a:ext cx="596" cy="392"/>
              <a:chOff x="3113" y="686"/>
              <a:chExt cx="596" cy="392"/>
            </a:xfrm>
          </p:grpSpPr>
          <p:sp>
            <p:nvSpPr>
              <p:cNvPr id="22566" name="Rectangle 4">
                <a:extLst>
                  <a:ext uri="{FF2B5EF4-FFF2-40B4-BE49-F238E27FC236}">
                    <a16:creationId xmlns:a16="http://schemas.microsoft.com/office/drawing/2014/main" id="{1018D3F6-E8B7-5E44-9C84-533E9A1B2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3" y="686"/>
                <a:ext cx="586" cy="392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67" name="Text Box 5">
                <a:extLst>
                  <a:ext uri="{FF2B5EF4-FFF2-40B4-BE49-F238E27FC236}">
                    <a16:creationId xmlns:a16="http://schemas.microsoft.com/office/drawing/2014/main" id="{3F38FEB5-226E-1D43-9D82-A9CFDA118D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3" y="752"/>
                <a:ext cx="59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Host A</a:t>
                </a:r>
              </a:p>
            </p:txBody>
          </p:sp>
        </p:grpSp>
        <p:grpSp>
          <p:nvGrpSpPr>
            <p:cNvPr id="22549" name="Group 6">
              <a:extLst>
                <a:ext uri="{FF2B5EF4-FFF2-40B4-BE49-F238E27FC236}">
                  <a16:creationId xmlns:a16="http://schemas.microsoft.com/office/drawing/2014/main" id="{D0EF5A6F-5727-4B40-97B1-FE5A9F0273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3" y="1799"/>
              <a:ext cx="586" cy="392"/>
              <a:chOff x="3141" y="1379"/>
              <a:chExt cx="586" cy="392"/>
            </a:xfrm>
          </p:grpSpPr>
          <p:sp>
            <p:nvSpPr>
              <p:cNvPr id="22564" name="Rectangle 7">
                <a:extLst>
                  <a:ext uri="{FF2B5EF4-FFF2-40B4-BE49-F238E27FC236}">
                    <a16:creationId xmlns:a16="http://schemas.microsoft.com/office/drawing/2014/main" id="{A4C9F322-351C-E14C-9C73-EA8857FF15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1" y="1379"/>
                <a:ext cx="586" cy="392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65" name="Text Box 8">
                <a:extLst>
                  <a:ext uri="{FF2B5EF4-FFF2-40B4-BE49-F238E27FC236}">
                    <a16:creationId xmlns:a16="http://schemas.microsoft.com/office/drawing/2014/main" id="{4BBF6C58-EDA8-9D49-ADD9-0848B4EDF3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1" y="1453"/>
                <a:ext cx="58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Host B</a:t>
                </a:r>
              </a:p>
            </p:txBody>
          </p:sp>
        </p:grpSp>
        <p:grpSp>
          <p:nvGrpSpPr>
            <p:cNvPr id="22550" name="Group 9">
              <a:extLst>
                <a:ext uri="{FF2B5EF4-FFF2-40B4-BE49-F238E27FC236}">
                  <a16:creationId xmlns:a16="http://schemas.microsoft.com/office/drawing/2014/main" id="{F11DA613-C203-7B42-8A21-05C27B395D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3" y="1106"/>
              <a:ext cx="596" cy="392"/>
              <a:chOff x="3113" y="686"/>
              <a:chExt cx="596" cy="392"/>
            </a:xfrm>
          </p:grpSpPr>
          <p:sp>
            <p:nvSpPr>
              <p:cNvPr id="22562" name="Rectangle 10">
                <a:extLst>
                  <a:ext uri="{FF2B5EF4-FFF2-40B4-BE49-F238E27FC236}">
                    <a16:creationId xmlns:a16="http://schemas.microsoft.com/office/drawing/2014/main" id="{F1650825-062B-3C4B-A25A-1845CC884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3" y="686"/>
                <a:ext cx="586" cy="392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63" name="Text Box 11">
                <a:extLst>
                  <a:ext uri="{FF2B5EF4-FFF2-40B4-BE49-F238E27FC236}">
                    <a16:creationId xmlns:a16="http://schemas.microsoft.com/office/drawing/2014/main" id="{F2798BBC-5EA7-F64D-AB00-A75485465A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3" y="752"/>
                <a:ext cx="59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Host C</a:t>
                </a:r>
              </a:p>
            </p:txBody>
          </p:sp>
        </p:grpSp>
        <p:grpSp>
          <p:nvGrpSpPr>
            <p:cNvPr id="22551" name="Group 12">
              <a:extLst>
                <a:ext uri="{FF2B5EF4-FFF2-40B4-BE49-F238E27FC236}">
                  <a16:creationId xmlns:a16="http://schemas.microsoft.com/office/drawing/2014/main" id="{3F359D24-EDB6-9F4A-8B18-AE3D05EA78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3" y="1957"/>
              <a:ext cx="702" cy="274"/>
              <a:chOff x="4457" y="1537"/>
              <a:chExt cx="702" cy="274"/>
            </a:xfrm>
          </p:grpSpPr>
          <p:sp>
            <p:nvSpPr>
              <p:cNvPr id="22560" name="Rectangle 13">
                <a:extLst>
                  <a:ext uri="{FF2B5EF4-FFF2-40B4-BE49-F238E27FC236}">
                    <a16:creationId xmlns:a16="http://schemas.microsoft.com/office/drawing/2014/main" id="{798C0798-7F84-7143-98A6-CE3946288C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7" y="1537"/>
                <a:ext cx="702" cy="274"/>
              </a:xfrm>
              <a:prstGeom prst="rect">
                <a:avLst/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61" name="Text Box 14">
                <a:extLst>
                  <a:ext uri="{FF2B5EF4-FFF2-40B4-BE49-F238E27FC236}">
                    <a16:creationId xmlns:a16="http://schemas.microsoft.com/office/drawing/2014/main" id="{1542A718-36CD-4847-A7B7-91739E5003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" y="1543"/>
                <a:ext cx="6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Monitor</a:t>
                </a:r>
              </a:p>
            </p:txBody>
          </p:sp>
        </p:grpSp>
        <p:sp>
          <p:nvSpPr>
            <p:cNvPr id="22552" name="Rectangle 15">
              <a:extLst>
                <a:ext uri="{FF2B5EF4-FFF2-40B4-BE49-F238E27FC236}">
                  <a16:creationId xmlns:a16="http://schemas.microsoft.com/office/drawing/2014/main" id="{F544C5DA-1BB0-8D48-A5B5-2BCA614D2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1191"/>
              <a:ext cx="322" cy="89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53" name="Text Box 16">
              <a:extLst>
                <a:ext uri="{FF2B5EF4-FFF2-40B4-BE49-F238E27FC236}">
                  <a16:creationId xmlns:a16="http://schemas.microsoft.com/office/drawing/2014/main" id="{53EA5F12-2301-924B-AEBC-AE35848A0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2" y="1220"/>
              <a:ext cx="232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S</a:t>
              </a:r>
            </a:p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w</a:t>
              </a:r>
            </a:p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i</a:t>
              </a:r>
            </a:p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t</a:t>
              </a:r>
            </a:p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c</a:t>
              </a:r>
            </a:p>
            <a:p>
              <a:pPr>
                <a:lnSpc>
                  <a:spcPct val="70000"/>
                </a:lnSpc>
              </a:pPr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h</a:t>
              </a:r>
            </a:p>
          </p:txBody>
        </p:sp>
        <p:sp>
          <p:nvSpPr>
            <p:cNvPr id="22554" name="Line 17">
              <a:extLst>
                <a:ext uri="{FF2B5EF4-FFF2-40B4-BE49-F238E27FC236}">
                  <a16:creationId xmlns:a16="http://schemas.microsoft.com/office/drawing/2014/main" id="{FAE83AEB-A68E-D449-9BE4-3491C6EC18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6" y="1269"/>
              <a:ext cx="185" cy="20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18">
              <a:extLst>
                <a:ext uri="{FF2B5EF4-FFF2-40B4-BE49-F238E27FC236}">
                  <a16:creationId xmlns:a16="http://schemas.microsoft.com/office/drawing/2014/main" id="{958A9AC9-DE06-6547-BF9C-B77EC3564E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6" y="1777"/>
              <a:ext cx="195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19">
              <a:extLst>
                <a:ext uri="{FF2B5EF4-FFF2-40B4-BE49-F238E27FC236}">
                  <a16:creationId xmlns:a16="http://schemas.microsoft.com/office/drawing/2014/main" id="{78A8F314-5A57-1643-AAB7-368661F0C1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3" y="1289"/>
              <a:ext cx="244" cy="20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20">
              <a:extLst>
                <a:ext uri="{FF2B5EF4-FFF2-40B4-BE49-F238E27FC236}">
                  <a16:creationId xmlns:a16="http://schemas.microsoft.com/office/drawing/2014/main" id="{0246E9FE-9D50-CD4C-A52A-04A9828D6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3" y="1748"/>
              <a:ext cx="235" cy="34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Text Box 21">
              <a:extLst>
                <a:ext uri="{FF2B5EF4-FFF2-40B4-BE49-F238E27FC236}">
                  <a16:creationId xmlns:a16="http://schemas.microsoft.com/office/drawing/2014/main" id="{1A6DA9B7-A82F-4143-8DDE-7897A181A2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1" y="657"/>
              <a:ext cx="123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Multicast switch</a:t>
              </a:r>
            </a:p>
          </p:txBody>
        </p:sp>
        <p:sp>
          <p:nvSpPr>
            <p:cNvPr id="22559" name="Rectangle 36">
              <a:extLst>
                <a:ext uri="{FF2B5EF4-FFF2-40B4-BE49-F238E27FC236}">
                  <a16:creationId xmlns:a16="http://schemas.microsoft.com/office/drawing/2014/main" id="{DE2C1F62-DE21-974F-A26A-90C528A45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5" y="624"/>
              <a:ext cx="2499" cy="175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32" name="Group 66">
            <a:extLst>
              <a:ext uri="{FF2B5EF4-FFF2-40B4-BE49-F238E27FC236}">
                <a16:creationId xmlns:a16="http://schemas.microsoft.com/office/drawing/2014/main" id="{314B6A0E-F6BB-4A4B-AA9B-B25AF8712CA1}"/>
              </a:ext>
            </a:extLst>
          </p:cNvPr>
          <p:cNvGrpSpPr>
            <a:grpSpLocks/>
          </p:cNvGrpSpPr>
          <p:nvPr/>
        </p:nvGrpSpPr>
        <p:grpSpPr bwMode="auto">
          <a:xfrm>
            <a:off x="376238" y="4162770"/>
            <a:ext cx="4233862" cy="2108200"/>
            <a:chOff x="174" y="2545"/>
            <a:chExt cx="2667" cy="1328"/>
          </a:xfrm>
        </p:grpSpPr>
        <p:sp>
          <p:nvSpPr>
            <p:cNvPr id="22534" name="Rectangle 38">
              <a:extLst>
                <a:ext uri="{FF2B5EF4-FFF2-40B4-BE49-F238E27FC236}">
                  <a16:creationId xmlns:a16="http://schemas.microsoft.com/office/drawing/2014/main" id="{D0A0AA94-1A3C-674C-9550-8AD734D19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" y="3110"/>
              <a:ext cx="586" cy="39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5" name="Text Box 39">
              <a:extLst>
                <a:ext uri="{FF2B5EF4-FFF2-40B4-BE49-F238E27FC236}">
                  <a16:creationId xmlns:a16="http://schemas.microsoft.com/office/drawing/2014/main" id="{7627392D-66CE-574E-896A-39871BC2C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" y="3176"/>
              <a:ext cx="5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Host A</a:t>
              </a:r>
            </a:p>
          </p:txBody>
        </p:sp>
        <p:sp>
          <p:nvSpPr>
            <p:cNvPr id="22536" name="Rectangle 40">
              <a:extLst>
                <a:ext uri="{FF2B5EF4-FFF2-40B4-BE49-F238E27FC236}">
                  <a16:creationId xmlns:a16="http://schemas.microsoft.com/office/drawing/2014/main" id="{96E32E9B-5C41-0F45-8277-B5ABEF76C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3118"/>
              <a:ext cx="586" cy="39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7" name="Text Box 41">
              <a:extLst>
                <a:ext uri="{FF2B5EF4-FFF2-40B4-BE49-F238E27FC236}">
                  <a16:creationId xmlns:a16="http://schemas.microsoft.com/office/drawing/2014/main" id="{57A5DE65-1146-6548-BC24-A985A6B631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5" y="3192"/>
              <a:ext cx="5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Host B</a:t>
              </a:r>
            </a:p>
          </p:txBody>
        </p:sp>
        <p:sp>
          <p:nvSpPr>
            <p:cNvPr id="22538" name="Rectangle 42">
              <a:extLst>
                <a:ext uri="{FF2B5EF4-FFF2-40B4-BE49-F238E27FC236}">
                  <a16:creationId xmlns:a16="http://schemas.microsoft.com/office/drawing/2014/main" id="{8BC536B2-1C96-FE43-B112-F5F2E4638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7" y="3011"/>
              <a:ext cx="702" cy="49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9" name="Text Box 43">
              <a:extLst>
                <a:ext uri="{FF2B5EF4-FFF2-40B4-BE49-F238E27FC236}">
                  <a16:creationId xmlns:a16="http://schemas.microsoft.com/office/drawing/2014/main" id="{86F6A79A-635F-4B43-9163-C092A3250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" y="3029"/>
              <a:ext cx="74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Bridge/</a:t>
              </a:r>
            </a:p>
            <a:p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Monitor</a:t>
              </a:r>
            </a:p>
          </p:txBody>
        </p:sp>
        <p:sp>
          <p:nvSpPr>
            <p:cNvPr id="22540" name="Line 44">
              <a:extLst>
                <a:ext uri="{FF2B5EF4-FFF2-40B4-BE49-F238E27FC236}">
                  <a16:creationId xmlns:a16="http://schemas.microsoft.com/office/drawing/2014/main" id="{0773A53C-7402-6B4A-84CD-4E398B7E57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" y="3505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45">
              <a:extLst>
                <a:ext uri="{FF2B5EF4-FFF2-40B4-BE49-F238E27FC236}">
                  <a16:creationId xmlns:a16="http://schemas.microsoft.com/office/drawing/2014/main" id="{FB68247D-587A-BC41-BD54-11123934C7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" y="3728"/>
              <a:ext cx="1015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46">
              <a:extLst>
                <a:ext uri="{FF2B5EF4-FFF2-40B4-BE49-F238E27FC236}">
                  <a16:creationId xmlns:a16="http://schemas.microsoft.com/office/drawing/2014/main" id="{54D743FE-ED32-394C-8350-AB4C58E5A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8" y="3511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47">
              <a:extLst>
                <a:ext uri="{FF2B5EF4-FFF2-40B4-BE49-F238E27FC236}">
                  <a16:creationId xmlns:a16="http://schemas.microsoft.com/office/drawing/2014/main" id="{4B61A7B5-39F4-2148-80E1-503378E3A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0" y="3519"/>
              <a:ext cx="0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48">
              <a:extLst>
                <a:ext uri="{FF2B5EF4-FFF2-40B4-BE49-F238E27FC236}">
                  <a16:creationId xmlns:a16="http://schemas.microsoft.com/office/drawing/2014/main" id="{FD3D71F9-E610-6A41-B7C6-12566942B9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3" y="3517"/>
              <a:ext cx="1" cy="2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49">
              <a:extLst>
                <a:ext uri="{FF2B5EF4-FFF2-40B4-BE49-F238E27FC236}">
                  <a16:creationId xmlns:a16="http://schemas.microsoft.com/office/drawing/2014/main" id="{857F0FC9-ECAE-F648-BD9A-CD0063968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8" y="3726"/>
              <a:ext cx="97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Text Box 50">
              <a:extLst>
                <a:ext uri="{FF2B5EF4-FFF2-40B4-BE49-F238E27FC236}">
                  <a16:creationId xmlns:a16="http://schemas.microsoft.com/office/drawing/2014/main" id="{CE0EB0B6-1900-0241-B4DB-F1BBFA03F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" y="2610"/>
              <a:ext cx="23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Monitor integrated with a bridge</a:t>
              </a:r>
            </a:p>
          </p:txBody>
        </p:sp>
        <p:sp>
          <p:nvSpPr>
            <p:cNvPr id="22547" name="Rectangle 51">
              <a:extLst>
                <a:ext uri="{FF2B5EF4-FFF2-40B4-BE49-F238E27FC236}">
                  <a16:creationId xmlns:a16="http://schemas.microsoft.com/office/drawing/2014/main" id="{591126FF-2EEB-0042-89EC-3E998297F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" y="2545"/>
              <a:ext cx="2667" cy="13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533" name="Slide Number Placeholder 3">
            <a:extLst>
              <a:ext uri="{FF2B5EF4-FFF2-40B4-BE49-F238E27FC236}">
                <a16:creationId xmlns:a16="http://schemas.microsoft.com/office/drawing/2014/main" id="{FFF59683-2604-274C-8D04-CF33294C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9E7A9E-6385-CE41-B9B9-506D21CE0E4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60E9DEB-F993-DF48-A534-EABE83F45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Monitoring a WAN Link</a:t>
            </a:r>
          </a:p>
        </p:txBody>
      </p:sp>
      <p:grpSp>
        <p:nvGrpSpPr>
          <p:cNvPr id="23554" name="Group 3">
            <a:extLst>
              <a:ext uri="{FF2B5EF4-FFF2-40B4-BE49-F238E27FC236}">
                <a16:creationId xmlns:a16="http://schemas.microsoft.com/office/drawing/2014/main" id="{C87B2DCD-35F0-4F4E-BC37-107FE1CEB3FA}"/>
              </a:ext>
            </a:extLst>
          </p:cNvPr>
          <p:cNvGrpSpPr>
            <a:grpSpLocks/>
          </p:cNvGrpSpPr>
          <p:nvPr/>
        </p:nvGrpSpPr>
        <p:grpSpPr bwMode="auto">
          <a:xfrm>
            <a:off x="458788" y="1508750"/>
            <a:ext cx="3967162" cy="2327275"/>
            <a:chOff x="3094" y="2536"/>
            <a:chExt cx="2499" cy="1466"/>
          </a:xfrm>
        </p:grpSpPr>
        <p:grpSp>
          <p:nvGrpSpPr>
            <p:cNvPr id="23562" name="Group 4">
              <a:extLst>
                <a:ext uri="{FF2B5EF4-FFF2-40B4-BE49-F238E27FC236}">
                  <a16:creationId xmlns:a16="http://schemas.microsoft.com/office/drawing/2014/main" id="{804D56F3-5DBF-4D4F-9B03-3F2F4BA89C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70" y="2994"/>
              <a:ext cx="781" cy="392"/>
              <a:chOff x="3307" y="3000"/>
              <a:chExt cx="781" cy="392"/>
            </a:xfrm>
          </p:grpSpPr>
          <p:sp>
            <p:nvSpPr>
              <p:cNvPr id="23572" name="Rectangle 5">
                <a:extLst>
                  <a:ext uri="{FF2B5EF4-FFF2-40B4-BE49-F238E27FC236}">
                    <a16:creationId xmlns:a16="http://schemas.microsoft.com/office/drawing/2014/main" id="{231A1983-C88D-394D-90E3-414B07B88B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7" y="3000"/>
                <a:ext cx="781" cy="3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573" name="Text Box 6">
                <a:extLst>
                  <a:ext uri="{FF2B5EF4-FFF2-40B4-BE49-F238E27FC236}">
                    <a16:creationId xmlns:a16="http://schemas.microsoft.com/office/drawing/2014/main" id="{52605A9D-2CA9-4E4D-B126-44BA110DD8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0" y="3073"/>
                <a:ext cx="7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Router A</a:t>
                </a:r>
              </a:p>
            </p:txBody>
          </p:sp>
        </p:grpSp>
        <p:sp>
          <p:nvSpPr>
            <p:cNvPr id="23563" name="Rectangle 7">
              <a:extLst>
                <a:ext uri="{FF2B5EF4-FFF2-40B4-BE49-F238E27FC236}">
                  <a16:creationId xmlns:a16="http://schemas.microsoft.com/office/drawing/2014/main" id="{CB35C207-279B-5A4B-922C-1E4B7D398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" y="2994"/>
              <a:ext cx="781" cy="392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4" name="Text Box 8">
              <a:extLst>
                <a:ext uri="{FF2B5EF4-FFF2-40B4-BE49-F238E27FC236}">
                  <a16:creationId xmlns:a16="http://schemas.microsoft.com/office/drawing/2014/main" id="{867842B4-E5AA-F748-A126-2B3C0D73D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5" y="3067"/>
              <a:ext cx="74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  <a:latin typeface="Times New Roman" panose="02020603050405020304" pitchFamily="18" charset="0"/>
                </a:rPr>
                <a:t>Router B</a:t>
              </a:r>
            </a:p>
          </p:txBody>
        </p:sp>
        <p:sp>
          <p:nvSpPr>
            <p:cNvPr id="23565" name="Line 9">
              <a:extLst>
                <a:ext uri="{FF2B5EF4-FFF2-40B4-BE49-F238E27FC236}">
                  <a16:creationId xmlns:a16="http://schemas.microsoft.com/office/drawing/2014/main" id="{691BAD01-BCE1-CB44-A248-950D7FF58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3202"/>
              <a:ext cx="7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10">
              <a:extLst>
                <a:ext uri="{FF2B5EF4-FFF2-40B4-BE49-F238E27FC236}">
                  <a16:creationId xmlns:a16="http://schemas.microsoft.com/office/drawing/2014/main" id="{A8671783-5E9F-4746-8F76-315977663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0" y="3207"/>
              <a:ext cx="0" cy="33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7" name="Group 11">
              <a:extLst>
                <a:ext uri="{FF2B5EF4-FFF2-40B4-BE49-F238E27FC236}">
                  <a16:creationId xmlns:a16="http://schemas.microsoft.com/office/drawing/2014/main" id="{EB15E0AB-ED9C-BE4C-B916-E65DACB0C8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7" y="3527"/>
              <a:ext cx="702" cy="274"/>
              <a:chOff x="4457" y="1537"/>
              <a:chExt cx="702" cy="274"/>
            </a:xfrm>
          </p:grpSpPr>
          <p:sp>
            <p:nvSpPr>
              <p:cNvPr id="23570" name="Rectangle 12">
                <a:extLst>
                  <a:ext uri="{FF2B5EF4-FFF2-40B4-BE49-F238E27FC236}">
                    <a16:creationId xmlns:a16="http://schemas.microsoft.com/office/drawing/2014/main" id="{DF4137B4-925C-7A40-956B-4A8789CAC2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7" y="1537"/>
                <a:ext cx="702" cy="274"/>
              </a:xfrm>
              <a:prstGeom prst="rect">
                <a:avLst/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571" name="Text Box 13">
                <a:extLst>
                  <a:ext uri="{FF2B5EF4-FFF2-40B4-BE49-F238E27FC236}">
                    <a16:creationId xmlns:a16="http://schemas.microsoft.com/office/drawing/2014/main" id="{5976FC39-C4E9-E448-857B-A15497EAE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" y="1543"/>
                <a:ext cx="6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Monitor</a:t>
                </a:r>
              </a:p>
            </p:txBody>
          </p:sp>
        </p:grpSp>
        <p:sp>
          <p:nvSpPr>
            <p:cNvPr id="23568" name="Text Box 14">
              <a:extLst>
                <a:ext uri="{FF2B5EF4-FFF2-40B4-BE49-F238E27FC236}">
                  <a16:creationId xmlns:a16="http://schemas.microsoft.com/office/drawing/2014/main" id="{54A5793D-4C18-5D44-B3E0-16201694EC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1" y="2560"/>
              <a:ext cx="2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Splitting a point-to-point link</a:t>
              </a:r>
            </a:p>
          </p:txBody>
        </p:sp>
        <p:sp>
          <p:nvSpPr>
            <p:cNvPr id="23569" name="Rectangle 15">
              <a:extLst>
                <a:ext uri="{FF2B5EF4-FFF2-40B4-BE49-F238E27FC236}">
                  <a16:creationId xmlns:a16="http://schemas.microsoft.com/office/drawing/2014/main" id="{E96093B7-E715-AA4A-9258-AF906798B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4" y="2536"/>
              <a:ext cx="2499" cy="1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555" name="Rectangle 17">
            <a:extLst>
              <a:ext uri="{FF2B5EF4-FFF2-40B4-BE49-F238E27FC236}">
                <a16:creationId xmlns:a16="http://schemas.microsoft.com/office/drawing/2014/main" id="{CA97DE39-E8A0-6B48-95FA-8A55CAE3D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143" y="4890750"/>
            <a:ext cx="1239837" cy="62547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6" name="Text Box 18">
            <a:extLst>
              <a:ext uri="{FF2B5EF4-FFF2-40B4-BE49-F238E27FC236}">
                <a16:creationId xmlns:a16="http://schemas.microsoft.com/office/drawing/2014/main" id="{B39256B6-D534-9D4C-BEA0-1414276DD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4655" y="5006637"/>
            <a:ext cx="119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Router A</a:t>
            </a:r>
          </a:p>
        </p:txBody>
      </p:sp>
      <p:sp>
        <p:nvSpPr>
          <p:cNvPr id="23557" name="Rectangle 19">
            <a:extLst>
              <a:ext uri="{FF2B5EF4-FFF2-40B4-BE49-F238E27FC236}">
                <a16:creationId xmlns:a16="http://schemas.microsoft.com/office/drawing/2014/main" id="{531F6D51-0B19-8B4E-B9B4-BC930FE41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4430" y="5090775"/>
            <a:ext cx="487363" cy="2127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Line 20">
            <a:extLst>
              <a:ext uri="{FF2B5EF4-FFF2-40B4-BE49-F238E27FC236}">
                <a16:creationId xmlns:a16="http://schemas.microsoft.com/office/drawing/2014/main" id="{AD2ECDDF-6BAC-B148-A78E-583A9170E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7143" y="5190787"/>
            <a:ext cx="116205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21">
            <a:extLst>
              <a:ext uri="{FF2B5EF4-FFF2-40B4-BE49-F238E27FC236}">
                <a16:creationId xmlns:a16="http://schemas.microsoft.com/office/drawing/2014/main" id="{9D08EAE9-B279-2F46-8A11-D90912F45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5030" y="4279562"/>
            <a:ext cx="4110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Line card that does packet sampling</a:t>
            </a:r>
          </a:p>
        </p:txBody>
      </p:sp>
      <p:sp>
        <p:nvSpPr>
          <p:cNvPr id="23560" name="Rectangle 22">
            <a:extLst>
              <a:ext uri="{FF2B5EF4-FFF2-40B4-BE49-F238E27FC236}">
                <a16:creationId xmlns:a16="http://schemas.microsoft.com/office/drawing/2014/main" id="{86E465F4-0A3A-F14E-9197-44E2A2EED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305" y="4201775"/>
            <a:ext cx="4557713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1" name="Slide Number Placeholder 3">
            <a:extLst>
              <a:ext uri="{FF2B5EF4-FFF2-40B4-BE49-F238E27FC236}">
                <a16:creationId xmlns:a16="http://schemas.microsoft.com/office/drawing/2014/main" id="{520B2D54-3E9D-4F43-BFFB-6C6431D5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84C49D9-CA3C-BF40-983A-B39BF24A283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EA01BF42-4FFD-7840-8D9C-54160EAAAE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Selecting the Traffic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B0B26242-40D8-044A-8022-A0F02940C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98060"/>
            <a:ext cx="8458200" cy="5334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Filter to focus on a subset of the packets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IP addresses/prefixes (e.g., to/from specific sites)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Protocol (e.g., TCP, UDP, or ICMP)</a:t>
            </a:r>
          </a:p>
          <a:p>
            <a:pPr lvl="1">
              <a:spcAft>
                <a:spcPts val="24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Port numbers (e.g., HTTP, DNS, BGP, Napster)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Collect first n bytes of packet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Medium access control header (if present)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IP header (typically 20 bytes)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IP+UDP header (typically 28 bytes)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IP+TCP header (typically 40 bytes)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Application-layer message (entire packet)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CEED5AD9-5C00-3244-B4E8-BB6BD5E59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E60040-FCB7-9341-A571-6AF8C334196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BDEC8D75-6C49-B344-8DC9-61D5E1A6D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to measure to..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20E7D77-8399-504D-AC1A-17342E3FF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70" y="1219200"/>
            <a:ext cx="8458200" cy="5334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Understand router workload model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Distribution of packet sizes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Quantify web transfer sizes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Number of packets/bytes per connection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Which servers are popular &amp; who heavy clients are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Collect source/destination IP address (on port 80)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Collection application URLs (harder!)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If a denial-of-service attack is underway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SYN flooding 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spoofable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Unusual # requests to particular (expensive) page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B65C3AE7-8C7C-FA48-9DBC-C3FF138A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D7850D5-5C9C-9B47-BD50-682DAC2B27F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25637</TotalTime>
  <Words>1973</Words>
  <Application>Microsoft Macintosh PowerPoint</Application>
  <PresentationFormat>On-screen Show (4:3)</PresentationFormat>
  <Paragraphs>421</Paragraphs>
  <Slides>33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Helvetica</vt:lpstr>
      <vt:lpstr>ＭＳ Ｐゴシック</vt:lpstr>
      <vt:lpstr>Arial</vt:lpstr>
      <vt:lpstr>Calibri</vt:lpstr>
      <vt:lpstr>Times New Roman</vt:lpstr>
      <vt:lpstr>Courier New</vt:lpstr>
      <vt:lpstr>Tahoma</vt:lpstr>
      <vt:lpstr>Office Theme</vt:lpstr>
      <vt:lpstr>Network Measurement</vt:lpstr>
      <vt:lpstr>Why Measure the Network?</vt:lpstr>
      <vt:lpstr>Types of Measurement</vt:lpstr>
      <vt:lpstr>Traffic Measurement</vt:lpstr>
      <vt:lpstr>Packet Monitoring</vt:lpstr>
      <vt:lpstr>Monitoring a LAN Link</vt:lpstr>
      <vt:lpstr>Monitoring a WAN Link</vt:lpstr>
      <vt:lpstr>Selecting the Traffic</vt:lpstr>
      <vt:lpstr>What to measure to..</vt:lpstr>
      <vt:lpstr>Analysis of IP Header Traces</vt:lpstr>
      <vt:lpstr>TCP Header Analysis</vt:lpstr>
      <vt:lpstr>Packet Contents</vt:lpstr>
      <vt:lpstr>Application-Layer Analysis</vt:lpstr>
      <vt:lpstr>Flow Measurement (e.g., NetFlow)</vt:lpstr>
      <vt:lpstr>IP Flows</vt:lpstr>
      <vt:lpstr>Flow Abstraction</vt:lpstr>
      <vt:lpstr>Traffic Statistics (e.g., Netflow)</vt:lpstr>
      <vt:lpstr>Recording Routing Information</vt:lpstr>
      <vt:lpstr>Measuring Traffic as it Flows By</vt:lpstr>
      <vt:lpstr>Packet vs. Flow Measurement</vt:lpstr>
      <vt:lpstr>Collecting Flow Measurements</vt:lpstr>
      <vt:lpstr>Mechanics: Flow Cache</vt:lpstr>
      <vt:lpstr>Mechanics: Evicting Cache Entries</vt:lpstr>
      <vt:lpstr>Measurement Overhead</vt:lpstr>
      <vt:lpstr>Sampling: Packet Sampling</vt:lpstr>
      <vt:lpstr>BGP Monitoring</vt:lpstr>
      <vt:lpstr>Motivation for BGP Monitoring</vt:lpstr>
      <vt:lpstr>BGP Monitoring: A Wish List</vt:lpstr>
      <vt:lpstr>Using Routers to Monitor BGP</vt:lpstr>
      <vt:lpstr>Collect BGP Data From Many Routers</vt:lpstr>
      <vt:lpstr>BGP Table (“show ip bgp” at RouteViews)</vt:lpstr>
      <vt:lpstr>BGP Events</vt:lpstr>
      <vt:lpstr>Conclusions</vt:lpstr>
    </vt:vector>
  </TitlesOfParts>
  <Manager/>
  <Company>Princeton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subject/>
  <dc:creator>Mike</dc:creator>
  <cp:keywords/>
  <dc:description/>
  <cp:lastModifiedBy>Freedman</cp:lastModifiedBy>
  <cp:revision>4085</cp:revision>
  <cp:lastPrinted>2020-03-23T03:16:04Z</cp:lastPrinted>
  <dcterms:created xsi:type="dcterms:W3CDTF">2014-04-21T15:34:30Z</dcterms:created>
  <dcterms:modified xsi:type="dcterms:W3CDTF">2020-03-23T03:16:25Z</dcterms:modified>
  <cp:category/>
</cp:coreProperties>
</file>