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39"/>
  </p:notesMasterIdLst>
  <p:handoutMasterIdLst>
    <p:handoutMasterId r:id="rId40"/>
  </p:handoutMasterIdLst>
  <p:sldIdLst>
    <p:sldId id="257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300" r:id="rId12"/>
    <p:sldId id="273" r:id="rId13"/>
    <p:sldId id="274" r:id="rId14"/>
    <p:sldId id="275" r:id="rId15"/>
    <p:sldId id="276" r:id="rId16"/>
    <p:sldId id="277" r:id="rId17"/>
    <p:sldId id="297" r:id="rId18"/>
    <p:sldId id="279" r:id="rId19"/>
    <p:sldId id="280" r:id="rId20"/>
    <p:sldId id="281" r:id="rId21"/>
    <p:sldId id="302" r:id="rId22"/>
    <p:sldId id="305" r:id="rId23"/>
    <p:sldId id="282" r:id="rId24"/>
    <p:sldId id="298" r:id="rId25"/>
    <p:sldId id="304" r:id="rId26"/>
    <p:sldId id="303" r:id="rId27"/>
    <p:sldId id="284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00D164"/>
    <a:srgbClr val="D64A49"/>
    <a:srgbClr val="3C8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7"/>
    <p:restoredTop sz="85652" autoAdjust="0"/>
  </p:normalViewPr>
  <p:slideViewPr>
    <p:cSldViewPr>
      <p:cViewPr varScale="1">
        <p:scale>
          <a:sx n="83" d="100"/>
          <a:sy n="83" d="100"/>
        </p:scale>
        <p:origin x="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</a:defRPr>
            </a:lvl1pPr>
          </a:lstStyle>
          <a:p>
            <a:pPr>
              <a:defRPr/>
            </a:pPr>
            <a:fld id="{AF285AE6-A9D2-3340-A491-4B8CBCA4D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</a:defRPr>
            </a:lvl1pPr>
          </a:lstStyle>
          <a:p>
            <a:pPr>
              <a:defRPr/>
            </a:pPr>
            <a:fld id="{AA427ACD-9BDC-334F-982D-94D4C280A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D745AD-3616-004F-A805-4102501BEB52}" type="slidenum">
              <a:rPr lang="en-US">
                <a:latin typeface="Times New Roman" pitchFamily="-1" charset="0"/>
              </a:rPr>
              <a:pPr/>
              <a:t>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4D6C5-473F-EB43-9293-CF06776CF214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1:  B (</a:t>
            </a:r>
            <a:r>
              <a:rPr lang="en-US" dirty="0" err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t,s</a:t>
            </a:r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), gets to X in 4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2:  B:  7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3:  A (non-negative weights)</a:t>
            </a:r>
          </a:p>
        </p:txBody>
      </p:sp>
    </p:spTree>
    <p:extLst>
      <p:ext uri="{BB962C8B-B14F-4D97-AF65-F5344CB8AC3E}">
        <p14:creationId xmlns:p14="http://schemas.microsoft.com/office/powerpoint/2010/main" val="3951878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769899-B66A-254C-8EDB-0AA3ADBCCA26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3316F5-C073-FA40-80F7-87853283B62C}" type="slidenum">
              <a:rPr lang="en-US">
                <a:latin typeface="Times New Roman" pitchFamily="-1" charset="0"/>
              </a:rPr>
              <a:pPr/>
              <a:t>27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DA33D-54E6-FA41-945C-B8816EBE79BA}" type="slidenum">
              <a:rPr lang="en-US">
                <a:latin typeface="Times New Roman" pitchFamily="-1" charset="0"/>
              </a:rPr>
              <a:pPr/>
              <a:t>28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586E0-D116-1D46-B967-3BA51D815786}" type="slidenum">
              <a:rPr lang="en-US">
                <a:latin typeface="Times New Roman" pitchFamily="-1" charset="0"/>
              </a:rPr>
              <a:pPr/>
              <a:t>33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01A6F-C5C2-E541-B07B-150274AD83C8}" type="slidenum">
              <a:rPr lang="en-US">
                <a:latin typeface="Times New Roman" pitchFamily="-1" charset="0"/>
              </a:rPr>
              <a:pPr/>
              <a:t>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4CDA35-3BB8-2E43-8420-FE86F2C04544}" type="slidenum">
              <a:rPr lang="en-US">
                <a:latin typeface="Times New Roman" pitchFamily="-1" charset="0"/>
              </a:rPr>
              <a:pPr/>
              <a:t>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6ED7BF-EB30-C746-910C-FFA5DC1CD23C}" type="slidenum">
              <a:rPr lang="en-US" smtClean="0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B1ECCA-68A1-8141-B63B-570B12CD6B51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B83BBD-234C-5B4D-BF88-1017F9F1587F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A29B05-7148-6D44-BC4D-A8826FC49FC2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68F4C4-01B7-1F4D-BAC2-32E51A3A59D7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4D6C5-473F-EB43-9293-CF06776CF214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1:  B (</a:t>
            </a:r>
            <a:r>
              <a:rPr lang="en-US" dirty="0" err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t,s</a:t>
            </a:r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), gets to X in 4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2:  B:  7</a:t>
            </a:r>
          </a:p>
          <a:p>
            <a:r>
              <a:rPr lang="en-US" dirty="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3:  A (non-negative weights)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E59E0-0D98-9A4D-A16B-2A3308DB498A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130A6-4CAB-C94C-9F5C-19D56BA26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D7DA5-0FD7-DE4B-BFA4-640338D50756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D80B5-9CBD-A24C-B684-6AF74DF6B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0BF00-30FC-E046-B0A7-E5C0323CA3AF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796A6-18A9-6B47-9D61-EFC88F680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4F477-928F-B84F-9EF0-511DAAAA8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43CDA-9C3E-064D-AB43-0808C2020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D4815-5891-1D41-9653-3BF418ECA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8F1B2-A01E-844C-812B-C038FAF43CCC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764DC-26FB-E145-9F4D-E61E85F36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DF5CF-189B-2D41-BB8F-C7B50E844E0C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637F3-876D-9A4C-9050-F437B789B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B53D3-E9EF-DF4C-843F-05F5FDE3048D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53CB1-482C-5948-A0F0-EA4785C68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84300-BABB-E140-942E-149E64A84FC7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11C9-85C3-EB41-B5A8-CF3B119BB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20F7-3016-3444-BD74-F5020DC2DAF3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1DF8-C128-E748-A35F-583D8DCBE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13BE9-F17C-974D-ADC8-984874B8F778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5D031-B7CF-A24D-910C-65B14AF61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C3C8B-ADE2-6B48-B976-EDB8BF0BC618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7F0E2-1742-E646-9320-D0D3A0E35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B26CD-78A3-2F47-A4ED-752FDF00A1A6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CF6F-668C-A942-AE88-1E8D4FA01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ourier New" pitchFamily="-105" charset="0"/>
              </a:defRPr>
            </a:lvl1pPr>
          </a:lstStyle>
          <a:p>
            <a:pPr>
              <a:defRPr/>
            </a:pPr>
            <a:fld id="{965AC32F-7F84-214A-A427-D6D3C6164920}" type="datetime1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urier New" pitchFamily="-105" charset="0"/>
              </a:defRPr>
            </a:lvl1pPr>
          </a:lstStyle>
          <a:p>
            <a:pPr>
              <a:defRPr/>
            </a:pPr>
            <a:fld id="{A4FC2A91-8C8F-5442-9BB2-AB3DAAEDF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3990" r:id="rId13"/>
    <p:sldLayoutId id="2147483991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3.png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6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4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" charset="-128"/>
                <a:cs typeface="ＭＳ Ｐゴシック" pitchFamily="-1" charset="-128"/>
              </a:rPr>
              <a:t>Routing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191000"/>
            <a:ext cx="9144000" cy="3429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0090"/>
                </a:solidFill>
                <a:ea typeface="ＭＳ Ｐゴシック" pitchFamily="-1" charset="-128"/>
                <a:cs typeface="ＭＳ Ｐゴシック" pitchFamily="-1" charset="-128"/>
              </a:rPr>
              <a:t>Mike Freedman</a:t>
            </a:r>
          </a:p>
          <a:p>
            <a:pPr eaLnBrk="1" hangingPunct="1"/>
            <a:r>
              <a:rPr lang="en-US" dirty="0">
                <a:solidFill>
                  <a:srgbClr val="000090"/>
                </a:solidFill>
                <a:ea typeface="ＭＳ Ｐゴシック" pitchFamily="-1" charset="-128"/>
                <a:cs typeface="ＭＳ Ｐゴシック" pitchFamily="-1" charset="-128"/>
              </a:rPr>
              <a:t>COS 461: Computer Networks</a:t>
            </a:r>
          </a:p>
          <a:p>
            <a:pPr eaLnBrk="1" hangingPunct="1"/>
            <a:endParaRPr lang="en-US" sz="2600" dirty="0">
              <a:solidFill>
                <a:srgbClr val="262626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600" dirty="0">
                <a:solidFill>
                  <a:srgbClr val="262626"/>
                </a:solidFill>
                <a:ea typeface="ＭＳ Ｐゴシック" pitchFamily="-1" charset="-128"/>
                <a:cs typeface="ＭＳ Ｐゴシック" pitchFamily="-1" charset="-128"/>
              </a:rPr>
              <a:t>http://www.cs.princeton.edu/courses/archive/spr20/cos461/</a:t>
            </a:r>
          </a:p>
        </p:txBody>
      </p:sp>
      <p:pic>
        <p:nvPicPr>
          <p:cNvPr id="5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04800"/>
            <a:ext cx="40544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3444875" y="625475"/>
            <a:ext cx="349250" cy="14732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3521075" y="625475"/>
            <a:ext cx="1035050" cy="711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 flipV="1">
            <a:off x="5013325" y="1260475"/>
            <a:ext cx="914400" cy="228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8"/>
          <p:cNvSpPr>
            <a:spLocks noChangeShapeType="1"/>
          </p:cNvSpPr>
          <p:nvPr/>
        </p:nvSpPr>
        <p:spPr bwMode="auto">
          <a:xfrm flipH="1">
            <a:off x="4860925" y="574675"/>
            <a:ext cx="228600" cy="762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2270125" y="574675"/>
            <a:ext cx="8382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H="1">
            <a:off x="5775325" y="1336675"/>
            <a:ext cx="457200" cy="990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auto">
          <a:xfrm>
            <a:off x="4098925" y="2327275"/>
            <a:ext cx="1219200" cy="76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 flipV="1">
            <a:off x="4022725" y="1641475"/>
            <a:ext cx="6096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5927725" y="2479675"/>
            <a:ext cx="8382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5241925" y="574675"/>
            <a:ext cx="6858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2" name="Straight Arrow Connector 26"/>
          <p:cNvCxnSpPr>
            <a:cxnSpLocks noChangeShapeType="1"/>
          </p:cNvCxnSpPr>
          <p:nvPr/>
        </p:nvCxnSpPr>
        <p:spPr bwMode="auto">
          <a:xfrm>
            <a:off x="2117725" y="727075"/>
            <a:ext cx="914400" cy="1587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23" name="Curved Connector 28"/>
          <p:cNvCxnSpPr>
            <a:cxnSpLocks noChangeShapeType="1"/>
          </p:cNvCxnSpPr>
          <p:nvPr/>
        </p:nvCxnSpPr>
        <p:spPr bwMode="auto">
          <a:xfrm>
            <a:off x="3810000" y="595312"/>
            <a:ext cx="1808163" cy="1655763"/>
          </a:xfrm>
          <a:prstGeom prst="curvedConnector2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1ED1AB91-1AB7-754C-8505-CBBBCBF1FD3F}"/>
              </a:ext>
            </a:extLst>
          </p:cNvPr>
          <p:cNvGrpSpPr/>
          <p:nvPr/>
        </p:nvGrpSpPr>
        <p:grpSpPr>
          <a:xfrm>
            <a:off x="3059113" y="193675"/>
            <a:ext cx="3543300" cy="2525712"/>
            <a:chOff x="3059113" y="193675"/>
            <a:chExt cx="3543300" cy="2525712"/>
          </a:xfrm>
        </p:grpSpPr>
        <p:pic>
          <p:nvPicPr>
            <p:cNvPr id="8" name="Picture 10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59113" y="360362"/>
              <a:ext cx="750887" cy="468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7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851525" y="955675"/>
              <a:ext cx="750888" cy="46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9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89325" y="2098675"/>
              <a:ext cx="750888" cy="46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9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41925" y="2251075"/>
              <a:ext cx="750888" cy="46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9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03725" y="1260475"/>
              <a:ext cx="750888" cy="46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9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4725" y="193675"/>
              <a:ext cx="750888" cy="468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Policy at Each Hop</a:t>
            </a: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1652588" y="3911600"/>
            <a:ext cx="536575" cy="5381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2497138" y="3873500"/>
            <a:ext cx="498475" cy="6524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1652588" y="4718050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2381250" y="5294313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149600" y="4795838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2343150" y="3949700"/>
            <a:ext cx="844550" cy="17287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V="1">
            <a:off x="1382713" y="5294313"/>
            <a:ext cx="692150" cy="2301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V="1">
            <a:off x="2036763" y="5332413"/>
            <a:ext cx="190500" cy="5000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H="1" flipV="1">
            <a:off x="1343025" y="5716588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93" name="TextBox 20"/>
          <p:cNvSpPr txBox="1">
            <a:spLocks noChangeArrowheads="1"/>
          </p:cNvSpPr>
          <p:nvPr/>
        </p:nvSpPr>
        <p:spPr bwMode="auto">
          <a:xfrm>
            <a:off x="3276600" y="4286250"/>
            <a:ext cx="768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 d</a:t>
            </a:r>
          </a:p>
          <a:p>
            <a:r>
              <a:rPr lang="en-US"/>
              <a:t>1 2 d</a:t>
            </a:r>
          </a:p>
        </p:txBody>
      </p:sp>
      <p:sp>
        <p:nvSpPr>
          <p:cNvPr id="31765" name="TextBox 21"/>
          <p:cNvSpPr txBox="1">
            <a:spLocks noChangeArrowheads="1"/>
          </p:cNvSpPr>
          <p:nvPr/>
        </p:nvSpPr>
        <p:spPr bwMode="auto">
          <a:xfrm>
            <a:off x="2667000" y="3295650"/>
            <a:ext cx="768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 1 d</a:t>
            </a:r>
          </a:p>
          <a:p>
            <a:r>
              <a:rPr lang="en-US"/>
              <a:t>2 d</a:t>
            </a:r>
          </a:p>
        </p:txBody>
      </p:sp>
      <p:sp>
        <p:nvSpPr>
          <p:cNvPr id="28695" name="TextBox 22"/>
          <p:cNvSpPr txBox="1">
            <a:spLocks noChangeArrowheads="1"/>
          </p:cNvSpPr>
          <p:nvPr/>
        </p:nvSpPr>
        <p:spPr bwMode="auto">
          <a:xfrm>
            <a:off x="762000" y="3676650"/>
            <a:ext cx="768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3 2 d</a:t>
            </a:r>
          </a:p>
          <a:p>
            <a:r>
              <a:rPr lang="en-US"/>
              <a:t>3 4 d</a:t>
            </a:r>
          </a:p>
        </p:txBody>
      </p:sp>
      <p:sp>
        <p:nvSpPr>
          <p:cNvPr id="28696" name="TextBox 23"/>
          <p:cNvSpPr txBox="1">
            <a:spLocks noChangeArrowheads="1"/>
          </p:cNvSpPr>
          <p:nvPr/>
        </p:nvSpPr>
        <p:spPr bwMode="auto">
          <a:xfrm>
            <a:off x="1981200" y="4572000"/>
            <a:ext cx="555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4 d</a:t>
            </a:r>
          </a:p>
        </p:txBody>
      </p:sp>
      <p:sp>
        <p:nvSpPr>
          <p:cNvPr id="28697" name="TextBox 24"/>
          <p:cNvSpPr txBox="1">
            <a:spLocks noChangeArrowheads="1"/>
          </p:cNvSpPr>
          <p:nvPr/>
        </p:nvSpPr>
        <p:spPr bwMode="auto">
          <a:xfrm>
            <a:off x="579438" y="4972050"/>
            <a:ext cx="768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5 4 d</a:t>
            </a:r>
          </a:p>
        </p:txBody>
      </p:sp>
      <p:sp>
        <p:nvSpPr>
          <p:cNvPr id="28698" name="TextBox 25"/>
          <p:cNvSpPr txBox="1">
            <a:spLocks noChangeArrowheads="1"/>
          </p:cNvSpPr>
          <p:nvPr/>
        </p:nvSpPr>
        <p:spPr bwMode="auto">
          <a:xfrm>
            <a:off x="2141538" y="5657850"/>
            <a:ext cx="982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6 4 d</a:t>
            </a:r>
          </a:p>
          <a:p>
            <a:r>
              <a:rPr lang="en-US"/>
              <a:t>6 5 4 d</a:t>
            </a:r>
          </a:p>
        </p:txBody>
      </p:sp>
      <p:sp>
        <p:nvSpPr>
          <p:cNvPr id="31770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EC780AF-66B3-CD41-9417-E0C39E1F1AF5}" type="slidenum">
              <a:rPr lang="en-US" sz="1200">
                <a:solidFill>
                  <a:srgbClr val="898989"/>
                </a:solidFill>
              </a:rPr>
              <a:pPr algn="r"/>
              <a:t>10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1781175" y="4057650"/>
            <a:ext cx="1190625" cy="1425575"/>
          </a:xfrm>
          <a:custGeom>
            <a:avLst/>
            <a:gdLst>
              <a:gd name="connsiteX0" fmla="*/ 0 w 1190625"/>
              <a:gd name="connsiteY0" fmla="*/ 579437 h 1579562"/>
              <a:gd name="connsiteX1" fmla="*/ 460375 w 1190625"/>
              <a:gd name="connsiteY1" fmla="*/ 166687 h 1579562"/>
              <a:gd name="connsiteX2" fmla="*/ 1190625 w 1190625"/>
              <a:gd name="connsiteY2" fmla="*/ 1579562 h 1579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0625" h="1579562">
                <a:moveTo>
                  <a:pt x="0" y="579437"/>
                </a:moveTo>
                <a:cubicBezTo>
                  <a:pt x="130969" y="289718"/>
                  <a:pt x="261938" y="0"/>
                  <a:pt x="460375" y="166687"/>
                </a:cubicBezTo>
                <a:cubicBezTo>
                  <a:pt x="658813" y="333375"/>
                  <a:pt x="924719" y="956468"/>
                  <a:pt x="1190625" y="1579562"/>
                </a:cubicBezTo>
              </a:path>
            </a:pathLst>
          </a:custGeom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3962400" y="5257800"/>
            <a:ext cx="3048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l"/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Is (3 2 </a:t>
            </a:r>
            <a:r>
              <a:rPr lang="en-US" sz="2400" dirty="0" err="1">
                <a:latin typeface="Calibri" pitchFamily="-1" charset="0"/>
                <a:ea typeface="Calibri" pitchFamily="-1" charset="0"/>
                <a:cs typeface="Calibri" pitchFamily="-1" charset="0"/>
              </a:rPr>
              <a:t>d</a:t>
            </a:r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) chosen path?</a:t>
            </a:r>
          </a:p>
          <a:p>
            <a:pPr lvl="1" algn="l"/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(Y)   True</a:t>
            </a:r>
          </a:p>
          <a:p>
            <a:pPr lvl="1" algn="l"/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(M) False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1954213"/>
          </a:xfrm>
        </p:spPr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Locally best path</a:t>
            </a:r>
          </a:p>
          <a:p>
            <a:pPr lvl="1"/>
            <a:r>
              <a:rPr lang="en-US" dirty="0"/>
              <a:t>Local policy: each node picks the path it likes best </a:t>
            </a:r>
          </a:p>
          <a:p>
            <a:pPr lvl="1"/>
            <a:r>
              <a:rPr lang="en-US" dirty="0"/>
              <a:t>… among the paths chosen by its neighbors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112963" y="356711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2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1306513" y="441166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3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2919413" y="441166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1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2036763" y="498792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4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3035300" y="5640388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d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998538" y="5410200"/>
            <a:ext cx="422275" cy="382588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5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1804988" y="5832475"/>
            <a:ext cx="422275" cy="382588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3" grpId="0"/>
      <p:bldP spid="28695" grpId="0"/>
      <p:bldP spid="28696" grpId="0"/>
      <p:bldP spid="28697" grpId="0"/>
      <p:bldP spid="28698" grpId="0"/>
      <p:bldP spid="55" grpId="0" animBg="1"/>
      <p:bldP spid="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Policy at Each Hop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Locally best path</a:t>
            </a:r>
          </a:p>
          <a:p>
            <a:pPr lvl="1"/>
            <a:r>
              <a:rPr lang="en-US"/>
              <a:t>Local policy: each node picks the path it likes best </a:t>
            </a:r>
          </a:p>
          <a:p>
            <a:pPr lvl="1"/>
            <a:r>
              <a:rPr lang="en-US"/>
              <a:t>… among the paths chosen by its neighbors</a:t>
            </a:r>
          </a:p>
        </p:txBody>
      </p:sp>
      <p:sp>
        <p:nvSpPr>
          <p:cNvPr id="32795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4BD10A6-77C6-DD41-B098-098717C78BDF}" type="slidenum">
              <a:rPr lang="en-US" sz="1200">
                <a:solidFill>
                  <a:srgbClr val="898989"/>
                </a:solidFill>
              </a:rPr>
              <a:pPr algn="r"/>
              <a:t>11</a:t>
            </a:fld>
            <a:endParaRPr lang="en-US" sz="1200">
              <a:solidFill>
                <a:srgbClr val="898989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85216" y="3291840"/>
            <a:ext cx="3465512" cy="3070225"/>
            <a:chOff x="573088" y="3254375"/>
            <a:chExt cx="3465512" cy="3070225"/>
          </a:xfrm>
        </p:grpSpPr>
        <p:sp>
          <p:nvSpPr>
            <p:cNvPr id="32779" name="Line 11"/>
            <p:cNvSpPr>
              <a:spLocks noChangeShapeType="1"/>
            </p:cNvSpPr>
            <p:nvPr/>
          </p:nvSpPr>
          <p:spPr bwMode="auto">
            <a:xfrm flipH="1">
              <a:off x="1646238" y="3870325"/>
              <a:ext cx="536575" cy="5381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0" name="Line 12"/>
            <p:cNvSpPr>
              <a:spLocks noChangeShapeType="1"/>
            </p:cNvSpPr>
            <p:nvPr/>
          </p:nvSpPr>
          <p:spPr bwMode="auto">
            <a:xfrm>
              <a:off x="2490788" y="3832225"/>
              <a:ext cx="498475" cy="6524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1" name="Line 13"/>
            <p:cNvSpPr>
              <a:spLocks noChangeShapeType="1"/>
            </p:cNvSpPr>
            <p:nvPr/>
          </p:nvSpPr>
          <p:spPr bwMode="auto">
            <a:xfrm>
              <a:off x="1646238" y="4676775"/>
              <a:ext cx="422275" cy="3460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2" name="Line 14"/>
            <p:cNvSpPr>
              <a:spLocks noChangeShapeType="1"/>
            </p:cNvSpPr>
            <p:nvPr/>
          </p:nvSpPr>
          <p:spPr bwMode="auto">
            <a:xfrm>
              <a:off x="2374900" y="5253038"/>
              <a:ext cx="692150" cy="4222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3" name="Line 15"/>
            <p:cNvSpPr>
              <a:spLocks noChangeShapeType="1"/>
            </p:cNvSpPr>
            <p:nvPr/>
          </p:nvSpPr>
          <p:spPr bwMode="auto">
            <a:xfrm>
              <a:off x="3143250" y="4754563"/>
              <a:ext cx="115888" cy="84455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4" name="Line 16"/>
            <p:cNvSpPr>
              <a:spLocks noChangeShapeType="1"/>
            </p:cNvSpPr>
            <p:nvPr/>
          </p:nvSpPr>
          <p:spPr bwMode="auto">
            <a:xfrm>
              <a:off x="2336800" y="3908425"/>
              <a:ext cx="844550" cy="172878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5" name="Line 17"/>
            <p:cNvSpPr>
              <a:spLocks noChangeShapeType="1"/>
            </p:cNvSpPr>
            <p:nvPr/>
          </p:nvSpPr>
          <p:spPr bwMode="auto">
            <a:xfrm flipV="1">
              <a:off x="1376363" y="5253038"/>
              <a:ext cx="692150" cy="2301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6" name="Line 18"/>
            <p:cNvSpPr>
              <a:spLocks noChangeShapeType="1"/>
            </p:cNvSpPr>
            <p:nvPr/>
          </p:nvSpPr>
          <p:spPr bwMode="auto">
            <a:xfrm flipV="1">
              <a:off x="2030413" y="5291138"/>
              <a:ext cx="190500" cy="5000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7" name="Line 19"/>
            <p:cNvSpPr>
              <a:spLocks noChangeShapeType="1"/>
            </p:cNvSpPr>
            <p:nvPr/>
          </p:nvSpPr>
          <p:spPr bwMode="auto">
            <a:xfrm flipH="1" flipV="1">
              <a:off x="1336675" y="5675313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88" name="TextBox 20"/>
            <p:cNvSpPr txBox="1">
              <a:spLocks noChangeArrowheads="1"/>
            </p:cNvSpPr>
            <p:nvPr/>
          </p:nvSpPr>
          <p:spPr bwMode="auto">
            <a:xfrm>
              <a:off x="3270250" y="42449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1 d</a:t>
              </a:r>
            </a:p>
            <a:p>
              <a:r>
                <a:rPr lang="en-US"/>
                <a:t>1 2 d</a:t>
              </a:r>
            </a:p>
          </p:txBody>
        </p:sp>
        <p:sp>
          <p:nvSpPr>
            <p:cNvPr id="32789" name="TextBox 21"/>
            <p:cNvSpPr txBox="1">
              <a:spLocks noChangeArrowheads="1"/>
            </p:cNvSpPr>
            <p:nvPr/>
          </p:nvSpPr>
          <p:spPr bwMode="auto">
            <a:xfrm>
              <a:off x="2660650" y="32543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2 1 d</a:t>
              </a:r>
            </a:p>
            <a:p>
              <a:r>
                <a:rPr lang="en-US"/>
                <a:t>2 d</a:t>
              </a:r>
            </a:p>
          </p:txBody>
        </p:sp>
        <p:sp>
          <p:nvSpPr>
            <p:cNvPr id="32790" name="TextBox 22"/>
            <p:cNvSpPr txBox="1">
              <a:spLocks noChangeArrowheads="1"/>
            </p:cNvSpPr>
            <p:nvPr/>
          </p:nvSpPr>
          <p:spPr bwMode="auto">
            <a:xfrm>
              <a:off x="755650" y="36353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3 2 </a:t>
              </a:r>
              <a:r>
                <a:rPr lang="en-US" dirty="0" err="1"/>
                <a:t>d</a:t>
              </a:r>
              <a:endParaRPr lang="en-US" dirty="0"/>
            </a:p>
            <a:p>
              <a:r>
                <a:rPr lang="en-US" dirty="0"/>
                <a:t>3 4 </a:t>
              </a:r>
              <a:r>
                <a:rPr lang="en-US" dirty="0" err="1"/>
                <a:t>d</a:t>
              </a:r>
              <a:endParaRPr lang="en-US" dirty="0"/>
            </a:p>
          </p:txBody>
        </p:sp>
        <p:sp>
          <p:nvSpPr>
            <p:cNvPr id="32791" name="TextBox 23"/>
            <p:cNvSpPr txBox="1">
              <a:spLocks noChangeArrowheads="1"/>
            </p:cNvSpPr>
            <p:nvPr/>
          </p:nvSpPr>
          <p:spPr bwMode="auto">
            <a:xfrm>
              <a:off x="1974850" y="4530725"/>
              <a:ext cx="5556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4 d</a:t>
              </a:r>
            </a:p>
          </p:txBody>
        </p:sp>
        <p:sp>
          <p:nvSpPr>
            <p:cNvPr id="32792" name="TextBox 24"/>
            <p:cNvSpPr txBox="1">
              <a:spLocks noChangeArrowheads="1"/>
            </p:cNvSpPr>
            <p:nvPr/>
          </p:nvSpPr>
          <p:spPr bwMode="auto">
            <a:xfrm>
              <a:off x="573088" y="4930775"/>
              <a:ext cx="7683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5 4 d</a:t>
              </a:r>
            </a:p>
          </p:txBody>
        </p:sp>
        <p:sp>
          <p:nvSpPr>
            <p:cNvPr id="32793" name="TextBox 25"/>
            <p:cNvSpPr txBox="1">
              <a:spLocks noChangeArrowheads="1"/>
            </p:cNvSpPr>
            <p:nvPr/>
          </p:nvSpPr>
          <p:spPr bwMode="auto">
            <a:xfrm>
              <a:off x="2135188" y="5616575"/>
              <a:ext cx="982662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6 4 d</a:t>
              </a:r>
            </a:p>
            <a:p>
              <a:r>
                <a:rPr lang="en-US"/>
                <a:t>6 5 4 d</a:t>
              </a:r>
            </a:p>
          </p:txBody>
        </p:sp>
        <p:sp>
          <p:nvSpPr>
            <p:cNvPr id="32772" name="Oval 4"/>
            <p:cNvSpPr>
              <a:spLocks noChangeArrowheads="1"/>
            </p:cNvSpPr>
            <p:nvPr/>
          </p:nvSpPr>
          <p:spPr bwMode="auto">
            <a:xfrm>
              <a:off x="2106613" y="3525838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32773" name="Oval 5"/>
            <p:cNvSpPr>
              <a:spLocks noChangeArrowheads="1"/>
            </p:cNvSpPr>
            <p:nvPr/>
          </p:nvSpPr>
          <p:spPr bwMode="auto">
            <a:xfrm>
              <a:off x="1300163" y="4370388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32774" name="Oval 6"/>
            <p:cNvSpPr>
              <a:spLocks noChangeArrowheads="1"/>
            </p:cNvSpPr>
            <p:nvPr/>
          </p:nvSpPr>
          <p:spPr bwMode="auto">
            <a:xfrm>
              <a:off x="2913063" y="4370388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2775" name="Oval 7"/>
            <p:cNvSpPr>
              <a:spLocks noChangeArrowheads="1"/>
            </p:cNvSpPr>
            <p:nvPr/>
          </p:nvSpPr>
          <p:spPr bwMode="auto">
            <a:xfrm>
              <a:off x="2030413" y="49466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32776" name="Oval 8"/>
            <p:cNvSpPr>
              <a:spLocks noChangeArrowheads="1"/>
            </p:cNvSpPr>
            <p:nvPr/>
          </p:nvSpPr>
          <p:spPr bwMode="auto">
            <a:xfrm>
              <a:off x="3028950" y="5599113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32777" name="Oval 9"/>
            <p:cNvSpPr>
              <a:spLocks noChangeArrowheads="1"/>
            </p:cNvSpPr>
            <p:nvPr/>
          </p:nvSpPr>
          <p:spPr bwMode="auto">
            <a:xfrm>
              <a:off x="992188" y="5368925"/>
              <a:ext cx="422275" cy="382588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32778" name="Oval 10"/>
            <p:cNvSpPr>
              <a:spLocks noChangeArrowheads="1"/>
            </p:cNvSpPr>
            <p:nvPr/>
          </p:nvSpPr>
          <p:spPr bwMode="auto">
            <a:xfrm>
              <a:off x="1798638" y="5791200"/>
              <a:ext cx="422275" cy="382588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6</a:t>
              </a:r>
            </a:p>
          </p:txBody>
        </p:sp>
      </p:grpSp>
      <p:grpSp>
        <p:nvGrpSpPr>
          <p:cNvPr id="32794" name="Group 55"/>
          <p:cNvGrpSpPr>
            <a:grpSpLocks/>
          </p:cNvGrpSpPr>
          <p:nvPr/>
        </p:nvGrpSpPr>
        <p:grpSpPr bwMode="auto">
          <a:xfrm>
            <a:off x="4114800" y="3330575"/>
            <a:ext cx="4778375" cy="3070225"/>
            <a:chOff x="4067175" y="3330575"/>
            <a:chExt cx="4778375" cy="3070225"/>
          </a:xfrm>
        </p:grpSpPr>
        <p:sp>
          <p:nvSpPr>
            <p:cNvPr id="32796" name="AutoShape 20"/>
            <p:cNvSpPr>
              <a:spLocks noChangeArrowheads="1"/>
            </p:cNvSpPr>
            <p:nvPr/>
          </p:nvSpPr>
          <p:spPr bwMode="auto">
            <a:xfrm>
              <a:off x="4067175" y="4389120"/>
              <a:ext cx="1266825" cy="498475"/>
            </a:xfrm>
            <a:prstGeom prst="rightArrow">
              <a:avLst>
                <a:gd name="adj1" fmla="val 50000"/>
                <a:gd name="adj2" fmla="val 63535"/>
              </a:avLst>
            </a:prstGeom>
            <a:solidFill>
              <a:srgbClr val="0000FF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4" name="Line 28"/>
            <p:cNvSpPr>
              <a:spLocks noChangeShapeType="1"/>
            </p:cNvSpPr>
            <p:nvPr/>
          </p:nvSpPr>
          <p:spPr bwMode="auto">
            <a:xfrm flipH="1">
              <a:off x="6340475" y="3922713"/>
              <a:ext cx="536575" cy="5381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5" name="Line 29"/>
            <p:cNvSpPr>
              <a:spLocks noChangeShapeType="1"/>
            </p:cNvSpPr>
            <p:nvPr/>
          </p:nvSpPr>
          <p:spPr bwMode="auto">
            <a:xfrm>
              <a:off x="7185025" y="3884613"/>
              <a:ext cx="498475" cy="6524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6" name="Line 30"/>
            <p:cNvSpPr>
              <a:spLocks noChangeShapeType="1"/>
            </p:cNvSpPr>
            <p:nvPr/>
          </p:nvSpPr>
          <p:spPr bwMode="auto">
            <a:xfrm>
              <a:off x="6340475" y="4729163"/>
              <a:ext cx="422275" cy="3460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7" name="Line 31"/>
            <p:cNvSpPr>
              <a:spLocks noChangeShapeType="1"/>
            </p:cNvSpPr>
            <p:nvPr/>
          </p:nvSpPr>
          <p:spPr bwMode="auto">
            <a:xfrm>
              <a:off x="7069138" y="5305425"/>
              <a:ext cx="692150" cy="4222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8" name="Line 32"/>
            <p:cNvSpPr>
              <a:spLocks noChangeShapeType="1"/>
            </p:cNvSpPr>
            <p:nvPr/>
          </p:nvSpPr>
          <p:spPr bwMode="auto">
            <a:xfrm>
              <a:off x="7837488" y="4806950"/>
              <a:ext cx="115887" cy="84455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9" name="Line 33"/>
            <p:cNvSpPr>
              <a:spLocks noChangeShapeType="1"/>
            </p:cNvSpPr>
            <p:nvPr/>
          </p:nvSpPr>
          <p:spPr bwMode="auto">
            <a:xfrm>
              <a:off x="7031038" y="3960813"/>
              <a:ext cx="844550" cy="17287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0" name="Line 34"/>
            <p:cNvSpPr>
              <a:spLocks noChangeShapeType="1"/>
            </p:cNvSpPr>
            <p:nvPr/>
          </p:nvSpPr>
          <p:spPr bwMode="auto">
            <a:xfrm flipV="1">
              <a:off x="6070600" y="5305425"/>
              <a:ext cx="692150" cy="23018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1" name="Line 35"/>
            <p:cNvSpPr>
              <a:spLocks noChangeShapeType="1"/>
            </p:cNvSpPr>
            <p:nvPr/>
          </p:nvSpPr>
          <p:spPr bwMode="auto">
            <a:xfrm flipV="1">
              <a:off x="6724650" y="5343525"/>
              <a:ext cx="190500" cy="5000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2" name="Line 36"/>
            <p:cNvSpPr>
              <a:spLocks noChangeShapeType="1"/>
            </p:cNvSpPr>
            <p:nvPr/>
          </p:nvSpPr>
          <p:spPr bwMode="auto">
            <a:xfrm flipH="1" flipV="1">
              <a:off x="6030913" y="5727700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3" name="TextBox 44"/>
            <p:cNvSpPr txBox="1">
              <a:spLocks noChangeArrowheads="1"/>
            </p:cNvSpPr>
            <p:nvPr/>
          </p:nvSpPr>
          <p:spPr bwMode="auto">
            <a:xfrm>
              <a:off x="8077200" y="43211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1 d</a:t>
              </a:r>
            </a:p>
            <a:p>
              <a:r>
                <a:rPr lang="en-US"/>
                <a:t>1 2 d</a:t>
              </a:r>
            </a:p>
          </p:txBody>
        </p:sp>
        <p:sp>
          <p:nvSpPr>
            <p:cNvPr id="32814" name="TextBox 45"/>
            <p:cNvSpPr txBox="1">
              <a:spLocks noChangeArrowheads="1"/>
            </p:cNvSpPr>
            <p:nvPr/>
          </p:nvSpPr>
          <p:spPr bwMode="auto">
            <a:xfrm>
              <a:off x="7391400" y="33305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2 1 d</a:t>
              </a:r>
            </a:p>
            <a:p>
              <a:r>
                <a:rPr lang="en-US"/>
                <a:t>2 d</a:t>
              </a:r>
            </a:p>
          </p:txBody>
        </p:sp>
        <p:sp>
          <p:nvSpPr>
            <p:cNvPr id="32815" name="TextBox 46"/>
            <p:cNvSpPr txBox="1">
              <a:spLocks noChangeArrowheads="1"/>
            </p:cNvSpPr>
            <p:nvPr/>
          </p:nvSpPr>
          <p:spPr bwMode="auto">
            <a:xfrm>
              <a:off x="6683375" y="4549775"/>
              <a:ext cx="5556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4 d</a:t>
              </a:r>
            </a:p>
          </p:txBody>
        </p:sp>
        <p:sp>
          <p:nvSpPr>
            <p:cNvPr id="32816" name="TextBox 47"/>
            <p:cNvSpPr txBox="1">
              <a:spLocks noChangeArrowheads="1"/>
            </p:cNvSpPr>
            <p:nvPr/>
          </p:nvSpPr>
          <p:spPr bwMode="auto">
            <a:xfrm>
              <a:off x="5638800" y="3711575"/>
              <a:ext cx="7683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3 2 d</a:t>
              </a:r>
            </a:p>
            <a:p>
              <a:r>
                <a:rPr lang="en-US">
                  <a:solidFill>
                    <a:srgbClr val="0000FF"/>
                  </a:solidFill>
                </a:rPr>
                <a:t>3 4 d</a:t>
              </a:r>
            </a:p>
          </p:txBody>
        </p:sp>
        <p:sp>
          <p:nvSpPr>
            <p:cNvPr id="32817" name="TextBox 48"/>
            <p:cNvSpPr txBox="1">
              <a:spLocks noChangeArrowheads="1"/>
            </p:cNvSpPr>
            <p:nvPr/>
          </p:nvSpPr>
          <p:spPr bwMode="auto">
            <a:xfrm>
              <a:off x="5334000" y="5006975"/>
              <a:ext cx="7683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5 4 d</a:t>
              </a:r>
            </a:p>
          </p:txBody>
        </p:sp>
        <p:sp>
          <p:nvSpPr>
            <p:cNvPr id="32818" name="TextBox 49"/>
            <p:cNvSpPr txBox="1">
              <a:spLocks noChangeArrowheads="1"/>
            </p:cNvSpPr>
            <p:nvPr/>
          </p:nvSpPr>
          <p:spPr bwMode="auto">
            <a:xfrm>
              <a:off x="6858000" y="5692775"/>
              <a:ext cx="982663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6 4 </a:t>
              </a:r>
              <a:r>
                <a:rPr lang="en-US" dirty="0" err="1">
                  <a:solidFill>
                    <a:srgbClr val="0000FF"/>
                  </a:solidFill>
                </a:rPr>
                <a:t>d</a:t>
              </a:r>
              <a:endParaRPr lang="en-US" dirty="0">
                <a:solidFill>
                  <a:srgbClr val="0000FF"/>
                </a:solidFill>
              </a:endParaRPr>
            </a:p>
            <a:p>
              <a:r>
                <a:rPr lang="en-US" dirty="0"/>
                <a:t>6 5 4 </a:t>
              </a:r>
              <a:r>
                <a:rPr lang="en-US" dirty="0" err="1"/>
                <a:t>d</a:t>
              </a:r>
              <a:endParaRPr lang="en-US" dirty="0"/>
            </a:p>
          </p:txBody>
        </p:sp>
        <p:sp>
          <p:nvSpPr>
            <p:cNvPr id="32797" name="Oval 27"/>
            <p:cNvSpPr>
              <a:spLocks noChangeArrowheads="1"/>
            </p:cNvSpPr>
            <p:nvPr/>
          </p:nvSpPr>
          <p:spPr bwMode="auto">
            <a:xfrm>
              <a:off x="6800850" y="357822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32798" name="Oval 28"/>
            <p:cNvSpPr>
              <a:spLocks noChangeArrowheads="1"/>
            </p:cNvSpPr>
            <p:nvPr/>
          </p:nvSpPr>
          <p:spPr bwMode="auto">
            <a:xfrm>
              <a:off x="5994400" y="442277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32799" name="Oval 29"/>
            <p:cNvSpPr>
              <a:spLocks noChangeArrowheads="1"/>
            </p:cNvSpPr>
            <p:nvPr/>
          </p:nvSpPr>
          <p:spPr bwMode="auto">
            <a:xfrm>
              <a:off x="7607300" y="442277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32800" name="Oval 30"/>
            <p:cNvSpPr>
              <a:spLocks noChangeArrowheads="1"/>
            </p:cNvSpPr>
            <p:nvPr/>
          </p:nvSpPr>
          <p:spPr bwMode="auto">
            <a:xfrm>
              <a:off x="6724650" y="4999038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32801" name="Oval 31"/>
            <p:cNvSpPr>
              <a:spLocks noChangeArrowheads="1"/>
            </p:cNvSpPr>
            <p:nvPr/>
          </p:nvSpPr>
          <p:spPr bwMode="auto">
            <a:xfrm>
              <a:off x="7723188" y="565150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d</a:t>
              </a:r>
            </a:p>
          </p:txBody>
        </p:sp>
        <p:sp>
          <p:nvSpPr>
            <p:cNvPr id="32802" name="Oval 32"/>
            <p:cNvSpPr>
              <a:spLocks noChangeArrowheads="1"/>
            </p:cNvSpPr>
            <p:nvPr/>
          </p:nvSpPr>
          <p:spPr bwMode="auto">
            <a:xfrm>
              <a:off x="5686425" y="5421313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32803" name="Oval 33"/>
            <p:cNvSpPr>
              <a:spLocks noChangeArrowheads="1"/>
            </p:cNvSpPr>
            <p:nvPr/>
          </p:nvSpPr>
          <p:spPr bwMode="auto">
            <a:xfrm>
              <a:off x="6492875" y="5843588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/>
                <a:t>6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End-to-End Path Selection 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End-to-end path selection</a:t>
            </a:r>
          </a:p>
          <a:p>
            <a:pPr lvl="1"/>
            <a:r>
              <a:rPr lang="en-US"/>
              <a:t>Each node picks its own end to end paths</a:t>
            </a:r>
          </a:p>
          <a:p>
            <a:pPr lvl="1"/>
            <a:r>
              <a:rPr lang="en-US"/>
              <a:t>… independent of what other paths other nodes use</a:t>
            </a:r>
          </a:p>
          <a:p>
            <a:pPr lvl="1"/>
            <a:r>
              <a:rPr lang="en-US"/>
              <a:t>More state and complexity in the nodes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114800" y="3581400"/>
            <a:ext cx="4078224" cy="2647950"/>
            <a:chOff x="4075176" y="3448050"/>
            <a:chExt cx="4078224" cy="2647950"/>
          </a:xfrm>
        </p:grpSpPr>
        <p:sp>
          <p:nvSpPr>
            <p:cNvPr id="33814" name="AutoShape 20"/>
            <p:cNvSpPr>
              <a:spLocks noChangeArrowheads="1"/>
            </p:cNvSpPr>
            <p:nvPr/>
          </p:nvSpPr>
          <p:spPr bwMode="auto">
            <a:xfrm>
              <a:off x="4075176" y="4255770"/>
              <a:ext cx="1266825" cy="498475"/>
            </a:xfrm>
            <a:prstGeom prst="rightArrow">
              <a:avLst>
                <a:gd name="adj1" fmla="val 50000"/>
                <a:gd name="adj2" fmla="val 63535"/>
              </a:avLst>
            </a:prstGeom>
            <a:solidFill>
              <a:srgbClr val="0000FF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2" name="Line 11"/>
            <p:cNvSpPr>
              <a:spLocks noChangeShapeType="1"/>
            </p:cNvSpPr>
            <p:nvPr/>
          </p:nvSpPr>
          <p:spPr bwMode="auto">
            <a:xfrm flipH="1">
              <a:off x="6348412" y="3792538"/>
              <a:ext cx="536575" cy="5381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3" name="Line 12"/>
            <p:cNvSpPr>
              <a:spLocks noChangeShapeType="1"/>
            </p:cNvSpPr>
            <p:nvPr/>
          </p:nvSpPr>
          <p:spPr bwMode="auto">
            <a:xfrm>
              <a:off x="7192962" y="3754438"/>
              <a:ext cx="498475" cy="6524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4" name="Line 13"/>
            <p:cNvSpPr>
              <a:spLocks noChangeShapeType="1"/>
            </p:cNvSpPr>
            <p:nvPr/>
          </p:nvSpPr>
          <p:spPr bwMode="auto">
            <a:xfrm>
              <a:off x="6348412" y="4598988"/>
              <a:ext cx="422275" cy="3460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5" name="Line 14"/>
            <p:cNvSpPr>
              <a:spLocks noChangeShapeType="1"/>
            </p:cNvSpPr>
            <p:nvPr/>
          </p:nvSpPr>
          <p:spPr bwMode="auto">
            <a:xfrm>
              <a:off x="7077075" y="5175250"/>
              <a:ext cx="692150" cy="4222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6" name="Line 15"/>
            <p:cNvSpPr>
              <a:spLocks noChangeShapeType="1"/>
            </p:cNvSpPr>
            <p:nvPr/>
          </p:nvSpPr>
          <p:spPr bwMode="auto">
            <a:xfrm>
              <a:off x="7845425" y="4676775"/>
              <a:ext cx="115887" cy="84455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7" name="Line 16"/>
            <p:cNvSpPr>
              <a:spLocks noChangeShapeType="1"/>
            </p:cNvSpPr>
            <p:nvPr/>
          </p:nvSpPr>
          <p:spPr bwMode="auto">
            <a:xfrm>
              <a:off x="7038975" y="3830638"/>
              <a:ext cx="844550" cy="17287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8" name="Line 17"/>
            <p:cNvSpPr>
              <a:spLocks noChangeShapeType="1"/>
            </p:cNvSpPr>
            <p:nvPr/>
          </p:nvSpPr>
          <p:spPr bwMode="auto">
            <a:xfrm flipV="1">
              <a:off x="6078537" y="5175250"/>
              <a:ext cx="692150" cy="23018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9" name="Line 18"/>
            <p:cNvSpPr>
              <a:spLocks noChangeShapeType="1"/>
            </p:cNvSpPr>
            <p:nvPr/>
          </p:nvSpPr>
          <p:spPr bwMode="auto">
            <a:xfrm flipV="1">
              <a:off x="6732587" y="5213350"/>
              <a:ext cx="190500" cy="5000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30" name="Line 19"/>
            <p:cNvSpPr>
              <a:spLocks noChangeShapeType="1"/>
            </p:cNvSpPr>
            <p:nvPr/>
          </p:nvSpPr>
          <p:spPr bwMode="auto">
            <a:xfrm flipH="1" flipV="1">
              <a:off x="6038850" y="5597525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3831" name="Straight Arrow Connector 38"/>
            <p:cNvCxnSpPr>
              <a:cxnSpLocks noChangeShapeType="1"/>
            </p:cNvCxnSpPr>
            <p:nvPr/>
          </p:nvCxnSpPr>
          <p:spPr bwMode="auto">
            <a:xfrm flipV="1">
              <a:off x="5999162" y="4972050"/>
              <a:ext cx="685800" cy="228600"/>
            </a:xfrm>
            <a:prstGeom prst="straightConnector1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33832" name="Straight Arrow Connector 40"/>
            <p:cNvCxnSpPr>
              <a:cxnSpLocks noChangeShapeType="1"/>
            </p:cNvCxnSpPr>
            <p:nvPr/>
          </p:nvCxnSpPr>
          <p:spPr bwMode="auto">
            <a:xfrm rot="10800000">
              <a:off x="6456362" y="4514850"/>
              <a:ext cx="381000" cy="304800"/>
            </a:xfrm>
            <a:prstGeom prst="straightConnector1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33833" name="Straight Arrow Connector 45"/>
            <p:cNvCxnSpPr>
              <a:cxnSpLocks noChangeShapeType="1"/>
            </p:cNvCxnSpPr>
            <p:nvPr/>
          </p:nvCxnSpPr>
          <p:spPr bwMode="auto">
            <a:xfrm flipV="1">
              <a:off x="6456362" y="3905250"/>
              <a:ext cx="533400" cy="457200"/>
            </a:xfrm>
            <a:prstGeom prst="straightConnector1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33834" name="Straight Arrow Connector 49"/>
            <p:cNvCxnSpPr>
              <a:cxnSpLocks noChangeShapeType="1"/>
            </p:cNvCxnSpPr>
            <p:nvPr/>
          </p:nvCxnSpPr>
          <p:spPr bwMode="auto">
            <a:xfrm rot="16200000" flipH="1">
              <a:off x="7041355" y="3929857"/>
              <a:ext cx="608013" cy="406400"/>
            </a:xfrm>
            <a:prstGeom prst="straightConnector1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arrow" w="med" len="med"/>
            </a:ln>
          </p:spPr>
        </p:cxnSp>
        <p:cxnSp>
          <p:nvCxnSpPr>
            <p:cNvPr id="33835" name="Straight Arrow Connector 54"/>
            <p:cNvCxnSpPr>
              <a:cxnSpLocks noChangeShapeType="1"/>
            </p:cNvCxnSpPr>
            <p:nvPr/>
          </p:nvCxnSpPr>
          <p:spPr bwMode="auto">
            <a:xfrm rot="5400000" flipH="1" flipV="1">
              <a:off x="6723062" y="5391150"/>
              <a:ext cx="457200" cy="22860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33836" name="Straight Arrow Connector 56"/>
            <p:cNvCxnSpPr>
              <a:cxnSpLocks noChangeShapeType="1"/>
            </p:cNvCxnSpPr>
            <p:nvPr/>
          </p:nvCxnSpPr>
          <p:spPr bwMode="auto">
            <a:xfrm>
              <a:off x="7218362" y="5124450"/>
              <a:ext cx="533400" cy="30480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33837" name="Straight Arrow Connector 59"/>
            <p:cNvCxnSpPr>
              <a:cxnSpLocks noChangeShapeType="1"/>
            </p:cNvCxnSpPr>
            <p:nvPr/>
          </p:nvCxnSpPr>
          <p:spPr bwMode="auto">
            <a:xfrm rot="16200000" flipV="1">
              <a:off x="7422356" y="5023644"/>
              <a:ext cx="752475" cy="58737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33815" name="Oval 21"/>
            <p:cNvSpPr>
              <a:spLocks noChangeArrowheads="1"/>
            </p:cNvSpPr>
            <p:nvPr/>
          </p:nvSpPr>
          <p:spPr bwMode="auto">
            <a:xfrm>
              <a:off x="6808787" y="34480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16" name="Oval 22"/>
            <p:cNvSpPr>
              <a:spLocks noChangeArrowheads="1"/>
            </p:cNvSpPr>
            <p:nvPr/>
          </p:nvSpPr>
          <p:spPr bwMode="auto">
            <a:xfrm>
              <a:off x="6002337" y="429260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17" name="Oval 23"/>
            <p:cNvSpPr>
              <a:spLocks noChangeArrowheads="1"/>
            </p:cNvSpPr>
            <p:nvPr/>
          </p:nvSpPr>
          <p:spPr bwMode="auto">
            <a:xfrm>
              <a:off x="7615237" y="429260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18" name="Oval 24"/>
            <p:cNvSpPr>
              <a:spLocks noChangeArrowheads="1"/>
            </p:cNvSpPr>
            <p:nvPr/>
          </p:nvSpPr>
          <p:spPr bwMode="auto">
            <a:xfrm>
              <a:off x="6732587" y="4868863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19" name="Oval 25"/>
            <p:cNvSpPr>
              <a:spLocks noChangeArrowheads="1"/>
            </p:cNvSpPr>
            <p:nvPr/>
          </p:nvSpPr>
          <p:spPr bwMode="auto">
            <a:xfrm>
              <a:off x="7731125" y="552132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0" name="Oval 26"/>
            <p:cNvSpPr>
              <a:spLocks noChangeArrowheads="1"/>
            </p:cNvSpPr>
            <p:nvPr/>
          </p:nvSpPr>
          <p:spPr bwMode="auto">
            <a:xfrm>
              <a:off x="5694362" y="5291138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21" name="Oval 27"/>
            <p:cNvSpPr>
              <a:spLocks noChangeArrowheads="1"/>
            </p:cNvSpPr>
            <p:nvPr/>
          </p:nvSpPr>
          <p:spPr bwMode="auto">
            <a:xfrm>
              <a:off x="6500812" y="5713413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813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08A76850-5CEB-CB41-BC2E-6E859D36F19D}" type="slidenum">
              <a:rPr lang="en-US" sz="1200">
                <a:solidFill>
                  <a:srgbClr val="898989"/>
                </a:solidFill>
              </a:rPr>
              <a:pPr algn="r"/>
              <a:t>12</a:t>
            </a:fld>
            <a:endParaRPr lang="en-US" sz="1200">
              <a:solidFill>
                <a:srgbClr val="898989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006475" y="3557016"/>
            <a:ext cx="2459038" cy="2647950"/>
            <a:chOff x="1006475" y="3581400"/>
            <a:chExt cx="2459038" cy="2647950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 flipH="1">
              <a:off x="1660525" y="3925888"/>
              <a:ext cx="536575" cy="5381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12"/>
            <p:cNvSpPr>
              <a:spLocks noChangeShapeType="1"/>
            </p:cNvSpPr>
            <p:nvPr/>
          </p:nvSpPr>
          <p:spPr bwMode="auto">
            <a:xfrm>
              <a:off x="2505075" y="3887788"/>
              <a:ext cx="498475" cy="6524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13"/>
            <p:cNvSpPr>
              <a:spLocks noChangeShapeType="1"/>
            </p:cNvSpPr>
            <p:nvPr/>
          </p:nvSpPr>
          <p:spPr bwMode="auto">
            <a:xfrm>
              <a:off x="1660525" y="4732338"/>
              <a:ext cx="422275" cy="3460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>
              <a:off x="2389188" y="5308600"/>
              <a:ext cx="692150" cy="4222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>
              <a:off x="3157538" y="4810125"/>
              <a:ext cx="115887" cy="84455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16"/>
            <p:cNvSpPr>
              <a:spLocks noChangeShapeType="1"/>
            </p:cNvSpPr>
            <p:nvPr/>
          </p:nvSpPr>
          <p:spPr bwMode="auto">
            <a:xfrm>
              <a:off x="2351088" y="3963988"/>
              <a:ext cx="844550" cy="17287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 flipV="1">
              <a:off x="1390650" y="5308600"/>
              <a:ext cx="692150" cy="23018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18"/>
            <p:cNvSpPr>
              <a:spLocks noChangeShapeType="1"/>
            </p:cNvSpPr>
            <p:nvPr/>
          </p:nvSpPr>
          <p:spPr bwMode="auto">
            <a:xfrm flipV="1">
              <a:off x="2044700" y="5346700"/>
              <a:ext cx="190500" cy="5000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9"/>
            <p:cNvSpPr>
              <a:spLocks noChangeShapeType="1"/>
            </p:cNvSpPr>
            <p:nvPr/>
          </p:nvSpPr>
          <p:spPr bwMode="auto">
            <a:xfrm flipH="1" flipV="1">
              <a:off x="1350963" y="5730875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Oval 4"/>
            <p:cNvSpPr>
              <a:spLocks noChangeArrowheads="1"/>
            </p:cNvSpPr>
            <p:nvPr/>
          </p:nvSpPr>
          <p:spPr bwMode="auto">
            <a:xfrm>
              <a:off x="2120900" y="358140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5"/>
            <p:cNvSpPr>
              <a:spLocks noChangeArrowheads="1"/>
            </p:cNvSpPr>
            <p:nvPr/>
          </p:nvSpPr>
          <p:spPr bwMode="auto">
            <a:xfrm>
              <a:off x="1314450" y="44259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Oval 6"/>
            <p:cNvSpPr>
              <a:spLocks noChangeArrowheads="1"/>
            </p:cNvSpPr>
            <p:nvPr/>
          </p:nvSpPr>
          <p:spPr bwMode="auto">
            <a:xfrm>
              <a:off x="2927350" y="44259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7"/>
            <p:cNvSpPr>
              <a:spLocks noChangeArrowheads="1"/>
            </p:cNvSpPr>
            <p:nvPr/>
          </p:nvSpPr>
          <p:spPr bwMode="auto">
            <a:xfrm>
              <a:off x="2044700" y="5002213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8"/>
            <p:cNvSpPr>
              <a:spLocks noChangeArrowheads="1"/>
            </p:cNvSpPr>
            <p:nvPr/>
          </p:nvSpPr>
          <p:spPr bwMode="auto">
            <a:xfrm>
              <a:off x="3043238" y="565467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9"/>
            <p:cNvSpPr>
              <a:spLocks noChangeArrowheads="1"/>
            </p:cNvSpPr>
            <p:nvPr/>
          </p:nvSpPr>
          <p:spPr bwMode="auto">
            <a:xfrm>
              <a:off x="1006475" y="5424488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10"/>
            <p:cNvSpPr>
              <a:spLocks noChangeArrowheads="1"/>
            </p:cNvSpPr>
            <p:nvPr/>
          </p:nvSpPr>
          <p:spPr bwMode="auto">
            <a:xfrm>
              <a:off x="1812925" y="5846763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to Compute Paths?</a:t>
            </a:r>
          </a:p>
        </p:txBody>
      </p:sp>
      <p:sp>
        <p:nvSpPr>
          <p:cNvPr id="30723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34820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6A8643B3-08A8-024A-B46E-4FF43303162B}" type="slidenum">
              <a:rPr lang="en-US" sz="1200">
                <a:solidFill>
                  <a:srgbClr val="898989"/>
                </a:solidFill>
              </a:rPr>
              <a:pPr algn="r"/>
              <a:t>13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Spanning Tree Algorithm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181600"/>
          </a:xfrm>
        </p:spPr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Elect a root</a:t>
            </a:r>
          </a:p>
          <a:p>
            <a:pPr lvl="1"/>
            <a:r>
              <a:rPr lang="en-US" dirty="0"/>
              <a:t>The switch with the smallest identifier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And form a tree from there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Algorithm</a:t>
            </a:r>
          </a:p>
          <a:p>
            <a:pPr lvl="1"/>
            <a:r>
              <a:rPr lang="en-US" dirty="0"/>
              <a:t>Repeatedly talk to neighbors</a:t>
            </a:r>
          </a:p>
          <a:p>
            <a:pPr lvl="2"/>
            <a:r>
              <a:rPr lang="en-US" dirty="0">
                <a:ea typeface="ＭＳ Ｐゴシック" pitchFamily="-1" charset="-128"/>
              </a:rPr>
              <a:t>“I think node Y is the root”</a:t>
            </a:r>
          </a:p>
          <a:p>
            <a:pPr lvl="2">
              <a:spcAft>
                <a:spcPts val="1200"/>
              </a:spcAft>
            </a:pPr>
            <a:r>
              <a:rPr lang="en-US" dirty="0">
                <a:ea typeface="ＭＳ Ｐゴシック" pitchFamily="-1" charset="-128"/>
              </a:rPr>
              <a:t>“My distance from Y is </a:t>
            </a:r>
            <a:r>
              <a:rPr lang="en-US" dirty="0" err="1">
                <a:ea typeface="ＭＳ Ｐゴシック" pitchFamily="-1" charset="-128"/>
              </a:rPr>
              <a:t>d</a:t>
            </a:r>
            <a:r>
              <a:rPr lang="en-US" dirty="0">
                <a:ea typeface="ＭＳ Ｐゴシック" pitchFamily="-1" charset="-128"/>
              </a:rPr>
              <a:t>”</a:t>
            </a:r>
          </a:p>
          <a:p>
            <a:pPr lvl="1"/>
            <a:r>
              <a:rPr lang="en-US" dirty="0"/>
              <a:t>Update based on neighbors</a:t>
            </a:r>
          </a:p>
          <a:p>
            <a:pPr lvl="2"/>
            <a:r>
              <a:rPr lang="en-US" dirty="0">
                <a:ea typeface="ＭＳ Ｐゴシック" pitchFamily="-1" charset="-128"/>
              </a:rPr>
              <a:t>Smaller id as the root</a:t>
            </a:r>
          </a:p>
          <a:p>
            <a:pPr lvl="2"/>
            <a:r>
              <a:rPr lang="en-US" dirty="0">
                <a:ea typeface="ＭＳ Ｐゴシック" pitchFamily="-1" charset="-128"/>
              </a:rPr>
              <a:t>Smaller distance d+1</a:t>
            </a: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8410575" y="3638550"/>
            <a:ext cx="422275" cy="384175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7027863" y="1909763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7872413" y="1871663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7027863" y="2716213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7756525" y="3292475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8524875" y="2794000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7718425" y="1947863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6757988" y="3292475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7412038" y="3330575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 flipH="1" flipV="1">
            <a:off x="6718300" y="3714750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7297738" y="1143000"/>
            <a:ext cx="677862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root</a:t>
            </a:r>
          </a:p>
        </p:txBody>
      </p:sp>
      <p:sp>
        <p:nvSpPr>
          <p:cNvPr id="35861" name="Freeform 21"/>
          <p:cNvSpPr>
            <a:spLocks/>
          </p:cNvSpPr>
          <p:nvPr/>
        </p:nvSpPr>
        <p:spPr bwMode="auto">
          <a:xfrm>
            <a:off x="6629400" y="2640013"/>
            <a:ext cx="1320800" cy="409575"/>
          </a:xfrm>
          <a:custGeom>
            <a:avLst/>
            <a:gdLst>
              <a:gd name="T0" fmla="*/ 0 w 1185"/>
              <a:gd name="T1" fmla="*/ 2147483647 h 339"/>
              <a:gd name="T2" fmla="*/ 2147483647 w 1185"/>
              <a:gd name="T3" fmla="*/ 0 h 339"/>
              <a:gd name="T4" fmla="*/ 0 60000 65536"/>
              <a:gd name="T5" fmla="*/ 0 60000 65536"/>
              <a:gd name="T6" fmla="*/ 0 w 1185"/>
              <a:gd name="T7" fmla="*/ 0 h 339"/>
              <a:gd name="T8" fmla="*/ 1185 w 1185"/>
              <a:gd name="T9" fmla="*/ 339 h 3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85" h="339">
                <a:moveTo>
                  <a:pt x="0" y="339"/>
                </a:moveTo>
                <a:cubicBezTo>
                  <a:pt x="0" y="339"/>
                  <a:pt x="592" y="169"/>
                  <a:pt x="1185" y="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5410200" y="2820988"/>
            <a:ext cx="1214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One hop</a:t>
            </a:r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 flipV="1">
            <a:off x="8026400" y="3562350"/>
            <a:ext cx="39688" cy="654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7278688" y="4203700"/>
            <a:ext cx="1554162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Three hops</a:t>
            </a:r>
          </a:p>
        </p:txBody>
      </p:sp>
      <p:sp>
        <p:nvSpPr>
          <p:cNvPr id="35865" name="TextBox 25"/>
          <p:cNvSpPr txBox="1">
            <a:spLocks noChangeArrowheads="1"/>
          </p:cNvSpPr>
          <p:nvPr/>
        </p:nvSpPr>
        <p:spPr bwMode="auto">
          <a:xfrm>
            <a:off x="5638800" y="4648200"/>
            <a:ext cx="3027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Used in Ethernet LANs</a:t>
            </a:r>
          </a:p>
        </p:txBody>
      </p:sp>
      <p:sp>
        <p:nvSpPr>
          <p:cNvPr id="35866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2A1A5887-EFC6-3648-8F43-FB0CFB8B1DA1}" type="slidenum">
              <a:rPr lang="en-US" sz="1200">
                <a:solidFill>
                  <a:srgbClr val="898989"/>
                </a:solidFill>
              </a:rPr>
              <a:pPr algn="r"/>
              <a:t>14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7488238" y="156527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6681788" y="240982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8294688" y="240982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7412038" y="2986088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6373813" y="340836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7180263" y="383063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Spanning Tree Example: Switch #4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906963"/>
          </a:xfrm>
        </p:spPr>
        <p:txBody>
          <a:bodyPr/>
          <a:lstStyle/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Switch #4 thinks it is the root</a:t>
            </a:r>
          </a:p>
          <a:p>
            <a:pPr lvl="1">
              <a:spcAft>
                <a:spcPts val="0"/>
              </a:spcAft>
            </a:pPr>
            <a:r>
              <a:rPr lang="en-US" sz="2400" dirty="0"/>
              <a:t>Sends (4, 0, 4) message to 2 and 7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Notation: (my root, my distance, my ID)</a:t>
            </a:r>
          </a:p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Switch #4 hears from #2</a:t>
            </a:r>
          </a:p>
          <a:p>
            <a:pPr lvl="1"/>
            <a:r>
              <a:rPr lang="en-US" sz="2400" dirty="0"/>
              <a:t>Receives (2, 0, 2) message from 2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Thinks #2 is root and it’s one hop away</a:t>
            </a:r>
          </a:p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Switch #4 hears from #7</a:t>
            </a:r>
          </a:p>
          <a:p>
            <a:pPr lvl="1"/>
            <a:r>
              <a:rPr lang="en-US" sz="2400" dirty="0"/>
              <a:t>Receives (2, 1, 7) from 7</a:t>
            </a:r>
          </a:p>
          <a:p>
            <a:pPr lvl="1"/>
            <a:r>
              <a:rPr lang="en-US" sz="2400" dirty="0"/>
              <a:t>But, this is a longer path, so 4 prefers 4-2 over 4-7-2</a:t>
            </a:r>
          </a:p>
          <a:p>
            <a:pPr lvl="1"/>
            <a:r>
              <a:rPr lang="en-US" sz="2400" dirty="0"/>
              <a:t>And removes 4-7 link from the tree</a:t>
            </a:r>
          </a:p>
          <a:p>
            <a:pPr>
              <a:buFontTx/>
              <a:buNone/>
            </a:pPr>
            <a:endParaRPr lang="en-US" sz="2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7054850" y="1487488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7899400" y="1449388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7054850" y="2293938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7783513" y="2870200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8551863" y="2371725"/>
            <a:ext cx="115887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7745413" y="1525588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V="1">
            <a:off x="6784975" y="2870200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V="1">
            <a:off x="7439025" y="2908300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6708775" y="1976438"/>
            <a:ext cx="422275" cy="396875"/>
            <a:chOff x="6708775" y="1976438"/>
            <a:chExt cx="422275" cy="396875"/>
          </a:xfrm>
        </p:grpSpPr>
        <p:sp>
          <p:nvSpPr>
            <p:cNvPr id="36869" name="Oval 5"/>
            <p:cNvSpPr>
              <a:spLocks noChangeArrowheads="1"/>
            </p:cNvSpPr>
            <p:nvPr/>
          </p:nvSpPr>
          <p:spPr bwMode="auto">
            <a:xfrm>
              <a:off x="6708775" y="19875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5" name="Text Box 21"/>
            <p:cNvSpPr txBox="1">
              <a:spLocks noChangeArrowheads="1"/>
            </p:cNvSpPr>
            <p:nvPr/>
          </p:nvSpPr>
          <p:spPr bwMode="auto">
            <a:xfrm>
              <a:off x="6746875" y="1976438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321675" y="1976438"/>
            <a:ext cx="422275" cy="396875"/>
            <a:chOff x="8321675" y="1976438"/>
            <a:chExt cx="422275" cy="396875"/>
          </a:xfrm>
        </p:grpSpPr>
        <p:sp>
          <p:nvSpPr>
            <p:cNvPr id="36870" name="Oval 6"/>
            <p:cNvSpPr>
              <a:spLocks noChangeArrowheads="1"/>
            </p:cNvSpPr>
            <p:nvPr/>
          </p:nvSpPr>
          <p:spPr bwMode="auto">
            <a:xfrm>
              <a:off x="8321675" y="19875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7" name="Text Box 23"/>
            <p:cNvSpPr txBox="1">
              <a:spLocks noChangeArrowheads="1"/>
            </p:cNvSpPr>
            <p:nvPr/>
          </p:nvSpPr>
          <p:spPr bwMode="auto">
            <a:xfrm>
              <a:off x="8359775" y="1976438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5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437563" y="3205163"/>
            <a:ext cx="422275" cy="396875"/>
            <a:chOff x="8437563" y="3205163"/>
            <a:chExt cx="422275" cy="396875"/>
          </a:xfrm>
        </p:grpSpPr>
        <p:sp>
          <p:nvSpPr>
            <p:cNvPr id="36872" name="Oval 8"/>
            <p:cNvSpPr>
              <a:spLocks noChangeArrowheads="1"/>
            </p:cNvSpPr>
            <p:nvPr/>
          </p:nvSpPr>
          <p:spPr bwMode="auto">
            <a:xfrm>
              <a:off x="8437563" y="321627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8" name="Text Box 24"/>
            <p:cNvSpPr txBox="1">
              <a:spLocks noChangeArrowheads="1"/>
            </p:cNvSpPr>
            <p:nvPr/>
          </p:nvSpPr>
          <p:spPr bwMode="auto">
            <a:xfrm>
              <a:off x="8475663" y="3205163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45288" y="3292475"/>
            <a:ext cx="884237" cy="501650"/>
            <a:chOff x="6745288" y="3292475"/>
            <a:chExt cx="884237" cy="501650"/>
          </a:xfrm>
        </p:grpSpPr>
        <p:sp>
          <p:nvSpPr>
            <p:cNvPr id="36874" name="Oval 10"/>
            <p:cNvSpPr>
              <a:spLocks noChangeArrowheads="1"/>
            </p:cNvSpPr>
            <p:nvPr/>
          </p:nvSpPr>
          <p:spPr bwMode="auto">
            <a:xfrm>
              <a:off x="7207250" y="3408363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3" name="Line 19"/>
            <p:cNvSpPr>
              <a:spLocks noChangeShapeType="1"/>
            </p:cNvSpPr>
            <p:nvPr/>
          </p:nvSpPr>
          <p:spPr bwMode="auto">
            <a:xfrm flipH="1" flipV="1">
              <a:off x="6745288" y="3292475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9" name="Text Box 25"/>
            <p:cNvSpPr txBox="1">
              <a:spLocks noChangeArrowheads="1"/>
            </p:cNvSpPr>
            <p:nvPr/>
          </p:nvSpPr>
          <p:spPr bwMode="auto">
            <a:xfrm>
              <a:off x="7265988" y="3397250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7</a:t>
              </a:r>
            </a:p>
          </p:txBody>
        </p:sp>
      </p:grpSp>
      <p:sp>
        <p:nvSpPr>
          <p:cNvPr id="36890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BE2B5F6-FAB0-784B-8452-CB2D38F8BDEB}" type="slidenum">
              <a:rPr lang="en-US" sz="1200">
                <a:solidFill>
                  <a:srgbClr val="898989"/>
                </a:solidFill>
              </a:rPr>
              <a:pPr algn="r"/>
              <a:t>15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7515225" y="114300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7439025" y="2563813"/>
            <a:ext cx="422275" cy="396875"/>
            <a:chOff x="7439025" y="2563813"/>
            <a:chExt cx="422275" cy="396875"/>
          </a:xfrm>
        </p:grpSpPr>
        <p:sp>
          <p:nvSpPr>
            <p:cNvPr id="36871" name="Oval 7"/>
            <p:cNvSpPr>
              <a:spLocks noChangeArrowheads="1"/>
            </p:cNvSpPr>
            <p:nvPr/>
          </p:nvSpPr>
          <p:spPr bwMode="auto">
            <a:xfrm>
              <a:off x="7439025" y="2563813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4" name="Text Box 20"/>
            <p:cNvSpPr txBox="1">
              <a:spLocks noChangeArrowheads="1"/>
            </p:cNvSpPr>
            <p:nvPr/>
          </p:nvSpPr>
          <p:spPr bwMode="auto">
            <a:xfrm>
              <a:off x="7477125" y="2563813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2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400800" y="2974975"/>
            <a:ext cx="422275" cy="396875"/>
            <a:chOff x="6400800" y="2974975"/>
            <a:chExt cx="422275" cy="396875"/>
          </a:xfrm>
        </p:grpSpPr>
        <p:sp>
          <p:nvSpPr>
            <p:cNvPr id="36873" name="Oval 9"/>
            <p:cNvSpPr>
              <a:spLocks noChangeArrowheads="1"/>
            </p:cNvSpPr>
            <p:nvPr/>
          </p:nvSpPr>
          <p:spPr bwMode="auto">
            <a:xfrm>
              <a:off x="6400800" y="2986088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86" name="Text Box 22"/>
            <p:cNvSpPr txBox="1">
              <a:spLocks noChangeArrowheads="1"/>
            </p:cNvSpPr>
            <p:nvPr/>
          </p:nvSpPr>
          <p:spPr bwMode="auto">
            <a:xfrm>
              <a:off x="6440488" y="2974975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Shortest-Path Problem </a:t>
            </a: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Compute: </a:t>
            </a:r>
            <a:r>
              <a:rPr lang="en-US" i="1">
                <a:ea typeface="ＭＳ Ｐゴシック" pitchFamily="-1" charset="-128"/>
                <a:cs typeface="ＭＳ Ｐゴシック" pitchFamily="-1" charset="-128"/>
              </a:rPr>
              <a:t>path costs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to all nodes</a:t>
            </a:r>
          </a:p>
          <a:p>
            <a:pPr lvl="1"/>
            <a:r>
              <a:rPr lang="en-US"/>
              <a:t>From a given source u to all other nodes</a:t>
            </a:r>
          </a:p>
          <a:p>
            <a:pPr lvl="1"/>
            <a:r>
              <a:rPr lang="en-US"/>
              <a:t>Cost of the path through each outgoing link</a:t>
            </a:r>
          </a:p>
          <a:p>
            <a:pPr lvl="1"/>
            <a:r>
              <a:rPr lang="en-US"/>
              <a:t>Next hop along the least-cost path to s</a:t>
            </a:r>
          </a:p>
        </p:txBody>
      </p:sp>
      <p:sp>
        <p:nvSpPr>
          <p:cNvPr id="37892" name="Oval 8"/>
          <p:cNvSpPr>
            <a:spLocks noChangeArrowheads="1"/>
          </p:cNvSpPr>
          <p:nvPr/>
        </p:nvSpPr>
        <p:spPr bwMode="auto">
          <a:xfrm>
            <a:off x="2433638" y="4535488"/>
            <a:ext cx="287337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3" name="Oval 9"/>
          <p:cNvSpPr>
            <a:spLocks noChangeArrowheads="1"/>
          </p:cNvSpPr>
          <p:nvPr/>
        </p:nvSpPr>
        <p:spPr bwMode="auto">
          <a:xfrm>
            <a:off x="3295650" y="52070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4" name="Oval 10"/>
          <p:cNvSpPr>
            <a:spLocks noChangeArrowheads="1"/>
          </p:cNvSpPr>
          <p:nvPr/>
        </p:nvSpPr>
        <p:spPr bwMode="auto">
          <a:xfrm>
            <a:off x="3390900" y="39481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5" name="Oval 11"/>
          <p:cNvSpPr>
            <a:spLocks noChangeArrowheads="1"/>
          </p:cNvSpPr>
          <p:nvPr/>
        </p:nvSpPr>
        <p:spPr bwMode="auto">
          <a:xfrm>
            <a:off x="4157663" y="46196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6" name="Oval 12"/>
          <p:cNvSpPr>
            <a:spLocks noChangeArrowheads="1"/>
          </p:cNvSpPr>
          <p:nvPr/>
        </p:nvSpPr>
        <p:spPr bwMode="auto">
          <a:xfrm>
            <a:off x="5019675" y="52070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7" name="Oval 13"/>
          <p:cNvSpPr>
            <a:spLocks noChangeArrowheads="1"/>
          </p:cNvSpPr>
          <p:nvPr/>
        </p:nvSpPr>
        <p:spPr bwMode="auto">
          <a:xfrm>
            <a:off x="5019675" y="39481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8" name="Oval 14"/>
          <p:cNvSpPr>
            <a:spLocks noChangeArrowheads="1"/>
          </p:cNvSpPr>
          <p:nvPr/>
        </p:nvSpPr>
        <p:spPr bwMode="auto">
          <a:xfrm>
            <a:off x="4252913" y="57118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9" name="Oval 15"/>
          <p:cNvSpPr>
            <a:spLocks noChangeArrowheads="1"/>
          </p:cNvSpPr>
          <p:nvPr/>
        </p:nvSpPr>
        <p:spPr bwMode="auto">
          <a:xfrm>
            <a:off x="5976938" y="45354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0" name="Line 16"/>
          <p:cNvSpPr>
            <a:spLocks noChangeShapeType="1"/>
          </p:cNvSpPr>
          <p:nvPr/>
        </p:nvSpPr>
        <p:spPr bwMode="auto">
          <a:xfrm flipV="1">
            <a:off x="2720975" y="4114800"/>
            <a:ext cx="669925" cy="504825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1" name="Line 17"/>
          <p:cNvSpPr>
            <a:spLocks noChangeShapeType="1"/>
          </p:cNvSpPr>
          <p:nvPr/>
        </p:nvSpPr>
        <p:spPr bwMode="auto">
          <a:xfrm>
            <a:off x="2671763" y="4759325"/>
            <a:ext cx="623887" cy="5318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2" name="Line 18"/>
          <p:cNvSpPr>
            <a:spLocks noChangeShapeType="1"/>
          </p:cNvSpPr>
          <p:nvPr/>
        </p:nvSpPr>
        <p:spPr bwMode="auto">
          <a:xfrm>
            <a:off x="3630613" y="41290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3" name="Line 19"/>
          <p:cNvSpPr>
            <a:spLocks noChangeShapeType="1"/>
          </p:cNvSpPr>
          <p:nvPr/>
        </p:nvSpPr>
        <p:spPr bwMode="auto">
          <a:xfrm>
            <a:off x="3573463" y="5367338"/>
            <a:ext cx="679450" cy="428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4" name="Line 20"/>
          <p:cNvSpPr>
            <a:spLocks noChangeShapeType="1"/>
          </p:cNvSpPr>
          <p:nvPr/>
        </p:nvSpPr>
        <p:spPr bwMode="auto">
          <a:xfrm flipV="1">
            <a:off x="3567113" y="4829175"/>
            <a:ext cx="638175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5" name="Line 21"/>
          <p:cNvSpPr>
            <a:spLocks noChangeShapeType="1"/>
          </p:cNvSpPr>
          <p:nvPr/>
        </p:nvSpPr>
        <p:spPr bwMode="auto">
          <a:xfrm>
            <a:off x="4397375" y="4843463"/>
            <a:ext cx="654050" cy="39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6" name="Line 22"/>
          <p:cNvSpPr>
            <a:spLocks noChangeShapeType="1"/>
          </p:cNvSpPr>
          <p:nvPr/>
        </p:nvSpPr>
        <p:spPr bwMode="auto">
          <a:xfrm flipV="1">
            <a:off x="4492625" y="54181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7" name="Line 23"/>
          <p:cNvSpPr>
            <a:spLocks noChangeShapeType="1"/>
          </p:cNvSpPr>
          <p:nvPr/>
        </p:nvSpPr>
        <p:spPr bwMode="auto">
          <a:xfrm flipV="1">
            <a:off x="4445000" y="46609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8" name="Line 24"/>
          <p:cNvSpPr>
            <a:spLocks noChangeShapeType="1"/>
          </p:cNvSpPr>
          <p:nvPr/>
        </p:nvSpPr>
        <p:spPr bwMode="auto">
          <a:xfrm>
            <a:off x="3646488" y="4059238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9" name="Line 25"/>
          <p:cNvSpPr>
            <a:spLocks noChangeShapeType="1"/>
          </p:cNvSpPr>
          <p:nvPr/>
        </p:nvSpPr>
        <p:spPr bwMode="auto">
          <a:xfrm>
            <a:off x="5302250" y="4138613"/>
            <a:ext cx="766763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10" name="Text Box 26"/>
          <p:cNvSpPr txBox="1">
            <a:spLocks noChangeArrowheads="1"/>
          </p:cNvSpPr>
          <p:nvPr/>
        </p:nvSpPr>
        <p:spPr bwMode="auto">
          <a:xfrm>
            <a:off x="2763838" y="38941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37911" name="Text Box 27"/>
          <p:cNvSpPr txBox="1">
            <a:spLocks noChangeArrowheads="1"/>
          </p:cNvSpPr>
          <p:nvPr/>
        </p:nvSpPr>
        <p:spPr bwMode="auto">
          <a:xfrm>
            <a:off x="4121150" y="3544888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37912" name="Text Box 28"/>
          <p:cNvSpPr txBox="1">
            <a:spLocks noChangeArrowheads="1"/>
          </p:cNvSpPr>
          <p:nvPr/>
        </p:nvSpPr>
        <p:spPr bwMode="auto">
          <a:xfrm>
            <a:off x="2876550" y="45672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37913" name="Text Box 29"/>
          <p:cNvSpPr txBox="1">
            <a:spLocks noChangeArrowheads="1"/>
          </p:cNvSpPr>
          <p:nvPr/>
        </p:nvSpPr>
        <p:spPr bwMode="auto">
          <a:xfrm>
            <a:off x="3881438" y="4065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37914" name="Text Box 30"/>
          <p:cNvSpPr txBox="1">
            <a:spLocks noChangeArrowheads="1"/>
          </p:cNvSpPr>
          <p:nvPr/>
        </p:nvSpPr>
        <p:spPr bwMode="auto">
          <a:xfrm>
            <a:off x="3578225" y="4637088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37915" name="Text Box 31"/>
          <p:cNvSpPr txBox="1">
            <a:spLocks noChangeArrowheads="1"/>
          </p:cNvSpPr>
          <p:nvPr/>
        </p:nvSpPr>
        <p:spPr bwMode="auto">
          <a:xfrm>
            <a:off x="4856163" y="42306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37916" name="Text Box 32"/>
          <p:cNvSpPr txBox="1">
            <a:spLocks noChangeArrowheads="1"/>
          </p:cNvSpPr>
          <p:nvPr/>
        </p:nvSpPr>
        <p:spPr bwMode="auto">
          <a:xfrm>
            <a:off x="5557838" y="38242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37917" name="Text Box 33"/>
          <p:cNvSpPr txBox="1">
            <a:spLocks noChangeArrowheads="1"/>
          </p:cNvSpPr>
          <p:nvPr/>
        </p:nvSpPr>
        <p:spPr bwMode="auto">
          <a:xfrm>
            <a:off x="3530600" y="5449888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37918" name="Text Box 34"/>
          <p:cNvSpPr txBox="1">
            <a:spLocks noChangeArrowheads="1"/>
          </p:cNvSpPr>
          <p:nvPr/>
        </p:nvSpPr>
        <p:spPr bwMode="auto">
          <a:xfrm>
            <a:off x="4379913" y="48720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37919" name="Text Box 35"/>
          <p:cNvSpPr txBox="1">
            <a:spLocks noChangeArrowheads="1"/>
          </p:cNvSpPr>
          <p:nvPr/>
        </p:nvSpPr>
        <p:spPr bwMode="auto">
          <a:xfrm>
            <a:off x="4776788" y="5476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37920" name="Text Box 44"/>
          <p:cNvSpPr txBox="1">
            <a:spLocks noChangeArrowheads="1"/>
          </p:cNvSpPr>
          <p:nvPr/>
        </p:nvSpPr>
        <p:spPr bwMode="auto">
          <a:xfrm>
            <a:off x="2030413" y="4406900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37921" name="Text Box 45"/>
          <p:cNvSpPr txBox="1">
            <a:spLocks noChangeArrowheads="1"/>
          </p:cNvSpPr>
          <p:nvPr/>
        </p:nvSpPr>
        <p:spPr bwMode="auto">
          <a:xfrm>
            <a:off x="4110038" y="5867400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37922" name="Line 47"/>
          <p:cNvSpPr>
            <a:spLocks noChangeShapeType="1"/>
          </p:cNvSpPr>
          <p:nvPr/>
        </p:nvSpPr>
        <p:spPr bwMode="auto">
          <a:xfrm>
            <a:off x="2306638" y="5003800"/>
            <a:ext cx="1727200" cy="122872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23" name="Text Box 48"/>
          <p:cNvSpPr txBox="1">
            <a:spLocks noChangeArrowheads="1"/>
          </p:cNvSpPr>
          <p:nvPr/>
        </p:nvSpPr>
        <p:spPr bwMode="auto">
          <a:xfrm>
            <a:off x="2843213" y="5656263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6</a:t>
            </a:r>
          </a:p>
        </p:txBody>
      </p:sp>
      <p:sp>
        <p:nvSpPr>
          <p:cNvPr id="37924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946471-369B-3E40-A149-231F69F2CF8B}" type="slidenum">
              <a:rPr lang="en-US" sz="1200">
                <a:solidFill>
                  <a:srgbClr val="898989"/>
                </a:solidFill>
              </a:rPr>
              <a:pPr algn="r"/>
              <a:t>16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 State: Dijkstra’s Algorithm</a:t>
            </a:r>
          </a:p>
        </p:txBody>
      </p:sp>
      <p:sp>
        <p:nvSpPr>
          <p:cNvPr id="39939" name="Content Placeholder 5"/>
          <p:cNvSpPr>
            <a:spLocks noGrp="1"/>
          </p:cNvSpPr>
          <p:nvPr>
            <p:ph idx="1"/>
          </p:nvPr>
        </p:nvSpPr>
        <p:spPr>
          <a:xfrm>
            <a:off x="76200" y="1219200"/>
            <a:ext cx="9144000" cy="1447800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Flood the topology information to all nodes</a:t>
            </a:r>
          </a:p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Each node computes shortest paths to other nodes</a:t>
            </a:r>
          </a:p>
          <a:p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7A64AC-B1CD-B041-A697-6D509143788E}" type="slidenum">
              <a:rPr lang="en-US" smtClean="0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57200" y="3124200"/>
            <a:ext cx="3276600" cy="3124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>
                <a:latin typeface="+mn-lt"/>
                <a:ea typeface="ＭＳ Ｐゴシック" charset="-128"/>
                <a:cs typeface="ＭＳ Ｐゴシック" charset="-128"/>
              </a:rPr>
              <a:t>S = {u} 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>
                <a:latin typeface="+mn-lt"/>
                <a:ea typeface="ＭＳ Ｐゴシック" charset="-128"/>
                <a:cs typeface="ＭＳ Ｐゴシック" charset="-128"/>
              </a:rPr>
              <a:t>for all nodes v 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>
                <a:latin typeface="+mn-lt"/>
                <a:ea typeface="ＭＳ Ｐゴシック" charset="-128"/>
                <a:cs typeface="ＭＳ Ｐゴシック" charset="-128"/>
              </a:rPr>
              <a:t>   if (v is adjacent to u)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>
                <a:latin typeface="+mn-lt"/>
                <a:ea typeface="ＭＳ Ｐゴシック" charset="-128"/>
                <a:cs typeface="ＭＳ Ｐゴシック" charset="-128"/>
              </a:rPr>
              <a:t>      D(v) = c(u,v) 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>
                <a:latin typeface="+mn-lt"/>
                <a:ea typeface="ＭＳ Ｐゴシック" charset="-128"/>
                <a:cs typeface="ＭＳ Ｐゴシック" charset="-128"/>
              </a:rPr>
              <a:t>   else D(v) = ∞ 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endParaRPr lang="en-US" sz="2800" b="0">
              <a:solidFill>
                <a:srgbClr val="800000"/>
              </a:solidFill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ontent Placeholder 4"/>
          <p:cNvSpPr txBox="1">
            <a:spLocks/>
          </p:cNvSpPr>
          <p:nvPr/>
        </p:nvSpPr>
        <p:spPr bwMode="auto">
          <a:xfrm>
            <a:off x="3962400" y="3124200"/>
            <a:ext cx="49149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add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w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 with smallest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D(w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 to S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update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D(v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 for all adjacent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v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: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   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D(v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 =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min{D(v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),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D(w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 + </a:t>
            </a:r>
            <a:r>
              <a:rPr lang="en-US" sz="2400" b="0" dirty="0" err="1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c(w,v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)} </a:t>
            </a:r>
          </a:p>
          <a:p>
            <a:pPr marL="342900" indent="-342900" algn="l" defTabSz="457200" eaLnBrk="0" hangingPunct="0">
              <a:spcBef>
                <a:spcPct val="20000"/>
              </a:spcBef>
              <a:defRPr/>
            </a:pPr>
            <a:r>
              <a:rPr lang="en-US" sz="2400" b="0" i="1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until all nodes are in S</a:t>
            </a:r>
            <a:r>
              <a:rPr lang="en-US" sz="2400" b="0" dirty="0">
                <a:solidFill>
                  <a:srgbClr val="000000"/>
                </a:solidFill>
                <a:latin typeface="+mn-lt"/>
                <a:ea typeface="ＭＳ Ｐゴシック" charset="-128"/>
                <a:cs typeface="ＭＳ Ｐゴシック" charset="-128"/>
              </a:rPr>
              <a:t> </a:t>
            </a:r>
          </a:p>
          <a:p>
            <a:pPr marL="342900" indent="-342900" algn="l" defTabSz="457200" eaLnBrk="0" hangingPunct="0">
              <a:spcBef>
                <a:spcPct val="20000"/>
              </a:spcBef>
              <a:buFont typeface="Arial" pitchFamily="1" charset="0"/>
              <a:buChar char="•"/>
              <a:defRPr/>
            </a:pPr>
            <a:endParaRPr lang="en-US" sz="2800" b="0" dirty="0">
              <a:solidFill>
                <a:srgbClr val="800000"/>
              </a:solidFill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3" name="TextBox 6"/>
          <p:cNvSpPr txBox="1">
            <a:spLocks noChangeArrowheads="1"/>
          </p:cNvSpPr>
          <p:nvPr/>
        </p:nvSpPr>
        <p:spPr bwMode="auto">
          <a:xfrm>
            <a:off x="976313" y="2514600"/>
            <a:ext cx="2036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u="sng">
                <a:latin typeface="Calibri" pitchFamily="-1" charset="0"/>
                <a:ea typeface="Calibri" pitchFamily="-1" charset="0"/>
                <a:cs typeface="Calibri" pitchFamily="-1" charset="0"/>
              </a:rPr>
              <a:t>Initialization</a:t>
            </a:r>
          </a:p>
        </p:txBody>
      </p:sp>
      <p:sp>
        <p:nvSpPr>
          <p:cNvPr id="39944" name="TextBox 7"/>
          <p:cNvSpPr txBox="1">
            <a:spLocks noChangeArrowheads="1"/>
          </p:cNvSpPr>
          <p:nvPr/>
        </p:nvSpPr>
        <p:spPr bwMode="auto">
          <a:xfrm>
            <a:off x="5788025" y="2514600"/>
            <a:ext cx="915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u="sng">
                <a:latin typeface="Calibri" pitchFamily="-1" charset="0"/>
                <a:ea typeface="Calibri" pitchFamily="-1" charset="0"/>
                <a:cs typeface="Calibri" pitchFamily="-1" charset="0"/>
              </a:rPr>
              <a:t>Loop</a:t>
            </a:r>
          </a:p>
        </p:txBody>
      </p:sp>
      <p:sp>
        <p:nvSpPr>
          <p:cNvPr id="39945" name="TextBox 8"/>
          <p:cNvSpPr txBox="1">
            <a:spLocks noChangeArrowheads="1"/>
          </p:cNvSpPr>
          <p:nvPr/>
        </p:nvSpPr>
        <p:spPr bwMode="auto">
          <a:xfrm>
            <a:off x="4730750" y="5715000"/>
            <a:ext cx="303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Used in OSPF and IS-IS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9944" grpId="0"/>
      <p:bldP spid="399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Link-State Routing Example</a:t>
            </a:r>
          </a:p>
        </p:txBody>
      </p:sp>
      <p:grpSp>
        <p:nvGrpSpPr>
          <p:cNvPr id="40963" name="Group 117"/>
          <p:cNvGrpSpPr>
            <a:grpSpLocks/>
          </p:cNvGrpSpPr>
          <p:nvPr/>
        </p:nvGrpSpPr>
        <p:grpSpPr bwMode="auto">
          <a:xfrm>
            <a:off x="539750" y="1066800"/>
            <a:ext cx="3830638" cy="2419350"/>
            <a:chOff x="340" y="781"/>
            <a:chExt cx="2413" cy="1524"/>
          </a:xfrm>
        </p:grpSpPr>
        <p:sp>
          <p:nvSpPr>
            <p:cNvPr id="41052" name="Oval 4"/>
            <p:cNvSpPr>
              <a:spLocks noChangeArrowheads="1"/>
            </p:cNvSpPr>
            <p:nvPr/>
          </p:nvSpPr>
          <p:spPr bwMode="auto">
            <a:xfrm>
              <a:off x="340" y="1405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3" name="Oval 5"/>
            <p:cNvSpPr>
              <a:spLocks noChangeArrowheads="1"/>
            </p:cNvSpPr>
            <p:nvPr/>
          </p:nvSpPr>
          <p:spPr bwMode="auto">
            <a:xfrm>
              <a:off x="883" y="182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4" name="Oval 6"/>
            <p:cNvSpPr>
              <a:spLocks noChangeArrowheads="1"/>
            </p:cNvSpPr>
            <p:nvPr/>
          </p:nvSpPr>
          <p:spPr bwMode="auto">
            <a:xfrm>
              <a:off x="943" y="1035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5" name="Oval 7"/>
            <p:cNvSpPr>
              <a:spLocks noChangeArrowheads="1"/>
            </p:cNvSpPr>
            <p:nvPr/>
          </p:nvSpPr>
          <p:spPr bwMode="auto">
            <a:xfrm>
              <a:off x="1426" y="145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6" name="Oval 8"/>
            <p:cNvSpPr>
              <a:spLocks noChangeArrowheads="1"/>
            </p:cNvSpPr>
            <p:nvPr/>
          </p:nvSpPr>
          <p:spPr bwMode="auto">
            <a:xfrm>
              <a:off x="1969" y="182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7" name="Oval 9"/>
            <p:cNvSpPr>
              <a:spLocks noChangeArrowheads="1"/>
            </p:cNvSpPr>
            <p:nvPr/>
          </p:nvSpPr>
          <p:spPr bwMode="auto">
            <a:xfrm>
              <a:off x="1969" y="1035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8" name="Oval 10"/>
            <p:cNvSpPr>
              <a:spLocks noChangeArrowheads="1"/>
            </p:cNvSpPr>
            <p:nvPr/>
          </p:nvSpPr>
          <p:spPr bwMode="auto">
            <a:xfrm>
              <a:off x="1486" y="2146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9" name="Oval 11"/>
            <p:cNvSpPr>
              <a:spLocks noChangeArrowheads="1"/>
            </p:cNvSpPr>
            <p:nvPr/>
          </p:nvSpPr>
          <p:spPr bwMode="auto">
            <a:xfrm>
              <a:off x="2572" y="1405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0" name="Line 12"/>
            <p:cNvSpPr>
              <a:spLocks noChangeShapeType="1"/>
            </p:cNvSpPr>
            <p:nvPr/>
          </p:nvSpPr>
          <p:spPr bwMode="auto">
            <a:xfrm flipV="1">
              <a:off x="521" y="1140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1" name="Line 13"/>
            <p:cNvSpPr>
              <a:spLocks noChangeShapeType="1"/>
            </p:cNvSpPr>
            <p:nvPr/>
          </p:nvSpPr>
          <p:spPr bwMode="auto">
            <a:xfrm>
              <a:off x="486" y="1556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2" name="Line 14"/>
            <p:cNvSpPr>
              <a:spLocks noChangeShapeType="1"/>
            </p:cNvSpPr>
            <p:nvPr/>
          </p:nvSpPr>
          <p:spPr bwMode="auto">
            <a:xfrm>
              <a:off x="1094" y="1149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3" name="Line 15"/>
            <p:cNvSpPr>
              <a:spLocks noChangeShapeType="1"/>
            </p:cNvSpPr>
            <p:nvPr/>
          </p:nvSpPr>
          <p:spPr bwMode="auto">
            <a:xfrm>
              <a:off x="1034" y="1934"/>
              <a:ext cx="452" cy="2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4" name="Line 16"/>
            <p:cNvSpPr>
              <a:spLocks noChangeShapeType="1"/>
            </p:cNvSpPr>
            <p:nvPr/>
          </p:nvSpPr>
          <p:spPr bwMode="auto">
            <a:xfrm flipV="1">
              <a:off x="1054" y="1590"/>
              <a:ext cx="402" cy="2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5" name="Line 17"/>
            <p:cNvSpPr>
              <a:spLocks noChangeShapeType="1"/>
            </p:cNvSpPr>
            <p:nvPr/>
          </p:nvSpPr>
          <p:spPr bwMode="auto">
            <a:xfrm>
              <a:off x="1577" y="1599"/>
              <a:ext cx="412" cy="2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6" name="Line 18"/>
            <p:cNvSpPr>
              <a:spLocks noChangeShapeType="1"/>
            </p:cNvSpPr>
            <p:nvPr/>
          </p:nvSpPr>
          <p:spPr bwMode="auto">
            <a:xfrm flipV="1">
              <a:off x="1637" y="1961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7" name="Line 19"/>
            <p:cNvSpPr>
              <a:spLocks noChangeShapeType="1"/>
            </p:cNvSpPr>
            <p:nvPr/>
          </p:nvSpPr>
          <p:spPr bwMode="auto">
            <a:xfrm flipV="1">
              <a:off x="1607" y="1484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8" name="Line 20"/>
            <p:cNvSpPr>
              <a:spLocks noChangeShapeType="1"/>
            </p:cNvSpPr>
            <p:nvPr/>
          </p:nvSpPr>
          <p:spPr bwMode="auto">
            <a:xfrm>
              <a:off x="1104" y="1105"/>
              <a:ext cx="865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9" name="Line 21"/>
            <p:cNvSpPr>
              <a:spLocks noChangeShapeType="1"/>
            </p:cNvSpPr>
            <p:nvPr/>
          </p:nvSpPr>
          <p:spPr bwMode="auto">
            <a:xfrm>
              <a:off x="2140" y="1167"/>
              <a:ext cx="483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70" name="Text Box 22"/>
            <p:cNvSpPr txBox="1">
              <a:spLocks noChangeArrowheads="1"/>
            </p:cNvSpPr>
            <p:nvPr/>
          </p:nvSpPr>
          <p:spPr bwMode="auto">
            <a:xfrm>
              <a:off x="548" y="100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1071" name="Text Box 23"/>
            <p:cNvSpPr txBox="1">
              <a:spLocks noChangeArrowheads="1"/>
            </p:cNvSpPr>
            <p:nvPr/>
          </p:nvSpPr>
          <p:spPr bwMode="auto">
            <a:xfrm>
              <a:off x="1403" y="781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72" name="Text Box 24"/>
            <p:cNvSpPr txBox="1">
              <a:spLocks noChangeArrowheads="1"/>
            </p:cNvSpPr>
            <p:nvPr/>
          </p:nvSpPr>
          <p:spPr bwMode="auto">
            <a:xfrm>
              <a:off x="619" y="142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73" name="Text Box 25"/>
            <p:cNvSpPr txBox="1">
              <a:spLocks noChangeArrowheads="1"/>
            </p:cNvSpPr>
            <p:nvPr/>
          </p:nvSpPr>
          <p:spPr bwMode="auto">
            <a:xfrm>
              <a:off x="1252" y="106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74" name="Text Box 26"/>
            <p:cNvSpPr txBox="1">
              <a:spLocks noChangeArrowheads="1"/>
            </p:cNvSpPr>
            <p:nvPr/>
          </p:nvSpPr>
          <p:spPr bwMode="auto">
            <a:xfrm>
              <a:off x="1061" y="1469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75" name="Text Box 27"/>
            <p:cNvSpPr txBox="1">
              <a:spLocks noChangeArrowheads="1"/>
            </p:cNvSpPr>
            <p:nvPr/>
          </p:nvSpPr>
          <p:spPr bwMode="auto">
            <a:xfrm>
              <a:off x="1866" y="121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76" name="Text Box 28"/>
            <p:cNvSpPr txBox="1">
              <a:spLocks noChangeArrowheads="1"/>
            </p:cNvSpPr>
            <p:nvPr/>
          </p:nvSpPr>
          <p:spPr bwMode="auto">
            <a:xfrm>
              <a:off x="2308" y="95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77" name="Text Box 29"/>
            <p:cNvSpPr txBox="1">
              <a:spLocks noChangeArrowheads="1"/>
            </p:cNvSpPr>
            <p:nvPr/>
          </p:nvSpPr>
          <p:spPr bwMode="auto">
            <a:xfrm>
              <a:off x="1031" y="1981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78" name="Text Box 30"/>
            <p:cNvSpPr txBox="1">
              <a:spLocks noChangeArrowheads="1"/>
            </p:cNvSpPr>
            <p:nvPr/>
          </p:nvSpPr>
          <p:spPr bwMode="auto">
            <a:xfrm>
              <a:off x="1566" y="16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1079" name="Text Box 31"/>
            <p:cNvSpPr txBox="1">
              <a:spLocks noChangeArrowheads="1"/>
            </p:cNvSpPr>
            <p:nvPr/>
          </p:nvSpPr>
          <p:spPr bwMode="auto">
            <a:xfrm>
              <a:off x="1816" y="199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3" name="Group 118"/>
          <p:cNvGrpSpPr>
            <a:grpSpLocks/>
          </p:cNvGrpSpPr>
          <p:nvPr/>
        </p:nvGrpSpPr>
        <p:grpSpPr bwMode="auto">
          <a:xfrm>
            <a:off x="4956175" y="1066800"/>
            <a:ext cx="3830638" cy="2419350"/>
            <a:chOff x="3122" y="781"/>
            <a:chExt cx="2413" cy="1524"/>
          </a:xfrm>
        </p:grpSpPr>
        <p:sp>
          <p:nvSpPr>
            <p:cNvPr id="41024" name="Oval 32"/>
            <p:cNvSpPr>
              <a:spLocks noChangeArrowheads="1"/>
            </p:cNvSpPr>
            <p:nvPr/>
          </p:nvSpPr>
          <p:spPr bwMode="auto">
            <a:xfrm>
              <a:off x="3122" y="1405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5" name="Oval 33"/>
            <p:cNvSpPr>
              <a:spLocks noChangeArrowheads="1"/>
            </p:cNvSpPr>
            <p:nvPr/>
          </p:nvSpPr>
          <p:spPr bwMode="auto">
            <a:xfrm>
              <a:off x="3665" y="1828"/>
              <a:ext cx="181" cy="159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6" name="Oval 34"/>
            <p:cNvSpPr>
              <a:spLocks noChangeArrowheads="1"/>
            </p:cNvSpPr>
            <p:nvPr/>
          </p:nvSpPr>
          <p:spPr bwMode="auto">
            <a:xfrm>
              <a:off x="3725" y="1035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7" name="Oval 35"/>
            <p:cNvSpPr>
              <a:spLocks noChangeArrowheads="1"/>
            </p:cNvSpPr>
            <p:nvPr/>
          </p:nvSpPr>
          <p:spPr bwMode="auto">
            <a:xfrm>
              <a:off x="4208" y="145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8" name="Oval 36"/>
            <p:cNvSpPr>
              <a:spLocks noChangeArrowheads="1"/>
            </p:cNvSpPr>
            <p:nvPr/>
          </p:nvSpPr>
          <p:spPr bwMode="auto">
            <a:xfrm>
              <a:off x="4751" y="182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9" name="Oval 37"/>
            <p:cNvSpPr>
              <a:spLocks noChangeArrowheads="1"/>
            </p:cNvSpPr>
            <p:nvPr/>
          </p:nvSpPr>
          <p:spPr bwMode="auto">
            <a:xfrm>
              <a:off x="4751" y="1035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0" name="Oval 38"/>
            <p:cNvSpPr>
              <a:spLocks noChangeArrowheads="1"/>
            </p:cNvSpPr>
            <p:nvPr/>
          </p:nvSpPr>
          <p:spPr bwMode="auto">
            <a:xfrm>
              <a:off x="4268" y="2146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1" name="Oval 39"/>
            <p:cNvSpPr>
              <a:spLocks noChangeArrowheads="1"/>
            </p:cNvSpPr>
            <p:nvPr/>
          </p:nvSpPr>
          <p:spPr bwMode="auto">
            <a:xfrm>
              <a:off x="5354" y="1405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2" name="Line 40"/>
            <p:cNvSpPr>
              <a:spLocks noChangeShapeType="1"/>
            </p:cNvSpPr>
            <p:nvPr/>
          </p:nvSpPr>
          <p:spPr bwMode="auto">
            <a:xfrm flipV="1">
              <a:off x="3303" y="1140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3" name="Line 41"/>
            <p:cNvSpPr>
              <a:spLocks noChangeShapeType="1"/>
            </p:cNvSpPr>
            <p:nvPr/>
          </p:nvSpPr>
          <p:spPr bwMode="auto">
            <a:xfrm>
              <a:off x="3268" y="1556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4" name="Line 42"/>
            <p:cNvSpPr>
              <a:spLocks noChangeShapeType="1"/>
            </p:cNvSpPr>
            <p:nvPr/>
          </p:nvSpPr>
          <p:spPr bwMode="auto">
            <a:xfrm>
              <a:off x="3876" y="1149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5" name="Line 43"/>
            <p:cNvSpPr>
              <a:spLocks noChangeShapeType="1"/>
            </p:cNvSpPr>
            <p:nvPr/>
          </p:nvSpPr>
          <p:spPr bwMode="auto">
            <a:xfrm>
              <a:off x="3824" y="1942"/>
              <a:ext cx="444" cy="25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6" name="Line 44"/>
            <p:cNvSpPr>
              <a:spLocks noChangeShapeType="1"/>
            </p:cNvSpPr>
            <p:nvPr/>
          </p:nvSpPr>
          <p:spPr bwMode="auto">
            <a:xfrm flipV="1">
              <a:off x="3836" y="1590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7" name="Line 45"/>
            <p:cNvSpPr>
              <a:spLocks noChangeShapeType="1"/>
            </p:cNvSpPr>
            <p:nvPr/>
          </p:nvSpPr>
          <p:spPr bwMode="auto">
            <a:xfrm>
              <a:off x="4359" y="1599"/>
              <a:ext cx="412" cy="2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8" name="Line 46"/>
            <p:cNvSpPr>
              <a:spLocks noChangeShapeType="1"/>
            </p:cNvSpPr>
            <p:nvPr/>
          </p:nvSpPr>
          <p:spPr bwMode="auto">
            <a:xfrm flipV="1">
              <a:off x="4419" y="1961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9" name="Line 47"/>
            <p:cNvSpPr>
              <a:spLocks noChangeShapeType="1"/>
            </p:cNvSpPr>
            <p:nvPr/>
          </p:nvSpPr>
          <p:spPr bwMode="auto">
            <a:xfrm flipV="1">
              <a:off x="4389" y="1484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0" name="Line 48"/>
            <p:cNvSpPr>
              <a:spLocks noChangeShapeType="1"/>
            </p:cNvSpPr>
            <p:nvPr/>
          </p:nvSpPr>
          <p:spPr bwMode="auto">
            <a:xfrm>
              <a:off x="3886" y="1105"/>
              <a:ext cx="865" cy="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1" name="Line 49"/>
            <p:cNvSpPr>
              <a:spLocks noChangeShapeType="1"/>
            </p:cNvSpPr>
            <p:nvPr/>
          </p:nvSpPr>
          <p:spPr bwMode="auto">
            <a:xfrm>
              <a:off x="4922" y="1167"/>
              <a:ext cx="483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2" name="Text Box 50"/>
            <p:cNvSpPr txBox="1">
              <a:spLocks noChangeArrowheads="1"/>
            </p:cNvSpPr>
            <p:nvPr/>
          </p:nvSpPr>
          <p:spPr bwMode="auto">
            <a:xfrm>
              <a:off x="3330" y="100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1043" name="Text Box 51"/>
            <p:cNvSpPr txBox="1">
              <a:spLocks noChangeArrowheads="1"/>
            </p:cNvSpPr>
            <p:nvPr/>
          </p:nvSpPr>
          <p:spPr bwMode="auto">
            <a:xfrm>
              <a:off x="4185" y="781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44" name="Text Box 52"/>
            <p:cNvSpPr txBox="1">
              <a:spLocks noChangeArrowheads="1"/>
            </p:cNvSpPr>
            <p:nvPr/>
          </p:nvSpPr>
          <p:spPr bwMode="auto">
            <a:xfrm>
              <a:off x="3401" y="142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45" name="Text Box 53"/>
            <p:cNvSpPr txBox="1">
              <a:spLocks noChangeArrowheads="1"/>
            </p:cNvSpPr>
            <p:nvPr/>
          </p:nvSpPr>
          <p:spPr bwMode="auto">
            <a:xfrm>
              <a:off x="4034" y="106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46" name="Text Box 54"/>
            <p:cNvSpPr txBox="1">
              <a:spLocks noChangeArrowheads="1"/>
            </p:cNvSpPr>
            <p:nvPr/>
          </p:nvSpPr>
          <p:spPr bwMode="auto">
            <a:xfrm>
              <a:off x="3843" y="1469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47" name="Text Box 55"/>
            <p:cNvSpPr txBox="1">
              <a:spLocks noChangeArrowheads="1"/>
            </p:cNvSpPr>
            <p:nvPr/>
          </p:nvSpPr>
          <p:spPr bwMode="auto">
            <a:xfrm>
              <a:off x="4648" y="121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48" name="Text Box 56"/>
            <p:cNvSpPr txBox="1">
              <a:spLocks noChangeArrowheads="1"/>
            </p:cNvSpPr>
            <p:nvPr/>
          </p:nvSpPr>
          <p:spPr bwMode="auto">
            <a:xfrm>
              <a:off x="5090" y="95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49" name="Text Box 57"/>
            <p:cNvSpPr txBox="1">
              <a:spLocks noChangeArrowheads="1"/>
            </p:cNvSpPr>
            <p:nvPr/>
          </p:nvSpPr>
          <p:spPr bwMode="auto">
            <a:xfrm>
              <a:off x="3813" y="1981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50" name="Text Box 58"/>
            <p:cNvSpPr txBox="1">
              <a:spLocks noChangeArrowheads="1"/>
            </p:cNvSpPr>
            <p:nvPr/>
          </p:nvSpPr>
          <p:spPr bwMode="auto">
            <a:xfrm>
              <a:off x="4348" y="16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1051" name="Text Box 59"/>
            <p:cNvSpPr txBox="1">
              <a:spLocks noChangeArrowheads="1"/>
            </p:cNvSpPr>
            <p:nvPr/>
          </p:nvSpPr>
          <p:spPr bwMode="auto">
            <a:xfrm>
              <a:off x="4598" y="199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4" name="Group 119"/>
          <p:cNvGrpSpPr>
            <a:grpSpLocks/>
          </p:cNvGrpSpPr>
          <p:nvPr/>
        </p:nvGrpSpPr>
        <p:grpSpPr bwMode="auto">
          <a:xfrm>
            <a:off x="549275" y="3752850"/>
            <a:ext cx="3830638" cy="2419350"/>
            <a:chOff x="346" y="2620"/>
            <a:chExt cx="2413" cy="1524"/>
          </a:xfrm>
        </p:grpSpPr>
        <p:sp>
          <p:nvSpPr>
            <p:cNvPr id="40996" name="Oval 60"/>
            <p:cNvSpPr>
              <a:spLocks noChangeArrowheads="1"/>
            </p:cNvSpPr>
            <p:nvPr/>
          </p:nvSpPr>
          <p:spPr bwMode="auto">
            <a:xfrm>
              <a:off x="346" y="3244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97" name="Oval 61"/>
            <p:cNvSpPr>
              <a:spLocks noChangeArrowheads="1"/>
            </p:cNvSpPr>
            <p:nvPr/>
          </p:nvSpPr>
          <p:spPr bwMode="auto">
            <a:xfrm>
              <a:off x="889" y="3667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98" name="Oval 62"/>
            <p:cNvSpPr>
              <a:spLocks noChangeArrowheads="1"/>
            </p:cNvSpPr>
            <p:nvPr/>
          </p:nvSpPr>
          <p:spPr bwMode="auto">
            <a:xfrm>
              <a:off x="949" y="2874"/>
              <a:ext cx="181" cy="158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99" name="Oval 63"/>
            <p:cNvSpPr>
              <a:spLocks noChangeArrowheads="1"/>
            </p:cNvSpPr>
            <p:nvPr/>
          </p:nvSpPr>
          <p:spPr bwMode="auto">
            <a:xfrm>
              <a:off x="1432" y="3297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0" name="Oval 64"/>
            <p:cNvSpPr>
              <a:spLocks noChangeArrowheads="1"/>
            </p:cNvSpPr>
            <p:nvPr/>
          </p:nvSpPr>
          <p:spPr bwMode="auto">
            <a:xfrm>
              <a:off x="1975" y="3667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1" name="Oval 65"/>
            <p:cNvSpPr>
              <a:spLocks noChangeArrowheads="1"/>
            </p:cNvSpPr>
            <p:nvPr/>
          </p:nvSpPr>
          <p:spPr bwMode="auto">
            <a:xfrm>
              <a:off x="1975" y="2874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2" name="Oval 66"/>
            <p:cNvSpPr>
              <a:spLocks noChangeArrowheads="1"/>
            </p:cNvSpPr>
            <p:nvPr/>
          </p:nvSpPr>
          <p:spPr bwMode="auto">
            <a:xfrm>
              <a:off x="1492" y="3985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3" name="Oval 67"/>
            <p:cNvSpPr>
              <a:spLocks noChangeArrowheads="1"/>
            </p:cNvSpPr>
            <p:nvPr/>
          </p:nvSpPr>
          <p:spPr bwMode="auto">
            <a:xfrm>
              <a:off x="2578" y="3244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4" name="Line 68"/>
            <p:cNvSpPr>
              <a:spLocks noChangeShapeType="1"/>
            </p:cNvSpPr>
            <p:nvPr/>
          </p:nvSpPr>
          <p:spPr bwMode="auto">
            <a:xfrm flipV="1">
              <a:off x="527" y="2979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5" name="Line 69"/>
            <p:cNvSpPr>
              <a:spLocks noChangeShapeType="1"/>
            </p:cNvSpPr>
            <p:nvPr/>
          </p:nvSpPr>
          <p:spPr bwMode="auto">
            <a:xfrm>
              <a:off x="492" y="3395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6" name="Line 70"/>
            <p:cNvSpPr>
              <a:spLocks noChangeShapeType="1"/>
            </p:cNvSpPr>
            <p:nvPr/>
          </p:nvSpPr>
          <p:spPr bwMode="auto">
            <a:xfrm>
              <a:off x="1100" y="2988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7" name="Line 71"/>
            <p:cNvSpPr>
              <a:spLocks noChangeShapeType="1"/>
            </p:cNvSpPr>
            <p:nvPr/>
          </p:nvSpPr>
          <p:spPr bwMode="auto">
            <a:xfrm>
              <a:off x="1040" y="3773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8" name="Line 72"/>
            <p:cNvSpPr>
              <a:spLocks noChangeShapeType="1"/>
            </p:cNvSpPr>
            <p:nvPr/>
          </p:nvSpPr>
          <p:spPr bwMode="auto">
            <a:xfrm flipV="1">
              <a:off x="1060" y="3429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9" name="Line 73"/>
            <p:cNvSpPr>
              <a:spLocks noChangeShapeType="1"/>
            </p:cNvSpPr>
            <p:nvPr/>
          </p:nvSpPr>
          <p:spPr bwMode="auto">
            <a:xfrm>
              <a:off x="1583" y="3438"/>
              <a:ext cx="412" cy="24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0" name="Line 74"/>
            <p:cNvSpPr>
              <a:spLocks noChangeShapeType="1"/>
            </p:cNvSpPr>
            <p:nvPr/>
          </p:nvSpPr>
          <p:spPr bwMode="auto">
            <a:xfrm flipV="1">
              <a:off x="1643" y="3800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1" name="Line 75"/>
            <p:cNvSpPr>
              <a:spLocks noChangeShapeType="1"/>
            </p:cNvSpPr>
            <p:nvPr/>
          </p:nvSpPr>
          <p:spPr bwMode="auto">
            <a:xfrm flipV="1">
              <a:off x="1613" y="3323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2" name="Line 76"/>
            <p:cNvSpPr>
              <a:spLocks noChangeShapeType="1"/>
            </p:cNvSpPr>
            <p:nvPr/>
          </p:nvSpPr>
          <p:spPr bwMode="auto">
            <a:xfrm>
              <a:off x="1138" y="2934"/>
              <a:ext cx="837" cy="1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3" name="Line 77"/>
            <p:cNvSpPr>
              <a:spLocks noChangeShapeType="1"/>
            </p:cNvSpPr>
            <p:nvPr/>
          </p:nvSpPr>
          <p:spPr bwMode="auto">
            <a:xfrm>
              <a:off x="2146" y="3006"/>
              <a:ext cx="483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4" name="Text Box 78"/>
            <p:cNvSpPr txBox="1">
              <a:spLocks noChangeArrowheads="1"/>
            </p:cNvSpPr>
            <p:nvPr/>
          </p:nvSpPr>
          <p:spPr bwMode="auto">
            <a:xfrm>
              <a:off x="554" y="28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1015" name="Text Box 79"/>
            <p:cNvSpPr txBox="1">
              <a:spLocks noChangeArrowheads="1"/>
            </p:cNvSpPr>
            <p:nvPr/>
          </p:nvSpPr>
          <p:spPr bwMode="auto">
            <a:xfrm>
              <a:off x="1409" y="2620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16" name="Text Box 80"/>
            <p:cNvSpPr txBox="1">
              <a:spLocks noChangeArrowheads="1"/>
            </p:cNvSpPr>
            <p:nvPr/>
          </p:nvSpPr>
          <p:spPr bwMode="auto">
            <a:xfrm>
              <a:off x="625" y="32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1017" name="Text Box 81"/>
            <p:cNvSpPr txBox="1">
              <a:spLocks noChangeArrowheads="1"/>
            </p:cNvSpPr>
            <p:nvPr/>
          </p:nvSpPr>
          <p:spPr bwMode="auto">
            <a:xfrm>
              <a:off x="1258" y="290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18" name="Text Box 82"/>
            <p:cNvSpPr txBox="1">
              <a:spLocks noChangeArrowheads="1"/>
            </p:cNvSpPr>
            <p:nvPr/>
          </p:nvSpPr>
          <p:spPr bwMode="auto">
            <a:xfrm>
              <a:off x="1067" y="3308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19" name="Text Box 83"/>
            <p:cNvSpPr txBox="1">
              <a:spLocks noChangeArrowheads="1"/>
            </p:cNvSpPr>
            <p:nvPr/>
          </p:nvSpPr>
          <p:spPr bwMode="auto">
            <a:xfrm>
              <a:off x="1872" y="305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20" name="Text Box 84"/>
            <p:cNvSpPr txBox="1">
              <a:spLocks noChangeArrowheads="1"/>
            </p:cNvSpPr>
            <p:nvPr/>
          </p:nvSpPr>
          <p:spPr bwMode="auto">
            <a:xfrm>
              <a:off x="2314" y="279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1021" name="Text Box 85"/>
            <p:cNvSpPr txBox="1">
              <a:spLocks noChangeArrowheads="1"/>
            </p:cNvSpPr>
            <p:nvPr/>
          </p:nvSpPr>
          <p:spPr bwMode="auto">
            <a:xfrm>
              <a:off x="1037" y="3820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1022" name="Text Box 86"/>
            <p:cNvSpPr txBox="1">
              <a:spLocks noChangeArrowheads="1"/>
            </p:cNvSpPr>
            <p:nvPr/>
          </p:nvSpPr>
          <p:spPr bwMode="auto">
            <a:xfrm>
              <a:off x="1572" y="348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1023" name="Text Box 87"/>
            <p:cNvSpPr txBox="1">
              <a:spLocks noChangeArrowheads="1"/>
            </p:cNvSpPr>
            <p:nvPr/>
          </p:nvSpPr>
          <p:spPr bwMode="auto">
            <a:xfrm>
              <a:off x="1822" y="383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5" name="Group 120"/>
          <p:cNvGrpSpPr>
            <a:grpSpLocks/>
          </p:cNvGrpSpPr>
          <p:nvPr/>
        </p:nvGrpSpPr>
        <p:grpSpPr bwMode="auto">
          <a:xfrm>
            <a:off x="4927600" y="3752850"/>
            <a:ext cx="3830638" cy="2419350"/>
            <a:chOff x="3104" y="2620"/>
            <a:chExt cx="2413" cy="1524"/>
          </a:xfrm>
        </p:grpSpPr>
        <p:sp>
          <p:nvSpPr>
            <p:cNvPr id="40968" name="Oval 88"/>
            <p:cNvSpPr>
              <a:spLocks noChangeArrowheads="1"/>
            </p:cNvSpPr>
            <p:nvPr/>
          </p:nvSpPr>
          <p:spPr bwMode="auto">
            <a:xfrm>
              <a:off x="3104" y="3244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69" name="Oval 89"/>
            <p:cNvSpPr>
              <a:spLocks noChangeArrowheads="1"/>
            </p:cNvSpPr>
            <p:nvPr/>
          </p:nvSpPr>
          <p:spPr bwMode="auto">
            <a:xfrm>
              <a:off x="3647" y="3667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0" name="Oval 90"/>
            <p:cNvSpPr>
              <a:spLocks noChangeArrowheads="1"/>
            </p:cNvSpPr>
            <p:nvPr/>
          </p:nvSpPr>
          <p:spPr bwMode="auto">
            <a:xfrm>
              <a:off x="3707" y="2874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1" name="Oval 91"/>
            <p:cNvSpPr>
              <a:spLocks noChangeArrowheads="1"/>
            </p:cNvSpPr>
            <p:nvPr/>
          </p:nvSpPr>
          <p:spPr bwMode="auto">
            <a:xfrm>
              <a:off x="4190" y="3297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2" name="Oval 92"/>
            <p:cNvSpPr>
              <a:spLocks noChangeArrowheads="1"/>
            </p:cNvSpPr>
            <p:nvPr/>
          </p:nvSpPr>
          <p:spPr bwMode="auto">
            <a:xfrm>
              <a:off x="4733" y="3667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3" name="Oval 93"/>
            <p:cNvSpPr>
              <a:spLocks noChangeArrowheads="1"/>
            </p:cNvSpPr>
            <p:nvPr/>
          </p:nvSpPr>
          <p:spPr bwMode="auto">
            <a:xfrm>
              <a:off x="4733" y="2874"/>
              <a:ext cx="181" cy="1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4" name="Oval 94"/>
            <p:cNvSpPr>
              <a:spLocks noChangeArrowheads="1"/>
            </p:cNvSpPr>
            <p:nvPr/>
          </p:nvSpPr>
          <p:spPr bwMode="auto">
            <a:xfrm>
              <a:off x="4250" y="3985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5" name="Oval 95"/>
            <p:cNvSpPr>
              <a:spLocks noChangeArrowheads="1"/>
            </p:cNvSpPr>
            <p:nvPr/>
          </p:nvSpPr>
          <p:spPr bwMode="auto">
            <a:xfrm>
              <a:off x="5336" y="3244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6" name="Line 96"/>
            <p:cNvSpPr>
              <a:spLocks noChangeShapeType="1"/>
            </p:cNvSpPr>
            <p:nvPr/>
          </p:nvSpPr>
          <p:spPr bwMode="auto">
            <a:xfrm flipV="1">
              <a:off x="3285" y="2979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7" name="Line 97"/>
            <p:cNvSpPr>
              <a:spLocks noChangeShapeType="1"/>
            </p:cNvSpPr>
            <p:nvPr/>
          </p:nvSpPr>
          <p:spPr bwMode="auto">
            <a:xfrm>
              <a:off x="3250" y="3395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8" name="Line 98"/>
            <p:cNvSpPr>
              <a:spLocks noChangeShapeType="1"/>
            </p:cNvSpPr>
            <p:nvPr/>
          </p:nvSpPr>
          <p:spPr bwMode="auto">
            <a:xfrm>
              <a:off x="3858" y="2988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9" name="Line 99"/>
            <p:cNvSpPr>
              <a:spLocks noChangeShapeType="1"/>
            </p:cNvSpPr>
            <p:nvPr/>
          </p:nvSpPr>
          <p:spPr bwMode="auto">
            <a:xfrm>
              <a:off x="3798" y="3773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0" name="Line 100"/>
            <p:cNvSpPr>
              <a:spLocks noChangeShapeType="1"/>
            </p:cNvSpPr>
            <p:nvPr/>
          </p:nvSpPr>
          <p:spPr bwMode="auto">
            <a:xfrm flipV="1">
              <a:off x="3818" y="3429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1" name="Line 101"/>
            <p:cNvSpPr>
              <a:spLocks noChangeShapeType="1"/>
            </p:cNvSpPr>
            <p:nvPr/>
          </p:nvSpPr>
          <p:spPr bwMode="auto">
            <a:xfrm>
              <a:off x="4341" y="3438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2" name="Line 102"/>
            <p:cNvSpPr>
              <a:spLocks noChangeShapeType="1"/>
            </p:cNvSpPr>
            <p:nvPr/>
          </p:nvSpPr>
          <p:spPr bwMode="auto">
            <a:xfrm flipV="1">
              <a:off x="4401" y="3800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3" name="Line 103"/>
            <p:cNvSpPr>
              <a:spLocks noChangeShapeType="1"/>
            </p:cNvSpPr>
            <p:nvPr/>
          </p:nvSpPr>
          <p:spPr bwMode="auto">
            <a:xfrm flipV="1">
              <a:off x="4371" y="3323"/>
              <a:ext cx="965" cy="62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4" name="Line 104"/>
            <p:cNvSpPr>
              <a:spLocks noChangeShapeType="1"/>
            </p:cNvSpPr>
            <p:nvPr/>
          </p:nvSpPr>
          <p:spPr bwMode="auto">
            <a:xfrm>
              <a:off x="3868" y="2944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5" name="Line 105"/>
            <p:cNvSpPr>
              <a:spLocks noChangeShapeType="1"/>
            </p:cNvSpPr>
            <p:nvPr/>
          </p:nvSpPr>
          <p:spPr bwMode="auto">
            <a:xfrm>
              <a:off x="4904" y="3006"/>
              <a:ext cx="483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86" name="Text Box 106"/>
            <p:cNvSpPr txBox="1">
              <a:spLocks noChangeArrowheads="1"/>
            </p:cNvSpPr>
            <p:nvPr/>
          </p:nvSpPr>
          <p:spPr bwMode="auto">
            <a:xfrm>
              <a:off x="3312" y="28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0987" name="Text Box 107"/>
            <p:cNvSpPr txBox="1">
              <a:spLocks noChangeArrowheads="1"/>
            </p:cNvSpPr>
            <p:nvPr/>
          </p:nvSpPr>
          <p:spPr bwMode="auto">
            <a:xfrm>
              <a:off x="4167" y="2620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0988" name="Text Box 108"/>
            <p:cNvSpPr txBox="1">
              <a:spLocks noChangeArrowheads="1"/>
            </p:cNvSpPr>
            <p:nvPr/>
          </p:nvSpPr>
          <p:spPr bwMode="auto">
            <a:xfrm>
              <a:off x="3383" y="326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0989" name="Text Box 109"/>
            <p:cNvSpPr txBox="1">
              <a:spLocks noChangeArrowheads="1"/>
            </p:cNvSpPr>
            <p:nvPr/>
          </p:nvSpPr>
          <p:spPr bwMode="auto">
            <a:xfrm>
              <a:off x="4016" y="290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0990" name="Text Box 110"/>
            <p:cNvSpPr txBox="1">
              <a:spLocks noChangeArrowheads="1"/>
            </p:cNvSpPr>
            <p:nvPr/>
          </p:nvSpPr>
          <p:spPr bwMode="auto">
            <a:xfrm>
              <a:off x="3825" y="3308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0991" name="Text Box 111"/>
            <p:cNvSpPr txBox="1">
              <a:spLocks noChangeArrowheads="1"/>
            </p:cNvSpPr>
            <p:nvPr/>
          </p:nvSpPr>
          <p:spPr bwMode="auto">
            <a:xfrm>
              <a:off x="4630" y="305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0992" name="Text Box 112"/>
            <p:cNvSpPr txBox="1">
              <a:spLocks noChangeArrowheads="1"/>
            </p:cNvSpPr>
            <p:nvPr/>
          </p:nvSpPr>
          <p:spPr bwMode="auto">
            <a:xfrm>
              <a:off x="5072" y="279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0993" name="Text Box 113"/>
            <p:cNvSpPr txBox="1">
              <a:spLocks noChangeArrowheads="1"/>
            </p:cNvSpPr>
            <p:nvPr/>
          </p:nvSpPr>
          <p:spPr bwMode="auto">
            <a:xfrm>
              <a:off x="3795" y="3820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0994" name="Text Box 114"/>
            <p:cNvSpPr txBox="1">
              <a:spLocks noChangeArrowheads="1"/>
            </p:cNvSpPr>
            <p:nvPr/>
          </p:nvSpPr>
          <p:spPr bwMode="auto">
            <a:xfrm>
              <a:off x="4330" y="348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0995" name="Text Box 115"/>
            <p:cNvSpPr txBox="1">
              <a:spLocks noChangeArrowheads="1"/>
            </p:cNvSpPr>
            <p:nvPr/>
          </p:nvSpPr>
          <p:spPr bwMode="auto">
            <a:xfrm>
              <a:off x="4580" y="383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sp>
        <p:nvSpPr>
          <p:cNvPr id="40967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5FBD5D2E-3039-E14C-9FDB-76918319A05C}" type="slidenum">
              <a:rPr lang="en-US" sz="1200">
                <a:solidFill>
                  <a:srgbClr val="898989"/>
                </a:solidFill>
              </a:rPr>
              <a:pPr algn="r"/>
              <a:t>18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Link-State Routing Example (cont.)</a:t>
            </a:r>
          </a:p>
        </p:txBody>
      </p:sp>
      <p:grpSp>
        <p:nvGrpSpPr>
          <p:cNvPr id="43011" name="Group 201"/>
          <p:cNvGrpSpPr>
            <a:grpSpLocks/>
          </p:cNvGrpSpPr>
          <p:nvPr/>
        </p:nvGrpSpPr>
        <p:grpSpPr bwMode="auto">
          <a:xfrm>
            <a:off x="549275" y="1066800"/>
            <a:ext cx="3830638" cy="2419350"/>
            <a:chOff x="346" y="781"/>
            <a:chExt cx="2413" cy="1524"/>
          </a:xfrm>
        </p:grpSpPr>
        <p:sp>
          <p:nvSpPr>
            <p:cNvPr id="43100" name="Oval 4"/>
            <p:cNvSpPr>
              <a:spLocks noChangeArrowheads="1"/>
            </p:cNvSpPr>
            <p:nvPr/>
          </p:nvSpPr>
          <p:spPr bwMode="auto">
            <a:xfrm>
              <a:off x="346" y="1405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1" name="Oval 5"/>
            <p:cNvSpPr>
              <a:spLocks noChangeArrowheads="1"/>
            </p:cNvSpPr>
            <p:nvPr/>
          </p:nvSpPr>
          <p:spPr bwMode="auto">
            <a:xfrm>
              <a:off x="889" y="1828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2" name="Oval 6"/>
            <p:cNvSpPr>
              <a:spLocks noChangeArrowheads="1"/>
            </p:cNvSpPr>
            <p:nvPr/>
          </p:nvSpPr>
          <p:spPr bwMode="auto">
            <a:xfrm>
              <a:off x="949" y="1035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3" name="Oval 7"/>
            <p:cNvSpPr>
              <a:spLocks noChangeArrowheads="1"/>
            </p:cNvSpPr>
            <p:nvPr/>
          </p:nvSpPr>
          <p:spPr bwMode="auto">
            <a:xfrm>
              <a:off x="1432" y="1458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4" name="Oval 8"/>
            <p:cNvSpPr>
              <a:spLocks noChangeArrowheads="1"/>
            </p:cNvSpPr>
            <p:nvPr/>
          </p:nvSpPr>
          <p:spPr bwMode="auto">
            <a:xfrm>
              <a:off x="1975" y="182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5" name="Oval 9"/>
            <p:cNvSpPr>
              <a:spLocks noChangeArrowheads="1"/>
            </p:cNvSpPr>
            <p:nvPr/>
          </p:nvSpPr>
          <p:spPr bwMode="auto">
            <a:xfrm>
              <a:off x="1975" y="1035"/>
              <a:ext cx="181" cy="158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6" name="Oval 10"/>
            <p:cNvSpPr>
              <a:spLocks noChangeArrowheads="1"/>
            </p:cNvSpPr>
            <p:nvPr/>
          </p:nvSpPr>
          <p:spPr bwMode="auto">
            <a:xfrm>
              <a:off x="1492" y="2146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7" name="Oval 11"/>
            <p:cNvSpPr>
              <a:spLocks noChangeArrowheads="1"/>
            </p:cNvSpPr>
            <p:nvPr/>
          </p:nvSpPr>
          <p:spPr bwMode="auto">
            <a:xfrm>
              <a:off x="2578" y="1405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8" name="Line 12"/>
            <p:cNvSpPr>
              <a:spLocks noChangeShapeType="1"/>
            </p:cNvSpPr>
            <p:nvPr/>
          </p:nvSpPr>
          <p:spPr bwMode="auto">
            <a:xfrm flipV="1">
              <a:off x="527" y="1140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09" name="Line 13"/>
            <p:cNvSpPr>
              <a:spLocks noChangeShapeType="1"/>
            </p:cNvSpPr>
            <p:nvPr/>
          </p:nvSpPr>
          <p:spPr bwMode="auto">
            <a:xfrm>
              <a:off x="492" y="1556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0" name="Line 14"/>
            <p:cNvSpPr>
              <a:spLocks noChangeShapeType="1"/>
            </p:cNvSpPr>
            <p:nvPr/>
          </p:nvSpPr>
          <p:spPr bwMode="auto">
            <a:xfrm>
              <a:off x="1100" y="1149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1" name="Line 15"/>
            <p:cNvSpPr>
              <a:spLocks noChangeShapeType="1"/>
            </p:cNvSpPr>
            <p:nvPr/>
          </p:nvSpPr>
          <p:spPr bwMode="auto">
            <a:xfrm>
              <a:off x="1040" y="1934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2" name="Line 16"/>
            <p:cNvSpPr>
              <a:spLocks noChangeShapeType="1"/>
            </p:cNvSpPr>
            <p:nvPr/>
          </p:nvSpPr>
          <p:spPr bwMode="auto">
            <a:xfrm flipV="1">
              <a:off x="1060" y="1590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3" name="Line 17"/>
            <p:cNvSpPr>
              <a:spLocks noChangeShapeType="1"/>
            </p:cNvSpPr>
            <p:nvPr/>
          </p:nvSpPr>
          <p:spPr bwMode="auto">
            <a:xfrm>
              <a:off x="1583" y="1599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4" name="Line 18"/>
            <p:cNvSpPr>
              <a:spLocks noChangeShapeType="1"/>
            </p:cNvSpPr>
            <p:nvPr/>
          </p:nvSpPr>
          <p:spPr bwMode="auto">
            <a:xfrm flipV="1">
              <a:off x="1643" y="1961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5" name="Line 19"/>
            <p:cNvSpPr>
              <a:spLocks noChangeShapeType="1"/>
            </p:cNvSpPr>
            <p:nvPr/>
          </p:nvSpPr>
          <p:spPr bwMode="auto">
            <a:xfrm flipV="1">
              <a:off x="1613" y="1484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6" name="Line 20"/>
            <p:cNvSpPr>
              <a:spLocks noChangeShapeType="1"/>
            </p:cNvSpPr>
            <p:nvPr/>
          </p:nvSpPr>
          <p:spPr bwMode="auto">
            <a:xfrm>
              <a:off x="1110" y="1105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7" name="Line 21"/>
            <p:cNvSpPr>
              <a:spLocks noChangeShapeType="1"/>
            </p:cNvSpPr>
            <p:nvPr/>
          </p:nvSpPr>
          <p:spPr bwMode="auto">
            <a:xfrm>
              <a:off x="2146" y="1167"/>
              <a:ext cx="483" cy="264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18" name="Text Box 22"/>
            <p:cNvSpPr txBox="1">
              <a:spLocks noChangeArrowheads="1"/>
            </p:cNvSpPr>
            <p:nvPr/>
          </p:nvSpPr>
          <p:spPr bwMode="auto">
            <a:xfrm>
              <a:off x="554" y="100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3119" name="Text Box 23"/>
            <p:cNvSpPr txBox="1">
              <a:spLocks noChangeArrowheads="1"/>
            </p:cNvSpPr>
            <p:nvPr/>
          </p:nvSpPr>
          <p:spPr bwMode="auto">
            <a:xfrm>
              <a:off x="1409" y="781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120" name="Text Box 24"/>
            <p:cNvSpPr txBox="1">
              <a:spLocks noChangeArrowheads="1"/>
            </p:cNvSpPr>
            <p:nvPr/>
          </p:nvSpPr>
          <p:spPr bwMode="auto">
            <a:xfrm>
              <a:off x="625" y="142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121" name="Text Box 25"/>
            <p:cNvSpPr txBox="1">
              <a:spLocks noChangeArrowheads="1"/>
            </p:cNvSpPr>
            <p:nvPr/>
          </p:nvSpPr>
          <p:spPr bwMode="auto">
            <a:xfrm>
              <a:off x="1258" y="106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122" name="Text Box 26"/>
            <p:cNvSpPr txBox="1">
              <a:spLocks noChangeArrowheads="1"/>
            </p:cNvSpPr>
            <p:nvPr/>
          </p:nvSpPr>
          <p:spPr bwMode="auto">
            <a:xfrm>
              <a:off x="1067" y="1469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123" name="Text Box 27"/>
            <p:cNvSpPr txBox="1">
              <a:spLocks noChangeArrowheads="1"/>
            </p:cNvSpPr>
            <p:nvPr/>
          </p:nvSpPr>
          <p:spPr bwMode="auto">
            <a:xfrm>
              <a:off x="1872" y="121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124" name="Text Box 28"/>
            <p:cNvSpPr txBox="1">
              <a:spLocks noChangeArrowheads="1"/>
            </p:cNvSpPr>
            <p:nvPr/>
          </p:nvSpPr>
          <p:spPr bwMode="auto">
            <a:xfrm>
              <a:off x="2314" y="95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125" name="Text Box 29"/>
            <p:cNvSpPr txBox="1">
              <a:spLocks noChangeArrowheads="1"/>
            </p:cNvSpPr>
            <p:nvPr/>
          </p:nvSpPr>
          <p:spPr bwMode="auto">
            <a:xfrm>
              <a:off x="1037" y="1981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126" name="Text Box 30"/>
            <p:cNvSpPr txBox="1">
              <a:spLocks noChangeArrowheads="1"/>
            </p:cNvSpPr>
            <p:nvPr/>
          </p:nvSpPr>
          <p:spPr bwMode="auto">
            <a:xfrm>
              <a:off x="1572" y="16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3127" name="Text Box 31"/>
            <p:cNvSpPr txBox="1">
              <a:spLocks noChangeArrowheads="1"/>
            </p:cNvSpPr>
            <p:nvPr/>
          </p:nvSpPr>
          <p:spPr bwMode="auto">
            <a:xfrm>
              <a:off x="1822" y="199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3" name="Group 202"/>
          <p:cNvGrpSpPr>
            <a:grpSpLocks/>
          </p:cNvGrpSpPr>
          <p:nvPr/>
        </p:nvGrpSpPr>
        <p:grpSpPr bwMode="auto">
          <a:xfrm>
            <a:off x="4927600" y="1066800"/>
            <a:ext cx="3830638" cy="2419350"/>
            <a:chOff x="3104" y="781"/>
            <a:chExt cx="2413" cy="1524"/>
          </a:xfrm>
        </p:grpSpPr>
        <p:sp>
          <p:nvSpPr>
            <p:cNvPr id="43072" name="Oval 32"/>
            <p:cNvSpPr>
              <a:spLocks noChangeArrowheads="1"/>
            </p:cNvSpPr>
            <p:nvPr/>
          </p:nvSpPr>
          <p:spPr bwMode="auto">
            <a:xfrm>
              <a:off x="3104" y="1405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3" name="Oval 33"/>
            <p:cNvSpPr>
              <a:spLocks noChangeArrowheads="1"/>
            </p:cNvSpPr>
            <p:nvPr/>
          </p:nvSpPr>
          <p:spPr bwMode="auto">
            <a:xfrm>
              <a:off x="3647" y="1828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4" name="Oval 34"/>
            <p:cNvSpPr>
              <a:spLocks noChangeArrowheads="1"/>
            </p:cNvSpPr>
            <p:nvPr/>
          </p:nvSpPr>
          <p:spPr bwMode="auto">
            <a:xfrm>
              <a:off x="3707" y="1035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5" name="Oval 35"/>
            <p:cNvSpPr>
              <a:spLocks noChangeArrowheads="1"/>
            </p:cNvSpPr>
            <p:nvPr/>
          </p:nvSpPr>
          <p:spPr bwMode="auto">
            <a:xfrm>
              <a:off x="4190" y="1458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6" name="Oval 36"/>
            <p:cNvSpPr>
              <a:spLocks noChangeArrowheads="1"/>
            </p:cNvSpPr>
            <p:nvPr/>
          </p:nvSpPr>
          <p:spPr bwMode="auto">
            <a:xfrm>
              <a:off x="4733" y="1828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7" name="Oval 37"/>
            <p:cNvSpPr>
              <a:spLocks noChangeArrowheads="1"/>
            </p:cNvSpPr>
            <p:nvPr/>
          </p:nvSpPr>
          <p:spPr bwMode="auto">
            <a:xfrm>
              <a:off x="4733" y="1035"/>
              <a:ext cx="181" cy="158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8" name="Oval 38"/>
            <p:cNvSpPr>
              <a:spLocks noChangeArrowheads="1"/>
            </p:cNvSpPr>
            <p:nvPr/>
          </p:nvSpPr>
          <p:spPr bwMode="auto">
            <a:xfrm>
              <a:off x="4250" y="2146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79" name="Oval 39"/>
            <p:cNvSpPr>
              <a:spLocks noChangeArrowheads="1"/>
            </p:cNvSpPr>
            <p:nvPr/>
          </p:nvSpPr>
          <p:spPr bwMode="auto">
            <a:xfrm>
              <a:off x="5336" y="1405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0" name="Line 40"/>
            <p:cNvSpPr>
              <a:spLocks noChangeShapeType="1"/>
            </p:cNvSpPr>
            <p:nvPr/>
          </p:nvSpPr>
          <p:spPr bwMode="auto">
            <a:xfrm flipV="1">
              <a:off x="3285" y="1140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1" name="Line 41"/>
            <p:cNvSpPr>
              <a:spLocks noChangeShapeType="1"/>
            </p:cNvSpPr>
            <p:nvPr/>
          </p:nvSpPr>
          <p:spPr bwMode="auto">
            <a:xfrm>
              <a:off x="3250" y="1556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2" name="Line 42"/>
            <p:cNvSpPr>
              <a:spLocks noChangeShapeType="1"/>
            </p:cNvSpPr>
            <p:nvPr/>
          </p:nvSpPr>
          <p:spPr bwMode="auto">
            <a:xfrm>
              <a:off x="3858" y="1149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3" name="Line 43"/>
            <p:cNvSpPr>
              <a:spLocks noChangeShapeType="1"/>
            </p:cNvSpPr>
            <p:nvPr/>
          </p:nvSpPr>
          <p:spPr bwMode="auto">
            <a:xfrm>
              <a:off x="3798" y="1934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4" name="Line 44"/>
            <p:cNvSpPr>
              <a:spLocks noChangeShapeType="1"/>
            </p:cNvSpPr>
            <p:nvPr/>
          </p:nvSpPr>
          <p:spPr bwMode="auto">
            <a:xfrm flipV="1">
              <a:off x="3818" y="1590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5" name="Line 45"/>
            <p:cNvSpPr>
              <a:spLocks noChangeShapeType="1"/>
            </p:cNvSpPr>
            <p:nvPr/>
          </p:nvSpPr>
          <p:spPr bwMode="auto">
            <a:xfrm>
              <a:off x="4341" y="1599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6" name="Line 46"/>
            <p:cNvSpPr>
              <a:spLocks noChangeShapeType="1"/>
            </p:cNvSpPr>
            <p:nvPr/>
          </p:nvSpPr>
          <p:spPr bwMode="auto">
            <a:xfrm flipV="1">
              <a:off x="4401" y="1961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7" name="Line 47"/>
            <p:cNvSpPr>
              <a:spLocks noChangeShapeType="1"/>
            </p:cNvSpPr>
            <p:nvPr/>
          </p:nvSpPr>
          <p:spPr bwMode="auto">
            <a:xfrm flipV="1">
              <a:off x="4371" y="1484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8" name="Line 48"/>
            <p:cNvSpPr>
              <a:spLocks noChangeShapeType="1"/>
            </p:cNvSpPr>
            <p:nvPr/>
          </p:nvSpPr>
          <p:spPr bwMode="auto">
            <a:xfrm>
              <a:off x="3868" y="1105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89" name="Line 49"/>
            <p:cNvSpPr>
              <a:spLocks noChangeShapeType="1"/>
            </p:cNvSpPr>
            <p:nvPr/>
          </p:nvSpPr>
          <p:spPr bwMode="auto">
            <a:xfrm>
              <a:off x="4904" y="1167"/>
              <a:ext cx="483" cy="264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90" name="Text Box 50"/>
            <p:cNvSpPr txBox="1">
              <a:spLocks noChangeArrowheads="1"/>
            </p:cNvSpPr>
            <p:nvPr/>
          </p:nvSpPr>
          <p:spPr bwMode="auto">
            <a:xfrm>
              <a:off x="3312" y="100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3091" name="Text Box 51"/>
            <p:cNvSpPr txBox="1">
              <a:spLocks noChangeArrowheads="1"/>
            </p:cNvSpPr>
            <p:nvPr/>
          </p:nvSpPr>
          <p:spPr bwMode="auto">
            <a:xfrm>
              <a:off x="4167" y="781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92" name="Text Box 52"/>
            <p:cNvSpPr txBox="1">
              <a:spLocks noChangeArrowheads="1"/>
            </p:cNvSpPr>
            <p:nvPr/>
          </p:nvSpPr>
          <p:spPr bwMode="auto">
            <a:xfrm>
              <a:off x="3383" y="142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93" name="Text Box 53"/>
            <p:cNvSpPr txBox="1">
              <a:spLocks noChangeArrowheads="1"/>
            </p:cNvSpPr>
            <p:nvPr/>
          </p:nvSpPr>
          <p:spPr bwMode="auto">
            <a:xfrm>
              <a:off x="4016" y="106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94" name="Text Box 54"/>
            <p:cNvSpPr txBox="1">
              <a:spLocks noChangeArrowheads="1"/>
            </p:cNvSpPr>
            <p:nvPr/>
          </p:nvSpPr>
          <p:spPr bwMode="auto">
            <a:xfrm>
              <a:off x="3825" y="1469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95" name="Text Box 55"/>
            <p:cNvSpPr txBox="1">
              <a:spLocks noChangeArrowheads="1"/>
            </p:cNvSpPr>
            <p:nvPr/>
          </p:nvSpPr>
          <p:spPr bwMode="auto">
            <a:xfrm>
              <a:off x="4630" y="121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96" name="Text Box 56"/>
            <p:cNvSpPr txBox="1">
              <a:spLocks noChangeArrowheads="1"/>
            </p:cNvSpPr>
            <p:nvPr/>
          </p:nvSpPr>
          <p:spPr bwMode="auto">
            <a:xfrm>
              <a:off x="5072" y="95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97" name="Text Box 57"/>
            <p:cNvSpPr txBox="1">
              <a:spLocks noChangeArrowheads="1"/>
            </p:cNvSpPr>
            <p:nvPr/>
          </p:nvSpPr>
          <p:spPr bwMode="auto">
            <a:xfrm>
              <a:off x="3795" y="1981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98" name="Text Box 58"/>
            <p:cNvSpPr txBox="1">
              <a:spLocks noChangeArrowheads="1"/>
            </p:cNvSpPr>
            <p:nvPr/>
          </p:nvSpPr>
          <p:spPr bwMode="auto">
            <a:xfrm>
              <a:off x="4330" y="164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3099" name="Text Box 59"/>
            <p:cNvSpPr txBox="1">
              <a:spLocks noChangeArrowheads="1"/>
            </p:cNvSpPr>
            <p:nvPr/>
          </p:nvSpPr>
          <p:spPr bwMode="auto">
            <a:xfrm>
              <a:off x="4580" y="199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4" name="Group 207"/>
          <p:cNvGrpSpPr>
            <a:grpSpLocks/>
          </p:cNvGrpSpPr>
          <p:nvPr/>
        </p:nvGrpSpPr>
        <p:grpSpPr bwMode="auto">
          <a:xfrm>
            <a:off x="539750" y="3735388"/>
            <a:ext cx="3830638" cy="2419350"/>
            <a:chOff x="340" y="2596"/>
            <a:chExt cx="2413" cy="1524"/>
          </a:xfrm>
        </p:grpSpPr>
        <p:sp>
          <p:nvSpPr>
            <p:cNvPr id="43044" name="Oval 145"/>
            <p:cNvSpPr>
              <a:spLocks noChangeArrowheads="1"/>
            </p:cNvSpPr>
            <p:nvPr/>
          </p:nvSpPr>
          <p:spPr bwMode="auto">
            <a:xfrm>
              <a:off x="340" y="3220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45" name="Oval 146"/>
            <p:cNvSpPr>
              <a:spLocks noChangeArrowheads="1"/>
            </p:cNvSpPr>
            <p:nvPr/>
          </p:nvSpPr>
          <p:spPr bwMode="auto">
            <a:xfrm>
              <a:off x="883" y="3643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46" name="Oval 147"/>
            <p:cNvSpPr>
              <a:spLocks noChangeArrowheads="1"/>
            </p:cNvSpPr>
            <p:nvPr/>
          </p:nvSpPr>
          <p:spPr bwMode="auto">
            <a:xfrm>
              <a:off x="943" y="2850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47" name="Oval 148"/>
            <p:cNvSpPr>
              <a:spLocks noChangeArrowheads="1"/>
            </p:cNvSpPr>
            <p:nvPr/>
          </p:nvSpPr>
          <p:spPr bwMode="auto">
            <a:xfrm>
              <a:off x="1426" y="3273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48" name="Oval 149"/>
            <p:cNvSpPr>
              <a:spLocks noChangeArrowheads="1"/>
            </p:cNvSpPr>
            <p:nvPr/>
          </p:nvSpPr>
          <p:spPr bwMode="auto">
            <a:xfrm>
              <a:off x="1969" y="3643"/>
              <a:ext cx="181" cy="15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49" name="Oval 150"/>
            <p:cNvSpPr>
              <a:spLocks noChangeArrowheads="1"/>
            </p:cNvSpPr>
            <p:nvPr/>
          </p:nvSpPr>
          <p:spPr bwMode="auto">
            <a:xfrm>
              <a:off x="1969" y="2850"/>
              <a:ext cx="181" cy="158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0" name="Oval 151"/>
            <p:cNvSpPr>
              <a:spLocks noChangeArrowheads="1"/>
            </p:cNvSpPr>
            <p:nvPr/>
          </p:nvSpPr>
          <p:spPr bwMode="auto">
            <a:xfrm>
              <a:off x="1486" y="3961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1" name="Oval 152"/>
            <p:cNvSpPr>
              <a:spLocks noChangeArrowheads="1"/>
            </p:cNvSpPr>
            <p:nvPr/>
          </p:nvSpPr>
          <p:spPr bwMode="auto">
            <a:xfrm>
              <a:off x="2572" y="3220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2" name="Line 153"/>
            <p:cNvSpPr>
              <a:spLocks noChangeShapeType="1"/>
            </p:cNvSpPr>
            <p:nvPr/>
          </p:nvSpPr>
          <p:spPr bwMode="auto">
            <a:xfrm flipV="1">
              <a:off x="521" y="2955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3" name="Line 154"/>
            <p:cNvSpPr>
              <a:spLocks noChangeShapeType="1"/>
            </p:cNvSpPr>
            <p:nvPr/>
          </p:nvSpPr>
          <p:spPr bwMode="auto">
            <a:xfrm>
              <a:off x="486" y="3371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4" name="Line 155"/>
            <p:cNvSpPr>
              <a:spLocks noChangeShapeType="1"/>
            </p:cNvSpPr>
            <p:nvPr/>
          </p:nvSpPr>
          <p:spPr bwMode="auto">
            <a:xfrm>
              <a:off x="1094" y="2964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5" name="Line 156"/>
            <p:cNvSpPr>
              <a:spLocks noChangeShapeType="1"/>
            </p:cNvSpPr>
            <p:nvPr/>
          </p:nvSpPr>
          <p:spPr bwMode="auto">
            <a:xfrm>
              <a:off x="1034" y="3749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6" name="Line 157"/>
            <p:cNvSpPr>
              <a:spLocks noChangeShapeType="1"/>
            </p:cNvSpPr>
            <p:nvPr/>
          </p:nvSpPr>
          <p:spPr bwMode="auto">
            <a:xfrm flipV="1">
              <a:off x="1054" y="3405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7" name="Line 158"/>
            <p:cNvSpPr>
              <a:spLocks noChangeShapeType="1"/>
            </p:cNvSpPr>
            <p:nvPr/>
          </p:nvSpPr>
          <p:spPr bwMode="auto">
            <a:xfrm>
              <a:off x="1577" y="3414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8" name="Line 159"/>
            <p:cNvSpPr>
              <a:spLocks noChangeShapeType="1"/>
            </p:cNvSpPr>
            <p:nvPr/>
          </p:nvSpPr>
          <p:spPr bwMode="auto">
            <a:xfrm flipV="1">
              <a:off x="1637" y="3776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59" name="Line 160"/>
            <p:cNvSpPr>
              <a:spLocks noChangeShapeType="1"/>
            </p:cNvSpPr>
            <p:nvPr/>
          </p:nvSpPr>
          <p:spPr bwMode="auto">
            <a:xfrm flipV="1">
              <a:off x="1607" y="3299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0" name="Line 161"/>
            <p:cNvSpPr>
              <a:spLocks noChangeShapeType="1"/>
            </p:cNvSpPr>
            <p:nvPr/>
          </p:nvSpPr>
          <p:spPr bwMode="auto">
            <a:xfrm>
              <a:off x="1104" y="2920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1" name="Line 162"/>
            <p:cNvSpPr>
              <a:spLocks noChangeShapeType="1"/>
            </p:cNvSpPr>
            <p:nvPr/>
          </p:nvSpPr>
          <p:spPr bwMode="auto">
            <a:xfrm>
              <a:off x="2140" y="2982"/>
              <a:ext cx="483" cy="264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62" name="Text Box 163"/>
            <p:cNvSpPr txBox="1">
              <a:spLocks noChangeArrowheads="1"/>
            </p:cNvSpPr>
            <p:nvPr/>
          </p:nvSpPr>
          <p:spPr bwMode="auto">
            <a:xfrm>
              <a:off x="548" y="281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3063" name="Text Box 164"/>
            <p:cNvSpPr txBox="1">
              <a:spLocks noChangeArrowheads="1"/>
            </p:cNvSpPr>
            <p:nvPr/>
          </p:nvSpPr>
          <p:spPr bwMode="auto">
            <a:xfrm>
              <a:off x="1403" y="2596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64" name="Text Box 165"/>
            <p:cNvSpPr txBox="1">
              <a:spLocks noChangeArrowheads="1"/>
            </p:cNvSpPr>
            <p:nvPr/>
          </p:nvSpPr>
          <p:spPr bwMode="auto">
            <a:xfrm>
              <a:off x="619" y="324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65" name="Text Box 166"/>
            <p:cNvSpPr txBox="1">
              <a:spLocks noChangeArrowheads="1"/>
            </p:cNvSpPr>
            <p:nvPr/>
          </p:nvSpPr>
          <p:spPr bwMode="auto">
            <a:xfrm>
              <a:off x="1252" y="287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66" name="Text Box 167"/>
            <p:cNvSpPr txBox="1">
              <a:spLocks noChangeArrowheads="1"/>
            </p:cNvSpPr>
            <p:nvPr/>
          </p:nvSpPr>
          <p:spPr bwMode="auto">
            <a:xfrm>
              <a:off x="1061" y="3284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67" name="Text Box 168"/>
            <p:cNvSpPr txBox="1">
              <a:spLocks noChangeArrowheads="1"/>
            </p:cNvSpPr>
            <p:nvPr/>
          </p:nvSpPr>
          <p:spPr bwMode="auto">
            <a:xfrm>
              <a:off x="1866" y="302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68" name="Text Box 169"/>
            <p:cNvSpPr txBox="1">
              <a:spLocks noChangeArrowheads="1"/>
            </p:cNvSpPr>
            <p:nvPr/>
          </p:nvSpPr>
          <p:spPr bwMode="auto">
            <a:xfrm>
              <a:off x="2308" y="277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69" name="Text Box 170"/>
            <p:cNvSpPr txBox="1">
              <a:spLocks noChangeArrowheads="1"/>
            </p:cNvSpPr>
            <p:nvPr/>
          </p:nvSpPr>
          <p:spPr bwMode="auto">
            <a:xfrm>
              <a:off x="1031" y="3796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70" name="Text Box 171"/>
            <p:cNvSpPr txBox="1">
              <a:spLocks noChangeArrowheads="1"/>
            </p:cNvSpPr>
            <p:nvPr/>
          </p:nvSpPr>
          <p:spPr bwMode="auto">
            <a:xfrm>
              <a:off x="1566" y="345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3071" name="Text Box 172"/>
            <p:cNvSpPr txBox="1">
              <a:spLocks noChangeArrowheads="1"/>
            </p:cNvSpPr>
            <p:nvPr/>
          </p:nvSpPr>
          <p:spPr bwMode="auto">
            <a:xfrm>
              <a:off x="1816" y="381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grpSp>
        <p:nvGrpSpPr>
          <p:cNvPr id="5" name="Group 208"/>
          <p:cNvGrpSpPr>
            <a:grpSpLocks/>
          </p:cNvGrpSpPr>
          <p:nvPr/>
        </p:nvGrpSpPr>
        <p:grpSpPr bwMode="auto">
          <a:xfrm>
            <a:off x="4927600" y="3733800"/>
            <a:ext cx="3830638" cy="2419350"/>
            <a:chOff x="3104" y="2595"/>
            <a:chExt cx="2413" cy="1524"/>
          </a:xfrm>
        </p:grpSpPr>
        <p:sp>
          <p:nvSpPr>
            <p:cNvPr id="43016" name="Oval 173"/>
            <p:cNvSpPr>
              <a:spLocks noChangeArrowheads="1"/>
            </p:cNvSpPr>
            <p:nvPr/>
          </p:nvSpPr>
          <p:spPr bwMode="auto">
            <a:xfrm>
              <a:off x="3104" y="3219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7" name="Oval 174"/>
            <p:cNvSpPr>
              <a:spLocks noChangeArrowheads="1"/>
            </p:cNvSpPr>
            <p:nvPr/>
          </p:nvSpPr>
          <p:spPr bwMode="auto">
            <a:xfrm>
              <a:off x="3647" y="3642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8" name="Oval 175"/>
            <p:cNvSpPr>
              <a:spLocks noChangeArrowheads="1"/>
            </p:cNvSpPr>
            <p:nvPr/>
          </p:nvSpPr>
          <p:spPr bwMode="auto">
            <a:xfrm>
              <a:off x="3707" y="2849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9" name="Oval 176"/>
            <p:cNvSpPr>
              <a:spLocks noChangeArrowheads="1"/>
            </p:cNvSpPr>
            <p:nvPr/>
          </p:nvSpPr>
          <p:spPr bwMode="auto">
            <a:xfrm>
              <a:off x="4190" y="3272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0" name="Oval 177"/>
            <p:cNvSpPr>
              <a:spLocks noChangeArrowheads="1"/>
            </p:cNvSpPr>
            <p:nvPr/>
          </p:nvSpPr>
          <p:spPr bwMode="auto">
            <a:xfrm>
              <a:off x="4733" y="3642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Oval 178"/>
            <p:cNvSpPr>
              <a:spLocks noChangeArrowheads="1"/>
            </p:cNvSpPr>
            <p:nvPr/>
          </p:nvSpPr>
          <p:spPr bwMode="auto">
            <a:xfrm>
              <a:off x="4733" y="2849"/>
              <a:ext cx="181" cy="158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Oval 179"/>
            <p:cNvSpPr>
              <a:spLocks noChangeArrowheads="1"/>
            </p:cNvSpPr>
            <p:nvPr/>
          </p:nvSpPr>
          <p:spPr bwMode="auto">
            <a:xfrm>
              <a:off x="4250" y="3960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3" name="Oval 180"/>
            <p:cNvSpPr>
              <a:spLocks noChangeArrowheads="1"/>
            </p:cNvSpPr>
            <p:nvPr/>
          </p:nvSpPr>
          <p:spPr bwMode="auto">
            <a:xfrm>
              <a:off x="5336" y="3219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4" name="Line 181"/>
            <p:cNvSpPr>
              <a:spLocks noChangeShapeType="1"/>
            </p:cNvSpPr>
            <p:nvPr/>
          </p:nvSpPr>
          <p:spPr bwMode="auto">
            <a:xfrm flipV="1">
              <a:off x="3285" y="2954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5" name="Line 182"/>
            <p:cNvSpPr>
              <a:spLocks noChangeShapeType="1"/>
            </p:cNvSpPr>
            <p:nvPr/>
          </p:nvSpPr>
          <p:spPr bwMode="auto">
            <a:xfrm>
              <a:off x="3250" y="3370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6" name="Line 183"/>
            <p:cNvSpPr>
              <a:spLocks noChangeShapeType="1"/>
            </p:cNvSpPr>
            <p:nvPr/>
          </p:nvSpPr>
          <p:spPr bwMode="auto">
            <a:xfrm>
              <a:off x="3858" y="2963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7" name="Line 184"/>
            <p:cNvSpPr>
              <a:spLocks noChangeShapeType="1"/>
            </p:cNvSpPr>
            <p:nvPr/>
          </p:nvSpPr>
          <p:spPr bwMode="auto">
            <a:xfrm>
              <a:off x="3798" y="3748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8" name="Line 185"/>
            <p:cNvSpPr>
              <a:spLocks noChangeShapeType="1"/>
            </p:cNvSpPr>
            <p:nvPr/>
          </p:nvSpPr>
          <p:spPr bwMode="auto">
            <a:xfrm flipV="1">
              <a:off x="3818" y="3404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9" name="Line 186"/>
            <p:cNvSpPr>
              <a:spLocks noChangeShapeType="1"/>
            </p:cNvSpPr>
            <p:nvPr/>
          </p:nvSpPr>
          <p:spPr bwMode="auto">
            <a:xfrm>
              <a:off x="4341" y="3413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30" name="Line 187"/>
            <p:cNvSpPr>
              <a:spLocks noChangeShapeType="1"/>
            </p:cNvSpPr>
            <p:nvPr/>
          </p:nvSpPr>
          <p:spPr bwMode="auto">
            <a:xfrm flipV="1">
              <a:off x="4401" y="3775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31" name="Line 188"/>
            <p:cNvSpPr>
              <a:spLocks noChangeShapeType="1"/>
            </p:cNvSpPr>
            <p:nvPr/>
          </p:nvSpPr>
          <p:spPr bwMode="auto">
            <a:xfrm flipV="1">
              <a:off x="4371" y="3298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32" name="Line 189"/>
            <p:cNvSpPr>
              <a:spLocks noChangeShapeType="1"/>
            </p:cNvSpPr>
            <p:nvPr/>
          </p:nvSpPr>
          <p:spPr bwMode="auto">
            <a:xfrm>
              <a:off x="3868" y="2919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33" name="Line 190"/>
            <p:cNvSpPr>
              <a:spLocks noChangeShapeType="1"/>
            </p:cNvSpPr>
            <p:nvPr/>
          </p:nvSpPr>
          <p:spPr bwMode="auto">
            <a:xfrm>
              <a:off x="4904" y="2981"/>
              <a:ext cx="483" cy="264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34" name="Text Box 191"/>
            <p:cNvSpPr txBox="1">
              <a:spLocks noChangeArrowheads="1"/>
            </p:cNvSpPr>
            <p:nvPr/>
          </p:nvSpPr>
          <p:spPr bwMode="auto">
            <a:xfrm>
              <a:off x="3312" y="281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3035" name="Text Box 192"/>
            <p:cNvSpPr txBox="1">
              <a:spLocks noChangeArrowheads="1"/>
            </p:cNvSpPr>
            <p:nvPr/>
          </p:nvSpPr>
          <p:spPr bwMode="auto">
            <a:xfrm>
              <a:off x="4167" y="2595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36" name="Text Box 193"/>
            <p:cNvSpPr txBox="1">
              <a:spLocks noChangeArrowheads="1"/>
            </p:cNvSpPr>
            <p:nvPr/>
          </p:nvSpPr>
          <p:spPr bwMode="auto">
            <a:xfrm>
              <a:off x="3383" y="3239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3037" name="Text Box 194"/>
            <p:cNvSpPr txBox="1">
              <a:spLocks noChangeArrowheads="1"/>
            </p:cNvSpPr>
            <p:nvPr/>
          </p:nvSpPr>
          <p:spPr bwMode="auto">
            <a:xfrm>
              <a:off x="4016" y="287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38" name="Text Box 195"/>
            <p:cNvSpPr txBox="1">
              <a:spLocks noChangeArrowheads="1"/>
            </p:cNvSpPr>
            <p:nvPr/>
          </p:nvSpPr>
          <p:spPr bwMode="auto">
            <a:xfrm>
              <a:off x="3825" y="3283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39" name="Text Box 196"/>
            <p:cNvSpPr txBox="1">
              <a:spLocks noChangeArrowheads="1"/>
            </p:cNvSpPr>
            <p:nvPr/>
          </p:nvSpPr>
          <p:spPr bwMode="auto">
            <a:xfrm>
              <a:off x="4630" y="302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40" name="Text Box 197"/>
            <p:cNvSpPr txBox="1">
              <a:spLocks noChangeArrowheads="1"/>
            </p:cNvSpPr>
            <p:nvPr/>
          </p:nvSpPr>
          <p:spPr bwMode="auto">
            <a:xfrm>
              <a:off x="5072" y="277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3041" name="Text Box 198"/>
            <p:cNvSpPr txBox="1">
              <a:spLocks noChangeArrowheads="1"/>
            </p:cNvSpPr>
            <p:nvPr/>
          </p:nvSpPr>
          <p:spPr bwMode="auto">
            <a:xfrm>
              <a:off x="3795" y="3795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3042" name="Text Box 199"/>
            <p:cNvSpPr txBox="1">
              <a:spLocks noChangeArrowheads="1"/>
            </p:cNvSpPr>
            <p:nvPr/>
          </p:nvSpPr>
          <p:spPr bwMode="auto">
            <a:xfrm>
              <a:off x="4330" y="345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3043" name="Text Box 200"/>
            <p:cNvSpPr txBox="1">
              <a:spLocks noChangeArrowheads="1"/>
            </p:cNvSpPr>
            <p:nvPr/>
          </p:nvSpPr>
          <p:spPr bwMode="auto">
            <a:xfrm>
              <a:off x="4580" y="381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</p:grpSp>
      <p:sp>
        <p:nvSpPr>
          <p:cNvPr id="43015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CB347F0-AA18-A341-9C99-DB1093052755}" type="slidenum">
              <a:rPr lang="en-US" sz="1200">
                <a:solidFill>
                  <a:srgbClr val="898989"/>
                </a:solidFill>
              </a:rPr>
              <a:pPr algn="r"/>
              <a:t>19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Routing: Mapping </a:t>
            </a:r>
            <a:r>
              <a:rPr lang="en-US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Link 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to </a:t>
            </a:r>
            <a:r>
              <a:rPr lang="en-US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Path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14DA4A-5336-E444-BC9A-21E147ABD118}" type="slidenum">
              <a:rPr lang="en-US" smtClean="0">
                <a:latin typeface="Courier New" pitchFamily="-1" charset="0"/>
              </a:rPr>
              <a:pPr/>
              <a:t>2</a:t>
            </a:fld>
            <a:endParaRPr lang="en-US">
              <a:latin typeface="Courier New" pitchFamily="-1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981200" y="4953000"/>
            <a:ext cx="914400" cy="8382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0" y="2133600"/>
            <a:ext cx="914400" cy="8382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81200" y="2133600"/>
            <a:ext cx="914400" cy="8382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05200" y="4038600"/>
            <a:ext cx="914400" cy="8382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96000" y="4953000"/>
            <a:ext cx="914400" cy="8382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19600" y="5638800"/>
            <a:ext cx="914400" cy="838200"/>
          </a:xfrm>
          <a:prstGeom prst="ellipse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6" idx="7"/>
            <a:endCxn id="9" idx="2"/>
          </p:cNvCxnSpPr>
          <p:nvPr/>
        </p:nvCxnSpPr>
        <p:spPr>
          <a:xfrm rot="5400000" flipH="1" flipV="1">
            <a:off x="2824956" y="4394994"/>
            <a:ext cx="617538" cy="742950"/>
          </a:xfrm>
          <a:prstGeom prst="line">
            <a:avLst/>
          </a:prstGeom>
          <a:ln w="5080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5"/>
            <a:endCxn id="11" idx="1"/>
          </p:cNvCxnSpPr>
          <p:nvPr/>
        </p:nvCxnSpPr>
        <p:spPr>
          <a:xfrm rot="16200000" flipH="1">
            <a:off x="3916362" y="5124451"/>
            <a:ext cx="1006475" cy="266700"/>
          </a:xfrm>
          <a:prstGeom prst="line">
            <a:avLst/>
          </a:prstGeom>
          <a:ln w="5080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0" idx="2"/>
          </p:cNvCxnSpPr>
          <p:nvPr/>
        </p:nvCxnSpPr>
        <p:spPr>
          <a:xfrm flipV="1">
            <a:off x="5334000" y="5372100"/>
            <a:ext cx="762000" cy="685800"/>
          </a:xfrm>
          <a:prstGeom prst="line">
            <a:avLst/>
          </a:prstGeom>
          <a:ln w="5080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066800" y="1676400"/>
            <a:ext cx="7086600" cy="1676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66800" y="3962400"/>
            <a:ext cx="7086600" cy="25908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Straight Connector 25"/>
          <p:cNvCxnSpPr>
            <a:stCxn id="8" idx="6"/>
            <a:endCxn id="7" idx="2"/>
          </p:cNvCxnSpPr>
          <p:nvPr/>
        </p:nvCxnSpPr>
        <p:spPr>
          <a:xfrm>
            <a:off x="2895600" y="2552700"/>
            <a:ext cx="3200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4"/>
            <a:endCxn id="6" idx="0"/>
          </p:cNvCxnSpPr>
          <p:nvPr/>
        </p:nvCxnSpPr>
        <p:spPr>
          <a:xfrm rot="5400000">
            <a:off x="1447801" y="3962400"/>
            <a:ext cx="1981200" cy="31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563394" y="3961606"/>
            <a:ext cx="1981200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8" name="TextBox 30"/>
          <p:cNvSpPr txBox="1">
            <a:spLocks noChangeArrowheads="1"/>
          </p:cNvSpPr>
          <p:nvPr/>
        </p:nvSpPr>
        <p:spPr bwMode="auto">
          <a:xfrm>
            <a:off x="3482975" y="1905000"/>
            <a:ext cx="1760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logical link</a:t>
            </a:r>
          </a:p>
        </p:txBody>
      </p:sp>
      <p:sp>
        <p:nvSpPr>
          <p:cNvPr id="20499" name="TextBox 35"/>
          <p:cNvSpPr txBox="1">
            <a:spLocks noChangeArrowheads="1"/>
          </p:cNvSpPr>
          <p:nvPr/>
        </p:nvSpPr>
        <p:spPr bwMode="auto">
          <a:xfrm>
            <a:off x="4491038" y="4532313"/>
            <a:ext cx="13763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physical</a:t>
            </a:r>
          </a:p>
          <a:p>
            <a:r>
              <a:rPr lang="en-US" sz="2800">
                <a:solidFill>
                  <a:srgbClr val="0000FF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path</a:t>
            </a:r>
          </a:p>
        </p:txBody>
      </p:sp>
      <p:sp>
        <p:nvSpPr>
          <p:cNvPr id="20500" name="TextBox 36"/>
          <p:cNvSpPr txBox="1">
            <a:spLocks noChangeArrowheads="1"/>
          </p:cNvSpPr>
          <p:nvPr/>
        </p:nvSpPr>
        <p:spPr bwMode="auto">
          <a:xfrm>
            <a:off x="6892925" y="1905000"/>
            <a:ext cx="1022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name</a:t>
            </a:r>
          </a:p>
        </p:txBody>
      </p:sp>
      <p:sp>
        <p:nvSpPr>
          <p:cNvPr id="20501" name="TextBox 37"/>
          <p:cNvSpPr txBox="1">
            <a:spLocks noChangeArrowheads="1"/>
          </p:cNvSpPr>
          <p:nvPr/>
        </p:nvSpPr>
        <p:spPr bwMode="auto">
          <a:xfrm>
            <a:off x="6615113" y="4495800"/>
            <a:ext cx="1355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address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 State: Shortest-Path Tree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495800" cy="4525963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Shortest-path tree from u</a:t>
            </a:r>
          </a:p>
        </p:txBody>
      </p:sp>
      <p:sp>
        <p:nvSpPr>
          <p:cNvPr id="45060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4525963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Forwarding table at u</a:t>
            </a:r>
          </a:p>
          <a:p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5061" name="Group 43"/>
          <p:cNvGrpSpPr>
            <a:grpSpLocks/>
          </p:cNvGrpSpPr>
          <p:nvPr/>
        </p:nvGrpSpPr>
        <p:grpSpPr bwMode="auto">
          <a:xfrm>
            <a:off x="228600" y="1779588"/>
            <a:ext cx="4565650" cy="2625725"/>
            <a:chOff x="1307" y="1071"/>
            <a:chExt cx="2876" cy="1654"/>
          </a:xfrm>
        </p:grpSpPr>
        <p:sp>
          <p:nvSpPr>
            <p:cNvPr id="45088" name="Oval 5"/>
            <p:cNvSpPr>
              <a:spLocks noChangeArrowheads="1"/>
            </p:cNvSpPr>
            <p:nvPr/>
          </p:nvSpPr>
          <p:spPr bwMode="auto">
            <a:xfrm>
              <a:off x="1556" y="1695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89" name="Oval 6"/>
            <p:cNvSpPr>
              <a:spLocks noChangeArrowheads="1"/>
            </p:cNvSpPr>
            <p:nvPr/>
          </p:nvSpPr>
          <p:spPr bwMode="auto">
            <a:xfrm>
              <a:off x="2099" y="2118"/>
              <a:ext cx="181" cy="15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0" name="Oval 7"/>
            <p:cNvSpPr>
              <a:spLocks noChangeArrowheads="1"/>
            </p:cNvSpPr>
            <p:nvPr/>
          </p:nvSpPr>
          <p:spPr bwMode="auto">
            <a:xfrm>
              <a:off x="2159" y="1325"/>
              <a:ext cx="181" cy="15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1" name="Oval 8"/>
            <p:cNvSpPr>
              <a:spLocks noChangeArrowheads="1"/>
            </p:cNvSpPr>
            <p:nvPr/>
          </p:nvSpPr>
          <p:spPr bwMode="auto">
            <a:xfrm>
              <a:off x="2642" y="1748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2" name="Oval 9"/>
            <p:cNvSpPr>
              <a:spLocks noChangeArrowheads="1"/>
            </p:cNvSpPr>
            <p:nvPr/>
          </p:nvSpPr>
          <p:spPr bwMode="auto">
            <a:xfrm>
              <a:off x="3185" y="2118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3" name="Oval 10"/>
            <p:cNvSpPr>
              <a:spLocks noChangeArrowheads="1"/>
            </p:cNvSpPr>
            <p:nvPr/>
          </p:nvSpPr>
          <p:spPr bwMode="auto">
            <a:xfrm>
              <a:off x="3185" y="1325"/>
              <a:ext cx="181" cy="158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4" name="Oval 11"/>
            <p:cNvSpPr>
              <a:spLocks noChangeArrowheads="1"/>
            </p:cNvSpPr>
            <p:nvPr/>
          </p:nvSpPr>
          <p:spPr bwMode="auto">
            <a:xfrm>
              <a:off x="2702" y="2436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5" name="Oval 12"/>
            <p:cNvSpPr>
              <a:spLocks noChangeArrowheads="1"/>
            </p:cNvSpPr>
            <p:nvPr/>
          </p:nvSpPr>
          <p:spPr bwMode="auto">
            <a:xfrm>
              <a:off x="3788" y="1695"/>
              <a:ext cx="181" cy="159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6" name="Line 13"/>
            <p:cNvSpPr>
              <a:spLocks noChangeShapeType="1"/>
            </p:cNvSpPr>
            <p:nvPr/>
          </p:nvSpPr>
          <p:spPr bwMode="auto">
            <a:xfrm flipV="1">
              <a:off x="1737" y="1430"/>
              <a:ext cx="422" cy="318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7" name="Line 14"/>
            <p:cNvSpPr>
              <a:spLocks noChangeShapeType="1"/>
            </p:cNvSpPr>
            <p:nvPr/>
          </p:nvSpPr>
          <p:spPr bwMode="auto">
            <a:xfrm>
              <a:off x="1702" y="1846"/>
              <a:ext cx="393" cy="33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8" name="Line 15"/>
            <p:cNvSpPr>
              <a:spLocks noChangeShapeType="1"/>
            </p:cNvSpPr>
            <p:nvPr/>
          </p:nvSpPr>
          <p:spPr bwMode="auto">
            <a:xfrm>
              <a:off x="2310" y="1439"/>
              <a:ext cx="362" cy="33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99" name="Line 16"/>
            <p:cNvSpPr>
              <a:spLocks noChangeShapeType="1"/>
            </p:cNvSpPr>
            <p:nvPr/>
          </p:nvSpPr>
          <p:spPr bwMode="auto">
            <a:xfrm>
              <a:off x="2250" y="2224"/>
              <a:ext cx="45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0" name="Line 17"/>
            <p:cNvSpPr>
              <a:spLocks noChangeShapeType="1"/>
            </p:cNvSpPr>
            <p:nvPr/>
          </p:nvSpPr>
          <p:spPr bwMode="auto">
            <a:xfrm flipV="1">
              <a:off x="2270" y="1880"/>
              <a:ext cx="402" cy="265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1" name="Line 18"/>
            <p:cNvSpPr>
              <a:spLocks noChangeShapeType="1"/>
            </p:cNvSpPr>
            <p:nvPr/>
          </p:nvSpPr>
          <p:spPr bwMode="auto">
            <a:xfrm>
              <a:off x="2793" y="1889"/>
              <a:ext cx="412" cy="247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2" name="Line 19"/>
            <p:cNvSpPr>
              <a:spLocks noChangeShapeType="1"/>
            </p:cNvSpPr>
            <p:nvPr/>
          </p:nvSpPr>
          <p:spPr bwMode="auto">
            <a:xfrm flipV="1">
              <a:off x="2853" y="2251"/>
              <a:ext cx="372" cy="2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3" name="Line 20"/>
            <p:cNvSpPr>
              <a:spLocks noChangeShapeType="1"/>
            </p:cNvSpPr>
            <p:nvPr/>
          </p:nvSpPr>
          <p:spPr bwMode="auto">
            <a:xfrm flipV="1">
              <a:off x="2823" y="1774"/>
              <a:ext cx="965" cy="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4" name="Line 21"/>
            <p:cNvSpPr>
              <a:spLocks noChangeShapeType="1"/>
            </p:cNvSpPr>
            <p:nvPr/>
          </p:nvSpPr>
          <p:spPr bwMode="auto">
            <a:xfrm>
              <a:off x="2320" y="1395"/>
              <a:ext cx="865" cy="9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5" name="Line 22"/>
            <p:cNvSpPr>
              <a:spLocks noChangeShapeType="1"/>
            </p:cNvSpPr>
            <p:nvPr/>
          </p:nvSpPr>
          <p:spPr bwMode="auto">
            <a:xfrm>
              <a:off x="3356" y="1457"/>
              <a:ext cx="483" cy="264"/>
            </a:xfrm>
            <a:prstGeom prst="line">
              <a:avLst/>
            </a:prstGeom>
            <a:noFill/>
            <a:ln w="44450">
              <a:solidFill>
                <a:schemeClr val="accent1"/>
              </a:solidFill>
              <a:round/>
              <a:headEnd/>
              <a:tailEnd type="arrow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06" name="Text Box 23"/>
            <p:cNvSpPr txBox="1">
              <a:spLocks noChangeArrowheads="1"/>
            </p:cNvSpPr>
            <p:nvPr/>
          </p:nvSpPr>
          <p:spPr bwMode="auto">
            <a:xfrm>
              <a:off x="1764" y="129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5107" name="Text Box 24"/>
            <p:cNvSpPr txBox="1">
              <a:spLocks noChangeArrowheads="1"/>
            </p:cNvSpPr>
            <p:nvPr/>
          </p:nvSpPr>
          <p:spPr bwMode="auto">
            <a:xfrm>
              <a:off x="2619" y="1071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5108" name="Text Box 25"/>
            <p:cNvSpPr txBox="1">
              <a:spLocks noChangeArrowheads="1"/>
            </p:cNvSpPr>
            <p:nvPr/>
          </p:nvSpPr>
          <p:spPr bwMode="auto">
            <a:xfrm>
              <a:off x="1835" y="1715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45109" name="Text Box 26"/>
            <p:cNvSpPr txBox="1">
              <a:spLocks noChangeArrowheads="1"/>
            </p:cNvSpPr>
            <p:nvPr/>
          </p:nvSpPr>
          <p:spPr bwMode="auto">
            <a:xfrm>
              <a:off x="2468" y="135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5110" name="Text Box 27"/>
            <p:cNvSpPr txBox="1">
              <a:spLocks noChangeArrowheads="1"/>
            </p:cNvSpPr>
            <p:nvPr/>
          </p:nvSpPr>
          <p:spPr bwMode="auto">
            <a:xfrm>
              <a:off x="2277" y="1759"/>
              <a:ext cx="2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5111" name="Text Box 28"/>
            <p:cNvSpPr txBox="1">
              <a:spLocks noChangeArrowheads="1"/>
            </p:cNvSpPr>
            <p:nvPr/>
          </p:nvSpPr>
          <p:spPr bwMode="auto">
            <a:xfrm>
              <a:off x="3082" y="1503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5112" name="Text Box 29"/>
            <p:cNvSpPr txBox="1">
              <a:spLocks noChangeArrowheads="1"/>
            </p:cNvSpPr>
            <p:nvPr/>
          </p:nvSpPr>
          <p:spPr bwMode="auto">
            <a:xfrm>
              <a:off x="3524" y="124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45113" name="Text Box 30"/>
            <p:cNvSpPr txBox="1">
              <a:spLocks noChangeArrowheads="1"/>
            </p:cNvSpPr>
            <p:nvPr/>
          </p:nvSpPr>
          <p:spPr bwMode="auto">
            <a:xfrm>
              <a:off x="2247" y="2271"/>
              <a:ext cx="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45114" name="Text Box 31"/>
            <p:cNvSpPr txBox="1">
              <a:spLocks noChangeArrowheads="1"/>
            </p:cNvSpPr>
            <p:nvPr/>
          </p:nvSpPr>
          <p:spPr bwMode="auto">
            <a:xfrm>
              <a:off x="2782" y="1931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45115" name="Text Box 32"/>
            <p:cNvSpPr txBox="1">
              <a:spLocks noChangeArrowheads="1"/>
            </p:cNvSpPr>
            <p:nvPr/>
          </p:nvSpPr>
          <p:spPr bwMode="auto">
            <a:xfrm>
              <a:off x="3032" y="2288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45116" name="Text Box 33"/>
            <p:cNvSpPr txBox="1">
              <a:spLocks noChangeArrowheads="1"/>
            </p:cNvSpPr>
            <p:nvPr/>
          </p:nvSpPr>
          <p:spPr bwMode="auto">
            <a:xfrm>
              <a:off x="1307" y="1628"/>
              <a:ext cx="214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45117" name="Text Box 34"/>
            <p:cNvSpPr txBox="1">
              <a:spLocks noChangeArrowheads="1"/>
            </p:cNvSpPr>
            <p:nvPr/>
          </p:nvSpPr>
          <p:spPr bwMode="auto">
            <a:xfrm>
              <a:off x="2109" y="1080"/>
              <a:ext cx="202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45118" name="Text Box 35"/>
            <p:cNvSpPr txBox="1">
              <a:spLocks noChangeArrowheads="1"/>
            </p:cNvSpPr>
            <p:nvPr/>
          </p:nvSpPr>
          <p:spPr bwMode="auto">
            <a:xfrm>
              <a:off x="2061" y="2257"/>
              <a:ext cx="245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45119" name="Text Box 37"/>
            <p:cNvSpPr txBox="1">
              <a:spLocks noChangeArrowheads="1"/>
            </p:cNvSpPr>
            <p:nvPr/>
          </p:nvSpPr>
          <p:spPr bwMode="auto">
            <a:xfrm>
              <a:off x="2675" y="1523"/>
              <a:ext cx="205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45120" name="Text Box 38"/>
            <p:cNvSpPr txBox="1">
              <a:spLocks noChangeArrowheads="1"/>
            </p:cNvSpPr>
            <p:nvPr/>
          </p:nvSpPr>
          <p:spPr bwMode="auto">
            <a:xfrm>
              <a:off x="3184" y="1087"/>
              <a:ext cx="202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45121" name="Text Box 39"/>
            <p:cNvSpPr txBox="1">
              <a:spLocks noChangeArrowheads="1"/>
            </p:cNvSpPr>
            <p:nvPr/>
          </p:nvSpPr>
          <p:spPr bwMode="auto">
            <a:xfrm>
              <a:off x="3987" y="1620"/>
              <a:ext cx="196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45122" name="Text Box 40"/>
            <p:cNvSpPr txBox="1">
              <a:spLocks noChangeArrowheads="1"/>
            </p:cNvSpPr>
            <p:nvPr/>
          </p:nvSpPr>
          <p:spPr bwMode="auto">
            <a:xfrm>
              <a:off x="2832" y="2475"/>
              <a:ext cx="205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45123" name="Text Box 41"/>
            <p:cNvSpPr txBox="1">
              <a:spLocks noChangeArrowheads="1"/>
            </p:cNvSpPr>
            <p:nvPr/>
          </p:nvSpPr>
          <p:spPr bwMode="auto">
            <a:xfrm>
              <a:off x="3395" y="2055"/>
              <a:ext cx="169" cy="2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</p:grpSp>
      <p:sp>
        <p:nvSpPr>
          <p:cNvPr id="45062" name="Line 45"/>
          <p:cNvSpPr>
            <a:spLocks noChangeShapeType="1"/>
          </p:cNvSpPr>
          <p:nvPr/>
        </p:nvSpPr>
        <p:spPr bwMode="auto">
          <a:xfrm>
            <a:off x="6640513" y="2266950"/>
            <a:ext cx="38100" cy="3851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Line 46"/>
          <p:cNvSpPr>
            <a:spLocks noChangeShapeType="1"/>
          </p:cNvSpPr>
          <p:nvPr/>
        </p:nvSpPr>
        <p:spPr bwMode="auto">
          <a:xfrm flipV="1">
            <a:off x="5334000" y="2570163"/>
            <a:ext cx="287972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5064" name="Group 70"/>
          <p:cNvGrpSpPr>
            <a:grpSpLocks/>
          </p:cNvGrpSpPr>
          <p:nvPr/>
        </p:nvGrpSpPr>
        <p:grpSpPr bwMode="auto">
          <a:xfrm>
            <a:off x="5905500" y="2624138"/>
            <a:ext cx="1957388" cy="584200"/>
            <a:chOff x="3990" y="1726"/>
            <a:chExt cx="1233" cy="368"/>
          </a:xfrm>
        </p:grpSpPr>
        <p:sp>
          <p:nvSpPr>
            <p:cNvPr id="45086" name="Text Box 47"/>
            <p:cNvSpPr txBox="1">
              <a:spLocks noChangeArrowheads="1"/>
            </p:cNvSpPr>
            <p:nvPr/>
          </p:nvSpPr>
          <p:spPr bwMode="auto">
            <a:xfrm>
              <a:off x="3990" y="1726"/>
              <a:ext cx="23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v</a:t>
              </a:r>
            </a:p>
          </p:txBody>
        </p:sp>
        <p:sp>
          <p:nvSpPr>
            <p:cNvPr id="45087" name="Text Box 52"/>
            <p:cNvSpPr txBox="1">
              <a:spLocks noChangeArrowheads="1"/>
            </p:cNvSpPr>
            <p:nvPr/>
          </p:nvSpPr>
          <p:spPr bwMode="auto">
            <a:xfrm>
              <a:off x="4633" y="1726"/>
              <a:ext cx="59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(u,v)</a:t>
              </a:r>
            </a:p>
          </p:txBody>
        </p:sp>
      </p:grpSp>
      <p:grpSp>
        <p:nvGrpSpPr>
          <p:cNvPr id="45065" name="Group 69"/>
          <p:cNvGrpSpPr>
            <a:grpSpLocks/>
          </p:cNvGrpSpPr>
          <p:nvPr/>
        </p:nvGrpSpPr>
        <p:grpSpPr bwMode="auto">
          <a:xfrm>
            <a:off x="5883275" y="3111500"/>
            <a:ext cx="2063750" cy="584200"/>
            <a:chOff x="3976" y="2022"/>
            <a:chExt cx="1300" cy="368"/>
          </a:xfrm>
        </p:grpSpPr>
        <p:sp>
          <p:nvSpPr>
            <p:cNvPr id="45084" name="Text Box 48"/>
            <p:cNvSpPr txBox="1">
              <a:spLocks noChangeArrowheads="1"/>
            </p:cNvSpPr>
            <p:nvPr/>
          </p:nvSpPr>
          <p:spPr bwMode="auto">
            <a:xfrm>
              <a:off x="3976" y="2022"/>
              <a:ext cx="30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w</a:t>
              </a:r>
            </a:p>
          </p:txBody>
        </p:sp>
        <p:sp>
          <p:nvSpPr>
            <p:cNvPr id="45085" name="Text Box 53"/>
            <p:cNvSpPr txBox="1">
              <a:spLocks noChangeArrowheads="1"/>
            </p:cNvSpPr>
            <p:nvPr/>
          </p:nvSpPr>
          <p:spPr bwMode="auto">
            <a:xfrm>
              <a:off x="4618" y="2022"/>
              <a:ext cx="65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(u,w)</a:t>
              </a:r>
            </a:p>
          </p:txBody>
        </p:sp>
      </p:grpSp>
      <p:grpSp>
        <p:nvGrpSpPr>
          <p:cNvPr id="45066" name="Group 68"/>
          <p:cNvGrpSpPr>
            <a:grpSpLocks/>
          </p:cNvGrpSpPr>
          <p:nvPr/>
        </p:nvGrpSpPr>
        <p:grpSpPr bwMode="auto">
          <a:xfrm>
            <a:off x="5894388" y="3598863"/>
            <a:ext cx="2052637" cy="585787"/>
            <a:chOff x="3983" y="2317"/>
            <a:chExt cx="1293" cy="369"/>
          </a:xfrm>
        </p:grpSpPr>
        <p:sp>
          <p:nvSpPr>
            <p:cNvPr id="45082" name="Text Box 49"/>
            <p:cNvSpPr txBox="1">
              <a:spLocks noChangeArrowheads="1"/>
            </p:cNvSpPr>
            <p:nvPr/>
          </p:nvSpPr>
          <p:spPr bwMode="auto">
            <a:xfrm>
              <a:off x="3983" y="2317"/>
              <a:ext cx="22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x</a:t>
              </a:r>
            </a:p>
          </p:txBody>
        </p:sp>
        <p:sp>
          <p:nvSpPr>
            <p:cNvPr id="45083" name="Text Box 54"/>
            <p:cNvSpPr txBox="1">
              <a:spLocks noChangeArrowheads="1"/>
            </p:cNvSpPr>
            <p:nvPr/>
          </p:nvSpPr>
          <p:spPr bwMode="auto">
            <a:xfrm>
              <a:off x="4618" y="2318"/>
              <a:ext cx="65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(u,w)</a:t>
              </a:r>
            </a:p>
          </p:txBody>
        </p:sp>
      </p:grpSp>
      <p:grpSp>
        <p:nvGrpSpPr>
          <p:cNvPr id="45067" name="Group 67"/>
          <p:cNvGrpSpPr>
            <a:grpSpLocks/>
          </p:cNvGrpSpPr>
          <p:nvPr/>
        </p:nvGrpSpPr>
        <p:grpSpPr bwMode="auto">
          <a:xfrm>
            <a:off x="5902325" y="4087813"/>
            <a:ext cx="1958975" cy="584200"/>
            <a:chOff x="3988" y="2613"/>
            <a:chExt cx="1234" cy="368"/>
          </a:xfrm>
        </p:grpSpPr>
        <p:sp>
          <p:nvSpPr>
            <p:cNvPr id="45080" name="Text Box 50"/>
            <p:cNvSpPr txBox="1">
              <a:spLocks noChangeArrowheads="1"/>
            </p:cNvSpPr>
            <p:nvPr/>
          </p:nvSpPr>
          <p:spPr bwMode="auto">
            <a:xfrm>
              <a:off x="3988" y="2613"/>
              <a:ext cx="23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y</a:t>
              </a:r>
            </a:p>
          </p:txBody>
        </p:sp>
        <p:sp>
          <p:nvSpPr>
            <p:cNvPr id="45081" name="Text Box 55"/>
            <p:cNvSpPr txBox="1">
              <a:spLocks noChangeArrowheads="1"/>
            </p:cNvSpPr>
            <p:nvPr/>
          </p:nvSpPr>
          <p:spPr bwMode="auto">
            <a:xfrm>
              <a:off x="4632" y="2613"/>
              <a:ext cx="59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(u,v)</a:t>
              </a:r>
            </a:p>
          </p:txBody>
        </p:sp>
      </p:grpSp>
      <p:grpSp>
        <p:nvGrpSpPr>
          <p:cNvPr id="45068" name="Group 66"/>
          <p:cNvGrpSpPr>
            <a:grpSpLocks/>
          </p:cNvGrpSpPr>
          <p:nvPr/>
        </p:nvGrpSpPr>
        <p:grpSpPr bwMode="auto">
          <a:xfrm>
            <a:off x="5900738" y="4575175"/>
            <a:ext cx="1960562" cy="585788"/>
            <a:chOff x="3987" y="2908"/>
            <a:chExt cx="1235" cy="369"/>
          </a:xfrm>
        </p:grpSpPr>
        <p:sp>
          <p:nvSpPr>
            <p:cNvPr id="45078" name="Text Box 51"/>
            <p:cNvSpPr txBox="1">
              <a:spLocks noChangeArrowheads="1"/>
            </p:cNvSpPr>
            <p:nvPr/>
          </p:nvSpPr>
          <p:spPr bwMode="auto">
            <a:xfrm>
              <a:off x="3987" y="2908"/>
              <a:ext cx="21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z</a:t>
              </a:r>
            </a:p>
          </p:txBody>
        </p:sp>
        <p:sp>
          <p:nvSpPr>
            <p:cNvPr id="45079" name="Text Box 56"/>
            <p:cNvSpPr txBox="1">
              <a:spLocks noChangeArrowheads="1"/>
            </p:cNvSpPr>
            <p:nvPr/>
          </p:nvSpPr>
          <p:spPr bwMode="auto">
            <a:xfrm>
              <a:off x="4632" y="2909"/>
              <a:ext cx="59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(u,v)</a:t>
              </a:r>
            </a:p>
          </p:txBody>
        </p:sp>
      </p:grpSp>
      <p:sp>
        <p:nvSpPr>
          <p:cNvPr id="45069" name="Text Box 58"/>
          <p:cNvSpPr txBox="1">
            <a:spLocks noChangeArrowheads="1"/>
          </p:cNvSpPr>
          <p:nvPr/>
        </p:nvSpPr>
        <p:spPr bwMode="auto">
          <a:xfrm>
            <a:off x="6970713" y="1981200"/>
            <a:ext cx="774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3200" b="0">
                <a:latin typeface="Calibri" pitchFamily="-1" charset="0"/>
                <a:ea typeface="Calibri" pitchFamily="-1" charset="0"/>
                <a:cs typeface="Calibri" pitchFamily="-1" charset="0"/>
              </a:rPr>
              <a:t>link</a:t>
            </a:r>
          </a:p>
        </p:txBody>
      </p:sp>
      <p:grpSp>
        <p:nvGrpSpPr>
          <p:cNvPr id="45070" name="Group 65"/>
          <p:cNvGrpSpPr>
            <a:grpSpLocks/>
          </p:cNvGrpSpPr>
          <p:nvPr/>
        </p:nvGrpSpPr>
        <p:grpSpPr bwMode="auto">
          <a:xfrm>
            <a:off x="5907088" y="5064125"/>
            <a:ext cx="2039937" cy="584200"/>
            <a:chOff x="3991" y="3204"/>
            <a:chExt cx="1285" cy="368"/>
          </a:xfrm>
        </p:grpSpPr>
        <p:sp>
          <p:nvSpPr>
            <p:cNvPr id="45076" name="Text Box 59"/>
            <p:cNvSpPr txBox="1">
              <a:spLocks noChangeArrowheads="1"/>
            </p:cNvSpPr>
            <p:nvPr/>
          </p:nvSpPr>
          <p:spPr bwMode="auto">
            <a:xfrm>
              <a:off x="3991" y="3204"/>
              <a:ext cx="21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s</a:t>
              </a:r>
            </a:p>
          </p:txBody>
        </p:sp>
        <p:sp>
          <p:nvSpPr>
            <p:cNvPr id="45077" name="Text Box 60"/>
            <p:cNvSpPr txBox="1">
              <a:spLocks noChangeArrowheads="1"/>
            </p:cNvSpPr>
            <p:nvPr/>
          </p:nvSpPr>
          <p:spPr bwMode="auto">
            <a:xfrm>
              <a:off x="4618" y="3204"/>
              <a:ext cx="65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(u,w)</a:t>
              </a:r>
            </a:p>
          </p:txBody>
        </p:sp>
      </p:grpSp>
      <p:grpSp>
        <p:nvGrpSpPr>
          <p:cNvPr id="45071" name="Group 64"/>
          <p:cNvGrpSpPr>
            <a:grpSpLocks/>
          </p:cNvGrpSpPr>
          <p:nvPr/>
        </p:nvGrpSpPr>
        <p:grpSpPr bwMode="auto">
          <a:xfrm>
            <a:off x="5908675" y="5549900"/>
            <a:ext cx="2038350" cy="595313"/>
            <a:chOff x="3992" y="3544"/>
            <a:chExt cx="1284" cy="375"/>
          </a:xfrm>
        </p:grpSpPr>
        <p:sp>
          <p:nvSpPr>
            <p:cNvPr id="45074" name="Text Box 61"/>
            <p:cNvSpPr txBox="1">
              <a:spLocks noChangeArrowheads="1"/>
            </p:cNvSpPr>
            <p:nvPr/>
          </p:nvSpPr>
          <p:spPr bwMode="auto">
            <a:xfrm>
              <a:off x="3992" y="3551"/>
              <a:ext cx="2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t</a:t>
              </a:r>
            </a:p>
          </p:txBody>
        </p:sp>
        <p:sp>
          <p:nvSpPr>
            <p:cNvPr id="45075" name="Text Box 62"/>
            <p:cNvSpPr txBox="1">
              <a:spLocks noChangeArrowheads="1"/>
            </p:cNvSpPr>
            <p:nvPr/>
          </p:nvSpPr>
          <p:spPr bwMode="auto">
            <a:xfrm>
              <a:off x="4618" y="3544"/>
              <a:ext cx="65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3200" b="0">
                  <a:latin typeface="Calibri" pitchFamily="-1" charset="0"/>
                  <a:ea typeface="Calibri" pitchFamily="-1" charset="0"/>
                  <a:cs typeface="Calibri" pitchFamily="-1" charset="0"/>
                </a:rPr>
                <a:t>(u,w)</a:t>
              </a:r>
            </a:p>
          </p:txBody>
        </p:sp>
      </p:grpSp>
      <p:sp>
        <p:nvSpPr>
          <p:cNvPr id="45072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68992F6-8EA3-BE42-B488-A07A6BB0D4FC}" type="slidenum">
              <a:rPr lang="en-US" sz="1200">
                <a:solidFill>
                  <a:srgbClr val="898989"/>
                </a:solidFill>
              </a:rPr>
              <a:pPr algn="r"/>
              <a:t>20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5073" name="Text Box 58"/>
          <p:cNvSpPr txBox="1">
            <a:spLocks noChangeArrowheads="1"/>
          </p:cNvSpPr>
          <p:nvPr/>
        </p:nvSpPr>
        <p:spPr bwMode="auto">
          <a:xfrm>
            <a:off x="5607050" y="1981200"/>
            <a:ext cx="898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3200" b="0">
                <a:latin typeface="Calibri" pitchFamily="-1" charset="0"/>
                <a:ea typeface="Calibri" pitchFamily="-1" charset="0"/>
                <a:cs typeface="Calibri" pitchFamily="-1" charset="0"/>
              </a:rPr>
              <a:t>dest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 State: Shortest-Path Tree</a:t>
            </a:r>
          </a:p>
        </p:txBody>
      </p:sp>
      <p:sp>
        <p:nvSpPr>
          <p:cNvPr id="44036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295400"/>
            <a:ext cx="4648200" cy="4525963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-1" charset="0"/>
              <a:buNone/>
            </a:pP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Find shortest path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 t </a:t>
            </a: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to 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32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Forwarding table entry at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	(Y)  (</a:t>
            </a:r>
            <a:r>
              <a:rPr lang="en-US" sz="2700" dirty="0" err="1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t,x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)      (M) (t, s)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Distance from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to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27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  (Y) 6    (M) 7   (C) 8    (A) 9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Rounds to find shortest path</a:t>
            </a:r>
          </a:p>
          <a:p>
            <a:pPr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     (Y) 5    (M) 6    (C) 7    (A) 8</a:t>
            </a:r>
          </a:p>
        </p:txBody>
      </p:sp>
      <p:sp>
        <p:nvSpPr>
          <p:cNvPr id="47108" name="Oval 5"/>
          <p:cNvSpPr>
            <a:spLocks noChangeArrowheads="1"/>
          </p:cNvSpPr>
          <p:nvPr/>
        </p:nvSpPr>
        <p:spPr bwMode="auto">
          <a:xfrm>
            <a:off x="623888" y="2770188"/>
            <a:ext cx="287337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9" name="Oval 6"/>
          <p:cNvSpPr>
            <a:spLocks noChangeArrowheads="1"/>
          </p:cNvSpPr>
          <p:nvPr/>
        </p:nvSpPr>
        <p:spPr bwMode="auto">
          <a:xfrm>
            <a:off x="1485900" y="3441700"/>
            <a:ext cx="287338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0" name="Oval 9"/>
          <p:cNvSpPr>
            <a:spLocks noChangeArrowheads="1"/>
          </p:cNvSpPr>
          <p:nvPr/>
        </p:nvSpPr>
        <p:spPr bwMode="auto">
          <a:xfrm>
            <a:off x="3209925" y="3441700"/>
            <a:ext cx="287338" cy="252413"/>
          </a:xfrm>
          <a:prstGeom prst="ellipse">
            <a:avLst/>
          </a:prstGeom>
          <a:solidFill>
            <a:srgbClr val="FF0000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1" name="Line 13"/>
          <p:cNvSpPr>
            <a:spLocks noChangeShapeType="1"/>
          </p:cNvSpPr>
          <p:nvPr/>
        </p:nvSpPr>
        <p:spPr bwMode="auto">
          <a:xfrm flipV="1">
            <a:off x="911225" y="2349500"/>
            <a:ext cx="669925" cy="5048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2" name="Line 14"/>
          <p:cNvSpPr>
            <a:spLocks noChangeShapeType="1"/>
          </p:cNvSpPr>
          <p:nvPr/>
        </p:nvSpPr>
        <p:spPr bwMode="auto">
          <a:xfrm>
            <a:off x="855663" y="3009900"/>
            <a:ext cx="623887" cy="531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3" name="Line 15"/>
          <p:cNvSpPr>
            <a:spLocks noChangeShapeType="1"/>
          </p:cNvSpPr>
          <p:nvPr/>
        </p:nvSpPr>
        <p:spPr bwMode="auto">
          <a:xfrm>
            <a:off x="1820863" y="23637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4" name="Line 16"/>
          <p:cNvSpPr>
            <a:spLocks noChangeShapeType="1"/>
          </p:cNvSpPr>
          <p:nvPr/>
        </p:nvSpPr>
        <p:spPr bwMode="auto">
          <a:xfrm>
            <a:off x="1725613" y="3609975"/>
            <a:ext cx="717550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5" name="Line 17"/>
          <p:cNvSpPr>
            <a:spLocks noChangeShapeType="1"/>
          </p:cNvSpPr>
          <p:nvPr/>
        </p:nvSpPr>
        <p:spPr bwMode="auto">
          <a:xfrm flipV="1">
            <a:off x="1757363" y="3063875"/>
            <a:ext cx="638175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6" name="Line 18"/>
          <p:cNvSpPr>
            <a:spLocks noChangeShapeType="1"/>
          </p:cNvSpPr>
          <p:nvPr/>
        </p:nvSpPr>
        <p:spPr bwMode="auto">
          <a:xfrm>
            <a:off x="2587625" y="3078163"/>
            <a:ext cx="654050" cy="3921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7" name="Line 19"/>
          <p:cNvSpPr>
            <a:spLocks noChangeShapeType="1"/>
          </p:cNvSpPr>
          <p:nvPr/>
        </p:nvSpPr>
        <p:spPr bwMode="auto">
          <a:xfrm flipV="1">
            <a:off x="2682875" y="36528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8" name="Line 20"/>
          <p:cNvSpPr>
            <a:spLocks noChangeShapeType="1"/>
          </p:cNvSpPr>
          <p:nvPr/>
        </p:nvSpPr>
        <p:spPr bwMode="auto">
          <a:xfrm flipV="1">
            <a:off x="2635250" y="28956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9" name="Line 21"/>
          <p:cNvSpPr>
            <a:spLocks noChangeShapeType="1"/>
          </p:cNvSpPr>
          <p:nvPr/>
        </p:nvSpPr>
        <p:spPr bwMode="auto">
          <a:xfrm>
            <a:off x="1836738" y="2293938"/>
            <a:ext cx="1373187" cy="142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0" name="Line 22"/>
          <p:cNvSpPr>
            <a:spLocks noChangeShapeType="1"/>
          </p:cNvSpPr>
          <p:nvPr/>
        </p:nvSpPr>
        <p:spPr bwMode="auto">
          <a:xfrm>
            <a:off x="3481388" y="2392363"/>
            <a:ext cx="766762" cy="419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1" name="Text Box 23"/>
          <p:cNvSpPr txBox="1">
            <a:spLocks noChangeArrowheads="1"/>
          </p:cNvSpPr>
          <p:nvPr/>
        </p:nvSpPr>
        <p:spPr bwMode="auto">
          <a:xfrm>
            <a:off x="954088" y="2128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2" name="Text Box 24"/>
          <p:cNvSpPr txBox="1">
            <a:spLocks noChangeArrowheads="1"/>
          </p:cNvSpPr>
          <p:nvPr/>
        </p:nvSpPr>
        <p:spPr bwMode="auto">
          <a:xfrm>
            <a:off x="2311400" y="1779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3" name="Text Box 25"/>
          <p:cNvSpPr txBox="1">
            <a:spLocks noChangeArrowheads="1"/>
          </p:cNvSpPr>
          <p:nvPr/>
        </p:nvSpPr>
        <p:spPr bwMode="auto">
          <a:xfrm>
            <a:off x="1066800" y="280193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47124" name="Text Box 26"/>
          <p:cNvSpPr txBox="1">
            <a:spLocks noChangeArrowheads="1"/>
          </p:cNvSpPr>
          <p:nvPr/>
        </p:nvSpPr>
        <p:spPr bwMode="auto">
          <a:xfrm>
            <a:off x="2071688" y="2227263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5" name="Text Box 27"/>
          <p:cNvSpPr txBox="1">
            <a:spLocks noChangeArrowheads="1"/>
          </p:cNvSpPr>
          <p:nvPr/>
        </p:nvSpPr>
        <p:spPr bwMode="auto">
          <a:xfrm>
            <a:off x="1768475" y="28717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6" name="Text Box 28"/>
          <p:cNvSpPr txBox="1">
            <a:spLocks noChangeArrowheads="1"/>
          </p:cNvSpPr>
          <p:nvPr/>
        </p:nvSpPr>
        <p:spPr bwMode="auto">
          <a:xfrm>
            <a:off x="3046413" y="246538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7" name="Text Box 29"/>
          <p:cNvSpPr txBox="1">
            <a:spLocks noChangeArrowheads="1"/>
          </p:cNvSpPr>
          <p:nvPr/>
        </p:nvSpPr>
        <p:spPr bwMode="auto">
          <a:xfrm>
            <a:off x="3748088" y="20589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8" name="Text Box 30"/>
          <p:cNvSpPr txBox="1">
            <a:spLocks noChangeArrowheads="1"/>
          </p:cNvSpPr>
          <p:nvPr/>
        </p:nvSpPr>
        <p:spPr bwMode="auto">
          <a:xfrm>
            <a:off x="1720850" y="3684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9" name="Text Box 31"/>
          <p:cNvSpPr txBox="1">
            <a:spLocks noChangeArrowheads="1"/>
          </p:cNvSpPr>
          <p:nvPr/>
        </p:nvSpPr>
        <p:spPr bwMode="auto">
          <a:xfrm>
            <a:off x="2570163" y="3144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47130" name="Text Box 32"/>
          <p:cNvSpPr txBox="1">
            <a:spLocks noChangeArrowheads="1"/>
          </p:cNvSpPr>
          <p:nvPr/>
        </p:nvSpPr>
        <p:spPr bwMode="auto">
          <a:xfrm>
            <a:off x="2967038" y="371157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47131" name="Text Box 33"/>
          <p:cNvSpPr txBox="1">
            <a:spLocks noChangeArrowheads="1"/>
          </p:cNvSpPr>
          <p:nvPr/>
        </p:nvSpPr>
        <p:spPr bwMode="auto">
          <a:xfrm>
            <a:off x="228600" y="2663825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47132" name="Text Box 34"/>
          <p:cNvSpPr txBox="1">
            <a:spLocks noChangeArrowheads="1"/>
          </p:cNvSpPr>
          <p:nvPr/>
        </p:nvSpPr>
        <p:spPr bwMode="auto">
          <a:xfrm>
            <a:off x="1425575" y="1685925"/>
            <a:ext cx="403225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47133" name="Text Box 35"/>
          <p:cNvSpPr txBox="1">
            <a:spLocks noChangeArrowheads="1"/>
          </p:cNvSpPr>
          <p:nvPr/>
        </p:nvSpPr>
        <p:spPr bwMode="auto">
          <a:xfrm>
            <a:off x="1425575" y="3662363"/>
            <a:ext cx="3889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w</a:t>
            </a:r>
          </a:p>
        </p:txBody>
      </p:sp>
      <p:sp>
        <p:nvSpPr>
          <p:cNvPr id="47134" name="Text Box 37"/>
          <p:cNvSpPr txBox="1">
            <a:spLocks noChangeArrowheads="1"/>
          </p:cNvSpPr>
          <p:nvPr/>
        </p:nvSpPr>
        <p:spPr bwMode="auto">
          <a:xfrm>
            <a:off x="2400300" y="2497138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47135" name="Text Box 38"/>
          <p:cNvSpPr txBox="1">
            <a:spLocks noChangeArrowheads="1"/>
          </p:cNvSpPr>
          <p:nvPr/>
        </p:nvSpPr>
        <p:spPr bwMode="auto">
          <a:xfrm>
            <a:off x="3208338" y="1804988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y</a:t>
            </a:r>
          </a:p>
        </p:txBody>
      </p:sp>
      <p:sp>
        <p:nvSpPr>
          <p:cNvPr id="47136" name="Text Box 39"/>
          <p:cNvSpPr txBox="1">
            <a:spLocks noChangeArrowheads="1"/>
          </p:cNvSpPr>
          <p:nvPr/>
        </p:nvSpPr>
        <p:spPr bwMode="auto">
          <a:xfrm>
            <a:off x="4483100" y="2651125"/>
            <a:ext cx="3111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z</a:t>
            </a:r>
          </a:p>
        </p:txBody>
      </p:sp>
      <p:sp>
        <p:nvSpPr>
          <p:cNvPr id="47137" name="Text Box 40"/>
          <p:cNvSpPr txBox="1">
            <a:spLocks noChangeArrowheads="1"/>
          </p:cNvSpPr>
          <p:nvPr/>
        </p:nvSpPr>
        <p:spPr bwMode="auto">
          <a:xfrm>
            <a:off x="2649538" y="4008438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47138" name="Text Box 41"/>
          <p:cNvSpPr txBox="1">
            <a:spLocks noChangeArrowheads="1"/>
          </p:cNvSpPr>
          <p:nvPr/>
        </p:nvSpPr>
        <p:spPr bwMode="auto">
          <a:xfrm>
            <a:off x="3476625" y="3341688"/>
            <a:ext cx="401638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47139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92A365E-5CD0-BB45-8FDA-1FE34168F649}" type="slidenum">
              <a:rPr lang="en-US" sz="1200">
                <a:solidFill>
                  <a:srgbClr val="898989"/>
                </a:solidFill>
              </a:rPr>
              <a:pPr algn="r"/>
              <a:t>21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7140" name="Oval 7"/>
          <p:cNvSpPr>
            <a:spLocks noChangeArrowheads="1"/>
          </p:cNvSpPr>
          <p:nvPr/>
        </p:nvSpPr>
        <p:spPr bwMode="auto">
          <a:xfrm>
            <a:off x="1581150" y="2182813"/>
            <a:ext cx="287338" cy="250825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1" name="Oval 8"/>
          <p:cNvSpPr>
            <a:spLocks noChangeArrowheads="1"/>
          </p:cNvSpPr>
          <p:nvPr/>
        </p:nvSpPr>
        <p:spPr bwMode="auto">
          <a:xfrm>
            <a:off x="2347913" y="28543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2" name="Oval 10"/>
          <p:cNvSpPr>
            <a:spLocks noChangeArrowheads="1"/>
          </p:cNvSpPr>
          <p:nvPr/>
        </p:nvSpPr>
        <p:spPr bwMode="auto">
          <a:xfrm>
            <a:off x="3209925" y="2182813"/>
            <a:ext cx="287338" cy="250825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3" name="Oval 11"/>
          <p:cNvSpPr>
            <a:spLocks noChangeArrowheads="1"/>
          </p:cNvSpPr>
          <p:nvPr/>
        </p:nvSpPr>
        <p:spPr bwMode="auto">
          <a:xfrm>
            <a:off x="2443163" y="39465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4" name="Oval 12"/>
          <p:cNvSpPr>
            <a:spLocks noChangeArrowheads="1"/>
          </p:cNvSpPr>
          <p:nvPr/>
        </p:nvSpPr>
        <p:spPr bwMode="auto">
          <a:xfrm>
            <a:off x="4167188" y="2770188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Link State: Shortest-Path Tree</a:t>
            </a:r>
          </a:p>
        </p:txBody>
      </p:sp>
      <p:sp>
        <p:nvSpPr>
          <p:cNvPr id="44036" name="Rectangle 42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295400"/>
            <a:ext cx="4648200" cy="4525963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-1" charset="0"/>
              <a:buNone/>
            </a:pP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Find shortest path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 t </a:t>
            </a:r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to </a:t>
            </a:r>
            <a:r>
              <a:rPr lang="en-US" sz="3200" i="1" dirty="0"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32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Forwarding table entry at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	(Y)  (</a:t>
            </a:r>
            <a:r>
              <a:rPr lang="en-US" sz="2700" dirty="0" err="1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t,x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)      (M) (t, s)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Distance from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to </a:t>
            </a:r>
            <a:r>
              <a:rPr lang="en-US" sz="2700" i="1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v</a:t>
            </a:r>
            <a:endParaRPr lang="en-US" sz="27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1800"/>
              </a:spcAft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	  (Y) 6    (M) 7   (C) 8    (A) 9</a:t>
            </a:r>
          </a:p>
          <a:p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Rounds to find shortest path</a:t>
            </a:r>
          </a:p>
          <a:p>
            <a:pPr>
              <a:buFont typeface="Arial" pitchFamily="-1" charset="0"/>
              <a:buNone/>
            </a:pPr>
            <a:r>
              <a:rPr lang="en-US" sz="27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      (Y) 5    (M) 6    (C) 7    (A) 8</a:t>
            </a:r>
          </a:p>
        </p:txBody>
      </p:sp>
      <p:sp>
        <p:nvSpPr>
          <p:cNvPr id="47108" name="Oval 5"/>
          <p:cNvSpPr>
            <a:spLocks noChangeArrowheads="1"/>
          </p:cNvSpPr>
          <p:nvPr/>
        </p:nvSpPr>
        <p:spPr bwMode="auto">
          <a:xfrm>
            <a:off x="623888" y="2770188"/>
            <a:ext cx="287337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9" name="Oval 6"/>
          <p:cNvSpPr>
            <a:spLocks noChangeArrowheads="1"/>
          </p:cNvSpPr>
          <p:nvPr/>
        </p:nvSpPr>
        <p:spPr bwMode="auto">
          <a:xfrm>
            <a:off x="1485900" y="3441700"/>
            <a:ext cx="287338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0" name="Oval 9"/>
          <p:cNvSpPr>
            <a:spLocks noChangeArrowheads="1"/>
          </p:cNvSpPr>
          <p:nvPr/>
        </p:nvSpPr>
        <p:spPr bwMode="auto">
          <a:xfrm>
            <a:off x="3209925" y="3441700"/>
            <a:ext cx="287338" cy="252413"/>
          </a:xfrm>
          <a:prstGeom prst="ellipse">
            <a:avLst/>
          </a:prstGeom>
          <a:solidFill>
            <a:srgbClr val="FF0000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1" name="Line 13"/>
          <p:cNvSpPr>
            <a:spLocks noChangeShapeType="1"/>
          </p:cNvSpPr>
          <p:nvPr/>
        </p:nvSpPr>
        <p:spPr bwMode="auto">
          <a:xfrm flipV="1">
            <a:off x="911225" y="2349500"/>
            <a:ext cx="669925" cy="5048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2" name="Line 14"/>
          <p:cNvSpPr>
            <a:spLocks noChangeShapeType="1"/>
          </p:cNvSpPr>
          <p:nvPr/>
        </p:nvSpPr>
        <p:spPr bwMode="auto">
          <a:xfrm>
            <a:off x="855663" y="3009900"/>
            <a:ext cx="623887" cy="531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3" name="Line 15"/>
          <p:cNvSpPr>
            <a:spLocks noChangeShapeType="1"/>
          </p:cNvSpPr>
          <p:nvPr/>
        </p:nvSpPr>
        <p:spPr bwMode="auto">
          <a:xfrm>
            <a:off x="1820863" y="23637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4" name="Line 16"/>
          <p:cNvSpPr>
            <a:spLocks noChangeShapeType="1"/>
          </p:cNvSpPr>
          <p:nvPr/>
        </p:nvSpPr>
        <p:spPr bwMode="auto">
          <a:xfrm>
            <a:off x="1725613" y="3609975"/>
            <a:ext cx="717550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5" name="Line 17"/>
          <p:cNvSpPr>
            <a:spLocks noChangeShapeType="1"/>
          </p:cNvSpPr>
          <p:nvPr/>
        </p:nvSpPr>
        <p:spPr bwMode="auto">
          <a:xfrm flipV="1">
            <a:off x="1757363" y="3063875"/>
            <a:ext cx="638175" cy="4206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6" name="Line 18"/>
          <p:cNvSpPr>
            <a:spLocks noChangeShapeType="1"/>
          </p:cNvSpPr>
          <p:nvPr/>
        </p:nvSpPr>
        <p:spPr bwMode="auto">
          <a:xfrm>
            <a:off x="2587625" y="3078163"/>
            <a:ext cx="654050" cy="3921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7" name="Line 19"/>
          <p:cNvSpPr>
            <a:spLocks noChangeShapeType="1"/>
          </p:cNvSpPr>
          <p:nvPr/>
        </p:nvSpPr>
        <p:spPr bwMode="auto">
          <a:xfrm flipV="1">
            <a:off x="2682875" y="36528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8" name="Line 20"/>
          <p:cNvSpPr>
            <a:spLocks noChangeShapeType="1"/>
          </p:cNvSpPr>
          <p:nvPr/>
        </p:nvSpPr>
        <p:spPr bwMode="auto">
          <a:xfrm flipV="1">
            <a:off x="2635250" y="28956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9" name="Line 21"/>
          <p:cNvSpPr>
            <a:spLocks noChangeShapeType="1"/>
          </p:cNvSpPr>
          <p:nvPr/>
        </p:nvSpPr>
        <p:spPr bwMode="auto">
          <a:xfrm>
            <a:off x="1836738" y="2293938"/>
            <a:ext cx="1373187" cy="142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0" name="Line 22"/>
          <p:cNvSpPr>
            <a:spLocks noChangeShapeType="1"/>
          </p:cNvSpPr>
          <p:nvPr/>
        </p:nvSpPr>
        <p:spPr bwMode="auto">
          <a:xfrm>
            <a:off x="3481388" y="2392363"/>
            <a:ext cx="766762" cy="419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21" name="Text Box 23"/>
          <p:cNvSpPr txBox="1">
            <a:spLocks noChangeArrowheads="1"/>
          </p:cNvSpPr>
          <p:nvPr/>
        </p:nvSpPr>
        <p:spPr bwMode="auto">
          <a:xfrm>
            <a:off x="954088" y="2128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2" name="Text Box 24"/>
          <p:cNvSpPr txBox="1">
            <a:spLocks noChangeArrowheads="1"/>
          </p:cNvSpPr>
          <p:nvPr/>
        </p:nvSpPr>
        <p:spPr bwMode="auto">
          <a:xfrm>
            <a:off x="2311400" y="1779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3" name="Text Box 25"/>
          <p:cNvSpPr txBox="1">
            <a:spLocks noChangeArrowheads="1"/>
          </p:cNvSpPr>
          <p:nvPr/>
        </p:nvSpPr>
        <p:spPr bwMode="auto">
          <a:xfrm>
            <a:off x="1066800" y="280193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47124" name="Text Box 26"/>
          <p:cNvSpPr txBox="1">
            <a:spLocks noChangeArrowheads="1"/>
          </p:cNvSpPr>
          <p:nvPr/>
        </p:nvSpPr>
        <p:spPr bwMode="auto">
          <a:xfrm>
            <a:off x="2071688" y="2227263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7125" name="Text Box 27"/>
          <p:cNvSpPr txBox="1">
            <a:spLocks noChangeArrowheads="1"/>
          </p:cNvSpPr>
          <p:nvPr/>
        </p:nvSpPr>
        <p:spPr bwMode="auto">
          <a:xfrm>
            <a:off x="1768475" y="28717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6" name="Text Box 28"/>
          <p:cNvSpPr txBox="1">
            <a:spLocks noChangeArrowheads="1"/>
          </p:cNvSpPr>
          <p:nvPr/>
        </p:nvSpPr>
        <p:spPr bwMode="auto">
          <a:xfrm>
            <a:off x="3046413" y="246538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7" name="Text Box 29"/>
          <p:cNvSpPr txBox="1">
            <a:spLocks noChangeArrowheads="1"/>
          </p:cNvSpPr>
          <p:nvPr/>
        </p:nvSpPr>
        <p:spPr bwMode="auto">
          <a:xfrm>
            <a:off x="3748088" y="20589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8" name="Text Box 30"/>
          <p:cNvSpPr txBox="1">
            <a:spLocks noChangeArrowheads="1"/>
          </p:cNvSpPr>
          <p:nvPr/>
        </p:nvSpPr>
        <p:spPr bwMode="auto">
          <a:xfrm>
            <a:off x="1720850" y="368458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7129" name="Text Box 31"/>
          <p:cNvSpPr txBox="1">
            <a:spLocks noChangeArrowheads="1"/>
          </p:cNvSpPr>
          <p:nvPr/>
        </p:nvSpPr>
        <p:spPr bwMode="auto">
          <a:xfrm>
            <a:off x="2570163" y="3144838"/>
            <a:ext cx="3381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47130" name="Text Box 32"/>
          <p:cNvSpPr txBox="1">
            <a:spLocks noChangeArrowheads="1"/>
          </p:cNvSpPr>
          <p:nvPr/>
        </p:nvSpPr>
        <p:spPr bwMode="auto">
          <a:xfrm>
            <a:off x="2967038" y="371157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47131" name="Text Box 33"/>
          <p:cNvSpPr txBox="1">
            <a:spLocks noChangeArrowheads="1"/>
          </p:cNvSpPr>
          <p:nvPr/>
        </p:nvSpPr>
        <p:spPr bwMode="auto">
          <a:xfrm>
            <a:off x="228600" y="2663825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47132" name="Text Box 34"/>
          <p:cNvSpPr txBox="1">
            <a:spLocks noChangeArrowheads="1"/>
          </p:cNvSpPr>
          <p:nvPr/>
        </p:nvSpPr>
        <p:spPr bwMode="auto">
          <a:xfrm>
            <a:off x="1425575" y="1685925"/>
            <a:ext cx="403225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47133" name="Text Box 35"/>
          <p:cNvSpPr txBox="1">
            <a:spLocks noChangeArrowheads="1"/>
          </p:cNvSpPr>
          <p:nvPr/>
        </p:nvSpPr>
        <p:spPr bwMode="auto">
          <a:xfrm>
            <a:off x="1425575" y="3662363"/>
            <a:ext cx="3889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w</a:t>
            </a:r>
          </a:p>
        </p:txBody>
      </p:sp>
      <p:sp>
        <p:nvSpPr>
          <p:cNvPr id="47134" name="Text Box 37"/>
          <p:cNvSpPr txBox="1">
            <a:spLocks noChangeArrowheads="1"/>
          </p:cNvSpPr>
          <p:nvPr/>
        </p:nvSpPr>
        <p:spPr bwMode="auto">
          <a:xfrm>
            <a:off x="2400300" y="2497138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47135" name="Text Box 38"/>
          <p:cNvSpPr txBox="1">
            <a:spLocks noChangeArrowheads="1"/>
          </p:cNvSpPr>
          <p:nvPr/>
        </p:nvSpPr>
        <p:spPr bwMode="auto">
          <a:xfrm>
            <a:off x="3208338" y="1804988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y</a:t>
            </a:r>
          </a:p>
        </p:txBody>
      </p:sp>
      <p:sp>
        <p:nvSpPr>
          <p:cNvPr id="47136" name="Text Box 39"/>
          <p:cNvSpPr txBox="1">
            <a:spLocks noChangeArrowheads="1"/>
          </p:cNvSpPr>
          <p:nvPr/>
        </p:nvSpPr>
        <p:spPr bwMode="auto">
          <a:xfrm>
            <a:off x="4483100" y="2651125"/>
            <a:ext cx="3111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z</a:t>
            </a:r>
          </a:p>
        </p:txBody>
      </p:sp>
      <p:sp>
        <p:nvSpPr>
          <p:cNvPr id="47137" name="Text Box 40"/>
          <p:cNvSpPr txBox="1">
            <a:spLocks noChangeArrowheads="1"/>
          </p:cNvSpPr>
          <p:nvPr/>
        </p:nvSpPr>
        <p:spPr bwMode="auto">
          <a:xfrm>
            <a:off x="2649538" y="4008438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47138" name="Text Box 41"/>
          <p:cNvSpPr txBox="1">
            <a:spLocks noChangeArrowheads="1"/>
          </p:cNvSpPr>
          <p:nvPr/>
        </p:nvSpPr>
        <p:spPr bwMode="auto">
          <a:xfrm>
            <a:off x="3476625" y="3341688"/>
            <a:ext cx="401638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47139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92A365E-5CD0-BB45-8FDA-1FE34168F649}" type="slidenum">
              <a:rPr lang="en-US" sz="1200">
                <a:solidFill>
                  <a:srgbClr val="898989"/>
                </a:solidFill>
              </a:rPr>
              <a:pPr algn="r"/>
              <a:t>22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7140" name="Oval 7"/>
          <p:cNvSpPr>
            <a:spLocks noChangeArrowheads="1"/>
          </p:cNvSpPr>
          <p:nvPr/>
        </p:nvSpPr>
        <p:spPr bwMode="auto">
          <a:xfrm>
            <a:off x="1581150" y="2182813"/>
            <a:ext cx="287338" cy="250825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1" name="Oval 8"/>
          <p:cNvSpPr>
            <a:spLocks noChangeArrowheads="1"/>
          </p:cNvSpPr>
          <p:nvPr/>
        </p:nvSpPr>
        <p:spPr bwMode="auto">
          <a:xfrm>
            <a:off x="2347913" y="28543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2" name="Oval 10"/>
          <p:cNvSpPr>
            <a:spLocks noChangeArrowheads="1"/>
          </p:cNvSpPr>
          <p:nvPr/>
        </p:nvSpPr>
        <p:spPr bwMode="auto">
          <a:xfrm>
            <a:off x="3209925" y="2182813"/>
            <a:ext cx="287338" cy="250825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3" name="Oval 11"/>
          <p:cNvSpPr>
            <a:spLocks noChangeArrowheads="1"/>
          </p:cNvSpPr>
          <p:nvPr/>
        </p:nvSpPr>
        <p:spPr bwMode="auto">
          <a:xfrm>
            <a:off x="2443163" y="394652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44" name="Oval 12"/>
          <p:cNvSpPr>
            <a:spLocks noChangeArrowheads="1"/>
          </p:cNvSpPr>
          <p:nvPr/>
        </p:nvSpPr>
        <p:spPr bwMode="auto">
          <a:xfrm>
            <a:off x="4167188" y="2770188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4ABEBC-54EE-584A-8220-3B77681CF64E}"/>
              </a:ext>
            </a:extLst>
          </p:cNvPr>
          <p:cNvSpPr/>
          <p:nvPr/>
        </p:nvSpPr>
        <p:spPr>
          <a:xfrm>
            <a:off x="6498467" y="2480734"/>
            <a:ext cx="1376363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A055240-2C12-1C41-A6B9-FD02DCD76646}"/>
              </a:ext>
            </a:extLst>
          </p:cNvPr>
          <p:cNvSpPr/>
          <p:nvPr/>
        </p:nvSpPr>
        <p:spPr>
          <a:xfrm>
            <a:off x="5867113" y="3706557"/>
            <a:ext cx="1085998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4AAC368-DBAA-F746-A558-605F7959657B}"/>
              </a:ext>
            </a:extLst>
          </p:cNvPr>
          <p:cNvSpPr/>
          <p:nvPr/>
        </p:nvSpPr>
        <p:spPr>
          <a:xfrm>
            <a:off x="4806163" y="4932380"/>
            <a:ext cx="2146947" cy="625733"/>
          </a:xfrm>
          <a:prstGeom prst="rect">
            <a:avLst/>
          </a:prstGeom>
          <a:noFill/>
          <a:ln w="6350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7CD653-0608-C640-9638-C6F23424F015}"/>
              </a:ext>
            </a:extLst>
          </p:cNvPr>
          <p:cNvSpPr txBox="1"/>
          <p:nvPr/>
        </p:nvSpPr>
        <p:spPr>
          <a:xfrm>
            <a:off x="2812256" y="5733300"/>
            <a:ext cx="5849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Rounds:  Add s (distance 2), w (distance 3), x (distance 4), z (distance 5), </a:t>
            </a:r>
            <a:r>
              <a:rPr lang="en-US" b="0" dirty="0" err="1">
                <a:latin typeface="Calibri" panose="020F0502020204030204" pitchFamily="34" charset="0"/>
                <a:cs typeface="Calibri" panose="020F0502020204030204" pitchFamily="34" charset="0"/>
              </a:rPr>
              <a:t>equi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-distance to u or y (distance 6) </a:t>
            </a:r>
          </a:p>
          <a:p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So could be 5 (via y) or 6 (via u then y) </a:t>
            </a:r>
          </a:p>
        </p:txBody>
      </p:sp>
    </p:spTree>
    <p:extLst>
      <p:ext uri="{BB962C8B-B14F-4D97-AF65-F5344CB8AC3E}">
        <p14:creationId xmlns:p14="http://schemas.microsoft.com/office/powerpoint/2010/main" val="80980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Distance Vector: Bellman-Ford Algo</a:t>
            </a:r>
          </a:p>
        </p:txBody>
      </p:sp>
      <p:sp>
        <p:nvSpPr>
          <p:cNvPr id="4915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Define distances at each node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x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spcAft>
                <a:spcPts val="1200"/>
              </a:spcAft>
            </a:pPr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aseline="-25000" dirty="0" err="1"/>
              <a:t>x</a:t>
            </a:r>
            <a:r>
              <a:rPr lang="en-US" dirty="0" err="1"/>
              <a:t>(y</a:t>
            </a:r>
            <a:r>
              <a:rPr lang="en-US" dirty="0"/>
              <a:t>) = cost of least-cost path from </a:t>
            </a:r>
            <a:r>
              <a:rPr lang="en-US" dirty="0" err="1"/>
              <a:t>x</a:t>
            </a:r>
            <a:r>
              <a:rPr lang="en-US" dirty="0"/>
              <a:t> to </a:t>
            </a:r>
            <a:r>
              <a:rPr lang="en-US" dirty="0" err="1"/>
              <a:t>y</a:t>
            </a:r>
            <a:endParaRPr lang="en-US" dirty="0"/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Update distances based on neighbors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aseline="-25000" dirty="0" err="1"/>
              <a:t>x</a:t>
            </a:r>
            <a:r>
              <a:rPr lang="en-US" dirty="0" err="1"/>
              <a:t>(y</a:t>
            </a:r>
            <a:r>
              <a:rPr lang="en-US" dirty="0"/>
              <a:t>) = min {</a:t>
            </a:r>
            <a:r>
              <a:rPr lang="en-US" dirty="0" err="1"/>
              <a:t>c(x,v</a:t>
            </a:r>
            <a:r>
              <a:rPr lang="en-US" dirty="0"/>
              <a:t>) + </a:t>
            </a:r>
            <a:r>
              <a:rPr lang="en-US" dirty="0" err="1"/>
              <a:t>d</a:t>
            </a:r>
            <a:r>
              <a:rPr lang="en-US" baseline="-25000" dirty="0" err="1"/>
              <a:t>v</a:t>
            </a:r>
            <a:r>
              <a:rPr lang="en-US" dirty="0" err="1"/>
              <a:t>(y</a:t>
            </a:r>
            <a:r>
              <a:rPr lang="en-US" dirty="0"/>
              <a:t>)} over all neighbors </a:t>
            </a:r>
            <a:r>
              <a:rPr lang="en-US" dirty="0" err="1"/>
              <a:t>v</a:t>
            </a:r>
            <a:endParaRPr lang="en-US" dirty="0"/>
          </a:p>
        </p:txBody>
      </p:sp>
      <p:sp>
        <p:nvSpPr>
          <p:cNvPr id="49156" name="Oval 77"/>
          <p:cNvSpPr>
            <a:spLocks noChangeArrowheads="1"/>
          </p:cNvSpPr>
          <p:nvPr/>
        </p:nvSpPr>
        <p:spPr bwMode="auto">
          <a:xfrm>
            <a:off x="623888" y="4765675"/>
            <a:ext cx="287337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7" name="Oval 78"/>
          <p:cNvSpPr>
            <a:spLocks noChangeArrowheads="1"/>
          </p:cNvSpPr>
          <p:nvPr/>
        </p:nvSpPr>
        <p:spPr bwMode="auto">
          <a:xfrm>
            <a:off x="1485900" y="5437188"/>
            <a:ext cx="287338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8" name="Oval 79"/>
          <p:cNvSpPr>
            <a:spLocks noChangeArrowheads="1"/>
          </p:cNvSpPr>
          <p:nvPr/>
        </p:nvSpPr>
        <p:spPr bwMode="auto">
          <a:xfrm>
            <a:off x="1581150" y="4178300"/>
            <a:ext cx="287338" cy="25082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9" name="Oval 80"/>
          <p:cNvSpPr>
            <a:spLocks noChangeArrowheads="1"/>
          </p:cNvSpPr>
          <p:nvPr/>
        </p:nvSpPr>
        <p:spPr bwMode="auto">
          <a:xfrm>
            <a:off x="2347913" y="4849813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0" name="Oval 81"/>
          <p:cNvSpPr>
            <a:spLocks noChangeArrowheads="1"/>
          </p:cNvSpPr>
          <p:nvPr/>
        </p:nvSpPr>
        <p:spPr bwMode="auto">
          <a:xfrm>
            <a:off x="3209925" y="5437188"/>
            <a:ext cx="287338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1" name="Oval 82"/>
          <p:cNvSpPr>
            <a:spLocks noChangeArrowheads="1"/>
          </p:cNvSpPr>
          <p:nvPr/>
        </p:nvSpPr>
        <p:spPr bwMode="auto">
          <a:xfrm>
            <a:off x="3209925" y="4178300"/>
            <a:ext cx="287338" cy="250825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2" name="Oval 83"/>
          <p:cNvSpPr>
            <a:spLocks noChangeArrowheads="1"/>
          </p:cNvSpPr>
          <p:nvPr/>
        </p:nvSpPr>
        <p:spPr bwMode="auto">
          <a:xfrm>
            <a:off x="2443163" y="5942013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3" name="Oval 84"/>
          <p:cNvSpPr>
            <a:spLocks noChangeArrowheads="1"/>
          </p:cNvSpPr>
          <p:nvPr/>
        </p:nvSpPr>
        <p:spPr bwMode="auto">
          <a:xfrm>
            <a:off x="4167188" y="4765675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4" name="Line 85"/>
          <p:cNvSpPr>
            <a:spLocks noChangeShapeType="1"/>
          </p:cNvSpPr>
          <p:nvPr/>
        </p:nvSpPr>
        <p:spPr bwMode="auto">
          <a:xfrm flipV="1">
            <a:off x="911225" y="4344988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5" name="Line 86"/>
          <p:cNvSpPr>
            <a:spLocks noChangeShapeType="1"/>
          </p:cNvSpPr>
          <p:nvPr/>
        </p:nvSpPr>
        <p:spPr bwMode="auto">
          <a:xfrm>
            <a:off x="855663" y="5005388"/>
            <a:ext cx="623887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6" name="Line 87"/>
          <p:cNvSpPr>
            <a:spLocks noChangeShapeType="1"/>
          </p:cNvSpPr>
          <p:nvPr/>
        </p:nvSpPr>
        <p:spPr bwMode="auto">
          <a:xfrm>
            <a:off x="1820863" y="4359275"/>
            <a:ext cx="574675" cy="531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7" name="Line 88"/>
          <p:cNvSpPr>
            <a:spLocks noChangeShapeType="1"/>
          </p:cNvSpPr>
          <p:nvPr/>
        </p:nvSpPr>
        <p:spPr bwMode="auto">
          <a:xfrm>
            <a:off x="1725613" y="5605463"/>
            <a:ext cx="717550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8" name="Line 89"/>
          <p:cNvSpPr>
            <a:spLocks noChangeShapeType="1"/>
          </p:cNvSpPr>
          <p:nvPr/>
        </p:nvSpPr>
        <p:spPr bwMode="auto">
          <a:xfrm flipV="1">
            <a:off x="1757363" y="5059363"/>
            <a:ext cx="638175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9" name="Line 90"/>
          <p:cNvSpPr>
            <a:spLocks noChangeShapeType="1"/>
          </p:cNvSpPr>
          <p:nvPr/>
        </p:nvSpPr>
        <p:spPr bwMode="auto">
          <a:xfrm>
            <a:off x="2587625" y="5073650"/>
            <a:ext cx="654050" cy="392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70" name="Line 91"/>
          <p:cNvSpPr>
            <a:spLocks noChangeShapeType="1"/>
          </p:cNvSpPr>
          <p:nvPr/>
        </p:nvSpPr>
        <p:spPr bwMode="auto">
          <a:xfrm flipV="1">
            <a:off x="2682875" y="5648325"/>
            <a:ext cx="590550" cy="334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71" name="Line 92"/>
          <p:cNvSpPr>
            <a:spLocks noChangeShapeType="1"/>
          </p:cNvSpPr>
          <p:nvPr/>
        </p:nvSpPr>
        <p:spPr bwMode="auto">
          <a:xfrm flipV="1">
            <a:off x="2635250" y="4891088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72" name="Line 93"/>
          <p:cNvSpPr>
            <a:spLocks noChangeShapeType="1"/>
          </p:cNvSpPr>
          <p:nvPr/>
        </p:nvSpPr>
        <p:spPr bwMode="auto">
          <a:xfrm>
            <a:off x="1836738" y="4289425"/>
            <a:ext cx="1373187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73" name="Line 94"/>
          <p:cNvSpPr>
            <a:spLocks noChangeShapeType="1"/>
          </p:cNvSpPr>
          <p:nvPr/>
        </p:nvSpPr>
        <p:spPr bwMode="auto">
          <a:xfrm>
            <a:off x="3481388" y="4387850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74" name="Text Box 95"/>
          <p:cNvSpPr txBox="1">
            <a:spLocks noChangeArrowheads="1"/>
          </p:cNvSpPr>
          <p:nvPr/>
        </p:nvSpPr>
        <p:spPr bwMode="auto">
          <a:xfrm>
            <a:off x="954088" y="41243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49175" name="Text Box 96"/>
          <p:cNvSpPr txBox="1">
            <a:spLocks noChangeArrowheads="1"/>
          </p:cNvSpPr>
          <p:nvPr/>
        </p:nvSpPr>
        <p:spPr bwMode="auto">
          <a:xfrm>
            <a:off x="2311400" y="3775075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49176" name="Text Box 97"/>
          <p:cNvSpPr txBox="1">
            <a:spLocks noChangeArrowheads="1"/>
          </p:cNvSpPr>
          <p:nvPr/>
        </p:nvSpPr>
        <p:spPr bwMode="auto">
          <a:xfrm>
            <a:off x="1066800" y="47974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49177" name="Text Box 98"/>
          <p:cNvSpPr txBox="1">
            <a:spLocks noChangeArrowheads="1"/>
          </p:cNvSpPr>
          <p:nvPr/>
        </p:nvSpPr>
        <p:spPr bwMode="auto">
          <a:xfrm>
            <a:off x="2071688" y="42227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9178" name="Text Box 99"/>
          <p:cNvSpPr txBox="1">
            <a:spLocks noChangeArrowheads="1"/>
          </p:cNvSpPr>
          <p:nvPr/>
        </p:nvSpPr>
        <p:spPr bwMode="auto">
          <a:xfrm>
            <a:off x="1768475" y="4867275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9179" name="Text Box 100"/>
          <p:cNvSpPr txBox="1">
            <a:spLocks noChangeArrowheads="1"/>
          </p:cNvSpPr>
          <p:nvPr/>
        </p:nvSpPr>
        <p:spPr bwMode="auto">
          <a:xfrm>
            <a:off x="3046413" y="4460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9180" name="Text Box 101"/>
          <p:cNvSpPr txBox="1">
            <a:spLocks noChangeArrowheads="1"/>
          </p:cNvSpPr>
          <p:nvPr/>
        </p:nvSpPr>
        <p:spPr bwMode="auto">
          <a:xfrm>
            <a:off x="3748088" y="40544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49181" name="Text Box 102"/>
          <p:cNvSpPr txBox="1">
            <a:spLocks noChangeArrowheads="1"/>
          </p:cNvSpPr>
          <p:nvPr/>
        </p:nvSpPr>
        <p:spPr bwMode="auto">
          <a:xfrm>
            <a:off x="1720850" y="5680075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49182" name="Text Box 103"/>
          <p:cNvSpPr txBox="1">
            <a:spLocks noChangeArrowheads="1"/>
          </p:cNvSpPr>
          <p:nvPr/>
        </p:nvSpPr>
        <p:spPr bwMode="auto">
          <a:xfrm>
            <a:off x="2570163" y="51403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49183" name="Text Box 104"/>
          <p:cNvSpPr txBox="1">
            <a:spLocks noChangeArrowheads="1"/>
          </p:cNvSpPr>
          <p:nvPr/>
        </p:nvSpPr>
        <p:spPr bwMode="auto">
          <a:xfrm>
            <a:off x="2967038" y="57070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49184" name="Text Box 105"/>
          <p:cNvSpPr txBox="1">
            <a:spLocks noChangeArrowheads="1"/>
          </p:cNvSpPr>
          <p:nvPr/>
        </p:nvSpPr>
        <p:spPr bwMode="auto">
          <a:xfrm>
            <a:off x="228600" y="4659313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49185" name="Text Box 106"/>
          <p:cNvSpPr txBox="1">
            <a:spLocks noChangeArrowheads="1"/>
          </p:cNvSpPr>
          <p:nvPr/>
        </p:nvSpPr>
        <p:spPr bwMode="auto">
          <a:xfrm>
            <a:off x="1501775" y="3789363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49186" name="Text Box 107"/>
          <p:cNvSpPr txBox="1">
            <a:spLocks noChangeArrowheads="1"/>
          </p:cNvSpPr>
          <p:nvPr/>
        </p:nvSpPr>
        <p:spPr bwMode="auto">
          <a:xfrm>
            <a:off x="1425575" y="5657850"/>
            <a:ext cx="3889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w</a:t>
            </a:r>
          </a:p>
        </p:txBody>
      </p:sp>
      <p:sp>
        <p:nvSpPr>
          <p:cNvPr id="49187" name="Text Box 108"/>
          <p:cNvSpPr txBox="1">
            <a:spLocks noChangeArrowheads="1"/>
          </p:cNvSpPr>
          <p:nvPr/>
        </p:nvSpPr>
        <p:spPr bwMode="auto">
          <a:xfrm>
            <a:off x="2400300" y="4492625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49188" name="Text Box 109"/>
          <p:cNvSpPr txBox="1">
            <a:spLocks noChangeArrowheads="1"/>
          </p:cNvSpPr>
          <p:nvPr/>
        </p:nvSpPr>
        <p:spPr bwMode="auto">
          <a:xfrm>
            <a:off x="3208338" y="3800475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y</a:t>
            </a:r>
          </a:p>
        </p:txBody>
      </p:sp>
      <p:sp>
        <p:nvSpPr>
          <p:cNvPr id="49189" name="Text Box 110"/>
          <p:cNvSpPr txBox="1">
            <a:spLocks noChangeArrowheads="1"/>
          </p:cNvSpPr>
          <p:nvPr/>
        </p:nvSpPr>
        <p:spPr bwMode="auto">
          <a:xfrm>
            <a:off x="4483100" y="4646613"/>
            <a:ext cx="3111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z</a:t>
            </a:r>
          </a:p>
        </p:txBody>
      </p:sp>
      <p:sp>
        <p:nvSpPr>
          <p:cNvPr id="49190" name="Text Box 111"/>
          <p:cNvSpPr txBox="1">
            <a:spLocks noChangeArrowheads="1"/>
          </p:cNvSpPr>
          <p:nvPr/>
        </p:nvSpPr>
        <p:spPr bwMode="auto">
          <a:xfrm>
            <a:off x="2649538" y="6003925"/>
            <a:ext cx="325437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49191" name="Text Box 112"/>
          <p:cNvSpPr txBox="1">
            <a:spLocks noChangeArrowheads="1"/>
          </p:cNvSpPr>
          <p:nvPr/>
        </p:nvSpPr>
        <p:spPr bwMode="auto">
          <a:xfrm>
            <a:off x="3543300" y="5337175"/>
            <a:ext cx="26828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49192" name="Text Box 113"/>
          <p:cNvSpPr txBox="1">
            <a:spLocks noChangeArrowheads="1"/>
          </p:cNvSpPr>
          <p:nvPr/>
        </p:nvSpPr>
        <p:spPr bwMode="auto">
          <a:xfrm>
            <a:off x="4565650" y="3810000"/>
            <a:ext cx="43497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>
              <a:tabLst>
                <a:tab pos="1825625" algn="l"/>
              </a:tabLst>
            </a:pP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d</a:t>
            </a:r>
            <a:r>
              <a:rPr lang="en-US" sz="2800" baseline="-25000">
                <a:latin typeface="Calibri" pitchFamily="-1" charset="0"/>
                <a:ea typeface="Calibri" pitchFamily="-1" charset="0"/>
                <a:cs typeface="Calibri" pitchFamily="-1" charset="0"/>
              </a:rPr>
              <a:t>u</a:t>
            </a: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(z) = min{	c(u,v) + d</a:t>
            </a:r>
            <a:r>
              <a:rPr lang="en-US" sz="2800" baseline="-25000">
                <a:latin typeface="Calibri" pitchFamily="-1" charset="0"/>
                <a:ea typeface="Calibri" pitchFamily="-1" charset="0"/>
                <a:cs typeface="Calibri" pitchFamily="-1" charset="0"/>
              </a:rPr>
              <a:t>v</a:t>
            </a: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(z), </a:t>
            </a:r>
          </a:p>
          <a:p>
            <a:pPr algn="l" eaLnBrk="0" hangingPunct="0">
              <a:tabLst>
                <a:tab pos="1825625" algn="l"/>
              </a:tabLst>
            </a:pP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                    	 c(u,w) + d</a:t>
            </a:r>
            <a:r>
              <a:rPr lang="en-US" sz="2800" baseline="-25000">
                <a:latin typeface="Calibri" pitchFamily="-1" charset="0"/>
                <a:ea typeface="Calibri" pitchFamily="-1" charset="0"/>
                <a:cs typeface="Calibri" pitchFamily="-1" charset="0"/>
              </a:rPr>
              <a:t>w</a:t>
            </a: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(z)}</a:t>
            </a:r>
          </a:p>
        </p:txBody>
      </p:sp>
      <p:sp>
        <p:nvSpPr>
          <p:cNvPr id="49193" name="TextBox 41"/>
          <p:cNvSpPr txBox="1">
            <a:spLocks noChangeArrowheads="1"/>
          </p:cNvSpPr>
          <p:nvPr/>
        </p:nvSpPr>
        <p:spPr bwMode="auto">
          <a:xfrm>
            <a:off x="4864100" y="5267325"/>
            <a:ext cx="3484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Used in RIP and EIGRP</a:t>
            </a:r>
          </a:p>
        </p:txBody>
      </p:sp>
      <p:sp>
        <p:nvSpPr>
          <p:cNvPr id="49194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2D8CB87-F032-1342-9B4A-8E288D4E9A8A}" type="slidenum">
              <a:rPr lang="en-US" sz="1200">
                <a:solidFill>
                  <a:srgbClr val="898989"/>
                </a:solidFill>
              </a:rPr>
              <a:pPr algn="r"/>
              <a:t>23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Distance Vector Example</a:t>
            </a: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1D31D0-F9D9-724D-A9DE-584895C8708C}" type="slidenum">
              <a:rPr lang="en-US" smtClean="0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  <p:sp>
        <p:nvSpPr>
          <p:cNvPr id="51204" name="Oval 77"/>
          <p:cNvSpPr>
            <a:spLocks noChangeArrowheads="1"/>
          </p:cNvSpPr>
          <p:nvPr/>
        </p:nvSpPr>
        <p:spPr bwMode="auto">
          <a:xfrm>
            <a:off x="312738" y="2514600"/>
            <a:ext cx="287337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5" name="Oval 78"/>
          <p:cNvSpPr>
            <a:spLocks noChangeArrowheads="1"/>
          </p:cNvSpPr>
          <p:nvPr/>
        </p:nvSpPr>
        <p:spPr bwMode="auto">
          <a:xfrm>
            <a:off x="1174750" y="3186113"/>
            <a:ext cx="287338" cy="252412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6" name="Oval 79"/>
          <p:cNvSpPr>
            <a:spLocks noChangeArrowheads="1"/>
          </p:cNvSpPr>
          <p:nvPr/>
        </p:nvSpPr>
        <p:spPr bwMode="auto">
          <a:xfrm>
            <a:off x="1270000" y="1927225"/>
            <a:ext cx="287338" cy="25082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7" name="Oval 80"/>
          <p:cNvSpPr>
            <a:spLocks noChangeArrowheads="1"/>
          </p:cNvSpPr>
          <p:nvPr/>
        </p:nvSpPr>
        <p:spPr bwMode="auto">
          <a:xfrm>
            <a:off x="2036763" y="2598738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8" name="Oval 81"/>
          <p:cNvSpPr>
            <a:spLocks noChangeArrowheads="1"/>
          </p:cNvSpPr>
          <p:nvPr/>
        </p:nvSpPr>
        <p:spPr bwMode="auto">
          <a:xfrm>
            <a:off x="2898775" y="3186113"/>
            <a:ext cx="287338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9" name="Oval 82"/>
          <p:cNvSpPr>
            <a:spLocks noChangeArrowheads="1"/>
          </p:cNvSpPr>
          <p:nvPr/>
        </p:nvSpPr>
        <p:spPr bwMode="auto">
          <a:xfrm>
            <a:off x="2898775" y="1927225"/>
            <a:ext cx="287338" cy="250825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0" name="Oval 83"/>
          <p:cNvSpPr>
            <a:spLocks noChangeArrowheads="1"/>
          </p:cNvSpPr>
          <p:nvPr/>
        </p:nvSpPr>
        <p:spPr bwMode="auto">
          <a:xfrm>
            <a:off x="2132013" y="3690938"/>
            <a:ext cx="287337" cy="252412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1" name="Oval 84"/>
          <p:cNvSpPr>
            <a:spLocks noChangeArrowheads="1"/>
          </p:cNvSpPr>
          <p:nvPr/>
        </p:nvSpPr>
        <p:spPr bwMode="auto">
          <a:xfrm>
            <a:off x="3856038" y="2514600"/>
            <a:ext cx="287337" cy="252413"/>
          </a:xfrm>
          <a:prstGeom prst="ellipse">
            <a:avLst/>
          </a:prstGeom>
          <a:solidFill>
            <a:schemeClr val="accent1"/>
          </a:solidFill>
          <a:ln w="3175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2" name="Line 85"/>
          <p:cNvSpPr>
            <a:spLocks noChangeShapeType="1"/>
          </p:cNvSpPr>
          <p:nvPr/>
        </p:nvSpPr>
        <p:spPr bwMode="auto">
          <a:xfrm flipV="1">
            <a:off x="600075" y="2093913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3" name="Line 86"/>
          <p:cNvSpPr>
            <a:spLocks noChangeShapeType="1"/>
          </p:cNvSpPr>
          <p:nvPr/>
        </p:nvSpPr>
        <p:spPr bwMode="auto">
          <a:xfrm>
            <a:off x="544513" y="2754313"/>
            <a:ext cx="623887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4" name="Line 87"/>
          <p:cNvSpPr>
            <a:spLocks noChangeShapeType="1"/>
          </p:cNvSpPr>
          <p:nvPr/>
        </p:nvSpPr>
        <p:spPr bwMode="auto">
          <a:xfrm>
            <a:off x="1509713" y="2108200"/>
            <a:ext cx="574675" cy="531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5" name="Line 88"/>
          <p:cNvSpPr>
            <a:spLocks noChangeShapeType="1"/>
          </p:cNvSpPr>
          <p:nvPr/>
        </p:nvSpPr>
        <p:spPr bwMode="auto">
          <a:xfrm>
            <a:off x="1414463" y="3354388"/>
            <a:ext cx="717550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6" name="Line 89"/>
          <p:cNvSpPr>
            <a:spLocks noChangeShapeType="1"/>
          </p:cNvSpPr>
          <p:nvPr/>
        </p:nvSpPr>
        <p:spPr bwMode="auto">
          <a:xfrm flipV="1">
            <a:off x="1446213" y="2808288"/>
            <a:ext cx="638175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7" name="Line 90"/>
          <p:cNvSpPr>
            <a:spLocks noChangeShapeType="1"/>
          </p:cNvSpPr>
          <p:nvPr/>
        </p:nvSpPr>
        <p:spPr bwMode="auto">
          <a:xfrm>
            <a:off x="2276475" y="2822575"/>
            <a:ext cx="654050" cy="392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8" name="Line 91"/>
          <p:cNvSpPr>
            <a:spLocks noChangeShapeType="1"/>
          </p:cNvSpPr>
          <p:nvPr/>
        </p:nvSpPr>
        <p:spPr bwMode="auto">
          <a:xfrm flipV="1">
            <a:off x="2371725" y="3397250"/>
            <a:ext cx="590550" cy="334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9" name="Line 92"/>
          <p:cNvSpPr>
            <a:spLocks noChangeShapeType="1"/>
          </p:cNvSpPr>
          <p:nvPr/>
        </p:nvSpPr>
        <p:spPr bwMode="auto">
          <a:xfrm flipV="1">
            <a:off x="2324100" y="2640013"/>
            <a:ext cx="1531938" cy="98425"/>
          </a:xfrm>
          <a:prstGeom prst="line">
            <a:avLst/>
          </a:prstGeom>
          <a:noFill/>
          <a:ln w="50800">
            <a:solidFill>
              <a:srgbClr val="3C82C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0" name="Line 93"/>
          <p:cNvSpPr>
            <a:spLocks noChangeShapeType="1"/>
          </p:cNvSpPr>
          <p:nvPr/>
        </p:nvSpPr>
        <p:spPr bwMode="auto">
          <a:xfrm>
            <a:off x="1525588" y="2038350"/>
            <a:ext cx="1373187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1" name="Line 94"/>
          <p:cNvSpPr>
            <a:spLocks noChangeShapeType="1"/>
          </p:cNvSpPr>
          <p:nvPr/>
        </p:nvSpPr>
        <p:spPr bwMode="auto">
          <a:xfrm>
            <a:off x="3170238" y="2136775"/>
            <a:ext cx="766762" cy="419100"/>
          </a:xfrm>
          <a:prstGeom prst="line">
            <a:avLst/>
          </a:prstGeom>
          <a:noFill/>
          <a:ln w="53975">
            <a:solidFill>
              <a:srgbClr val="3C82C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2" name="Text Box 95"/>
          <p:cNvSpPr txBox="1">
            <a:spLocks noChangeArrowheads="1"/>
          </p:cNvSpPr>
          <p:nvPr/>
        </p:nvSpPr>
        <p:spPr bwMode="auto">
          <a:xfrm>
            <a:off x="642938" y="18732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51223" name="Text Box 96"/>
          <p:cNvSpPr txBox="1">
            <a:spLocks noChangeArrowheads="1"/>
          </p:cNvSpPr>
          <p:nvPr/>
        </p:nvSpPr>
        <p:spPr bwMode="auto">
          <a:xfrm>
            <a:off x="2000250" y="1524000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51224" name="Text Box 97"/>
          <p:cNvSpPr txBox="1">
            <a:spLocks noChangeArrowheads="1"/>
          </p:cNvSpPr>
          <p:nvPr/>
        </p:nvSpPr>
        <p:spPr bwMode="auto">
          <a:xfrm>
            <a:off x="755650" y="2546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51225" name="Text Box 98"/>
          <p:cNvSpPr txBox="1">
            <a:spLocks noChangeArrowheads="1"/>
          </p:cNvSpPr>
          <p:nvPr/>
        </p:nvSpPr>
        <p:spPr bwMode="auto">
          <a:xfrm>
            <a:off x="1760538" y="19716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51226" name="Text Box 99"/>
          <p:cNvSpPr txBox="1">
            <a:spLocks noChangeArrowheads="1"/>
          </p:cNvSpPr>
          <p:nvPr/>
        </p:nvSpPr>
        <p:spPr bwMode="auto">
          <a:xfrm>
            <a:off x="1457325" y="2616200"/>
            <a:ext cx="334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51227" name="Text Box 100"/>
          <p:cNvSpPr txBox="1">
            <a:spLocks noChangeArrowheads="1"/>
          </p:cNvSpPr>
          <p:nvPr/>
        </p:nvSpPr>
        <p:spPr bwMode="auto">
          <a:xfrm>
            <a:off x="2735263" y="2209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51228" name="Text Box 101"/>
          <p:cNvSpPr txBox="1">
            <a:spLocks noChangeArrowheads="1"/>
          </p:cNvSpPr>
          <p:nvPr/>
        </p:nvSpPr>
        <p:spPr bwMode="auto">
          <a:xfrm>
            <a:off x="3436938" y="1803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51229" name="Text Box 102"/>
          <p:cNvSpPr txBox="1">
            <a:spLocks noChangeArrowheads="1"/>
          </p:cNvSpPr>
          <p:nvPr/>
        </p:nvSpPr>
        <p:spPr bwMode="auto">
          <a:xfrm>
            <a:off x="1409700" y="3429000"/>
            <a:ext cx="33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51230" name="Text Box 103"/>
          <p:cNvSpPr txBox="1">
            <a:spLocks noChangeArrowheads="1"/>
          </p:cNvSpPr>
          <p:nvPr/>
        </p:nvSpPr>
        <p:spPr bwMode="auto">
          <a:xfrm>
            <a:off x="2259013" y="28892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51231" name="Text Box 104"/>
          <p:cNvSpPr txBox="1">
            <a:spLocks noChangeArrowheads="1"/>
          </p:cNvSpPr>
          <p:nvPr/>
        </p:nvSpPr>
        <p:spPr bwMode="auto">
          <a:xfrm>
            <a:off x="2655888" y="34559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51232" name="Text Box 105"/>
          <p:cNvSpPr txBox="1">
            <a:spLocks noChangeArrowheads="1"/>
          </p:cNvSpPr>
          <p:nvPr/>
        </p:nvSpPr>
        <p:spPr bwMode="auto">
          <a:xfrm>
            <a:off x="263525" y="2667000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u</a:t>
            </a:r>
          </a:p>
        </p:txBody>
      </p:sp>
      <p:sp>
        <p:nvSpPr>
          <p:cNvPr id="51233" name="Text Box 106"/>
          <p:cNvSpPr txBox="1">
            <a:spLocks noChangeArrowheads="1"/>
          </p:cNvSpPr>
          <p:nvPr/>
        </p:nvSpPr>
        <p:spPr bwMode="auto">
          <a:xfrm>
            <a:off x="1190625" y="1538288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51234" name="Text Box 107"/>
          <p:cNvSpPr txBox="1">
            <a:spLocks noChangeArrowheads="1"/>
          </p:cNvSpPr>
          <p:nvPr/>
        </p:nvSpPr>
        <p:spPr bwMode="auto">
          <a:xfrm>
            <a:off x="1114425" y="3406775"/>
            <a:ext cx="3889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w</a:t>
            </a:r>
          </a:p>
        </p:txBody>
      </p:sp>
      <p:sp>
        <p:nvSpPr>
          <p:cNvPr id="51235" name="Text Box 108"/>
          <p:cNvSpPr txBox="1">
            <a:spLocks noChangeArrowheads="1"/>
          </p:cNvSpPr>
          <p:nvPr/>
        </p:nvSpPr>
        <p:spPr bwMode="auto">
          <a:xfrm>
            <a:off x="2089150" y="2241550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51236" name="Text Box 109"/>
          <p:cNvSpPr txBox="1">
            <a:spLocks noChangeArrowheads="1"/>
          </p:cNvSpPr>
          <p:nvPr/>
        </p:nvSpPr>
        <p:spPr bwMode="auto">
          <a:xfrm>
            <a:off x="2897188" y="1549400"/>
            <a:ext cx="32067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y</a:t>
            </a:r>
          </a:p>
        </p:txBody>
      </p:sp>
      <p:sp>
        <p:nvSpPr>
          <p:cNvPr id="51237" name="Text Box 110"/>
          <p:cNvSpPr txBox="1">
            <a:spLocks noChangeArrowheads="1"/>
          </p:cNvSpPr>
          <p:nvPr/>
        </p:nvSpPr>
        <p:spPr bwMode="auto">
          <a:xfrm>
            <a:off x="3879850" y="2667000"/>
            <a:ext cx="31115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z</a:t>
            </a:r>
          </a:p>
        </p:txBody>
      </p:sp>
      <p:sp>
        <p:nvSpPr>
          <p:cNvPr id="51238" name="Text Box 111"/>
          <p:cNvSpPr txBox="1">
            <a:spLocks noChangeArrowheads="1"/>
          </p:cNvSpPr>
          <p:nvPr/>
        </p:nvSpPr>
        <p:spPr bwMode="auto">
          <a:xfrm>
            <a:off x="2317750" y="3752850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51239" name="Text Box 112"/>
          <p:cNvSpPr txBox="1">
            <a:spLocks noChangeArrowheads="1"/>
          </p:cNvSpPr>
          <p:nvPr/>
        </p:nvSpPr>
        <p:spPr bwMode="auto">
          <a:xfrm>
            <a:off x="3232150" y="3086100"/>
            <a:ext cx="26828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51240" name="Rectangle 41"/>
          <p:cNvSpPr>
            <a:spLocks noChangeArrowheads="1"/>
          </p:cNvSpPr>
          <p:nvPr/>
        </p:nvSpPr>
        <p:spPr bwMode="auto">
          <a:xfrm>
            <a:off x="1430338" y="4445000"/>
            <a:ext cx="137953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d</a:t>
            </a:r>
            <a:r>
              <a:rPr lang="en-US" sz="2800" baseline="-25000">
                <a:latin typeface="Calibri" pitchFamily="-1" charset="0"/>
                <a:ea typeface="Calibri" pitchFamily="-1" charset="0"/>
                <a:cs typeface="Calibri" pitchFamily="-1" charset="0"/>
              </a:rPr>
              <a:t>y</a:t>
            </a: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(z) = 1</a:t>
            </a:r>
          </a:p>
        </p:txBody>
      </p:sp>
      <p:sp>
        <p:nvSpPr>
          <p:cNvPr id="51241" name="Rectangle 43"/>
          <p:cNvSpPr>
            <a:spLocks noChangeArrowheads="1"/>
          </p:cNvSpPr>
          <p:nvPr/>
        </p:nvSpPr>
        <p:spPr bwMode="auto">
          <a:xfrm>
            <a:off x="1431925" y="5130800"/>
            <a:ext cx="13763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d</a:t>
            </a:r>
            <a:r>
              <a:rPr lang="en-US" sz="2800" baseline="-25000">
                <a:latin typeface="Calibri" pitchFamily="-1" charset="0"/>
                <a:ea typeface="Calibri" pitchFamily="-1" charset="0"/>
                <a:cs typeface="Calibri" pitchFamily="-1" charset="0"/>
              </a:rPr>
              <a:t>x</a:t>
            </a:r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(z) = 4</a:t>
            </a:r>
          </a:p>
        </p:txBody>
      </p:sp>
      <p:grpSp>
        <p:nvGrpSpPr>
          <p:cNvPr id="2" name="Group 189"/>
          <p:cNvGrpSpPr>
            <a:grpSpLocks/>
          </p:cNvGrpSpPr>
          <p:nvPr/>
        </p:nvGrpSpPr>
        <p:grpSpPr bwMode="auto">
          <a:xfrm>
            <a:off x="4800600" y="1524000"/>
            <a:ext cx="4156075" cy="4572000"/>
            <a:chOff x="4835525" y="1600200"/>
            <a:chExt cx="4156075" cy="4572000"/>
          </a:xfrm>
        </p:grpSpPr>
        <p:sp>
          <p:nvSpPr>
            <p:cNvPr id="51243" name="Oval 77"/>
            <p:cNvSpPr>
              <a:spLocks noChangeArrowheads="1"/>
            </p:cNvSpPr>
            <p:nvPr/>
          </p:nvSpPr>
          <p:spPr bwMode="auto">
            <a:xfrm>
              <a:off x="4884738" y="25908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4" name="Oval 78"/>
            <p:cNvSpPr>
              <a:spLocks noChangeArrowheads="1"/>
            </p:cNvSpPr>
            <p:nvPr/>
          </p:nvSpPr>
          <p:spPr bwMode="auto">
            <a:xfrm>
              <a:off x="5746750" y="32623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5" name="Oval 79"/>
            <p:cNvSpPr>
              <a:spLocks noChangeArrowheads="1"/>
            </p:cNvSpPr>
            <p:nvPr/>
          </p:nvSpPr>
          <p:spPr bwMode="auto">
            <a:xfrm>
              <a:off x="5842000" y="20034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6" name="Oval 80"/>
            <p:cNvSpPr>
              <a:spLocks noChangeArrowheads="1"/>
            </p:cNvSpPr>
            <p:nvPr/>
          </p:nvSpPr>
          <p:spPr bwMode="auto">
            <a:xfrm>
              <a:off x="6608763" y="26749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7" name="Oval 81"/>
            <p:cNvSpPr>
              <a:spLocks noChangeArrowheads="1"/>
            </p:cNvSpPr>
            <p:nvPr/>
          </p:nvSpPr>
          <p:spPr bwMode="auto">
            <a:xfrm>
              <a:off x="7470775" y="32623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8" name="Oval 82"/>
            <p:cNvSpPr>
              <a:spLocks noChangeArrowheads="1"/>
            </p:cNvSpPr>
            <p:nvPr/>
          </p:nvSpPr>
          <p:spPr bwMode="auto">
            <a:xfrm>
              <a:off x="7470775" y="20034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9" name="Oval 83"/>
            <p:cNvSpPr>
              <a:spLocks noChangeArrowheads="1"/>
            </p:cNvSpPr>
            <p:nvPr/>
          </p:nvSpPr>
          <p:spPr bwMode="auto">
            <a:xfrm>
              <a:off x="6704013" y="37671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0" name="Oval 84"/>
            <p:cNvSpPr>
              <a:spLocks noChangeArrowheads="1"/>
            </p:cNvSpPr>
            <p:nvPr/>
          </p:nvSpPr>
          <p:spPr bwMode="auto">
            <a:xfrm>
              <a:off x="8428038" y="25908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1" name="Line 85"/>
            <p:cNvSpPr>
              <a:spLocks noChangeShapeType="1"/>
            </p:cNvSpPr>
            <p:nvPr/>
          </p:nvSpPr>
          <p:spPr bwMode="auto">
            <a:xfrm flipV="1">
              <a:off x="5172075" y="217011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2" name="Line 86"/>
            <p:cNvSpPr>
              <a:spLocks noChangeShapeType="1"/>
            </p:cNvSpPr>
            <p:nvPr/>
          </p:nvSpPr>
          <p:spPr bwMode="auto">
            <a:xfrm>
              <a:off x="5116513" y="2830513"/>
              <a:ext cx="623887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3" name="Line 87"/>
            <p:cNvSpPr>
              <a:spLocks noChangeShapeType="1"/>
            </p:cNvSpPr>
            <p:nvPr/>
          </p:nvSpPr>
          <p:spPr bwMode="auto">
            <a:xfrm>
              <a:off x="6081713" y="218440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4" name="Line 88"/>
            <p:cNvSpPr>
              <a:spLocks noChangeShapeType="1"/>
            </p:cNvSpPr>
            <p:nvPr/>
          </p:nvSpPr>
          <p:spPr bwMode="auto">
            <a:xfrm>
              <a:off x="5986463" y="343058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5" name="Line 89"/>
            <p:cNvSpPr>
              <a:spLocks noChangeShapeType="1"/>
            </p:cNvSpPr>
            <p:nvPr/>
          </p:nvSpPr>
          <p:spPr bwMode="auto">
            <a:xfrm flipV="1">
              <a:off x="6018213" y="2884488"/>
              <a:ext cx="638175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6" name="Line 90"/>
            <p:cNvSpPr>
              <a:spLocks noChangeShapeType="1"/>
            </p:cNvSpPr>
            <p:nvPr/>
          </p:nvSpPr>
          <p:spPr bwMode="auto">
            <a:xfrm>
              <a:off x="6848475" y="2898775"/>
              <a:ext cx="65405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7" name="Line 91"/>
            <p:cNvSpPr>
              <a:spLocks noChangeShapeType="1"/>
            </p:cNvSpPr>
            <p:nvPr/>
          </p:nvSpPr>
          <p:spPr bwMode="auto">
            <a:xfrm flipV="1">
              <a:off x="6943725" y="347345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8" name="Line 92"/>
            <p:cNvSpPr>
              <a:spLocks noChangeShapeType="1"/>
            </p:cNvSpPr>
            <p:nvPr/>
          </p:nvSpPr>
          <p:spPr bwMode="auto">
            <a:xfrm flipV="1">
              <a:off x="6896100" y="2716213"/>
              <a:ext cx="1531938" cy="984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59" name="Line 93"/>
            <p:cNvSpPr>
              <a:spLocks noChangeShapeType="1"/>
            </p:cNvSpPr>
            <p:nvPr/>
          </p:nvSpPr>
          <p:spPr bwMode="auto">
            <a:xfrm>
              <a:off x="6097588" y="2114550"/>
              <a:ext cx="1373187" cy="14288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60" name="Line 94"/>
            <p:cNvSpPr>
              <a:spLocks noChangeShapeType="1"/>
            </p:cNvSpPr>
            <p:nvPr/>
          </p:nvSpPr>
          <p:spPr bwMode="auto">
            <a:xfrm>
              <a:off x="7742238" y="2212975"/>
              <a:ext cx="766762" cy="419100"/>
            </a:xfrm>
            <a:prstGeom prst="line">
              <a:avLst/>
            </a:prstGeom>
            <a:noFill/>
            <a:ln w="53975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61" name="Text Box 95"/>
            <p:cNvSpPr txBox="1">
              <a:spLocks noChangeArrowheads="1"/>
            </p:cNvSpPr>
            <p:nvPr/>
          </p:nvSpPr>
          <p:spPr bwMode="auto">
            <a:xfrm>
              <a:off x="5214938" y="19494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1262" name="Text Box 96"/>
            <p:cNvSpPr txBox="1">
              <a:spLocks noChangeArrowheads="1"/>
            </p:cNvSpPr>
            <p:nvPr/>
          </p:nvSpPr>
          <p:spPr bwMode="auto">
            <a:xfrm>
              <a:off x="6572250" y="16002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1263" name="Text Box 97"/>
            <p:cNvSpPr txBox="1">
              <a:spLocks noChangeArrowheads="1"/>
            </p:cNvSpPr>
            <p:nvPr/>
          </p:nvSpPr>
          <p:spPr bwMode="auto">
            <a:xfrm>
              <a:off x="5327650" y="26225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1264" name="Text Box 98"/>
            <p:cNvSpPr txBox="1">
              <a:spLocks noChangeArrowheads="1"/>
            </p:cNvSpPr>
            <p:nvPr/>
          </p:nvSpPr>
          <p:spPr bwMode="auto">
            <a:xfrm>
              <a:off x="6332538" y="20478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1265" name="Text Box 99"/>
            <p:cNvSpPr txBox="1">
              <a:spLocks noChangeArrowheads="1"/>
            </p:cNvSpPr>
            <p:nvPr/>
          </p:nvSpPr>
          <p:spPr bwMode="auto">
            <a:xfrm>
              <a:off x="6029325" y="26924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1266" name="Text Box 100"/>
            <p:cNvSpPr txBox="1">
              <a:spLocks noChangeArrowheads="1"/>
            </p:cNvSpPr>
            <p:nvPr/>
          </p:nvSpPr>
          <p:spPr bwMode="auto">
            <a:xfrm>
              <a:off x="7307263" y="22860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1267" name="Text Box 101"/>
            <p:cNvSpPr txBox="1">
              <a:spLocks noChangeArrowheads="1"/>
            </p:cNvSpPr>
            <p:nvPr/>
          </p:nvSpPr>
          <p:spPr bwMode="auto">
            <a:xfrm>
              <a:off x="8008938" y="18796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1268" name="Text Box 102"/>
            <p:cNvSpPr txBox="1">
              <a:spLocks noChangeArrowheads="1"/>
            </p:cNvSpPr>
            <p:nvPr/>
          </p:nvSpPr>
          <p:spPr bwMode="auto">
            <a:xfrm>
              <a:off x="5981700" y="3505200"/>
              <a:ext cx="3381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1269" name="Text Box 103"/>
            <p:cNvSpPr txBox="1">
              <a:spLocks noChangeArrowheads="1"/>
            </p:cNvSpPr>
            <p:nvPr/>
          </p:nvSpPr>
          <p:spPr bwMode="auto">
            <a:xfrm>
              <a:off x="6831013" y="29654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51270" name="Text Box 104"/>
            <p:cNvSpPr txBox="1">
              <a:spLocks noChangeArrowheads="1"/>
            </p:cNvSpPr>
            <p:nvPr/>
          </p:nvSpPr>
          <p:spPr bwMode="auto">
            <a:xfrm>
              <a:off x="7227888" y="3532188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1271" name="Text Box 105"/>
            <p:cNvSpPr txBox="1">
              <a:spLocks noChangeArrowheads="1"/>
            </p:cNvSpPr>
            <p:nvPr/>
          </p:nvSpPr>
          <p:spPr bwMode="auto">
            <a:xfrm>
              <a:off x="4835525" y="2743200"/>
              <a:ext cx="33972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51272" name="Text Box 106"/>
            <p:cNvSpPr txBox="1">
              <a:spLocks noChangeArrowheads="1"/>
            </p:cNvSpPr>
            <p:nvPr/>
          </p:nvSpPr>
          <p:spPr bwMode="auto">
            <a:xfrm>
              <a:off x="5762625" y="1614488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51273" name="Text Box 107"/>
            <p:cNvSpPr txBox="1">
              <a:spLocks noChangeArrowheads="1"/>
            </p:cNvSpPr>
            <p:nvPr/>
          </p:nvSpPr>
          <p:spPr bwMode="auto">
            <a:xfrm>
              <a:off x="5686425" y="3482975"/>
              <a:ext cx="3889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51274" name="Text Box 108"/>
            <p:cNvSpPr txBox="1">
              <a:spLocks noChangeArrowheads="1"/>
            </p:cNvSpPr>
            <p:nvPr/>
          </p:nvSpPr>
          <p:spPr bwMode="auto">
            <a:xfrm>
              <a:off x="6661150" y="2317750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51275" name="Text Box 109"/>
            <p:cNvSpPr txBox="1">
              <a:spLocks noChangeArrowheads="1"/>
            </p:cNvSpPr>
            <p:nvPr/>
          </p:nvSpPr>
          <p:spPr bwMode="auto">
            <a:xfrm>
              <a:off x="7469188" y="1625600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51276" name="Text Box 110"/>
            <p:cNvSpPr txBox="1">
              <a:spLocks noChangeArrowheads="1"/>
            </p:cNvSpPr>
            <p:nvPr/>
          </p:nvSpPr>
          <p:spPr bwMode="auto">
            <a:xfrm>
              <a:off x="8451850" y="2743200"/>
              <a:ext cx="311150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51277" name="Text Box 111"/>
            <p:cNvSpPr txBox="1">
              <a:spLocks noChangeArrowheads="1"/>
            </p:cNvSpPr>
            <p:nvPr/>
          </p:nvSpPr>
          <p:spPr bwMode="auto">
            <a:xfrm>
              <a:off x="6910388" y="3829050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51278" name="Text Box 112"/>
            <p:cNvSpPr txBox="1">
              <a:spLocks noChangeArrowheads="1"/>
            </p:cNvSpPr>
            <p:nvPr/>
          </p:nvSpPr>
          <p:spPr bwMode="auto">
            <a:xfrm>
              <a:off x="7804150" y="3162300"/>
              <a:ext cx="26828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51279" name="Rectangle 188"/>
            <p:cNvSpPr>
              <a:spLocks noChangeArrowheads="1"/>
            </p:cNvSpPr>
            <p:nvPr/>
          </p:nvSpPr>
          <p:spPr bwMode="auto">
            <a:xfrm>
              <a:off x="4856492" y="4356318"/>
              <a:ext cx="4135108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tabLst>
                  <a:tab pos="857250" algn="l"/>
                  <a:tab pos="2000250" algn="l"/>
                </a:tabLst>
              </a:pP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v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	= min{	2+d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y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  <a:b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</a:b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1+d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x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}</a:t>
              </a:r>
            </a:p>
            <a:p>
              <a:pPr algn="l">
                <a:tabLst>
                  <a:tab pos="857250" algn="l"/>
                  <a:tab pos="2000250" algn="l"/>
                </a:tabLst>
              </a:pP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	= 3</a:t>
              </a:r>
            </a:p>
            <a:p>
              <a:pPr>
                <a:tabLst>
                  <a:tab pos="857250" algn="l"/>
                  <a:tab pos="2000250" algn="l"/>
                </a:tabLst>
              </a:pPr>
              <a:endParaRPr lang="en-US" sz="2800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Distance Vector Example (Cont.)</a:t>
            </a:r>
          </a:p>
        </p:txBody>
      </p:sp>
      <p:sp>
        <p:nvSpPr>
          <p:cNvPr id="5222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C294CF-18C1-3D4E-802E-9E8ED5BBFE63}" type="slidenum">
              <a:rPr lang="en-US" smtClean="0">
                <a:latin typeface="Courier New" pitchFamily="-1" charset="0"/>
              </a:rPr>
              <a:pPr/>
              <a:t>25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52228" name="Group 77"/>
          <p:cNvGrpSpPr>
            <a:grpSpLocks/>
          </p:cNvGrpSpPr>
          <p:nvPr/>
        </p:nvGrpSpPr>
        <p:grpSpPr bwMode="auto">
          <a:xfrm>
            <a:off x="273050" y="1520825"/>
            <a:ext cx="4156075" cy="5002213"/>
            <a:chOff x="273050" y="1520825"/>
            <a:chExt cx="4156075" cy="5002887"/>
          </a:xfrm>
        </p:grpSpPr>
        <p:sp>
          <p:nvSpPr>
            <p:cNvPr id="52267" name="Oval 77"/>
            <p:cNvSpPr>
              <a:spLocks noChangeArrowheads="1"/>
            </p:cNvSpPr>
            <p:nvPr/>
          </p:nvSpPr>
          <p:spPr bwMode="auto">
            <a:xfrm>
              <a:off x="322263" y="2511425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68" name="Oval 78"/>
            <p:cNvSpPr>
              <a:spLocks noChangeArrowheads="1"/>
            </p:cNvSpPr>
            <p:nvPr/>
          </p:nvSpPr>
          <p:spPr bwMode="auto">
            <a:xfrm>
              <a:off x="1184275" y="3182938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69" name="Oval 79"/>
            <p:cNvSpPr>
              <a:spLocks noChangeArrowheads="1"/>
            </p:cNvSpPr>
            <p:nvPr/>
          </p:nvSpPr>
          <p:spPr bwMode="auto">
            <a:xfrm>
              <a:off x="1279525" y="1924050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0" name="Oval 80"/>
            <p:cNvSpPr>
              <a:spLocks noChangeArrowheads="1"/>
            </p:cNvSpPr>
            <p:nvPr/>
          </p:nvSpPr>
          <p:spPr bwMode="auto">
            <a:xfrm>
              <a:off x="2046288" y="2595563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1" name="Oval 81"/>
            <p:cNvSpPr>
              <a:spLocks noChangeArrowheads="1"/>
            </p:cNvSpPr>
            <p:nvPr/>
          </p:nvSpPr>
          <p:spPr bwMode="auto">
            <a:xfrm>
              <a:off x="2908300" y="3182938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2" name="Oval 82"/>
            <p:cNvSpPr>
              <a:spLocks noChangeArrowheads="1"/>
            </p:cNvSpPr>
            <p:nvPr/>
          </p:nvSpPr>
          <p:spPr bwMode="auto">
            <a:xfrm>
              <a:off x="2908300" y="1924050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3" name="Oval 83"/>
            <p:cNvSpPr>
              <a:spLocks noChangeArrowheads="1"/>
            </p:cNvSpPr>
            <p:nvPr/>
          </p:nvSpPr>
          <p:spPr bwMode="auto">
            <a:xfrm>
              <a:off x="2141538" y="3687763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4" name="Oval 84"/>
            <p:cNvSpPr>
              <a:spLocks noChangeArrowheads="1"/>
            </p:cNvSpPr>
            <p:nvPr/>
          </p:nvSpPr>
          <p:spPr bwMode="auto">
            <a:xfrm>
              <a:off x="3865563" y="2511425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5" name="Line 85"/>
            <p:cNvSpPr>
              <a:spLocks noChangeShapeType="1"/>
            </p:cNvSpPr>
            <p:nvPr/>
          </p:nvSpPr>
          <p:spPr bwMode="auto">
            <a:xfrm flipV="1">
              <a:off x="609600" y="2090738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6" name="Line 86"/>
            <p:cNvSpPr>
              <a:spLocks noChangeShapeType="1"/>
            </p:cNvSpPr>
            <p:nvPr/>
          </p:nvSpPr>
          <p:spPr bwMode="auto">
            <a:xfrm>
              <a:off x="554038" y="2751138"/>
              <a:ext cx="623887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7" name="Line 87"/>
            <p:cNvSpPr>
              <a:spLocks noChangeShapeType="1"/>
            </p:cNvSpPr>
            <p:nvPr/>
          </p:nvSpPr>
          <p:spPr bwMode="auto">
            <a:xfrm>
              <a:off x="1519238" y="2105025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8" name="Line 88"/>
            <p:cNvSpPr>
              <a:spLocks noChangeShapeType="1"/>
            </p:cNvSpPr>
            <p:nvPr/>
          </p:nvSpPr>
          <p:spPr bwMode="auto">
            <a:xfrm>
              <a:off x="1423988" y="3351213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79" name="Line 89"/>
            <p:cNvSpPr>
              <a:spLocks noChangeShapeType="1"/>
            </p:cNvSpPr>
            <p:nvPr/>
          </p:nvSpPr>
          <p:spPr bwMode="auto">
            <a:xfrm flipV="1">
              <a:off x="1455738" y="2805113"/>
              <a:ext cx="638175" cy="420687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0" name="Line 90"/>
            <p:cNvSpPr>
              <a:spLocks noChangeShapeType="1"/>
            </p:cNvSpPr>
            <p:nvPr/>
          </p:nvSpPr>
          <p:spPr bwMode="auto">
            <a:xfrm>
              <a:off x="2286000" y="2819400"/>
              <a:ext cx="65405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1" name="Line 91"/>
            <p:cNvSpPr>
              <a:spLocks noChangeShapeType="1"/>
            </p:cNvSpPr>
            <p:nvPr/>
          </p:nvSpPr>
          <p:spPr bwMode="auto">
            <a:xfrm flipV="1">
              <a:off x="2381250" y="3394075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2" name="Line 92"/>
            <p:cNvSpPr>
              <a:spLocks noChangeShapeType="1"/>
            </p:cNvSpPr>
            <p:nvPr/>
          </p:nvSpPr>
          <p:spPr bwMode="auto">
            <a:xfrm flipV="1">
              <a:off x="2333625" y="2636838"/>
              <a:ext cx="1531938" cy="984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3" name="Line 93"/>
            <p:cNvSpPr>
              <a:spLocks noChangeShapeType="1"/>
            </p:cNvSpPr>
            <p:nvPr/>
          </p:nvSpPr>
          <p:spPr bwMode="auto">
            <a:xfrm>
              <a:off x="1535113" y="2035175"/>
              <a:ext cx="1373187" cy="14288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4" name="Line 94"/>
            <p:cNvSpPr>
              <a:spLocks noChangeShapeType="1"/>
            </p:cNvSpPr>
            <p:nvPr/>
          </p:nvSpPr>
          <p:spPr bwMode="auto">
            <a:xfrm>
              <a:off x="3179763" y="2133600"/>
              <a:ext cx="766762" cy="419100"/>
            </a:xfrm>
            <a:prstGeom prst="line">
              <a:avLst/>
            </a:prstGeom>
            <a:noFill/>
            <a:ln w="53975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85" name="Text Box 95"/>
            <p:cNvSpPr txBox="1">
              <a:spLocks noChangeArrowheads="1"/>
            </p:cNvSpPr>
            <p:nvPr/>
          </p:nvSpPr>
          <p:spPr bwMode="auto">
            <a:xfrm>
              <a:off x="652463" y="18700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2286" name="Text Box 96"/>
            <p:cNvSpPr txBox="1">
              <a:spLocks noChangeArrowheads="1"/>
            </p:cNvSpPr>
            <p:nvPr/>
          </p:nvSpPr>
          <p:spPr bwMode="auto">
            <a:xfrm>
              <a:off x="2009775" y="1520825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2287" name="Text Box 97"/>
            <p:cNvSpPr txBox="1">
              <a:spLocks noChangeArrowheads="1"/>
            </p:cNvSpPr>
            <p:nvPr/>
          </p:nvSpPr>
          <p:spPr bwMode="auto">
            <a:xfrm>
              <a:off x="765175" y="25431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2288" name="Text Box 98"/>
            <p:cNvSpPr txBox="1">
              <a:spLocks noChangeArrowheads="1"/>
            </p:cNvSpPr>
            <p:nvPr/>
          </p:nvSpPr>
          <p:spPr bwMode="auto">
            <a:xfrm>
              <a:off x="1770063" y="19685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89" name="Text Box 99"/>
            <p:cNvSpPr txBox="1">
              <a:spLocks noChangeArrowheads="1"/>
            </p:cNvSpPr>
            <p:nvPr/>
          </p:nvSpPr>
          <p:spPr bwMode="auto">
            <a:xfrm>
              <a:off x="1466850" y="2613025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90" name="Text Box 100"/>
            <p:cNvSpPr txBox="1">
              <a:spLocks noChangeArrowheads="1"/>
            </p:cNvSpPr>
            <p:nvPr/>
          </p:nvSpPr>
          <p:spPr bwMode="auto">
            <a:xfrm>
              <a:off x="2744788" y="220662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2291" name="Text Box 101"/>
            <p:cNvSpPr txBox="1">
              <a:spLocks noChangeArrowheads="1"/>
            </p:cNvSpPr>
            <p:nvPr/>
          </p:nvSpPr>
          <p:spPr bwMode="auto">
            <a:xfrm>
              <a:off x="3446463" y="180022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92" name="Text Box 102"/>
            <p:cNvSpPr txBox="1">
              <a:spLocks noChangeArrowheads="1"/>
            </p:cNvSpPr>
            <p:nvPr/>
          </p:nvSpPr>
          <p:spPr bwMode="auto">
            <a:xfrm>
              <a:off x="1419225" y="3425825"/>
              <a:ext cx="3381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2293" name="Text Box 103"/>
            <p:cNvSpPr txBox="1">
              <a:spLocks noChangeArrowheads="1"/>
            </p:cNvSpPr>
            <p:nvPr/>
          </p:nvSpPr>
          <p:spPr bwMode="auto">
            <a:xfrm>
              <a:off x="2268538" y="28860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52294" name="Text Box 104"/>
            <p:cNvSpPr txBox="1">
              <a:spLocks noChangeArrowheads="1"/>
            </p:cNvSpPr>
            <p:nvPr/>
          </p:nvSpPr>
          <p:spPr bwMode="auto">
            <a:xfrm>
              <a:off x="2665413" y="3452813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2295" name="Text Box 105"/>
            <p:cNvSpPr txBox="1">
              <a:spLocks noChangeArrowheads="1"/>
            </p:cNvSpPr>
            <p:nvPr/>
          </p:nvSpPr>
          <p:spPr bwMode="auto">
            <a:xfrm>
              <a:off x="273050" y="2663825"/>
              <a:ext cx="33972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52296" name="Text Box 106"/>
            <p:cNvSpPr txBox="1">
              <a:spLocks noChangeArrowheads="1"/>
            </p:cNvSpPr>
            <p:nvPr/>
          </p:nvSpPr>
          <p:spPr bwMode="auto">
            <a:xfrm>
              <a:off x="1200150" y="1535113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52297" name="Text Box 107"/>
            <p:cNvSpPr txBox="1">
              <a:spLocks noChangeArrowheads="1"/>
            </p:cNvSpPr>
            <p:nvPr/>
          </p:nvSpPr>
          <p:spPr bwMode="auto">
            <a:xfrm>
              <a:off x="1123950" y="3403600"/>
              <a:ext cx="3889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52298" name="Text Box 108"/>
            <p:cNvSpPr txBox="1">
              <a:spLocks noChangeArrowheads="1"/>
            </p:cNvSpPr>
            <p:nvPr/>
          </p:nvSpPr>
          <p:spPr bwMode="auto">
            <a:xfrm>
              <a:off x="2098675" y="2238375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52299" name="Text Box 109"/>
            <p:cNvSpPr txBox="1">
              <a:spLocks noChangeArrowheads="1"/>
            </p:cNvSpPr>
            <p:nvPr/>
          </p:nvSpPr>
          <p:spPr bwMode="auto">
            <a:xfrm>
              <a:off x="2906713" y="1546225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52300" name="Text Box 110"/>
            <p:cNvSpPr txBox="1">
              <a:spLocks noChangeArrowheads="1"/>
            </p:cNvSpPr>
            <p:nvPr/>
          </p:nvSpPr>
          <p:spPr bwMode="auto">
            <a:xfrm>
              <a:off x="3889375" y="2663825"/>
              <a:ext cx="311150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52301" name="Text Box 111"/>
            <p:cNvSpPr txBox="1">
              <a:spLocks noChangeArrowheads="1"/>
            </p:cNvSpPr>
            <p:nvPr/>
          </p:nvSpPr>
          <p:spPr bwMode="auto">
            <a:xfrm>
              <a:off x="2347913" y="3749675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52302" name="Text Box 112"/>
            <p:cNvSpPr txBox="1">
              <a:spLocks noChangeArrowheads="1"/>
            </p:cNvSpPr>
            <p:nvPr/>
          </p:nvSpPr>
          <p:spPr bwMode="auto">
            <a:xfrm>
              <a:off x="3241675" y="3082925"/>
              <a:ext cx="26828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52303" name="Rectangle 39"/>
            <p:cNvSpPr>
              <a:spLocks noChangeArrowheads="1"/>
            </p:cNvSpPr>
            <p:nvPr/>
          </p:nvSpPr>
          <p:spPr bwMode="auto">
            <a:xfrm>
              <a:off x="294017" y="4276943"/>
              <a:ext cx="4135108" cy="2246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8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d</a:t>
              </a:r>
              <a:r>
                <a:rPr lang="en-US" sz="2800" baseline="-250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w</a:t>
              </a:r>
              <a:r>
                <a:rPr lang="en-US" sz="28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(z</a:t>
              </a: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) = min{  1+d</a:t>
              </a:r>
              <a:r>
                <a:rPr lang="en-US" sz="2800" baseline="-250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x</a:t>
              </a: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  <a:b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</a:b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 4+d</a:t>
              </a:r>
              <a:r>
                <a:rPr lang="en-US" sz="2800" baseline="-250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s</a:t>
              </a: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</a:p>
            <a:p>
              <a:pPr algn="l"/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 2+d</a:t>
              </a:r>
              <a:r>
                <a:rPr lang="en-US" sz="2800" baseline="-250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u</a:t>
              </a: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(z) }</a:t>
              </a:r>
            </a:p>
            <a:p>
              <a:pPr algn="l"/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	= 5</a:t>
              </a:r>
            </a:p>
            <a:p>
              <a:endParaRPr lang="en-US" sz="2800" dirty="0"/>
            </a:p>
          </p:txBody>
        </p:sp>
      </p:grpSp>
      <p:grpSp>
        <p:nvGrpSpPr>
          <p:cNvPr id="3" name="Group 78"/>
          <p:cNvGrpSpPr>
            <a:grpSpLocks/>
          </p:cNvGrpSpPr>
          <p:nvPr/>
        </p:nvGrpSpPr>
        <p:grpSpPr bwMode="auto">
          <a:xfrm>
            <a:off x="4800600" y="1524000"/>
            <a:ext cx="4156075" cy="4141788"/>
            <a:chOff x="4800600" y="1524000"/>
            <a:chExt cx="4156075" cy="4141113"/>
          </a:xfrm>
        </p:grpSpPr>
        <p:sp>
          <p:nvSpPr>
            <p:cNvPr id="52230" name="Oval 77"/>
            <p:cNvSpPr>
              <a:spLocks noChangeArrowheads="1"/>
            </p:cNvSpPr>
            <p:nvPr/>
          </p:nvSpPr>
          <p:spPr bwMode="auto">
            <a:xfrm>
              <a:off x="4849813" y="25146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1" name="Oval 78"/>
            <p:cNvSpPr>
              <a:spLocks noChangeArrowheads="1"/>
            </p:cNvSpPr>
            <p:nvPr/>
          </p:nvSpPr>
          <p:spPr bwMode="auto">
            <a:xfrm>
              <a:off x="5711825" y="31861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2" name="Oval 79"/>
            <p:cNvSpPr>
              <a:spLocks noChangeArrowheads="1"/>
            </p:cNvSpPr>
            <p:nvPr/>
          </p:nvSpPr>
          <p:spPr bwMode="auto">
            <a:xfrm>
              <a:off x="5807075" y="19272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3" name="Oval 80"/>
            <p:cNvSpPr>
              <a:spLocks noChangeArrowheads="1"/>
            </p:cNvSpPr>
            <p:nvPr/>
          </p:nvSpPr>
          <p:spPr bwMode="auto">
            <a:xfrm>
              <a:off x="6573838" y="25987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4" name="Oval 81"/>
            <p:cNvSpPr>
              <a:spLocks noChangeArrowheads="1"/>
            </p:cNvSpPr>
            <p:nvPr/>
          </p:nvSpPr>
          <p:spPr bwMode="auto">
            <a:xfrm>
              <a:off x="7435850" y="31861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5" name="Oval 82"/>
            <p:cNvSpPr>
              <a:spLocks noChangeArrowheads="1"/>
            </p:cNvSpPr>
            <p:nvPr/>
          </p:nvSpPr>
          <p:spPr bwMode="auto">
            <a:xfrm>
              <a:off x="7435850" y="19272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6" name="Oval 83"/>
            <p:cNvSpPr>
              <a:spLocks noChangeArrowheads="1"/>
            </p:cNvSpPr>
            <p:nvPr/>
          </p:nvSpPr>
          <p:spPr bwMode="auto">
            <a:xfrm>
              <a:off x="6669088" y="36909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7" name="Oval 84"/>
            <p:cNvSpPr>
              <a:spLocks noChangeArrowheads="1"/>
            </p:cNvSpPr>
            <p:nvPr/>
          </p:nvSpPr>
          <p:spPr bwMode="auto">
            <a:xfrm>
              <a:off x="8393113" y="25146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8" name="Line 85"/>
            <p:cNvSpPr>
              <a:spLocks noChangeShapeType="1"/>
            </p:cNvSpPr>
            <p:nvPr/>
          </p:nvSpPr>
          <p:spPr bwMode="auto">
            <a:xfrm flipV="1">
              <a:off x="5137150" y="2093913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39" name="Line 86"/>
            <p:cNvSpPr>
              <a:spLocks noChangeShapeType="1"/>
            </p:cNvSpPr>
            <p:nvPr/>
          </p:nvSpPr>
          <p:spPr bwMode="auto">
            <a:xfrm>
              <a:off x="5081588" y="2754313"/>
              <a:ext cx="623887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0" name="Line 87"/>
            <p:cNvSpPr>
              <a:spLocks noChangeShapeType="1"/>
            </p:cNvSpPr>
            <p:nvPr/>
          </p:nvSpPr>
          <p:spPr bwMode="auto">
            <a:xfrm>
              <a:off x="6046788" y="210820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1" name="Line 88"/>
            <p:cNvSpPr>
              <a:spLocks noChangeShapeType="1"/>
            </p:cNvSpPr>
            <p:nvPr/>
          </p:nvSpPr>
          <p:spPr bwMode="auto">
            <a:xfrm>
              <a:off x="5951538" y="335438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2" name="Line 89"/>
            <p:cNvSpPr>
              <a:spLocks noChangeShapeType="1"/>
            </p:cNvSpPr>
            <p:nvPr/>
          </p:nvSpPr>
          <p:spPr bwMode="auto">
            <a:xfrm flipV="1">
              <a:off x="5983288" y="2808288"/>
              <a:ext cx="638175" cy="420687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3" name="Line 90"/>
            <p:cNvSpPr>
              <a:spLocks noChangeShapeType="1"/>
            </p:cNvSpPr>
            <p:nvPr/>
          </p:nvSpPr>
          <p:spPr bwMode="auto">
            <a:xfrm>
              <a:off x="6813550" y="2822575"/>
              <a:ext cx="65405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4" name="Line 91"/>
            <p:cNvSpPr>
              <a:spLocks noChangeShapeType="1"/>
            </p:cNvSpPr>
            <p:nvPr/>
          </p:nvSpPr>
          <p:spPr bwMode="auto">
            <a:xfrm flipV="1">
              <a:off x="6908800" y="339725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5" name="Line 92"/>
            <p:cNvSpPr>
              <a:spLocks noChangeShapeType="1"/>
            </p:cNvSpPr>
            <p:nvPr/>
          </p:nvSpPr>
          <p:spPr bwMode="auto">
            <a:xfrm flipV="1">
              <a:off x="6861175" y="2640013"/>
              <a:ext cx="1531938" cy="984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6" name="Line 93"/>
            <p:cNvSpPr>
              <a:spLocks noChangeShapeType="1"/>
            </p:cNvSpPr>
            <p:nvPr/>
          </p:nvSpPr>
          <p:spPr bwMode="auto">
            <a:xfrm>
              <a:off x="6062663" y="2038350"/>
              <a:ext cx="1373187" cy="14288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7" name="Line 94"/>
            <p:cNvSpPr>
              <a:spLocks noChangeShapeType="1"/>
            </p:cNvSpPr>
            <p:nvPr/>
          </p:nvSpPr>
          <p:spPr bwMode="auto">
            <a:xfrm>
              <a:off x="7707313" y="2136775"/>
              <a:ext cx="766762" cy="419100"/>
            </a:xfrm>
            <a:prstGeom prst="line">
              <a:avLst/>
            </a:prstGeom>
            <a:noFill/>
            <a:ln w="53975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48" name="Text Box 95"/>
            <p:cNvSpPr txBox="1">
              <a:spLocks noChangeArrowheads="1"/>
            </p:cNvSpPr>
            <p:nvPr/>
          </p:nvSpPr>
          <p:spPr bwMode="auto">
            <a:xfrm>
              <a:off x="5180013" y="18732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2249" name="Text Box 96"/>
            <p:cNvSpPr txBox="1">
              <a:spLocks noChangeArrowheads="1"/>
            </p:cNvSpPr>
            <p:nvPr/>
          </p:nvSpPr>
          <p:spPr bwMode="auto">
            <a:xfrm>
              <a:off x="6537325" y="15240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2250" name="Text Box 97"/>
            <p:cNvSpPr txBox="1">
              <a:spLocks noChangeArrowheads="1"/>
            </p:cNvSpPr>
            <p:nvPr/>
          </p:nvSpPr>
          <p:spPr bwMode="auto">
            <a:xfrm>
              <a:off x="5292725" y="25463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2251" name="Text Box 98"/>
            <p:cNvSpPr txBox="1">
              <a:spLocks noChangeArrowheads="1"/>
            </p:cNvSpPr>
            <p:nvPr/>
          </p:nvSpPr>
          <p:spPr bwMode="auto">
            <a:xfrm>
              <a:off x="6297613" y="19716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52" name="Text Box 99"/>
            <p:cNvSpPr txBox="1">
              <a:spLocks noChangeArrowheads="1"/>
            </p:cNvSpPr>
            <p:nvPr/>
          </p:nvSpPr>
          <p:spPr bwMode="auto">
            <a:xfrm>
              <a:off x="5994400" y="26162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53" name="Text Box 100"/>
            <p:cNvSpPr txBox="1">
              <a:spLocks noChangeArrowheads="1"/>
            </p:cNvSpPr>
            <p:nvPr/>
          </p:nvSpPr>
          <p:spPr bwMode="auto">
            <a:xfrm>
              <a:off x="7272338" y="22098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2254" name="Text Box 101"/>
            <p:cNvSpPr txBox="1">
              <a:spLocks noChangeArrowheads="1"/>
            </p:cNvSpPr>
            <p:nvPr/>
          </p:nvSpPr>
          <p:spPr bwMode="auto">
            <a:xfrm>
              <a:off x="7974013" y="18034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2255" name="Text Box 102"/>
            <p:cNvSpPr txBox="1">
              <a:spLocks noChangeArrowheads="1"/>
            </p:cNvSpPr>
            <p:nvPr/>
          </p:nvSpPr>
          <p:spPr bwMode="auto">
            <a:xfrm>
              <a:off x="5946775" y="3429000"/>
              <a:ext cx="3381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2256" name="Text Box 103"/>
            <p:cNvSpPr txBox="1">
              <a:spLocks noChangeArrowheads="1"/>
            </p:cNvSpPr>
            <p:nvPr/>
          </p:nvSpPr>
          <p:spPr bwMode="auto">
            <a:xfrm>
              <a:off x="6796088" y="28892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52257" name="Text Box 104"/>
            <p:cNvSpPr txBox="1">
              <a:spLocks noChangeArrowheads="1"/>
            </p:cNvSpPr>
            <p:nvPr/>
          </p:nvSpPr>
          <p:spPr bwMode="auto">
            <a:xfrm>
              <a:off x="7192963" y="3455988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2258" name="Text Box 105"/>
            <p:cNvSpPr txBox="1">
              <a:spLocks noChangeArrowheads="1"/>
            </p:cNvSpPr>
            <p:nvPr/>
          </p:nvSpPr>
          <p:spPr bwMode="auto">
            <a:xfrm>
              <a:off x="4800600" y="2667000"/>
              <a:ext cx="33972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52259" name="Text Box 106"/>
            <p:cNvSpPr txBox="1">
              <a:spLocks noChangeArrowheads="1"/>
            </p:cNvSpPr>
            <p:nvPr/>
          </p:nvSpPr>
          <p:spPr bwMode="auto">
            <a:xfrm>
              <a:off x="5727700" y="1538288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52260" name="Text Box 107"/>
            <p:cNvSpPr txBox="1">
              <a:spLocks noChangeArrowheads="1"/>
            </p:cNvSpPr>
            <p:nvPr/>
          </p:nvSpPr>
          <p:spPr bwMode="auto">
            <a:xfrm>
              <a:off x="5651500" y="3406775"/>
              <a:ext cx="3889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52261" name="Text Box 108"/>
            <p:cNvSpPr txBox="1">
              <a:spLocks noChangeArrowheads="1"/>
            </p:cNvSpPr>
            <p:nvPr/>
          </p:nvSpPr>
          <p:spPr bwMode="auto">
            <a:xfrm>
              <a:off x="6626225" y="2241550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52262" name="Text Box 109"/>
            <p:cNvSpPr txBox="1">
              <a:spLocks noChangeArrowheads="1"/>
            </p:cNvSpPr>
            <p:nvPr/>
          </p:nvSpPr>
          <p:spPr bwMode="auto">
            <a:xfrm>
              <a:off x="7434263" y="1549400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52263" name="Text Box 110"/>
            <p:cNvSpPr txBox="1">
              <a:spLocks noChangeArrowheads="1"/>
            </p:cNvSpPr>
            <p:nvPr/>
          </p:nvSpPr>
          <p:spPr bwMode="auto">
            <a:xfrm>
              <a:off x="8416925" y="2667000"/>
              <a:ext cx="311150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52264" name="Text Box 111"/>
            <p:cNvSpPr txBox="1">
              <a:spLocks noChangeArrowheads="1"/>
            </p:cNvSpPr>
            <p:nvPr/>
          </p:nvSpPr>
          <p:spPr bwMode="auto">
            <a:xfrm>
              <a:off x="6875463" y="3752850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52265" name="Text Box 112"/>
            <p:cNvSpPr txBox="1">
              <a:spLocks noChangeArrowheads="1"/>
            </p:cNvSpPr>
            <p:nvPr/>
          </p:nvSpPr>
          <p:spPr bwMode="auto">
            <a:xfrm>
              <a:off x="7769225" y="3086100"/>
              <a:ext cx="26828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52266" name="Rectangle 76"/>
            <p:cNvSpPr>
              <a:spLocks noChangeArrowheads="1"/>
            </p:cNvSpPr>
            <p:nvPr/>
          </p:nvSpPr>
          <p:spPr bwMode="auto">
            <a:xfrm>
              <a:off x="4821567" y="4280118"/>
              <a:ext cx="4135108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8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d</a:t>
              </a:r>
              <a:r>
                <a:rPr lang="en-US" sz="2800" baseline="-250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u</a:t>
              </a:r>
              <a:r>
                <a:rPr lang="en-US" sz="2800" dirty="0" err="1">
                  <a:latin typeface="Calibri" pitchFamily="-1" charset="0"/>
                  <a:ea typeface="Calibri" pitchFamily="-1" charset="0"/>
                  <a:cs typeface="Calibri" pitchFamily="-1" charset="0"/>
                </a:rPr>
                <a:t>(z</a:t>
              </a:r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)  	=</a:t>
              </a:r>
            </a:p>
            <a:p>
              <a:pPr algn="l"/>
              <a:endParaRPr lang="en-US" sz="2800" dirty="0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  <a:p>
              <a:pPr algn="l"/>
              <a:r>
                <a:rPr lang="en-US" sz="2800" dirty="0">
                  <a:latin typeface="Calibri" pitchFamily="-1" charset="0"/>
                  <a:ea typeface="Calibri" pitchFamily="-1" charset="0"/>
                  <a:cs typeface="Calibri" pitchFamily="-1" charset="0"/>
                </a:rPr>
                <a:t>   (Y) 5   (M) 6   (C) 7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Distance Vector Example (Cont.)</a:t>
            </a:r>
          </a:p>
        </p:txBody>
      </p:sp>
      <p:sp>
        <p:nvSpPr>
          <p:cNvPr id="5325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337B9A-1024-994A-896D-910103D5CDD0}" type="slidenum">
              <a:rPr lang="en-US" smtClean="0">
                <a:latin typeface="Courier New" pitchFamily="-1" charset="0"/>
              </a:rPr>
              <a:pPr/>
              <a:t>26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53252" name="Group 77"/>
          <p:cNvGrpSpPr>
            <a:grpSpLocks/>
          </p:cNvGrpSpPr>
          <p:nvPr/>
        </p:nvGrpSpPr>
        <p:grpSpPr bwMode="auto">
          <a:xfrm>
            <a:off x="273050" y="1520825"/>
            <a:ext cx="4156075" cy="5002213"/>
            <a:chOff x="273050" y="1520825"/>
            <a:chExt cx="4156075" cy="5002887"/>
          </a:xfrm>
        </p:grpSpPr>
        <p:sp>
          <p:nvSpPr>
            <p:cNvPr id="53291" name="Oval 77"/>
            <p:cNvSpPr>
              <a:spLocks noChangeArrowheads="1"/>
            </p:cNvSpPr>
            <p:nvPr/>
          </p:nvSpPr>
          <p:spPr bwMode="auto">
            <a:xfrm>
              <a:off x="322263" y="2511425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2" name="Oval 78"/>
            <p:cNvSpPr>
              <a:spLocks noChangeArrowheads="1"/>
            </p:cNvSpPr>
            <p:nvPr/>
          </p:nvSpPr>
          <p:spPr bwMode="auto">
            <a:xfrm>
              <a:off x="1184275" y="3182938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3" name="Oval 79"/>
            <p:cNvSpPr>
              <a:spLocks noChangeArrowheads="1"/>
            </p:cNvSpPr>
            <p:nvPr/>
          </p:nvSpPr>
          <p:spPr bwMode="auto">
            <a:xfrm>
              <a:off x="1279525" y="1924050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4" name="Oval 80"/>
            <p:cNvSpPr>
              <a:spLocks noChangeArrowheads="1"/>
            </p:cNvSpPr>
            <p:nvPr/>
          </p:nvSpPr>
          <p:spPr bwMode="auto">
            <a:xfrm>
              <a:off x="2046288" y="2595563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5" name="Oval 81"/>
            <p:cNvSpPr>
              <a:spLocks noChangeArrowheads="1"/>
            </p:cNvSpPr>
            <p:nvPr/>
          </p:nvSpPr>
          <p:spPr bwMode="auto">
            <a:xfrm>
              <a:off x="2908300" y="3182938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6" name="Oval 82"/>
            <p:cNvSpPr>
              <a:spLocks noChangeArrowheads="1"/>
            </p:cNvSpPr>
            <p:nvPr/>
          </p:nvSpPr>
          <p:spPr bwMode="auto">
            <a:xfrm>
              <a:off x="2908300" y="1924050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7" name="Oval 83"/>
            <p:cNvSpPr>
              <a:spLocks noChangeArrowheads="1"/>
            </p:cNvSpPr>
            <p:nvPr/>
          </p:nvSpPr>
          <p:spPr bwMode="auto">
            <a:xfrm>
              <a:off x="2141538" y="3687763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8" name="Oval 84"/>
            <p:cNvSpPr>
              <a:spLocks noChangeArrowheads="1"/>
            </p:cNvSpPr>
            <p:nvPr/>
          </p:nvSpPr>
          <p:spPr bwMode="auto">
            <a:xfrm>
              <a:off x="3865563" y="2511425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99" name="Line 85"/>
            <p:cNvSpPr>
              <a:spLocks noChangeShapeType="1"/>
            </p:cNvSpPr>
            <p:nvPr/>
          </p:nvSpPr>
          <p:spPr bwMode="auto">
            <a:xfrm flipV="1">
              <a:off x="609600" y="2090738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0" name="Line 86"/>
            <p:cNvSpPr>
              <a:spLocks noChangeShapeType="1"/>
            </p:cNvSpPr>
            <p:nvPr/>
          </p:nvSpPr>
          <p:spPr bwMode="auto">
            <a:xfrm>
              <a:off x="554038" y="2751138"/>
              <a:ext cx="623887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1" name="Line 87"/>
            <p:cNvSpPr>
              <a:spLocks noChangeShapeType="1"/>
            </p:cNvSpPr>
            <p:nvPr/>
          </p:nvSpPr>
          <p:spPr bwMode="auto">
            <a:xfrm>
              <a:off x="1519238" y="2105025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2" name="Line 88"/>
            <p:cNvSpPr>
              <a:spLocks noChangeShapeType="1"/>
            </p:cNvSpPr>
            <p:nvPr/>
          </p:nvSpPr>
          <p:spPr bwMode="auto">
            <a:xfrm>
              <a:off x="1423988" y="3351213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3" name="Line 89"/>
            <p:cNvSpPr>
              <a:spLocks noChangeShapeType="1"/>
            </p:cNvSpPr>
            <p:nvPr/>
          </p:nvSpPr>
          <p:spPr bwMode="auto">
            <a:xfrm flipV="1">
              <a:off x="1455738" y="2805113"/>
              <a:ext cx="638175" cy="420687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4" name="Line 90"/>
            <p:cNvSpPr>
              <a:spLocks noChangeShapeType="1"/>
            </p:cNvSpPr>
            <p:nvPr/>
          </p:nvSpPr>
          <p:spPr bwMode="auto">
            <a:xfrm>
              <a:off x="2286000" y="2819400"/>
              <a:ext cx="65405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5" name="Line 91"/>
            <p:cNvSpPr>
              <a:spLocks noChangeShapeType="1"/>
            </p:cNvSpPr>
            <p:nvPr/>
          </p:nvSpPr>
          <p:spPr bwMode="auto">
            <a:xfrm flipV="1">
              <a:off x="2381250" y="3394075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6" name="Line 92"/>
            <p:cNvSpPr>
              <a:spLocks noChangeShapeType="1"/>
            </p:cNvSpPr>
            <p:nvPr/>
          </p:nvSpPr>
          <p:spPr bwMode="auto">
            <a:xfrm flipV="1">
              <a:off x="2333625" y="2636838"/>
              <a:ext cx="1531938" cy="984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7" name="Line 93"/>
            <p:cNvSpPr>
              <a:spLocks noChangeShapeType="1"/>
            </p:cNvSpPr>
            <p:nvPr/>
          </p:nvSpPr>
          <p:spPr bwMode="auto">
            <a:xfrm>
              <a:off x="1535113" y="2035175"/>
              <a:ext cx="1373187" cy="14288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8" name="Line 94"/>
            <p:cNvSpPr>
              <a:spLocks noChangeShapeType="1"/>
            </p:cNvSpPr>
            <p:nvPr/>
          </p:nvSpPr>
          <p:spPr bwMode="auto">
            <a:xfrm>
              <a:off x="3179763" y="2133600"/>
              <a:ext cx="766762" cy="419100"/>
            </a:xfrm>
            <a:prstGeom prst="line">
              <a:avLst/>
            </a:prstGeom>
            <a:noFill/>
            <a:ln w="53975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09" name="Text Box 95"/>
            <p:cNvSpPr txBox="1">
              <a:spLocks noChangeArrowheads="1"/>
            </p:cNvSpPr>
            <p:nvPr/>
          </p:nvSpPr>
          <p:spPr bwMode="auto">
            <a:xfrm>
              <a:off x="652463" y="18700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3310" name="Text Box 96"/>
            <p:cNvSpPr txBox="1">
              <a:spLocks noChangeArrowheads="1"/>
            </p:cNvSpPr>
            <p:nvPr/>
          </p:nvSpPr>
          <p:spPr bwMode="auto">
            <a:xfrm>
              <a:off x="2009775" y="1520825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3311" name="Text Box 97"/>
            <p:cNvSpPr txBox="1">
              <a:spLocks noChangeArrowheads="1"/>
            </p:cNvSpPr>
            <p:nvPr/>
          </p:nvSpPr>
          <p:spPr bwMode="auto">
            <a:xfrm>
              <a:off x="765175" y="25431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3312" name="Text Box 98"/>
            <p:cNvSpPr txBox="1">
              <a:spLocks noChangeArrowheads="1"/>
            </p:cNvSpPr>
            <p:nvPr/>
          </p:nvSpPr>
          <p:spPr bwMode="auto">
            <a:xfrm>
              <a:off x="1770063" y="19685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313" name="Text Box 99"/>
            <p:cNvSpPr txBox="1">
              <a:spLocks noChangeArrowheads="1"/>
            </p:cNvSpPr>
            <p:nvPr/>
          </p:nvSpPr>
          <p:spPr bwMode="auto">
            <a:xfrm>
              <a:off x="1466850" y="2613025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314" name="Text Box 100"/>
            <p:cNvSpPr txBox="1">
              <a:spLocks noChangeArrowheads="1"/>
            </p:cNvSpPr>
            <p:nvPr/>
          </p:nvSpPr>
          <p:spPr bwMode="auto">
            <a:xfrm>
              <a:off x="2744788" y="220662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3315" name="Text Box 101"/>
            <p:cNvSpPr txBox="1">
              <a:spLocks noChangeArrowheads="1"/>
            </p:cNvSpPr>
            <p:nvPr/>
          </p:nvSpPr>
          <p:spPr bwMode="auto">
            <a:xfrm>
              <a:off x="3446463" y="180022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316" name="Text Box 102"/>
            <p:cNvSpPr txBox="1">
              <a:spLocks noChangeArrowheads="1"/>
            </p:cNvSpPr>
            <p:nvPr/>
          </p:nvSpPr>
          <p:spPr bwMode="auto">
            <a:xfrm>
              <a:off x="1419225" y="3425825"/>
              <a:ext cx="3381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3317" name="Text Box 103"/>
            <p:cNvSpPr txBox="1">
              <a:spLocks noChangeArrowheads="1"/>
            </p:cNvSpPr>
            <p:nvPr/>
          </p:nvSpPr>
          <p:spPr bwMode="auto">
            <a:xfrm>
              <a:off x="2268538" y="28860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53318" name="Text Box 104"/>
            <p:cNvSpPr txBox="1">
              <a:spLocks noChangeArrowheads="1"/>
            </p:cNvSpPr>
            <p:nvPr/>
          </p:nvSpPr>
          <p:spPr bwMode="auto">
            <a:xfrm>
              <a:off x="2665413" y="3452813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3319" name="Text Box 105"/>
            <p:cNvSpPr txBox="1">
              <a:spLocks noChangeArrowheads="1"/>
            </p:cNvSpPr>
            <p:nvPr/>
          </p:nvSpPr>
          <p:spPr bwMode="auto">
            <a:xfrm>
              <a:off x="273050" y="2663825"/>
              <a:ext cx="33972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53320" name="Text Box 106"/>
            <p:cNvSpPr txBox="1">
              <a:spLocks noChangeArrowheads="1"/>
            </p:cNvSpPr>
            <p:nvPr/>
          </p:nvSpPr>
          <p:spPr bwMode="auto">
            <a:xfrm>
              <a:off x="1200150" y="1535113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53321" name="Text Box 107"/>
            <p:cNvSpPr txBox="1">
              <a:spLocks noChangeArrowheads="1"/>
            </p:cNvSpPr>
            <p:nvPr/>
          </p:nvSpPr>
          <p:spPr bwMode="auto">
            <a:xfrm>
              <a:off x="1123950" y="3403600"/>
              <a:ext cx="3889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53322" name="Text Box 108"/>
            <p:cNvSpPr txBox="1">
              <a:spLocks noChangeArrowheads="1"/>
            </p:cNvSpPr>
            <p:nvPr/>
          </p:nvSpPr>
          <p:spPr bwMode="auto">
            <a:xfrm>
              <a:off x="2098675" y="2238375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53323" name="Text Box 109"/>
            <p:cNvSpPr txBox="1">
              <a:spLocks noChangeArrowheads="1"/>
            </p:cNvSpPr>
            <p:nvPr/>
          </p:nvSpPr>
          <p:spPr bwMode="auto">
            <a:xfrm>
              <a:off x="2906713" y="1546225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53324" name="Text Box 110"/>
            <p:cNvSpPr txBox="1">
              <a:spLocks noChangeArrowheads="1"/>
            </p:cNvSpPr>
            <p:nvPr/>
          </p:nvSpPr>
          <p:spPr bwMode="auto">
            <a:xfrm>
              <a:off x="3889375" y="2663825"/>
              <a:ext cx="311150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53325" name="Text Box 111"/>
            <p:cNvSpPr txBox="1">
              <a:spLocks noChangeArrowheads="1"/>
            </p:cNvSpPr>
            <p:nvPr/>
          </p:nvSpPr>
          <p:spPr bwMode="auto">
            <a:xfrm>
              <a:off x="2347913" y="3749675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53326" name="Text Box 112"/>
            <p:cNvSpPr txBox="1">
              <a:spLocks noChangeArrowheads="1"/>
            </p:cNvSpPr>
            <p:nvPr/>
          </p:nvSpPr>
          <p:spPr bwMode="auto">
            <a:xfrm>
              <a:off x="3241675" y="3082925"/>
              <a:ext cx="26828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53327" name="Rectangle 39"/>
            <p:cNvSpPr>
              <a:spLocks noChangeArrowheads="1"/>
            </p:cNvSpPr>
            <p:nvPr/>
          </p:nvSpPr>
          <p:spPr bwMode="auto">
            <a:xfrm>
              <a:off x="294017" y="4276943"/>
              <a:ext cx="4135108" cy="2246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w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= min{  1+d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x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  <a:b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</a:b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 4+d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s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</a:p>
            <a:p>
              <a:pPr algn="l"/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 2+d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u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}</a:t>
              </a:r>
            </a:p>
            <a:p>
              <a:pPr algn="l"/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	= 5</a:t>
              </a:r>
            </a:p>
            <a:p>
              <a:endParaRPr lang="en-US" sz="2800"/>
            </a:p>
          </p:txBody>
        </p:sp>
      </p:grpSp>
      <p:grpSp>
        <p:nvGrpSpPr>
          <p:cNvPr id="53253" name="Group 78"/>
          <p:cNvGrpSpPr>
            <a:grpSpLocks/>
          </p:cNvGrpSpPr>
          <p:nvPr/>
        </p:nvGrpSpPr>
        <p:grpSpPr bwMode="auto">
          <a:xfrm>
            <a:off x="4800600" y="1524000"/>
            <a:ext cx="4156075" cy="4572000"/>
            <a:chOff x="4800600" y="1524000"/>
            <a:chExt cx="4156075" cy="4572000"/>
          </a:xfrm>
        </p:grpSpPr>
        <p:sp>
          <p:nvSpPr>
            <p:cNvPr id="53254" name="Oval 77"/>
            <p:cNvSpPr>
              <a:spLocks noChangeArrowheads="1"/>
            </p:cNvSpPr>
            <p:nvPr/>
          </p:nvSpPr>
          <p:spPr bwMode="auto">
            <a:xfrm>
              <a:off x="4849813" y="25146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55" name="Oval 78"/>
            <p:cNvSpPr>
              <a:spLocks noChangeArrowheads="1"/>
            </p:cNvSpPr>
            <p:nvPr/>
          </p:nvSpPr>
          <p:spPr bwMode="auto">
            <a:xfrm>
              <a:off x="5711825" y="31861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56" name="Oval 79"/>
            <p:cNvSpPr>
              <a:spLocks noChangeArrowheads="1"/>
            </p:cNvSpPr>
            <p:nvPr/>
          </p:nvSpPr>
          <p:spPr bwMode="auto">
            <a:xfrm>
              <a:off x="5807075" y="19272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57" name="Oval 80"/>
            <p:cNvSpPr>
              <a:spLocks noChangeArrowheads="1"/>
            </p:cNvSpPr>
            <p:nvPr/>
          </p:nvSpPr>
          <p:spPr bwMode="auto">
            <a:xfrm>
              <a:off x="6573838" y="25987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58" name="Oval 81"/>
            <p:cNvSpPr>
              <a:spLocks noChangeArrowheads="1"/>
            </p:cNvSpPr>
            <p:nvPr/>
          </p:nvSpPr>
          <p:spPr bwMode="auto">
            <a:xfrm>
              <a:off x="7435850" y="3186113"/>
              <a:ext cx="287338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59" name="Oval 82"/>
            <p:cNvSpPr>
              <a:spLocks noChangeArrowheads="1"/>
            </p:cNvSpPr>
            <p:nvPr/>
          </p:nvSpPr>
          <p:spPr bwMode="auto">
            <a:xfrm>
              <a:off x="7435850" y="1927225"/>
              <a:ext cx="287338" cy="250825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0" name="Oval 83"/>
            <p:cNvSpPr>
              <a:spLocks noChangeArrowheads="1"/>
            </p:cNvSpPr>
            <p:nvPr/>
          </p:nvSpPr>
          <p:spPr bwMode="auto">
            <a:xfrm>
              <a:off x="6669088" y="3690938"/>
              <a:ext cx="287337" cy="252412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1" name="Oval 84"/>
            <p:cNvSpPr>
              <a:spLocks noChangeArrowheads="1"/>
            </p:cNvSpPr>
            <p:nvPr/>
          </p:nvSpPr>
          <p:spPr bwMode="auto">
            <a:xfrm>
              <a:off x="8393113" y="2514600"/>
              <a:ext cx="287337" cy="252413"/>
            </a:xfrm>
            <a:prstGeom prst="ellipse">
              <a:avLst/>
            </a:prstGeom>
            <a:solidFill>
              <a:schemeClr val="accent1"/>
            </a:solidFill>
            <a:ln w="3175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2" name="Line 85"/>
            <p:cNvSpPr>
              <a:spLocks noChangeShapeType="1"/>
            </p:cNvSpPr>
            <p:nvPr/>
          </p:nvSpPr>
          <p:spPr bwMode="auto">
            <a:xfrm flipV="1">
              <a:off x="5137150" y="2093913"/>
              <a:ext cx="669925" cy="5048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3" name="Line 86"/>
            <p:cNvSpPr>
              <a:spLocks noChangeShapeType="1"/>
            </p:cNvSpPr>
            <p:nvPr/>
          </p:nvSpPr>
          <p:spPr bwMode="auto">
            <a:xfrm>
              <a:off x="5081588" y="2754313"/>
              <a:ext cx="623887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4" name="Line 87"/>
            <p:cNvSpPr>
              <a:spLocks noChangeShapeType="1"/>
            </p:cNvSpPr>
            <p:nvPr/>
          </p:nvSpPr>
          <p:spPr bwMode="auto">
            <a:xfrm>
              <a:off x="6046788" y="2108200"/>
              <a:ext cx="574675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5" name="Line 88"/>
            <p:cNvSpPr>
              <a:spLocks noChangeShapeType="1"/>
            </p:cNvSpPr>
            <p:nvPr/>
          </p:nvSpPr>
          <p:spPr bwMode="auto">
            <a:xfrm>
              <a:off x="5951538" y="3354388"/>
              <a:ext cx="717550" cy="4206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6" name="Line 89"/>
            <p:cNvSpPr>
              <a:spLocks noChangeShapeType="1"/>
            </p:cNvSpPr>
            <p:nvPr/>
          </p:nvSpPr>
          <p:spPr bwMode="auto">
            <a:xfrm flipV="1">
              <a:off x="5983288" y="2808288"/>
              <a:ext cx="638175" cy="420687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7" name="Line 90"/>
            <p:cNvSpPr>
              <a:spLocks noChangeShapeType="1"/>
            </p:cNvSpPr>
            <p:nvPr/>
          </p:nvSpPr>
          <p:spPr bwMode="auto">
            <a:xfrm>
              <a:off x="6813550" y="2822575"/>
              <a:ext cx="65405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8" name="Line 91"/>
            <p:cNvSpPr>
              <a:spLocks noChangeShapeType="1"/>
            </p:cNvSpPr>
            <p:nvPr/>
          </p:nvSpPr>
          <p:spPr bwMode="auto">
            <a:xfrm flipV="1">
              <a:off x="6908800" y="3397250"/>
              <a:ext cx="590550" cy="334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69" name="Line 92"/>
            <p:cNvSpPr>
              <a:spLocks noChangeShapeType="1"/>
            </p:cNvSpPr>
            <p:nvPr/>
          </p:nvSpPr>
          <p:spPr bwMode="auto">
            <a:xfrm flipV="1">
              <a:off x="6861175" y="2640013"/>
              <a:ext cx="1531938" cy="98425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70" name="Line 93"/>
            <p:cNvSpPr>
              <a:spLocks noChangeShapeType="1"/>
            </p:cNvSpPr>
            <p:nvPr/>
          </p:nvSpPr>
          <p:spPr bwMode="auto">
            <a:xfrm>
              <a:off x="6062663" y="2038350"/>
              <a:ext cx="1373187" cy="14288"/>
            </a:xfrm>
            <a:prstGeom prst="line">
              <a:avLst/>
            </a:prstGeom>
            <a:noFill/>
            <a:ln w="50800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71" name="Line 94"/>
            <p:cNvSpPr>
              <a:spLocks noChangeShapeType="1"/>
            </p:cNvSpPr>
            <p:nvPr/>
          </p:nvSpPr>
          <p:spPr bwMode="auto">
            <a:xfrm>
              <a:off x="7707313" y="2136775"/>
              <a:ext cx="766762" cy="419100"/>
            </a:xfrm>
            <a:prstGeom prst="line">
              <a:avLst/>
            </a:prstGeom>
            <a:noFill/>
            <a:ln w="53975">
              <a:solidFill>
                <a:srgbClr val="3C82C0"/>
              </a:solidFill>
              <a:round/>
              <a:headEnd/>
              <a:tailEnd type="triangle" w="lg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72" name="Text Box 95"/>
            <p:cNvSpPr txBox="1">
              <a:spLocks noChangeArrowheads="1"/>
            </p:cNvSpPr>
            <p:nvPr/>
          </p:nvSpPr>
          <p:spPr bwMode="auto">
            <a:xfrm>
              <a:off x="5180013" y="18732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3273" name="Text Box 96"/>
            <p:cNvSpPr txBox="1">
              <a:spLocks noChangeArrowheads="1"/>
            </p:cNvSpPr>
            <p:nvPr/>
          </p:nvSpPr>
          <p:spPr bwMode="auto">
            <a:xfrm>
              <a:off x="6537325" y="15240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3274" name="Text Box 97"/>
            <p:cNvSpPr txBox="1">
              <a:spLocks noChangeArrowheads="1"/>
            </p:cNvSpPr>
            <p:nvPr/>
          </p:nvSpPr>
          <p:spPr bwMode="auto">
            <a:xfrm>
              <a:off x="5292725" y="25463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2</a:t>
              </a:r>
            </a:p>
          </p:txBody>
        </p:sp>
        <p:sp>
          <p:nvSpPr>
            <p:cNvPr id="53275" name="Text Box 98"/>
            <p:cNvSpPr txBox="1">
              <a:spLocks noChangeArrowheads="1"/>
            </p:cNvSpPr>
            <p:nvPr/>
          </p:nvSpPr>
          <p:spPr bwMode="auto">
            <a:xfrm>
              <a:off x="6297613" y="1971675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276" name="Text Box 99"/>
            <p:cNvSpPr txBox="1">
              <a:spLocks noChangeArrowheads="1"/>
            </p:cNvSpPr>
            <p:nvPr/>
          </p:nvSpPr>
          <p:spPr bwMode="auto">
            <a:xfrm>
              <a:off x="5994400" y="2616200"/>
              <a:ext cx="3349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277" name="Text Box 100"/>
            <p:cNvSpPr txBox="1">
              <a:spLocks noChangeArrowheads="1"/>
            </p:cNvSpPr>
            <p:nvPr/>
          </p:nvSpPr>
          <p:spPr bwMode="auto">
            <a:xfrm>
              <a:off x="7272338" y="22098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3278" name="Text Box 101"/>
            <p:cNvSpPr txBox="1">
              <a:spLocks noChangeArrowheads="1"/>
            </p:cNvSpPr>
            <p:nvPr/>
          </p:nvSpPr>
          <p:spPr bwMode="auto">
            <a:xfrm>
              <a:off x="7974013" y="180340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1</a:t>
              </a:r>
            </a:p>
          </p:txBody>
        </p:sp>
        <p:sp>
          <p:nvSpPr>
            <p:cNvPr id="53279" name="Text Box 102"/>
            <p:cNvSpPr txBox="1">
              <a:spLocks noChangeArrowheads="1"/>
            </p:cNvSpPr>
            <p:nvPr/>
          </p:nvSpPr>
          <p:spPr bwMode="auto">
            <a:xfrm>
              <a:off x="5946775" y="3429000"/>
              <a:ext cx="3381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4</a:t>
              </a:r>
            </a:p>
          </p:txBody>
        </p:sp>
        <p:sp>
          <p:nvSpPr>
            <p:cNvPr id="53280" name="Text Box 103"/>
            <p:cNvSpPr txBox="1">
              <a:spLocks noChangeArrowheads="1"/>
            </p:cNvSpPr>
            <p:nvPr/>
          </p:nvSpPr>
          <p:spPr bwMode="auto">
            <a:xfrm>
              <a:off x="6796088" y="2889250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5</a:t>
              </a:r>
            </a:p>
          </p:txBody>
        </p:sp>
        <p:sp>
          <p:nvSpPr>
            <p:cNvPr id="53281" name="Text Box 104"/>
            <p:cNvSpPr txBox="1">
              <a:spLocks noChangeArrowheads="1"/>
            </p:cNvSpPr>
            <p:nvPr/>
          </p:nvSpPr>
          <p:spPr bwMode="auto">
            <a:xfrm>
              <a:off x="7192963" y="3455988"/>
              <a:ext cx="3365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pitchFamily="-1" charset="0"/>
                </a:rPr>
                <a:t>3</a:t>
              </a:r>
            </a:p>
          </p:txBody>
        </p:sp>
        <p:sp>
          <p:nvSpPr>
            <p:cNvPr id="53282" name="Text Box 105"/>
            <p:cNvSpPr txBox="1">
              <a:spLocks noChangeArrowheads="1"/>
            </p:cNvSpPr>
            <p:nvPr/>
          </p:nvSpPr>
          <p:spPr bwMode="auto">
            <a:xfrm>
              <a:off x="4800600" y="2667000"/>
              <a:ext cx="33972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53283" name="Text Box 106"/>
            <p:cNvSpPr txBox="1">
              <a:spLocks noChangeArrowheads="1"/>
            </p:cNvSpPr>
            <p:nvPr/>
          </p:nvSpPr>
          <p:spPr bwMode="auto">
            <a:xfrm>
              <a:off x="5727700" y="1538288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53284" name="Text Box 107"/>
            <p:cNvSpPr txBox="1">
              <a:spLocks noChangeArrowheads="1"/>
            </p:cNvSpPr>
            <p:nvPr/>
          </p:nvSpPr>
          <p:spPr bwMode="auto">
            <a:xfrm>
              <a:off x="5651500" y="3406775"/>
              <a:ext cx="3889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53285" name="Text Box 108"/>
            <p:cNvSpPr txBox="1">
              <a:spLocks noChangeArrowheads="1"/>
            </p:cNvSpPr>
            <p:nvPr/>
          </p:nvSpPr>
          <p:spPr bwMode="auto">
            <a:xfrm>
              <a:off x="6626225" y="2241550"/>
              <a:ext cx="32543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53286" name="Text Box 109"/>
            <p:cNvSpPr txBox="1">
              <a:spLocks noChangeArrowheads="1"/>
            </p:cNvSpPr>
            <p:nvPr/>
          </p:nvSpPr>
          <p:spPr bwMode="auto">
            <a:xfrm>
              <a:off x="7434263" y="1549400"/>
              <a:ext cx="320675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53287" name="Text Box 110"/>
            <p:cNvSpPr txBox="1">
              <a:spLocks noChangeArrowheads="1"/>
            </p:cNvSpPr>
            <p:nvPr/>
          </p:nvSpPr>
          <p:spPr bwMode="auto">
            <a:xfrm>
              <a:off x="8416925" y="2667000"/>
              <a:ext cx="311150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53288" name="Text Box 111"/>
            <p:cNvSpPr txBox="1">
              <a:spLocks noChangeArrowheads="1"/>
            </p:cNvSpPr>
            <p:nvPr/>
          </p:nvSpPr>
          <p:spPr bwMode="auto">
            <a:xfrm>
              <a:off x="6875463" y="3752850"/>
              <a:ext cx="325437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53289" name="Text Box 112"/>
            <p:cNvSpPr txBox="1">
              <a:spLocks noChangeArrowheads="1"/>
            </p:cNvSpPr>
            <p:nvPr/>
          </p:nvSpPr>
          <p:spPr bwMode="auto">
            <a:xfrm>
              <a:off x="7769225" y="3086100"/>
              <a:ext cx="268288" cy="39687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53290" name="Rectangle 76"/>
            <p:cNvSpPr>
              <a:spLocks noChangeArrowheads="1"/>
            </p:cNvSpPr>
            <p:nvPr/>
          </p:nvSpPr>
          <p:spPr bwMode="auto">
            <a:xfrm>
              <a:off x="4821567" y="4280118"/>
              <a:ext cx="4135108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u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 	= min{ 3+d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v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(z),</a:t>
              </a:r>
              <a:b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</a:b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     		 2+d</a:t>
              </a:r>
              <a:r>
                <a:rPr lang="en-US" sz="2800" baseline="-25000">
                  <a:latin typeface="Calibri" pitchFamily="-1" charset="0"/>
                  <a:ea typeface="Calibri" pitchFamily="-1" charset="0"/>
                  <a:cs typeface="Calibri" pitchFamily="-1" charset="0"/>
                </a:rPr>
                <a:t>w</a:t>
              </a:r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(z) }</a:t>
              </a:r>
            </a:p>
            <a:p>
              <a:pPr algn="l"/>
              <a:r>
                <a:rPr lang="en-US" sz="2800">
                  <a:latin typeface="Calibri" pitchFamily="-1" charset="0"/>
                  <a:ea typeface="Calibri" pitchFamily="-1" charset="0"/>
                  <a:cs typeface="Calibri" pitchFamily="-1" charset="0"/>
                </a:rPr>
                <a:t>     	= 6</a:t>
              </a:r>
            </a:p>
            <a:p>
              <a:endParaRPr lang="en-US" sz="280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Path-Vector Routing</a:t>
            </a:r>
          </a:p>
        </p:txBody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Extension of distance-vector routing</a:t>
            </a:r>
          </a:p>
          <a:p>
            <a:pPr lvl="1">
              <a:spcAft>
                <a:spcPts val="1800"/>
              </a:spcAft>
            </a:pPr>
            <a:r>
              <a:rPr lang="en-US"/>
              <a:t>Support flexible routing policies</a:t>
            </a:r>
          </a:p>
          <a:p>
            <a:pPr>
              <a:lnSpc>
                <a:spcPct val="70000"/>
              </a:lnSpc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Key idea: advertise the entire path</a:t>
            </a:r>
          </a:p>
          <a:p>
            <a:pPr lvl="1"/>
            <a:r>
              <a:rPr lang="en-US"/>
              <a:t>Distance vector: send </a:t>
            </a:r>
            <a:r>
              <a:rPr lang="en-US" i="1"/>
              <a:t>distance metric</a:t>
            </a:r>
            <a:r>
              <a:rPr lang="en-US"/>
              <a:t> per dest d</a:t>
            </a:r>
          </a:p>
          <a:p>
            <a:pPr lvl="1"/>
            <a:r>
              <a:rPr lang="en-US"/>
              <a:t>Path vector: send the </a:t>
            </a:r>
            <a:r>
              <a:rPr lang="en-US" i="1"/>
              <a:t>entire path</a:t>
            </a:r>
            <a:r>
              <a:rPr lang="en-US"/>
              <a:t> for each dest d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420688" y="3971925"/>
          <a:ext cx="264795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7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3971925"/>
                        <a:ext cx="264795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9" name="Text Box 5"/>
          <p:cNvSpPr txBox="1">
            <a:spLocks noChangeArrowheads="1"/>
          </p:cNvSpPr>
          <p:nvPr/>
        </p:nvSpPr>
        <p:spPr bwMode="auto">
          <a:xfrm>
            <a:off x="1557338" y="4729163"/>
            <a:ext cx="341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3</a:t>
            </a:r>
            <a:endParaRPr lang="en-US" sz="18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4280" name="Line 6"/>
          <p:cNvSpPr>
            <a:spLocks noChangeShapeType="1"/>
          </p:cNvSpPr>
          <p:nvPr/>
        </p:nvSpPr>
        <p:spPr bwMode="auto">
          <a:xfrm flipH="1" flipV="1">
            <a:off x="6084888" y="5248275"/>
            <a:ext cx="202406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4281" name="Group 7"/>
          <p:cNvGrpSpPr>
            <a:grpSpLocks/>
          </p:cNvGrpSpPr>
          <p:nvPr/>
        </p:nvGrpSpPr>
        <p:grpSpPr bwMode="auto">
          <a:xfrm>
            <a:off x="4867275" y="4600575"/>
            <a:ext cx="1290638" cy="1098550"/>
            <a:chOff x="2193" y="3325"/>
            <a:chExt cx="813" cy="692"/>
          </a:xfrm>
        </p:grpSpPr>
        <p:graphicFrame>
          <p:nvGraphicFramePr>
            <p:cNvPr id="54276" name="Object 4"/>
            <p:cNvGraphicFramePr>
              <a:graphicFrameLocks noChangeAspect="1"/>
            </p:cNvGraphicFramePr>
            <p:nvPr/>
          </p:nvGraphicFramePr>
          <p:xfrm>
            <a:off x="2193" y="3325"/>
            <a:ext cx="813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08" name="Photo Editor Photo" r:id="rId6" imgW="1905266" imgH="1390844" progId="">
                    <p:embed/>
                  </p:oleObj>
                </mc:Choice>
                <mc:Fallback>
                  <p:oleObj name="Photo Editor Photo" r:id="rId6" imgW="1905266" imgH="1390844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3" y="3325"/>
                          <a:ext cx="813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94" name="Text Box 9"/>
            <p:cNvSpPr txBox="1">
              <a:spLocks noChangeArrowheads="1"/>
            </p:cNvSpPr>
            <p:nvPr/>
          </p:nvSpPr>
          <p:spPr bwMode="auto">
            <a:xfrm>
              <a:off x="2507" y="3501"/>
              <a:ext cx="21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2400">
                  <a:latin typeface="Calibri" pitchFamily="-1" charset="0"/>
                  <a:ea typeface="Calibri" pitchFamily="-1" charset="0"/>
                  <a:cs typeface="Calibri" pitchFamily="-1" charset="0"/>
                </a:rPr>
                <a:t>2</a:t>
              </a:r>
            </a:p>
          </p:txBody>
        </p:sp>
      </p:grp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2852738" y="5227638"/>
            <a:ext cx="2157412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8040688" y="4749800"/>
          <a:ext cx="833437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9" name="Photo Editor Photo" r:id="rId7" imgW="1905266" imgH="1390844" progId="">
                  <p:embed/>
                </p:oleObj>
              </mc:Choice>
              <mc:Fallback>
                <p:oleObj name="Photo Editor Photo" r:id="rId7" imgW="1905266" imgH="1390844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88" y="4749800"/>
                        <a:ext cx="833437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3" name="Line 12"/>
          <p:cNvSpPr>
            <a:spLocks noChangeShapeType="1"/>
          </p:cNvSpPr>
          <p:nvPr/>
        </p:nvSpPr>
        <p:spPr bwMode="auto">
          <a:xfrm flipH="1" flipV="1">
            <a:off x="8435975" y="5359400"/>
            <a:ext cx="0" cy="4000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4" name="Text Box 13"/>
          <p:cNvSpPr txBox="1">
            <a:spLocks noChangeArrowheads="1"/>
          </p:cNvSpPr>
          <p:nvPr/>
        </p:nvSpPr>
        <p:spPr bwMode="auto">
          <a:xfrm>
            <a:off x="8315325" y="4876800"/>
            <a:ext cx="341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1</a:t>
            </a:r>
            <a:endParaRPr lang="en-US" sz="18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4285" name="Text Box 14"/>
          <p:cNvSpPr txBox="1">
            <a:spLocks noChangeArrowheads="1"/>
          </p:cNvSpPr>
          <p:nvPr/>
        </p:nvSpPr>
        <p:spPr bwMode="auto">
          <a:xfrm>
            <a:off x="8281988" y="56530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d</a:t>
            </a:r>
          </a:p>
        </p:txBody>
      </p:sp>
      <p:sp>
        <p:nvSpPr>
          <p:cNvPr id="54286" name="Text Box 15"/>
          <p:cNvSpPr txBox="1">
            <a:spLocks noChangeArrowheads="1"/>
          </p:cNvSpPr>
          <p:nvPr/>
        </p:nvSpPr>
        <p:spPr bwMode="auto">
          <a:xfrm>
            <a:off x="3106738" y="4433888"/>
            <a:ext cx="1998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“d: path (2,1)”</a:t>
            </a:r>
            <a:endParaRPr lang="en-US" sz="2400" b="0">
              <a:solidFill>
                <a:srgbClr val="FF0000"/>
              </a:solidFill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4287" name="Line 16"/>
          <p:cNvSpPr>
            <a:spLocks noChangeShapeType="1"/>
          </p:cNvSpPr>
          <p:nvPr/>
        </p:nvSpPr>
        <p:spPr bwMode="auto">
          <a:xfrm flipH="1">
            <a:off x="2928938" y="4919663"/>
            <a:ext cx="2117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8" name="Text Box 17"/>
          <p:cNvSpPr txBox="1">
            <a:spLocks noChangeArrowheads="1"/>
          </p:cNvSpPr>
          <p:nvPr/>
        </p:nvSpPr>
        <p:spPr bwMode="auto">
          <a:xfrm>
            <a:off x="6313488" y="4433888"/>
            <a:ext cx="17637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“d: path (1)”</a:t>
            </a:r>
          </a:p>
        </p:txBody>
      </p:sp>
      <p:sp>
        <p:nvSpPr>
          <p:cNvPr id="54289" name="Line 18"/>
          <p:cNvSpPr>
            <a:spLocks noChangeShapeType="1"/>
          </p:cNvSpPr>
          <p:nvPr/>
        </p:nvSpPr>
        <p:spPr bwMode="auto">
          <a:xfrm flipH="1">
            <a:off x="6051550" y="4922838"/>
            <a:ext cx="21463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0" name="Text Box 19"/>
          <p:cNvSpPr txBox="1">
            <a:spLocks noChangeArrowheads="1"/>
          </p:cNvSpPr>
          <p:nvPr/>
        </p:nvSpPr>
        <p:spPr bwMode="auto">
          <a:xfrm>
            <a:off x="3048000" y="5272088"/>
            <a:ext cx="1535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solidFill>
                  <a:srgbClr val="3333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data traffic</a:t>
            </a:r>
          </a:p>
        </p:txBody>
      </p:sp>
      <p:sp>
        <p:nvSpPr>
          <p:cNvPr id="54291" name="Text Box 20"/>
          <p:cNvSpPr txBox="1">
            <a:spLocks noChangeArrowheads="1"/>
          </p:cNvSpPr>
          <p:nvPr/>
        </p:nvSpPr>
        <p:spPr bwMode="auto">
          <a:xfrm>
            <a:off x="6286500" y="5272088"/>
            <a:ext cx="1535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solidFill>
                  <a:srgbClr val="3333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data traffic</a:t>
            </a:r>
          </a:p>
        </p:txBody>
      </p:sp>
      <p:sp>
        <p:nvSpPr>
          <p:cNvPr id="54292" name="TextBox 21"/>
          <p:cNvSpPr txBox="1">
            <a:spLocks noChangeArrowheads="1"/>
          </p:cNvSpPr>
          <p:nvPr/>
        </p:nvSpPr>
        <p:spPr bwMode="auto">
          <a:xfrm>
            <a:off x="4171950" y="5876925"/>
            <a:ext cx="200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Used in BGP</a:t>
            </a:r>
          </a:p>
        </p:txBody>
      </p:sp>
      <p:sp>
        <p:nvSpPr>
          <p:cNvPr id="54293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085220C-DBD8-5F4A-9856-5082C5B83BD1}" type="slidenum">
              <a:rPr lang="en-US" sz="1200">
                <a:solidFill>
                  <a:srgbClr val="898989"/>
                </a:solidFill>
              </a:rPr>
              <a:pPr algn="r"/>
              <a:t>27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Path-Vector: Flexible Policies</a:t>
            </a:r>
          </a:p>
        </p:txBody>
      </p:sp>
      <p:sp>
        <p:nvSpPr>
          <p:cNvPr id="563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1828800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Each node can apply local policies</a:t>
            </a:r>
          </a:p>
          <a:p>
            <a:pPr lvl="1"/>
            <a:r>
              <a:rPr lang="en-US"/>
              <a:t>Path selection: Which path to use?</a:t>
            </a:r>
          </a:p>
          <a:p>
            <a:pPr lvl="1"/>
            <a:r>
              <a:rPr lang="en-US"/>
              <a:t>Path export: Which paths to advertise?</a:t>
            </a:r>
          </a:p>
        </p:txBody>
      </p:sp>
      <p:grpSp>
        <p:nvGrpSpPr>
          <p:cNvPr id="56330" name="Group 4"/>
          <p:cNvGrpSpPr>
            <a:grpSpLocks/>
          </p:cNvGrpSpPr>
          <p:nvPr/>
        </p:nvGrpSpPr>
        <p:grpSpPr bwMode="auto">
          <a:xfrm>
            <a:off x="533400" y="3962400"/>
            <a:ext cx="3379788" cy="2189163"/>
            <a:chOff x="1728" y="2484"/>
            <a:chExt cx="2410" cy="1732"/>
          </a:xfrm>
        </p:grpSpPr>
        <p:grpSp>
          <p:nvGrpSpPr>
            <p:cNvPr id="56348" name="Group 5"/>
            <p:cNvGrpSpPr>
              <a:grpSpLocks/>
            </p:cNvGrpSpPr>
            <p:nvPr/>
          </p:nvGrpSpPr>
          <p:grpSpPr bwMode="auto">
            <a:xfrm>
              <a:off x="1728" y="2484"/>
              <a:ext cx="813" cy="692"/>
              <a:chOff x="2193" y="3325"/>
              <a:chExt cx="813" cy="692"/>
            </a:xfrm>
          </p:grpSpPr>
          <p:graphicFrame>
            <p:nvGraphicFramePr>
              <p:cNvPr id="56327" name="Object 7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88" name="Photo Editor Photo" r:id="rId4" imgW="1905266" imgH="1390844" progId="">
                      <p:embed/>
                    </p:oleObj>
                  </mc:Choice>
                  <mc:Fallback>
                    <p:oleObj name="Photo Editor Photo" r:id="rId4" imgW="1905266" imgH="1390844" progId="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6" name="Text Box 7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2</a:t>
                </a:r>
              </a:p>
            </p:txBody>
          </p:sp>
        </p:grpSp>
        <p:grpSp>
          <p:nvGrpSpPr>
            <p:cNvPr id="56349" name="Group 8"/>
            <p:cNvGrpSpPr>
              <a:grpSpLocks/>
            </p:cNvGrpSpPr>
            <p:nvPr/>
          </p:nvGrpSpPr>
          <p:grpSpPr bwMode="auto">
            <a:xfrm>
              <a:off x="3325" y="2532"/>
              <a:ext cx="813" cy="692"/>
              <a:chOff x="2193" y="3325"/>
              <a:chExt cx="813" cy="692"/>
            </a:xfrm>
          </p:grpSpPr>
          <p:graphicFrame>
            <p:nvGraphicFramePr>
              <p:cNvPr id="56326" name="Object 6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89" name="Photo Editor Photo" r:id="rId6" imgW="1905266" imgH="1390844" progId="">
                      <p:embed/>
                    </p:oleObj>
                  </mc:Choice>
                  <mc:Fallback>
                    <p:oleObj name="Photo Editor Photo" r:id="rId6" imgW="1905266" imgH="1390844" progId="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5" name="Text Box 10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3</a:t>
                </a:r>
              </a:p>
            </p:txBody>
          </p:sp>
        </p:grpSp>
        <p:grpSp>
          <p:nvGrpSpPr>
            <p:cNvPr id="56350" name="Group 11"/>
            <p:cNvGrpSpPr>
              <a:grpSpLocks/>
            </p:cNvGrpSpPr>
            <p:nvPr/>
          </p:nvGrpSpPr>
          <p:grpSpPr bwMode="auto">
            <a:xfrm>
              <a:off x="2550" y="3524"/>
              <a:ext cx="813" cy="692"/>
              <a:chOff x="2193" y="3325"/>
              <a:chExt cx="813" cy="692"/>
            </a:xfrm>
          </p:grpSpPr>
          <p:graphicFrame>
            <p:nvGraphicFramePr>
              <p:cNvPr id="56325" name="Object 5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90" name="Photo Editor Photo" r:id="rId7" imgW="1905266" imgH="1390844" progId="">
                      <p:embed/>
                    </p:oleObj>
                  </mc:Choice>
                  <mc:Fallback>
                    <p:oleObj name="Photo Editor Photo" r:id="rId7" imgW="1905266" imgH="1390844" progId="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4" name="Text Box 13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1</a:t>
                </a:r>
              </a:p>
            </p:txBody>
          </p:sp>
        </p:grpSp>
        <p:sp>
          <p:nvSpPr>
            <p:cNvPr id="56351" name="Line 14"/>
            <p:cNvSpPr>
              <a:spLocks noChangeShapeType="1"/>
            </p:cNvSpPr>
            <p:nvPr/>
          </p:nvSpPr>
          <p:spPr bwMode="auto">
            <a:xfrm>
              <a:off x="2454" y="2750"/>
              <a:ext cx="101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2" name="Line 15"/>
            <p:cNvSpPr>
              <a:spLocks noChangeShapeType="1"/>
            </p:cNvSpPr>
            <p:nvPr/>
          </p:nvSpPr>
          <p:spPr bwMode="auto">
            <a:xfrm flipH="1">
              <a:off x="3107" y="3137"/>
              <a:ext cx="532" cy="4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6"/>
            <p:cNvSpPr>
              <a:spLocks noChangeShapeType="1"/>
            </p:cNvSpPr>
            <p:nvPr/>
          </p:nvSpPr>
          <p:spPr bwMode="auto">
            <a:xfrm>
              <a:off x="2260" y="3040"/>
              <a:ext cx="581" cy="60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5154613" y="4000500"/>
            <a:ext cx="3379787" cy="2189163"/>
            <a:chOff x="1728" y="2484"/>
            <a:chExt cx="2410" cy="1732"/>
          </a:xfrm>
        </p:grpSpPr>
        <p:grpSp>
          <p:nvGrpSpPr>
            <p:cNvPr id="56339" name="Group 18"/>
            <p:cNvGrpSpPr>
              <a:grpSpLocks/>
            </p:cNvGrpSpPr>
            <p:nvPr/>
          </p:nvGrpSpPr>
          <p:grpSpPr bwMode="auto">
            <a:xfrm>
              <a:off x="1728" y="2484"/>
              <a:ext cx="813" cy="692"/>
              <a:chOff x="2193" y="3325"/>
              <a:chExt cx="813" cy="692"/>
            </a:xfrm>
          </p:grpSpPr>
          <p:graphicFrame>
            <p:nvGraphicFramePr>
              <p:cNvPr id="56324" name="Object 4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91" name="Photo Editor Photo" r:id="rId8" imgW="1905266" imgH="1390844" progId="">
                      <p:embed/>
                    </p:oleObj>
                  </mc:Choice>
                  <mc:Fallback>
                    <p:oleObj name="Photo Editor Photo" r:id="rId8" imgW="1905266" imgH="1390844" progId="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7" name="Text Box 20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2</a:t>
                </a:r>
              </a:p>
            </p:txBody>
          </p:sp>
        </p:grpSp>
        <p:grpSp>
          <p:nvGrpSpPr>
            <p:cNvPr id="56340" name="Group 21"/>
            <p:cNvGrpSpPr>
              <a:grpSpLocks/>
            </p:cNvGrpSpPr>
            <p:nvPr/>
          </p:nvGrpSpPr>
          <p:grpSpPr bwMode="auto">
            <a:xfrm>
              <a:off x="3325" y="2532"/>
              <a:ext cx="813" cy="692"/>
              <a:chOff x="2193" y="3325"/>
              <a:chExt cx="813" cy="692"/>
            </a:xfrm>
          </p:grpSpPr>
          <p:graphicFrame>
            <p:nvGraphicFramePr>
              <p:cNvPr id="56323" name="Object 3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92" name="Photo Editor Photo" r:id="rId9" imgW="1905266" imgH="1390844" progId="">
                      <p:embed/>
                    </p:oleObj>
                  </mc:Choice>
                  <mc:Fallback>
                    <p:oleObj name="Photo Editor Photo" r:id="rId9" imgW="1905266" imgH="1390844" progId="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6" name="Text Box 23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3</a:t>
                </a:r>
              </a:p>
            </p:txBody>
          </p:sp>
        </p:grpSp>
        <p:grpSp>
          <p:nvGrpSpPr>
            <p:cNvPr id="56341" name="Group 24"/>
            <p:cNvGrpSpPr>
              <a:grpSpLocks/>
            </p:cNvGrpSpPr>
            <p:nvPr/>
          </p:nvGrpSpPr>
          <p:grpSpPr bwMode="auto">
            <a:xfrm>
              <a:off x="2550" y="3524"/>
              <a:ext cx="813" cy="692"/>
              <a:chOff x="2193" y="3325"/>
              <a:chExt cx="813" cy="692"/>
            </a:xfrm>
          </p:grpSpPr>
          <p:graphicFrame>
            <p:nvGraphicFramePr>
              <p:cNvPr id="56322" name="Object 2"/>
              <p:cNvGraphicFramePr>
                <a:graphicFrameLocks noChangeAspect="1"/>
              </p:cNvGraphicFramePr>
              <p:nvPr/>
            </p:nvGraphicFramePr>
            <p:xfrm>
              <a:off x="2193" y="3325"/>
              <a:ext cx="813" cy="6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393" name="Photo Editor Photo" r:id="rId10" imgW="1905266" imgH="1390844" progId="">
                      <p:embed/>
                    </p:oleObj>
                  </mc:Choice>
                  <mc:Fallback>
                    <p:oleObj name="Photo Editor Photo" r:id="rId10" imgW="1905266" imgH="1390844" progId="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93" y="3325"/>
                            <a:ext cx="813" cy="6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5" name="Text Box 26"/>
              <p:cNvSpPr txBox="1">
                <a:spLocks noChangeArrowheads="1"/>
              </p:cNvSpPr>
              <p:nvPr/>
            </p:nvSpPr>
            <p:spPr bwMode="auto">
              <a:xfrm>
                <a:off x="2507" y="3501"/>
                <a:ext cx="24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 eaLnBrk="0" hangingPunct="0"/>
                <a:r>
                  <a:rPr lang="en-US" sz="2400">
                    <a:latin typeface="Times New Roman" pitchFamily="-1" charset="0"/>
                  </a:rPr>
                  <a:t>1</a:t>
                </a:r>
              </a:p>
            </p:txBody>
          </p:sp>
        </p:grpSp>
        <p:sp>
          <p:nvSpPr>
            <p:cNvPr id="56342" name="Line 27"/>
            <p:cNvSpPr>
              <a:spLocks noChangeShapeType="1"/>
            </p:cNvSpPr>
            <p:nvPr/>
          </p:nvSpPr>
          <p:spPr bwMode="auto">
            <a:xfrm>
              <a:off x="2454" y="2750"/>
              <a:ext cx="101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3" name="Line 28"/>
            <p:cNvSpPr>
              <a:spLocks noChangeShapeType="1"/>
            </p:cNvSpPr>
            <p:nvPr/>
          </p:nvSpPr>
          <p:spPr bwMode="auto">
            <a:xfrm flipH="1">
              <a:off x="3107" y="3137"/>
              <a:ext cx="532" cy="4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4" name="Line 29"/>
            <p:cNvSpPr>
              <a:spLocks noChangeShapeType="1"/>
            </p:cNvSpPr>
            <p:nvPr/>
          </p:nvSpPr>
          <p:spPr bwMode="auto">
            <a:xfrm>
              <a:off x="2260" y="3040"/>
              <a:ext cx="581" cy="60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332" name="Freeform 30"/>
          <p:cNvSpPr>
            <a:spLocks/>
          </p:cNvSpPr>
          <p:nvPr/>
        </p:nvSpPr>
        <p:spPr bwMode="auto">
          <a:xfrm>
            <a:off x="1755775" y="4462463"/>
            <a:ext cx="1044575" cy="692150"/>
          </a:xfrm>
          <a:custGeom>
            <a:avLst/>
            <a:gdLst>
              <a:gd name="T0" fmla="*/ 0 w 658"/>
              <a:gd name="T1" fmla="*/ 0 h 436"/>
              <a:gd name="T2" fmla="*/ 2147483647 w 658"/>
              <a:gd name="T3" fmla="*/ 2147483647 h 436"/>
              <a:gd name="T4" fmla="*/ 2147483647 w 658"/>
              <a:gd name="T5" fmla="*/ 2147483647 h 436"/>
              <a:gd name="T6" fmla="*/ 0 60000 65536"/>
              <a:gd name="T7" fmla="*/ 0 60000 65536"/>
              <a:gd name="T8" fmla="*/ 0 60000 65536"/>
              <a:gd name="T9" fmla="*/ 0 w 658"/>
              <a:gd name="T10" fmla="*/ 0 h 436"/>
              <a:gd name="T11" fmla="*/ 658 w 658"/>
              <a:gd name="T12" fmla="*/ 436 h 4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58" h="436">
                <a:moveTo>
                  <a:pt x="0" y="0"/>
                </a:moveTo>
                <a:cubicBezTo>
                  <a:pt x="252" y="0"/>
                  <a:pt x="504" y="0"/>
                  <a:pt x="581" y="73"/>
                </a:cubicBezTo>
                <a:cubicBezTo>
                  <a:pt x="658" y="146"/>
                  <a:pt x="559" y="291"/>
                  <a:pt x="460" y="436"/>
                </a:cubicBezTo>
              </a:path>
            </a:pathLst>
          </a:custGeom>
          <a:noFill/>
          <a:ln w="50800">
            <a:solidFill>
              <a:srgbClr val="009900"/>
            </a:solidFill>
            <a:round/>
            <a:headEnd/>
            <a:tailEnd type="arrow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56333" name="Line 31"/>
          <p:cNvSpPr>
            <a:spLocks noChangeShapeType="1"/>
          </p:cNvSpPr>
          <p:nvPr/>
        </p:nvSpPr>
        <p:spPr bwMode="auto">
          <a:xfrm>
            <a:off x="1149350" y="4846638"/>
            <a:ext cx="652463" cy="614362"/>
          </a:xfrm>
          <a:prstGeom prst="line">
            <a:avLst/>
          </a:prstGeom>
          <a:noFill/>
          <a:ln w="50800">
            <a:solidFill>
              <a:srgbClr val="009900"/>
            </a:solidFill>
            <a:prstDash val="dash"/>
            <a:round/>
            <a:headEnd/>
            <a:tailEnd type="arrow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34" name="Freeform 32"/>
          <p:cNvSpPr>
            <a:spLocks/>
          </p:cNvSpPr>
          <p:nvPr/>
        </p:nvSpPr>
        <p:spPr bwMode="auto">
          <a:xfrm>
            <a:off x="6229350" y="4730750"/>
            <a:ext cx="1190625" cy="512763"/>
          </a:xfrm>
          <a:custGeom>
            <a:avLst/>
            <a:gdLst>
              <a:gd name="T0" fmla="*/ 2147483647 w 750"/>
              <a:gd name="T1" fmla="*/ 2147483647 h 323"/>
              <a:gd name="T2" fmla="*/ 2147483647 w 750"/>
              <a:gd name="T3" fmla="*/ 2147483647 h 323"/>
              <a:gd name="T4" fmla="*/ 0 w 750"/>
              <a:gd name="T5" fmla="*/ 0 h 323"/>
              <a:gd name="T6" fmla="*/ 0 60000 65536"/>
              <a:gd name="T7" fmla="*/ 0 60000 65536"/>
              <a:gd name="T8" fmla="*/ 0 60000 65536"/>
              <a:gd name="T9" fmla="*/ 0 w 750"/>
              <a:gd name="T10" fmla="*/ 0 h 323"/>
              <a:gd name="T11" fmla="*/ 750 w 750"/>
              <a:gd name="T12" fmla="*/ 323 h 3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50" h="323">
                <a:moveTo>
                  <a:pt x="750" y="48"/>
                </a:moveTo>
                <a:cubicBezTo>
                  <a:pt x="643" y="185"/>
                  <a:pt x="537" y="323"/>
                  <a:pt x="412" y="315"/>
                </a:cubicBezTo>
                <a:cubicBezTo>
                  <a:pt x="287" y="307"/>
                  <a:pt x="143" y="153"/>
                  <a:pt x="0" y="0"/>
                </a:cubicBezTo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 type="arrow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56335" name="TextBox 34"/>
          <p:cNvSpPr txBox="1">
            <a:spLocks noChangeArrowheads="1"/>
          </p:cNvSpPr>
          <p:nvPr/>
        </p:nvSpPr>
        <p:spPr bwMode="auto">
          <a:xfrm>
            <a:off x="-1676400" y="3429000"/>
            <a:ext cx="184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6336" name="TextBox 35"/>
          <p:cNvSpPr txBox="1">
            <a:spLocks noChangeArrowheads="1"/>
          </p:cNvSpPr>
          <p:nvPr/>
        </p:nvSpPr>
        <p:spPr bwMode="auto">
          <a:xfrm>
            <a:off x="685800" y="2971800"/>
            <a:ext cx="3200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8000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Node 2 prefers      “2, 3, 1” over “2, 1”</a:t>
            </a:r>
          </a:p>
        </p:txBody>
      </p:sp>
      <p:sp>
        <p:nvSpPr>
          <p:cNvPr id="56337" name="TextBox 36"/>
          <p:cNvSpPr txBox="1">
            <a:spLocks noChangeArrowheads="1"/>
          </p:cNvSpPr>
          <p:nvPr/>
        </p:nvSpPr>
        <p:spPr bwMode="auto">
          <a:xfrm>
            <a:off x="5029200" y="3008313"/>
            <a:ext cx="3810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Calibri" pitchFamily="-1" charset="0"/>
                <a:ea typeface="Times New Roman" pitchFamily="-1" charset="0"/>
                <a:cs typeface="Times New Roman" pitchFamily="-1" charset="0"/>
              </a:rPr>
              <a:t>Node 1 doesn’t let 3 hear the path “1, 2”</a:t>
            </a:r>
          </a:p>
        </p:txBody>
      </p:sp>
      <p:sp>
        <p:nvSpPr>
          <p:cNvPr id="56338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D0EB053C-2B7A-9340-8B61-B85F88A70B59}" type="slidenum">
              <a:rPr lang="en-US" sz="1200">
                <a:solidFill>
                  <a:srgbClr val="898989"/>
                </a:solidFill>
              </a:rPr>
              <a:pPr algn="r"/>
              <a:t>28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 animBg="1"/>
      <p:bldP spid="563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End-to-End Signaling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Establish end-to-end path in advance</a:t>
            </a:r>
          </a:p>
          <a:p>
            <a:pPr lvl="1"/>
            <a:r>
              <a:rPr lang="en-US" dirty="0"/>
              <a:t>Learn the topology (as in link-state routing)</a:t>
            </a:r>
          </a:p>
          <a:p>
            <a:pPr lvl="1"/>
            <a:r>
              <a:rPr lang="en-US" dirty="0"/>
              <a:t>End host or router computes and signals a path</a:t>
            </a:r>
          </a:p>
          <a:p>
            <a:pPr lvl="2"/>
            <a:r>
              <a:rPr lang="en-US" sz="2600" dirty="0">
                <a:ea typeface="ＭＳ Ｐゴシック" pitchFamily="-1" charset="-128"/>
              </a:rPr>
              <a:t>Signaling: install entry for each circuit at each hop</a:t>
            </a:r>
          </a:p>
          <a:p>
            <a:pPr lvl="2"/>
            <a:r>
              <a:rPr lang="en-US" sz="2600" dirty="0">
                <a:ea typeface="ＭＳ Ｐゴシック" pitchFamily="-1" charset="-128"/>
              </a:rPr>
              <a:t>Forwarding: look up the circuit id in the table</a:t>
            </a:r>
          </a:p>
          <a:p>
            <a:pPr lvl="1"/>
            <a:endParaRPr lang="en-US" dirty="0"/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571750" y="5064125"/>
            <a:ext cx="838200" cy="6985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5035550" y="5064125"/>
            <a:ext cx="838200" cy="6985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40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 flipV="1">
            <a:off x="1555750" y="5553075"/>
            <a:ext cx="104140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3397250" y="5413375"/>
            <a:ext cx="1638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5848350" y="4905375"/>
            <a:ext cx="7747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5822950" y="5553075"/>
            <a:ext cx="838200" cy="139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1581150" y="5006975"/>
            <a:ext cx="10160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9" name="Freeform 11"/>
          <p:cNvSpPr>
            <a:spLocks/>
          </p:cNvSpPr>
          <p:nvPr/>
        </p:nvSpPr>
        <p:spPr bwMode="auto">
          <a:xfrm>
            <a:off x="1670050" y="4625975"/>
            <a:ext cx="4889500" cy="639763"/>
          </a:xfrm>
          <a:custGeom>
            <a:avLst/>
            <a:gdLst>
              <a:gd name="T0" fmla="*/ 0 w 3080"/>
              <a:gd name="T1" fmla="*/ 2147483647 h 403"/>
              <a:gd name="T2" fmla="*/ 2147483647 w 3080"/>
              <a:gd name="T3" fmla="*/ 2147483647 h 403"/>
              <a:gd name="T4" fmla="*/ 2147483647 w 3080"/>
              <a:gd name="T5" fmla="*/ 2147483647 h 403"/>
              <a:gd name="T6" fmla="*/ 2147483647 w 3080"/>
              <a:gd name="T7" fmla="*/ 0 h 403"/>
              <a:gd name="T8" fmla="*/ 0 60000 65536"/>
              <a:gd name="T9" fmla="*/ 0 60000 65536"/>
              <a:gd name="T10" fmla="*/ 0 60000 65536"/>
              <a:gd name="T11" fmla="*/ 0 60000 65536"/>
              <a:gd name="T12" fmla="*/ 0 w 3080"/>
              <a:gd name="T13" fmla="*/ 0 h 403"/>
              <a:gd name="T14" fmla="*/ 3080 w 3080"/>
              <a:gd name="T15" fmla="*/ 403 h 4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80" h="403">
                <a:moveTo>
                  <a:pt x="0" y="96"/>
                </a:moveTo>
                <a:cubicBezTo>
                  <a:pt x="196" y="203"/>
                  <a:pt x="393" y="311"/>
                  <a:pt x="792" y="352"/>
                </a:cubicBezTo>
                <a:cubicBezTo>
                  <a:pt x="1191" y="393"/>
                  <a:pt x="2011" y="403"/>
                  <a:pt x="2392" y="344"/>
                </a:cubicBezTo>
                <a:cubicBezTo>
                  <a:pt x="2773" y="285"/>
                  <a:pt x="2926" y="142"/>
                  <a:pt x="3080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arrow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 sz="240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8380" name="Freeform 12"/>
          <p:cNvSpPr>
            <a:spLocks/>
          </p:cNvSpPr>
          <p:nvPr/>
        </p:nvSpPr>
        <p:spPr bwMode="auto">
          <a:xfrm>
            <a:off x="1566863" y="5535613"/>
            <a:ext cx="4954587" cy="384175"/>
          </a:xfrm>
          <a:custGeom>
            <a:avLst/>
            <a:gdLst>
              <a:gd name="T0" fmla="*/ 2147483647 w 3121"/>
              <a:gd name="T1" fmla="*/ 2147483647 h 242"/>
              <a:gd name="T2" fmla="*/ 2147483647 w 3121"/>
              <a:gd name="T3" fmla="*/ 2147483647 h 242"/>
              <a:gd name="T4" fmla="*/ 2147483647 w 3121"/>
              <a:gd name="T5" fmla="*/ 2147483647 h 242"/>
              <a:gd name="T6" fmla="*/ 2147483647 w 3121"/>
              <a:gd name="T7" fmla="*/ 2147483647 h 242"/>
              <a:gd name="T8" fmla="*/ 2147483647 w 3121"/>
              <a:gd name="T9" fmla="*/ 2147483647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21"/>
              <a:gd name="T16" fmla="*/ 0 h 242"/>
              <a:gd name="T17" fmla="*/ 3121 w 3121"/>
              <a:gd name="T18" fmla="*/ 242 h 2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21" h="242">
                <a:moveTo>
                  <a:pt x="73" y="235"/>
                </a:moveTo>
                <a:cubicBezTo>
                  <a:pt x="36" y="238"/>
                  <a:pt x="0" y="242"/>
                  <a:pt x="121" y="211"/>
                </a:cubicBezTo>
                <a:cubicBezTo>
                  <a:pt x="242" y="180"/>
                  <a:pt x="485" y="82"/>
                  <a:pt x="801" y="51"/>
                </a:cubicBezTo>
                <a:cubicBezTo>
                  <a:pt x="1117" y="20"/>
                  <a:pt x="1630" y="0"/>
                  <a:pt x="2017" y="27"/>
                </a:cubicBezTo>
                <a:cubicBezTo>
                  <a:pt x="2404" y="54"/>
                  <a:pt x="2762" y="132"/>
                  <a:pt x="3121" y="211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 type="arrow" w="lg" len="lg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 sz="240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1677988" y="44132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33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1703388" y="52514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008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2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2741613" y="4019550"/>
            <a:ext cx="650875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33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1: 7</a:t>
            </a:r>
          </a:p>
          <a:p>
            <a:r>
              <a:rPr lang="en-US" sz="2400">
                <a:solidFill>
                  <a:srgbClr val="008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2: 7</a:t>
            </a:r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3663950" y="4524375"/>
            <a:ext cx="4953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36988" y="4083050"/>
            <a:ext cx="873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link 7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5064125" y="4057650"/>
            <a:ext cx="80645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33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1: 14</a:t>
            </a:r>
          </a:p>
          <a:p>
            <a:r>
              <a:rPr lang="en-US" sz="2400">
                <a:solidFill>
                  <a:srgbClr val="008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2: 8</a:t>
            </a:r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 flipH="1" flipV="1">
            <a:off x="6419850" y="5133975"/>
            <a:ext cx="8001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 flipH="1">
            <a:off x="6407150" y="5514975"/>
            <a:ext cx="8128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7275513" y="4832350"/>
            <a:ext cx="1031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link 14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7264400" y="5287963"/>
            <a:ext cx="876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link 8</a:t>
            </a:r>
          </a:p>
        </p:txBody>
      </p:sp>
      <p:sp>
        <p:nvSpPr>
          <p:cNvPr id="58391" name="TextBox 23"/>
          <p:cNvSpPr txBox="1">
            <a:spLocks noChangeArrowheads="1"/>
          </p:cNvSpPr>
          <p:nvPr/>
        </p:nvSpPr>
        <p:spPr bwMode="auto">
          <a:xfrm>
            <a:off x="2754313" y="6000750"/>
            <a:ext cx="3290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Used in MPLS with RSVP</a:t>
            </a:r>
          </a:p>
        </p:txBody>
      </p:sp>
      <p:sp>
        <p:nvSpPr>
          <p:cNvPr id="58392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271F6AB7-2F4D-594F-BB24-12D34EEC6B1E}" type="slidenum">
              <a:rPr lang="en-US" sz="1200">
                <a:solidFill>
                  <a:srgbClr val="898989"/>
                </a:solidFill>
              </a:rPr>
              <a:pPr algn="r"/>
              <a:t>29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58372" grpId="0" animBg="1"/>
      <p:bldP spid="58373" grpId="0" animBg="1"/>
      <p:bldP spid="58374" grpId="0" animBg="1"/>
      <p:bldP spid="58375" grpId="0" animBg="1"/>
      <p:bldP spid="58376" grpId="0" animBg="1"/>
      <p:bldP spid="58377" grpId="0" animBg="1"/>
      <p:bldP spid="58378" grpId="0" animBg="1"/>
      <p:bldP spid="58379" grpId="0" animBg="1"/>
      <p:bldP spid="58380" grpId="0" animBg="1"/>
      <p:bldP spid="58381" grpId="0"/>
      <p:bldP spid="58382" grpId="0"/>
      <p:bldP spid="58383" grpId="0" animBg="1"/>
      <p:bldP spid="58384" grpId="0" animBg="1"/>
      <p:bldP spid="58385" grpId="0"/>
      <p:bldP spid="58386" grpId="0" animBg="1"/>
      <p:bldP spid="58387" grpId="0" animBg="1"/>
      <p:bldP spid="58388" grpId="0" animBg="1"/>
      <p:bldP spid="58389" grpId="0"/>
      <p:bldP spid="58390" grpId="0"/>
      <p:bldP spid="583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Data and Control Planes</a:t>
            </a:r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93CBEA-B1EC-044F-A04C-85FA64A3E1F4}" type="slidenum">
              <a:rPr lang="en-US">
                <a:latin typeface="Times New Roman" pitchFamily="-1" charset="0"/>
              </a:rPr>
              <a:pPr/>
              <a:t>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3514725" y="3257550"/>
            <a:ext cx="2085975" cy="29146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2800">
                <a:solidFill>
                  <a:schemeClr val="bg1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Switching</a:t>
            </a:r>
          </a:p>
          <a:p>
            <a:pPr eaLnBrk="0" hangingPunct="0"/>
            <a:r>
              <a:rPr lang="en-US" sz="2800">
                <a:solidFill>
                  <a:schemeClr val="bg1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Fabric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3541713" y="1614488"/>
            <a:ext cx="2085975" cy="1300162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2800">
                <a:solidFill>
                  <a:schemeClr val="bg1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Processor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4357688" y="2914650"/>
            <a:ext cx="328612" cy="3429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1628775" y="3471863"/>
            <a:ext cx="1528763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3157538" y="3614738"/>
            <a:ext cx="357187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1770063" y="3571875"/>
            <a:ext cx="1138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14" name="Line 9"/>
          <p:cNvSpPr>
            <a:spLocks noChangeShapeType="1"/>
          </p:cNvSpPr>
          <p:nvPr/>
        </p:nvSpPr>
        <p:spPr bwMode="auto">
          <a:xfrm flipH="1">
            <a:off x="342900" y="3743325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5" name="Rectangle 10"/>
          <p:cNvSpPr>
            <a:spLocks noChangeArrowheads="1"/>
          </p:cNvSpPr>
          <p:nvPr/>
        </p:nvSpPr>
        <p:spPr bwMode="auto">
          <a:xfrm>
            <a:off x="1624013" y="4452938"/>
            <a:ext cx="1528762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16" name="Rectangle 11"/>
          <p:cNvSpPr>
            <a:spLocks noChangeArrowheads="1"/>
          </p:cNvSpPr>
          <p:nvPr/>
        </p:nvSpPr>
        <p:spPr bwMode="auto">
          <a:xfrm>
            <a:off x="3152775" y="4610100"/>
            <a:ext cx="357188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7" name="Text Box 12"/>
          <p:cNvSpPr txBox="1">
            <a:spLocks noChangeArrowheads="1"/>
          </p:cNvSpPr>
          <p:nvPr/>
        </p:nvSpPr>
        <p:spPr bwMode="auto">
          <a:xfrm>
            <a:off x="1779588" y="4552950"/>
            <a:ext cx="1138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18" name="Line 13"/>
          <p:cNvSpPr>
            <a:spLocks noChangeShapeType="1"/>
          </p:cNvSpPr>
          <p:nvPr/>
        </p:nvSpPr>
        <p:spPr bwMode="auto">
          <a:xfrm flipH="1">
            <a:off x="352425" y="4724400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9" name="Rectangle 14"/>
          <p:cNvSpPr>
            <a:spLocks noChangeArrowheads="1"/>
          </p:cNvSpPr>
          <p:nvPr/>
        </p:nvSpPr>
        <p:spPr bwMode="auto">
          <a:xfrm>
            <a:off x="1633538" y="5448300"/>
            <a:ext cx="1528762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20" name="Rectangle 15"/>
          <p:cNvSpPr>
            <a:spLocks noChangeArrowheads="1"/>
          </p:cNvSpPr>
          <p:nvPr/>
        </p:nvSpPr>
        <p:spPr bwMode="auto">
          <a:xfrm>
            <a:off x="3162300" y="5605463"/>
            <a:ext cx="357188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1789113" y="5548313"/>
            <a:ext cx="1138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22" name="Line 17"/>
          <p:cNvSpPr>
            <a:spLocks noChangeShapeType="1"/>
          </p:cNvSpPr>
          <p:nvPr/>
        </p:nvSpPr>
        <p:spPr bwMode="auto">
          <a:xfrm flipH="1">
            <a:off x="361950" y="5719763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3" name="Rectangle 18"/>
          <p:cNvSpPr>
            <a:spLocks noChangeArrowheads="1"/>
          </p:cNvSpPr>
          <p:nvPr/>
        </p:nvSpPr>
        <p:spPr bwMode="auto">
          <a:xfrm flipH="1">
            <a:off x="5943600" y="3481388"/>
            <a:ext cx="1528763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24" name="Rectangle 19"/>
          <p:cNvSpPr>
            <a:spLocks noChangeArrowheads="1"/>
          </p:cNvSpPr>
          <p:nvPr/>
        </p:nvSpPr>
        <p:spPr bwMode="auto">
          <a:xfrm flipH="1">
            <a:off x="5586413" y="3638550"/>
            <a:ext cx="357187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5" name="Text Box 20"/>
          <p:cNvSpPr txBox="1">
            <a:spLocks noChangeArrowheads="1"/>
          </p:cNvSpPr>
          <p:nvPr/>
        </p:nvSpPr>
        <p:spPr bwMode="auto">
          <a:xfrm flipH="1">
            <a:off x="6143625" y="3595688"/>
            <a:ext cx="1138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26" name="Line 21"/>
          <p:cNvSpPr>
            <a:spLocks noChangeShapeType="1"/>
          </p:cNvSpPr>
          <p:nvPr/>
        </p:nvSpPr>
        <p:spPr bwMode="auto">
          <a:xfrm>
            <a:off x="7486650" y="3752850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 flipH="1">
            <a:off x="5962650" y="4462463"/>
            <a:ext cx="1528763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28" name="Rectangle 23"/>
          <p:cNvSpPr>
            <a:spLocks noChangeArrowheads="1"/>
          </p:cNvSpPr>
          <p:nvPr/>
        </p:nvSpPr>
        <p:spPr bwMode="auto">
          <a:xfrm flipH="1">
            <a:off x="5605463" y="4619625"/>
            <a:ext cx="357187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9" name="Text Box 24"/>
          <p:cNvSpPr txBox="1">
            <a:spLocks noChangeArrowheads="1"/>
          </p:cNvSpPr>
          <p:nvPr/>
        </p:nvSpPr>
        <p:spPr bwMode="auto">
          <a:xfrm flipH="1">
            <a:off x="6176963" y="4562475"/>
            <a:ext cx="1138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30" name="Line 25"/>
          <p:cNvSpPr>
            <a:spLocks noChangeShapeType="1"/>
          </p:cNvSpPr>
          <p:nvPr/>
        </p:nvSpPr>
        <p:spPr bwMode="auto">
          <a:xfrm>
            <a:off x="7477125" y="4733925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1" name="Rectangle 26"/>
          <p:cNvSpPr>
            <a:spLocks noChangeArrowheads="1"/>
          </p:cNvSpPr>
          <p:nvPr/>
        </p:nvSpPr>
        <p:spPr bwMode="auto">
          <a:xfrm flipH="1">
            <a:off x="5953125" y="5457825"/>
            <a:ext cx="1528763" cy="542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21532" name="Rectangle 27"/>
          <p:cNvSpPr>
            <a:spLocks noChangeArrowheads="1"/>
          </p:cNvSpPr>
          <p:nvPr/>
        </p:nvSpPr>
        <p:spPr bwMode="auto">
          <a:xfrm flipH="1">
            <a:off x="5595938" y="5614988"/>
            <a:ext cx="357187" cy="2286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3" name="Text Box 28"/>
          <p:cNvSpPr txBox="1">
            <a:spLocks noChangeArrowheads="1"/>
          </p:cNvSpPr>
          <p:nvPr/>
        </p:nvSpPr>
        <p:spPr bwMode="auto">
          <a:xfrm flipH="1">
            <a:off x="6167438" y="5557838"/>
            <a:ext cx="1138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t>Line card</a:t>
            </a:r>
          </a:p>
        </p:txBody>
      </p:sp>
      <p:sp>
        <p:nvSpPr>
          <p:cNvPr id="21534" name="Line 29"/>
          <p:cNvSpPr>
            <a:spLocks noChangeShapeType="1"/>
          </p:cNvSpPr>
          <p:nvPr/>
        </p:nvSpPr>
        <p:spPr bwMode="auto">
          <a:xfrm>
            <a:off x="7467600" y="5729288"/>
            <a:ext cx="1285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5" name="Rectangle 30"/>
          <p:cNvSpPr>
            <a:spLocks noChangeArrowheads="1"/>
          </p:cNvSpPr>
          <p:nvPr/>
        </p:nvSpPr>
        <p:spPr bwMode="auto">
          <a:xfrm>
            <a:off x="1114425" y="1385888"/>
            <a:ext cx="6900863" cy="5072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6" name="Freeform 31"/>
          <p:cNvSpPr>
            <a:spLocks/>
          </p:cNvSpPr>
          <p:nvPr/>
        </p:nvSpPr>
        <p:spPr bwMode="auto">
          <a:xfrm>
            <a:off x="2209800" y="2622550"/>
            <a:ext cx="577850" cy="730250"/>
          </a:xfrm>
          <a:custGeom>
            <a:avLst/>
            <a:gdLst>
              <a:gd name="T0" fmla="*/ 0 w 508"/>
              <a:gd name="T1" fmla="*/ 0 h 460"/>
              <a:gd name="T2" fmla="*/ 2147483647 w 508"/>
              <a:gd name="T3" fmla="*/ 2147483647 h 460"/>
              <a:gd name="T4" fmla="*/ 2147483647 w 508"/>
              <a:gd name="T5" fmla="*/ 2147483647 h 460"/>
              <a:gd name="T6" fmla="*/ 0 60000 65536"/>
              <a:gd name="T7" fmla="*/ 0 60000 65536"/>
              <a:gd name="T8" fmla="*/ 0 60000 65536"/>
              <a:gd name="T9" fmla="*/ 0 w 508"/>
              <a:gd name="T10" fmla="*/ 0 h 460"/>
              <a:gd name="T11" fmla="*/ 508 w 508"/>
              <a:gd name="T12" fmla="*/ 460 h 4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8" h="460">
                <a:moveTo>
                  <a:pt x="0" y="0"/>
                </a:moveTo>
                <a:cubicBezTo>
                  <a:pt x="139" y="34"/>
                  <a:pt x="278" y="68"/>
                  <a:pt x="363" y="145"/>
                </a:cubicBezTo>
                <a:cubicBezTo>
                  <a:pt x="448" y="222"/>
                  <a:pt x="478" y="341"/>
                  <a:pt x="508" y="46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7" name="Text Box 32"/>
          <p:cNvSpPr txBox="1">
            <a:spLocks noChangeArrowheads="1"/>
          </p:cNvSpPr>
          <p:nvPr/>
        </p:nvSpPr>
        <p:spPr bwMode="auto">
          <a:xfrm>
            <a:off x="1285875" y="2066925"/>
            <a:ext cx="1762125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data plane</a:t>
            </a:r>
          </a:p>
        </p:txBody>
      </p:sp>
      <p:sp>
        <p:nvSpPr>
          <p:cNvPr id="21538" name="Freeform 33"/>
          <p:cNvSpPr>
            <a:spLocks/>
          </p:cNvSpPr>
          <p:nvPr/>
        </p:nvSpPr>
        <p:spPr bwMode="auto">
          <a:xfrm>
            <a:off x="5686425" y="2162175"/>
            <a:ext cx="652463" cy="319088"/>
          </a:xfrm>
          <a:custGeom>
            <a:avLst/>
            <a:gdLst>
              <a:gd name="T0" fmla="*/ 2147483647 w 411"/>
              <a:gd name="T1" fmla="*/ 0 h 201"/>
              <a:gd name="T2" fmla="*/ 2147483647 w 411"/>
              <a:gd name="T3" fmla="*/ 2147483647 h 201"/>
              <a:gd name="T4" fmla="*/ 0 w 411"/>
              <a:gd name="T5" fmla="*/ 2147483647 h 201"/>
              <a:gd name="T6" fmla="*/ 0 60000 65536"/>
              <a:gd name="T7" fmla="*/ 0 60000 65536"/>
              <a:gd name="T8" fmla="*/ 0 60000 65536"/>
              <a:gd name="T9" fmla="*/ 0 w 411"/>
              <a:gd name="T10" fmla="*/ 0 h 201"/>
              <a:gd name="T11" fmla="*/ 411 w 411"/>
              <a:gd name="T12" fmla="*/ 201 h 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1" h="201">
                <a:moveTo>
                  <a:pt x="411" y="0"/>
                </a:moveTo>
                <a:cubicBezTo>
                  <a:pt x="360" y="68"/>
                  <a:pt x="310" y="137"/>
                  <a:pt x="242" y="169"/>
                </a:cubicBezTo>
                <a:cubicBezTo>
                  <a:pt x="174" y="201"/>
                  <a:pt x="87" y="197"/>
                  <a:pt x="0" y="193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9" name="Text Box 34"/>
          <p:cNvSpPr txBox="1">
            <a:spLocks noChangeArrowheads="1"/>
          </p:cNvSpPr>
          <p:nvPr/>
        </p:nvSpPr>
        <p:spPr bwMode="auto">
          <a:xfrm>
            <a:off x="5767388" y="1685925"/>
            <a:ext cx="2157412" cy="523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control plane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Source Routing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Similar to end-to-end signaling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But the data packet carries the hops in the path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End-host control</a:t>
            </a:r>
          </a:p>
          <a:p>
            <a:pPr lvl="1"/>
            <a:r>
              <a:rPr lang="en-US" dirty="0"/>
              <a:t>Tell the end host the topology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Let the end host select the end-to-end path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Variations of source routing</a:t>
            </a:r>
          </a:p>
          <a:p>
            <a:pPr lvl="1"/>
            <a:r>
              <a:rPr lang="en-US" dirty="0"/>
              <a:t>Strict: specify every hop</a:t>
            </a:r>
          </a:p>
          <a:p>
            <a:pPr lvl="1"/>
            <a:r>
              <a:rPr lang="en-US" dirty="0"/>
              <a:t>Loose: specify intermediate points</a:t>
            </a:r>
          </a:p>
          <a:p>
            <a:pPr lvl="2"/>
            <a:r>
              <a:rPr lang="en-US" dirty="0">
                <a:latin typeface="Calibri" pitchFamily="-1" charset="0"/>
                <a:ea typeface="Calibri" pitchFamily="-1" charset="0"/>
                <a:cs typeface="Calibri" pitchFamily="-1" charset="0"/>
              </a:rPr>
              <a:t>Used in IP source routing (but almost </a:t>
            </a:r>
            <a:r>
              <a:rPr lang="en-US" i="1" dirty="0">
                <a:latin typeface="Calibri" pitchFamily="-1" charset="0"/>
                <a:ea typeface="Calibri" pitchFamily="-1" charset="0"/>
                <a:cs typeface="Calibri" pitchFamily="-1" charset="0"/>
              </a:rPr>
              <a:t>always</a:t>
            </a:r>
            <a:r>
              <a:rPr lang="en-US" dirty="0">
                <a:latin typeface="Calibri" pitchFamily="-1" charset="0"/>
                <a:ea typeface="Calibri" pitchFamily="-1" charset="0"/>
                <a:cs typeface="Calibri" pitchFamily="-1" charset="0"/>
              </a:rPr>
              <a:t> disabled)</a:t>
            </a:r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9397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C2BA10D4-4D00-A64A-913B-CABC64854452}" type="slidenum">
              <a:rPr lang="en-US" sz="1200">
                <a:solidFill>
                  <a:srgbClr val="898989"/>
                </a:solidFill>
              </a:rPr>
              <a:pPr algn="r"/>
              <a:t>30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Learning Where the Hosts Are</a:t>
            </a:r>
          </a:p>
        </p:txBody>
      </p:sp>
      <p:sp>
        <p:nvSpPr>
          <p:cNvPr id="5529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60420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815C0CA9-6194-BC4D-99EC-80C9D93AE566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4565" y="4098965"/>
            <a:ext cx="5334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1165" y="4175165"/>
            <a:ext cx="9906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Line 13"/>
          <p:cNvSpPr>
            <a:spLocks noChangeShapeType="1"/>
          </p:cNvSpPr>
          <p:nvPr/>
        </p:nvSpPr>
        <p:spPr bwMode="auto">
          <a:xfrm flipV="1">
            <a:off x="5101765" y="4556165"/>
            <a:ext cx="3810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5" name="Line 13"/>
          <p:cNvSpPr>
            <a:spLocks noChangeShapeType="1"/>
          </p:cNvSpPr>
          <p:nvPr/>
        </p:nvSpPr>
        <p:spPr bwMode="auto">
          <a:xfrm>
            <a:off x="7387765" y="4632365"/>
            <a:ext cx="838200" cy="60960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Finding the Hosts</a:t>
            </a:r>
          </a:p>
        </p:txBody>
      </p:sp>
      <p:sp>
        <p:nvSpPr>
          <p:cNvPr id="614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Building a forwarding table</a:t>
            </a:r>
          </a:p>
          <a:p>
            <a:pPr lvl="1"/>
            <a:r>
              <a:rPr lang="en-US" dirty="0"/>
              <a:t>Computing paths between network elements</a:t>
            </a:r>
          </a:p>
          <a:p>
            <a:pPr lvl="1">
              <a:spcAft>
                <a:spcPts val="2000"/>
              </a:spcAft>
            </a:pPr>
            <a:r>
              <a:rPr lang="en-US" dirty="0"/>
              <a:t>… and figuring out where the end-hosts are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to find the hosts?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Learning/flooding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Injecting into the </a:t>
            </a:r>
            <a:br>
              <a:rPr lang="en-US" dirty="0"/>
            </a:br>
            <a:r>
              <a:rPr lang="en-US" dirty="0"/>
              <a:t>routing protocol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Dissemination using </a:t>
            </a:r>
            <a:br>
              <a:rPr lang="en-US" dirty="0"/>
            </a:br>
            <a:r>
              <a:rPr lang="en-US" dirty="0"/>
              <a:t>a different protocol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Directory service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lvl="1">
              <a:buFont typeface="Helvetica" pitchFamily="-1" charset="0"/>
              <a:buNone/>
            </a:pPr>
            <a:endParaRPr lang="en-US" dirty="0"/>
          </a:p>
        </p:txBody>
      </p:sp>
      <p:sp>
        <p:nvSpPr>
          <p:cNvPr id="61455" name="Line 11"/>
          <p:cNvSpPr>
            <a:spLocks noChangeShapeType="1"/>
          </p:cNvSpPr>
          <p:nvPr/>
        </p:nvSpPr>
        <p:spPr bwMode="auto">
          <a:xfrm flipH="1">
            <a:off x="5755815" y="3929103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6" name="Line 12"/>
          <p:cNvSpPr>
            <a:spLocks noChangeShapeType="1"/>
          </p:cNvSpPr>
          <p:nvPr/>
        </p:nvSpPr>
        <p:spPr bwMode="auto">
          <a:xfrm>
            <a:off x="6600365" y="3891003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7" name="Line 13"/>
          <p:cNvSpPr>
            <a:spLocks noChangeShapeType="1"/>
          </p:cNvSpPr>
          <p:nvPr/>
        </p:nvSpPr>
        <p:spPr bwMode="auto">
          <a:xfrm>
            <a:off x="5755815" y="4735553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8" name="Line 14"/>
          <p:cNvSpPr>
            <a:spLocks noChangeShapeType="1"/>
          </p:cNvSpPr>
          <p:nvPr/>
        </p:nvSpPr>
        <p:spPr bwMode="auto">
          <a:xfrm>
            <a:off x="6484478" y="5311815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9" name="Line 15"/>
          <p:cNvSpPr>
            <a:spLocks noChangeShapeType="1"/>
          </p:cNvSpPr>
          <p:nvPr/>
        </p:nvSpPr>
        <p:spPr bwMode="auto">
          <a:xfrm>
            <a:off x="7252828" y="4813340"/>
            <a:ext cx="115887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0" name="Line 16"/>
          <p:cNvSpPr>
            <a:spLocks noChangeShapeType="1"/>
          </p:cNvSpPr>
          <p:nvPr/>
        </p:nvSpPr>
        <p:spPr bwMode="auto">
          <a:xfrm>
            <a:off x="6446378" y="3967203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1" name="Line 17"/>
          <p:cNvSpPr>
            <a:spLocks noChangeShapeType="1"/>
          </p:cNvSpPr>
          <p:nvPr/>
        </p:nvSpPr>
        <p:spPr bwMode="auto">
          <a:xfrm flipV="1">
            <a:off x="5485940" y="5311815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2" name="Line 18"/>
          <p:cNvSpPr>
            <a:spLocks noChangeShapeType="1"/>
          </p:cNvSpPr>
          <p:nvPr/>
        </p:nvSpPr>
        <p:spPr bwMode="auto">
          <a:xfrm flipV="1">
            <a:off x="6139990" y="5349915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3" name="Line 19"/>
          <p:cNvSpPr>
            <a:spLocks noChangeShapeType="1"/>
          </p:cNvSpPr>
          <p:nvPr/>
        </p:nvSpPr>
        <p:spPr bwMode="auto">
          <a:xfrm flipH="1" flipV="1">
            <a:off x="5446253" y="5734090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4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76DA100-F46D-4B41-9C07-C04C211EDDF7}" type="slidenum">
              <a:rPr lang="en-US" sz="1200">
                <a:solidFill>
                  <a:srgbClr val="898989"/>
                </a:solidFill>
              </a:rPr>
              <a:pPr algn="r"/>
              <a:t>32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1448" name="Oval 5"/>
          <p:cNvSpPr>
            <a:spLocks noChangeArrowheads="1"/>
          </p:cNvSpPr>
          <p:nvPr/>
        </p:nvSpPr>
        <p:spPr bwMode="auto">
          <a:xfrm>
            <a:off x="6216190" y="358461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9" name="Oval 6"/>
          <p:cNvSpPr>
            <a:spLocks noChangeArrowheads="1"/>
          </p:cNvSpPr>
          <p:nvPr/>
        </p:nvSpPr>
        <p:spPr bwMode="auto">
          <a:xfrm>
            <a:off x="5409740" y="442916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0" name="Oval 7"/>
          <p:cNvSpPr>
            <a:spLocks noChangeArrowheads="1"/>
          </p:cNvSpPr>
          <p:nvPr/>
        </p:nvSpPr>
        <p:spPr bwMode="auto">
          <a:xfrm>
            <a:off x="7022640" y="442916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1" name="Oval 8"/>
          <p:cNvSpPr>
            <a:spLocks noChangeArrowheads="1"/>
          </p:cNvSpPr>
          <p:nvPr/>
        </p:nvSpPr>
        <p:spPr bwMode="auto">
          <a:xfrm>
            <a:off x="6139990" y="5005428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2" name="Oval 9"/>
          <p:cNvSpPr>
            <a:spLocks noChangeArrowheads="1"/>
          </p:cNvSpPr>
          <p:nvPr/>
        </p:nvSpPr>
        <p:spPr bwMode="auto">
          <a:xfrm>
            <a:off x="7138528" y="565789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3" name="Oval 10"/>
          <p:cNvSpPr>
            <a:spLocks noChangeArrowheads="1"/>
          </p:cNvSpPr>
          <p:nvPr/>
        </p:nvSpPr>
        <p:spPr bwMode="auto">
          <a:xfrm>
            <a:off x="5101765" y="542770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4" name="Oval 11"/>
          <p:cNvSpPr>
            <a:spLocks noChangeArrowheads="1"/>
          </p:cNvSpPr>
          <p:nvPr/>
        </p:nvSpPr>
        <p:spPr bwMode="auto">
          <a:xfrm>
            <a:off x="5908215" y="584997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anose="020F0502020204030204" pitchFamily="34" charset="0"/>
                <a:ea typeface="ＭＳ Ｐゴシック" pitchFamily="-1" charset="-128"/>
                <a:cs typeface="Calibri" panose="020F0502020204030204" pitchFamily="34" charset="0"/>
              </a:rPr>
              <a:t>Learning and Flooding</a:t>
            </a:r>
          </a:p>
        </p:txBody>
      </p:sp>
      <p:sp>
        <p:nvSpPr>
          <p:cNvPr id="624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295400"/>
            <a:ext cx="4495800" cy="4525963"/>
          </a:xfrm>
        </p:spPr>
        <p:txBody>
          <a:bodyPr/>
          <a:lstStyle/>
          <a:p>
            <a:r>
              <a:rPr lang="en-US">
                <a:latin typeface="Calibri" panose="020F0502020204030204" pitchFamily="34" charset="0"/>
                <a:ea typeface="ＭＳ Ｐゴシック" pitchFamily="-1" charset="-128"/>
                <a:cs typeface="Calibri" panose="020F0502020204030204" pitchFamily="34" charset="0"/>
              </a:rPr>
              <a:t>When a frame arrives</a:t>
            </a:r>
          </a:p>
          <a:p>
            <a:pPr lvl="1"/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Inspect the </a:t>
            </a:r>
            <a:r>
              <a:rPr lang="en-US" i="1">
                <a:latin typeface="Calibri" panose="020F0502020204030204" pitchFamily="34" charset="0"/>
                <a:cs typeface="Calibri" panose="020F0502020204030204" pitchFamily="34" charset="0"/>
              </a:rPr>
              <a:t>source 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</a:p>
          <a:p>
            <a:pPr lvl="1"/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Associate address with the incoming interface</a:t>
            </a:r>
          </a:p>
        </p:txBody>
      </p:sp>
      <p:sp>
        <p:nvSpPr>
          <p:cNvPr id="57356" name="Content Placeholder 2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4525963"/>
          </a:xfrm>
        </p:spPr>
        <p:txBody>
          <a:bodyPr/>
          <a:lstStyle/>
          <a:p>
            <a:r>
              <a:rPr lang="en-US">
                <a:latin typeface="Calibri" panose="020F0502020204030204" pitchFamily="34" charset="0"/>
                <a:ea typeface="ＭＳ Ｐゴシック" pitchFamily="-1" charset="-128"/>
                <a:cs typeface="Calibri" panose="020F0502020204030204" pitchFamily="34" charset="0"/>
              </a:rPr>
              <a:t>When the frame has an unfamiliar </a:t>
            </a:r>
            <a:r>
              <a:rPr lang="en-US" i="1">
                <a:latin typeface="Calibri" panose="020F0502020204030204" pitchFamily="34" charset="0"/>
                <a:ea typeface="ＭＳ Ｐゴシック" pitchFamily="-1" charset="-128"/>
                <a:cs typeface="Calibri" panose="020F0502020204030204" pitchFamily="34" charset="0"/>
              </a:rPr>
              <a:t>destination</a:t>
            </a:r>
          </a:p>
          <a:p>
            <a:pPr lvl="1"/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Forward out all interfaces</a:t>
            </a:r>
          </a:p>
          <a:p>
            <a:pPr lvl="1"/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… except incoming interface</a:t>
            </a:r>
          </a:p>
          <a:p>
            <a:endParaRPr lang="en-US">
              <a:latin typeface="Calibri" panose="020F0502020204030204" pitchFamily="34" charset="0"/>
              <a:ea typeface="ＭＳ Ｐゴシック" pitchFamily="-1" charset="-128"/>
              <a:cs typeface="Calibri" panose="020F0502020204030204" pitchFamily="34" charset="0"/>
            </a:endParaRPr>
          </a:p>
        </p:txBody>
      </p:sp>
      <p:sp>
        <p:nvSpPr>
          <p:cNvPr id="62477" name="Rectangle 4"/>
          <p:cNvSpPr>
            <a:spLocks noChangeArrowheads="1"/>
          </p:cNvSpPr>
          <p:nvPr/>
        </p:nvSpPr>
        <p:spPr bwMode="auto">
          <a:xfrm>
            <a:off x="2265363" y="450056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2259013" y="34004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4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3400425"/>
                        <a:ext cx="51276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2289175" y="548005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5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5480050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3673475" y="424815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6" name="Clip" r:id="rId7" imgW="1305000" imgH="1085760" progId="">
                  <p:embed/>
                </p:oleObj>
              </mc:Choice>
              <mc:Fallback>
                <p:oleObj name="Clip" r:id="rId7" imgW="1305000" imgH="10857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248150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841375" y="4259263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7" name="Clip" r:id="rId8" imgW="1305000" imgH="1085760" progId="">
                  <p:embed/>
                </p:oleObj>
              </mc:Choice>
              <mc:Fallback>
                <p:oleObj name="Clip" r:id="rId8" imgW="1305000" imgH="10857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4259263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8" name="Rectangle 9"/>
          <p:cNvSpPr>
            <a:spLocks noChangeArrowheads="1"/>
          </p:cNvSpPr>
          <p:nvPr/>
        </p:nvSpPr>
        <p:spPr bwMode="auto">
          <a:xfrm>
            <a:off x="1323975" y="440213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79" name="Rectangle 10"/>
          <p:cNvSpPr>
            <a:spLocks noChangeArrowheads="1"/>
          </p:cNvSpPr>
          <p:nvPr/>
        </p:nvSpPr>
        <p:spPr bwMode="auto">
          <a:xfrm>
            <a:off x="3579813" y="440213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0" name="Rectangle 11"/>
          <p:cNvSpPr>
            <a:spLocks noChangeArrowheads="1"/>
          </p:cNvSpPr>
          <p:nvPr/>
        </p:nvSpPr>
        <p:spPr bwMode="auto">
          <a:xfrm>
            <a:off x="2500313" y="3659188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1" name="Rectangle 12"/>
          <p:cNvSpPr>
            <a:spLocks noChangeArrowheads="1"/>
          </p:cNvSpPr>
          <p:nvPr/>
        </p:nvSpPr>
        <p:spPr bwMode="auto">
          <a:xfrm>
            <a:off x="2508250" y="5286375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2" name="Line 13"/>
          <p:cNvSpPr>
            <a:spLocks noChangeShapeType="1"/>
          </p:cNvSpPr>
          <p:nvPr/>
        </p:nvSpPr>
        <p:spPr bwMode="auto">
          <a:xfrm>
            <a:off x="1477963" y="4457700"/>
            <a:ext cx="842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3" name="Line 14"/>
          <p:cNvSpPr>
            <a:spLocks noChangeShapeType="1"/>
          </p:cNvSpPr>
          <p:nvPr/>
        </p:nvSpPr>
        <p:spPr bwMode="auto">
          <a:xfrm>
            <a:off x="2546350" y="3870325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4" name="Line 15"/>
          <p:cNvSpPr>
            <a:spLocks noChangeShapeType="1"/>
          </p:cNvSpPr>
          <p:nvPr/>
        </p:nvSpPr>
        <p:spPr bwMode="auto">
          <a:xfrm flipH="1">
            <a:off x="2709863" y="4457700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5" name="Line 16"/>
          <p:cNvSpPr>
            <a:spLocks noChangeShapeType="1"/>
          </p:cNvSpPr>
          <p:nvPr/>
        </p:nvSpPr>
        <p:spPr bwMode="auto">
          <a:xfrm flipV="1">
            <a:off x="2546350" y="4578350"/>
            <a:ext cx="11113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86" name="Text Box 19"/>
          <p:cNvSpPr txBox="1">
            <a:spLocks noChangeArrowheads="1"/>
          </p:cNvSpPr>
          <p:nvPr/>
        </p:nvSpPr>
        <p:spPr bwMode="auto">
          <a:xfrm>
            <a:off x="395071" y="4198938"/>
            <a:ext cx="34015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62487" name="Text Box 20"/>
          <p:cNvSpPr txBox="1">
            <a:spLocks noChangeArrowheads="1"/>
          </p:cNvSpPr>
          <p:nvPr/>
        </p:nvSpPr>
        <p:spPr bwMode="auto">
          <a:xfrm>
            <a:off x="2897820" y="3298825"/>
            <a:ext cx="3289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62488" name="Text Box 21"/>
          <p:cNvSpPr txBox="1">
            <a:spLocks noChangeArrowheads="1"/>
          </p:cNvSpPr>
          <p:nvPr/>
        </p:nvSpPr>
        <p:spPr bwMode="auto">
          <a:xfrm>
            <a:off x="4186238" y="4175125"/>
            <a:ext cx="3683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62489" name="Text Box 22"/>
          <p:cNvSpPr txBox="1">
            <a:spLocks noChangeArrowheads="1"/>
          </p:cNvSpPr>
          <p:nvPr/>
        </p:nvSpPr>
        <p:spPr bwMode="auto">
          <a:xfrm>
            <a:off x="2838450" y="5427663"/>
            <a:ext cx="3683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62490" name="Rectangle 23"/>
          <p:cNvSpPr>
            <a:spLocks noChangeArrowheads="1"/>
          </p:cNvSpPr>
          <p:nvPr/>
        </p:nvSpPr>
        <p:spPr bwMode="auto">
          <a:xfrm>
            <a:off x="1711325" y="4200525"/>
            <a:ext cx="460375" cy="153988"/>
          </a:xfrm>
          <a:prstGeom prst="rect">
            <a:avLst/>
          </a:prstGeom>
          <a:solidFill>
            <a:srgbClr val="99CCFF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491" name="Rectangle 24"/>
          <p:cNvSpPr>
            <a:spLocks noChangeArrowheads="1"/>
          </p:cNvSpPr>
          <p:nvPr/>
        </p:nvSpPr>
        <p:spPr bwMode="auto">
          <a:xfrm>
            <a:off x="2017713" y="4200525"/>
            <a:ext cx="153987" cy="153988"/>
          </a:xfrm>
          <a:prstGeom prst="rect">
            <a:avLst/>
          </a:prstGeom>
          <a:solidFill>
            <a:srgbClr val="0000FF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3" name="Text Box 25"/>
          <p:cNvSpPr txBox="1">
            <a:spLocks noChangeArrowheads="1"/>
          </p:cNvSpPr>
          <p:nvPr/>
        </p:nvSpPr>
        <p:spPr bwMode="auto">
          <a:xfrm>
            <a:off x="141288" y="4711012"/>
            <a:ext cx="2286000" cy="8302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solidFill>
                  <a:srgbClr val="FF3300"/>
                </a:solidFill>
                <a:latin typeface="Calibri" panose="020F0502020204030204" pitchFamily="34" charset="0"/>
                <a:ea typeface="Calibri" pitchFamily="-1" charset="0"/>
                <a:cs typeface="Calibri" panose="020F0502020204030204" pitchFamily="34" charset="0"/>
              </a:rPr>
              <a:t>Switch learns how to reach A</a:t>
            </a:r>
          </a:p>
        </p:txBody>
      </p:sp>
      <p:sp>
        <p:nvSpPr>
          <p:cNvPr id="62493" name="Line 26"/>
          <p:cNvSpPr>
            <a:spLocks noChangeShapeType="1"/>
          </p:cNvSpPr>
          <p:nvPr/>
        </p:nvSpPr>
        <p:spPr bwMode="auto">
          <a:xfrm>
            <a:off x="1517650" y="3968750"/>
            <a:ext cx="6921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5" name="Rectangle 4"/>
          <p:cNvSpPr>
            <a:spLocks noChangeArrowheads="1"/>
          </p:cNvSpPr>
          <p:nvPr/>
        </p:nvSpPr>
        <p:spPr bwMode="auto">
          <a:xfrm>
            <a:off x="6608763" y="4478338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602413" y="3400425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8" name="Clip" r:id="rId9" imgW="1305000" imgH="1085760" progId="">
                  <p:embed/>
                </p:oleObj>
              </mc:Choice>
              <mc:Fallback>
                <p:oleObj name="Clip" r:id="rId9" imgW="1305000" imgH="10857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3400425"/>
                        <a:ext cx="51276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6632575" y="54578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9" name="Clip" r:id="rId10" imgW="1305000" imgH="1085760" progId="">
                  <p:embed/>
                </p:oleObj>
              </mc:Choice>
              <mc:Fallback>
                <p:oleObj name="Clip" r:id="rId10" imgW="1305000" imgH="108576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5457825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8016875" y="4225925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0" name="Clip" r:id="rId11" imgW="1305000" imgH="1085760" progId="">
                  <p:embed/>
                </p:oleObj>
              </mc:Choice>
              <mc:Fallback>
                <p:oleObj name="Clip" r:id="rId11" imgW="1305000" imgH="108576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75" y="4225925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5184775" y="4237038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1" name="Clip" r:id="rId12" imgW="1305000" imgH="1085760" progId="">
                  <p:embed/>
                </p:oleObj>
              </mc:Choice>
              <mc:Fallback>
                <p:oleObj name="Clip" r:id="rId12" imgW="1305000" imgH="108576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4237038"/>
                        <a:ext cx="5127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76" name="Rectangle 9"/>
          <p:cNvSpPr>
            <a:spLocks noChangeArrowheads="1"/>
          </p:cNvSpPr>
          <p:nvPr/>
        </p:nvSpPr>
        <p:spPr bwMode="auto">
          <a:xfrm>
            <a:off x="5667375" y="4379913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7" name="Rectangle 10"/>
          <p:cNvSpPr>
            <a:spLocks noChangeArrowheads="1"/>
          </p:cNvSpPr>
          <p:nvPr/>
        </p:nvSpPr>
        <p:spPr bwMode="auto">
          <a:xfrm>
            <a:off x="7923213" y="4379913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8" name="Rectangle 11"/>
          <p:cNvSpPr>
            <a:spLocks noChangeArrowheads="1"/>
          </p:cNvSpPr>
          <p:nvPr/>
        </p:nvSpPr>
        <p:spPr bwMode="auto">
          <a:xfrm>
            <a:off x="6843713" y="3636963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79" name="Rectangle 12"/>
          <p:cNvSpPr>
            <a:spLocks noChangeArrowheads="1"/>
          </p:cNvSpPr>
          <p:nvPr/>
        </p:nvSpPr>
        <p:spPr bwMode="auto">
          <a:xfrm>
            <a:off x="6851650" y="5264150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0" name="Line 13"/>
          <p:cNvSpPr>
            <a:spLocks noChangeShapeType="1"/>
          </p:cNvSpPr>
          <p:nvPr/>
        </p:nvSpPr>
        <p:spPr bwMode="auto">
          <a:xfrm>
            <a:off x="5821363" y="4435475"/>
            <a:ext cx="842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1" name="Line 14"/>
          <p:cNvSpPr>
            <a:spLocks noChangeShapeType="1"/>
          </p:cNvSpPr>
          <p:nvPr/>
        </p:nvSpPr>
        <p:spPr bwMode="auto">
          <a:xfrm>
            <a:off x="6889750" y="3848100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2" name="Line 15"/>
          <p:cNvSpPr>
            <a:spLocks noChangeShapeType="1"/>
          </p:cNvSpPr>
          <p:nvPr/>
        </p:nvSpPr>
        <p:spPr bwMode="auto">
          <a:xfrm flipH="1">
            <a:off x="7053263" y="4435475"/>
            <a:ext cx="85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3" name="Line 16"/>
          <p:cNvSpPr>
            <a:spLocks noChangeShapeType="1"/>
          </p:cNvSpPr>
          <p:nvPr/>
        </p:nvSpPr>
        <p:spPr bwMode="auto">
          <a:xfrm flipV="1">
            <a:off x="6889750" y="4556125"/>
            <a:ext cx="11113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4" name="Text Box 19"/>
          <p:cNvSpPr txBox="1">
            <a:spLocks noChangeArrowheads="1"/>
          </p:cNvSpPr>
          <p:nvPr/>
        </p:nvSpPr>
        <p:spPr bwMode="auto">
          <a:xfrm>
            <a:off x="4738471" y="4176713"/>
            <a:ext cx="34015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57385" name="Text Box 20"/>
          <p:cNvSpPr txBox="1">
            <a:spLocks noChangeArrowheads="1"/>
          </p:cNvSpPr>
          <p:nvPr/>
        </p:nvSpPr>
        <p:spPr bwMode="auto">
          <a:xfrm>
            <a:off x="7241220" y="3276600"/>
            <a:ext cx="3289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57386" name="Text Box 21"/>
          <p:cNvSpPr txBox="1">
            <a:spLocks noChangeArrowheads="1"/>
          </p:cNvSpPr>
          <p:nvPr/>
        </p:nvSpPr>
        <p:spPr bwMode="auto">
          <a:xfrm>
            <a:off x="8642350" y="4214813"/>
            <a:ext cx="3683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57387" name="Text Box 22"/>
          <p:cNvSpPr txBox="1">
            <a:spLocks noChangeArrowheads="1"/>
          </p:cNvSpPr>
          <p:nvPr/>
        </p:nvSpPr>
        <p:spPr bwMode="auto">
          <a:xfrm>
            <a:off x="7181850" y="5405438"/>
            <a:ext cx="3683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7388" name="Rectangle 26"/>
          <p:cNvSpPr>
            <a:spLocks noChangeArrowheads="1"/>
          </p:cNvSpPr>
          <p:nvPr/>
        </p:nvSpPr>
        <p:spPr bwMode="auto">
          <a:xfrm>
            <a:off x="6054725" y="4178300"/>
            <a:ext cx="460375" cy="153988"/>
          </a:xfrm>
          <a:prstGeom prst="rect">
            <a:avLst/>
          </a:prstGeom>
          <a:solidFill>
            <a:srgbClr val="99CCFF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89" name="Rectangle 27"/>
          <p:cNvSpPr>
            <a:spLocks noChangeArrowheads="1"/>
          </p:cNvSpPr>
          <p:nvPr/>
        </p:nvSpPr>
        <p:spPr bwMode="auto">
          <a:xfrm>
            <a:off x="6361113" y="4178300"/>
            <a:ext cx="153987" cy="153988"/>
          </a:xfrm>
          <a:prstGeom prst="rect">
            <a:avLst/>
          </a:prstGeom>
          <a:solidFill>
            <a:srgbClr val="0000FF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90" name="Freeform 28"/>
          <p:cNvSpPr>
            <a:spLocks/>
          </p:cNvSpPr>
          <p:nvPr/>
        </p:nvSpPr>
        <p:spPr bwMode="auto">
          <a:xfrm>
            <a:off x="6591300" y="3832225"/>
            <a:ext cx="179388" cy="363538"/>
          </a:xfrm>
          <a:custGeom>
            <a:avLst/>
            <a:gdLst>
              <a:gd name="T0" fmla="*/ 0 w 113"/>
              <a:gd name="T1" fmla="*/ 2147483647 h 229"/>
              <a:gd name="T2" fmla="*/ 2147483647 w 113"/>
              <a:gd name="T3" fmla="*/ 2147483647 h 229"/>
              <a:gd name="T4" fmla="*/ 2147483647 w 113"/>
              <a:gd name="T5" fmla="*/ 0 h 229"/>
              <a:gd name="T6" fmla="*/ 0 60000 65536"/>
              <a:gd name="T7" fmla="*/ 0 60000 65536"/>
              <a:gd name="T8" fmla="*/ 0 60000 65536"/>
              <a:gd name="T9" fmla="*/ 0 w 113"/>
              <a:gd name="T10" fmla="*/ 0 h 229"/>
              <a:gd name="T11" fmla="*/ 113 w 113"/>
              <a:gd name="T12" fmla="*/ 229 h 22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3" h="229">
                <a:moveTo>
                  <a:pt x="0" y="218"/>
                </a:moveTo>
                <a:cubicBezTo>
                  <a:pt x="40" y="223"/>
                  <a:pt x="81" y="229"/>
                  <a:pt x="97" y="193"/>
                </a:cubicBezTo>
                <a:cubicBezTo>
                  <a:pt x="113" y="157"/>
                  <a:pt x="105" y="78"/>
                  <a:pt x="97" y="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91" name="Freeform 29"/>
          <p:cNvSpPr>
            <a:spLocks/>
          </p:cNvSpPr>
          <p:nvPr/>
        </p:nvSpPr>
        <p:spPr bwMode="auto">
          <a:xfrm>
            <a:off x="6283325" y="4522788"/>
            <a:ext cx="498475" cy="538162"/>
          </a:xfrm>
          <a:custGeom>
            <a:avLst/>
            <a:gdLst>
              <a:gd name="T0" fmla="*/ 0 w 314"/>
              <a:gd name="T1" fmla="*/ 0 h 339"/>
              <a:gd name="T2" fmla="*/ 2147483647 w 314"/>
              <a:gd name="T3" fmla="*/ 2147483647 h 339"/>
              <a:gd name="T4" fmla="*/ 2147483647 w 314"/>
              <a:gd name="T5" fmla="*/ 2147483647 h 339"/>
              <a:gd name="T6" fmla="*/ 0 60000 65536"/>
              <a:gd name="T7" fmla="*/ 0 60000 65536"/>
              <a:gd name="T8" fmla="*/ 0 60000 65536"/>
              <a:gd name="T9" fmla="*/ 0 w 314"/>
              <a:gd name="T10" fmla="*/ 0 h 339"/>
              <a:gd name="T11" fmla="*/ 314 w 314"/>
              <a:gd name="T12" fmla="*/ 339 h 3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4" h="339">
                <a:moveTo>
                  <a:pt x="0" y="0"/>
                </a:moveTo>
                <a:cubicBezTo>
                  <a:pt x="109" y="32"/>
                  <a:pt x="218" y="65"/>
                  <a:pt x="266" y="121"/>
                </a:cubicBezTo>
                <a:cubicBezTo>
                  <a:pt x="314" y="177"/>
                  <a:pt x="302" y="258"/>
                  <a:pt x="290" y="339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92" name="Line 30"/>
          <p:cNvSpPr>
            <a:spLocks noChangeShapeType="1"/>
          </p:cNvSpPr>
          <p:nvPr/>
        </p:nvSpPr>
        <p:spPr bwMode="auto">
          <a:xfrm>
            <a:off x="6591300" y="4254500"/>
            <a:ext cx="12287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393" name="Text Box 23"/>
          <p:cNvSpPr txBox="1">
            <a:spLocks noChangeArrowheads="1"/>
          </p:cNvSpPr>
          <p:nvPr/>
        </p:nvSpPr>
        <p:spPr bwMode="auto">
          <a:xfrm>
            <a:off x="4652317" y="4637574"/>
            <a:ext cx="1963737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solidFill>
                  <a:srgbClr val="FF3300"/>
                </a:solidFill>
                <a:latin typeface="Calibri" panose="020F0502020204030204" pitchFamily="34" charset="0"/>
                <a:ea typeface="Calibri" pitchFamily="-1" charset="0"/>
                <a:cs typeface="Calibri" panose="020F0502020204030204" pitchFamily="34" charset="0"/>
              </a:rPr>
              <a:t>When in doubt, shout!</a:t>
            </a:r>
          </a:p>
        </p:txBody>
      </p:sp>
      <p:sp>
        <p:nvSpPr>
          <p:cNvPr id="62513" name="TextBox 49"/>
          <p:cNvSpPr txBox="1">
            <a:spLocks noChangeArrowheads="1"/>
          </p:cNvSpPr>
          <p:nvPr/>
        </p:nvSpPr>
        <p:spPr bwMode="auto">
          <a:xfrm>
            <a:off x="2887663" y="5943600"/>
            <a:ext cx="3500437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anose="020F0502020204030204" pitchFamily="34" charset="0"/>
                <a:ea typeface="Calibri" pitchFamily="-1" charset="0"/>
                <a:cs typeface="Calibri" panose="020F0502020204030204" pitchFamily="34" charset="0"/>
              </a:rPr>
              <a:t>Used in Ethernet LANs</a:t>
            </a:r>
          </a:p>
        </p:txBody>
      </p:sp>
      <p:sp>
        <p:nvSpPr>
          <p:cNvPr id="62514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54EBF724-9775-8B4F-BD30-A44668269731}" type="slidenum">
              <a:rPr lang="en-US" sz="12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33</a:t>
            </a:fld>
            <a:endParaRPr lang="en-US" sz="1200">
              <a:solidFill>
                <a:srgbClr val="8989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build="p"/>
      <p:bldP spid="57373" grpId="0"/>
      <p:bldP spid="57375" grpId="0" animBg="1"/>
      <p:bldP spid="57376" grpId="0" animBg="1"/>
      <p:bldP spid="57377" grpId="0" animBg="1"/>
      <p:bldP spid="57378" grpId="0" animBg="1"/>
      <p:bldP spid="57379" grpId="0" animBg="1"/>
      <p:bldP spid="57380" grpId="0" animBg="1"/>
      <p:bldP spid="57381" grpId="0" animBg="1"/>
      <p:bldP spid="57382" grpId="0" animBg="1"/>
      <p:bldP spid="57383" grpId="0" animBg="1"/>
      <p:bldP spid="57384" grpId="0"/>
      <p:bldP spid="57385" grpId="0"/>
      <p:bldP spid="57386" grpId="0"/>
      <p:bldP spid="57387" grpId="0"/>
      <p:bldP spid="57388" grpId="0" animBg="1"/>
      <p:bldP spid="57389" grpId="0" animBg="1"/>
      <p:bldP spid="57390" grpId="0" animBg="1"/>
      <p:bldP spid="57391" grpId="0" animBg="1"/>
      <p:bldP spid="57392" grpId="0" animBg="1"/>
      <p:bldP spid="5739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7663" y="5715000"/>
            <a:ext cx="5334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5748338"/>
            <a:ext cx="5334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Inject into Routing Protocol</a:t>
            </a:r>
          </a:p>
        </p:txBody>
      </p:sp>
      <p:sp>
        <p:nvSpPr>
          <p:cNvPr id="64517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4906963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Treat the end host (or subnet) as a node</a:t>
            </a:r>
          </a:p>
          <a:p>
            <a:pPr lvl="1"/>
            <a:r>
              <a:rPr lang="en-US"/>
              <a:t>And disseminate in the routing protocol</a:t>
            </a:r>
          </a:p>
          <a:p>
            <a:pPr lvl="1"/>
            <a:r>
              <a:rPr lang="en-US"/>
              <a:t>E.g., flood information about where addresses attach</a:t>
            </a:r>
          </a:p>
        </p:txBody>
      </p:sp>
      <p:sp>
        <p:nvSpPr>
          <p:cNvPr id="64518" name="Oval 8"/>
          <p:cNvSpPr>
            <a:spLocks noChangeArrowheads="1"/>
          </p:cNvSpPr>
          <p:nvPr/>
        </p:nvSpPr>
        <p:spPr bwMode="auto">
          <a:xfrm>
            <a:off x="1698625" y="3733800"/>
            <a:ext cx="287338" cy="25241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9" name="Oval 9"/>
          <p:cNvSpPr>
            <a:spLocks noChangeArrowheads="1"/>
          </p:cNvSpPr>
          <p:nvPr/>
        </p:nvSpPr>
        <p:spPr bwMode="auto">
          <a:xfrm>
            <a:off x="2560638" y="4405313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0" name="Oval 10"/>
          <p:cNvSpPr>
            <a:spLocks noChangeArrowheads="1"/>
          </p:cNvSpPr>
          <p:nvPr/>
        </p:nvSpPr>
        <p:spPr bwMode="auto">
          <a:xfrm>
            <a:off x="2655888" y="3146425"/>
            <a:ext cx="287337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1" name="Oval 11"/>
          <p:cNvSpPr>
            <a:spLocks noChangeArrowheads="1"/>
          </p:cNvSpPr>
          <p:nvPr/>
        </p:nvSpPr>
        <p:spPr bwMode="auto">
          <a:xfrm>
            <a:off x="3422650" y="3817938"/>
            <a:ext cx="287338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2" name="Oval 12"/>
          <p:cNvSpPr>
            <a:spLocks noChangeArrowheads="1"/>
          </p:cNvSpPr>
          <p:nvPr/>
        </p:nvSpPr>
        <p:spPr bwMode="auto">
          <a:xfrm>
            <a:off x="4284663" y="4405313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3" name="Oval 13"/>
          <p:cNvSpPr>
            <a:spLocks noChangeArrowheads="1"/>
          </p:cNvSpPr>
          <p:nvPr/>
        </p:nvSpPr>
        <p:spPr bwMode="auto">
          <a:xfrm>
            <a:off x="4284663" y="3146425"/>
            <a:ext cx="287337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4" name="Oval 14"/>
          <p:cNvSpPr>
            <a:spLocks noChangeArrowheads="1"/>
          </p:cNvSpPr>
          <p:nvPr/>
        </p:nvSpPr>
        <p:spPr bwMode="auto">
          <a:xfrm>
            <a:off x="3517900" y="4910138"/>
            <a:ext cx="287338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5" name="Oval 15"/>
          <p:cNvSpPr>
            <a:spLocks noChangeArrowheads="1"/>
          </p:cNvSpPr>
          <p:nvPr/>
        </p:nvSpPr>
        <p:spPr bwMode="auto">
          <a:xfrm>
            <a:off x="5241925" y="37338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6" name="Line 16"/>
          <p:cNvSpPr>
            <a:spLocks noChangeShapeType="1"/>
          </p:cNvSpPr>
          <p:nvPr/>
        </p:nvSpPr>
        <p:spPr bwMode="auto">
          <a:xfrm flipV="1">
            <a:off x="1985963" y="3313113"/>
            <a:ext cx="669925" cy="504825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Line 17"/>
          <p:cNvSpPr>
            <a:spLocks noChangeShapeType="1"/>
          </p:cNvSpPr>
          <p:nvPr/>
        </p:nvSpPr>
        <p:spPr bwMode="auto">
          <a:xfrm>
            <a:off x="1936750" y="3957638"/>
            <a:ext cx="623888" cy="53181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8" name="Line 18"/>
          <p:cNvSpPr>
            <a:spLocks noChangeShapeType="1"/>
          </p:cNvSpPr>
          <p:nvPr/>
        </p:nvSpPr>
        <p:spPr bwMode="auto">
          <a:xfrm>
            <a:off x="2895600" y="3327400"/>
            <a:ext cx="574675" cy="531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9" name="Line 19"/>
          <p:cNvSpPr>
            <a:spLocks noChangeShapeType="1"/>
          </p:cNvSpPr>
          <p:nvPr/>
        </p:nvSpPr>
        <p:spPr bwMode="auto">
          <a:xfrm>
            <a:off x="2838450" y="4565650"/>
            <a:ext cx="679450" cy="428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0" name="Line 20"/>
          <p:cNvSpPr>
            <a:spLocks noChangeShapeType="1"/>
          </p:cNvSpPr>
          <p:nvPr/>
        </p:nvSpPr>
        <p:spPr bwMode="auto">
          <a:xfrm flipV="1">
            <a:off x="2832100" y="4027488"/>
            <a:ext cx="638175" cy="420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Line 21"/>
          <p:cNvSpPr>
            <a:spLocks noChangeShapeType="1"/>
          </p:cNvSpPr>
          <p:nvPr/>
        </p:nvSpPr>
        <p:spPr bwMode="auto">
          <a:xfrm>
            <a:off x="3662363" y="4041775"/>
            <a:ext cx="654050" cy="392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2" name="Line 22"/>
          <p:cNvSpPr>
            <a:spLocks noChangeShapeType="1"/>
          </p:cNvSpPr>
          <p:nvPr/>
        </p:nvSpPr>
        <p:spPr bwMode="auto">
          <a:xfrm flipV="1">
            <a:off x="3757613" y="4616450"/>
            <a:ext cx="590550" cy="334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3" name="Line 23"/>
          <p:cNvSpPr>
            <a:spLocks noChangeShapeType="1"/>
          </p:cNvSpPr>
          <p:nvPr/>
        </p:nvSpPr>
        <p:spPr bwMode="auto">
          <a:xfrm flipV="1">
            <a:off x="3709988" y="3859213"/>
            <a:ext cx="1531937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4" name="Line 24"/>
          <p:cNvSpPr>
            <a:spLocks noChangeShapeType="1"/>
          </p:cNvSpPr>
          <p:nvPr/>
        </p:nvSpPr>
        <p:spPr bwMode="auto">
          <a:xfrm>
            <a:off x="2911475" y="3257550"/>
            <a:ext cx="1373188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5" name="Line 25"/>
          <p:cNvSpPr>
            <a:spLocks noChangeShapeType="1"/>
          </p:cNvSpPr>
          <p:nvPr/>
        </p:nvSpPr>
        <p:spPr bwMode="auto">
          <a:xfrm>
            <a:off x="4567238" y="3336925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6" name="Text Box 26"/>
          <p:cNvSpPr txBox="1">
            <a:spLocks noChangeArrowheads="1"/>
          </p:cNvSpPr>
          <p:nvPr/>
        </p:nvSpPr>
        <p:spPr bwMode="auto">
          <a:xfrm>
            <a:off x="2028825" y="30924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64537" name="Text Box 27"/>
          <p:cNvSpPr txBox="1">
            <a:spLocks noChangeArrowheads="1"/>
          </p:cNvSpPr>
          <p:nvPr/>
        </p:nvSpPr>
        <p:spPr bwMode="auto">
          <a:xfrm>
            <a:off x="3386138" y="2743200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64538" name="Text Box 28"/>
          <p:cNvSpPr txBox="1">
            <a:spLocks noChangeArrowheads="1"/>
          </p:cNvSpPr>
          <p:nvPr/>
        </p:nvSpPr>
        <p:spPr bwMode="auto">
          <a:xfrm>
            <a:off x="2141538" y="37655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2</a:t>
            </a:r>
          </a:p>
        </p:txBody>
      </p:sp>
      <p:sp>
        <p:nvSpPr>
          <p:cNvPr id="64539" name="Text Box 29"/>
          <p:cNvSpPr txBox="1">
            <a:spLocks noChangeArrowheads="1"/>
          </p:cNvSpPr>
          <p:nvPr/>
        </p:nvSpPr>
        <p:spPr bwMode="auto">
          <a:xfrm>
            <a:off x="3146425" y="3263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64540" name="Text Box 30"/>
          <p:cNvSpPr txBox="1">
            <a:spLocks noChangeArrowheads="1"/>
          </p:cNvSpPr>
          <p:nvPr/>
        </p:nvSpPr>
        <p:spPr bwMode="auto">
          <a:xfrm>
            <a:off x="2843213" y="3835400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64541" name="Text Box 31"/>
          <p:cNvSpPr txBox="1">
            <a:spLocks noChangeArrowheads="1"/>
          </p:cNvSpPr>
          <p:nvPr/>
        </p:nvSpPr>
        <p:spPr bwMode="auto">
          <a:xfrm>
            <a:off x="412115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64542" name="Text Box 32"/>
          <p:cNvSpPr txBox="1">
            <a:spLocks noChangeArrowheads="1"/>
          </p:cNvSpPr>
          <p:nvPr/>
        </p:nvSpPr>
        <p:spPr bwMode="auto">
          <a:xfrm>
            <a:off x="4822825" y="3022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1</a:t>
            </a:r>
          </a:p>
        </p:txBody>
      </p:sp>
      <p:sp>
        <p:nvSpPr>
          <p:cNvPr id="64543" name="Text Box 33"/>
          <p:cNvSpPr txBox="1">
            <a:spLocks noChangeArrowheads="1"/>
          </p:cNvSpPr>
          <p:nvPr/>
        </p:nvSpPr>
        <p:spPr bwMode="auto">
          <a:xfrm>
            <a:off x="2795588" y="4648200"/>
            <a:ext cx="338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4</a:t>
            </a:r>
          </a:p>
        </p:txBody>
      </p:sp>
      <p:sp>
        <p:nvSpPr>
          <p:cNvPr id="64544" name="Text Box 34"/>
          <p:cNvSpPr txBox="1">
            <a:spLocks noChangeArrowheads="1"/>
          </p:cNvSpPr>
          <p:nvPr/>
        </p:nvSpPr>
        <p:spPr bwMode="auto">
          <a:xfrm>
            <a:off x="3644900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5</a:t>
            </a:r>
          </a:p>
        </p:txBody>
      </p:sp>
      <p:sp>
        <p:nvSpPr>
          <p:cNvPr id="64545" name="Text Box 35"/>
          <p:cNvSpPr txBox="1">
            <a:spLocks noChangeArrowheads="1"/>
          </p:cNvSpPr>
          <p:nvPr/>
        </p:nvSpPr>
        <p:spPr bwMode="auto">
          <a:xfrm>
            <a:off x="4041775" y="46751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400" b="0">
                <a:latin typeface="Times New Roman" pitchFamily="-1" charset="0"/>
              </a:rPr>
              <a:t>3</a:t>
            </a:r>
          </a:p>
        </p:txBody>
      </p:sp>
      <p:sp>
        <p:nvSpPr>
          <p:cNvPr id="64546" name="Text Box 44"/>
          <p:cNvSpPr txBox="1">
            <a:spLocks noChangeArrowheads="1"/>
          </p:cNvSpPr>
          <p:nvPr/>
        </p:nvSpPr>
        <p:spPr bwMode="auto">
          <a:xfrm>
            <a:off x="1295400" y="3605213"/>
            <a:ext cx="339725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u</a:t>
            </a:r>
          </a:p>
        </p:txBody>
      </p:sp>
      <p:sp>
        <p:nvSpPr>
          <p:cNvPr id="64547" name="Text Box 45"/>
          <p:cNvSpPr txBox="1">
            <a:spLocks noChangeArrowheads="1"/>
          </p:cNvSpPr>
          <p:nvPr/>
        </p:nvSpPr>
        <p:spPr bwMode="auto">
          <a:xfrm>
            <a:off x="3151188" y="4913313"/>
            <a:ext cx="325437" cy="4000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64548" name="Line 47"/>
          <p:cNvSpPr>
            <a:spLocks noChangeShapeType="1"/>
          </p:cNvSpPr>
          <p:nvPr/>
        </p:nvSpPr>
        <p:spPr bwMode="auto">
          <a:xfrm>
            <a:off x="1571625" y="4202113"/>
            <a:ext cx="1427163" cy="1016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49" name="Text Box 48"/>
          <p:cNvSpPr txBox="1">
            <a:spLocks noChangeArrowheads="1"/>
          </p:cNvSpPr>
          <p:nvPr/>
        </p:nvSpPr>
        <p:spPr bwMode="auto">
          <a:xfrm>
            <a:off x="2108200" y="4854575"/>
            <a:ext cx="3254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6</a:t>
            </a:r>
          </a:p>
        </p:txBody>
      </p:sp>
      <p:cxnSp>
        <p:nvCxnSpPr>
          <p:cNvPr id="64550" name="Straight Connector 37"/>
          <p:cNvCxnSpPr>
            <a:cxnSpLocks noChangeShapeType="1"/>
            <a:stCxn id="64524" idx="4"/>
          </p:cNvCxnSpPr>
          <p:nvPr/>
        </p:nvCxnSpPr>
        <p:spPr bwMode="auto">
          <a:xfrm rot="5400000">
            <a:off x="3459957" y="5360193"/>
            <a:ext cx="400050" cy="47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1" name="Straight Connector 39"/>
          <p:cNvCxnSpPr>
            <a:cxnSpLocks noChangeShapeType="1"/>
          </p:cNvCxnSpPr>
          <p:nvPr/>
        </p:nvCxnSpPr>
        <p:spPr bwMode="auto">
          <a:xfrm>
            <a:off x="2895600" y="5562600"/>
            <a:ext cx="1524000" cy="15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2" name="Straight Connector 42"/>
          <p:cNvCxnSpPr>
            <a:cxnSpLocks noChangeShapeType="1"/>
          </p:cNvCxnSpPr>
          <p:nvPr/>
        </p:nvCxnSpPr>
        <p:spPr bwMode="auto">
          <a:xfrm rot="5400000">
            <a:off x="2781301" y="5676900"/>
            <a:ext cx="228600" cy="31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3" name="Straight Connector 43"/>
          <p:cNvCxnSpPr>
            <a:cxnSpLocks noChangeShapeType="1"/>
          </p:cNvCxnSpPr>
          <p:nvPr/>
        </p:nvCxnSpPr>
        <p:spPr bwMode="auto">
          <a:xfrm rot="5400000">
            <a:off x="3085307" y="5676106"/>
            <a:ext cx="228600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4" name="Straight Connector 44"/>
          <p:cNvCxnSpPr>
            <a:cxnSpLocks noChangeShapeType="1"/>
          </p:cNvCxnSpPr>
          <p:nvPr/>
        </p:nvCxnSpPr>
        <p:spPr bwMode="auto">
          <a:xfrm rot="5400000">
            <a:off x="3390107" y="5676106"/>
            <a:ext cx="228600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5" name="Straight Connector 45"/>
          <p:cNvCxnSpPr>
            <a:cxnSpLocks noChangeShapeType="1"/>
          </p:cNvCxnSpPr>
          <p:nvPr/>
        </p:nvCxnSpPr>
        <p:spPr bwMode="auto">
          <a:xfrm rot="5400000">
            <a:off x="3696494" y="5676106"/>
            <a:ext cx="228600" cy="15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6" name="Straight Connector 46"/>
          <p:cNvCxnSpPr>
            <a:cxnSpLocks noChangeShapeType="1"/>
          </p:cNvCxnSpPr>
          <p:nvPr/>
        </p:nvCxnSpPr>
        <p:spPr bwMode="auto">
          <a:xfrm rot="5400000">
            <a:off x="3999707" y="5676106"/>
            <a:ext cx="228600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64557" name="Straight Connector 47"/>
          <p:cNvCxnSpPr>
            <a:cxnSpLocks noChangeShapeType="1"/>
          </p:cNvCxnSpPr>
          <p:nvPr/>
        </p:nvCxnSpPr>
        <p:spPr bwMode="auto">
          <a:xfrm rot="5400000">
            <a:off x="4306094" y="5676106"/>
            <a:ext cx="228600" cy="15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</p:cxnSp>
      <p:sp>
        <p:nvSpPr>
          <p:cNvPr id="64558" name="TextBox 56"/>
          <p:cNvSpPr txBox="1">
            <a:spLocks noChangeArrowheads="1"/>
          </p:cNvSpPr>
          <p:nvPr/>
        </p:nvSpPr>
        <p:spPr bwMode="auto">
          <a:xfrm>
            <a:off x="5334000" y="4343400"/>
            <a:ext cx="335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pitchFamily="-1" charset="0"/>
                <a:ea typeface="Calibri" pitchFamily="-1" charset="0"/>
                <a:cs typeface="Calibri" pitchFamily="-1" charset="0"/>
              </a:rPr>
              <a:t>Used in OSPF and IS-IS, especially in enterprise networks</a:t>
            </a:r>
          </a:p>
        </p:txBody>
      </p:sp>
      <p:sp>
        <p:nvSpPr>
          <p:cNvPr id="64559" name="TextBox 57"/>
          <p:cNvSpPr txBox="1">
            <a:spLocks noChangeArrowheads="1"/>
          </p:cNvSpPr>
          <p:nvPr/>
        </p:nvSpPr>
        <p:spPr bwMode="auto">
          <a:xfrm>
            <a:off x="3429000" y="6019800"/>
            <a:ext cx="541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 . .</a:t>
            </a:r>
          </a:p>
        </p:txBody>
      </p:sp>
      <p:sp>
        <p:nvSpPr>
          <p:cNvPr id="64560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59C240C-B32F-844F-9E6D-72931B77E491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519738"/>
            <a:ext cx="5334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Disseminate With Another Protocol</a:t>
            </a:r>
          </a:p>
        </p:txBody>
      </p:sp>
      <p:sp>
        <p:nvSpPr>
          <p:cNvPr id="65540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4906963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 using another protocol</a:t>
            </a:r>
          </a:p>
          <a:p>
            <a:pPr lvl="1"/>
            <a:r>
              <a:rPr lang="en-US"/>
              <a:t>One router learns the route</a:t>
            </a:r>
          </a:p>
          <a:p>
            <a:pPr lvl="1"/>
            <a:r>
              <a:rPr lang="en-US"/>
              <a:t>… and shares the information with other routers</a:t>
            </a:r>
          </a:p>
          <a:p>
            <a:pPr lvl="1"/>
            <a:endParaRPr lang="en-US"/>
          </a:p>
        </p:txBody>
      </p:sp>
      <p:pic>
        <p:nvPicPr>
          <p:cNvPr id="65541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3475" y="3802063"/>
            <a:ext cx="40544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2" name="Line 8"/>
          <p:cNvSpPr>
            <a:spLocks noChangeShapeType="1"/>
          </p:cNvSpPr>
          <p:nvPr/>
        </p:nvSpPr>
        <p:spPr bwMode="auto">
          <a:xfrm>
            <a:off x="4527550" y="4122738"/>
            <a:ext cx="349250" cy="14732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43" name="Line 9"/>
          <p:cNvSpPr>
            <a:spLocks noChangeShapeType="1"/>
          </p:cNvSpPr>
          <p:nvPr/>
        </p:nvSpPr>
        <p:spPr bwMode="auto">
          <a:xfrm>
            <a:off x="4603750" y="4122738"/>
            <a:ext cx="1035050" cy="711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5544" name="Picture 1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1788" y="3857625"/>
            <a:ext cx="75088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5" name="Line 14"/>
          <p:cNvSpPr>
            <a:spLocks noChangeShapeType="1"/>
          </p:cNvSpPr>
          <p:nvPr/>
        </p:nvSpPr>
        <p:spPr bwMode="auto">
          <a:xfrm flipV="1">
            <a:off x="6096000" y="4757738"/>
            <a:ext cx="914400" cy="228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5546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44529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7" name="Line 18"/>
          <p:cNvSpPr>
            <a:spLocks noChangeShapeType="1"/>
          </p:cNvSpPr>
          <p:nvPr/>
        </p:nvSpPr>
        <p:spPr bwMode="auto">
          <a:xfrm flipH="1">
            <a:off x="5943600" y="4071938"/>
            <a:ext cx="228600" cy="762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5548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55959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9" name="Line 5"/>
          <p:cNvSpPr>
            <a:spLocks noChangeShapeType="1"/>
          </p:cNvSpPr>
          <p:nvPr/>
        </p:nvSpPr>
        <p:spPr bwMode="auto">
          <a:xfrm>
            <a:off x="3352800" y="4071938"/>
            <a:ext cx="8382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5550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57483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51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47577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52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36909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53" name="Line 18"/>
          <p:cNvSpPr>
            <a:spLocks noChangeShapeType="1"/>
          </p:cNvSpPr>
          <p:nvPr/>
        </p:nvSpPr>
        <p:spPr bwMode="auto">
          <a:xfrm flipH="1">
            <a:off x="6858000" y="4833938"/>
            <a:ext cx="457200" cy="990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54" name="Line 14"/>
          <p:cNvSpPr>
            <a:spLocks noChangeShapeType="1"/>
          </p:cNvSpPr>
          <p:nvPr/>
        </p:nvSpPr>
        <p:spPr bwMode="auto">
          <a:xfrm>
            <a:off x="5181600" y="5824538"/>
            <a:ext cx="1219200" cy="76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55" name="Line 14"/>
          <p:cNvSpPr>
            <a:spLocks noChangeShapeType="1"/>
          </p:cNvSpPr>
          <p:nvPr/>
        </p:nvSpPr>
        <p:spPr bwMode="auto">
          <a:xfrm flipV="1">
            <a:off x="5105400" y="5138738"/>
            <a:ext cx="6096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56" name="Line 5"/>
          <p:cNvSpPr>
            <a:spLocks noChangeShapeType="1"/>
          </p:cNvSpPr>
          <p:nvPr/>
        </p:nvSpPr>
        <p:spPr bwMode="auto">
          <a:xfrm>
            <a:off x="7010400" y="5976938"/>
            <a:ext cx="8382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57" name="Line 14"/>
          <p:cNvSpPr>
            <a:spLocks noChangeShapeType="1"/>
          </p:cNvSpPr>
          <p:nvPr/>
        </p:nvSpPr>
        <p:spPr bwMode="auto">
          <a:xfrm>
            <a:off x="6324600" y="4071938"/>
            <a:ext cx="6858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558" name="TextBox 24"/>
          <p:cNvSpPr txBox="1">
            <a:spLocks noChangeArrowheads="1"/>
          </p:cNvSpPr>
          <p:nvPr/>
        </p:nvSpPr>
        <p:spPr bwMode="auto">
          <a:xfrm>
            <a:off x="228600" y="3581400"/>
            <a:ext cx="31242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600">
                <a:latin typeface="Calibri" pitchFamily="-1" charset="0"/>
                <a:ea typeface="Calibri" pitchFamily="-1" charset="0"/>
                <a:cs typeface="Calibri" pitchFamily="-1" charset="0"/>
              </a:rPr>
              <a:t>learn a route to d</a:t>
            </a:r>
          </a:p>
          <a:p>
            <a:r>
              <a:rPr lang="en-US" sz="2600">
                <a:latin typeface="Calibri" pitchFamily="-1" charset="0"/>
                <a:ea typeface="Calibri" pitchFamily="-1" charset="0"/>
                <a:cs typeface="Calibri" pitchFamily="-1" charset="0"/>
              </a:rPr>
              <a:t>(e.g., via BGP)</a:t>
            </a:r>
          </a:p>
        </p:txBody>
      </p:sp>
      <p:cxnSp>
        <p:nvCxnSpPr>
          <p:cNvPr id="65559" name="Straight Arrow Connector 26"/>
          <p:cNvCxnSpPr>
            <a:cxnSpLocks noChangeShapeType="1"/>
          </p:cNvCxnSpPr>
          <p:nvPr/>
        </p:nvCxnSpPr>
        <p:spPr bwMode="auto">
          <a:xfrm>
            <a:off x="3200400" y="4224338"/>
            <a:ext cx="914400" cy="1587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65560" name="Curved Connector 28"/>
          <p:cNvCxnSpPr>
            <a:cxnSpLocks noChangeShapeType="1"/>
          </p:cNvCxnSpPr>
          <p:nvPr/>
        </p:nvCxnSpPr>
        <p:spPr bwMode="auto">
          <a:xfrm>
            <a:off x="4892675" y="4092575"/>
            <a:ext cx="1808163" cy="1655763"/>
          </a:xfrm>
          <a:prstGeom prst="curvedConnector2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65561" name="TextBox 34"/>
          <p:cNvSpPr txBox="1">
            <a:spLocks noChangeArrowheads="1"/>
          </p:cNvSpPr>
          <p:nvPr/>
        </p:nvSpPr>
        <p:spPr bwMode="auto">
          <a:xfrm>
            <a:off x="4038600" y="2776538"/>
            <a:ext cx="28956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600">
                <a:latin typeface="Calibri" pitchFamily="-1" charset="0"/>
                <a:ea typeface="Calibri" pitchFamily="-1" charset="0"/>
                <a:cs typeface="Calibri" pitchFamily="-1" charset="0"/>
              </a:rPr>
              <a:t>disseminate route to other routers</a:t>
            </a:r>
          </a:p>
        </p:txBody>
      </p:sp>
      <p:sp>
        <p:nvSpPr>
          <p:cNvPr id="65562" name="TextBox 35"/>
          <p:cNvSpPr txBox="1">
            <a:spLocks noChangeArrowheads="1"/>
          </p:cNvSpPr>
          <p:nvPr/>
        </p:nvSpPr>
        <p:spPr bwMode="auto">
          <a:xfrm>
            <a:off x="457200" y="4940300"/>
            <a:ext cx="3048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600">
                <a:latin typeface="Calibri" pitchFamily="-1" charset="0"/>
                <a:ea typeface="Calibri" pitchFamily="-1" charset="0"/>
                <a:cs typeface="Calibri" pitchFamily="-1" charset="0"/>
              </a:rPr>
              <a:t>Internal BGP (iBGP) used in backbone networks</a:t>
            </a:r>
          </a:p>
        </p:txBody>
      </p:sp>
      <p:sp>
        <p:nvSpPr>
          <p:cNvPr id="65563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C4BA80D9-17B1-3C4C-9E08-0FD258AAD57D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3576638"/>
            <a:ext cx="9906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Directory Service</a:t>
            </a:r>
          </a:p>
        </p:txBody>
      </p:sp>
      <p:sp>
        <p:nvSpPr>
          <p:cNvPr id="665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Contact a service to learn the location</a:t>
            </a:r>
          </a:p>
          <a:p>
            <a:pPr lvl="1"/>
            <a:r>
              <a:rPr lang="en-US"/>
              <a:t>Look up the end-host or subnet address</a:t>
            </a:r>
          </a:p>
          <a:p>
            <a:pPr lvl="1"/>
            <a:r>
              <a:rPr lang="en-US"/>
              <a:t>… to determine the label to put on the packet</a:t>
            </a:r>
          </a:p>
        </p:txBody>
      </p:sp>
      <p:pic>
        <p:nvPicPr>
          <p:cNvPr id="66566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5043488"/>
            <a:ext cx="5334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7" name="Picture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6275" y="3154363"/>
            <a:ext cx="40544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4070350" y="3475038"/>
            <a:ext cx="349250" cy="14732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4146550" y="3475038"/>
            <a:ext cx="1035050" cy="711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6570" name="Picture 10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84588" y="3209925"/>
            <a:ext cx="750887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1" name="Line 14"/>
          <p:cNvSpPr>
            <a:spLocks noChangeShapeType="1"/>
          </p:cNvSpPr>
          <p:nvPr/>
        </p:nvSpPr>
        <p:spPr bwMode="auto">
          <a:xfrm flipV="1">
            <a:off x="5638800" y="4110038"/>
            <a:ext cx="914400" cy="228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6572" name="Picture 17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38052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3" name="Line 18"/>
          <p:cNvSpPr>
            <a:spLocks noChangeShapeType="1"/>
          </p:cNvSpPr>
          <p:nvPr/>
        </p:nvSpPr>
        <p:spPr bwMode="auto">
          <a:xfrm flipH="1">
            <a:off x="5486400" y="3424238"/>
            <a:ext cx="228600" cy="762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6574" name="Picture 19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14800" y="49482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5" name="Picture 19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51006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6" name="Picture 19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0" y="41100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77" name="Picture 19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3043238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8" name="Line 18"/>
          <p:cNvSpPr>
            <a:spLocks noChangeShapeType="1"/>
          </p:cNvSpPr>
          <p:nvPr/>
        </p:nvSpPr>
        <p:spPr bwMode="auto">
          <a:xfrm flipH="1">
            <a:off x="6400800" y="4186238"/>
            <a:ext cx="457200" cy="990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79" name="Line 14"/>
          <p:cNvSpPr>
            <a:spLocks noChangeShapeType="1"/>
          </p:cNvSpPr>
          <p:nvPr/>
        </p:nvSpPr>
        <p:spPr bwMode="auto">
          <a:xfrm>
            <a:off x="4724400" y="5176838"/>
            <a:ext cx="1219200" cy="76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0" name="Line 14"/>
          <p:cNvSpPr>
            <a:spLocks noChangeShapeType="1"/>
          </p:cNvSpPr>
          <p:nvPr/>
        </p:nvSpPr>
        <p:spPr bwMode="auto">
          <a:xfrm flipV="1">
            <a:off x="4648200" y="4491038"/>
            <a:ext cx="6096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1" name="Line 5"/>
          <p:cNvSpPr>
            <a:spLocks noChangeShapeType="1"/>
          </p:cNvSpPr>
          <p:nvPr/>
        </p:nvSpPr>
        <p:spPr bwMode="auto">
          <a:xfrm>
            <a:off x="7162800" y="3957638"/>
            <a:ext cx="838200" cy="381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2" name="Line 14"/>
          <p:cNvSpPr>
            <a:spLocks noChangeShapeType="1"/>
          </p:cNvSpPr>
          <p:nvPr/>
        </p:nvSpPr>
        <p:spPr bwMode="auto">
          <a:xfrm>
            <a:off x="5867400" y="3424238"/>
            <a:ext cx="6858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3" name="Line 5"/>
          <p:cNvSpPr>
            <a:spLocks noChangeShapeType="1"/>
          </p:cNvSpPr>
          <p:nvPr/>
        </p:nvSpPr>
        <p:spPr bwMode="auto">
          <a:xfrm flipV="1">
            <a:off x="3124200" y="5176838"/>
            <a:ext cx="1066800" cy="32385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84" name="TextBox 25"/>
          <p:cNvSpPr txBox="1">
            <a:spLocks noChangeArrowheads="1"/>
          </p:cNvSpPr>
          <p:nvPr/>
        </p:nvSpPr>
        <p:spPr bwMode="auto">
          <a:xfrm>
            <a:off x="2743200" y="5805488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66585" name="TextBox 26"/>
          <p:cNvSpPr txBox="1">
            <a:spLocks noChangeArrowheads="1"/>
          </p:cNvSpPr>
          <p:nvPr/>
        </p:nvSpPr>
        <p:spPr bwMode="auto">
          <a:xfrm>
            <a:off x="8077200" y="4948238"/>
            <a:ext cx="327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66586" name="TextBox 27"/>
          <p:cNvSpPr txBox="1">
            <a:spLocks noChangeArrowheads="1"/>
          </p:cNvSpPr>
          <p:nvPr/>
        </p:nvSpPr>
        <p:spPr bwMode="auto">
          <a:xfrm>
            <a:off x="4316413" y="5329238"/>
            <a:ext cx="2555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</a:t>
            </a:r>
          </a:p>
        </p:txBody>
      </p:sp>
      <p:sp>
        <p:nvSpPr>
          <p:cNvPr id="66587" name="TextBox 28"/>
          <p:cNvSpPr txBox="1">
            <a:spLocks noChangeArrowheads="1"/>
          </p:cNvSpPr>
          <p:nvPr/>
        </p:nvSpPr>
        <p:spPr bwMode="auto">
          <a:xfrm>
            <a:off x="7086600" y="3424238"/>
            <a:ext cx="32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1752600" y="3444875"/>
          <a:ext cx="914400" cy="152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4" name="Clip" r:id="rId7" imgW="1305000" imgH="1085760" progId="">
                  <p:embed/>
                </p:oleObj>
              </mc:Choice>
              <mc:Fallback>
                <p:oleObj name="Clip" r:id="rId7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444875"/>
                        <a:ext cx="914400" cy="152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8" name="TextBox 30"/>
          <p:cNvSpPr txBox="1">
            <a:spLocks noChangeArrowheads="1"/>
          </p:cNvSpPr>
          <p:nvPr/>
        </p:nvSpPr>
        <p:spPr bwMode="auto">
          <a:xfrm>
            <a:off x="1571625" y="2987675"/>
            <a:ext cx="1339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directory</a:t>
            </a:r>
          </a:p>
        </p:txBody>
      </p:sp>
      <p:sp>
        <p:nvSpPr>
          <p:cNvPr id="66589" name="TextBox 31"/>
          <p:cNvSpPr txBox="1">
            <a:spLocks noChangeArrowheads="1"/>
          </p:cNvSpPr>
          <p:nvPr/>
        </p:nvSpPr>
        <p:spPr bwMode="auto">
          <a:xfrm>
            <a:off x="-182199" y="3659188"/>
            <a:ext cx="20732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pitchFamily="-1" charset="0"/>
                <a:ea typeface="Calibri" pitchFamily="-1" charset="0"/>
                <a:cs typeface="Calibri" pitchFamily="-1" charset="0"/>
              </a:rPr>
              <a:t>“Host d is at egress e”</a:t>
            </a:r>
          </a:p>
        </p:txBody>
      </p:sp>
      <p:sp>
        <p:nvSpPr>
          <p:cNvPr id="66590" name="TextBox 32"/>
          <p:cNvSpPr txBox="1">
            <a:spLocks noChangeArrowheads="1"/>
          </p:cNvSpPr>
          <p:nvPr/>
        </p:nvSpPr>
        <p:spPr bwMode="auto">
          <a:xfrm>
            <a:off x="3573463" y="5862638"/>
            <a:ext cx="5167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Encapsulate packet to send to egress e</a:t>
            </a:r>
          </a:p>
        </p:txBody>
      </p:sp>
      <p:sp>
        <p:nvSpPr>
          <p:cNvPr id="66591" name="TextBox 33"/>
          <p:cNvSpPr txBox="1">
            <a:spLocks noChangeArrowheads="1"/>
          </p:cNvSpPr>
          <p:nvPr/>
        </p:nvSpPr>
        <p:spPr bwMode="auto">
          <a:xfrm>
            <a:off x="0" y="5205413"/>
            <a:ext cx="2514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Used in some </a:t>
            </a:r>
          </a:p>
          <a:p>
            <a:r>
              <a:rPr lang="en-US" sz="2400">
                <a:latin typeface="Calibri" pitchFamily="-1" charset="0"/>
                <a:ea typeface="Calibri" pitchFamily="-1" charset="0"/>
                <a:cs typeface="Calibri" pitchFamily="-1" charset="0"/>
              </a:rPr>
              <a:t>data centers </a:t>
            </a:r>
          </a:p>
        </p:txBody>
      </p:sp>
      <p:sp>
        <p:nvSpPr>
          <p:cNvPr id="66592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3AC8873-867E-0A4C-84E2-397AB5C24F11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Conclusions: Many Different Solutions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Ethernet LAN and home networks</a:t>
            </a:r>
          </a:p>
          <a:p>
            <a:pPr lvl="1">
              <a:spcAft>
                <a:spcPts val="600"/>
              </a:spcAft>
            </a:pPr>
            <a:r>
              <a:rPr lang="en-US"/>
              <a:t>Spanning tree, MAC learning, flooding</a:t>
            </a:r>
          </a:p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Enterprise</a:t>
            </a:r>
          </a:p>
          <a:p>
            <a:pPr lvl="1">
              <a:spcAft>
                <a:spcPts val="600"/>
              </a:spcAft>
            </a:pPr>
            <a:r>
              <a:rPr lang="en-US"/>
              <a:t>Link-state routing, injecting subnet addresses</a:t>
            </a:r>
          </a:p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Backbone</a:t>
            </a:r>
          </a:p>
          <a:p>
            <a:pPr lvl="1">
              <a:spcAft>
                <a:spcPts val="600"/>
              </a:spcAft>
            </a:pPr>
            <a:r>
              <a:rPr lang="en-US"/>
              <a:t>Link-state routing inside, path-vector routing with neighboring domains, and iBGP dissemination</a:t>
            </a:r>
          </a:p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Data centers</a:t>
            </a:r>
          </a:p>
          <a:p>
            <a:pPr lvl="1"/>
            <a:r>
              <a:rPr lang="en-US"/>
              <a:t>Many different solutions, still in flux</a:t>
            </a:r>
          </a:p>
        </p:txBody>
      </p:sp>
      <p:sp>
        <p:nvSpPr>
          <p:cNvPr id="67588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64FC700-EDCE-0B4E-A582-092607945F65}" type="slidenum">
              <a:rPr lang="en-US" sz="1200">
                <a:solidFill>
                  <a:srgbClr val="898989"/>
                </a:solidFill>
              </a:rPr>
              <a:pPr algn="r"/>
              <a:t>37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Routing vs. Forwarding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dirty="0">
                <a:ea typeface="ＭＳ Ｐゴシック" pitchFamily="-1" charset="-128"/>
                <a:cs typeface="ＭＳ Ｐゴシック" pitchFamily="-1" charset="-128"/>
              </a:rPr>
              <a:t>Routing: </a:t>
            </a:r>
            <a:r>
              <a:rPr lang="en-US" sz="3600" dirty="0">
                <a:ea typeface="ＭＳ Ｐゴシック" pitchFamily="-1" charset="-128"/>
                <a:cs typeface="ＭＳ Ｐゴシック" pitchFamily="-1" charset="-128"/>
              </a:rPr>
              <a:t>control plane</a:t>
            </a:r>
          </a:p>
          <a:p>
            <a:pPr lvl="1"/>
            <a:r>
              <a:rPr lang="en-US" sz="3200" dirty="0"/>
              <a:t>Computing paths the packets will follow</a:t>
            </a:r>
          </a:p>
          <a:p>
            <a:pPr lvl="1"/>
            <a:r>
              <a:rPr lang="en-US" sz="3200" dirty="0"/>
              <a:t>Routers talking amongst themselves</a:t>
            </a:r>
          </a:p>
          <a:p>
            <a:pPr lvl="1">
              <a:spcAft>
                <a:spcPts val="2400"/>
              </a:spcAft>
            </a:pPr>
            <a:r>
              <a:rPr lang="en-US" sz="3200" dirty="0"/>
              <a:t>Creating the forwarding tables</a:t>
            </a:r>
          </a:p>
          <a:p>
            <a:r>
              <a:rPr lang="en-US" sz="3600" b="1" dirty="0">
                <a:ea typeface="ＭＳ Ｐゴシック" pitchFamily="-1" charset="-128"/>
                <a:cs typeface="ＭＳ Ｐゴシック" pitchFamily="-1" charset="-128"/>
              </a:rPr>
              <a:t>Forwarding: </a:t>
            </a:r>
            <a:r>
              <a:rPr lang="en-US" sz="3600" dirty="0">
                <a:ea typeface="ＭＳ Ｐゴシック" pitchFamily="-1" charset="-128"/>
                <a:cs typeface="ＭＳ Ｐゴシック" pitchFamily="-1" charset="-128"/>
              </a:rPr>
              <a:t>data plane</a:t>
            </a:r>
          </a:p>
          <a:p>
            <a:pPr lvl="1"/>
            <a:r>
              <a:rPr lang="en-US" sz="3200" dirty="0"/>
              <a:t>Directing a data packet to an outgoing link</a:t>
            </a:r>
          </a:p>
          <a:p>
            <a:pPr lvl="1"/>
            <a:r>
              <a:rPr lang="en-US" sz="3200" dirty="0"/>
              <a:t>Using the forwarding tables</a:t>
            </a:r>
          </a:p>
        </p:txBody>
      </p:sp>
      <p:sp>
        <p:nvSpPr>
          <p:cNvPr id="23563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14086E1-4E53-AE4F-9828-9E8774D115E5}" type="slidenum">
              <a:rPr lang="en-US" sz="1200">
                <a:solidFill>
                  <a:srgbClr val="898989"/>
                </a:solidFill>
              </a:rPr>
              <a:pPr algn="r"/>
              <a:t>4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Three Issues to Address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>
                <a:ea typeface="ＭＳ Ｐゴシック" pitchFamily="-1" charset="-128"/>
                <a:cs typeface="ＭＳ Ｐゴシック" pitchFamily="-1" charset="-128"/>
              </a:rPr>
              <a:t>What does the protocol compute?</a:t>
            </a:r>
          </a:p>
          <a:p>
            <a:pPr lvl="1">
              <a:spcAft>
                <a:spcPts val="1200"/>
              </a:spcAft>
            </a:pPr>
            <a:r>
              <a:rPr lang="en-US" sz="3200"/>
              <a:t>E.g., shortest paths</a:t>
            </a:r>
          </a:p>
          <a:p>
            <a:r>
              <a:rPr lang="en-US" sz="3600">
                <a:ea typeface="ＭＳ Ｐゴシック" pitchFamily="-1" charset="-128"/>
                <a:cs typeface="ＭＳ Ｐゴシック" pitchFamily="-1" charset="-128"/>
              </a:rPr>
              <a:t>What algorithm does the protocol run?</a:t>
            </a:r>
          </a:p>
          <a:p>
            <a:pPr lvl="1">
              <a:spcAft>
                <a:spcPts val="1800"/>
              </a:spcAft>
            </a:pPr>
            <a:r>
              <a:rPr lang="en-US" sz="3200"/>
              <a:t>E.g., link-state routing</a:t>
            </a:r>
          </a:p>
          <a:p>
            <a:r>
              <a:rPr lang="en-US" sz="3600">
                <a:ea typeface="ＭＳ Ｐゴシック" pitchFamily="-1" charset="-128"/>
                <a:cs typeface="ＭＳ Ｐゴシック" pitchFamily="-1" charset="-128"/>
              </a:rPr>
              <a:t>How do routers learn end-host locations?</a:t>
            </a:r>
          </a:p>
          <a:p>
            <a:pPr lvl="1"/>
            <a:r>
              <a:rPr lang="en-US" sz="3200"/>
              <a:t>E.g., injecting into the routing protocol</a:t>
            </a:r>
          </a:p>
        </p:txBody>
      </p:sp>
      <p:sp>
        <p:nvSpPr>
          <p:cNvPr id="25604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E9F16D3-95C2-7B4D-A581-8EE1EBC34E17}" type="slidenum">
              <a:rPr lang="en-US" sz="1200">
                <a:solidFill>
                  <a:srgbClr val="898989"/>
                </a:solidFill>
              </a:rPr>
              <a:pPr algn="r"/>
              <a:t>5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693095" y="2545685"/>
            <a:ext cx="7772400" cy="1470025"/>
          </a:xfrm>
        </p:spPr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What Does the Protocol Compute?</a:t>
            </a:r>
          </a:p>
        </p:txBody>
      </p:sp>
      <p:sp>
        <p:nvSpPr>
          <p:cNvPr id="26628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DE7EDC25-305B-A042-B632-8552401079EB}" type="slidenum">
              <a:rPr lang="en-US" sz="1200">
                <a:solidFill>
                  <a:srgbClr val="898989"/>
                </a:solidFill>
              </a:rPr>
              <a:pPr algn="r"/>
              <a:t>6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Different Types of Paths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81000" y="1341438"/>
            <a:ext cx="8534400" cy="4906962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Static model</a:t>
            </a:r>
          </a:p>
          <a:p>
            <a:pPr lvl="1"/>
            <a:r>
              <a:rPr lang="en-US" i="1"/>
              <a:t>What </a:t>
            </a:r>
            <a:r>
              <a:rPr lang="en-US"/>
              <a:t>is computed, not </a:t>
            </a:r>
            <a:r>
              <a:rPr lang="en-US" i="1"/>
              <a:t>how </a:t>
            </a:r>
            <a:r>
              <a:rPr lang="en-US"/>
              <a:t>computation performed</a:t>
            </a:r>
          </a:p>
          <a:p>
            <a:endParaRPr lang="en-US"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Trade-offs</a:t>
            </a:r>
          </a:p>
          <a:p>
            <a:pPr lvl="1"/>
            <a:r>
              <a:rPr lang="en-US"/>
              <a:t>State to represent the paths</a:t>
            </a:r>
          </a:p>
          <a:p>
            <a:pPr lvl="1"/>
            <a:r>
              <a:rPr lang="en-US"/>
              <a:t>Efficiency of the paths</a:t>
            </a:r>
          </a:p>
          <a:p>
            <a:pPr lvl="1"/>
            <a:r>
              <a:rPr lang="en-US"/>
              <a:t>Ability to support multiple paths</a:t>
            </a:r>
          </a:p>
          <a:p>
            <a:pPr lvl="1"/>
            <a:r>
              <a:rPr lang="en-US"/>
              <a:t>Complexity of path computation</a:t>
            </a:r>
          </a:p>
          <a:p>
            <a:pPr>
              <a:buFontTx/>
              <a:buNone/>
            </a:pPr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6958013" y="3011488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7802563" y="2973388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6958013" y="3817938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7686675" y="4394200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8455025" y="3895725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7648575" y="3049588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6688138" y="4394200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V="1">
            <a:off x="7342188" y="4432300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 flipV="1">
            <a:off x="6648450" y="4816475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8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BC907EB-9266-2044-9148-F14035CCFD71}" type="slidenum">
              <a:rPr lang="en-US" sz="1200">
                <a:solidFill>
                  <a:srgbClr val="898989"/>
                </a:solidFill>
              </a:rPr>
              <a:pPr algn="r"/>
              <a:t>7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7418388" y="266700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6611938" y="35115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8224838" y="35115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7342188" y="408781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8340725" y="474027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6303963" y="451008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7110413" y="493236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Spanning Tree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One tree that reaches every node</a:t>
            </a:r>
          </a:p>
          <a:p>
            <a:pPr lvl="1"/>
            <a:r>
              <a:rPr lang="en-US"/>
              <a:t>Single path between each pair of nodes</a:t>
            </a:r>
          </a:p>
          <a:p>
            <a:pPr lvl="1"/>
            <a:r>
              <a:rPr lang="en-US"/>
              <a:t>No loops, so can support broadcast easily</a:t>
            </a:r>
          </a:p>
          <a:p>
            <a:pPr lvl="1"/>
            <a:r>
              <a:rPr lang="en-US"/>
              <a:t>But, paths are long, and some links not used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1660525" y="3925888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505075" y="3887788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1660525" y="4732338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2389188" y="5308600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3157538" y="4810125"/>
            <a:ext cx="115887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2351088" y="3963988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V="1">
            <a:off x="1390650" y="5308600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V="1">
            <a:off x="2044700" y="5346700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 flipH="1" flipV="1">
            <a:off x="1350963" y="5730875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5" name="AutoShape 20"/>
          <p:cNvSpPr>
            <a:spLocks noChangeArrowheads="1"/>
          </p:cNvSpPr>
          <p:nvPr/>
        </p:nvSpPr>
        <p:spPr bwMode="auto">
          <a:xfrm>
            <a:off x="4041775" y="4425950"/>
            <a:ext cx="1266825" cy="498475"/>
          </a:xfrm>
          <a:prstGeom prst="rightArrow">
            <a:avLst>
              <a:gd name="adj1" fmla="val 50000"/>
              <a:gd name="adj2" fmla="val 63535"/>
            </a:avLst>
          </a:prstGeom>
          <a:solidFill>
            <a:srgbClr val="0000FF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3" name="Line 28"/>
          <p:cNvSpPr>
            <a:spLocks noChangeShapeType="1"/>
          </p:cNvSpPr>
          <p:nvPr/>
        </p:nvSpPr>
        <p:spPr bwMode="auto">
          <a:xfrm flipH="1">
            <a:off x="6500813" y="3963988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4" name="Line 29"/>
          <p:cNvSpPr>
            <a:spLocks noChangeShapeType="1"/>
          </p:cNvSpPr>
          <p:nvPr/>
        </p:nvSpPr>
        <p:spPr bwMode="auto">
          <a:xfrm>
            <a:off x="7345363" y="3925888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5" name="Line 30"/>
          <p:cNvSpPr>
            <a:spLocks noChangeShapeType="1"/>
          </p:cNvSpPr>
          <p:nvPr/>
        </p:nvSpPr>
        <p:spPr bwMode="auto">
          <a:xfrm>
            <a:off x="6500813" y="4770438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7229475" y="5346700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7997825" y="4848225"/>
            <a:ext cx="115888" cy="844550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8" name="Line 33"/>
          <p:cNvSpPr>
            <a:spLocks noChangeShapeType="1"/>
          </p:cNvSpPr>
          <p:nvPr/>
        </p:nvSpPr>
        <p:spPr bwMode="auto">
          <a:xfrm>
            <a:off x="7191375" y="4002088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9" name="Line 34"/>
          <p:cNvSpPr>
            <a:spLocks noChangeShapeType="1"/>
          </p:cNvSpPr>
          <p:nvPr/>
        </p:nvSpPr>
        <p:spPr bwMode="auto">
          <a:xfrm flipV="1">
            <a:off x="6230938" y="5346700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60" name="Line 35"/>
          <p:cNvSpPr>
            <a:spLocks noChangeShapeType="1"/>
          </p:cNvSpPr>
          <p:nvPr/>
        </p:nvSpPr>
        <p:spPr bwMode="auto">
          <a:xfrm flipV="1">
            <a:off x="6884988" y="5384800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 flipH="1" flipV="1">
            <a:off x="6191250" y="5768975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709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C38AF3B-EA85-B04E-88A6-96BE760C984B}" type="slidenum">
              <a:rPr lang="en-US" sz="1200">
                <a:solidFill>
                  <a:srgbClr val="898989"/>
                </a:solidFill>
              </a:rPr>
              <a:pPr algn="r"/>
              <a:t>8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120900" y="358140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314450" y="44259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2927350" y="44259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2044700" y="500221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3043238" y="565467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1006475" y="542448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1812925" y="584676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6" name="Oval 21"/>
          <p:cNvSpPr>
            <a:spLocks noChangeArrowheads="1"/>
          </p:cNvSpPr>
          <p:nvPr/>
        </p:nvSpPr>
        <p:spPr bwMode="auto">
          <a:xfrm>
            <a:off x="6961188" y="361950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7" name="Oval 22"/>
          <p:cNvSpPr>
            <a:spLocks noChangeArrowheads="1"/>
          </p:cNvSpPr>
          <p:nvPr/>
        </p:nvSpPr>
        <p:spPr bwMode="auto">
          <a:xfrm>
            <a:off x="6154738" y="44640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8" name="Oval 23"/>
          <p:cNvSpPr>
            <a:spLocks noChangeArrowheads="1"/>
          </p:cNvSpPr>
          <p:nvPr/>
        </p:nvSpPr>
        <p:spPr bwMode="auto">
          <a:xfrm>
            <a:off x="7767638" y="44640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49" name="Oval 24"/>
          <p:cNvSpPr>
            <a:spLocks noChangeArrowheads="1"/>
          </p:cNvSpPr>
          <p:nvPr/>
        </p:nvSpPr>
        <p:spPr bwMode="auto">
          <a:xfrm>
            <a:off x="6884988" y="504031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0" name="Oval 25"/>
          <p:cNvSpPr>
            <a:spLocks noChangeArrowheads="1"/>
          </p:cNvSpPr>
          <p:nvPr/>
        </p:nvSpPr>
        <p:spPr bwMode="auto">
          <a:xfrm>
            <a:off x="7883525" y="569277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1" name="Oval 26"/>
          <p:cNvSpPr>
            <a:spLocks noChangeArrowheads="1"/>
          </p:cNvSpPr>
          <p:nvPr/>
        </p:nvSpPr>
        <p:spPr bwMode="auto">
          <a:xfrm>
            <a:off x="5846763" y="546258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52" name="Oval 27"/>
          <p:cNvSpPr>
            <a:spLocks noChangeArrowheads="1"/>
          </p:cNvSpPr>
          <p:nvPr/>
        </p:nvSpPr>
        <p:spPr bwMode="auto">
          <a:xfrm>
            <a:off x="6653213" y="588486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5" grpId="0" animBg="1"/>
      <p:bldP spid="26653" grpId="0" animBg="1"/>
      <p:bldP spid="26654" grpId="0" animBg="1"/>
      <p:bldP spid="26655" grpId="0" animBg="1"/>
      <p:bldP spid="32" grpId="0" animBg="1"/>
      <p:bldP spid="32" grpId="1" animBg="1"/>
      <p:bldP spid="33" grpId="0" animBg="1"/>
      <p:bldP spid="33" grpId="1" animBg="1"/>
      <p:bldP spid="26658" grpId="0" animBg="1"/>
      <p:bldP spid="26659" grpId="0" animBg="1"/>
      <p:bldP spid="26660" grpId="0" animBg="1"/>
      <p:bldP spid="37" grpId="0" animBg="1"/>
      <p:bldP spid="37" grpId="1" animBg="1"/>
      <p:bldP spid="26646" grpId="0" animBg="1"/>
      <p:bldP spid="26647" grpId="0" animBg="1"/>
      <p:bldP spid="26648" grpId="0" animBg="1"/>
      <p:bldP spid="26649" grpId="0" animBg="1"/>
      <p:bldP spid="26650" grpId="0" animBg="1"/>
      <p:bldP spid="26651" grpId="0" animBg="1"/>
      <p:bldP spid="266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Shortest Paths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1660525" y="3925888"/>
            <a:ext cx="536575" cy="5381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505075" y="3887788"/>
            <a:ext cx="498475" cy="652462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1660525" y="4732338"/>
            <a:ext cx="422275" cy="3460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2389188" y="5308600"/>
            <a:ext cx="692150" cy="4222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3157538" y="4810125"/>
            <a:ext cx="115887" cy="84455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2351088" y="3963988"/>
            <a:ext cx="844550" cy="1728787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1390650" y="5308600"/>
            <a:ext cx="692150" cy="230188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V="1">
            <a:off x="2044700" y="5346700"/>
            <a:ext cx="190500" cy="500063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 flipV="1">
            <a:off x="1350963" y="5730875"/>
            <a:ext cx="501650" cy="269875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041775" y="3619500"/>
            <a:ext cx="4264025" cy="2647950"/>
            <a:chOff x="4041775" y="3619500"/>
            <a:chExt cx="4264025" cy="2647950"/>
          </a:xfrm>
        </p:grpSpPr>
        <p:sp>
          <p:nvSpPr>
            <p:cNvPr id="29718" name="AutoShape 20"/>
            <p:cNvSpPr>
              <a:spLocks noChangeArrowheads="1"/>
            </p:cNvSpPr>
            <p:nvPr/>
          </p:nvSpPr>
          <p:spPr bwMode="auto">
            <a:xfrm>
              <a:off x="4041775" y="4425950"/>
              <a:ext cx="1266825" cy="498475"/>
            </a:xfrm>
            <a:prstGeom prst="rightArrow">
              <a:avLst>
                <a:gd name="adj1" fmla="val 50000"/>
                <a:gd name="adj2" fmla="val 63535"/>
              </a:avLst>
            </a:prstGeom>
            <a:solidFill>
              <a:srgbClr val="0000FF"/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6" name="Line 28"/>
            <p:cNvSpPr>
              <a:spLocks noChangeShapeType="1"/>
            </p:cNvSpPr>
            <p:nvPr/>
          </p:nvSpPr>
          <p:spPr bwMode="auto">
            <a:xfrm flipH="1">
              <a:off x="6500812" y="3963988"/>
              <a:ext cx="536575" cy="5381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7" name="Line 29"/>
            <p:cNvSpPr>
              <a:spLocks noChangeShapeType="1"/>
            </p:cNvSpPr>
            <p:nvPr/>
          </p:nvSpPr>
          <p:spPr bwMode="auto">
            <a:xfrm>
              <a:off x="7345362" y="3925888"/>
              <a:ext cx="498475" cy="652462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8" name="Line 30"/>
            <p:cNvSpPr>
              <a:spLocks noChangeShapeType="1"/>
            </p:cNvSpPr>
            <p:nvPr/>
          </p:nvSpPr>
          <p:spPr bwMode="auto">
            <a:xfrm>
              <a:off x="6500812" y="4770438"/>
              <a:ext cx="422275" cy="3460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9" name="Line 31"/>
            <p:cNvSpPr>
              <a:spLocks noChangeShapeType="1"/>
            </p:cNvSpPr>
            <p:nvPr/>
          </p:nvSpPr>
          <p:spPr bwMode="auto">
            <a:xfrm>
              <a:off x="7229475" y="5346700"/>
              <a:ext cx="692150" cy="4222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0" name="Line 32"/>
            <p:cNvSpPr>
              <a:spLocks noChangeShapeType="1"/>
            </p:cNvSpPr>
            <p:nvPr/>
          </p:nvSpPr>
          <p:spPr bwMode="auto">
            <a:xfrm>
              <a:off x="7997825" y="4848225"/>
              <a:ext cx="115887" cy="844550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1" name="Line 33"/>
            <p:cNvSpPr>
              <a:spLocks noChangeShapeType="1"/>
            </p:cNvSpPr>
            <p:nvPr/>
          </p:nvSpPr>
          <p:spPr bwMode="auto">
            <a:xfrm>
              <a:off x="7191375" y="4002088"/>
              <a:ext cx="844550" cy="1728787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2" name="Line 34"/>
            <p:cNvSpPr>
              <a:spLocks noChangeShapeType="1"/>
            </p:cNvSpPr>
            <p:nvPr/>
          </p:nvSpPr>
          <p:spPr bwMode="auto">
            <a:xfrm flipV="1">
              <a:off x="6230937" y="5346700"/>
              <a:ext cx="692150" cy="230188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3" name="Line 35"/>
            <p:cNvSpPr>
              <a:spLocks noChangeShapeType="1"/>
            </p:cNvSpPr>
            <p:nvPr/>
          </p:nvSpPr>
          <p:spPr bwMode="auto">
            <a:xfrm flipV="1">
              <a:off x="6884987" y="5384800"/>
              <a:ext cx="190500" cy="500063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prstDash val="sysDash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4" name="Line 36"/>
            <p:cNvSpPr>
              <a:spLocks noChangeShapeType="1"/>
            </p:cNvSpPr>
            <p:nvPr/>
          </p:nvSpPr>
          <p:spPr bwMode="auto">
            <a:xfrm flipH="1" flipV="1">
              <a:off x="6191250" y="5768975"/>
              <a:ext cx="501650" cy="269875"/>
            </a:xfrm>
            <a:prstGeom prst="line">
              <a:avLst/>
            </a:prstGeom>
            <a:noFill/>
            <a:ln w="3810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19" name="Oval 22"/>
            <p:cNvSpPr>
              <a:spLocks noChangeArrowheads="1"/>
            </p:cNvSpPr>
            <p:nvPr/>
          </p:nvSpPr>
          <p:spPr bwMode="auto">
            <a:xfrm>
              <a:off x="6961187" y="361950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0" name="Oval 23"/>
            <p:cNvSpPr>
              <a:spLocks noChangeArrowheads="1"/>
            </p:cNvSpPr>
            <p:nvPr/>
          </p:nvSpPr>
          <p:spPr bwMode="auto">
            <a:xfrm>
              <a:off x="6154737" y="44640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1" name="Oval 24"/>
            <p:cNvSpPr>
              <a:spLocks noChangeArrowheads="1"/>
            </p:cNvSpPr>
            <p:nvPr/>
          </p:nvSpPr>
          <p:spPr bwMode="auto">
            <a:xfrm>
              <a:off x="7767637" y="4464050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2" name="Oval 25"/>
            <p:cNvSpPr>
              <a:spLocks noChangeArrowheads="1"/>
            </p:cNvSpPr>
            <p:nvPr/>
          </p:nvSpPr>
          <p:spPr bwMode="auto">
            <a:xfrm>
              <a:off x="6884987" y="5040313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3" name="Oval 26"/>
            <p:cNvSpPr>
              <a:spLocks noChangeArrowheads="1"/>
            </p:cNvSpPr>
            <p:nvPr/>
          </p:nvSpPr>
          <p:spPr bwMode="auto">
            <a:xfrm>
              <a:off x="7883525" y="5692775"/>
              <a:ext cx="422275" cy="384175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4" name="Oval 27"/>
            <p:cNvSpPr>
              <a:spLocks noChangeArrowheads="1"/>
            </p:cNvSpPr>
            <p:nvPr/>
          </p:nvSpPr>
          <p:spPr bwMode="auto">
            <a:xfrm>
              <a:off x="5846762" y="5462588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5" name="Oval 28"/>
            <p:cNvSpPr>
              <a:spLocks noChangeArrowheads="1"/>
            </p:cNvSpPr>
            <p:nvPr/>
          </p:nvSpPr>
          <p:spPr bwMode="auto">
            <a:xfrm>
              <a:off x="6653212" y="5884863"/>
              <a:ext cx="422275" cy="382587"/>
            </a:xfrm>
            <a:prstGeom prst="ellipse">
              <a:avLst/>
            </a:prstGeom>
            <a:solidFill>
              <a:srgbClr val="CC99FF"/>
            </a:solidFill>
            <a:ln w="38100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7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CC817A-7735-1444-9730-DCE2663CD6B6}" type="slidenum">
              <a:rPr lang="en-US" smtClean="0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Shortest path(s) between pairs of nodes</a:t>
            </a:r>
          </a:p>
          <a:p>
            <a:pPr lvl="1"/>
            <a:r>
              <a:rPr lang="en-US"/>
              <a:t>A shortest-path tree rooted at each node</a:t>
            </a:r>
          </a:p>
          <a:p>
            <a:pPr lvl="1"/>
            <a:r>
              <a:rPr lang="en-US"/>
              <a:t>Min hop count or min sum of edge weights</a:t>
            </a:r>
          </a:p>
          <a:p>
            <a:pPr lvl="1"/>
            <a:r>
              <a:rPr lang="en-US"/>
              <a:t>Multipath routing is limited to Equal Cost MultiPath</a:t>
            </a:r>
          </a:p>
        </p:txBody>
      </p:sp>
      <p:sp>
        <p:nvSpPr>
          <p:cNvPr id="29700" name="Oval 5"/>
          <p:cNvSpPr>
            <a:spLocks noChangeArrowheads="1"/>
          </p:cNvSpPr>
          <p:nvPr/>
        </p:nvSpPr>
        <p:spPr bwMode="auto">
          <a:xfrm>
            <a:off x="2120900" y="358140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1" name="Oval 6"/>
          <p:cNvSpPr>
            <a:spLocks noChangeArrowheads="1"/>
          </p:cNvSpPr>
          <p:nvPr/>
        </p:nvSpPr>
        <p:spPr bwMode="auto">
          <a:xfrm>
            <a:off x="1314450" y="44259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2" name="Oval 7"/>
          <p:cNvSpPr>
            <a:spLocks noChangeArrowheads="1"/>
          </p:cNvSpPr>
          <p:nvPr/>
        </p:nvSpPr>
        <p:spPr bwMode="auto">
          <a:xfrm>
            <a:off x="2927350" y="4425950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3" name="Oval 8"/>
          <p:cNvSpPr>
            <a:spLocks noChangeArrowheads="1"/>
          </p:cNvSpPr>
          <p:nvPr/>
        </p:nvSpPr>
        <p:spPr bwMode="auto">
          <a:xfrm>
            <a:off x="2044700" y="5002213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Oval 9"/>
          <p:cNvSpPr>
            <a:spLocks noChangeArrowheads="1"/>
          </p:cNvSpPr>
          <p:nvPr/>
        </p:nvSpPr>
        <p:spPr bwMode="auto">
          <a:xfrm>
            <a:off x="3043238" y="5654675"/>
            <a:ext cx="422275" cy="384175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5" name="Oval 10"/>
          <p:cNvSpPr>
            <a:spLocks noChangeArrowheads="1"/>
          </p:cNvSpPr>
          <p:nvPr/>
        </p:nvSpPr>
        <p:spPr bwMode="auto">
          <a:xfrm>
            <a:off x="1006475" y="5424488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Oval 11"/>
          <p:cNvSpPr>
            <a:spLocks noChangeArrowheads="1"/>
          </p:cNvSpPr>
          <p:nvPr/>
        </p:nvSpPr>
        <p:spPr bwMode="auto">
          <a:xfrm>
            <a:off x="1812925" y="5846763"/>
            <a:ext cx="422275" cy="382587"/>
          </a:xfrm>
          <a:prstGeom prst="ellipse">
            <a:avLst/>
          </a:prstGeom>
          <a:solidFill>
            <a:srgbClr val="CC99FF"/>
          </a:solidFill>
          <a:ln w="38100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17742</TotalTime>
  <Words>2265</Words>
  <Application>Microsoft Macintosh PowerPoint</Application>
  <PresentationFormat>On-screen Show (4:3)</PresentationFormat>
  <Paragraphs>704</Paragraphs>
  <Slides>37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ＭＳ Ｐゴシック</vt:lpstr>
      <vt:lpstr>Arial</vt:lpstr>
      <vt:lpstr>Calibri</vt:lpstr>
      <vt:lpstr>Courier New</vt:lpstr>
      <vt:lpstr>Helvetica</vt:lpstr>
      <vt:lpstr>Times New Roman</vt:lpstr>
      <vt:lpstr>Office Theme</vt:lpstr>
      <vt:lpstr>Photo Editor Photo</vt:lpstr>
      <vt:lpstr>Clip</vt:lpstr>
      <vt:lpstr>Routing</vt:lpstr>
      <vt:lpstr>Routing: Mapping Link to Path</vt:lpstr>
      <vt:lpstr>Data and Control Planes</vt:lpstr>
      <vt:lpstr>Routing vs. Forwarding</vt:lpstr>
      <vt:lpstr>Three Issues to Address</vt:lpstr>
      <vt:lpstr>What Does the Protocol Compute?</vt:lpstr>
      <vt:lpstr>Different Types of Paths</vt:lpstr>
      <vt:lpstr>Spanning Tree</vt:lpstr>
      <vt:lpstr>Shortest Paths</vt:lpstr>
      <vt:lpstr>Local Policy at Each Hop</vt:lpstr>
      <vt:lpstr>Local Policy at Each Hop</vt:lpstr>
      <vt:lpstr>End-to-End Path Selection </vt:lpstr>
      <vt:lpstr>How to Compute Paths?</vt:lpstr>
      <vt:lpstr>Spanning Tree Algorithm</vt:lpstr>
      <vt:lpstr>Spanning Tree Example: Switch #4</vt:lpstr>
      <vt:lpstr>Shortest-Path Problem </vt:lpstr>
      <vt:lpstr>Link State: Dijkstra’s Algorithm</vt:lpstr>
      <vt:lpstr>Link-State Routing Example</vt:lpstr>
      <vt:lpstr>Link-State Routing Example (cont.)</vt:lpstr>
      <vt:lpstr>Link State: Shortest-Path Tree</vt:lpstr>
      <vt:lpstr>Link State: Shortest-Path Tree</vt:lpstr>
      <vt:lpstr>Link State: Shortest-Path Tree</vt:lpstr>
      <vt:lpstr>Distance Vector: Bellman-Ford Algo</vt:lpstr>
      <vt:lpstr>Distance Vector Example</vt:lpstr>
      <vt:lpstr>Distance Vector Example (Cont.)</vt:lpstr>
      <vt:lpstr>Distance Vector Example (Cont.)</vt:lpstr>
      <vt:lpstr>Path-Vector Routing</vt:lpstr>
      <vt:lpstr>Path-Vector: Flexible Policies</vt:lpstr>
      <vt:lpstr>End-to-End Signaling</vt:lpstr>
      <vt:lpstr>Source Routing</vt:lpstr>
      <vt:lpstr>Learning Where the Hosts Are</vt:lpstr>
      <vt:lpstr>Finding the Hosts</vt:lpstr>
      <vt:lpstr>Learning and Flooding</vt:lpstr>
      <vt:lpstr>Inject into Routing Protocol</vt:lpstr>
      <vt:lpstr>Disseminate With Another Protocol</vt:lpstr>
      <vt:lpstr>Directory Service</vt:lpstr>
      <vt:lpstr>Conclusions: Many Different Solutions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1236</cp:revision>
  <cp:lastPrinted>2020-03-04T05:46:36Z</cp:lastPrinted>
  <dcterms:created xsi:type="dcterms:W3CDTF">2014-03-03T14:54:45Z</dcterms:created>
  <dcterms:modified xsi:type="dcterms:W3CDTF">2020-03-04T05:46:59Z</dcterms:modified>
</cp:coreProperties>
</file>