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52"/>
  </p:notesMasterIdLst>
  <p:handoutMasterIdLst>
    <p:handoutMasterId r:id="rId53"/>
  </p:handoutMasterIdLst>
  <p:sldIdLst>
    <p:sldId id="257" r:id="rId2"/>
    <p:sldId id="260" r:id="rId3"/>
    <p:sldId id="300" r:id="rId4"/>
    <p:sldId id="331" r:id="rId5"/>
    <p:sldId id="350" r:id="rId6"/>
    <p:sldId id="302" r:id="rId7"/>
    <p:sldId id="304" r:id="rId8"/>
    <p:sldId id="305" r:id="rId9"/>
    <p:sldId id="332" r:id="rId10"/>
    <p:sldId id="333" r:id="rId11"/>
    <p:sldId id="334" r:id="rId12"/>
    <p:sldId id="335" r:id="rId13"/>
    <p:sldId id="336" r:id="rId14"/>
    <p:sldId id="357" r:id="rId15"/>
    <p:sldId id="337" r:id="rId16"/>
    <p:sldId id="353" r:id="rId17"/>
    <p:sldId id="351" r:id="rId18"/>
    <p:sldId id="354" r:id="rId19"/>
    <p:sldId id="355" r:id="rId20"/>
    <p:sldId id="471" r:id="rId21"/>
    <p:sldId id="358" r:id="rId22"/>
    <p:sldId id="307" r:id="rId23"/>
    <p:sldId id="339" r:id="rId24"/>
    <p:sldId id="340" r:id="rId25"/>
    <p:sldId id="341" r:id="rId26"/>
    <p:sldId id="356" r:id="rId27"/>
    <p:sldId id="359" r:id="rId28"/>
    <p:sldId id="452" r:id="rId29"/>
    <p:sldId id="422" r:id="rId30"/>
    <p:sldId id="427" r:id="rId31"/>
    <p:sldId id="428" r:id="rId32"/>
    <p:sldId id="432" r:id="rId33"/>
    <p:sldId id="433" r:id="rId34"/>
    <p:sldId id="434" r:id="rId35"/>
    <p:sldId id="455" r:id="rId36"/>
    <p:sldId id="456" r:id="rId37"/>
    <p:sldId id="463" r:id="rId38"/>
    <p:sldId id="468" r:id="rId39"/>
    <p:sldId id="464" r:id="rId40"/>
    <p:sldId id="469" r:id="rId41"/>
    <p:sldId id="467" r:id="rId42"/>
    <p:sldId id="470" r:id="rId43"/>
    <p:sldId id="441" r:id="rId44"/>
    <p:sldId id="342" r:id="rId45"/>
    <p:sldId id="343" r:id="rId46"/>
    <p:sldId id="345" r:id="rId47"/>
    <p:sldId id="346" r:id="rId48"/>
    <p:sldId id="347" r:id="rId49"/>
    <p:sldId id="348" r:id="rId50"/>
    <p:sldId id="349" r:id="rId51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/>
    <p:restoredTop sz="93659"/>
  </p:normalViewPr>
  <p:slideViewPr>
    <p:cSldViewPr>
      <p:cViewPr>
        <p:scale>
          <a:sx n="102" d="100"/>
          <a:sy n="102" d="100"/>
        </p:scale>
        <p:origin x="544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21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937F44AA-E25E-E347-817D-F7E2CAE1AB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90BAF070-8A8A-E848-B8F5-B3E168B01C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A05C2955-4B1A-654B-AE0E-F8814839DE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A9F7CD44-A335-AC4C-8F7D-C0EB5DA6E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FEA3F1D-120A-7D40-A89B-1269F858CA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B13B5F6B-8CE8-0041-BEAF-3E922D8344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C7EBDAE3-9285-3B43-B076-74DCFFDFF4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3BCB654-6F58-5F4B-BD03-1DBCFF33C2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9D1E4EDB-6AA2-E641-A2B7-1B0E64DFFA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BC761604-3807-384D-9869-844C48B555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95A1938B-036C-0C4B-9885-E48C5984F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AFB7572B-ACA3-B541-B40D-188C2D1F29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106FDF8-FA50-FE4E-BAD2-2274A4EA0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DF9AB8-676F-4C42-856D-9FBDDDD1DFE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BD9F264-A13B-154C-9117-8A5847056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A325512-780F-B941-8D98-5FFB1E82A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A54DF63-5518-4544-8067-A62698637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E3F483-0AF1-3544-BC71-590C7FC44C6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4468D57-6C3E-AB49-BC71-83252BFC9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9EE33A6-AF72-2649-B6CF-1D887BF4A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D:  All of the above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A54DF63-5518-4544-8067-A62698637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E3F483-0AF1-3544-BC71-590C7FC44C6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4468D57-6C3E-AB49-BC71-83252BFC9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9EE33A6-AF72-2649-B6CF-1D887BF4A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D:  All of the above </a:t>
            </a:r>
          </a:p>
        </p:txBody>
      </p:sp>
    </p:spTree>
    <p:extLst>
      <p:ext uri="{BB962C8B-B14F-4D97-AF65-F5344CB8AC3E}">
        <p14:creationId xmlns:p14="http://schemas.microsoft.com/office/powerpoint/2010/main" val="185564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B0A487B-6276-3041-A732-C5BA224DA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E52064-EDB1-BA43-957D-972496711B0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4EAF5AE-A00A-CD46-A537-B0FDF4C62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71FC455-35B8-584F-B868-35839AACB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F690C41-98AB-524A-9905-2190EF3CA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D6571F-BBA4-A04C-A2A1-2583B8C723C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EE2D867-54FD-904B-B3F9-FFD42D418A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17F940E-3484-DE4E-8D2A-E1C331C1D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43C79BA-A090-8A48-A7DF-4D7B17AF6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79617F-4FDF-7840-9A61-87A7BB53056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481D6A9-F84E-9B47-880B-203107BA7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FEE65EE-B86B-BD4E-860E-A06D8C013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Why extra ECN flag? 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Congestion could happen in either direction, want sender to react to forward direction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Why CRW ACK? 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ECN-echo could be lost, but we ideally only respond to congestion in forward direction</a:t>
            </a:r>
          </a:p>
          <a:p>
            <a:endParaRPr lang="en-US" altLang="en-US" sz="24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C94B46B-88A0-5544-9DF7-ABF50E6E1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B6F097-F8E1-254A-B756-F07E44D7457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54F61A7-B2B9-7B4D-A410-34ED7F88A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7640FD5-3F99-3640-9965-A64B74346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C94B46B-88A0-5544-9DF7-ABF50E6E1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B6F097-F8E1-254A-B756-F07E44D7457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54F61A7-B2B9-7B4D-A410-34ED7F88A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7640FD5-3F99-3640-9965-A64B74346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5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C94B46B-88A0-5544-9DF7-ABF50E6E1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B6F097-F8E1-254A-B756-F07E44D7457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54F61A7-B2B9-7B4D-A410-34ED7F88A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7640FD5-3F99-3640-9965-A64B74346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78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761E239-87B4-2B40-92FB-14C0C7D89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CD4F05-7E72-B649-AA61-20AC2E1583F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32DD3D4-5CB4-DA49-839D-1F5932DF9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8B86958-A510-B842-A24D-4E67DEAE4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DD64DDA-998C-C448-B42D-25373FEB2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2E9863-2483-0D49-B8B1-85719995DC6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C243EE7-5946-6B47-9BDE-6FF4955FC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F90F05B-CEE8-B841-859E-D7E09D6DC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F215299-8A4F-B64E-8730-A87ACAA7D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F30E4DB-F083-4742-887E-0CFDFCAC3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 week, we’ll talk about how to share resources.  Today we’ll talk about what the end-points can do in a distributed fashion, from the edge of the network.  On Wednesday, we’ll talk about what the lower-level elements can do.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42C7054-CB6F-F64F-A11E-7B2C3F201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F7924B-D1CB-6640-9C60-F8D80B0CC3C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59A91B8-9A75-7B46-905A-B2B335EB8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193286-0747-0545-80BD-5973504F57E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CAD2E00-60FE-BD40-9B46-91EB9601E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C198BE2-93DC-4341-AD6A-440C53F84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8C5AA46-3363-FA41-8EF1-F9E3A974B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BC473A7-DF88-194F-A76C-29E27B12E5B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2461B7B-BE7D-3D4A-982C-58A0055A0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08B3520-9435-E54D-BEB0-B996369D1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4147E97-C56E-A443-B205-7CF5D8C41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031CA2-13C0-1A49-9342-74832105BD1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256A0AB-F330-334F-A2D1-9839445B0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2FE7025-8E4C-BD4D-99F6-E17A2C07B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Results in higher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4147E97-C56E-A443-B205-7CF5D8C41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031CA2-13C0-1A49-9342-74832105BD1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256A0AB-F330-334F-A2D1-9839445B0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2FE7025-8E4C-BD4D-99F6-E17A2C07B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Results in higher</a:t>
            </a:r>
          </a:p>
        </p:txBody>
      </p:sp>
    </p:spTree>
    <p:extLst>
      <p:ext uri="{BB962C8B-B14F-4D97-AF65-F5344CB8AC3E}">
        <p14:creationId xmlns:p14="http://schemas.microsoft.com/office/powerpoint/2010/main" val="2342813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4147E97-C56E-A443-B205-7CF5D8C41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031CA2-13C0-1A49-9342-74832105BD1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256A0AB-F330-334F-A2D1-9839445B00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2FE7025-8E4C-BD4D-99F6-E17A2C07B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Results in higher</a:t>
            </a:r>
          </a:p>
        </p:txBody>
      </p:sp>
    </p:spTree>
    <p:extLst>
      <p:ext uri="{BB962C8B-B14F-4D97-AF65-F5344CB8AC3E}">
        <p14:creationId xmlns:p14="http://schemas.microsoft.com/office/powerpoint/2010/main" val="247962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92B60-8565-5F4C-B13F-D777EEDBF0DD}" type="slidenum">
              <a:rPr lang="en-US"/>
              <a:pPr/>
              <a:t>30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connection: IP source/</a:t>
            </a:r>
            <a:r>
              <a:rPr lang="en-US" dirty="0" err="1"/>
              <a:t>dest</a:t>
            </a:r>
            <a:r>
              <a:rPr lang="en-US" dirty="0"/>
              <a:t>,</a:t>
            </a:r>
            <a:r>
              <a:rPr lang="en-US" baseline="0" dirty="0"/>
              <a:t> TCP port/</a:t>
            </a:r>
            <a:r>
              <a:rPr lang="en-US" baseline="0" dirty="0" err="1"/>
              <a:t>dest</a:t>
            </a:r>
            <a:endParaRPr lang="en-US" baseline="0" dirty="0"/>
          </a:p>
          <a:p>
            <a:r>
              <a:rPr lang="en-US" baseline="0" dirty="0"/>
              <a:t>Aggregate of traffic called a class; members have same requirements (all video, bit-torrent, traffic to a particular domain,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78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9FE8F-9683-C340-8275-2E7EBADB36AE}" type="slidenum">
              <a:rPr lang="en-US"/>
              <a:pPr/>
              <a:t>31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07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Q1: </a:t>
            </a:r>
            <a:r>
              <a:rPr lang="en-US" dirty="0">
                <a:effectLst/>
              </a:rPr>
              <a:t>What about different packet sizes?</a:t>
            </a:r>
            <a:r>
              <a:rPr lang="en-US" baseline="0" dirty="0">
                <a:effectLst/>
              </a:rPr>
              <a:t> How might you mitigate the problem? What if you knew mean </a:t>
            </a:r>
            <a:r>
              <a:rPr lang="en-US" baseline="0" dirty="0" err="1">
                <a:effectLst/>
              </a:rPr>
              <a:t>pkt</a:t>
            </a:r>
            <a:r>
              <a:rPr lang="en-US" baseline="0" dirty="0">
                <a:effectLst/>
              </a:rPr>
              <a:t> size?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DB873-258A-4742-857E-218FAAA04A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7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DB873-258A-4742-857E-218FAAA04A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3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DB873-258A-4742-857E-218FAAA04A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3EE09EB-FF89-D04D-A39F-BD53C925D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8D3B065-E2B0-7B47-B705-5937C6935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 week, we’ll talk about how to share resources.  Today we’ll talk about what the end-points can do in a distributed fashion, from the edge of the network.  On Wednesday, we’ll talk about what the lower-level elements can do.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5732548-613B-6B46-9790-4313FCE66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98B6AA-96D5-4042-906A-4EB4DCB0D8A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sense that this is doable </a:t>
            </a:r>
            <a:r>
              <a:rPr lang="en-US" baseline="0" dirty="0"/>
              <a:t>because we saw that the GPS order does not depend on future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DB873-258A-4742-857E-218FAAA04A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61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sense that this is doable </a:t>
            </a:r>
            <a:r>
              <a:rPr lang="en-US" baseline="0" dirty="0"/>
              <a:t>because we saw that the GPS order does not depend on future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DB873-258A-4742-857E-218FAAA04A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32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sense that this is doable </a:t>
            </a:r>
            <a:r>
              <a:rPr lang="en-US" baseline="0" dirty="0"/>
              <a:t>because we saw that the GPS order does not depend on future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DB873-258A-4742-857E-218FAAA04A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7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sense that this is doable </a:t>
            </a:r>
            <a:r>
              <a:rPr lang="en-US" baseline="0" dirty="0"/>
              <a:t>because we saw that the GPS order does not depend on future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DB873-258A-4742-857E-218FAAA04A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93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E592F0B-CAC4-534A-80F7-D0F702D39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C132E3-77AF-8746-9331-62255F998B5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EF4AA39-F9C5-2F4C-B83C-33AEE097AF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512D758-50D3-9F4B-87FB-FF7B4133B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256A128-8647-884F-A611-22E4580C1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3BDC8C-D9E3-EE4D-BE1E-70EABDDCB4A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3F0AC5BE-5A81-F249-ACE8-6D2D1CF72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D64EAD5-905F-9D46-9F68-F05A4967F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38D19AB-D0F2-2E4F-A647-43403B737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29374C-2EE7-2C4F-9B67-4723060CEBE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E68CEC8-A25F-464D-BE4D-B57D1BC6C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489EE21-7650-7D4A-852B-043ABB52D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799E306D-B71A-4E49-A896-1CA316F12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E2CADF-821D-D040-A07C-4E8A3618938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C782B4B-E717-E144-AF27-73B0CCA3C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99C3E86-8D74-9A4D-9C75-AFA5620E8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2289B08-622A-6441-B32F-ABAEDEB35A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8559D0-6592-2A44-B329-01EADC12998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59C2776-FA4F-0642-B0F2-238993F82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0D254EC-A6CF-394E-A9A8-A9E680BB9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D6833E9-2397-664E-AE01-994DD6BC0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AE267D-20AD-3149-9946-EC40ECFDD88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A1F3B08-6EC0-B848-B7D8-709ADCF29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6B9192A-3706-2B47-9E2E-82414C95B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921B418-E5CB-3D49-9665-308005B9E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9DCC7C-AA91-F54B-BCD0-8422E636607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E5E93AC-40BD-264E-84E4-97411B235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7038" y="539750"/>
            <a:ext cx="3668712" cy="275113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0F45D0A-4EF5-C84E-9647-A5FC9159C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7655" y="3477382"/>
            <a:ext cx="7125891" cy="330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A2E3DC5-8B08-EB49-8878-3FC6F9728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7CC388-C7B3-6F48-9A90-6D12582E6E6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392E46-8FC7-FB4D-AB8A-9AECD7EC8B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1003F23-1A63-A749-AE1F-F254B7B54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99D4D87-AEF4-D64A-AF02-27223F692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8D3E18-97D4-6D41-84F4-E9A37474085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271281-9E1A-674C-9E7D-806C6B5D3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9F5E066-06EA-4C41-B825-FD24FAF4E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2E6B2A3-EB7B-C949-8A85-29606EA27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9A05C9-579D-AA49-A4DE-8ABAB2B70AC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0DD9038-160A-4F4E-8EB4-055FADA59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A1C8A49-0238-1948-92F2-C8405EF9D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3E6C873-76C2-C449-8DB4-E3295DDDE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5968D6-581C-B74A-9B5F-62C31C2DE9D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19D398A-9AB7-A145-9376-B143E7223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5C0B0B1-8B5B-6C4D-BFEA-9CF19B6A5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1178831-71C3-CC4C-9F2E-661FFCA60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311988-B92C-EF43-8521-FE0466FD3EB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806AFB6-AA7F-FF40-8E87-CAB75AB61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FD0A992-4AD4-0144-BC19-C07B31006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1CFE5-E44C-1A43-B7FD-286E9B8E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59A5D-548D-6745-8B2D-B00FA314482F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FD940-823E-5D4F-9C24-7580D9C2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B1FFD-18F9-474B-B366-85BB67E7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4FD41-C308-AA4F-B4CC-CD147B33C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45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4144B-E1E7-FA40-922E-4B0F08E9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269D5B-A61B-2E4E-9788-1334BC83207B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97DA6-90F3-4144-83A8-6D165522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712DC-99BD-2D4F-8C67-2CC9B3B2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F356D-8359-3E43-9E8F-CCA3DFAA6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21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E66C-3CDE-354C-B759-3AB1B80F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9E4C5-BE2F-BA42-93C6-610FE6375ED6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6CB18-3F7D-8B43-891A-C851734E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D6B8F-A462-4F49-9F16-93E89E4C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35B2D-D9F9-3645-AEB8-45B13DBF5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56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73CB9-C56D-FA47-AC6B-B29A6F032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FC901DBD-74E0-5F49-85D1-CE2710EF0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13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CA69B-11D8-A945-9C01-E70627C70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02A58CC0-69D5-924A-BCFD-95CA0D0B0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9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9D541-68A2-894F-AFC1-F166CE40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4B283-BED1-7D4B-A570-FC71F2B2953F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BFEA-66F5-3947-AB7D-A0BA8930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4FF6E-5606-2746-836D-A3455185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3E853-3F2C-1F4C-A432-0C3171FB9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4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AA251-3C13-3740-B644-C4E4DE50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3EC1F-33AC-394E-8067-01E23C7090F1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B52E-82C1-B344-B818-2DF2825D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3258A-EDCA-A047-AADC-9DDF3391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64BAC-E952-AE42-8777-7E08B9846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10A773-978C-F94C-B38B-95D4E5D3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735F9-AB06-7A40-B975-DA25B513B773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58C1C9-94AD-CE47-AAE1-30A66859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8264F6-B9EE-0D4A-9CA1-97A3C53F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D6B93-8F2E-394A-B1FF-FD3264855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35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B66D22-02C1-E849-97D1-F874EAC0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A5D11-778F-E74D-BEB3-568C712972F7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64DDE7-8831-7843-8FA1-67F1C2D2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64E3FA-EAAF-BE4C-8EA3-C5C6D336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E4D28-C5ED-C74D-ACDD-A38C316C9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1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EDFFFC-0292-594C-9075-7F3490C0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CCA31-F763-3A4C-8E0B-EE32F77912AC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33AD2B-9B94-8846-BE8F-69E7ADE0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43C3F7-22DB-304E-BC72-5A54F7E0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4C4F9-9E0C-0740-BAC4-EF4E929E7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D87A87-F29F-F849-BA8D-40E3C365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07722-3150-634C-B122-2F7024A4DC08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DF7D84-11DF-7D48-A533-49868E71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5C1BBD-6B46-4545-982C-FAE9D908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2F87A-6D72-A245-904E-941DE2B4A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61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C1E9CD-363E-0247-BB03-7DD71F7F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C6432-2BD2-4D4E-AEC5-799E486B6653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B2F51B-B207-AF41-A452-D4C98CBF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BE78B4-8DFB-0B40-9DD3-EFFE7B5A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0371B-F6F7-B840-BBBC-FB2974892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34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4E9A24-45CD-C641-BBEE-3A70DB3C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9535C-F751-1E46-BE8B-F568513092D6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C8D350-2D5A-144C-8D7F-FF9D5705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36D6EC-CF78-E640-B574-E923C9D8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2E3F7-31C0-444F-A50F-B423BFD6A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31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787F0A7-0D11-6146-8B03-F36D937E12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9EE522C-42BF-AF48-BB91-C8A778D92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D80C1-708E-9D42-B952-1C146AA86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CCE96A0D-6727-AA4C-BA95-B27B1536665E}" type="datetime1">
              <a:rPr lang="en-US" altLang="en-US"/>
              <a:pPr/>
              <a:t>2/23/20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948B-8533-7A4B-80C1-6314E49E9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1FBE2-948E-F646-AACE-AE5360986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4C2501E-E348-0C47-B20F-49F979C660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F325A9-8582-0F40-A452-78B1B20C3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</a:blip>
          <a:srcRect l="16329" r="419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40F17BF8-165E-2244-B9E6-5C7B9DE453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ea typeface="ＭＳ Ｐゴシック" panose="020B0600070205080204" pitchFamily="34" charset="-128"/>
              </a:rPr>
              <a:t>Queue Management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15B0924-D202-494D-A6B0-1A1BC62FEB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3429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Mike Freedman</a:t>
            </a:r>
          </a:p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COS 461: Computer Networks</a:t>
            </a:r>
          </a:p>
          <a:p>
            <a:pPr eaLnBrk="1" hangingPunct="1"/>
            <a:endParaRPr lang="en-US" altLang="en-US" sz="26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600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/courses/archive/spr20/cos461/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8798C0D-BB96-0940-B943-698F288A6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Bursty Loss From Drop-Tail Queuing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A1731A-CAD8-CD4D-BED4-57A03B0F96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91440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depends on packet loss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loss is indication of congestion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TCP additive increase drives network into loss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Drop-tail leads to </a:t>
            </a:r>
            <a:r>
              <a:rPr lang="en-US" altLang="en-US" i="1">
                <a:ea typeface="ＭＳ Ｐゴシック" panose="020B0600070205080204" pitchFamily="34" charset="-128"/>
              </a:rPr>
              <a:t>bursty </a:t>
            </a:r>
            <a:r>
              <a:rPr lang="en-US" altLang="en-US">
                <a:ea typeface="ＭＳ Ｐゴシック" panose="020B0600070205080204" pitchFamily="34" charset="-128"/>
              </a:rPr>
              <a:t>loss</a:t>
            </a:r>
          </a:p>
          <a:p>
            <a:pPr lvl="1"/>
            <a:r>
              <a:rPr lang="en-US" altLang="en-US" i="1">
                <a:ea typeface="ＭＳ Ｐゴシック" panose="020B0600070205080204" pitchFamily="34" charset="-128"/>
              </a:rPr>
              <a:t>Congested link</a:t>
            </a:r>
            <a:r>
              <a:rPr lang="en-US" altLang="en-US">
                <a:ea typeface="ＭＳ Ｐゴシック" panose="020B0600070205080204" pitchFamily="34" charset="-128"/>
              </a:rPr>
              <a:t>: many packets encounter full queue</a:t>
            </a:r>
          </a:p>
          <a:p>
            <a:pPr lvl="1"/>
            <a:r>
              <a:rPr lang="en-US" altLang="en-US" i="1">
                <a:ea typeface="ＭＳ Ｐゴシック" panose="020B0600070205080204" pitchFamily="34" charset="-128"/>
              </a:rPr>
              <a:t>Synchronization</a:t>
            </a:r>
            <a:r>
              <a:rPr lang="en-US" altLang="en-US">
                <a:ea typeface="ＭＳ Ｐゴシック" panose="020B0600070205080204" pitchFamily="34" charset="-128"/>
              </a:rPr>
              <a:t>: many connections lose packets at once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A507AEF-6C24-2047-9A63-341537DE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88EA34-479B-B44A-B20A-3D9DDBB0E24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4821" name="Group 20">
            <a:extLst>
              <a:ext uri="{FF2B5EF4-FFF2-40B4-BE49-F238E27FC236}">
                <a16:creationId xmlns:a16="http://schemas.microsoft.com/office/drawing/2014/main" id="{81031A16-4180-9D4D-8E28-CCB4976DBDA2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4953000"/>
            <a:ext cx="4148137" cy="1344613"/>
            <a:chOff x="1550" y="2813"/>
            <a:chExt cx="3096" cy="1355"/>
          </a:xfrm>
        </p:grpSpPr>
        <p:grpSp>
          <p:nvGrpSpPr>
            <p:cNvPr id="34822" name="Group 4">
              <a:extLst>
                <a:ext uri="{FF2B5EF4-FFF2-40B4-BE49-F238E27FC236}">
                  <a16:creationId xmlns:a16="http://schemas.microsoft.com/office/drawing/2014/main" id="{BC65F588-E6B7-544B-A7AD-9A3345ECE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2" y="3128"/>
              <a:ext cx="1093" cy="752"/>
              <a:chOff x="10808" y="10250"/>
              <a:chExt cx="1018" cy="403"/>
            </a:xfrm>
          </p:grpSpPr>
          <p:sp>
            <p:nvSpPr>
              <p:cNvPr id="34827" name="Rectangle 5">
                <a:extLst>
                  <a:ext uri="{FF2B5EF4-FFF2-40B4-BE49-F238E27FC236}">
                    <a16:creationId xmlns:a16="http://schemas.microsoft.com/office/drawing/2014/main" id="{67C026AA-808D-3148-A153-9D341F6A7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28" name="Freeform 6">
                <a:extLst>
                  <a:ext uri="{FF2B5EF4-FFF2-40B4-BE49-F238E27FC236}">
                    <a16:creationId xmlns:a16="http://schemas.microsoft.com/office/drawing/2014/main" id="{038C4912-D012-6148-B078-918984521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41 w 855"/>
                  <a:gd name="T3" fmla="*/ 0 h 390"/>
                  <a:gd name="T4" fmla="*/ 41 w 855"/>
                  <a:gd name="T5" fmla="*/ 268 h 390"/>
                  <a:gd name="T6" fmla="*/ 2 w 855"/>
                  <a:gd name="T7" fmla="*/ 268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29" name="Line 7">
                <a:extLst>
                  <a:ext uri="{FF2B5EF4-FFF2-40B4-BE49-F238E27FC236}">
                    <a16:creationId xmlns:a16="http://schemas.microsoft.com/office/drawing/2014/main" id="{45491999-3EDF-C649-BD2C-AD4CF8B4E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0" name="Line 8">
                <a:extLst>
                  <a:ext uri="{FF2B5EF4-FFF2-40B4-BE49-F238E27FC236}">
                    <a16:creationId xmlns:a16="http://schemas.microsoft.com/office/drawing/2014/main" id="{4865E627-5D25-974F-80F9-DD46213B6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Line 9">
                <a:extLst>
                  <a:ext uri="{FF2B5EF4-FFF2-40B4-BE49-F238E27FC236}">
                    <a16:creationId xmlns:a16="http://schemas.microsoft.com/office/drawing/2014/main" id="{405CFE9D-62D1-4747-AE65-CADA7C4CF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2" name="Line 10">
                <a:extLst>
                  <a:ext uri="{FF2B5EF4-FFF2-40B4-BE49-F238E27FC236}">
                    <a16:creationId xmlns:a16="http://schemas.microsoft.com/office/drawing/2014/main" id="{B47E5F98-A430-4644-A2A3-666C79D39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3" name="Line 11">
                <a:extLst>
                  <a:ext uri="{FF2B5EF4-FFF2-40B4-BE49-F238E27FC236}">
                    <a16:creationId xmlns:a16="http://schemas.microsoft.com/office/drawing/2014/main" id="{95F300FC-C9B5-0D4E-86E5-F5B910D12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Line 12">
                <a:extLst>
                  <a:ext uri="{FF2B5EF4-FFF2-40B4-BE49-F238E27FC236}">
                    <a16:creationId xmlns:a16="http://schemas.microsoft.com/office/drawing/2014/main" id="{9F643DF6-58DB-DB4A-B1BB-CF7E388D1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5" name="Line 13">
                <a:extLst>
                  <a:ext uri="{FF2B5EF4-FFF2-40B4-BE49-F238E27FC236}">
                    <a16:creationId xmlns:a16="http://schemas.microsoft.com/office/drawing/2014/main" id="{94D38819-BF06-4F44-87A6-9F5647BC3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6" name="Line 14">
                <a:extLst>
                  <a:ext uri="{FF2B5EF4-FFF2-40B4-BE49-F238E27FC236}">
                    <a16:creationId xmlns:a16="http://schemas.microsoft.com/office/drawing/2014/main" id="{CFCA3183-FA59-0648-98DB-F508E29FA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Line 15">
                <a:extLst>
                  <a:ext uri="{FF2B5EF4-FFF2-40B4-BE49-F238E27FC236}">
                    <a16:creationId xmlns:a16="http://schemas.microsoft.com/office/drawing/2014/main" id="{87C3313C-4CEC-2946-95AD-BE411D45D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23" name="Freeform 16">
              <a:extLst>
                <a:ext uri="{FF2B5EF4-FFF2-40B4-BE49-F238E27FC236}">
                  <a16:creationId xmlns:a16="http://schemas.microsoft.com/office/drawing/2014/main" id="{4E32132C-4FBE-5148-B3C4-C51A14BDA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2813"/>
              <a:ext cx="992" cy="532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24" name="Freeform 17">
              <a:extLst>
                <a:ext uri="{FF2B5EF4-FFF2-40B4-BE49-F238E27FC236}">
                  <a16:creationId xmlns:a16="http://schemas.microsoft.com/office/drawing/2014/main" id="{7C23EA60-FCB6-914E-9B9A-FEB9388AD4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74" y="3636"/>
              <a:ext cx="992" cy="532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25" name="Line 18">
              <a:extLst>
                <a:ext uri="{FF2B5EF4-FFF2-40B4-BE49-F238E27FC236}">
                  <a16:creationId xmlns:a16="http://schemas.microsoft.com/office/drawing/2014/main" id="{63F6EF70-EBD6-C249-9FAE-0D69789E7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3491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Line 19">
              <a:extLst>
                <a:ext uri="{FF2B5EF4-FFF2-40B4-BE49-F238E27FC236}">
                  <a16:creationId xmlns:a16="http://schemas.microsoft.com/office/drawing/2014/main" id="{91CDBD9D-620A-1C40-A6D8-068854785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" y="3491"/>
              <a:ext cx="1016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8C1B704-858D-8444-B8D1-451C197A8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Slow Feedback from Drop Tail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766BA6F-D475-0240-A96F-2937AD5BFD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Feedback comes when buffer is completely full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… even though the buffer has been filling for a while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Plus, the filling buffer is increasing RTT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… making detection even slower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Better to give early feedback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Get 1-2 connections to slow down before it’s too late!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A5529A6-3A46-2842-AEED-5D2F64E5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6446E5-EE7B-CF4F-940D-C61B8E52DBC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6869" name="Group 20">
            <a:extLst>
              <a:ext uri="{FF2B5EF4-FFF2-40B4-BE49-F238E27FC236}">
                <a16:creationId xmlns:a16="http://schemas.microsoft.com/office/drawing/2014/main" id="{F6BBF2D9-B725-2141-A3E8-603326EA01DB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4953000"/>
            <a:ext cx="4148137" cy="1344613"/>
            <a:chOff x="1550" y="2813"/>
            <a:chExt cx="3096" cy="1355"/>
          </a:xfrm>
        </p:grpSpPr>
        <p:grpSp>
          <p:nvGrpSpPr>
            <p:cNvPr id="36870" name="Group 4">
              <a:extLst>
                <a:ext uri="{FF2B5EF4-FFF2-40B4-BE49-F238E27FC236}">
                  <a16:creationId xmlns:a16="http://schemas.microsoft.com/office/drawing/2014/main" id="{9FB75314-47FF-B54E-9C1A-92403094D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2" y="3128"/>
              <a:ext cx="1093" cy="752"/>
              <a:chOff x="10808" y="10250"/>
              <a:chExt cx="1018" cy="403"/>
            </a:xfrm>
          </p:grpSpPr>
          <p:sp>
            <p:nvSpPr>
              <p:cNvPr id="36875" name="Rectangle 5">
                <a:extLst>
                  <a:ext uri="{FF2B5EF4-FFF2-40B4-BE49-F238E27FC236}">
                    <a16:creationId xmlns:a16="http://schemas.microsoft.com/office/drawing/2014/main" id="{C33C5743-3660-DD4E-A4A6-386397412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876" name="Freeform 6">
                <a:extLst>
                  <a:ext uri="{FF2B5EF4-FFF2-40B4-BE49-F238E27FC236}">
                    <a16:creationId xmlns:a16="http://schemas.microsoft.com/office/drawing/2014/main" id="{FC33AD43-7DF3-E844-8D1B-156B8B27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41 w 855"/>
                  <a:gd name="T3" fmla="*/ 0 h 390"/>
                  <a:gd name="T4" fmla="*/ 41 w 855"/>
                  <a:gd name="T5" fmla="*/ 268 h 390"/>
                  <a:gd name="T6" fmla="*/ 2 w 855"/>
                  <a:gd name="T7" fmla="*/ 268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877" name="Line 7">
                <a:extLst>
                  <a:ext uri="{FF2B5EF4-FFF2-40B4-BE49-F238E27FC236}">
                    <a16:creationId xmlns:a16="http://schemas.microsoft.com/office/drawing/2014/main" id="{0E1C3962-84C6-ED4E-BA9F-1CC8314F9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" name="Line 8">
                <a:extLst>
                  <a:ext uri="{FF2B5EF4-FFF2-40B4-BE49-F238E27FC236}">
                    <a16:creationId xmlns:a16="http://schemas.microsoft.com/office/drawing/2014/main" id="{565FF56A-A099-9B41-BCD9-A9F571174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9" name="Line 9">
                <a:extLst>
                  <a:ext uri="{FF2B5EF4-FFF2-40B4-BE49-F238E27FC236}">
                    <a16:creationId xmlns:a16="http://schemas.microsoft.com/office/drawing/2014/main" id="{409F09C1-E754-7845-AAAE-871C9CD2F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0" name="Line 10">
                <a:extLst>
                  <a:ext uri="{FF2B5EF4-FFF2-40B4-BE49-F238E27FC236}">
                    <a16:creationId xmlns:a16="http://schemas.microsoft.com/office/drawing/2014/main" id="{90C878C2-3436-E044-81AD-24C20FD3A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1" name="Line 11">
                <a:extLst>
                  <a:ext uri="{FF2B5EF4-FFF2-40B4-BE49-F238E27FC236}">
                    <a16:creationId xmlns:a16="http://schemas.microsoft.com/office/drawing/2014/main" id="{A860B93B-0F05-A14A-BB11-31E30B441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2" name="Line 12">
                <a:extLst>
                  <a:ext uri="{FF2B5EF4-FFF2-40B4-BE49-F238E27FC236}">
                    <a16:creationId xmlns:a16="http://schemas.microsoft.com/office/drawing/2014/main" id="{B3148399-91D6-2946-80CC-09EA51469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3" name="Line 13">
                <a:extLst>
                  <a:ext uri="{FF2B5EF4-FFF2-40B4-BE49-F238E27FC236}">
                    <a16:creationId xmlns:a16="http://schemas.microsoft.com/office/drawing/2014/main" id="{26E2C115-7008-724F-90ED-D31C97A8F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4" name="Line 14">
                <a:extLst>
                  <a:ext uri="{FF2B5EF4-FFF2-40B4-BE49-F238E27FC236}">
                    <a16:creationId xmlns:a16="http://schemas.microsoft.com/office/drawing/2014/main" id="{6071F882-0619-1B4E-9240-36E7DAC88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5" name="Line 15">
                <a:extLst>
                  <a:ext uri="{FF2B5EF4-FFF2-40B4-BE49-F238E27FC236}">
                    <a16:creationId xmlns:a16="http://schemas.microsoft.com/office/drawing/2014/main" id="{75423305-6487-A64D-A128-A94C9D3FE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71" name="Freeform 16">
              <a:extLst>
                <a:ext uri="{FF2B5EF4-FFF2-40B4-BE49-F238E27FC236}">
                  <a16:creationId xmlns:a16="http://schemas.microsoft.com/office/drawing/2014/main" id="{975932CE-648C-F34C-8BA9-438FB029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2813"/>
              <a:ext cx="992" cy="532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2" name="Freeform 17">
              <a:extLst>
                <a:ext uri="{FF2B5EF4-FFF2-40B4-BE49-F238E27FC236}">
                  <a16:creationId xmlns:a16="http://schemas.microsoft.com/office/drawing/2014/main" id="{45D3071B-661B-344F-9D56-6A1EE7221F4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74" y="3636"/>
              <a:ext cx="992" cy="532"/>
            </a:xfrm>
            <a:custGeom>
              <a:avLst/>
              <a:gdLst>
                <a:gd name="T0" fmla="*/ 0 w 992"/>
                <a:gd name="T1" fmla="*/ 0 h 532"/>
                <a:gd name="T2" fmla="*/ 411 w 992"/>
                <a:gd name="T3" fmla="*/ 435 h 532"/>
                <a:gd name="T4" fmla="*/ 992 w 992"/>
                <a:gd name="T5" fmla="*/ 532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3" name="Line 18">
              <a:extLst>
                <a:ext uri="{FF2B5EF4-FFF2-40B4-BE49-F238E27FC236}">
                  <a16:creationId xmlns:a16="http://schemas.microsoft.com/office/drawing/2014/main" id="{E375BFE9-3748-AB43-A7C3-87A207E1D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3491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Line 19">
              <a:extLst>
                <a:ext uri="{FF2B5EF4-FFF2-40B4-BE49-F238E27FC236}">
                  <a16:creationId xmlns:a16="http://schemas.microsoft.com/office/drawing/2014/main" id="{A974BE19-FA3F-364A-A6B0-A3BB7A649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" y="3491"/>
              <a:ext cx="1016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4FD7C55-12A3-E249-92FF-5CD9014CE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Random Early Detection (RED)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DD94F1E-AE15-AF47-9422-B53F8E557F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Router notices that queue is getting full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… and randomly drops packets to signal congestion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Packet drop probability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Drop probability increases as queue length increases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Else, set drop probability </a:t>
            </a:r>
            <a:r>
              <a:rPr lang="en-US" altLang="en-US" i="1">
                <a:ea typeface="ＭＳ Ｐゴシック" panose="020B0600070205080204" pitchFamily="34" charset="-128"/>
              </a:rPr>
              <a:t>f</a:t>
            </a:r>
            <a:r>
              <a:rPr lang="en-US" altLang="en-US">
                <a:ea typeface="ＭＳ Ｐゴシック" panose="020B0600070205080204" pitchFamily="34" charset="-128"/>
              </a:rPr>
              <a:t>(avg queue length)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4F99DF-D925-4945-BC60-EA81406E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50AE39-22D5-FC4C-B374-25F86CDA33E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8917" name="Freeform 4">
            <a:extLst>
              <a:ext uri="{FF2B5EF4-FFF2-40B4-BE49-F238E27FC236}">
                <a16:creationId xmlns:a16="http://schemas.microsoft.com/office/drawing/2014/main" id="{180B880C-4A24-E84C-8235-43F8AEE7B433}"/>
              </a:ext>
            </a:extLst>
          </p:cNvPr>
          <p:cNvSpPr>
            <a:spLocks/>
          </p:cNvSpPr>
          <p:nvPr/>
        </p:nvSpPr>
        <p:spPr bwMode="auto">
          <a:xfrm>
            <a:off x="3594100" y="4591050"/>
            <a:ext cx="2514600" cy="960438"/>
          </a:xfrm>
          <a:custGeom>
            <a:avLst/>
            <a:gdLst>
              <a:gd name="T0" fmla="*/ 0 w 1584"/>
              <a:gd name="T1" fmla="*/ 2147483647 h 624"/>
              <a:gd name="T2" fmla="*/ 2147483647 w 1584"/>
              <a:gd name="T3" fmla="*/ 2147483647 h 624"/>
              <a:gd name="T4" fmla="*/ 2147483647 w 1584"/>
              <a:gd name="T5" fmla="*/ 2147483647 h 624"/>
              <a:gd name="T6" fmla="*/ 2147483647 w 1584"/>
              <a:gd name="T7" fmla="*/ 0 h 624"/>
              <a:gd name="T8" fmla="*/ 2147483647 w 158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4"/>
              <a:gd name="T16" fmla="*/ 0 h 624"/>
              <a:gd name="T17" fmla="*/ 1584 w 158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4" h="624">
                <a:moveTo>
                  <a:pt x="0" y="624"/>
                </a:moveTo>
                <a:lnTo>
                  <a:pt x="432" y="624"/>
                </a:lnTo>
                <a:lnTo>
                  <a:pt x="1104" y="288"/>
                </a:lnTo>
                <a:lnTo>
                  <a:pt x="1104" y="0"/>
                </a:lnTo>
                <a:lnTo>
                  <a:pt x="1584" y="0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8" name="Freeform 5">
            <a:extLst>
              <a:ext uri="{FF2B5EF4-FFF2-40B4-BE49-F238E27FC236}">
                <a16:creationId xmlns:a16="http://schemas.microsoft.com/office/drawing/2014/main" id="{832CCA91-1496-D947-8304-F87342094CA6}"/>
              </a:ext>
            </a:extLst>
          </p:cNvPr>
          <p:cNvSpPr>
            <a:spLocks/>
          </p:cNvSpPr>
          <p:nvPr/>
        </p:nvSpPr>
        <p:spPr bwMode="auto">
          <a:xfrm>
            <a:off x="3594100" y="4362450"/>
            <a:ext cx="2590800" cy="1219200"/>
          </a:xfrm>
          <a:custGeom>
            <a:avLst/>
            <a:gdLst>
              <a:gd name="T0" fmla="*/ 0 w 1632"/>
              <a:gd name="T1" fmla="*/ 0 h 720"/>
              <a:gd name="T2" fmla="*/ 0 w 1632"/>
              <a:gd name="T3" fmla="*/ 2147483647 h 720"/>
              <a:gd name="T4" fmla="*/ 2147483647 w 1632"/>
              <a:gd name="T5" fmla="*/ 2147483647 h 720"/>
              <a:gd name="T6" fmla="*/ 0 60000 65536"/>
              <a:gd name="T7" fmla="*/ 0 60000 65536"/>
              <a:gd name="T8" fmla="*/ 0 60000 65536"/>
              <a:gd name="T9" fmla="*/ 0 w 1632"/>
              <a:gd name="T10" fmla="*/ 0 h 720"/>
              <a:gd name="T11" fmla="*/ 1632 w 163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720">
                <a:moveTo>
                  <a:pt x="0" y="0"/>
                </a:moveTo>
                <a:lnTo>
                  <a:pt x="0" y="720"/>
                </a:lnTo>
                <a:lnTo>
                  <a:pt x="1632" y="72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Line 6">
            <a:extLst>
              <a:ext uri="{FF2B5EF4-FFF2-40B4-BE49-F238E27FC236}">
                <a16:creationId xmlns:a16="http://schemas.microsoft.com/office/drawing/2014/main" id="{4BEEC2BB-3BD6-384E-A105-813D13AEB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5048250"/>
            <a:ext cx="190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7">
            <a:extLst>
              <a:ext uri="{FF2B5EF4-FFF2-40B4-BE49-F238E27FC236}">
                <a16:creationId xmlns:a16="http://schemas.microsoft.com/office/drawing/2014/main" id="{85D8864E-825F-FB44-9AD4-97795F5BC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4591050"/>
            <a:ext cx="190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Text Box 14">
            <a:extLst>
              <a:ext uri="{FF2B5EF4-FFF2-40B4-BE49-F238E27FC236}">
                <a16:creationId xmlns:a16="http://schemas.microsoft.com/office/drawing/2014/main" id="{E69783DF-CA14-1347-891C-7B2600DC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5745163"/>
            <a:ext cx="268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Average Queue Length</a:t>
            </a:r>
          </a:p>
        </p:txBody>
      </p:sp>
      <p:sp>
        <p:nvSpPr>
          <p:cNvPr id="38922" name="Text Box 15">
            <a:extLst>
              <a:ext uri="{FF2B5EF4-FFF2-40B4-BE49-F238E27FC236}">
                <a16:creationId xmlns:a16="http://schemas.microsoft.com/office/drawing/2014/main" id="{93069505-942E-8E44-8B89-52F6C54B542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35969" y="4722019"/>
            <a:ext cx="140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Drop</a:t>
            </a:r>
          </a:p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Probability</a:t>
            </a:r>
          </a:p>
        </p:txBody>
      </p:sp>
      <p:sp>
        <p:nvSpPr>
          <p:cNvPr id="38923" name="Text Box 15">
            <a:extLst>
              <a:ext uri="{FF2B5EF4-FFF2-40B4-BE49-F238E27FC236}">
                <a16:creationId xmlns:a16="http://schemas.microsoft.com/office/drawing/2014/main" id="{7E8DC9B0-8A61-BF45-984A-B2CCD3827B2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608262" y="4891088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0             1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890E3BB1-5E7A-994A-9788-B831D734A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RED</a:t>
            </a:r>
          </a:p>
        </p:txBody>
      </p:sp>
      <p:sp>
        <p:nvSpPr>
          <p:cNvPr id="1020933" name="Rectangle 5">
            <a:extLst>
              <a:ext uri="{FF2B5EF4-FFF2-40B4-BE49-F238E27FC236}">
                <a16:creationId xmlns:a16="http://schemas.microsoft.com/office/drawing/2014/main" id="{9334CF67-2555-D249-9BB1-598C87D32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Drops packets before queue is full</a:t>
            </a:r>
          </a:p>
          <a:p>
            <a:pPr lvl="1">
              <a:spcAft>
                <a:spcPts val="18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In the hope of reducing the rates of some flows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Tolerant of burstiness in the traffic</a:t>
            </a:r>
          </a:p>
          <a:p>
            <a:pPr lvl="1">
              <a:spcAft>
                <a:spcPts val="18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By basing the decisions on average queue length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Which of the following are true?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 Drops packet in proportion to each flow’s rate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(M) High-rate flows selected more often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(C)  Helps desynchronize the TCP senders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(A)  All of the above</a:t>
            </a:r>
          </a:p>
          <a:p>
            <a:pPr lvl="1">
              <a:buFont typeface="Arial" panose="020B0604020202020204" pitchFamily="34" charset="0"/>
              <a:buAutoNum type="alphaUcParenBoth"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78D0B4E-1553-584A-B792-A60A99A9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412E24-5B9F-C44D-8717-1D6AD986524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890E3BB1-5E7A-994A-9788-B831D734A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RED</a:t>
            </a:r>
          </a:p>
        </p:txBody>
      </p:sp>
      <p:sp>
        <p:nvSpPr>
          <p:cNvPr id="1020933" name="Rectangle 5">
            <a:extLst>
              <a:ext uri="{FF2B5EF4-FFF2-40B4-BE49-F238E27FC236}">
                <a16:creationId xmlns:a16="http://schemas.microsoft.com/office/drawing/2014/main" id="{9334CF67-2555-D249-9BB1-598C87D32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Drops packets before queue is full</a:t>
            </a:r>
          </a:p>
          <a:p>
            <a:pPr lvl="1">
              <a:spcAft>
                <a:spcPts val="18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In the hope of reducing the rates of some flows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Tolerant of burstiness in the traffic</a:t>
            </a:r>
          </a:p>
          <a:p>
            <a:pPr lvl="1">
              <a:spcAft>
                <a:spcPts val="180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By basing the decisions on average queue length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Which of the following are true?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(Y)  Drops packet in proportion to each flow’s rate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(M) High-rate flows selected more often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(C)  Helps desynchronize the TCP senders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(A)  All of the above</a:t>
            </a:r>
          </a:p>
          <a:p>
            <a:pPr lvl="1">
              <a:buFont typeface="Arial" panose="020B0604020202020204" pitchFamily="34" charset="0"/>
              <a:buAutoNum type="alphaUcParenBoth"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78D0B4E-1553-584A-B792-A60A99A9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412E24-5B9F-C44D-8717-1D6AD986524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591968-3599-5146-AC8B-A89A831C2E67}"/>
              </a:ext>
            </a:extLst>
          </p:cNvPr>
          <p:cNvSpPr/>
          <p:nvPr/>
        </p:nvSpPr>
        <p:spPr>
          <a:xfrm>
            <a:off x="654690" y="5387656"/>
            <a:ext cx="3226020" cy="4608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9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6454AA7-AEDC-1741-B9C3-810EA3D49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Problems With RED</a:t>
            </a:r>
          </a:p>
        </p:txBody>
      </p:sp>
      <p:sp>
        <p:nvSpPr>
          <p:cNvPr id="1022979" name="Rectangle 3">
            <a:extLst>
              <a:ext uri="{FF2B5EF4-FFF2-40B4-BE49-F238E27FC236}">
                <a16:creationId xmlns:a16="http://schemas.microsoft.com/office/drawing/2014/main" id="{F034462D-ECB2-B64A-80DB-485F428EA3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Hard to get tunable parameters just right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How early to start dropping packets?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What slope for increase in drop probability?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What time scale for averaging queue length?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RED has mixed adoption in practice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If parameters aren’t set right, RED doesn’t help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Many other variations in research community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Names like “Blue” (self-tuning), “FRED”… 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B849A7B-32A8-C94A-A730-44FA1DA8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904D20-29E8-5644-9EF6-2A6E6A413D3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7">
            <a:extLst>
              <a:ext uri="{FF2B5EF4-FFF2-40B4-BE49-F238E27FC236}">
                <a16:creationId xmlns:a16="http://schemas.microsoft.com/office/drawing/2014/main" id="{CAB9101B-6802-BC4D-A4B6-4FF56208A2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From Loss to Notification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AF98C1F-F00B-F443-8E06-5496CBB0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9AB092-4C2C-504E-8DA6-FE13E44948A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2016AE7-B000-5746-A79A-E5798316E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Feedback: From loss to notification</a:t>
            </a:r>
          </a:p>
        </p:txBody>
      </p:sp>
      <p:sp>
        <p:nvSpPr>
          <p:cNvPr id="1024003" name="Rectangle 3">
            <a:extLst>
              <a:ext uri="{FF2B5EF4-FFF2-40B4-BE49-F238E27FC236}">
                <a16:creationId xmlns:a16="http://schemas.microsoft.com/office/drawing/2014/main" id="{492E25BB-6A21-DF40-A333-029133EDF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Early dropping of packets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Good: </a:t>
            </a:r>
            <a:r>
              <a:rPr lang="en-US" altLang="en-US">
                <a:ea typeface="ＭＳ Ｐゴシック" panose="020B0600070205080204" pitchFamily="34" charset="-128"/>
              </a:rPr>
              <a:t>gives early feedback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Bad: </a:t>
            </a:r>
            <a:r>
              <a:rPr lang="en-US" altLang="en-US">
                <a:ea typeface="ＭＳ Ｐゴシック" panose="020B0600070205080204" pitchFamily="34" charset="-128"/>
              </a:rPr>
              <a:t>has to drop the packet to give the feedback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Explicit Congestion Notification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Router marks the packet with an ECN bit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Sending host interprets as a sign of congestion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B663E2F6-480A-C448-A455-D441A607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F63C8E-4508-804C-AEEC-045C34C6C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E95E303-09BC-B44E-B2B6-EA6B907FC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Explicit Congestion Notification</a:t>
            </a:r>
          </a:p>
        </p:txBody>
      </p:sp>
      <p:sp>
        <p:nvSpPr>
          <p:cNvPr id="1024003" name="Rectangle 3">
            <a:extLst>
              <a:ext uri="{FF2B5EF4-FFF2-40B4-BE49-F238E27FC236}">
                <a16:creationId xmlns:a16="http://schemas.microsoft.com/office/drawing/2014/main" id="{E6EE3E10-C9F3-3F40-BD4B-0835C83311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6868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Needs support by router, sender, AND receiver</a:t>
            </a:r>
          </a:p>
          <a:p>
            <a:pPr lvl="1" eaLnBrk="1" hangingPunct="1">
              <a:lnSpc>
                <a:spcPct val="80000"/>
              </a:lnSpc>
              <a:spcAft>
                <a:spcPts val="24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End-hosts check ECN-capable during TCP handshake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ECN protocol (repurposes 4 header bits)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 Sender marks “ECN-capable” when sending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 If router sees “ECN-capable” and congested, marks  packet as “ECN congestion experienced”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 If receiver sees “congestion experienced”, marks “ECN echo” flag in responses until congestion </a:t>
            </a:r>
            <a:r>
              <a:rPr lang="en-US" altLang="en-US" dirty="0" err="1">
                <a:ea typeface="ＭＳ Ｐゴシック" panose="020B0600070205080204" pitchFamily="34" charset="-128"/>
              </a:rPr>
              <a:t>ACK’d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 If sender sees “ECN echo”, reduces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cwnd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and marks “congestion window reduced” flag in next packet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EE3692B9-05DC-B349-B49F-D8DC8367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0C4D82-4854-CD40-8060-E9BA666F9BB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DD22B51-ED63-D54A-9784-6A0D507C2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ECN Questions</a:t>
            </a:r>
          </a:p>
        </p:txBody>
      </p:sp>
      <p:sp>
        <p:nvSpPr>
          <p:cNvPr id="1024003" name="Rectangle 3">
            <a:extLst>
              <a:ext uri="{FF2B5EF4-FFF2-40B4-BE49-F238E27FC236}">
                <a16:creationId xmlns:a16="http://schemas.microsoft.com/office/drawing/2014/main" id="{116CBD35-61DA-6447-98A5-97F686448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Why separate ECN experienced and echo flags? 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(Y)   Detect reverse path congestion with “experienced”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(M) Congestion could happen in either direction, want 	  sender to react to forward direction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(C)   Both of the above</a:t>
            </a:r>
          </a:p>
          <a:p>
            <a:pPr marL="914400" lvl="2" indent="-56515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930CE37-8444-4146-BEF1-E6A4E2D5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ECD45B-FA42-2C43-A0E5-72241F090F0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1419ED37-7263-7641-94F5-4694B490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Last lecture: Congestion Control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56E68154-32EE-B548-A0E8-8F25522E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384AB6-26D9-DB4B-82B1-5EE0BA5C8CD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934EEE-62AE-2643-8AC5-DC59167A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62600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6276F7-2EF2-2747-A88D-AD62C3EB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43200"/>
            <a:ext cx="9144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  <a:latin typeface="Calibri" panose="020F0502020204030204" pitchFamily="34" charset="0"/>
              </a:rPr>
              <a:t>?</a:t>
            </a: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4C025F-5B7D-C447-BCEF-7676294F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3200"/>
            <a:ext cx="9144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lt1"/>
                </a:solidFill>
                <a:latin typeface="+mn-lt"/>
                <a:ea typeface="+mn-ea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18EDBB-9795-2648-B72F-A9134F39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1E4586-DBF1-1444-B34F-C4CFA5B43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562600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029D4-34DD-F04A-9BB4-C0E9635CD7BF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2895600" y="5753100"/>
            <a:ext cx="7620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2D3E28-234B-1048-ACBB-29667E44D97A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4572000" y="5753100"/>
            <a:ext cx="9144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7651BAC-CF95-954B-8820-0D791ED2E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86000"/>
            <a:ext cx="6019800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578348-95E9-FE4A-A770-65A66F24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6019800" cy="190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B292AF-355C-4D41-8957-76211C054096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2895600" y="3162300"/>
            <a:ext cx="25908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44F897-6F5C-8746-8C31-47EFF9EB5BB2}"/>
              </a:ext>
            </a:extLst>
          </p:cNvPr>
          <p:cNvCxnSpPr>
            <a:cxnSpLocks noChangeShapeType="1"/>
            <a:stCxn id="8" idx="4"/>
            <a:endCxn id="6" idx="0"/>
          </p:cNvCxnSpPr>
          <p:nvPr/>
        </p:nvCxnSpPr>
        <p:spPr bwMode="auto">
          <a:xfrm rot="5400000">
            <a:off x="1447801" y="4572000"/>
            <a:ext cx="1981200" cy="31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A1FF10-7C29-4042-96C9-DC1F4924DF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53794" y="4571206"/>
            <a:ext cx="19812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2" name="TextBox 30">
            <a:extLst>
              <a:ext uri="{FF2B5EF4-FFF2-40B4-BE49-F238E27FC236}">
                <a16:creationId xmlns:a16="http://schemas.microsoft.com/office/drawing/2014/main" id="{87299543-BA5B-1D44-AE58-9B5EA80D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8" y="2514600"/>
            <a:ext cx="187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link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3" name="TextBox 35">
            <a:extLst>
              <a:ext uri="{FF2B5EF4-FFF2-40B4-BE49-F238E27FC236}">
                <a16:creationId xmlns:a16="http://schemas.microsoft.com/office/drawing/2014/main" id="{C501E074-F641-CF4D-9D46-B18CA828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4800600"/>
            <a:ext cx="1441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</a:p>
        </p:txBody>
      </p:sp>
      <p:sp>
        <p:nvSpPr>
          <p:cNvPr id="19474" name="TextBox 36">
            <a:extLst>
              <a:ext uri="{FF2B5EF4-FFF2-40B4-BE49-F238E27FC236}">
                <a16:creationId xmlns:a16="http://schemas.microsoft.com/office/drawing/2014/main" id="{1AA410C4-9FEF-6740-8484-DBE5A3E4E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38400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</p:txBody>
      </p:sp>
      <p:sp>
        <p:nvSpPr>
          <p:cNvPr id="19475" name="TextBox 37">
            <a:extLst>
              <a:ext uri="{FF2B5EF4-FFF2-40B4-BE49-F238E27FC236}">
                <a16:creationId xmlns:a16="http://schemas.microsoft.com/office/drawing/2014/main" id="{1B0118ED-A2B1-924B-B787-F8DD9B331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05400"/>
            <a:ext cx="135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</p:txBody>
      </p:sp>
      <p:sp>
        <p:nvSpPr>
          <p:cNvPr id="19476" name="TextBox 30">
            <a:extLst>
              <a:ext uri="{FF2B5EF4-FFF2-40B4-BE49-F238E27FC236}">
                <a16:creationId xmlns:a16="http://schemas.microsoft.com/office/drawing/2014/main" id="{F5281A2B-2122-2440-8230-9A1FCDBCB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0718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</a:t>
            </a:r>
            <a:r>
              <a:rPr lang="en-US" altLang="en-US" sz="28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end-points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to collectively to make </a:t>
            </a:r>
          </a:p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use of shared underlying resources? </a:t>
            </a:r>
            <a:endParaRPr lang="en-US" altLang="en-US" sz="2800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DD22B51-ED63-D54A-9784-6A0D507C2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ECN Questions</a:t>
            </a:r>
          </a:p>
        </p:txBody>
      </p:sp>
      <p:sp>
        <p:nvSpPr>
          <p:cNvPr id="1024003" name="Rectangle 3">
            <a:extLst>
              <a:ext uri="{FF2B5EF4-FFF2-40B4-BE49-F238E27FC236}">
                <a16:creationId xmlns:a16="http://schemas.microsoft.com/office/drawing/2014/main" id="{116CBD35-61DA-6447-98A5-97F686448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Why separate ECN experienced and echo flags? 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(Y)   Detect reverse path congestion with “experienced”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(M) Congestion could happen in either direction, want 	  sender to react to forward direction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(C)   Both of the above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Why “echo” resent &amp; “congestion window reduced” ACK? 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(Y)  Congestion in reverse path can lose ECN-echo, still 	  want to respond to congestion in forward path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(M) Only should apply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backoff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once per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cwnd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(C)   Both of the above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ea typeface="ＭＳ Ｐゴシック" panose="020B0600070205080204" pitchFamily="34" charset="-128"/>
            </a:endParaRPr>
          </a:p>
          <a:p>
            <a:pPr marL="914400" lvl="2" indent="-56515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930CE37-8444-4146-BEF1-E6A4E2D5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ECD45B-FA42-2C43-A0E5-72241F090F0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095F44-3CB7-9544-BEA2-541501FC656A}"/>
              </a:ext>
            </a:extLst>
          </p:cNvPr>
          <p:cNvSpPr/>
          <p:nvPr/>
        </p:nvSpPr>
        <p:spPr>
          <a:xfrm>
            <a:off x="731500" y="3121760"/>
            <a:ext cx="3994120" cy="4608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DD22B51-ED63-D54A-9784-6A0D507C2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ECN Questions</a:t>
            </a:r>
          </a:p>
        </p:txBody>
      </p:sp>
      <p:sp>
        <p:nvSpPr>
          <p:cNvPr id="1024003" name="Rectangle 3">
            <a:extLst>
              <a:ext uri="{FF2B5EF4-FFF2-40B4-BE49-F238E27FC236}">
                <a16:creationId xmlns:a16="http://schemas.microsoft.com/office/drawing/2014/main" id="{116CBD35-61DA-6447-98A5-97F686448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Why separate ECN experienced and echo flags? 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(Y)   Detect reverse path congestion with “experienced”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(M) Congestion could happen in either direction, want 	  sender to react to forward direction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(C)   Both of the above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Why “echo” resent &amp; “congestion window reduced” ACK? 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(Y)  Congestion in reverse path can lose ECN-echo, still 	  want to respond to congestion in forward path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(M) Only should apply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backoff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once per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cwnd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(C)   Both of the above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ea typeface="ＭＳ Ｐゴシック" panose="020B0600070205080204" pitchFamily="34" charset="-128"/>
            </a:endParaRPr>
          </a:p>
          <a:p>
            <a:pPr marL="914400" lvl="2" indent="-56515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930CE37-8444-4146-BEF1-E6A4E2D5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ECD45B-FA42-2C43-A0E5-72241F090F0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5DD34-21A8-DB46-9F9D-D45B43ABCA13}"/>
              </a:ext>
            </a:extLst>
          </p:cNvPr>
          <p:cNvSpPr/>
          <p:nvPr/>
        </p:nvSpPr>
        <p:spPr>
          <a:xfrm>
            <a:off x="731499" y="5464465"/>
            <a:ext cx="3878905" cy="4608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FB548-FF46-554F-8E59-3D54FCD9E442}"/>
              </a:ext>
            </a:extLst>
          </p:cNvPr>
          <p:cNvSpPr/>
          <p:nvPr/>
        </p:nvSpPr>
        <p:spPr>
          <a:xfrm>
            <a:off x="731500" y="3121760"/>
            <a:ext cx="3994120" cy="4608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549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731CF796-62AD-9B4D-B526-B08475563F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Scheduling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18E9FF30-5FAA-2343-812B-2158E7655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8CB267-8CA3-E24D-851D-B10E33F4102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89EC3A1-7439-DA41-BAF9-A83512FEF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First-In First-Out Scheduling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A4D0B92-C780-C349-98D4-55E87F343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First-in first-out scheduling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Simple, but restrictive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Example: two kinds of traffic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Voice over IP needs low delay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E-mail is not that sensitive about delay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Voice traffic waits behind e-mail</a:t>
            </a:r>
          </a:p>
        </p:txBody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id="{08E07536-AC67-ED47-82DD-C4A1BA02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094538"/>
            <a:ext cx="495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3" rIns="92065" bIns="46033"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18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7" name="Line 9">
            <a:extLst>
              <a:ext uri="{FF2B5EF4-FFF2-40B4-BE49-F238E27FC236}">
                <a16:creationId xmlns:a16="http://schemas.microsoft.com/office/drawing/2014/main" id="{CA563BD9-F774-9D44-8476-40C425682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0738" y="5437188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10">
            <a:extLst>
              <a:ext uri="{FF2B5EF4-FFF2-40B4-BE49-F238E27FC236}">
                <a16:creationId xmlns:a16="http://schemas.microsoft.com/office/drawing/2014/main" id="{AEA46F85-FA25-E641-A8C9-3EEA2FFEC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6450" y="5414963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11">
            <a:extLst>
              <a:ext uri="{FF2B5EF4-FFF2-40B4-BE49-F238E27FC236}">
                <a16:creationId xmlns:a16="http://schemas.microsoft.com/office/drawing/2014/main" id="{71A6E60E-0C5E-1F4C-A477-A4130506D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5189538"/>
            <a:ext cx="76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0" name="Rectangle 13">
            <a:extLst>
              <a:ext uri="{FF2B5EF4-FFF2-40B4-BE49-F238E27FC236}">
                <a16:creationId xmlns:a16="http://schemas.microsoft.com/office/drawing/2014/main" id="{DFE98F58-1074-2E49-AE58-D95E7EA22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5189538"/>
            <a:ext cx="2286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1" name="Rectangle 14">
            <a:extLst>
              <a:ext uri="{FF2B5EF4-FFF2-40B4-BE49-F238E27FC236}">
                <a16:creationId xmlns:a16="http://schemas.microsoft.com/office/drawing/2014/main" id="{46001624-D441-084A-B9CE-C72545C9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963" y="5189538"/>
            <a:ext cx="228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2" name="Rectangle 15">
            <a:extLst>
              <a:ext uri="{FF2B5EF4-FFF2-40B4-BE49-F238E27FC236}">
                <a16:creationId xmlns:a16="http://schemas.microsoft.com/office/drawing/2014/main" id="{C08FAA8D-1108-8946-9724-7CC6A7EC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189538"/>
            <a:ext cx="76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3" name="Rectangle 16">
            <a:extLst>
              <a:ext uri="{FF2B5EF4-FFF2-40B4-BE49-F238E27FC236}">
                <a16:creationId xmlns:a16="http://schemas.microsoft.com/office/drawing/2014/main" id="{92F06578-219B-6A44-A8C3-DF99E3CCF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5189538"/>
            <a:ext cx="762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4" name="Rectangle 17">
            <a:extLst>
              <a:ext uri="{FF2B5EF4-FFF2-40B4-BE49-F238E27FC236}">
                <a16:creationId xmlns:a16="http://schemas.microsoft.com/office/drawing/2014/main" id="{9D8D54EE-895B-8B45-8827-3F1B6C6A1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189538"/>
            <a:ext cx="76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5" name="Rectangle 18">
            <a:extLst>
              <a:ext uri="{FF2B5EF4-FFF2-40B4-BE49-F238E27FC236}">
                <a16:creationId xmlns:a16="http://schemas.microsoft.com/office/drawing/2014/main" id="{C7D45D9E-7F81-5A4F-AB42-C65465E5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189538"/>
            <a:ext cx="228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6" name="Rectangle 19">
            <a:extLst>
              <a:ext uri="{FF2B5EF4-FFF2-40B4-BE49-F238E27FC236}">
                <a16:creationId xmlns:a16="http://schemas.microsoft.com/office/drawing/2014/main" id="{7E8E3B5B-ED04-4F49-A477-4F15DF8D2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5189538"/>
            <a:ext cx="76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7" name="Rectangle 20">
            <a:extLst>
              <a:ext uri="{FF2B5EF4-FFF2-40B4-BE49-F238E27FC236}">
                <a16:creationId xmlns:a16="http://schemas.microsoft.com/office/drawing/2014/main" id="{BA8239C7-07E3-D645-95AF-60B3E6DBB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5189538"/>
            <a:ext cx="76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8" name="Rectangle 21">
            <a:extLst>
              <a:ext uri="{FF2B5EF4-FFF2-40B4-BE49-F238E27FC236}">
                <a16:creationId xmlns:a16="http://schemas.microsoft.com/office/drawing/2014/main" id="{1B4112AB-27C5-3C49-AA88-FDD94372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5208588"/>
            <a:ext cx="1397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9" name="Rectangle 22">
            <a:extLst>
              <a:ext uri="{FF2B5EF4-FFF2-40B4-BE49-F238E27FC236}">
                <a16:creationId xmlns:a16="http://schemas.microsoft.com/office/drawing/2014/main" id="{074AF622-FAAE-ED4F-B548-D303A21A2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5208588"/>
            <a:ext cx="1397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0" name="Rectangle 23">
            <a:extLst>
              <a:ext uri="{FF2B5EF4-FFF2-40B4-BE49-F238E27FC236}">
                <a16:creationId xmlns:a16="http://schemas.microsoft.com/office/drawing/2014/main" id="{759EBFBF-B52E-BB45-88FD-FE775326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520858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1" name="Rectangle 24">
            <a:extLst>
              <a:ext uri="{FF2B5EF4-FFF2-40B4-BE49-F238E27FC236}">
                <a16:creationId xmlns:a16="http://schemas.microsoft.com/office/drawing/2014/main" id="{B9A10808-5FD7-0944-8A1E-6CCE59627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5208588"/>
            <a:ext cx="1397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2" name="Rectangle 25">
            <a:extLst>
              <a:ext uri="{FF2B5EF4-FFF2-40B4-BE49-F238E27FC236}">
                <a16:creationId xmlns:a16="http://schemas.microsoft.com/office/drawing/2014/main" id="{5F55C459-770F-FF42-BB2A-6D08938D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5208588"/>
            <a:ext cx="1397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3" name="Rectangle 26">
            <a:extLst>
              <a:ext uri="{FF2B5EF4-FFF2-40B4-BE49-F238E27FC236}">
                <a16:creationId xmlns:a16="http://schemas.microsoft.com/office/drawing/2014/main" id="{EEA8A7E4-16B8-ED43-A3CE-EB8C0E9E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5208588"/>
            <a:ext cx="228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4" name="Rectangle 27">
            <a:extLst>
              <a:ext uri="{FF2B5EF4-FFF2-40B4-BE49-F238E27FC236}">
                <a16:creationId xmlns:a16="http://schemas.microsoft.com/office/drawing/2014/main" id="{7E0E4E4A-5B30-774F-8365-E573B0D9B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5208588"/>
            <a:ext cx="1397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5" name="Rectangle 28">
            <a:extLst>
              <a:ext uri="{FF2B5EF4-FFF2-40B4-BE49-F238E27FC236}">
                <a16:creationId xmlns:a16="http://schemas.microsoft.com/office/drawing/2014/main" id="{09CDD479-1136-854F-BE5B-32D998ABF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5208588"/>
            <a:ext cx="228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6" name="Rectangle 38">
            <a:extLst>
              <a:ext uri="{FF2B5EF4-FFF2-40B4-BE49-F238E27FC236}">
                <a16:creationId xmlns:a16="http://schemas.microsoft.com/office/drawing/2014/main" id="{6A8C95AC-1CC1-954E-9276-4831BEA4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5189538"/>
            <a:ext cx="76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97" name="Line 39">
            <a:extLst>
              <a:ext uri="{FF2B5EF4-FFF2-40B4-BE49-F238E27FC236}">
                <a16:creationId xmlns:a16="http://schemas.microsoft.com/office/drawing/2014/main" id="{128408AF-39F0-984A-B22A-3DED16D87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5665788"/>
            <a:ext cx="3810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40">
            <a:extLst>
              <a:ext uri="{FF2B5EF4-FFF2-40B4-BE49-F238E27FC236}">
                <a16:creationId xmlns:a16="http://schemas.microsoft.com/office/drawing/2014/main" id="{6E1770DA-5BA9-6B45-8A50-6EBDF28A0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5189538"/>
            <a:ext cx="3810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99" name="Picture 43" descr="Click To Preview">
            <a:extLst>
              <a:ext uri="{FF2B5EF4-FFF2-40B4-BE49-F238E27FC236}">
                <a16:creationId xmlns:a16="http://schemas.microsoft.com/office/drawing/2014/main" id="{363F79FD-BE27-6046-8747-CF19C502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725988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0" name="Line 44">
            <a:extLst>
              <a:ext uri="{FF2B5EF4-FFF2-40B4-BE49-F238E27FC236}">
                <a16:creationId xmlns:a16="http://schemas.microsoft.com/office/drawing/2014/main" id="{24E88604-12CC-4649-8821-187E36863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750" y="5189538"/>
            <a:ext cx="1036638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1" name="Line 46">
            <a:extLst>
              <a:ext uri="{FF2B5EF4-FFF2-40B4-BE49-F238E27FC236}">
                <a16:creationId xmlns:a16="http://schemas.microsoft.com/office/drawing/2014/main" id="{62E446AA-F43C-7545-99F3-12A60E93A5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5850" y="5419725"/>
            <a:ext cx="998538" cy="3841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4302" name="Picture 47" descr="MCj03963060000[1]">
            <a:extLst>
              <a:ext uri="{FF2B5EF4-FFF2-40B4-BE49-F238E27FC236}">
                <a16:creationId xmlns:a16="http://schemas.microsoft.com/office/drawing/2014/main" id="{3306E738-647B-BF4C-9C5E-45782C35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35613"/>
            <a:ext cx="6794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3" name="Slide Number Placeholder 2">
            <a:extLst>
              <a:ext uri="{FF2B5EF4-FFF2-40B4-BE49-F238E27FC236}">
                <a16:creationId xmlns:a16="http://schemas.microsoft.com/office/drawing/2014/main" id="{D92DA8EC-0AC7-E14F-8B98-A297C6FE058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246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7632681-E14E-034A-A38A-7EA96CE0AE51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23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1F46BA1-80E8-2446-9F83-5FD5A628C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Strict Priority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8B24C38-12C1-BD47-8042-F0C516C30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0528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Multiple levels of priority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Always transmit high-priority traffic, when present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Isolation for the high-priority traffic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Almost like it has a dedicated link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Except for (small) delay for packet transmission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But, lower priority traffic may starve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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6324" name="Line 5">
            <a:extLst>
              <a:ext uri="{FF2B5EF4-FFF2-40B4-BE49-F238E27FC236}">
                <a16:creationId xmlns:a16="http://schemas.microsoft.com/office/drawing/2014/main" id="{31D236CA-62A4-1E4F-8F13-FA91A3F0D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6813" y="5788025"/>
            <a:ext cx="2535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Line 6">
            <a:extLst>
              <a:ext uri="{FF2B5EF4-FFF2-40B4-BE49-F238E27FC236}">
                <a16:creationId xmlns:a16="http://schemas.microsoft.com/office/drawing/2014/main" id="{D718B482-E285-4544-B587-FFD2C0773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713" y="6172200"/>
            <a:ext cx="2535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7">
            <a:extLst>
              <a:ext uri="{FF2B5EF4-FFF2-40B4-BE49-F238E27FC236}">
                <a16:creationId xmlns:a16="http://schemas.microsoft.com/office/drawing/2014/main" id="{3C8CBE21-7069-304C-A3D7-C957C0EA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5788025"/>
            <a:ext cx="307975" cy="384175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7" name="Rectangle 9">
            <a:extLst>
              <a:ext uri="{FF2B5EF4-FFF2-40B4-BE49-F238E27FC236}">
                <a16:creationId xmlns:a16="http://schemas.microsoft.com/office/drawing/2014/main" id="{919981A4-AB69-4C42-AB4C-BAC943C8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5788025"/>
            <a:ext cx="307975" cy="384175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8" name="Rectangle 10">
            <a:extLst>
              <a:ext uri="{FF2B5EF4-FFF2-40B4-BE49-F238E27FC236}">
                <a16:creationId xmlns:a16="http://schemas.microsoft.com/office/drawing/2014/main" id="{59A136D0-DD67-1D42-A72B-8632C216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5788025"/>
            <a:ext cx="307975" cy="384175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9" name="Rectangle 11">
            <a:extLst>
              <a:ext uri="{FF2B5EF4-FFF2-40B4-BE49-F238E27FC236}">
                <a16:creationId xmlns:a16="http://schemas.microsoft.com/office/drawing/2014/main" id="{574EED67-7B63-2E49-89ED-0F1DF6CE1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5788025"/>
            <a:ext cx="307975" cy="384175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0" name="Rectangle 12">
            <a:extLst>
              <a:ext uri="{FF2B5EF4-FFF2-40B4-BE49-F238E27FC236}">
                <a16:creationId xmlns:a16="http://schemas.microsoft.com/office/drawing/2014/main" id="{90B9023A-BE19-D64A-B5DC-7E469CC5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788025"/>
            <a:ext cx="307975" cy="384175"/>
          </a:xfrm>
          <a:prstGeom prst="rect">
            <a:avLst/>
          </a:prstGeom>
          <a:solidFill>
            <a:srgbClr val="3399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1" name="Line 13">
            <a:extLst>
              <a:ext uri="{FF2B5EF4-FFF2-40B4-BE49-F238E27FC236}">
                <a16:creationId xmlns:a16="http://schemas.microsoft.com/office/drawing/2014/main" id="{D4A84434-99DA-7E4E-9D3E-FDFF96FD7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6813" y="5057775"/>
            <a:ext cx="2535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Line 14">
            <a:extLst>
              <a:ext uri="{FF2B5EF4-FFF2-40B4-BE49-F238E27FC236}">
                <a16:creationId xmlns:a16="http://schemas.microsoft.com/office/drawing/2014/main" id="{9F916F5C-CF68-6640-9B48-5D5D62D6D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713" y="5441950"/>
            <a:ext cx="2535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Rectangle 15">
            <a:extLst>
              <a:ext uri="{FF2B5EF4-FFF2-40B4-BE49-F238E27FC236}">
                <a16:creationId xmlns:a16="http://schemas.microsoft.com/office/drawing/2014/main" id="{3857ADC0-39A8-D547-82D4-E52989DCC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5057775"/>
            <a:ext cx="307975" cy="384175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4" name="Rectangle 16">
            <a:extLst>
              <a:ext uri="{FF2B5EF4-FFF2-40B4-BE49-F238E27FC236}">
                <a16:creationId xmlns:a16="http://schemas.microsoft.com/office/drawing/2014/main" id="{F4B612B7-0DE2-624B-85BB-C8EA6F921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5057775"/>
            <a:ext cx="307975" cy="384175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5" name="Rectangle 17">
            <a:extLst>
              <a:ext uri="{FF2B5EF4-FFF2-40B4-BE49-F238E27FC236}">
                <a16:creationId xmlns:a16="http://schemas.microsoft.com/office/drawing/2014/main" id="{538A5E04-01EC-5A43-9F70-11CDC3C1C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5057775"/>
            <a:ext cx="307975" cy="384175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6" name="Oval 20">
            <a:extLst>
              <a:ext uri="{FF2B5EF4-FFF2-40B4-BE49-F238E27FC236}">
                <a16:creationId xmlns:a16="http://schemas.microsoft.com/office/drawing/2014/main" id="{218BE07C-DEEB-9044-8942-BF65D86D9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13" y="5327650"/>
            <a:ext cx="614362" cy="5365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7" name="Line 21">
            <a:extLst>
              <a:ext uri="{FF2B5EF4-FFF2-40B4-BE49-F238E27FC236}">
                <a16:creationId xmlns:a16="http://schemas.microsoft.com/office/drawing/2014/main" id="{15753DD6-407E-1041-95C9-E26EDB966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0150" y="5211763"/>
            <a:ext cx="614363" cy="307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22">
            <a:extLst>
              <a:ext uri="{FF2B5EF4-FFF2-40B4-BE49-F238E27FC236}">
                <a16:creationId xmlns:a16="http://schemas.microsoft.com/office/drawing/2014/main" id="{0F55D170-8408-484E-8CFD-D54961492F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0150" y="5711825"/>
            <a:ext cx="576263" cy="2682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23">
            <a:extLst>
              <a:ext uri="{FF2B5EF4-FFF2-40B4-BE49-F238E27FC236}">
                <a16:creationId xmlns:a16="http://schemas.microsoft.com/office/drawing/2014/main" id="{B0AB2571-359C-6542-9E49-B0B7C46DC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675" y="5557838"/>
            <a:ext cx="1228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Slide Number Placeholder 2">
            <a:extLst>
              <a:ext uri="{FF2B5EF4-FFF2-40B4-BE49-F238E27FC236}">
                <a16:creationId xmlns:a16="http://schemas.microsoft.com/office/drawing/2014/main" id="{59C2D625-9C08-5F48-8D91-80BBCF204136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D4CD729-8E37-3649-AC3B-3D62D1FA5F77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24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249A095-2067-7D4F-9C6D-B9BB42771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Weighted Fair Scheduling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E251D06-60C5-174B-B3A2-64E530DDE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4724400"/>
          </a:xfrm>
        </p:spPr>
        <p:txBody>
          <a:bodyPr/>
          <a:lstStyle/>
          <a:p>
            <a:r>
              <a:rPr lang="en-US" altLang="en-US" sz="3000">
                <a:ea typeface="ＭＳ Ｐゴシック" panose="020B0600070205080204" pitchFamily="34" charset="-128"/>
              </a:rPr>
              <a:t>Weighted fair scheduling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Assign each queue a fraction of the link bandwidth</a:t>
            </a:r>
          </a:p>
          <a:p>
            <a:pPr lvl="1">
              <a:spcAft>
                <a:spcPts val="24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Rotate across queues on a small time scale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704ABB1E-3DA4-114D-BA0E-E37887B39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510088"/>
            <a:ext cx="538163" cy="728662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74BC05E0-E508-A24C-B62A-27AE8EF4F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4510088"/>
            <a:ext cx="538162" cy="728662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84578B7C-5771-1046-BAB2-AA8BF1C9E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510088"/>
            <a:ext cx="538163" cy="72866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0A34F05A-C852-1F46-925C-E6807ED18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4510088"/>
            <a:ext cx="538162" cy="728662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CF4B59AC-9896-9C40-B570-75FAD1B0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4510088"/>
            <a:ext cx="538162" cy="728662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7" name="Rectangle 9">
            <a:extLst>
              <a:ext uri="{FF2B5EF4-FFF2-40B4-BE49-F238E27FC236}">
                <a16:creationId xmlns:a16="http://schemas.microsoft.com/office/drawing/2014/main" id="{6371E31D-86A3-B840-8D0E-6227F44C1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4510088"/>
            <a:ext cx="538163" cy="728662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8" name="Rectangle 10">
            <a:extLst>
              <a:ext uri="{FF2B5EF4-FFF2-40B4-BE49-F238E27FC236}">
                <a16:creationId xmlns:a16="http://schemas.microsoft.com/office/drawing/2014/main" id="{B3BBF946-48A1-E249-8FFD-21513D909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4510088"/>
            <a:ext cx="538162" cy="72866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9" name="Rectangle 11">
            <a:extLst>
              <a:ext uri="{FF2B5EF4-FFF2-40B4-BE49-F238E27FC236}">
                <a16:creationId xmlns:a16="http://schemas.microsoft.com/office/drawing/2014/main" id="{EEEB7DB3-35EC-8741-93A4-C84D4C1E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510088"/>
            <a:ext cx="538163" cy="728662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0" name="Rectangle 16">
            <a:extLst>
              <a:ext uri="{FF2B5EF4-FFF2-40B4-BE49-F238E27FC236}">
                <a16:creationId xmlns:a16="http://schemas.microsoft.com/office/drawing/2014/main" id="{FF081EDF-1996-6C4C-BB9A-B4A2A87CB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4510088"/>
            <a:ext cx="538163" cy="728662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Rectangle 17">
            <a:extLst>
              <a:ext uri="{FF2B5EF4-FFF2-40B4-BE49-F238E27FC236}">
                <a16:creationId xmlns:a16="http://schemas.microsoft.com/office/drawing/2014/main" id="{E87DA6F0-1C8B-7C48-901F-31048BCE9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510088"/>
            <a:ext cx="538162" cy="728662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2" name="Rectangle 18">
            <a:extLst>
              <a:ext uri="{FF2B5EF4-FFF2-40B4-BE49-F238E27FC236}">
                <a16:creationId xmlns:a16="http://schemas.microsoft.com/office/drawing/2014/main" id="{946C3C6F-2A94-5D40-BC42-BBE728E3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25" y="4510088"/>
            <a:ext cx="538163" cy="72866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3" name="Rectangle 19">
            <a:extLst>
              <a:ext uri="{FF2B5EF4-FFF2-40B4-BE49-F238E27FC236}">
                <a16:creationId xmlns:a16="http://schemas.microsoft.com/office/drawing/2014/main" id="{5A449CC3-2EA0-9647-9BA9-F008969FE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4510088"/>
            <a:ext cx="538162" cy="728662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4" name="Text Box 20">
            <a:extLst>
              <a:ext uri="{FF2B5EF4-FFF2-40B4-BE49-F238E27FC236}">
                <a16:creationId xmlns:a16="http://schemas.microsoft.com/office/drawing/2014/main" id="{C22B6545-798C-CE49-9C1D-867011B0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5348288"/>
            <a:ext cx="5253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</a:rPr>
              <a:t>50% red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0000FF"/>
                </a:solidFill>
              </a:rPr>
              <a:t>25% blue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00FF00"/>
                </a:solidFill>
              </a:rPr>
              <a:t>25% green</a:t>
            </a:r>
          </a:p>
        </p:txBody>
      </p:sp>
      <p:sp>
        <p:nvSpPr>
          <p:cNvPr id="58385" name="Slide Number Placeholder 2">
            <a:extLst>
              <a:ext uri="{FF2B5EF4-FFF2-40B4-BE49-F238E27FC236}">
                <a16:creationId xmlns:a16="http://schemas.microsoft.com/office/drawing/2014/main" id="{93A67718-3E47-9047-8F4B-058B24EF1C1C}"/>
              </a:ext>
            </a:extLst>
          </p:cNvPr>
          <p:cNvSpPr txBox="1">
            <a:spLocks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14A2965-95A9-F54A-8F6A-C52D82404C87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25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C6266DB-BFDA-9245-A119-AB412DE5C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Weighted Fair Scheduling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C47D65E-2288-CF48-BE00-B0DFCF6DE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71983"/>
            <a:ext cx="8763000" cy="49069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If non-work conserving (resources can go idle)</a:t>
            </a:r>
          </a:p>
          <a:p>
            <a:pPr lvl="1">
              <a:spcAft>
                <a:spcPts val="120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Each flow gets at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most</a:t>
            </a:r>
            <a:r>
              <a:rPr lang="en-US" altLang="en-US" sz="2600" dirty="0">
                <a:ea typeface="ＭＳ Ｐゴシック" panose="020B0600070205080204" pitchFamily="34" charset="-128"/>
              </a:rPr>
              <a:t> its allocated weight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WFQ is work-conserving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Send extra traffic from one queue if others are idle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Results in (Y) higher or (M) lower utilization than non-work conserving?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WFQ results in max-min fairness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Maximize the minimum rate of each flow</a:t>
            </a:r>
          </a:p>
        </p:txBody>
      </p:sp>
      <p:sp>
        <p:nvSpPr>
          <p:cNvPr id="60420" name="Slide Number Placeholder 2">
            <a:extLst>
              <a:ext uri="{FF2B5EF4-FFF2-40B4-BE49-F238E27FC236}">
                <a16:creationId xmlns:a16="http://schemas.microsoft.com/office/drawing/2014/main" id="{175D4E00-F8E6-AD41-9ACA-B0539EA5FAE6}"/>
              </a:ext>
            </a:extLst>
          </p:cNvPr>
          <p:cNvSpPr txBox="1">
            <a:spLocks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D808E00-207C-0D49-A85D-BE6338A36DFD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26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C6266DB-BFDA-9245-A119-AB412DE5C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Max-Min Fairness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C47D65E-2288-CF48-BE00-B0DFCF6DE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12838"/>
            <a:ext cx="8763000" cy="49069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Maximize the minimum rate of each flow</a:t>
            </a:r>
          </a:p>
          <a:p>
            <a:pPr marL="914400" lvl="1" indent="-514350">
              <a:buAutoNum type="arabicPeriod"/>
            </a:pPr>
            <a:r>
              <a:rPr lang="en-US" sz="2400" dirty="0"/>
              <a:t>Allocate in order of increasing demand</a:t>
            </a:r>
          </a:p>
          <a:p>
            <a:pPr marL="914400" lvl="1" indent="-514350">
              <a:buAutoNum type="arabicPeriod"/>
            </a:pPr>
            <a:r>
              <a:rPr lang="en-US" sz="2400" dirty="0"/>
              <a:t>No flow gets more than demand</a:t>
            </a:r>
          </a:p>
          <a:p>
            <a:pPr marL="914400" lvl="1" indent="-514350">
              <a:buAutoNum type="arabicPeriod"/>
            </a:pPr>
            <a:r>
              <a:rPr lang="en-US" sz="2400" dirty="0"/>
              <a:t>The excess, if any, is equally shared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2">
            <a:extLst>
              <a:ext uri="{FF2B5EF4-FFF2-40B4-BE49-F238E27FC236}">
                <a16:creationId xmlns:a16="http://schemas.microsoft.com/office/drawing/2014/main" id="{175D4E00-F8E6-AD41-9ACA-B0539EA5FAE6}"/>
              </a:ext>
            </a:extLst>
          </p:cNvPr>
          <p:cNvSpPr txBox="1">
            <a:spLocks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D808E00-207C-0D49-A85D-BE6338A36DFD}" type="slidenum">
              <a:rPr lang="en-US" altLang="en-US" sz="18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27</a:t>
            </a:fld>
            <a:endParaRPr lang="en-US" altLang="en-US" sz="18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3FCAA446-05D0-6E49-B6E7-AB9930BF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82" y="3921841"/>
            <a:ext cx="418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C12B73E-66A3-A049-9CA6-1E2E1E35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49" y="3490412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92B5D08-5226-C64B-8CB2-E1D68E26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9" y="4317129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3E74774A-2B29-9644-AF86-E2517EF8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588" y="3934170"/>
            <a:ext cx="152400" cy="457200"/>
          </a:xfrm>
          <a:prstGeom prst="ellipse">
            <a:avLst/>
          </a:prstGeom>
          <a:gradFill rotWithShape="0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3B9FCE8-90CC-2C46-BE7C-1573EEBF2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988" y="3934170"/>
            <a:ext cx="1066800" cy="457200"/>
          </a:xfrm>
          <a:prstGeom prst="rect">
            <a:avLst/>
          </a:prstGeom>
          <a:gradFill rotWithShape="0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rgbClr val="FFFF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7453E59B-9A5E-464B-99A1-437C5B2FC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1988" y="393417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D6BAEEE4-3A65-264D-9989-B22157CCD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1988" y="439137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5A341408-542F-1A44-A689-0D46837B5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788" y="3934170"/>
            <a:ext cx="1524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6CCD20A8-6421-7A4A-85D9-C66D9564C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38" y="3781770"/>
            <a:ext cx="6096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9103A538-0427-764C-99C9-F863AAAE3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38" y="4162770"/>
            <a:ext cx="609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C861458E-E032-5D40-AC95-D277583F81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388" y="4238970"/>
            <a:ext cx="60960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E2BCBC6E-2345-6E43-80EE-385FF37CC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87" y="3591074"/>
            <a:ext cx="418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3BC4E3-38C4-8D40-8CD1-E73E69481D74}"/>
              </a:ext>
            </a:extLst>
          </p:cNvPr>
          <p:cNvGrpSpPr/>
          <p:nvPr/>
        </p:nvGrpSpPr>
        <p:grpSpPr>
          <a:xfrm>
            <a:off x="3722911" y="3148312"/>
            <a:ext cx="4304982" cy="3497884"/>
            <a:chOff x="412842" y="3013511"/>
            <a:chExt cx="4304982" cy="3497884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FBFB68E8-79AE-C84B-B96E-A82E42AB3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6600" y="3485678"/>
              <a:ext cx="0" cy="25409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A76897E-1A7F-DD43-ADA8-485D8EFD7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600" y="6026650"/>
              <a:ext cx="37812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926CB971-CF98-4E43-95C5-725477E6F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092469" y="4518822"/>
              <a:ext cx="33799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Rate Demanded/Allocated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59A349ED-5ED7-5A4F-BD88-119BD271B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133" y="6142063"/>
              <a:ext cx="25206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Flows sorted by demand</a:t>
              </a: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BEB6D4AE-AC7E-8E43-AEF7-79C3BA78C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200" y="4669262"/>
              <a:ext cx="685800" cy="1357388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ADF46F22-7D91-4545-A83D-22CB35813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000" y="4267199"/>
              <a:ext cx="685800" cy="1759449"/>
            </a:xfrm>
            <a:prstGeom prst="rect">
              <a:avLst/>
            </a:prstGeom>
            <a:solidFill>
              <a:srgbClr val="E06248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180C80-B479-DD42-A377-B2B376909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400" y="5655581"/>
              <a:ext cx="685800" cy="37449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 Box 31">
              <a:extLst>
                <a:ext uri="{FF2B5EF4-FFF2-40B4-BE49-F238E27FC236}">
                  <a16:creationId xmlns:a16="http://schemas.microsoft.com/office/drawing/2014/main" id="{A0EA5359-2707-A448-BE27-5D3EAD1B2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537" y="5225169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0C39548E-4C76-DB48-949D-4AAF1355E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8674" y="4207597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4" name="Text Box 31">
              <a:extLst>
                <a:ext uri="{FF2B5EF4-FFF2-40B4-BE49-F238E27FC236}">
                  <a16:creationId xmlns:a16="http://schemas.microsoft.com/office/drawing/2014/main" id="{FCEF889E-AE9D-0541-8840-FC699E35E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67" y="3811654"/>
              <a:ext cx="41870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D307BA-F493-7F44-B027-418E81A3FF57}"/>
              </a:ext>
            </a:extLst>
          </p:cNvPr>
          <p:cNvGrpSpPr/>
          <p:nvPr/>
        </p:nvGrpSpPr>
        <p:grpSpPr>
          <a:xfrm>
            <a:off x="4551469" y="5786956"/>
            <a:ext cx="2819400" cy="378394"/>
            <a:chOff x="1393800" y="5499755"/>
            <a:chExt cx="2819400" cy="378394"/>
          </a:xfrm>
        </p:grpSpPr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3C39E82C-E62B-A249-A6D7-893193F42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800" y="5503656"/>
              <a:ext cx="685800" cy="37449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46593747-0C76-2947-8FD3-A83B80771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00" y="5499755"/>
              <a:ext cx="685800" cy="3744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5265F57D-A881-7148-B0D0-D296E1B08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00" y="5499755"/>
              <a:ext cx="685800" cy="37449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0DE127-5626-C640-B891-4AE34DCC2666}"/>
              </a:ext>
            </a:extLst>
          </p:cNvPr>
          <p:cNvGrpSpPr/>
          <p:nvPr/>
        </p:nvGrpSpPr>
        <p:grpSpPr>
          <a:xfrm>
            <a:off x="4303165" y="5426060"/>
            <a:ext cx="4914681" cy="369332"/>
            <a:chOff x="965350" y="5133704"/>
            <a:chExt cx="4914681" cy="369332"/>
          </a:xfrm>
        </p:grpSpPr>
        <p:sp>
          <p:nvSpPr>
            <p:cNvPr id="40" name="Line 36">
              <a:extLst>
                <a:ext uri="{FF2B5EF4-FFF2-40B4-BE49-F238E27FC236}">
                  <a16:creationId xmlns:a16="http://schemas.microsoft.com/office/drawing/2014/main" id="{7121EEFB-1D9E-4A4F-AE16-53E6A037F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350" y="5488463"/>
              <a:ext cx="40528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05D8FA-610C-3943-BCF0-D79D6C1D1683}"/>
                </a:ext>
              </a:extLst>
            </p:cNvPr>
            <p:cNvSpPr txBox="1"/>
            <p:nvPr/>
          </p:nvSpPr>
          <p:spPr>
            <a:xfrm>
              <a:off x="3308055" y="5133704"/>
              <a:ext cx="257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Total = 6</a:t>
              </a:r>
            </a:p>
          </p:txBody>
        </p:sp>
      </p:grp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F2C39BB2-0151-5F4A-8CE2-916D77D9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853188-5136-8044-8BEC-63A86BDFC966}" type="slidenum"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C6266DB-BFDA-9245-A119-AB412DE5C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Max-Min Fairness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C47D65E-2288-CF48-BE00-B0DFCF6DE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12838"/>
            <a:ext cx="8763000" cy="4906962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Maximize the minimum rate of each flow</a:t>
            </a:r>
          </a:p>
          <a:p>
            <a:pPr marL="914400" lvl="1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Allocate in order of increasing demand</a:t>
            </a:r>
          </a:p>
          <a:p>
            <a:pPr marL="914400" lvl="1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flow gets more than demand</a:t>
            </a:r>
          </a:p>
          <a:p>
            <a:pPr marL="914400" lvl="1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excess, if any, is equally shared</a:t>
            </a:r>
          </a:p>
          <a:p>
            <a:pPr lvl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0" name="Slide Number Placeholder 2">
            <a:extLst>
              <a:ext uri="{FF2B5EF4-FFF2-40B4-BE49-F238E27FC236}">
                <a16:creationId xmlns:a16="http://schemas.microsoft.com/office/drawing/2014/main" id="{175D4E00-F8E6-AD41-9ACA-B0539EA5FAE6}"/>
              </a:ext>
            </a:extLst>
          </p:cNvPr>
          <p:cNvSpPr txBox="1">
            <a:spLocks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D808E00-207C-0D49-A85D-BE6338A36DFD}" type="slidenum">
              <a:rPr lang="en-US" altLang="en-US" sz="18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28</a:t>
            </a:fld>
            <a:endParaRPr lang="en-US" altLang="en-US" sz="18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3FCAA446-05D0-6E49-B6E7-AB9930BF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82" y="3921841"/>
            <a:ext cx="418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C12B73E-66A3-A049-9CA6-1E2E1E35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49" y="3490412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92B5D08-5226-C64B-8CB2-E1D68E26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9" y="4317129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3E74774A-2B29-9644-AF86-E2517EF8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588" y="3934170"/>
            <a:ext cx="152400" cy="457200"/>
          </a:xfrm>
          <a:prstGeom prst="ellipse">
            <a:avLst/>
          </a:prstGeom>
          <a:gradFill rotWithShape="0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3B9FCE8-90CC-2C46-BE7C-1573EEBF2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988" y="3934170"/>
            <a:ext cx="1066800" cy="457200"/>
          </a:xfrm>
          <a:prstGeom prst="rect">
            <a:avLst/>
          </a:prstGeom>
          <a:gradFill rotWithShape="0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rgbClr val="FFFFF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7453E59B-9A5E-464B-99A1-437C5B2FC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1988" y="393417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D6BAEEE4-3A65-264D-9989-B22157CCD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1988" y="439137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5A341408-542F-1A44-A689-0D46837B5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788" y="3934170"/>
            <a:ext cx="1524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6CCD20A8-6421-7A4A-85D9-C66D9564C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38" y="3781770"/>
            <a:ext cx="6096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9103A538-0427-764C-99C9-F863AAAE3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38" y="4162770"/>
            <a:ext cx="609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C861458E-E032-5D40-AC95-D277583F81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388" y="4238970"/>
            <a:ext cx="60960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E2BCBC6E-2345-6E43-80EE-385FF37CC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787" y="3591074"/>
            <a:ext cx="418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3BC4E3-38C4-8D40-8CD1-E73E69481D74}"/>
              </a:ext>
            </a:extLst>
          </p:cNvPr>
          <p:cNvGrpSpPr/>
          <p:nvPr/>
        </p:nvGrpSpPr>
        <p:grpSpPr>
          <a:xfrm>
            <a:off x="3722911" y="3148312"/>
            <a:ext cx="4304982" cy="3497884"/>
            <a:chOff x="412842" y="3013511"/>
            <a:chExt cx="4304982" cy="3497884"/>
          </a:xfrm>
        </p:grpSpPr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FBFB68E8-79AE-C84B-B96E-A82E42AB3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6600" y="3485678"/>
              <a:ext cx="0" cy="25409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A76897E-1A7F-DD43-ADA8-485D8EFD7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600" y="6026650"/>
              <a:ext cx="37812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926CB971-CF98-4E43-95C5-725477E6F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092469" y="4518822"/>
              <a:ext cx="33799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Rate Demanded/Allocated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59A349ED-5ED7-5A4F-BD88-119BD271B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4133" y="6142063"/>
              <a:ext cx="25206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Flows sorted by demand</a:t>
              </a: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BEB6D4AE-AC7E-8E43-AEF7-79C3BA78C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200" y="4669262"/>
              <a:ext cx="685800" cy="1357388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ADF46F22-7D91-4545-A83D-22CB35813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000" y="4267199"/>
              <a:ext cx="685800" cy="1759449"/>
            </a:xfrm>
            <a:prstGeom prst="rect">
              <a:avLst/>
            </a:prstGeom>
            <a:solidFill>
              <a:srgbClr val="E06248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180C80-B479-DD42-A377-B2B376909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400" y="5655581"/>
              <a:ext cx="685800" cy="37449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0C39548E-4C76-DB48-949D-4AAF1355E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8674" y="4207597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4" name="Text Box 31">
              <a:extLst>
                <a:ext uri="{FF2B5EF4-FFF2-40B4-BE49-F238E27FC236}">
                  <a16:creationId xmlns:a16="http://schemas.microsoft.com/office/drawing/2014/main" id="{FCEF889E-AE9D-0541-8840-FC699E35E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67" y="3811654"/>
              <a:ext cx="41870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D307BA-F493-7F44-B027-418E81A3FF57}"/>
              </a:ext>
            </a:extLst>
          </p:cNvPr>
          <p:cNvGrpSpPr/>
          <p:nvPr/>
        </p:nvGrpSpPr>
        <p:grpSpPr>
          <a:xfrm>
            <a:off x="4551469" y="5786956"/>
            <a:ext cx="2819400" cy="378394"/>
            <a:chOff x="1393800" y="5499755"/>
            <a:chExt cx="2819400" cy="378394"/>
          </a:xfrm>
        </p:grpSpPr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3C39E82C-E62B-A249-A6D7-893193F42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800" y="5503656"/>
              <a:ext cx="685800" cy="37449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46593747-0C76-2947-8FD3-A83B80771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00" y="5499755"/>
              <a:ext cx="685800" cy="3744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5265F57D-A881-7148-B0D0-D296E1B08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00" y="5499755"/>
              <a:ext cx="685800" cy="37449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43" name="Text Box 14">
            <a:extLst>
              <a:ext uri="{FF2B5EF4-FFF2-40B4-BE49-F238E27FC236}">
                <a16:creationId xmlns:a16="http://schemas.microsoft.com/office/drawing/2014/main" id="{00180D3E-4750-D943-B3C0-41378DA0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86" y="4997533"/>
            <a:ext cx="16979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4:  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4) =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4) =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4) =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F2C39BB2-0151-5F4A-8CE2-916D77D9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853188-5136-8044-8BEC-63A86BDFC966}" type="slidenum"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B86655-D30F-B346-A2C7-C6F12A4E3487}"/>
              </a:ext>
            </a:extLst>
          </p:cNvPr>
          <p:cNvGrpSpPr/>
          <p:nvPr/>
        </p:nvGrpSpPr>
        <p:grpSpPr>
          <a:xfrm>
            <a:off x="2508788" y="3757112"/>
            <a:ext cx="811137" cy="779860"/>
            <a:chOff x="3171360" y="1853527"/>
            <a:chExt cx="811137" cy="779860"/>
          </a:xfrm>
        </p:grpSpPr>
        <p:sp>
          <p:nvSpPr>
            <p:cNvPr id="47" name="Line 8">
              <a:extLst>
                <a:ext uri="{FF2B5EF4-FFF2-40B4-BE49-F238E27FC236}">
                  <a16:creationId xmlns:a16="http://schemas.microsoft.com/office/drawing/2014/main" id="{2A5E4D0C-4A46-1D43-B358-EB987C38C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360" y="2392535"/>
              <a:ext cx="5334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Line 9">
              <a:extLst>
                <a:ext uri="{FF2B5EF4-FFF2-40B4-BE49-F238E27FC236}">
                  <a16:creationId xmlns:a16="http://schemas.microsoft.com/office/drawing/2014/main" id="{9855E7C1-7C06-C749-98FB-60EBD10B8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360" y="2259185"/>
              <a:ext cx="533400" cy="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Line 10">
              <a:extLst>
                <a:ext uri="{FF2B5EF4-FFF2-40B4-BE49-F238E27FC236}">
                  <a16:creationId xmlns:a16="http://schemas.microsoft.com/office/drawing/2014/main" id="{0F7A21CC-116C-F548-9CC6-8E59C6BE5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360" y="2113135"/>
              <a:ext cx="5334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Text Box 11">
              <a:extLst>
                <a:ext uri="{FF2B5EF4-FFF2-40B4-BE49-F238E27FC236}">
                  <a16:creationId xmlns:a16="http://schemas.microsoft.com/office/drawing/2014/main" id="{8C1289B5-5647-C445-9676-D2DB93079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8854" y="206979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1" name="Text Box 12">
              <a:extLst>
                <a:ext uri="{FF2B5EF4-FFF2-40B4-BE49-F238E27FC236}">
                  <a16:creationId xmlns:a16="http://schemas.microsoft.com/office/drawing/2014/main" id="{4394458A-70BA-A74D-B298-2283CDF7A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811" y="1853527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 Box 13">
              <a:extLst>
                <a:ext uri="{FF2B5EF4-FFF2-40B4-BE49-F238E27FC236}">
                  <a16:creationId xmlns:a16="http://schemas.microsoft.com/office/drawing/2014/main" id="{DB5D0F31-8744-E54E-B21D-C8FE61EB9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811" y="226405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C47981-5710-0044-9C74-81C55CB4000C}"/>
              </a:ext>
            </a:extLst>
          </p:cNvPr>
          <p:cNvGrpSpPr/>
          <p:nvPr/>
        </p:nvGrpSpPr>
        <p:grpSpPr>
          <a:xfrm>
            <a:off x="4303165" y="4995707"/>
            <a:ext cx="5092660" cy="1165742"/>
            <a:chOff x="1145496" y="4708506"/>
            <a:chExt cx="5092660" cy="116574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DEB11CA-D8F7-CE49-A80F-B473EC507076}"/>
                </a:ext>
              </a:extLst>
            </p:cNvPr>
            <p:cNvSpPr txBox="1"/>
            <p:nvPr/>
          </p:nvSpPr>
          <p:spPr>
            <a:xfrm>
              <a:off x="3385373" y="4708506"/>
              <a:ext cx="2852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Total = 10</a:t>
              </a:r>
            </a:p>
          </p:txBody>
        </p:sp>
        <p:sp>
          <p:nvSpPr>
            <p:cNvPr id="60" name="Rectangle 30">
              <a:extLst>
                <a:ext uri="{FF2B5EF4-FFF2-40B4-BE49-F238E27FC236}">
                  <a16:creationId xmlns:a16="http://schemas.microsoft.com/office/drawing/2014/main" id="{6BCF49C4-2815-2C40-BD7E-071049B9F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400" y="5122338"/>
              <a:ext cx="685800" cy="74621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1" name="Rectangle 30">
              <a:extLst>
                <a:ext uri="{FF2B5EF4-FFF2-40B4-BE49-F238E27FC236}">
                  <a16:creationId xmlns:a16="http://schemas.microsoft.com/office/drawing/2014/main" id="{B2C5D93D-63B7-564F-A9FB-F3CD7DF9F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266" y="5122181"/>
              <a:ext cx="685800" cy="75206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Line 36">
              <a:extLst>
                <a:ext uri="{FF2B5EF4-FFF2-40B4-BE49-F238E27FC236}">
                  <a16:creationId xmlns:a16="http://schemas.microsoft.com/office/drawing/2014/main" id="{05BE44EA-7830-2C47-A047-724734511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5496" y="5138859"/>
              <a:ext cx="40528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4" name="Text Box 31">
            <a:extLst>
              <a:ext uri="{FF2B5EF4-FFF2-40B4-BE49-F238E27FC236}">
                <a16:creationId xmlns:a16="http://schemas.microsoft.com/office/drawing/2014/main" id="{AFB059A2-10F3-6B40-A1BE-2A945F1D1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606" y="535997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aphicFrame>
        <p:nvGraphicFramePr>
          <p:cNvPr id="65" name="Object 4">
            <a:extLst>
              <a:ext uri="{FF2B5EF4-FFF2-40B4-BE49-F238E27FC236}">
                <a16:creationId xmlns:a16="http://schemas.microsoft.com/office/drawing/2014/main" id="{0027869C-7956-8940-B2E8-2600742ADFD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30860" y="3429345"/>
          <a:ext cx="25495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1079032" imgH="342751" progId="Equation.3">
                  <p:embed/>
                </p:oleObj>
              </mc:Choice>
              <mc:Fallback>
                <p:oleObj name="Equation" r:id="rId4" imgW="1079032" imgH="342751" progId="Equation.3">
                  <p:embed/>
                  <p:pic>
                    <p:nvPicPr>
                      <p:cNvPr id="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860" y="3429345"/>
                        <a:ext cx="25495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925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Fair </a:t>
            </a:r>
            <a:r>
              <a:rPr lang="en-US" dirty="0" err="1"/>
              <a:t>Queueing</a:t>
            </a:r>
            <a:endParaRPr lang="en-US" dirty="0"/>
          </a:p>
        </p:txBody>
      </p:sp>
      <p:grpSp>
        <p:nvGrpSpPr>
          <p:cNvPr id="214" name="Group 213"/>
          <p:cNvGrpSpPr/>
          <p:nvPr/>
        </p:nvGrpSpPr>
        <p:grpSpPr>
          <a:xfrm>
            <a:off x="304179" y="2084825"/>
            <a:ext cx="5895975" cy="3103563"/>
            <a:chOff x="449797" y="3330708"/>
            <a:chExt cx="5895975" cy="3103563"/>
          </a:xfrm>
        </p:grpSpPr>
        <p:grpSp>
          <p:nvGrpSpPr>
            <p:cNvPr id="94" name="Group 12"/>
            <p:cNvGrpSpPr>
              <a:grpSpLocks/>
            </p:cNvGrpSpPr>
            <p:nvPr/>
          </p:nvGrpSpPr>
          <p:grpSpPr bwMode="auto">
            <a:xfrm>
              <a:off x="449797" y="3330708"/>
              <a:ext cx="5895975" cy="3103563"/>
              <a:chOff x="1776" y="1152"/>
              <a:chExt cx="3714" cy="1955"/>
            </a:xfrm>
          </p:grpSpPr>
          <p:sp>
            <p:nvSpPr>
              <p:cNvPr id="95" name="AutoShape 1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1872" cy="195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14"/>
              <p:cNvSpPr>
                <a:spLocks/>
              </p:cNvSpPr>
              <p:nvPr/>
            </p:nvSpPr>
            <p:spPr bwMode="auto">
              <a:xfrm>
                <a:off x="3744" y="1440"/>
                <a:ext cx="576" cy="336"/>
              </a:xfrm>
              <a:custGeom>
                <a:avLst/>
                <a:gdLst>
                  <a:gd name="T0" fmla="*/ 0 w 576"/>
                  <a:gd name="T1" fmla="*/ 0 h 336"/>
                  <a:gd name="T2" fmla="*/ 576 w 576"/>
                  <a:gd name="T3" fmla="*/ 0 h 336"/>
                  <a:gd name="T4" fmla="*/ 576 w 576"/>
                  <a:gd name="T5" fmla="*/ 336 h 336"/>
                  <a:gd name="T6" fmla="*/ 0 w 576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33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336"/>
                    </a:lnTo>
                    <a:lnTo>
                      <a:pt x="0" y="336"/>
                    </a:lnTo>
                  </a:path>
                </a:pathLst>
              </a:custGeom>
              <a:solidFill>
                <a:srgbClr val="DDDDDD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5"/>
              <p:cNvSpPr>
                <a:spLocks noChangeShapeType="1"/>
              </p:cNvSpPr>
              <p:nvPr/>
            </p:nvSpPr>
            <p:spPr bwMode="auto">
              <a:xfrm>
                <a:off x="4224" y="144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6"/>
              <p:cNvSpPr>
                <a:spLocks noChangeShapeType="1"/>
              </p:cNvSpPr>
              <p:nvPr/>
            </p:nvSpPr>
            <p:spPr bwMode="auto">
              <a:xfrm>
                <a:off x="4128" y="144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"/>
              <p:cNvSpPr>
                <a:spLocks noChangeShapeType="1"/>
              </p:cNvSpPr>
              <p:nvPr/>
            </p:nvSpPr>
            <p:spPr bwMode="auto">
              <a:xfrm>
                <a:off x="4032" y="144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8"/>
              <p:cNvSpPr>
                <a:spLocks/>
              </p:cNvSpPr>
              <p:nvPr/>
            </p:nvSpPr>
            <p:spPr bwMode="auto">
              <a:xfrm>
                <a:off x="3744" y="1984"/>
                <a:ext cx="576" cy="336"/>
              </a:xfrm>
              <a:custGeom>
                <a:avLst/>
                <a:gdLst>
                  <a:gd name="T0" fmla="*/ 0 w 576"/>
                  <a:gd name="T1" fmla="*/ 0 h 336"/>
                  <a:gd name="T2" fmla="*/ 576 w 576"/>
                  <a:gd name="T3" fmla="*/ 0 h 336"/>
                  <a:gd name="T4" fmla="*/ 576 w 576"/>
                  <a:gd name="T5" fmla="*/ 336 h 336"/>
                  <a:gd name="T6" fmla="*/ 0 w 576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33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336"/>
                    </a:lnTo>
                    <a:lnTo>
                      <a:pt x="0" y="336"/>
                    </a:lnTo>
                  </a:path>
                </a:pathLst>
              </a:custGeom>
              <a:solidFill>
                <a:srgbClr val="DDDDDD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9"/>
              <p:cNvSpPr>
                <a:spLocks noChangeShapeType="1"/>
              </p:cNvSpPr>
              <p:nvPr/>
            </p:nvSpPr>
            <p:spPr bwMode="auto">
              <a:xfrm>
                <a:off x="4224" y="1984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0"/>
              <p:cNvSpPr>
                <a:spLocks noChangeShapeType="1"/>
              </p:cNvSpPr>
              <p:nvPr/>
            </p:nvSpPr>
            <p:spPr bwMode="auto">
              <a:xfrm>
                <a:off x="4128" y="1984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1"/>
              <p:cNvSpPr>
                <a:spLocks noChangeShapeType="1"/>
              </p:cNvSpPr>
              <p:nvPr/>
            </p:nvSpPr>
            <p:spPr bwMode="auto">
              <a:xfrm>
                <a:off x="4032" y="1984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2"/>
              <p:cNvSpPr>
                <a:spLocks/>
              </p:cNvSpPr>
              <p:nvPr/>
            </p:nvSpPr>
            <p:spPr bwMode="auto">
              <a:xfrm>
                <a:off x="3744" y="2528"/>
                <a:ext cx="576" cy="336"/>
              </a:xfrm>
              <a:custGeom>
                <a:avLst/>
                <a:gdLst>
                  <a:gd name="T0" fmla="*/ 0 w 576"/>
                  <a:gd name="T1" fmla="*/ 0 h 336"/>
                  <a:gd name="T2" fmla="*/ 576 w 576"/>
                  <a:gd name="T3" fmla="*/ 0 h 336"/>
                  <a:gd name="T4" fmla="*/ 576 w 576"/>
                  <a:gd name="T5" fmla="*/ 336 h 336"/>
                  <a:gd name="T6" fmla="*/ 0 w 576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33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336"/>
                    </a:lnTo>
                    <a:lnTo>
                      <a:pt x="0" y="336"/>
                    </a:lnTo>
                  </a:path>
                </a:pathLst>
              </a:custGeom>
              <a:solidFill>
                <a:srgbClr val="DDDDDD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3"/>
              <p:cNvSpPr>
                <a:spLocks noChangeShapeType="1"/>
              </p:cNvSpPr>
              <p:nvPr/>
            </p:nvSpPr>
            <p:spPr bwMode="auto">
              <a:xfrm>
                <a:off x="4224" y="252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4"/>
              <p:cNvSpPr>
                <a:spLocks noChangeShapeType="1"/>
              </p:cNvSpPr>
              <p:nvPr/>
            </p:nvSpPr>
            <p:spPr bwMode="auto">
              <a:xfrm>
                <a:off x="4128" y="252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4032" y="252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1776" y="1584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>
                <a:off x="1776" y="2160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1776" y="2688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>
                <a:off x="4320" y="1584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320" y="2160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36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39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48"/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51"/>
              <p:cNvSpPr>
                <a:spLocks noChangeShapeType="1"/>
              </p:cNvSpPr>
              <p:nvPr/>
            </p:nvSpPr>
            <p:spPr bwMode="auto">
              <a:xfrm>
                <a:off x="2736" y="2688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Text Box 54"/>
              <p:cNvSpPr txBox="1">
                <a:spLocks noChangeArrowheads="1"/>
              </p:cNvSpPr>
              <p:nvPr/>
            </p:nvSpPr>
            <p:spPr bwMode="auto">
              <a:xfrm>
                <a:off x="1823" y="1392"/>
                <a:ext cx="85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Link 1, ingress</a:t>
                </a:r>
              </a:p>
            </p:txBody>
          </p:sp>
          <p:sp>
            <p:nvSpPr>
              <p:cNvPr id="137" name="Text Box 55"/>
              <p:cNvSpPr txBox="1">
                <a:spLocks noChangeArrowheads="1"/>
              </p:cNvSpPr>
              <p:nvPr/>
            </p:nvSpPr>
            <p:spPr bwMode="auto">
              <a:xfrm>
                <a:off x="4654" y="1392"/>
                <a:ext cx="81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0">
                    <a:latin typeface="Calibri" panose="020F0502020204030204" pitchFamily="34" charset="0"/>
                    <a:cs typeface="Calibri" panose="020F0502020204030204" pitchFamily="34" charset="0"/>
                  </a:rPr>
                  <a:t>Link 1, egress</a:t>
                </a:r>
              </a:p>
            </p:txBody>
          </p:sp>
          <p:sp>
            <p:nvSpPr>
              <p:cNvPr id="138" name="Text Box 56"/>
              <p:cNvSpPr txBox="1">
                <a:spLocks noChangeArrowheads="1"/>
              </p:cNvSpPr>
              <p:nvPr/>
            </p:nvSpPr>
            <p:spPr bwMode="auto">
              <a:xfrm>
                <a:off x="1832" y="1968"/>
                <a:ext cx="85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0">
                    <a:latin typeface="Calibri" panose="020F0502020204030204" pitchFamily="34" charset="0"/>
                    <a:cs typeface="Calibri" panose="020F0502020204030204" pitchFamily="34" charset="0"/>
                  </a:rPr>
                  <a:t>Link 2, ingress</a:t>
                </a:r>
              </a:p>
            </p:txBody>
          </p:sp>
          <p:sp>
            <p:nvSpPr>
              <p:cNvPr id="139" name="Text Box 57"/>
              <p:cNvSpPr txBox="1">
                <a:spLocks noChangeArrowheads="1"/>
              </p:cNvSpPr>
              <p:nvPr/>
            </p:nvSpPr>
            <p:spPr bwMode="auto">
              <a:xfrm>
                <a:off x="4652" y="1968"/>
                <a:ext cx="8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0">
                    <a:latin typeface="Comic Sans MS" charset="0"/>
                  </a:rPr>
                  <a:t>Link 2, egress</a:t>
                </a:r>
              </a:p>
            </p:txBody>
          </p:sp>
          <p:sp>
            <p:nvSpPr>
              <p:cNvPr id="140" name="Text Box 58"/>
              <p:cNvSpPr txBox="1">
                <a:spLocks noChangeArrowheads="1"/>
              </p:cNvSpPr>
              <p:nvPr/>
            </p:nvSpPr>
            <p:spPr bwMode="auto">
              <a:xfrm>
                <a:off x="1832" y="2496"/>
                <a:ext cx="85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0">
                    <a:latin typeface="Calibri" panose="020F0502020204030204" pitchFamily="34" charset="0"/>
                    <a:cs typeface="Calibri" panose="020F0502020204030204" pitchFamily="34" charset="0"/>
                  </a:rPr>
                  <a:t>Link 3, ingress</a:t>
                </a:r>
              </a:p>
            </p:txBody>
          </p:sp>
          <p:sp>
            <p:nvSpPr>
              <p:cNvPr id="141" name="Text Box 59"/>
              <p:cNvSpPr txBox="1">
                <a:spLocks noChangeArrowheads="1"/>
              </p:cNvSpPr>
              <p:nvPr/>
            </p:nvSpPr>
            <p:spPr bwMode="auto">
              <a:xfrm>
                <a:off x="4652" y="2496"/>
                <a:ext cx="8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0">
                    <a:latin typeface="Comic Sans MS" charset="0"/>
                  </a:rPr>
                  <a:t>Link 3, egress</a:t>
                </a:r>
              </a:p>
            </p:txBody>
          </p:sp>
        </p:grpSp>
        <p:sp>
          <p:nvSpPr>
            <p:cNvPr id="194" name="Rectangle 2"/>
            <p:cNvSpPr>
              <a:spLocks noChangeArrowheads="1"/>
            </p:cNvSpPr>
            <p:nvPr/>
          </p:nvSpPr>
          <p:spPr bwMode="auto">
            <a:xfrm>
              <a:off x="3573997" y="3794443"/>
              <a:ext cx="914400" cy="53121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43" tIns="44379" rIns="90343" bIns="44379" anchor="ctr"/>
            <a:lstStyle/>
            <a:p>
              <a:pPr algn="ctr" defTabSz="912813"/>
              <a:endParaRPr lang="en-US"/>
            </a:p>
          </p:txBody>
        </p:sp>
        <p:sp>
          <p:nvSpPr>
            <p:cNvPr id="195" name="Rectangle 2"/>
            <p:cNvSpPr>
              <a:spLocks noChangeArrowheads="1"/>
            </p:cNvSpPr>
            <p:nvPr/>
          </p:nvSpPr>
          <p:spPr bwMode="auto">
            <a:xfrm>
              <a:off x="3573997" y="4656925"/>
              <a:ext cx="914400" cy="53121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43" tIns="44379" rIns="90343" bIns="44379" anchor="ctr"/>
            <a:lstStyle/>
            <a:p>
              <a:pPr algn="ctr" defTabSz="912813"/>
              <a:endParaRPr lang="en-US"/>
            </a:p>
          </p:txBody>
        </p:sp>
        <p:sp>
          <p:nvSpPr>
            <p:cNvPr id="196" name="Rectangle 2"/>
            <p:cNvSpPr>
              <a:spLocks noChangeArrowheads="1"/>
            </p:cNvSpPr>
            <p:nvPr/>
          </p:nvSpPr>
          <p:spPr bwMode="auto">
            <a:xfrm>
              <a:off x="3573997" y="5515108"/>
              <a:ext cx="914400" cy="53121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43" tIns="44379" rIns="90343" bIns="44379" anchor="ctr"/>
            <a:lstStyle/>
            <a:p>
              <a:pPr algn="ctr" defTabSz="912813"/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342779" y="2542927"/>
            <a:ext cx="4361028" cy="2485935"/>
            <a:chOff x="4488397" y="3872423"/>
            <a:chExt cx="4361028" cy="2485935"/>
          </a:xfrm>
        </p:grpSpPr>
        <p:grpSp>
          <p:nvGrpSpPr>
            <p:cNvPr id="197" name="Group 196"/>
            <p:cNvGrpSpPr/>
            <p:nvPr/>
          </p:nvGrpSpPr>
          <p:grpSpPr>
            <a:xfrm>
              <a:off x="5029049" y="4503749"/>
              <a:ext cx="3820376" cy="1854609"/>
              <a:chOff x="5113733" y="3412849"/>
              <a:chExt cx="4008836" cy="1854609"/>
            </a:xfrm>
          </p:grpSpPr>
          <p:sp>
            <p:nvSpPr>
              <p:cNvPr id="155" name="Rectangle 2"/>
              <p:cNvSpPr>
                <a:spLocks noChangeArrowheads="1"/>
              </p:cNvSpPr>
              <p:nvPr/>
            </p:nvSpPr>
            <p:spPr bwMode="auto">
              <a:xfrm>
                <a:off x="5113733" y="3412849"/>
                <a:ext cx="3704036" cy="1854609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0343" tIns="44379" rIns="90343" bIns="44379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56" name="Rectangle 3"/>
              <p:cNvSpPr>
                <a:spLocks noChangeArrowheads="1"/>
              </p:cNvSpPr>
              <p:nvPr/>
            </p:nvSpPr>
            <p:spPr bwMode="auto">
              <a:xfrm>
                <a:off x="6534944" y="3641449"/>
                <a:ext cx="1065212" cy="1444625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57" name="Rectangle 31"/>
              <p:cNvSpPr>
                <a:spLocks noChangeArrowheads="1"/>
              </p:cNvSpPr>
              <p:nvPr/>
            </p:nvSpPr>
            <p:spPr bwMode="auto">
              <a:xfrm>
                <a:off x="7779544" y="4020861"/>
                <a:ext cx="912812" cy="53340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grpSp>
            <p:nvGrpSpPr>
              <p:cNvPr id="158" name="Group 32"/>
              <p:cNvGrpSpPr>
                <a:grpSpLocks/>
              </p:cNvGrpSpPr>
              <p:nvPr/>
            </p:nvGrpSpPr>
            <p:grpSpPr bwMode="auto">
              <a:xfrm>
                <a:off x="6687344" y="3868461"/>
                <a:ext cx="781050" cy="153988"/>
                <a:chOff x="3636" y="2064"/>
                <a:chExt cx="493" cy="97"/>
              </a:xfrm>
            </p:grpSpPr>
            <p:sp>
              <p:nvSpPr>
                <p:cNvPr id="159" name="Rectangle 33"/>
                <p:cNvSpPr>
                  <a:spLocks noChangeArrowheads="1"/>
                </p:cNvSpPr>
                <p:nvPr/>
              </p:nvSpPr>
              <p:spPr bwMode="auto">
                <a:xfrm>
                  <a:off x="3696" y="2064"/>
                  <a:ext cx="432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60" name="Line 34"/>
                <p:cNvSpPr>
                  <a:spLocks noChangeShapeType="1"/>
                </p:cNvSpPr>
                <p:nvPr/>
              </p:nvSpPr>
              <p:spPr bwMode="auto">
                <a:xfrm>
                  <a:off x="4128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61" name="Line 35"/>
                <p:cNvSpPr>
                  <a:spLocks noChangeShapeType="1"/>
                </p:cNvSpPr>
                <p:nvPr/>
              </p:nvSpPr>
              <p:spPr bwMode="auto">
                <a:xfrm>
                  <a:off x="3984" y="206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62" name="Line 36"/>
                <p:cNvSpPr>
                  <a:spLocks noChangeShapeType="1"/>
                </p:cNvSpPr>
                <p:nvPr/>
              </p:nvSpPr>
              <p:spPr bwMode="auto">
                <a:xfrm>
                  <a:off x="3840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63" name="Line 37"/>
                <p:cNvSpPr>
                  <a:spLocks noChangeShapeType="1"/>
                </p:cNvSpPr>
                <p:nvPr/>
              </p:nvSpPr>
              <p:spPr bwMode="auto">
                <a:xfrm>
                  <a:off x="3636" y="2064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64" name="Line 38"/>
                <p:cNvSpPr>
                  <a:spLocks noChangeShapeType="1"/>
                </p:cNvSpPr>
                <p:nvPr/>
              </p:nvSpPr>
              <p:spPr bwMode="auto">
                <a:xfrm>
                  <a:off x="3636" y="2160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</p:grpSp>
          <p:sp>
            <p:nvSpPr>
              <p:cNvPr id="165" name="Text Box 39"/>
              <p:cNvSpPr txBox="1">
                <a:spLocks noChangeArrowheads="1"/>
              </p:cNvSpPr>
              <p:nvPr/>
            </p:nvSpPr>
            <p:spPr bwMode="auto">
              <a:xfrm>
                <a:off x="7762078" y="4135161"/>
                <a:ext cx="965208" cy="305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FFFF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Scheduler</a:t>
                </a:r>
              </a:p>
            </p:txBody>
          </p:sp>
          <p:sp>
            <p:nvSpPr>
              <p:cNvPr id="166" name="Text Box 40"/>
              <p:cNvSpPr txBox="1">
                <a:spLocks noChangeArrowheads="1"/>
              </p:cNvSpPr>
              <p:nvPr/>
            </p:nvSpPr>
            <p:spPr bwMode="auto">
              <a:xfrm>
                <a:off x="6793273" y="3641449"/>
                <a:ext cx="675554" cy="305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flow 1</a:t>
                </a:r>
              </a:p>
            </p:txBody>
          </p:sp>
          <p:grpSp>
            <p:nvGrpSpPr>
              <p:cNvPr id="167" name="Group 42"/>
              <p:cNvGrpSpPr>
                <a:grpSpLocks/>
              </p:cNvGrpSpPr>
              <p:nvPr/>
            </p:nvGrpSpPr>
            <p:grpSpPr bwMode="auto">
              <a:xfrm>
                <a:off x="6706394" y="4324096"/>
                <a:ext cx="781050" cy="153988"/>
                <a:chOff x="3636" y="2064"/>
                <a:chExt cx="493" cy="97"/>
              </a:xfrm>
            </p:grpSpPr>
            <p:sp>
              <p:nvSpPr>
                <p:cNvPr id="168" name="Rectangle 43"/>
                <p:cNvSpPr>
                  <a:spLocks noChangeArrowheads="1"/>
                </p:cNvSpPr>
                <p:nvPr/>
              </p:nvSpPr>
              <p:spPr bwMode="auto">
                <a:xfrm>
                  <a:off x="3696" y="2064"/>
                  <a:ext cx="432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69" name="Line 44"/>
                <p:cNvSpPr>
                  <a:spLocks noChangeShapeType="1"/>
                </p:cNvSpPr>
                <p:nvPr/>
              </p:nvSpPr>
              <p:spPr bwMode="auto">
                <a:xfrm>
                  <a:off x="4128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70" name="Line 45"/>
                <p:cNvSpPr>
                  <a:spLocks noChangeShapeType="1"/>
                </p:cNvSpPr>
                <p:nvPr/>
              </p:nvSpPr>
              <p:spPr bwMode="auto">
                <a:xfrm>
                  <a:off x="3984" y="206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71" name="Line 46"/>
                <p:cNvSpPr>
                  <a:spLocks noChangeShapeType="1"/>
                </p:cNvSpPr>
                <p:nvPr/>
              </p:nvSpPr>
              <p:spPr bwMode="auto">
                <a:xfrm>
                  <a:off x="3840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72" name="Line 47"/>
                <p:cNvSpPr>
                  <a:spLocks noChangeShapeType="1"/>
                </p:cNvSpPr>
                <p:nvPr/>
              </p:nvSpPr>
              <p:spPr bwMode="auto">
                <a:xfrm>
                  <a:off x="3636" y="2064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73" name="Line 48"/>
                <p:cNvSpPr>
                  <a:spLocks noChangeShapeType="1"/>
                </p:cNvSpPr>
                <p:nvPr/>
              </p:nvSpPr>
              <p:spPr bwMode="auto">
                <a:xfrm>
                  <a:off x="3636" y="2160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</p:grpSp>
          <p:sp>
            <p:nvSpPr>
              <p:cNvPr id="174" name="Text Box 49"/>
              <p:cNvSpPr txBox="1">
                <a:spLocks noChangeArrowheads="1"/>
              </p:cNvSpPr>
              <p:nvPr/>
            </p:nvSpPr>
            <p:spPr bwMode="auto">
              <a:xfrm>
                <a:off x="6812324" y="4100236"/>
                <a:ext cx="675554" cy="305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flow 2</a:t>
                </a:r>
              </a:p>
            </p:txBody>
          </p:sp>
          <p:grpSp>
            <p:nvGrpSpPr>
              <p:cNvPr id="175" name="Group 50"/>
              <p:cNvGrpSpPr>
                <a:grpSpLocks/>
              </p:cNvGrpSpPr>
              <p:nvPr/>
            </p:nvGrpSpPr>
            <p:grpSpPr bwMode="auto">
              <a:xfrm>
                <a:off x="6706394" y="4855886"/>
                <a:ext cx="781050" cy="153988"/>
                <a:chOff x="3636" y="2064"/>
                <a:chExt cx="493" cy="97"/>
              </a:xfrm>
            </p:grpSpPr>
            <p:sp>
              <p:nvSpPr>
                <p:cNvPr id="176" name="Rectangle 51"/>
                <p:cNvSpPr>
                  <a:spLocks noChangeArrowheads="1"/>
                </p:cNvSpPr>
                <p:nvPr/>
              </p:nvSpPr>
              <p:spPr bwMode="auto">
                <a:xfrm>
                  <a:off x="3696" y="2064"/>
                  <a:ext cx="432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77" name="Line 52"/>
                <p:cNvSpPr>
                  <a:spLocks noChangeShapeType="1"/>
                </p:cNvSpPr>
                <p:nvPr/>
              </p:nvSpPr>
              <p:spPr bwMode="auto">
                <a:xfrm>
                  <a:off x="4128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78" name="Line 53"/>
                <p:cNvSpPr>
                  <a:spLocks noChangeShapeType="1"/>
                </p:cNvSpPr>
                <p:nvPr/>
              </p:nvSpPr>
              <p:spPr bwMode="auto">
                <a:xfrm>
                  <a:off x="3984" y="206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79" name="Line 54"/>
                <p:cNvSpPr>
                  <a:spLocks noChangeShapeType="1"/>
                </p:cNvSpPr>
                <p:nvPr/>
              </p:nvSpPr>
              <p:spPr bwMode="auto">
                <a:xfrm>
                  <a:off x="3840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80" name="Line 55"/>
                <p:cNvSpPr>
                  <a:spLocks noChangeShapeType="1"/>
                </p:cNvSpPr>
                <p:nvPr/>
              </p:nvSpPr>
              <p:spPr bwMode="auto">
                <a:xfrm>
                  <a:off x="3636" y="2064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81" name="Line 56"/>
                <p:cNvSpPr>
                  <a:spLocks noChangeShapeType="1"/>
                </p:cNvSpPr>
                <p:nvPr/>
              </p:nvSpPr>
              <p:spPr bwMode="auto">
                <a:xfrm>
                  <a:off x="3636" y="2160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</p:grpSp>
          <p:sp>
            <p:nvSpPr>
              <p:cNvPr id="182" name="Text Box 57"/>
              <p:cNvSpPr txBox="1">
                <a:spLocks noChangeArrowheads="1"/>
              </p:cNvSpPr>
              <p:nvPr/>
            </p:nvSpPr>
            <p:spPr bwMode="auto">
              <a:xfrm>
                <a:off x="6809800" y="4632049"/>
                <a:ext cx="680601" cy="305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flow n</a:t>
                </a:r>
              </a:p>
            </p:txBody>
          </p:sp>
          <p:sp>
            <p:nvSpPr>
              <p:cNvPr id="183" name="Rectangle 58"/>
              <p:cNvSpPr>
                <a:spLocks noChangeArrowheads="1"/>
              </p:cNvSpPr>
              <p:nvPr/>
            </p:nvSpPr>
            <p:spPr bwMode="auto">
              <a:xfrm>
                <a:off x="5509419" y="4020861"/>
                <a:ext cx="863600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4" name="Text Box 59"/>
              <p:cNvSpPr txBox="1">
                <a:spLocks noChangeArrowheads="1"/>
              </p:cNvSpPr>
              <p:nvPr/>
            </p:nvSpPr>
            <p:spPr bwMode="auto">
              <a:xfrm>
                <a:off x="5476429" y="4130628"/>
                <a:ext cx="896242" cy="305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Classifier</a:t>
                </a:r>
              </a:p>
            </p:txBody>
          </p:sp>
          <p:sp>
            <p:nvSpPr>
              <p:cNvPr id="185" name="Line 60"/>
              <p:cNvSpPr>
                <a:spLocks noChangeShapeType="1"/>
              </p:cNvSpPr>
              <p:nvPr/>
            </p:nvSpPr>
            <p:spPr bwMode="auto">
              <a:xfrm>
                <a:off x="5189934" y="4249461"/>
                <a:ext cx="304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86" name="Line 61"/>
              <p:cNvSpPr>
                <a:spLocks noChangeShapeType="1"/>
              </p:cNvSpPr>
              <p:nvPr/>
            </p:nvSpPr>
            <p:spPr bwMode="auto">
              <a:xfrm flipV="1">
                <a:off x="6382544" y="3944661"/>
                <a:ext cx="3048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87" name="Line 62"/>
              <p:cNvSpPr>
                <a:spLocks noChangeShapeType="1"/>
              </p:cNvSpPr>
              <p:nvPr/>
            </p:nvSpPr>
            <p:spPr bwMode="auto">
              <a:xfrm>
                <a:off x="6382544" y="4249461"/>
                <a:ext cx="304800" cy="152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88" name="Line 63"/>
              <p:cNvSpPr>
                <a:spLocks noChangeShapeType="1"/>
              </p:cNvSpPr>
              <p:nvPr/>
            </p:nvSpPr>
            <p:spPr bwMode="auto">
              <a:xfrm>
                <a:off x="6382544" y="4249461"/>
                <a:ext cx="304800" cy="6842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89" name="Line 64"/>
              <p:cNvSpPr>
                <a:spLocks noChangeShapeType="1"/>
              </p:cNvSpPr>
              <p:nvPr/>
            </p:nvSpPr>
            <p:spPr bwMode="auto">
              <a:xfrm>
                <a:off x="7476331" y="3954186"/>
                <a:ext cx="295275" cy="276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90" name="Line 65"/>
              <p:cNvSpPr>
                <a:spLocks noChangeShapeType="1"/>
              </p:cNvSpPr>
              <p:nvPr/>
            </p:nvSpPr>
            <p:spPr bwMode="auto">
              <a:xfrm flipV="1">
                <a:off x="7523956" y="4297086"/>
                <a:ext cx="257175" cy="104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91" name="Line 66"/>
              <p:cNvSpPr>
                <a:spLocks noChangeShapeType="1"/>
              </p:cNvSpPr>
              <p:nvPr/>
            </p:nvSpPr>
            <p:spPr bwMode="auto">
              <a:xfrm flipV="1">
                <a:off x="7495381" y="4401861"/>
                <a:ext cx="257175" cy="522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92" name="Line 67"/>
              <p:cNvSpPr>
                <a:spLocks noChangeShapeType="1"/>
              </p:cNvSpPr>
              <p:nvPr/>
            </p:nvSpPr>
            <p:spPr bwMode="auto">
              <a:xfrm>
                <a:off x="8703469" y="4249461"/>
                <a:ext cx="4191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</p:grpSp>
        <p:cxnSp>
          <p:nvCxnSpPr>
            <p:cNvPr id="199" name="Straight Connector 198"/>
            <p:cNvCxnSpPr/>
            <p:nvPr/>
          </p:nvCxnSpPr>
          <p:spPr>
            <a:xfrm>
              <a:off x="4488397" y="3872423"/>
              <a:ext cx="540652" cy="63132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4488397" y="4399288"/>
              <a:ext cx="540652" cy="19590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/>
              <a:t>29</a:t>
            </a:fld>
            <a:endParaRPr lang="en-US"/>
          </a:p>
        </p:txBody>
      </p:sp>
      <p:sp>
        <p:nvSpPr>
          <p:cNvPr id="86" name="Text Placeholder 4"/>
          <p:cNvSpPr txBox="1">
            <a:spLocks/>
          </p:cNvSpPr>
          <p:nvPr/>
        </p:nvSpPr>
        <p:spPr>
          <a:xfrm>
            <a:off x="38100" y="6539805"/>
            <a:ext cx="7461250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WFQ slides credit: Nick McKeown (Stanford)</a:t>
            </a:r>
          </a:p>
        </p:txBody>
      </p:sp>
    </p:spTree>
    <p:extLst>
      <p:ext uri="{BB962C8B-B14F-4D97-AF65-F5344CB8AC3E}">
        <p14:creationId xmlns:p14="http://schemas.microsoft.com/office/powerpoint/2010/main" val="26435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BDC74B3D-FE92-6E4A-AECC-6F9CE114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Today: Queue Management</a:t>
            </a:r>
            <a:endParaRPr lang="en-US" altLang="en-US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AD4EFB4D-19FC-3A4A-B2AD-BFAFE96E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CF5769-D506-FB43-9469-8A6EC731D20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8" name="TextBox 30">
            <a:extLst>
              <a:ext uri="{FF2B5EF4-FFF2-40B4-BE49-F238E27FC236}">
                <a16:creationId xmlns:a16="http://schemas.microsoft.com/office/drawing/2014/main" id="{C1FD4A5E-E1A2-5C4A-94C7-402412F7A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individual </a:t>
            </a:r>
            <a:r>
              <a:rPr lang="en-US" altLang="en-US" sz="28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 </a:t>
            </a: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to make </a:t>
            </a:r>
            <a:b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use of shared underlying resources? </a:t>
            </a:r>
            <a:endParaRPr lang="en-US" altLang="en-US" sz="2800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27AD54-C36B-0246-8C85-A14181F0E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62600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E74F5F-9C8A-244B-9C69-E7C4E036C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43200"/>
            <a:ext cx="9144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14D6E7D-2098-0644-9A1D-57BF352A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3200"/>
            <a:ext cx="9144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36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07D2E7-A1BB-DC4A-AB0D-26ACB576B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EF65E4-3E6C-A54F-943B-D2AF2A27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562600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F7CF2E-8EBD-7944-B660-15451E5A1799}"/>
              </a:ext>
            </a:extLst>
          </p:cNvPr>
          <p:cNvCxnSpPr>
            <a:cxnSpLocks noChangeShapeType="1"/>
            <a:stCxn id="24" idx="6"/>
            <a:endCxn id="30" idx="2"/>
          </p:cNvCxnSpPr>
          <p:nvPr/>
        </p:nvCxnSpPr>
        <p:spPr bwMode="auto">
          <a:xfrm flipV="1">
            <a:off x="2895600" y="5753100"/>
            <a:ext cx="7620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4F7B27-C69E-2748-B64D-F58C2CE5BB2D}"/>
              </a:ext>
            </a:extLst>
          </p:cNvPr>
          <p:cNvCxnSpPr>
            <a:cxnSpLocks noChangeShapeType="1"/>
            <a:stCxn id="30" idx="6"/>
            <a:endCxn id="31" idx="2"/>
          </p:cNvCxnSpPr>
          <p:nvPr/>
        </p:nvCxnSpPr>
        <p:spPr bwMode="auto">
          <a:xfrm>
            <a:off x="4572000" y="5753100"/>
            <a:ext cx="9144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39A72C8-9176-C24A-B50A-B6C250FEE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86000"/>
            <a:ext cx="6019800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F53DC1-D60B-6649-BB4B-4FA74D1AA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6019800" cy="190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86DD75-D9A6-7C44-9AFD-45E6DEC51BCE}"/>
              </a:ext>
            </a:extLst>
          </p:cNvPr>
          <p:cNvCxnSpPr>
            <a:cxnSpLocks noChangeShapeType="1"/>
            <a:stCxn id="27" idx="6"/>
            <a:endCxn id="25" idx="2"/>
          </p:cNvCxnSpPr>
          <p:nvPr/>
        </p:nvCxnSpPr>
        <p:spPr bwMode="auto">
          <a:xfrm>
            <a:off x="2895600" y="3162300"/>
            <a:ext cx="25908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08FEEC-4C46-D64C-9FD3-396D9B60A6F7}"/>
              </a:ext>
            </a:extLst>
          </p:cNvPr>
          <p:cNvCxnSpPr>
            <a:cxnSpLocks noChangeShapeType="1"/>
            <a:stCxn id="27" idx="4"/>
            <a:endCxn id="24" idx="0"/>
          </p:cNvCxnSpPr>
          <p:nvPr/>
        </p:nvCxnSpPr>
        <p:spPr bwMode="auto">
          <a:xfrm rot="5400000">
            <a:off x="1447801" y="4572000"/>
            <a:ext cx="1981200" cy="31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62521A-1EE8-4F41-B211-D5CC646055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53794" y="4571206"/>
            <a:ext cx="19812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1" name="TextBox 30">
            <a:extLst>
              <a:ext uri="{FF2B5EF4-FFF2-40B4-BE49-F238E27FC236}">
                <a16:creationId xmlns:a16="http://schemas.microsoft.com/office/drawing/2014/main" id="{F90569BC-8D7E-8143-98B4-E601986E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8" y="2514600"/>
            <a:ext cx="187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link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2" name="TextBox 35">
            <a:extLst>
              <a:ext uri="{FF2B5EF4-FFF2-40B4-BE49-F238E27FC236}">
                <a16:creationId xmlns:a16="http://schemas.microsoft.com/office/drawing/2014/main" id="{7B97F515-C631-C940-BD16-9AE2FEB1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4800600"/>
            <a:ext cx="1441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</a:p>
        </p:txBody>
      </p:sp>
      <p:sp>
        <p:nvSpPr>
          <p:cNvPr id="21523" name="TextBox 36">
            <a:extLst>
              <a:ext uri="{FF2B5EF4-FFF2-40B4-BE49-F238E27FC236}">
                <a16:creationId xmlns:a16="http://schemas.microsoft.com/office/drawing/2014/main" id="{1D119988-E04E-FB4D-8D9D-B7E75A72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38400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</p:txBody>
      </p:sp>
      <p:sp>
        <p:nvSpPr>
          <p:cNvPr id="21524" name="TextBox 37">
            <a:extLst>
              <a:ext uri="{FF2B5EF4-FFF2-40B4-BE49-F238E27FC236}">
                <a16:creationId xmlns:a16="http://schemas.microsoft.com/office/drawing/2014/main" id="{A2AB8A3A-39D7-734E-90B0-834B72E16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05400"/>
            <a:ext cx="135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</p:txBody>
      </p:sp>
      <p:sp>
        <p:nvSpPr>
          <p:cNvPr id="21525" name="TextBox 42">
            <a:extLst>
              <a:ext uri="{FF2B5EF4-FFF2-40B4-BE49-F238E27FC236}">
                <a16:creationId xmlns:a16="http://schemas.microsoft.com/office/drawing/2014/main" id="{296DB87F-2397-EC44-9B0E-0E783074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446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4118811" y="5406132"/>
            <a:ext cx="1019175" cy="6858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3399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118812" y="3895512"/>
            <a:ext cx="990600" cy="67242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3399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Bit-by-Bit Fair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Queueing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4104891" y="3443200"/>
            <a:ext cx="1000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Flow 1</a:t>
            </a:r>
          </a:p>
        </p:txBody>
      </p:sp>
      <p:sp>
        <p:nvSpPr>
          <p:cNvPr id="734213" name="Line 5"/>
          <p:cNvSpPr>
            <a:spLocks noChangeShapeType="1"/>
          </p:cNvSpPr>
          <p:nvPr/>
        </p:nvSpPr>
        <p:spPr bwMode="auto">
          <a:xfrm>
            <a:off x="5109412" y="4110732"/>
            <a:ext cx="1219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4214" name="Line 6"/>
          <p:cNvSpPr>
            <a:spLocks noChangeShapeType="1"/>
          </p:cNvSpPr>
          <p:nvPr/>
        </p:nvSpPr>
        <p:spPr bwMode="auto">
          <a:xfrm flipV="1">
            <a:off x="5109412" y="5329932"/>
            <a:ext cx="1219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4215" name="Line 7"/>
          <p:cNvSpPr>
            <a:spLocks noChangeShapeType="1"/>
          </p:cNvSpPr>
          <p:nvPr/>
        </p:nvSpPr>
        <p:spPr bwMode="auto">
          <a:xfrm>
            <a:off x="7014412" y="5101332"/>
            <a:ext cx="12954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4216" name="Group 8"/>
          <p:cNvGrpSpPr>
            <a:grpSpLocks/>
          </p:cNvGrpSpPr>
          <p:nvPr/>
        </p:nvGrpSpPr>
        <p:grpSpPr bwMode="auto">
          <a:xfrm>
            <a:off x="3890212" y="5406132"/>
            <a:ext cx="1219200" cy="685800"/>
            <a:chOff x="2352" y="2880"/>
            <a:chExt cx="768" cy="432"/>
          </a:xfrm>
        </p:grpSpPr>
        <p:sp>
          <p:nvSpPr>
            <p:cNvPr id="734217" name="Rectangle 9"/>
            <p:cNvSpPr>
              <a:spLocks noChangeArrowheads="1"/>
            </p:cNvSpPr>
            <p:nvPr/>
          </p:nvSpPr>
          <p:spPr bwMode="auto">
            <a:xfrm>
              <a:off x="2496" y="2880"/>
              <a:ext cx="624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18" name="Line 10"/>
            <p:cNvSpPr>
              <a:spLocks noChangeShapeType="1"/>
            </p:cNvSpPr>
            <p:nvPr/>
          </p:nvSpPr>
          <p:spPr bwMode="auto">
            <a:xfrm>
              <a:off x="2352" y="288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19" name="Line 11"/>
            <p:cNvSpPr>
              <a:spLocks noChangeShapeType="1"/>
            </p:cNvSpPr>
            <p:nvPr/>
          </p:nvSpPr>
          <p:spPr bwMode="auto">
            <a:xfrm>
              <a:off x="2352" y="331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20" name="Line 12"/>
            <p:cNvSpPr>
              <a:spLocks noChangeShapeType="1"/>
            </p:cNvSpPr>
            <p:nvPr/>
          </p:nvSpPr>
          <p:spPr bwMode="auto">
            <a:xfrm>
              <a:off x="2640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21" name="Line 13"/>
            <p:cNvSpPr>
              <a:spLocks noChangeShapeType="1"/>
            </p:cNvSpPr>
            <p:nvPr/>
          </p:nvSpPr>
          <p:spPr bwMode="auto">
            <a:xfrm>
              <a:off x="2928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22" name="Line 14"/>
            <p:cNvSpPr>
              <a:spLocks noChangeShapeType="1"/>
            </p:cNvSpPr>
            <p:nvPr/>
          </p:nvSpPr>
          <p:spPr bwMode="auto">
            <a:xfrm>
              <a:off x="2784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4223" name="Group 15"/>
          <p:cNvGrpSpPr>
            <a:grpSpLocks/>
          </p:cNvGrpSpPr>
          <p:nvPr/>
        </p:nvGrpSpPr>
        <p:grpSpPr bwMode="auto">
          <a:xfrm>
            <a:off x="3890212" y="3882132"/>
            <a:ext cx="1219200" cy="685800"/>
            <a:chOff x="2352" y="2880"/>
            <a:chExt cx="768" cy="432"/>
          </a:xfrm>
        </p:grpSpPr>
        <p:sp>
          <p:nvSpPr>
            <p:cNvPr id="734224" name="Rectangle 16"/>
            <p:cNvSpPr>
              <a:spLocks noChangeArrowheads="1"/>
            </p:cNvSpPr>
            <p:nvPr/>
          </p:nvSpPr>
          <p:spPr bwMode="auto">
            <a:xfrm>
              <a:off x="2496" y="2880"/>
              <a:ext cx="624" cy="4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25" name="Line 17"/>
            <p:cNvSpPr>
              <a:spLocks noChangeShapeType="1"/>
            </p:cNvSpPr>
            <p:nvPr/>
          </p:nvSpPr>
          <p:spPr bwMode="auto">
            <a:xfrm>
              <a:off x="2352" y="288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26" name="Line 18"/>
            <p:cNvSpPr>
              <a:spLocks noChangeShapeType="1"/>
            </p:cNvSpPr>
            <p:nvPr/>
          </p:nvSpPr>
          <p:spPr bwMode="auto">
            <a:xfrm>
              <a:off x="2352" y="331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27" name="Line 19"/>
            <p:cNvSpPr>
              <a:spLocks noChangeShapeType="1"/>
            </p:cNvSpPr>
            <p:nvPr/>
          </p:nvSpPr>
          <p:spPr bwMode="auto">
            <a:xfrm>
              <a:off x="2640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28" name="Line 20"/>
            <p:cNvSpPr>
              <a:spLocks noChangeShapeType="1"/>
            </p:cNvSpPr>
            <p:nvPr/>
          </p:nvSpPr>
          <p:spPr bwMode="auto">
            <a:xfrm>
              <a:off x="2928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4229" name="Line 21"/>
            <p:cNvSpPr>
              <a:spLocks noChangeShapeType="1"/>
            </p:cNvSpPr>
            <p:nvPr/>
          </p:nvSpPr>
          <p:spPr bwMode="auto">
            <a:xfrm>
              <a:off x="2784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34230" name="Text Box 22"/>
          <p:cNvSpPr txBox="1">
            <a:spLocks noChangeArrowheads="1"/>
          </p:cNvSpPr>
          <p:nvPr/>
        </p:nvSpPr>
        <p:spPr bwMode="auto">
          <a:xfrm>
            <a:off x="3994351" y="4946700"/>
            <a:ext cx="1044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b="0">
                <a:latin typeface="Calibri" panose="020F0502020204030204" pitchFamily="34" charset="0"/>
                <a:cs typeface="Calibri" panose="020F0502020204030204" pitchFamily="34" charset="0"/>
              </a:rPr>
              <a:t>Flow </a:t>
            </a:r>
            <a:r>
              <a:rPr lang="en-US" sz="2400" b="0" i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34231" name="Line 23"/>
          <p:cNvSpPr>
            <a:spLocks noChangeShapeType="1"/>
          </p:cNvSpPr>
          <p:nvPr/>
        </p:nvSpPr>
        <p:spPr bwMode="auto">
          <a:xfrm flipH="1">
            <a:off x="2594812" y="4110732"/>
            <a:ext cx="12954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4232" name="Line 24"/>
          <p:cNvSpPr>
            <a:spLocks noChangeShapeType="1"/>
          </p:cNvSpPr>
          <p:nvPr/>
        </p:nvSpPr>
        <p:spPr bwMode="auto">
          <a:xfrm flipH="1" flipV="1">
            <a:off x="2518612" y="5329932"/>
            <a:ext cx="1371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4233" name="Line 25"/>
          <p:cNvSpPr>
            <a:spLocks noChangeShapeType="1"/>
          </p:cNvSpPr>
          <p:nvPr/>
        </p:nvSpPr>
        <p:spPr bwMode="auto">
          <a:xfrm>
            <a:off x="461212" y="5025132"/>
            <a:ext cx="9906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4234" name="AutoShape 26"/>
          <p:cNvSpPr>
            <a:spLocks noChangeArrowheads="1"/>
          </p:cNvSpPr>
          <p:nvPr/>
        </p:nvSpPr>
        <p:spPr bwMode="auto">
          <a:xfrm flipV="1">
            <a:off x="5642812" y="4186932"/>
            <a:ext cx="609600" cy="1524000"/>
          </a:xfrm>
          <a:custGeom>
            <a:avLst/>
            <a:gdLst>
              <a:gd name="G0" fmla="+- -5837326 0 0"/>
              <a:gd name="G1" fmla="+- 7171842 0 0"/>
              <a:gd name="G2" fmla="+- -5837326 0 7171842"/>
              <a:gd name="G3" fmla="+- 10800 0 0"/>
              <a:gd name="G4" fmla="+- 0 0 -583732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65 0 0"/>
              <a:gd name="G9" fmla="+- 0 0 7171842"/>
              <a:gd name="G10" fmla="+- 6965 0 2700"/>
              <a:gd name="G11" fmla="cos G10 -5837326"/>
              <a:gd name="G12" fmla="sin G10 -5837326"/>
              <a:gd name="G13" fmla="cos 13500 -5837326"/>
              <a:gd name="G14" fmla="sin 13500 -5837326"/>
              <a:gd name="G15" fmla="+- G11 10800 0"/>
              <a:gd name="G16" fmla="+- G12 10800 0"/>
              <a:gd name="G17" fmla="+- G13 10800 0"/>
              <a:gd name="G18" fmla="+- G14 10800 0"/>
              <a:gd name="G19" fmla="*/ 6965 1 2"/>
              <a:gd name="G20" fmla="+- G19 5400 0"/>
              <a:gd name="G21" fmla="cos G20 -5837326"/>
              <a:gd name="G22" fmla="sin G20 -5837326"/>
              <a:gd name="G23" fmla="+- G21 10800 0"/>
              <a:gd name="G24" fmla="+- G12 G23 G22"/>
              <a:gd name="G25" fmla="+- G22 G23 G11"/>
              <a:gd name="G26" fmla="cos 10800 -5837326"/>
              <a:gd name="G27" fmla="sin 10800 -5837326"/>
              <a:gd name="G28" fmla="cos 6965 -5837326"/>
              <a:gd name="G29" fmla="sin 6965 -583732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171842"/>
              <a:gd name="G36" fmla="sin G34 7171842"/>
              <a:gd name="G37" fmla="+/ 7171842 -583732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65 G39"/>
              <a:gd name="G43" fmla="sin 69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0 w 21600"/>
              <a:gd name="T5" fmla="*/ 8890 h 21600"/>
              <a:gd name="T6" fmla="*/ 7844 w 21600"/>
              <a:gd name="T7" fmla="*/ 19176 h 21600"/>
              <a:gd name="T8" fmla="*/ 3944 w 21600"/>
              <a:gd name="T9" fmla="*/ 9568 h 21600"/>
              <a:gd name="T10" fmla="*/ 11018 w 21600"/>
              <a:gd name="T11" fmla="*/ -2699 h 21600"/>
              <a:gd name="T12" fmla="*/ 15561 w 21600"/>
              <a:gd name="T13" fmla="*/ 1993 h 21600"/>
              <a:gd name="T14" fmla="*/ 10869 w 21600"/>
              <a:gd name="T15" fmla="*/ 653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912" y="3835"/>
                </a:moveTo>
                <a:cubicBezTo>
                  <a:pt x="10875" y="3835"/>
                  <a:pt x="10837" y="3834"/>
                  <a:pt x="10800" y="3834"/>
                </a:cubicBezTo>
                <a:cubicBezTo>
                  <a:pt x="6953" y="3835"/>
                  <a:pt x="3835" y="6953"/>
                  <a:pt x="3835" y="10800"/>
                </a:cubicBezTo>
                <a:cubicBezTo>
                  <a:pt x="3834" y="13753"/>
                  <a:pt x="5697" y="16385"/>
                  <a:pt x="8482" y="17368"/>
                </a:cubicBezTo>
                <a:lnTo>
                  <a:pt x="7206" y="20984"/>
                </a:lnTo>
                <a:cubicBezTo>
                  <a:pt x="2888" y="19461"/>
                  <a:pt x="0" y="153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0858" y="0"/>
                  <a:pt x="10916" y="0"/>
                  <a:pt x="10975" y="1"/>
                </a:cubicBezTo>
                <a:lnTo>
                  <a:pt x="11018" y="-2699"/>
                </a:lnTo>
                <a:lnTo>
                  <a:pt x="15561" y="1993"/>
                </a:lnTo>
                <a:lnTo>
                  <a:pt x="10869" y="6535"/>
                </a:lnTo>
                <a:lnTo>
                  <a:pt x="10912" y="38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4235" name="Line 27"/>
          <p:cNvSpPr>
            <a:spLocks noChangeShapeType="1"/>
          </p:cNvSpPr>
          <p:nvPr/>
        </p:nvSpPr>
        <p:spPr bwMode="auto">
          <a:xfrm>
            <a:off x="4499812" y="4644132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4236" name="AutoShape 28"/>
          <p:cNvSpPr>
            <a:spLocks noChangeArrowheads="1"/>
          </p:cNvSpPr>
          <p:nvPr/>
        </p:nvSpPr>
        <p:spPr bwMode="auto">
          <a:xfrm>
            <a:off x="1451812" y="4796532"/>
            <a:ext cx="14478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</p:txBody>
      </p:sp>
      <p:sp>
        <p:nvSpPr>
          <p:cNvPr id="734238" name="Text Box 30"/>
          <p:cNvSpPr txBox="1">
            <a:spLocks noChangeArrowheads="1"/>
          </p:cNvSpPr>
          <p:nvPr/>
        </p:nvSpPr>
        <p:spPr bwMode="auto">
          <a:xfrm>
            <a:off x="5861913" y="4034532"/>
            <a:ext cx="24314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Bit-by-bit round robin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91275" y="4711202"/>
            <a:ext cx="1272434" cy="672420"/>
            <a:chOff x="4495800" y="5105400"/>
            <a:chExt cx="1371600" cy="304800"/>
          </a:xfrm>
        </p:grpSpPr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4495800" y="5105400"/>
              <a:ext cx="76200" cy="3048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4724400" y="5105400"/>
              <a:ext cx="76200" cy="3048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4953000" y="5105400"/>
              <a:ext cx="76200" cy="3048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5181600" y="5105400"/>
              <a:ext cx="76200" cy="3048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4572000" y="5105400"/>
              <a:ext cx="76200" cy="304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4800600" y="5105400"/>
              <a:ext cx="76200" cy="304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5029200" y="5105400"/>
              <a:ext cx="76200" cy="304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5257800" y="5105400"/>
              <a:ext cx="76200" cy="304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4648200" y="5105400"/>
              <a:ext cx="76200" cy="3048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4876800" y="5105400"/>
              <a:ext cx="76200" cy="3048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5105400" y="5105400"/>
              <a:ext cx="76200" cy="3048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5334000" y="5105400"/>
              <a:ext cx="76200" cy="3048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5410200" y="5105400"/>
              <a:ext cx="76200" cy="3048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5638800" y="5105400"/>
              <a:ext cx="76200" cy="3048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5486400" y="5105400"/>
              <a:ext cx="76200" cy="304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41"/>
            <p:cNvSpPr>
              <a:spLocks noChangeArrowheads="1"/>
            </p:cNvSpPr>
            <p:nvPr/>
          </p:nvSpPr>
          <p:spPr bwMode="auto">
            <a:xfrm>
              <a:off x="5715000" y="5105400"/>
              <a:ext cx="76200" cy="304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42"/>
            <p:cNvSpPr>
              <a:spLocks noChangeArrowheads="1"/>
            </p:cNvSpPr>
            <p:nvPr/>
          </p:nvSpPr>
          <p:spPr bwMode="auto">
            <a:xfrm>
              <a:off x="5562600" y="5105400"/>
              <a:ext cx="76200" cy="3048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5791200" y="5105400"/>
              <a:ext cx="76200" cy="30480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rgbClr val="3399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52637" y="1233806"/>
            <a:ext cx="7971948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What is a “flow”?  	</a:t>
            </a:r>
          </a:p>
          <a:p>
            <a:pPr algn="l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	Flow 5-tuple:  protocol, IP source/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dest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port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dest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52637" y="2313377"/>
            <a:ext cx="7292419" cy="107721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How can we give weights?</a:t>
            </a:r>
          </a:p>
          <a:p>
            <a:pPr algn="l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Protocol class, bit markings, prefixes,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Bit-by-Bit Weighted Fair </a:t>
            </a:r>
            <a:r>
              <a:rPr lang="en-US" sz="3600" dirty="0" err="1"/>
              <a:t>Queueing</a:t>
            </a:r>
            <a:endParaRPr lang="en-US" sz="3600" dirty="0"/>
          </a:p>
        </p:txBody>
      </p:sp>
      <p:sp>
        <p:nvSpPr>
          <p:cNvPr id="73525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8520683" cy="1198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Flows allocated different rates by servicing different number of bits for each flow during each round.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5253" name="Group 21"/>
          <p:cNvGrpSpPr>
            <a:grpSpLocks/>
          </p:cNvGrpSpPr>
          <p:nvPr/>
        </p:nvGrpSpPr>
        <p:grpSpPr bwMode="auto">
          <a:xfrm>
            <a:off x="1039812" y="3010924"/>
            <a:ext cx="6543675" cy="2146301"/>
            <a:chOff x="817" y="2157"/>
            <a:chExt cx="4122" cy="1352"/>
          </a:xfrm>
        </p:grpSpPr>
        <p:sp>
          <p:nvSpPr>
            <p:cNvPr id="735236" name="Oval 4"/>
            <p:cNvSpPr>
              <a:spLocks noChangeArrowheads="1"/>
            </p:cNvSpPr>
            <p:nvPr/>
          </p:nvSpPr>
          <p:spPr bwMode="auto">
            <a:xfrm>
              <a:off x="2688" y="2496"/>
              <a:ext cx="432" cy="4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37" name="Line 5"/>
            <p:cNvSpPr>
              <a:spLocks noChangeShapeType="1"/>
            </p:cNvSpPr>
            <p:nvPr/>
          </p:nvSpPr>
          <p:spPr bwMode="auto">
            <a:xfrm>
              <a:off x="3120" y="27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38" name="Line 6"/>
            <p:cNvSpPr>
              <a:spLocks noChangeShapeType="1"/>
            </p:cNvSpPr>
            <p:nvPr/>
          </p:nvSpPr>
          <p:spPr bwMode="auto">
            <a:xfrm>
              <a:off x="1824" y="2304"/>
              <a:ext cx="96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39" name="Oval 7"/>
            <p:cNvSpPr>
              <a:spLocks noChangeArrowheads="1"/>
            </p:cNvSpPr>
            <p:nvPr/>
          </p:nvSpPr>
          <p:spPr bwMode="auto">
            <a:xfrm>
              <a:off x="4032" y="2496"/>
              <a:ext cx="432" cy="4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0" name="Line 8"/>
            <p:cNvSpPr>
              <a:spLocks noChangeShapeType="1"/>
            </p:cNvSpPr>
            <p:nvPr/>
          </p:nvSpPr>
          <p:spPr bwMode="auto">
            <a:xfrm flipV="1">
              <a:off x="1824" y="2880"/>
              <a:ext cx="96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1" name="Text Box 9"/>
            <p:cNvSpPr txBox="1">
              <a:spLocks noChangeArrowheads="1"/>
            </p:cNvSpPr>
            <p:nvPr/>
          </p:nvSpPr>
          <p:spPr bwMode="auto">
            <a:xfrm>
              <a:off x="3455" y="2157"/>
              <a:ext cx="21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5242" name="Text Box 10"/>
            <p:cNvSpPr txBox="1">
              <a:spLocks noChangeArrowheads="1"/>
            </p:cNvSpPr>
            <p:nvPr/>
          </p:nvSpPr>
          <p:spPr bwMode="auto">
            <a:xfrm>
              <a:off x="817" y="2159"/>
              <a:ext cx="7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Times New Roman" charset="0"/>
                </a:rPr>
                <a:t>w</a:t>
              </a:r>
              <a:r>
                <a:rPr lang="en-US" sz="2400" i="1" baseline="-25000" dirty="0">
                  <a:latin typeface="Times New Roman" charset="0"/>
                </a:rPr>
                <a:t>1</a:t>
              </a:r>
              <a:r>
                <a:rPr lang="en-US" sz="2400" b="0" dirty="0">
                  <a:latin typeface="Times New Roman" charset="0"/>
                </a:rPr>
                <a:t> = 0.1</a:t>
              </a:r>
            </a:p>
          </p:txBody>
        </p:sp>
        <p:sp>
          <p:nvSpPr>
            <p:cNvPr id="735243" name="Text Box 11"/>
            <p:cNvSpPr txBox="1">
              <a:spLocks noChangeArrowheads="1"/>
            </p:cNvSpPr>
            <p:nvPr/>
          </p:nvSpPr>
          <p:spPr bwMode="auto">
            <a:xfrm>
              <a:off x="817" y="2703"/>
              <a:ext cx="7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Times New Roman" charset="0"/>
                </a:rPr>
                <a:t>w</a:t>
              </a:r>
              <a:r>
                <a:rPr lang="en-US" sz="2400" i="1" baseline="-25000" dirty="0">
                  <a:latin typeface="Times New Roman" charset="0"/>
                </a:rPr>
                <a:t>3</a:t>
              </a:r>
              <a:r>
                <a:rPr lang="en-US" sz="2400" b="0" dirty="0">
                  <a:latin typeface="Times New Roman" charset="0"/>
                </a:rPr>
                <a:t> = 0.3</a:t>
              </a:r>
            </a:p>
          </p:txBody>
        </p:sp>
        <p:sp>
          <p:nvSpPr>
            <p:cNvPr id="735244" name="Text Box 12"/>
            <p:cNvSpPr txBox="1">
              <a:spLocks noChangeArrowheads="1"/>
            </p:cNvSpPr>
            <p:nvPr/>
          </p:nvSpPr>
          <p:spPr bwMode="auto">
            <a:xfrm>
              <a:off x="2763" y="2568"/>
              <a:ext cx="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400" b="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5245" name="Text Box 13"/>
            <p:cNvSpPr txBox="1">
              <a:spLocks noChangeArrowheads="1"/>
            </p:cNvSpPr>
            <p:nvPr/>
          </p:nvSpPr>
          <p:spPr bwMode="auto">
            <a:xfrm>
              <a:off x="4131" y="2567"/>
              <a:ext cx="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735246" name="Line 14"/>
            <p:cNvSpPr>
              <a:spLocks noChangeShapeType="1"/>
            </p:cNvSpPr>
            <p:nvPr/>
          </p:nvSpPr>
          <p:spPr bwMode="auto">
            <a:xfrm>
              <a:off x="1776" y="2544"/>
              <a:ext cx="91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7" name="Line 15"/>
            <p:cNvSpPr>
              <a:spLocks noChangeShapeType="1"/>
            </p:cNvSpPr>
            <p:nvPr/>
          </p:nvSpPr>
          <p:spPr bwMode="auto">
            <a:xfrm flipV="1">
              <a:off x="1776" y="2784"/>
              <a:ext cx="912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8" name="Text Box 16"/>
            <p:cNvSpPr txBox="1">
              <a:spLocks noChangeArrowheads="1"/>
            </p:cNvSpPr>
            <p:nvPr/>
          </p:nvSpPr>
          <p:spPr bwMode="auto">
            <a:xfrm>
              <a:off x="817" y="2975"/>
              <a:ext cx="7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Times New Roman" charset="0"/>
                </a:rPr>
                <a:t>w</a:t>
              </a:r>
              <a:r>
                <a:rPr lang="en-US" sz="2400" i="1" baseline="-25000" dirty="0">
                  <a:latin typeface="Times New Roman" charset="0"/>
                </a:rPr>
                <a:t>4</a:t>
              </a:r>
              <a:r>
                <a:rPr lang="en-US" sz="2400" b="0" dirty="0">
                  <a:latin typeface="Times New Roman" charset="0"/>
                </a:rPr>
                <a:t> = 0.3</a:t>
              </a:r>
            </a:p>
          </p:txBody>
        </p:sp>
        <p:sp>
          <p:nvSpPr>
            <p:cNvPr id="735249" name="Text Box 17"/>
            <p:cNvSpPr txBox="1">
              <a:spLocks noChangeArrowheads="1"/>
            </p:cNvSpPr>
            <p:nvPr/>
          </p:nvSpPr>
          <p:spPr bwMode="auto">
            <a:xfrm>
              <a:off x="817" y="2431"/>
              <a:ext cx="7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Times New Roman" charset="0"/>
                </a:rPr>
                <a:t>w</a:t>
              </a:r>
              <a:r>
                <a:rPr lang="en-US" sz="2400" i="1" baseline="-25000" dirty="0">
                  <a:latin typeface="Times New Roman" charset="0"/>
                </a:rPr>
                <a:t>2</a:t>
              </a:r>
              <a:r>
                <a:rPr lang="en-US" sz="2400" b="0" dirty="0">
                  <a:latin typeface="Times New Roman" charset="0"/>
                </a:rPr>
                <a:t> = 0.3</a:t>
              </a:r>
            </a:p>
          </p:txBody>
        </p:sp>
        <p:sp>
          <p:nvSpPr>
            <p:cNvPr id="735250" name="Text Box 18"/>
            <p:cNvSpPr txBox="1">
              <a:spLocks noChangeArrowheads="1"/>
            </p:cNvSpPr>
            <p:nvPr/>
          </p:nvSpPr>
          <p:spPr bwMode="auto">
            <a:xfrm>
              <a:off x="2422" y="3024"/>
              <a:ext cx="2517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of service for the four queues:</a:t>
              </a:r>
            </a:p>
            <a:p>
              <a:pPr eaLnBrk="0" hangingPunct="0"/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…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,…</a:t>
              </a:r>
            </a:p>
          </p:txBody>
        </p:sp>
        <p:sp>
          <p:nvSpPr>
            <p:cNvPr id="735251" name="Line 19"/>
            <p:cNvSpPr>
              <a:spLocks noChangeShapeType="1"/>
            </p:cNvSpPr>
            <p:nvPr/>
          </p:nvSpPr>
          <p:spPr bwMode="auto">
            <a:xfrm flipH="1" flipV="1">
              <a:off x="3024" y="2880"/>
              <a:ext cx="144" cy="19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74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Packet vs. “Fluid” 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225" y="1488800"/>
            <a:ext cx="9246637" cy="4938921"/>
          </a:xfrm>
        </p:spPr>
        <p:txBody>
          <a:bodyPr>
            <a:noAutofit/>
          </a:bodyPr>
          <a:lstStyle/>
          <a:p>
            <a:r>
              <a:rPr lang="en-US" sz="3000" dirty="0"/>
              <a:t>Bit-by-bit FQ </a:t>
            </a:r>
            <a:r>
              <a:rPr lang="en-US" sz="3000" dirty="0">
                <a:effectLst/>
              </a:rPr>
              <a:t>is not implementable: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   …</a:t>
            </a:r>
            <a:r>
              <a:rPr lang="en-US" sz="3000" dirty="0">
                <a:effectLst/>
              </a:rPr>
              <a:t>In real packet-based systems:</a:t>
            </a:r>
          </a:p>
          <a:p>
            <a:pPr lvl="1"/>
            <a:r>
              <a:rPr lang="en-US" sz="2400" dirty="0">
                <a:effectLst/>
              </a:rPr>
              <a:t>One queue is served at any given time</a:t>
            </a:r>
          </a:p>
          <a:p>
            <a:pPr lvl="1"/>
            <a:r>
              <a:rPr lang="en-US" sz="2400" dirty="0">
                <a:effectLst/>
              </a:rPr>
              <a:t>Packet transmission cannot be preempted</a:t>
            </a:r>
          </a:p>
          <a:p>
            <a:endParaRPr lang="en-US" sz="800" dirty="0">
              <a:effectLst/>
            </a:endParaRPr>
          </a:p>
          <a:p>
            <a:endParaRPr lang="en-US" sz="800" dirty="0">
              <a:effectLst/>
            </a:endParaRPr>
          </a:p>
          <a:p>
            <a:r>
              <a:rPr lang="en-US" sz="2800" dirty="0">
                <a:solidFill>
                  <a:srgbClr val="0C2ED9"/>
                </a:solidFill>
                <a:effectLst/>
              </a:rPr>
              <a:t>Goal: </a:t>
            </a:r>
            <a:r>
              <a:rPr lang="en-US" sz="2800" dirty="0"/>
              <a:t>A p</a:t>
            </a:r>
            <a:r>
              <a:rPr lang="en-US" sz="2800" dirty="0">
                <a:effectLst/>
              </a:rPr>
              <a:t>acket scheme close to </a:t>
            </a:r>
            <a:r>
              <a:rPr lang="en-US" dirty="0"/>
              <a:t>fluid </a:t>
            </a:r>
            <a:r>
              <a:rPr lang="en-US" sz="2800" dirty="0">
                <a:effectLst/>
              </a:rPr>
              <a:t>system</a:t>
            </a:r>
          </a:p>
          <a:p>
            <a:pPr lvl="1"/>
            <a:r>
              <a:rPr lang="en-US" sz="2400" dirty="0">
                <a:effectLst/>
              </a:rPr>
              <a:t>Bound performance </a:t>
            </a:r>
            <a:r>
              <a:rPr lang="en-US" sz="2400" dirty="0" err="1">
                <a:effectLst/>
              </a:rPr>
              <a:t>w.r.t</a:t>
            </a:r>
            <a:r>
              <a:rPr lang="en-US" sz="2400" dirty="0">
                <a:effectLst/>
              </a:rPr>
              <a:t>. fluid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Cut: Simple Round Robin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77880" y="1431940"/>
            <a:ext cx="8372290" cy="5257800"/>
          </a:xfrm>
        </p:spPr>
        <p:txBody>
          <a:bodyPr>
            <a:noAutofit/>
          </a:bodyPr>
          <a:lstStyle/>
          <a:p>
            <a:r>
              <a:rPr lang="en-US" sz="3000" dirty="0">
                <a:effectLst/>
              </a:rPr>
              <a:t>Serve a packet from non-empty queues in turn</a:t>
            </a:r>
          </a:p>
          <a:p>
            <a:pPr lvl="1"/>
            <a:r>
              <a:rPr lang="en-US" sz="2600" dirty="0">
                <a:effectLst/>
              </a:rPr>
              <a:t>Lets assume all flows have equal weight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3000" dirty="0"/>
              <a:t>Variable packet length </a:t>
            </a:r>
            <a:r>
              <a:rPr lang="en-US" sz="3000" dirty="0">
                <a:sym typeface="Wingdings" charset="0"/>
              </a:rPr>
              <a:t></a:t>
            </a:r>
            <a:r>
              <a:rPr lang="en-US" sz="3000" dirty="0"/>
              <a:t> get more service by sending bigger packets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3000" dirty="0"/>
              <a:t>Unfair instantaneous service rate (esp. with variable weights)</a:t>
            </a:r>
          </a:p>
          <a:p>
            <a:pPr lvl="1"/>
            <a:r>
              <a:rPr lang="en-US" sz="2600" dirty="0">
                <a:effectLst/>
                <a:latin typeface="Calibri" charset="0"/>
              </a:rPr>
              <a:t>E.g. 500 flows: 250 with weight 1, 250 with weight 10</a:t>
            </a:r>
          </a:p>
          <a:p>
            <a:pPr lvl="1"/>
            <a:r>
              <a:rPr lang="en-US" sz="2600" dirty="0">
                <a:latin typeface="Calibri" charset="0"/>
              </a:rPr>
              <a:t>Each round takes 2,750 packet times </a:t>
            </a:r>
          </a:p>
          <a:p>
            <a:pPr lvl="1"/>
            <a:r>
              <a:rPr lang="en-US" sz="2600" dirty="0">
                <a:latin typeface="Calibri" charset="0"/>
              </a:rPr>
              <a:t>What if a packet arrives right after its “turn”?</a:t>
            </a:r>
            <a:endParaRPr lang="en-US" sz="2600" dirty="0">
              <a:effectLst/>
              <a:latin typeface="Calibri" charset="0"/>
            </a:endParaRPr>
          </a:p>
          <a:p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Packet-by-packet Fair Queuing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(Weighted Fair Queuing)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771" y="2008015"/>
            <a:ext cx="8600457" cy="4072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Deals better with variable size packets and weights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effectLst/>
              </a:rPr>
              <a:t>Key Idea: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  <a:effectLst/>
              </a:rPr>
              <a:t>Determine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  <a:effectLst/>
              </a:rPr>
              <a:t>finish time </a:t>
            </a:r>
            <a:r>
              <a:rPr lang="en-US" dirty="0">
                <a:solidFill>
                  <a:schemeClr val="tx1"/>
                </a:solidFill>
              </a:rPr>
              <a:t>of packets in bit-by-bit system</a:t>
            </a:r>
            <a:r>
              <a:rPr lang="en-US" dirty="0">
                <a:solidFill>
                  <a:schemeClr val="tx1"/>
                </a:solidFill>
                <a:effectLst/>
              </a:rPr>
              <a:t>, assuming no more arrivals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  <a:sym typeface="Wingdings" charset="0"/>
              </a:rPr>
              <a:t>S</a:t>
            </a:r>
            <a:r>
              <a:rPr lang="en-US" dirty="0">
                <a:solidFill>
                  <a:schemeClr val="tx1"/>
                </a:solidFill>
                <a:effectLst/>
              </a:rPr>
              <a:t>erve packets in order of finish times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WFQ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586531" cy="290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Challenge: </a:t>
            </a:r>
            <a:r>
              <a:rPr lang="en-US" sz="2800" dirty="0">
                <a:solidFill>
                  <a:schemeClr val="tx1"/>
                </a:solidFill>
              </a:rPr>
              <a:t>Determining finish time is hard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Idea: </a:t>
            </a:r>
            <a:r>
              <a:rPr lang="en-US" sz="2800" dirty="0">
                <a:solidFill>
                  <a:schemeClr val="tx1"/>
                </a:solidFill>
              </a:rPr>
              <a:t>Don’t need finish time. Need finish </a:t>
            </a:r>
            <a:r>
              <a:rPr lang="en-US" sz="2800" b="1" dirty="0">
                <a:solidFill>
                  <a:schemeClr val="tx1"/>
                </a:solidFill>
              </a:rPr>
              <a:t>order.</a:t>
            </a:r>
            <a:r>
              <a:rPr lang="en-US" sz="2800" dirty="0">
                <a:solidFill>
                  <a:schemeClr val="tx1"/>
                </a:solidFill>
              </a:rPr>
              <a:t>       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finish order is a lot easier to calculate.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Finish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1" y="1600201"/>
            <a:ext cx="8686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what order do the packets finish?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1070" y="2622915"/>
            <a:ext cx="8300906" cy="2337528"/>
            <a:chOff x="121657" y="2622915"/>
            <a:chExt cx="8300906" cy="23375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48482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5534025" y="3733802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406805" y="2933701"/>
              <a:ext cx="1593820" cy="4953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69818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3258005" y="3962400"/>
              <a:ext cx="1742620" cy="6302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065622" y="2815066"/>
              <a:ext cx="34015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21657" y="2659741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0.1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46218" y="378460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967288" y="3505202"/>
              <a:ext cx="4683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400" b="0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7161752" y="3426770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258004" y="3505202"/>
              <a:ext cx="1590221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3224175" y="3810002"/>
              <a:ext cx="1624049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34357" y="4310150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47057" y="322108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426662" y="4191002"/>
              <a:ext cx="399590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of service for the four queues:</a:t>
              </a:r>
            </a:p>
            <a:p>
              <a:pPr eaLnBrk="0" hangingPunct="0"/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…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,…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 flipV="1">
              <a:off x="5381625" y="3962402"/>
              <a:ext cx="228600" cy="304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11300" y="2659742"/>
              <a:ext cx="1943100" cy="2183764"/>
              <a:chOff x="1090072" y="2659741"/>
              <a:chExt cx="1338843" cy="2183764"/>
            </a:xfrm>
          </p:grpSpPr>
          <p:grpSp>
            <p:nvGrpSpPr>
              <p:cNvPr id="24" name="Group 151"/>
              <p:cNvGrpSpPr>
                <a:grpSpLocks/>
              </p:cNvGrpSpPr>
              <p:nvPr/>
            </p:nvGrpSpPr>
            <p:grpSpPr bwMode="auto">
              <a:xfrm>
                <a:off x="1110166" y="2659741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25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1808665" y="2698127"/>
                <a:ext cx="607549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" name="Group 151"/>
              <p:cNvGrpSpPr>
                <a:grpSpLocks/>
              </p:cNvGrpSpPr>
              <p:nvPr/>
            </p:nvGrpSpPr>
            <p:grpSpPr bwMode="auto">
              <a:xfrm>
                <a:off x="1113381" y="3231559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29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1326066" y="3269945"/>
                <a:ext cx="1093364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>
                <a:off x="1099557" y="3800205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33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1681666" y="3838591"/>
                <a:ext cx="723940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>
                <a:off x="1090072" y="4366620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37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1922965" y="4405006"/>
                <a:ext cx="473155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2122346" y="2622915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1433646" y="320110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1912629" y="378975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2250133" y="4362636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775979" y="1597682"/>
            <a:ext cx="282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Increasing L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44256" y="5511801"/>
            <a:ext cx="699690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not change with future packet arrivals!</a:t>
            </a:r>
          </a:p>
        </p:txBody>
      </p:sp>
    </p:spTree>
    <p:extLst>
      <p:ext uri="{BB962C8B-B14F-4D97-AF65-F5344CB8AC3E}">
        <p14:creationId xmlns:p14="http://schemas.microsoft.com/office/powerpoint/2010/main" val="34597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Bit-by-bit System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31" y="4241800"/>
            <a:ext cx="8686800" cy="251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Round – One complete cycle through all the queues sending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bits per queue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1843" y="1600200"/>
            <a:ext cx="8283120" cy="2337528"/>
            <a:chOff x="139443" y="2622915"/>
            <a:chExt cx="8283120" cy="2337528"/>
          </a:xfrm>
        </p:grpSpPr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48482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5534025" y="3733802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3406805" y="2933701"/>
              <a:ext cx="1593820" cy="4953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9818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3258005" y="3962400"/>
              <a:ext cx="1742620" cy="6302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6065622" y="2815066"/>
              <a:ext cx="34015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39443" y="2659741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0.1</a:t>
              </a: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64004" y="378460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4967288" y="3505202"/>
              <a:ext cx="4683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400" b="0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161752" y="3426770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3258004" y="3505202"/>
              <a:ext cx="1590221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V="1">
              <a:off x="3224175" y="3810002"/>
              <a:ext cx="1624049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152143" y="4310150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164843" y="322108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4426662" y="4191002"/>
              <a:ext cx="399590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of service for the four queues:</a:t>
              </a:r>
            </a:p>
            <a:p>
              <a:pPr eaLnBrk="0" hangingPunct="0"/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…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,…</a:t>
              </a: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H="1" flipV="1">
              <a:off x="5381625" y="3962402"/>
              <a:ext cx="228600" cy="304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511300" y="2659742"/>
              <a:ext cx="1943100" cy="2183764"/>
              <a:chOff x="1090072" y="2659741"/>
              <a:chExt cx="1338843" cy="2183764"/>
            </a:xfrm>
          </p:grpSpPr>
          <p:grpSp>
            <p:nvGrpSpPr>
              <p:cNvPr id="46" name="Group 151"/>
              <p:cNvGrpSpPr>
                <a:grpSpLocks/>
              </p:cNvGrpSpPr>
              <p:nvPr/>
            </p:nvGrpSpPr>
            <p:grpSpPr bwMode="auto">
              <a:xfrm>
                <a:off x="1110166" y="2659741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60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1808665" y="2698127"/>
                <a:ext cx="607549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8" name="Group 151"/>
              <p:cNvGrpSpPr>
                <a:grpSpLocks/>
              </p:cNvGrpSpPr>
              <p:nvPr/>
            </p:nvGrpSpPr>
            <p:grpSpPr bwMode="auto">
              <a:xfrm>
                <a:off x="1113381" y="3231559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8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1326066" y="3269945"/>
                <a:ext cx="1093364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>
                <a:off x="1099557" y="3800205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6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>
                <a:off x="1681666" y="3838591"/>
                <a:ext cx="723940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2" name="Group 151"/>
              <p:cNvGrpSpPr>
                <a:grpSpLocks/>
              </p:cNvGrpSpPr>
              <p:nvPr/>
            </p:nvGrpSpPr>
            <p:grpSpPr bwMode="auto">
              <a:xfrm>
                <a:off x="1090072" y="4366620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4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3" name="Rectangle 24"/>
              <p:cNvSpPr>
                <a:spLocks noChangeArrowheads="1"/>
              </p:cNvSpPr>
              <p:nvPr/>
            </p:nvSpPr>
            <p:spPr bwMode="auto">
              <a:xfrm>
                <a:off x="1922965" y="4405006"/>
                <a:ext cx="473155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2122346" y="2622915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1433646" y="320110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1912629" y="378975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2250133" y="4362636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AutoShape 26"/>
          <p:cNvSpPr>
            <a:spLocks noChangeArrowheads="1"/>
          </p:cNvSpPr>
          <p:nvPr/>
        </p:nvSpPr>
        <p:spPr bwMode="auto">
          <a:xfrm flipV="1">
            <a:off x="3951287" y="1751052"/>
            <a:ext cx="609600" cy="1834827"/>
          </a:xfrm>
          <a:custGeom>
            <a:avLst/>
            <a:gdLst>
              <a:gd name="G0" fmla="+- -5837326 0 0"/>
              <a:gd name="G1" fmla="+- 7171842 0 0"/>
              <a:gd name="G2" fmla="+- -5837326 0 7171842"/>
              <a:gd name="G3" fmla="+- 10800 0 0"/>
              <a:gd name="G4" fmla="+- 0 0 -583732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65 0 0"/>
              <a:gd name="G9" fmla="+- 0 0 7171842"/>
              <a:gd name="G10" fmla="+- 6965 0 2700"/>
              <a:gd name="G11" fmla="cos G10 -5837326"/>
              <a:gd name="G12" fmla="sin G10 -5837326"/>
              <a:gd name="G13" fmla="cos 13500 -5837326"/>
              <a:gd name="G14" fmla="sin 13500 -5837326"/>
              <a:gd name="G15" fmla="+- G11 10800 0"/>
              <a:gd name="G16" fmla="+- G12 10800 0"/>
              <a:gd name="G17" fmla="+- G13 10800 0"/>
              <a:gd name="G18" fmla="+- G14 10800 0"/>
              <a:gd name="G19" fmla="*/ 6965 1 2"/>
              <a:gd name="G20" fmla="+- G19 5400 0"/>
              <a:gd name="G21" fmla="cos G20 -5837326"/>
              <a:gd name="G22" fmla="sin G20 -5837326"/>
              <a:gd name="G23" fmla="+- G21 10800 0"/>
              <a:gd name="G24" fmla="+- G12 G23 G22"/>
              <a:gd name="G25" fmla="+- G22 G23 G11"/>
              <a:gd name="G26" fmla="cos 10800 -5837326"/>
              <a:gd name="G27" fmla="sin 10800 -5837326"/>
              <a:gd name="G28" fmla="cos 6965 -5837326"/>
              <a:gd name="G29" fmla="sin 6965 -583732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171842"/>
              <a:gd name="G36" fmla="sin G34 7171842"/>
              <a:gd name="G37" fmla="+/ 7171842 -583732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65 G39"/>
              <a:gd name="G43" fmla="sin 69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0 w 21600"/>
              <a:gd name="T5" fmla="*/ 8890 h 21600"/>
              <a:gd name="T6" fmla="*/ 7844 w 21600"/>
              <a:gd name="T7" fmla="*/ 19176 h 21600"/>
              <a:gd name="T8" fmla="*/ 3944 w 21600"/>
              <a:gd name="T9" fmla="*/ 9568 h 21600"/>
              <a:gd name="T10" fmla="*/ 11018 w 21600"/>
              <a:gd name="T11" fmla="*/ -2699 h 21600"/>
              <a:gd name="T12" fmla="*/ 15561 w 21600"/>
              <a:gd name="T13" fmla="*/ 1993 h 21600"/>
              <a:gd name="T14" fmla="*/ 10869 w 21600"/>
              <a:gd name="T15" fmla="*/ 653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912" y="3835"/>
                </a:moveTo>
                <a:cubicBezTo>
                  <a:pt x="10875" y="3835"/>
                  <a:pt x="10837" y="3834"/>
                  <a:pt x="10800" y="3834"/>
                </a:cubicBezTo>
                <a:cubicBezTo>
                  <a:pt x="6953" y="3835"/>
                  <a:pt x="3835" y="6953"/>
                  <a:pt x="3835" y="10800"/>
                </a:cubicBezTo>
                <a:cubicBezTo>
                  <a:pt x="3834" y="13753"/>
                  <a:pt x="5697" y="16385"/>
                  <a:pt x="8482" y="17368"/>
                </a:cubicBezTo>
                <a:lnTo>
                  <a:pt x="7206" y="20984"/>
                </a:lnTo>
                <a:cubicBezTo>
                  <a:pt x="2888" y="19461"/>
                  <a:pt x="0" y="153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0858" y="0"/>
                  <a:pt x="10916" y="0"/>
                  <a:pt x="10975" y="1"/>
                </a:cubicBezTo>
                <a:lnTo>
                  <a:pt x="11018" y="-2699"/>
                </a:lnTo>
                <a:lnTo>
                  <a:pt x="15561" y="1993"/>
                </a:lnTo>
                <a:lnTo>
                  <a:pt x="10869" y="6535"/>
                </a:lnTo>
                <a:lnTo>
                  <a:pt x="10912" y="38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00" y="1637027"/>
            <a:ext cx="1625600" cy="2215812"/>
            <a:chOff x="-1473200" y="2178388"/>
            <a:chExt cx="1625600" cy="2215812"/>
          </a:xfrm>
        </p:grpSpPr>
        <p:sp>
          <p:nvSpPr>
            <p:cNvPr id="69" name="Rectangle 68"/>
            <p:cNvSpPr/>
            <p:nvPr/>
          </p:nvSpPr>
          <p:spPr>
            <a:xfrm>
              <a:off x="-1473200" y="2178388"/>
              <a:ext cx="1625600" cy="2215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06025"/>
              <a:endPara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-1116077" y="2179762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1</a:t>
              </a:r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-1091516" y="3304623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-1090677" y="3830171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-1090677" y="2741103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52157" y="5699755"/>
            <a:ext cx="8068260" cy="584776"/>
          </a:xfrm>
          <a:prstGeom prst="rect">
            <a:avLst/>
          </a:prstGeom>
          <a:solidFill>
            <a:schemeClr val="bg1"/>
          </a:solidFill>
          <a:ln w="25400">
            <a:solidFill>
              <a:srgbClr val="E0624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How long does a round take?</a:t>
            </a:r>
          </a:p>
        </p:txBody>
      </p:sp>
    </p:spTree>
    <p:extLst>
      <p:ext uri="{BB962C8B-B14F-4D97-AF65-F5344CB8AC3E}">
        <p14:creationId xmlns:p14="http://schemas.microsoft.com/office/powerpoint/2010/main" val="10886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Bit-by-bit System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31" y="4241800"/>
            <a:ext cx="8686800" cy="251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Round – One complete cycle through all the queues sending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bits per queue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1843" y="1600200"/>
            <a:ext cx="8283120" cy="2337528"/>
            <a:chOff x="139443" y="2622915"/>
            <a:chExt cx="8283120" cy="2337528"/>
          </a:xfrm>
        </p:grpSpPr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48482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5534025" y="3733802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3406805" y="2933701"/>
              <a:ext cx="1593820" cy="4953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9818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3258005" y="3962400"/>
              <a:ext cx="1742620" cy="6302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6065622" y="2815066"/>
              <a:ext cx="34015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39443" y="2659741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0.1</a:t>
              </a: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64004" y="378460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4967288" y="3505202"/>
              <a:ext cx="4683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400" b="0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161752" y="3426770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3258004" y="3505202"/>
              <a:ext cx="1590221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V="1">
              <a:off x="3224175" y="3810002"/>
              <a:ext cx="1624049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152143" y="4310150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164843" y="322108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4426662" y="4191002"/>
              <a:ext cx="399590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of service for the four queues:</a:t>
              </a:r>
            </a:p>
            <a:p>
              <a:pPr eaLnBrk="0" hangingPunct="0"/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…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,…</a:t>
              </a: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H="1" flipV="1">
              <a:off x="5381625" y="3962402"/>
              <a:ext cx="228600" cy="304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511300" y="2659742"/>
              <a:ext cx="1943100" cy="2183764"/>
              <a:chOff x="1090072" y="2659741"/>
              <a:chExt cx="1338843" cy="2183764"/>
            </a:xfrm>
          </p:grpSpPr>
          <p:grpSp>
            <p:nvGrpSpPr>
              <p:cNvPr id="46" name="Group 151"/>
              <p:cNvGrpSpPr>
                <a:grpSpLocks/>
              </p:cNvGrpSpPr>
              <p:nvPr/>
            </p:nvGrpSpPr>
            <p:grpSpPr bwMode="auto">
              <a:xfrm>
                <a:off x="1110166" y="2659741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60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1808665" y="2698127"/>
                <a:ext cx="607549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8" name="Group 151"/>
              <p:cNvGrpSpPr>
                <a:grpSpLocks/>
              </p:cNvGrpSpPr>
              <p:nvPr/>
            </p:nvGrpSpPr>
            <p:grpSpPr bwMode="auto">
              <a:xfrm>
                <a:off x="1113381" y="3231559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8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1326066" y="3269945"/>
                <a:ext cx="1093364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>
                <a:off x="1099557" y="3800205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6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>
                <a:off x="1681666" y="3838591"/>
                <a:ext cx="723940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2" name="Group 151"/>
              <p:cNvGrpSpPr>
                <a:grpSpLocks/>
              </p:cNvGrpSpPr>
              <p:nvPr/>
            </p:nvGrpSpPr>
            <p:grpSpPr bwMode="auto">
              <a:xfrm>
                <a:off x="1090072" y="4366620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4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3" name="Rectangle 24"/>
              <p:cNvSpPr>
                <a:spLocks noChangeArrowheads="1"/>
              </p:cNvSpPr>
              <p:nvPr/>
            </p:nvSpPr>
            <p:spPr bwMode="auto">
              <a:xfrm>
                <a:off x="1922965" y="4405006"/>
                <a:ext cx="473155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2122346" y="2622915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1433646" y="320110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1912629" y="378975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2250133" y="4362636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AutoShape 26"/>
          <p:cNvSpPr>
            <a:spLocks noChangeArrowheads="1"/>
          </p:cNvSpPr>
          <p:nvPr/>
        </p:nvSpPr>
        <p:spPr bwMode="auto">
          <a:xfrm flipV="1">
            <a:off x="3951287" y="1751052"/>
            <a:ext cx="609600" cy="1834827"/>
          </a:xfrm>
          <a:custGeom>
            <a:avLst/>
            <a:gdLst>
              <a:gd name="G0" fmla="+- -5837326 0 0"/>
              <a:gd name="G1" fmla="+- 7171842 0 0"/>
              <a:gd name="G2" fmla="+- -5837326 0 7171842"/>
              <a:gd name="G3" fmla="+- 10800 0 0"/>
              <a:gd name="G4" fmla="+- 0 0 -583732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65 0 0"/>
              <a:gd name="G9" fmla="+- 0 0 7171842"/>
              <a:gd name="G10" fmla="+- 6965 0 2700"/>
              <a:gd name="G11" fmla="cos G10 -5837326"/>
              <a:gd name="G12" fmla="sin G10 -5837326"/>
              <a:gd name="G13" fmla="cos 13500 -5837326"/>
              <a:gd name="G14" fmla="sin 13500 -5837326"/>
              <a:gd name="G15" fmla="+- G11 10800 0"/>
              <a:gd name="G16" fmla="+- G12 10800 0"/>
              <a:gd name="G17" fmla="+- G13 10800 0"/>
              <a:gd name="G18" fmla="+- G14 10800 0"/>
              <a:gd name="G19" fmla="*/ 6965 1 2"/>
              <a:gd name="G20" fmla="+- G19 5400 0"/>
              <a:gd name="G21" fmla="cos G20 -5837326"/>
              <a:gd name="G22" fmla="sin G20 -5837326"/>
              <a:gd name="G23" fmla="+- G21 10800 0"/>
              <a:gd name="G24" fmla="+- G12 G23 G22"/>
              <a:gd name="G25" fmla="+- G22 G23 G11"/>
              <a:gd name="G26" fmla="cos 10800 -5837326"/>
              <a:gd name="G27" fmla="sin 10800 -5837326"/>
              <a:gd name="G28" fmla="cos 6965 -5837326"/>
              <a:gd name="G29" fmla="sin 6965 -583732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171842"/>
              <a:gd name="G36" fmla="sin G34 7171842"/>
              <a:gd name="G37" fmla="+/ 7171842 -583732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65 G39"/>
              <a:gd name="G43" fmla="sin 69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0 w 21600"/>
              <a:gd name="T5" fmla="*/ 8890 h 21600"/>
              <a:gd name="T6" fmla="*/ 7844 w 21600"/>
              <a:gd name="T7" fmla="*/ 19176 h 21600"/>
              <a:gd name="T8" fmla="*/ 3944 w 21600"/>
              <a:gd name="T9" fmla="*/ 9568 h 21600"/>
              <a:gd name="T10" fmla="*/ 11018 w 21600"/>
              <a:gd name="T11" fmla="*/ -2699 h 21600"/>
              <a:gd name="T12" fmla="*/ 15561 w 21600"/>
              <a:gd name="T13" fmla="*/ 1993 h 21600"/>
              <a:gd name="T14" fmla="*/ 10869 w 21600"/>
              <a:gd name="T15" fmla="*/ 653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912" y="3835"/>
                </a:moveTo>
                <a:cubicBezTo>
                  <a:pt x="10875" y="3835"/>
                  <a:pt x="10837" y="3834"/>
                  <a:pt x="10800" y="3834"/>
                </a:cubicBezTo>
                <a:cubicBezTo>
                  <a:pt x="6953" y="3835"/>
                  <a:pt x="3835" y="6953"/>
                  <a:pt x="3835" y="10800"/>
                </a:cubicBezTo>
                <a:cubicBezTo>
                  <a:pt x="3834" y="13753"/>
                  <a:pt x="5697" y="16385"/>
                  <a:pt x="8482" y="17368"/>
                </a:cubicBezTo>
                <a:lnTo>
                  <a:pt x="7206" y="20984"/>
                </a:lnTo>
                <a:cubicBezTo>
                  <a:pt x="2888" y="19461"/>
                  <a:pt x="0" y="153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0858" y="0"/>
                  <a:pt x="10916" y="0"/>
                  <a:pt x="10975" y="1"/>
                </a:cubicBezTo>
                <a:lnTo>
                  <a:pt x="11018" y="-2699"/>
                </a:lnTo>
                <a:lnTo>
                  <a:pt x="15561" y="1993"/>
                </a:lnTo>
                <a:lnTo>
                  <a:pt x="10869" y="6535"/>
                </a:lnTo>
                <a:lnTo>
                  <a:pt x="10912" y="38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00" y="1637027"/>
            <a:ext cx="1625600" cy="2215812"/>
            <a:chOff x="-1473200" y="2178388"/>
            <a:chExt cx="1625600" cy="2215812"/>
          </a:xfrm>
        </p:grpSpPr>
        <p:sp>
          <p:nvSpPr>
            <p:cNvPr id="69" name="Rectangle 68"/>
            <p:cNvSpPr/>
            <p:nvPr/>
          </p:nvSpPr>
          <p:spPr>
            <a:xfrm>
              <a:off x="-1473200" y="2178388"/>
              <a:ext cx="1625600" cy="2215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06025"/>
              <a:endPara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-1116077" y="2179762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1</a:t>
              </a:r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-1091516" y="3304623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-1090677" y="3830171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-1090677" y="2741103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</p:grpSp>
      <p:graphicFrame>
        <p:nvGraphicFramePr>
          <p:cNvPr id="70" name="Object 1034"/>
          <p:cNvGraphicFramePr>
            <a:graphicFrameLocks noChangeAspect="1"/>
          </p:cNvGraphicFramePr>
          <p:nvPr>
            <p:extLst/>
          </p:nvPr>
        </p:nvGraphicFramePr>
        <p:xfrm>
          <a:off x="700801" y="5489575"/>
          <a:ext cx="21717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4" imgW="1016000" imgH="495300" progId="Equation.3">
                  <p:embed/>
                </p:oleObj>
              </mc:Choice>
              <mc:Fallback>
                <p:oleObj name="Equation" r:id="rId4" imgW="1016000" imgH="495300" progId="Equation.3">
                  <p:embed/>
                  <p:pic>
                    <p:nvPicPr>
                      <p:cNvPr id="7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01" y="5489575"/>
                        <a:ext cx="21717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951287" y="5435679"/>
            <a:ext cx="45536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R(t)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# of rounds at time t</a:t>
            </a: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link rate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B(t)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set of backlogged flows 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34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Bit-by-bit System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31" y="4241800"/>
            <a:ext cx="8686800" cy="251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Round – One complete cycle through all the queues sending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bits per queue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1843" y="1600200"/>
            <a:ext cx="8283120" cy="2337528"/>
            <a:chOff x="139443" y="2622915"/>
            <a:chExt cx="8283120" cy="2337528"/>
          </a:xfrm>
        </p:grpSpPr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48482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5534025" y="3733802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3406805" y="2933701"/>
              <a:ext cx="1593820" cy="4953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9818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3258005" y="3962400"/>
              <a:ext cx="1742620" cy="6302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6065622" y="2815066"/>
              <a:ext cx="34015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39443" y="2659741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0.1</a:t>
              </a: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64004" y="378460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4967288" y="3505202"/>
              <a:ext cx="4683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400" b="0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161752" y="3426770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3258004" y="3505202"/>
              <a:ext cx="1590221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V="1">
              <a:off x="3224175" y="3810002"/>
              <a:ext cx="1624049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152143" y="4310150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164843" y="322108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4426662" y="4191002"/>
              <a:ext cx="399590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of service for the four queues:</a:t>
              </a:r>
            </a:p>
            <a:p>
              <a:pPr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…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1,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,…</a:t>
              </a: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H="1" flipV="1">
              <a:off x="5381625" y="3962402"/>
              <a:ext cx="228600" cy="304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511300" y="2659742"/>
              <a:ext cx="1943100" cy="2183764"/>
              <a:chOff x="1090072" y="2659741"/>
              <a:chExt cx="1338843" cy="2183764"/>
            </a:xfrm>
          </p:grpSpPr>
          <p:grpSp>
            <p:nvGrpSpPr>
              <p:cNvPr id="46" name="Group 151"/>
              <p:cNvGrpSpPr>
                <a:grpSpLocks/>
              </p:cNvGrpSpPr>
              <p:nvPr/>
            </p:nvGrpSpPr>
            <p:grpSpPr bwMode="auto">
              <a:xfrm>
                <a:off x="1110166" y="2659741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60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1808665" y="2698127"/>
                <a:ext cx="607549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8" name="Group 151"/>
              <p:cNvGrpSpPr>
                <a:grpSpLocks/>
              </p:cNvGrpSpPr>
              <p:nvPr/>
            </p:nvGrpSpPr>
            <p:grpSpPr bwMode="auto">
              <a:xfrm>
                <a:off x="1113381" y="3231559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8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1326066" y="3269945"/>
                <a:ext cx="1093364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>
                <a:off x="1099557" y="3800205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6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>
                <a:off x="1681666" y="3838591"/>
                <a:ext cx="723940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2" name="Group 151"/>
              <p:cNvGrpSpPr>
                <a:grpSpLocks/>
              </p:cNvGrpSpPr>
              <p:nvPr/>
            </p:nvGrpSpPr>
            <p:grpSpPr bwMode="auto">
              <a:xfrm>
                <a:off x="1090072" y="4366620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4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3" name="Rectangle 24"/>
              <p:cNvSpPr>
                <a:spLocks noChangeArrowheads="1"/>
              </p:cNvSpPr>
              <p:nvPr/>
            </p:nvSpPr>
            <p:spPr bwMode="auto">
              <a:xfrm>
                <a:off x="1922965" y="4405006"/>
                <a:ext cx="473155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2122346" y="2622915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1433646" y="320110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1912629" y="378975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2250133" y="4362636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AutoShape 26"/>
          <p:cNvSpPr>
            <a:spLocks noChangeArrowheads="1"/>
          </p:cNvSpPr>
          <p:nvPr/>
        </p:nvSpPr>
        <p:spPr bwMode="auto">
          <a:xfrm flipV="1">
            <a:off x="3951287" y="1751052"/>
            <a:ext cx="609600" cy="1834827"/>
          </a:xfrm>
          <a:custGeom>
            <a:avLst/>
            <a:gdLst>
              <a:gd name="G0" fmla="+- -5837326 0 0"/>
              <a:gd name="G1" fmla="+- 7171842 0 0"/>
              <a:gd name="G2" fmla="+- -5837326 0 7171842"/>
              <a:gd name="G3" fmla="+- 10800 0 0"/>
              <a:gd name="G4" fmla="+- 0 0 -583732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65 0 0"/>
              <a:gd name="G9" fmla="+- 0 0 7171842"/>
              <a:gd name="G10" fmla="+- 6965 0 2700"/>
              <a:gd name="G11" fmla="cos G10 -5837326"/>
              <a:gd name="G12" fmla="sin G10 -5837326"/>
              <a:gd name="G13" fmla="cos 13500 -5837326"/>
              <a:gd name="G14" fmla="sin 13500 -5837326"/>
              <a:gd name="G15" fmla="+- G11 10800 0"/>
              <a:gd name="G16" fmla="+- G12 10800 0"/>
              <a:gd name="G17" fmla="+- G13 10800 0"/>
              <a:gd name="G18" fmla="+- G14 10800 0"/>
              <a:gd name="G19" fmla="*/ 6965 1 2"/>
              <a:gd name="G20" fmla="+- G19 5400 0"/>
              <a:gd name="G21" fmla="cos G20 -5837326"/>
              <a:gd name="G22" fmla="sin G20 -5837326"/>
              <a:gd name="G23" fmla="+- G21 10800 0"/>
              <a:gd name="G24" fmla="+- G12 G23 G22"/>
              <a:gd name="G25" fmla="+- G22 G23 G11"/>
              <a:gd name="G26" fmla="cos 10800 -5837326"/>
              <a:gd name="G27" fmla="sin 10800 -5837326"/>
              <a:gd name="G28" fmla="cos 6965 -5837326"/>
              <a:gd name="G29" fmla="sin 6965 -583732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171842"/>
              <a:gd name="G36" fmla="sin G34 7171842"/>
              <a:gd name="G37" fmla="+/ 7171842 -583732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65 G39"/>
              <a:gd name="G43" fmla="sin 69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0 w 21600"/>
              <a:gd name="T5" fmla="*/ 8890 h 21600"/>
              <a:gd name="T6" fmla="*/ 7844 w 21600"/>
              <a:gd name="T7" fmla="*/ 19176 h 21600"/>
              <a:gd name="T8" fmla="*/ 3944 w 21600"/>
              <a:gd name="T9" fmla="*/ 9568 h 21600"/>
              <a:gd name="T10" fmla="*/ 11018 w 21600"/>
              <a:gd name="T11" fmla="*/ -2699 h 21600"/>
              <a:gd name="T12" fmla="*/ 15561 w 21600"/>
              <a:gd name="T13" fmla="*/ 1993 h 21600"/>
              <a:gd name="T14" fmla="*/ 10869 w 21600"/>
              <a:gd name="T15" fmla="*/ 653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912" y="3835"/>
                </a:moveTo>
                <a:cubicBezTo>
                  <a:pt x="10875" y="3835"/>
                  <a:pt x="10837" y="3834"/>
                  <a:pt x="10800" y="3834"/>
                </a:cubicBezTo>
                <a:cubicBezTo>
                  <a:pt x="6953" y="3835"/>
                  <a:pt x="3835" y="6953"/>
                  <a:pt x="3835" y="10800"/>
                </a:cubicBezTo>
                <a:cubicBezTo>
                  <a:pt x="3834" y="13753"/>
                  <a:pt x="5697" y="16385"/>
                  <a:pt x="8482" y="17368"/>
                </a:cubicBezTo>
                <a:lnTo>
                  <a:pt x="7206" y="20984"/>
                </a:lnTo>
                <a:cubicBezTo>
                  <a:pt x="2888" y="19461"/>
                  <a:pt x="0" y="153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0858" y="0"/>
                  <a:pt x="10916" y="0"/>
                  <a:pt x="10975" y="1"/>
                </a:cubicBezTo>
                <a:lnTo>
                  <a:pt x="11018" y="-2699"/>
                </a:lnTo>
                <a:lnTo>
                  <a:pt x="15561" y="1993"/>
                </a:lnTo>
                <a:lnTo>
                  <a:pt x="10869" y="6535"/>
                </a:lnTo>
                <a:lnTo>
                  <a:pt x="10912" y="38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00" y="1637027"/>
            <a:ext cx="1625600" cy="2215812"/>
            <a:chOff x="-1473200" y="2178388"/>
            <a:chExt cx="1625600" cy="2215812"/>
          </a:xfrm>
        </p:grpSpPr>
        <p:sp>
          <p:nvSpPr>
            <p:cNvPr id="69" name="Rectangle 68"/>
            <p:cNvSpPr/>
            <p:nvPr/>
          </p:nvSpPr>
          <p:spPr>
            <a:xfrm>
              <a:off x="-1473200" y="2178388"/>
              <a:ext cx="1625600" cy="2215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06025"/>
              <a:endPara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-1116077" y="2179762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1</a:t>
              </a:r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-1091516" y="3304623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-1090677" y="3830171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-1090677" y="2741103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297AA4D-BB15-0641-9819-62B0AC060E5E}"/>
              </a:ext>
            </a:extLst>
          </p:cNvPr>
          <p:cNvSpPr txBox="1"/>
          <p:nvPr/>
        </p:nvSpPr>
        <p:spPr>
          <a:xfrm>
            <a:off x="649715" y="5411922"/>
            <a:ext cx="8037085" cy="1077218"/>
          </a:xfrm>
          <a:prstGeom prst="rect">
            <a:avLst/>
          </a:prstGeom>
          <a:solidFill>
            <a:schemeClr val="bg1"/>
          </a:solidFill>
          <a:ln w="25400">
            <a:solidFill>
              <a:srgbClr val="E06248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How many rounds does it take to serve a packet of length </a:t>
            </a:r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from flow </a:t>
            </a:r>
            <a:r>
              <a:rPr lang="en-US" sz="32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7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D57AEE44-0157-7A4B-AEAE-72A3F9E18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095" y="2776115"/>
            <a:ext cx="777240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Packet Queues</a:t>
            </a:r>
          </a:p>
        </p:txBody>
      </p:sp>
      <p:sp>
        <p:nvSpPr>
          <p:cNvPr id="23556" name="Slide Number Placeholder 2">
            <a:extLst>
              <a:ext uri="{FF2B5EF4-FFF2-40B4-BE49-F238E27FC236}">
                <a16:creationId xmlns:a16="http://schemas.microsoft.com/office/drawing/2014/main" id="{0B856981-67B4-0348-857A-D1EDF470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073AA0-0CAE-DA4B-A57E-E98962FC137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Bit-by-bit System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31" y="4241800"/>
            <a:ext cx="8686800" cy="251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Round – One complete cycle through all the queues sending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bits per queue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1843" y="1600200"/>
            <a:ext cx="8283120" cy="2337528"/>
            <a:chOff x="139443" y="2622915"/>
            <a:chExt cx="8283120" cy="2337528"/>
          </a:xfrm>
        </p:grpSpPr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48482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5534025" y="3733802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3406805" y="2933701"/>
              <a:ext cx="1593820" cy="4953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981825" y="3352802"/>
              <a:ext cx="6858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3258005" y="3962400"/>
              <a:ext cx="1742620" cy="6302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6065622" y="2815066"/>
              <a:ext cx="34015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39443" y="2659741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0.1</a:t>
              </a: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64004" y="378460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4967288" y="3505202"/>
              <a:ext cx="4683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2400" b="0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161752" y="3426770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3258004" y="3505202"/>
              <a:ext cx="1590221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V="1">
              <a:off x="3224175" y="3810002"/>
              <a:ext cx="1624049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152143" y="4310150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164843" y="3221082"/>
              <a:ext cx="12414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dirty="0">
                  <a:latin typeface="Calibri" panose="020F0502020204030204" pitchFamily="34" charset="0"/>
                  <a:cs typeface="Calibri" panose="020F0502020204030204" pitchFamily="34" charset="0"/>
                </a:rPr>
                <a:t> = 0.3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4426662" y="4191002"/>
              <a:ext cx="399590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of service for the four queues:</a:t>
              </a:r>
            </a:p>
            <a:p>
              <a:pPr eaLnBrk="0" hangingPunct="0"/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…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1,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2,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3,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4, </a:t>
              </a:r>
              <a:r>
                <a:rPr lang="en-US" sz="2400" b="0" i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b="0" i="1" baseline="-250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0">
                  <a:latin typeface="Calibri" panose="020F0502020204030204" pitchFamily="34" charset="0"/>
                  <a:cs typeface="Calibri" panose="020F0502020204030204" pitchFamily="34" charset="0"/>
                </a:rPr>
                <a:t>,…</a:t>
              </a: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H="1" flipV="1">
              <a:off x="5381625" y="3962402"/>
              <a:ext cx="228600" cy="304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511300" y="2659742"/>
              <a:ext cx="1943100" cy="2183764"/>
              <a:chOff x="1090072" y="2659741"/>
              <a:chExt cx="1338843" cy="2183764"/>
            </a:xfrm>
          </p:grpSpPr>
          <p:grpSp>
            <p:nvGrpSpPr>
              <p:cNvPr id="46" name="Group 151"/>
              <p:cNvGrpSpPr>
                <a:grpSpLocks/>
              </p:cNvGrpSpPr>
              <p:nvPr/>
            </p:nvGrpSpPr>
            <p:grpSpPr bwMode="auto">
              <a:xfrm>
                <a:off x="1110166" y="2659741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60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1808665" y="2698127"/>
                <a:ext cx="607549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8" name="Group 151"/>
              <p:cNvGrpSpPr>
                <a:grpSpLocks/>
              </p:cNvGrpSpPr>
              <p:nvPr/>
            </p:nvGrpSpPr>
            <p:grpSpPr bwMode="auto">
              <a:xfrm>
                <a:off x="1113381" y="3231559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8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1326066" y="3269945"/>
                <a:ext cx="1093364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>
                <a:off x="1099557" y="3800205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6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1" name="Rectangle 24"/>
              <p:cNvSpPr>
                <a:spLocks noChangeArrowheads="1"/>
              </p:cNvSpPr>
              <p:nvPr/>
            </p:nvSpPr>
            <p:spPr bwMode="auto">
              <a:xfrm>
                <a:off x="1681666" y="3838591"/>
                <a:ext cx="723940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2" name="Group 151"/>
              <p:cNvGrpSpPr>
                <a:grpSpLocks/>
              </p:cNvGrpSpPr>
              <p:nvPr/>
            </p:nvGrpSpPr>
            <p:grpSpPr bwMode="auto">
              <a:xfrm>
                <a:off x="1090072" y="4366620"/>
                <a:ext cx="1315534" cy="476885"/>
                <a:chOff x="4032" y="480"/>
                <a:chExt cx="768" cy="576"/>
              </a:xfrm>
              <a:gradFill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</p:grpSpPr>
            <p:sp>
              <p:nvSpPr>
                <p:cNvPr id="54" name="Freeform 152"/>
                <p:cNvSpPr>
                  <a:spLocks/>
                </p:cNvSpPr>
                <p:nvPr/>
              </p:nvSpPr>
              <p:spPr bwMode="auto">
                <a:xfrm>
                  <a:off x="4032" y="480"/>
                  <a:ext cx="768" cy="576"/>
                </a:xfrm>
                <a:custGeom>
                  <a:avLst/>
                  <a:gdLst>
                    <a:gd name="T0" fmla="*/ 0 w 768"/>
                    <a:gd name="T1" fmla="*/ 0 h 576"/>
                    <a:gd name="T2" fmla="*/ 768 w 768"/>
                    <a:gd name="T3" fmla="*/ 0 h 576"/>
                    <a:gd name="T4" fmla="*/ 768 w 768"/>
                    <a:gd name="T5" fmla="*/ 576 h 576"/>
                    <a:gd name="T6" fmla="*/ 0 w 768"/>
                    <a:gd name="T7" fmla="*/ 576 h 5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8"/>
                    <a:gd name="T13" fmla="*/ 0 h 576"/>
                    <a:gd name="T14" fmla="*/ 768 w 768"/>
                    <a:gd name="T15" fmla="*/ 576 h 5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8" h="576">
                      <a:moveTo>
                        <a:pt x="0" y="0"/>
                      </a:moveTo>
                      <a:lnTo>
                        <a:pt x="768" y="0"/>
                      </a:lnTo>
                      <a:lnTo>
                        <a:pt x="768" y="576"/>
                      </a:lnTo>
                      <a:lnTo>
                        <a:pt x="0" y="576"/>
                      </a:lnTo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3399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Line 153"/>
                <p:cNvSpPr>
                  <a:spLocks noChangeShapeType="1"/>
                </p:cNvSpPr>
                <p:nvPr/>
              </p:nvSpPr>
              <p:spPr bwMode="auto">
                <a:xfrm>
                  <a:off x="4721" y="653"/>
                  <a:ext cx="0" cy="288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3" name="Rectangle 24"/>
              <p:cNvSpPr>
                <a:spLocks noChangeArrowheads="1"/>
              </p:cNvSpPr>
              <p:nvPr/>
            </p:nvSpPr>
            <p:spPr bwMode="auto">
              <a:xfrm>
                <a:off x="1922965" y="4405006"/>
                <a:ext cx="473155" cy="400110"/>
              </a:xfrm>
              <a:prstGeom prst="rect">
                <a:avLst/>
              </a:prstGeom>
              <a:ln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algn="ctr" eaLnBrk="1" hangingPunct="1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2122346" y="2622915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1433646" y="320110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1912629" y="3789753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2250133" y="4362636"/>
              <a:ext cx="41870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400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2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AutoShape 26"/>
          <p:cNvSpPr>
            <a:spLocks noChangeArrowheads="1"/>
          </p:cNvSpPr>
          <p:nvPr/>
        </p:nvSpPr>
        <p:spPr bwMode="auto">
          <a:xfrm flipV="1">
            <a:off x="3951287" y="1751052"/>
            <a:ext cx="609600" cy="1834827"/>
          </a:xfrm>
          <a:custGeom>
            <a:avLst/>
            <a:gdLst>
              <a:gd name="G0" fmla="+- -5837326 0 0"/>
              <a:gd name="G1" fmla="+- 7171842 0 0"/>
              <a:gd name="G2" fmla="+- -5837326 0 7171842"/>
              <a:gd name="G3" fmla="+- 10800 0 0"/>
              <a:gd name="G4" fmla="+- 0 0 -583732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965 0 0"/>
              <a:gd name="G9" fmla="+- 0 0 7171842"/>
              <a:gd name="G10" fmla="+- 6965 0 2700"/>
              <a:gd name="G11" fmla="cos G10 -5837326"/>
              <a:gd name="G12" fmla="sin G10 -5837326"/>
              <a:gd name="G13" fmla="cos 13500 -5837326"/>
              <a:gd name="G14" fmla="sin 13500 -5837326"/>
              <a:gd name="G15" fmla="+- G11 10800 0"/>
              <a:gd name="G16" fmla="+- G12 10800 0"/>
              <a:gd name="G17" fmla="+- G13 10800 0"/>
              <a:gd name="G18" fmla="+- G14 10800 0"/>
              <a:gd name="G19" fmla="*/ 6965 1 2"/>
              <a:gd name="G20" fmla="+- G19 5400 0"/>
              <a:gd name="G21" fmla="cos G20 -5837326"/>
              <a:gd name="G22" fmla="sin G20 -5837326"/>
              <a:gd name="G23" fmla="+- G21 10800 0"/>
              <a:gd name="G24" fmla="+- G12 G23 G22"/>
              <a:gd name="G25" fmla="+- G22 G23 G11"/>
              <a:gd name="G26" fmla="cos 10800 -5837326"/>
              <a:gd name="G27" fmla="sin 10800 -5837326"/>
              <a:gd name="G28" fmla="cos 6965 -5837326"/>
              <a:gd name="G29" fmla="sin 6965 -583732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171842"/>
              <a:gd name="G36" fmla="sin G34 7171842"/>
              <a:gd name="G37" fmla="+/ 7171842 -583732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965 G39"/>
              <a:gd name="G43" fmla="sin 696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0 w 21600"/>
              <a:gd name="T5" fmla="*/ 8890 h 21600"/>
              <a:gd name="T6" fmla="*/ 7844 w 21600"/>
              <a:gd name="T7" fmla="*/ 19176 h 21600"/>
              <a:gd name="T8" fmla="*/ 3944 w 21600"/>
              <a:gd name="T9" fmla="*/ 9568 h 21600"/>
              <a:gd name="T10" fmla="*/ 11018 w 21600"/>
              <a:gd name="T11" fmla="*/ -2699 h 21600"/>
              <a:gd name="T12" fmla="*/ 15561 w 21600"/>
              <a:gd name="T13" fmla="*/ 1993 h 21600"/>
              <a:gd name="T14" fmla="*/ 10869 w 21600"/>
              <a:gd name="T15" fmla="*/ 653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912" y="3835"/>
                </a:moveTo>
                <a:cubicBezTo>
                  <a:pt x="10875" y="3835"/>
                  <a:pt x="10837" y="3834"/>
                  <a:pt x="10800" y="3834"/>
                </a:cubicBezTo>
                <a:cubicBezTo>
                  <a:pt x="6953" y="3835"/>
                  <a:pt x="3835" y="6953"/>
                  <a:pt x="3835" y="10800"/>
                </a:cubicBezTo>
                <a:cubicBezTo>
                  <a:pt x="3834" y="13753"/>
                  <a:pt x="5697" y="16385"/>
                  <a:pt x="8482" y="17368"/>
                </a:cubicBezTo>
                <a:lnTo>
                  <a:pt x="7206" y="20984"/>
                </a:lnTo>
                <a:cubicBezTo>
                  <a:pt x="2888" y="19461"/>
                  <a:pt x="0" y="1537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0858" y="0"/>
                  <a:pt x="10916" y="0"/>
                  <a:pt x="10975" y="1"/>
                </a:cubicBezTo>
                <a:lnTo>
                  <a:pt x="11018" y="-2699"/>
                </a:lnTo>
                <a:lnTo>
                  <a:pt x="15561" y="1993"/>
                </a:lnTo>
                <a:lnTo>
                  <a:pt x="10869" y="6535"/>
                </a:lnTo>
                <a:lnTo>
                  <a:pt x="10912" y="38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400" y="1637027"/>
            <a:ext cx="1625600" cy="2215812"/>
            <a:chOff x="-1473200" y="2178388"/>
            <a:chExt cx="1625600" cy="2215812"/>
          </a:xfrm>
        </p:grpSpPr>
        <p:sp>
          <p:nvSpPr>
            <p:cNvPr id="69" name="Rectangle 68"/>
            <p:cNvSpPr/>
            <p:nvPr/>
          </p:nvSpPr>
          <p:spPr>
            <a:xfrm>
              <a:off x="-1473200" y="2178388"/>
              <a:ext cx="1625600" cy="2215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06025"/>
              <a:endPara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-1116077" y="2179762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1</a:t>
              </a:r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-1091516" y="3304623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-1090677" y="3830171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-1090677" y="2741103"/>
              <a:ext cx="9653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400" b="1" i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= 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9715" y="5826274"/>
            <a:ext cx="7915851" cy="523220"/>
            <a:chOff x="468341" y="5890005"/>
            <a:chExt cx="7915851" cy="523220"/>
          </a:xfrm>
        </p:grpSpPr>
        <p:sp>
          <p:nvSpPr>
            <p:cNvPr id="73" name="Right Arrow 72"/>
            <p:cNvSpPr/>
            <p:nvPr/>
          </p:nvSpPr>
          <p:spPr>
            <a:xfrm>
              <a:off x="468341" y="5968951"/>
              <a:ext cx="726737" cy="387399"/>
            </a:xfrm>
            <a:prstGeom prst="rightArrow">
              <a:avLst/>
            </a:prstGeom>
            <a:solidFill>
              <a:srgbClr val="E0624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79821" y="5890005"/>
              <a:ext cx="7104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Packet of length </a:t>
              </a:r>
              <a:r>
                <a:rPr lang="en-US" sz="2800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takes </a:t>
              </a:r>
              <a:r>
                <a:rPr lang="en-US" sz="2800" i="1" dirty="0">
                  <a:latin typeface="Calibri" panose="020F0502020204030204" pitchFamily="34" charset="0"/>
                  <a:cs typeface="Calibri" panose="020F0502020204030204" pitchFamily="34" charset="0"/>
                </a:rPr>
                <a:t>L/</a:t>
              </a:r>
              <a:r>
                <a:rPr lang="en-US" sz="28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2800" i="1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rounds to serve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222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Round (aka. “Virtual Time”) Implementation of WFQ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5956" y="1925025"/>
            <a:ext cx="8619819" cy="553998"/>
          </a:xfrm>
          <a:prstGeom prst="rect">
            <a:avLst/>
          </a:prstGeom>
          <a:solidFill>
            <a:schemeClr val="bg1"/>
          </a:solidFill>
          <a:ln w="25400">
            <a:solidFill>
              <a:srgbClr val="E06248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30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3000" b="0" i="1" dirty="0">
                <a:latin typeface="Calibri" panose="020F0502020204030204" pitchFamily="34" charset="0"/>
                <a:cs typeface="Calibri" panose="020F0502020204030204" pitchFamily="34" charset="0"/>
              </a:rPr>
              <a:t>finish 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round of </a:t>
            </a:r>
            <a:r>
              <a:rPr lang="en-US" sz="3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000" b="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 packet </a:t>
            </a:r>
            <a:r>
              <a:rPr lang="en-US" sz="3000" b="0" i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3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000" b="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000" b="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000" b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2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Round (aka. “Virtual Time”) Implementation of WFQ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8556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Assign a </a:t>
            </a:r>
            <a:r>
              <a:rPr lang="en-US" sz="2800" b="0" dirty="0">
                <a:solidFill>
                  <a:srgbClr val="0C2E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start/finish round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to each packet at arrival </a:t>
            </a:r>
          </a:p>
          <a:p>
            <a:pPr algn="l"/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    s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erve packets in order of finish rounds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78000" y="4269963"/>
            <a:ext cx="5133096" cy="2123307"/>
            <a:chOff x="1435100" y="4440210"/>
            <a:chExt cx="5133096" cy="2123307"/>
          </a:xfrm>
        </p:grpSpPr>
        <p:graphicFrame>
          <p:nvGraphicFramePr>
            <p:cNvPr id="6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2851151" y="4548131"/>
            <a:ext cx="701675" cy="604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" name="Equation" r:id="rId3" imgW="279400" imgH="241300" progId="Equation.3">
                    <p:embed/>
                  </p:oleObj>
                </mc:Choice>
                <mc:Fallback>
                  <p:oleObj name="Equation" r:id="rId3" imgW="279400" imgH="241300" progId="Equation.3">
                    <p:embed/>
                    <p:pic>
                      <p:nvPicPr>
                        <p:cNvPr id="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1151" y="4548131"/>
                          <a:ext cx="701675" cy="604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2851151" y="5657822"/>
            <a:ext cx="828675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7" name="Equation" r:id="rId5" imgW="330200" imgH="203200" progId="Equation.3">
                    <p:embed/>
                  </p:oleObj>
                </mc:Choice>
                <mc:Fallback>
                  <p:oleObj name="Equation" r:id="rId5" imgW="330200" imgH="203200" progId="Equation.3">
                    <p:embed/>
                    <p:pic>
                      <p:nvPicPr>
                        <p:cNvPr id="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1151" y="5657822"/>
                          <a:ext cx="828675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4488928" y="4440210"/>
              <a:ext cx="2079268" cy="878707"/>
              <a:chOff x="4615928" y="4452910"/>
              <a:chExt cx="2079268" cy="878707"/>
            </a:xfrm>
          </p:grpSpPr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4670025" y="4964850"/>
                <a:ext cx="2025171" cy="366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08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marL="342900" indent="-342900" algn="ctr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(Flow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backlogged)</a:t>
                </a:r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4615928" y="4567210"/>
                <a:ext cx="381000" cy="228600"/>
              </a:xfrm>
              <a:prstGeom prst="rect">
                <a:avLst/>
              </a:prstGeom>
              <a:solidFill>
                <a:srgbClr val="FFCC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5474723" y="4452910"/>
                <a:ext cx="1143000" cy="457200"/>
                <a:chOff x="7443787" y="1458913"/>
                <a:chExt cx="1143000" cy="457200"/>
              </a:xfrm>
            </p:grpSpPr>
            <p:grpSp>
              <p:nvGrpSpPr>
                <p:cNvPr id="19" name="Group 39"/>
                <p:cNvGrpSpPr>
                  <a:grpSpLocks/>
                </p:cNvGrpSpPr>
                <p:nvPr/>
              </p:nvGrpSpPr>
              <p:grpSpPr bwMode="auto">
                <a:xfrm>
                  <a:off x="7596187" y="1535113"/>
                  <a:ext cx="914400" cy="304800"/>
                  <a:chOff x="2544" y="1776"/>
                  <a:chExt cx="576" cy="336"/>
                </a:xfrm>
              </p:grpSpPr>
              <p:sp>
                <p:nvSpPr>
                  <p:cNvPr id="2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192" cy="336"/>
                  </a:xfrm>
                  <a:prstGeom prst="rect">
                    <a:avLst/>
                  </a:prstGeom>
                  <a:solidFill>
                    <a:srgbClr val="FFCCCC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1776"/>
                    <a:ext cx="96" cy="336"/>
                  </a:xfrm>
                  <a:prstGeom prst="rect">
                    <a:avLst/>
                  </a:prstGeom>
                  <a:solidFill>
                    <a:srgbClr val="FFCCCC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……</a:t>
                    </a:r>
                  </a:p>
                </p:txBody>
              </p:sp>
              <p:sp>
                <p:nvSpPr>
                  <p:cNvPr id="2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776"/>
                    <a:ext cx="288" cy="336"/>
                  </a:xfrm>
                  <a:prstGeom prst="rect">
                    <a:avLst/>
                  </a:prstGeom>
                  <a:solidFill>
                    <a:srgbClr val="FFCCCC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k-1</a:t>
                    </a:r>
                  </a:p>
                </p:txBody>
              </p:sp>
            </p:grpSp>
            <p:sp>
              <p:nvSpPr>
                <p:cNvPr id="20" name="Freeform 34"/>
                <p:cNvSpPr>
                  <a:spLocks/>
                </p:cNvSpPr>
                <p:nvPr/>
              </p:nvSpPr>
              <p:spPr bwMode="auto">
                <a:xfrm>
                  <a:off x="7443787" y="1458913"/>
                  <a:ext cx="1143000" cy="457200"/>
                </a:xfrm>
                <a:custGeom>
                  <a:avLst/>
                  <a:gdLst>
                    <a:gd name="T0" fmla="*/ 0 w 720"/>
                    <a:gd name="T1" fmla="*/ 0 h 432"/>
                    <a:gd name="T2" fmla="*/ 1143000 w 720"/>
                    <a:gd name="T3" fmla="*/ 0 h 432"/>
                    <a:gd name="T4" fmla="*/ 1143000 w 720"/>
                    <a:gd name="T5" fmla="*/ 457200 h 432"/>
                    <a:gd name="T6" fmla="*/ 0 w 720"/>
                    <a:gd name="T7" fmla="*/ 457200 h 4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0"/>
                    <a:gd name="T13" fmla="*/ 0 h 432"/>
                    <a:gd name="T14" fmla="*/ 720 w 720"/>
                    <a:gd name="T15" fmla="*/ 432 h 4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0" h="432">
                      <a:moveTo>
                        <a:pt x="0" y="0"/>
                      </a:moveTo>
                      <a:lnTo>
                        <a:pt x="720" y="0"/>
                      </a:lnTo>
                      <a:lnTo>
                        <a:pt x="720" y="432"/>
                      </a:lnTo>
                      <a:lnTo>
                        <a:pt x="0" y="432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" name="Straight Arrow Connector 17"/>
              <p:cNvCxnSpPr/>
              <p:nvPr/>
            </p:nvCxnSpPr>
            <p:spPr>
              <a:xfrm>
                <a:off x="5092136" y="4683097"/>
                <a:ext cx="38258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37522" y="6196750"/>
              <a:ext cx="1559979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marL="342900" indent="-342900"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(Flow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 empty)</a:t>
              </a:r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4476228" y="5799110"/>
              <a:ext cx="381000" cy="228600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5335023" y="5684810"/>
              <a:ext cx="1143000" cy="457200"/>
            </a:xfrm>
            <a:custGeom>
              <a:avLst/>
              <a:gdLst>
                <a:gd name="T0" fmla="*/ 0 w 720"/>
                <a:gd name="T1" fmla="*/ 0 h 432"/>
                <a:gd name="T2" fmla="*/ 1143000 w 720"/>
                <a:gd name="T3" fmla="*/ 0 h 432"/>
                <a:gd name="T4" fmla="*/ 1143000 w 720"/>
                <a:gd name="T5" fmla="*/ 457200 h 432"/>
                <a:gd name="T6" fmla="*/ 0 w 720"/>
                <a:gd name="T7" fmla="*/ 45720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432"/>
                <a:gd name="T14" fmla="*/ 720 w 72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432">
                  <a:moveTo>
                    <a:pt x="0" y="0"/>
                  </a:moveTo>
                  <a:lnTo>
                    <a:pt x="720" y="0"/>
                  </a:lnTo>
                  <a:lnTo>
                    <a:pt x="720" y="432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952436" y="5914997"/>
              <a:ext cx="3825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/>
            <p:cNvSpPr/>
            <p:nvPr/>
          </p:nvSpPr>
          <p:spPr>
            <a:xfrm>
              <a:off x="2359787" y="4465610"/>
              <a:ext cx="478664" cy="1817687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aphicFrame>
          <p:nvGraphicFramePr>
            <p:cNvPr id="14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1435100" y="5065713"/>
            <a:ext cx="765175" cy="604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Equation" r:id="rId7" imgW="304800" imgH="241300" progId="Equation.3">
                    <p:embed/>
                  </p:oleObj>
                </mc:Choice>
                <mc:Fallback>
                  <p:oleObj name="Equation" r:id="rId7" imgW="304800" imgH="241300" progId="Equation.3">
                    <p:embed/>
                    <p:pic>
                      <p:nvPicPr>
                        <p:cNvPr id="1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100" y="5065713"/>
                          <a:ext cx="765175" cy="604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Rectangle 10"/>
          <p:cNvSpPr txBox="1">
            <a:spLocks noChangeArrowheads="1"/>
          </p:cNvSpPr>
          <p:nvPr/>
        </p:nvSpPr>
        <p:spPr>
          <a:xfrm>
            <a:off x="330200" y="2653622"/>
            <a:ext cx="8001000" cy="571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C2ED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8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packet of flow </a:t>
            </a:r>
            <a:r>
              <a:rPr lang="en-US" sz="28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arrives at time </a:t>
            </a:r>
            <a:r>
              <a:rPr lang="en-US" sz="28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3258830"/>
            <a:ext cx="7371588" cy="3429630"/>
            <a:chOff x="0" y="3258830"/>
            <a:chExt cx="7371588" cy="342963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3832666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round </a:t>
              </a:r>
            </a:p>
            <a:p>
              <a:pPr algn="ctr"/>
              <a:r>
                <a:rPr lang="en-US" sz="2400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</a:t>
              </a:r>
              <a:r>
                <a:rPr lang="en-US" sz="2400" i="1" dirty="0" err="1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sz="2400" dirty="0" err="1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sz="2400" i="1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</a:t>
              </a:r>
              <a:r>
                <a:rPr lang="en-US" sz="2400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cket</a:t>
              </a: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>
              <a:off x="1371600" y="4663663"/>
              <a:ext cx="406400" cy="458758"/>
            </a:xfrm>
            <a:prstGeom prst="straightConnector1">
              <a:avLst/>
            </a:prstGeom>
            <a:ln>
              <a:solidFill>
                <a:srgbClr val="FC1E2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28388" y="3258830"/>
              <a:ext cx="27432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Finish round </a:t>
              </a:r>
            </a:p>
            <a:p>
              <a:pPr algn="ctr"/>
              <a:r>
                <a:rPr lang="en-US" sz="2400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(</a:t>
              </a:r>
              <a:r>
                <a:rPr lang="en-US" sz="2400" i="1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k-1)</a:t>
              </a:r>
              <a:r>
                <a:rPr lang="en-US" sz="2400" dirty="0" err="1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sz="2400" i="1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</a:t>
              </a:r>
              <a:r>
                <a:rPr lang="en-US" sz="2400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cket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3797300" y="3733800"/>
              <a:ext cx="1009133" cy="612363"/>
            </a:xfrm>
            <a:prstGeom prst="straightConnector1">
              <a:avLst/>
            </a:prstGeom>
            <a:ln>
              <a:solidFill>
                <a:srgbClr val="FC1E2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3500" y="5857463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Round number </a:t>
              </a:r>
            </a:p>
            <a:p>
              <a:pPr algn="ctr"/>
              <a:r>
                <a:rPr lang="en-US" sz="2400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 time </a:t>
              </a:r>
              <a:r>
                <a:rPr lang="en-US" sz="2400" i="1" dirty="0">
                  <a:solidFill>
                    <a:srgbClr val="FC1E2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543175" y="5933459"/>
              <a:ext cx="692150" cy="359182"/>
            </a:xfrm>
            <a:prstGeom prst="straightConnector1">
              <a:avLst/>
            </a:prstGeom>
            <a:ln>
              <a:solidFill>
                <a:srgbClr val="FC1E2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04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Putting it All Together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>
            <p:extLst/>
          </p:nvPr>
        </p:nvGraphicFramePr>
        <p:xfrm>
          <a:off x="1245950" y="3031381"/>
          <a:ext cx="2007565" cy="110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850900" imgH="469900" progId="Equation.3">
                  <p:embed/>
                </p:oleObj>
              </mc:Choice>
              <mc:Fallback>
                <p:oleObj name="Equation" r:id="rId3" imgW="850900" imgH="469900" progId="Equation.3">
                  <p:embed/>
                  <p:pic>
                    <p:nvPicPr>
                      <p:cNvPr id="399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950" y="3031381"/>
                        <a:ext cx="2007565" cy="110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7"/>
          <p:cNvGraphicFramePr>
            <a:graphicFrameLocks noChangeAspect="1"/>
          </p:cNvGraphicFramePr>
          <p:nvPr>
            <p:extLst/>
          </p:nvPr>
        </p:nvGraphicFramePr>
        <p:xfrm>
          <a:off x="1271350" y="2399556"/>
          <a:ext cx="32210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5" imgW="1282700" imgH="241300" progId="Equation.3">
                  <p:embed/>
                </p:oleObj>
              </mc:Choice>
              <mc:Fallback>
                <p:oleObj name="Equation" r:id="rId5" imgW="1282700" imgH="241300" progId="Equation.3">
                  <p:embed/>
                  <p:pic>
                    <p:nvPicPr>
                      <p:cNvPr id="399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350" y="2399556"/>
                        <a:ext cx="322103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20700" y="1549400"/>
            <a:ext cx="8001000" cy="109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packet of flow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arriving at time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a: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3188-5136-8044-8BEC-63A86BDFC966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4261" y="4148626"/>
            <a:ext cx="8011476" cy="1587220"/>
            <a:chOff x="672251" y="2009887"/>
            <a:chExt cx="9270383" cy="1587220"/>
          </a:xfrm>
        </p:grpSpPr>
        <p:sp>
          <p:nvSpPr>
            <p:cNvPr id="34" name="Rectangle 33"/>
            <p:cNvSpPr/>
            <p:nvPr/>
          </p:nvSpPr>
          <p:spPr>
            <a:xfrm>
              <a:off x="976434" y="2009887"/>
              <a:ext cx="8966200" cy="1587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306025"/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2251" y="2211981"/>
              <a:ext cx="7092029" cy="5847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06248"/>
              </a:solidFill>
            </a:ln>
          </p:spPr>
          <p:txBody>
            <a:bodyPr wrap="square" rtlCol="0">
              <a:spAutoFit/>
            </a:bodyPr>
            <a:lstStyle/>
            <a:p>
              <a:pPr marL="0" lvl="1" indent="0">
                <a:buNone/>
              </a:pPr>
              <a:r>
                <a:rPr lang="en-US" sz="3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Question: 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How to compute R(a)?</a:t>
              </a:r>
              <a:endPara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37" name="Object 1034"/>
          <p:cNvGraphicFramePr>
            <a:graphicFrameLocks noChangeAspect="1"/>
          </p:cNvGraphicFramePr>
          <p:nvPr>
            <p:extLst/>
          </p:nvPr>
        </p:nvGraphicFramePr>
        <p:xfrm>
          <a:off x="804515" y="5300872"/>
          <a:ext cx="2487100" cy="120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7" imgW="1016000" imgH="495300" progId="Equation.3">
                  <p:embed/>
                </p:oleObj>
              </mc:Choice>
              <mc:Fallback>
                <p:oleObj name="Equation" r:id="rId7" imgW="1016000" imgH="495300" progId="Equation.3">
                  <p:embed/>
                  <p:pic>
                    <p:nvPicPr>
                      <p:cNvPr id="37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15" y="5300872"/>
                        <a:ext cx="2487100" cy="1207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3271" y="5135766"/>
            <a:ext cx="4905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C2E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approximation:</a:t>
            </a:r>
          </a:p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Set R(a) to start or finish round of packet currently in service</a:t>
            </a:r>
          </a:p>
        </p:txBody>
      </p:sp>
    </p:spTree>
    <p:extLst>
      <p:ext uri="{BB962C8B-B14F-4D97-AF65-F5344CB8AC3E}">
        <p14:creationId xmlns:p14="http://schemas.microsoft.com/office/powerpoint/2010/main" val="28598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60CFC90-1A59-A147-BF0B-2733FBA41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Implementation Trade-Offs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3242837-20D0-9245-AAC7-B8AB37ADE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FIFO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One queue, trivial scheduler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Strict priority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One queue per priority level, simple scheduler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Weighted fair scheduling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One queue per class, and more complex scheduler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2">
            <a:extLst>
              <a:ext uri="{FF2B5EF4-FFF2-40B4-BE49-F238E27FC236}">
                <a16:creationId xmlns:a16="http://schemas.microsoft.com/office/drawing/2014/main" id="{8F7CF2D0-BAE3-CB49-A671-E1BB628C133A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68A12AC-14FD-CB48-AAFF-5AB528D770F3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44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4">
            <a:extLst>
              <a:ext uri="{FF2B5EF4-FFF2-40B4-BE49-F238E27FC236}">
                <a16:creationId xmlns:a16="http://schemas.microsoft.com/office/drawing/2014/main" id="{1D3B59B4-25C5-DF4A-B2E5-4187D435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Quality of Service Guarantees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DCBA47A-82EC-D949-AA95-952407C45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559044BC-D8EE-E847-8C94-DA84BE43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B032DC-3EEE-DD48-815C-5FF4C994EE4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>
            <a:extLst>
              <a:ext uri="{FF2B5EF4-FFF2-40B4-BE49-F238E27FC236}">
                <a16:creationId xmlns:a16="http://schemas.microsoft.com/office/drawing/2014/main" id="{8020B9C9-8334-A449-8BF4-976CA28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Distinguishing Traffic</a:t>
            </a:r>
          </a:p>
        </p:txBody>
      </p:sp>
      <p:sp>
        <p:nvSpPr>
          <p:cNvPr id="65539" name="Rectangle 6">
            <a:extLst>
              <a:ext uri="{FF2B5EF4-FFF2-40B4-BE49-F238E27FC236}">
                <a16:creationId xmlns:a16="http://schemas.microsoft.com/office/drawing/2014/main" id="{DB1E35B5-F37F-1D4A-94BA-ADD3802C1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Applications compete for bandwidth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E-mail traffic can cause congestion/losses for VoIP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Principle 1: Packet marking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 router can distinguish between classes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Type of Service (ToS) bits in IP header</a:t>
            </a:r>
          </a:p>
        </p:txBody>
      </p:sp>
      <p:sp>
        <p:nvSpPr>
          <p:cNvPr id="65540" name="Slide Number Placeholder 2">
            <a:extLst>
              <a:ext uri="{FF2B5EF4-FFF2-40B4-BE49-F238E27FC236}">
                <a16:creationId xmlns:a16="http://schemas.microsoft.com/office/drawing/2014/main" id="{994B9FAF-A81E-954E-835F-340D676FC22C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50BC69B-8A09-094A-BD02-823E68B7E6AE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46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  <p:pic>
        <p:nvPicPr>
          <p:cNvPr id="65541" name="Picture 2" descr="652 Audio and FTP Apps">
            <a:extLst>
              <a:ext uri="{FF2B5EF4-FFF2-40B4-BE49-F238E27FC236}">
                <a16:creationId xmlns:a16="http://schemas.microsoft.com/office/drawing/2014/main" id="{2BD91AC5-B962-F04F-BF9A-A6F4A20922D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64277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>
            <a:extLst>
              <a:ext uri="{FF2B5EF4-FFF2-40B4-BE49-F238E27FC236}">
                <a16:creationId xmlns:a16="http://schemas.microsoft.com/office/drawing/2014/main" id="{A4CD6601-E37F-A340-AD71-3682A6987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Preventing Misbehavior</a:t>
            </a:r>
          </a:p>
        </p:txBody>
      </p:sp>
      <p:sp>
        <p:nvSpPr>
          <p:cNvPr id="67587" name="Rectangle 6">
            <a:extLst>
              <a:ext uri="{FF2B5EF4-FFF2-40B4-BE49-F238E27FC236}">
                <a16:creationId xmlns:a16="http://schemas.microsoft.com/office/drawing/2014/main" id="{6A1682BE-8F8D-1C45-BDDB-BF9BCCC25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Applications misbehave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VoIP sends packets faster than 1 Mbps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Principle 2: Policing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Protect one traffic class from another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By enforcing a rate limit on the traffic</a:t>
            </a:r>
          </a:p>
        </p:txBody>
      </p:sp>
      <p:pic>
        <p:nvPicPr>
          <p:cNvPr id="67588" name="Picture 4" descr="653 Policing and Marking at Edges">
            <a:extLst>
              <a:ext uri="{FF2B5EF4-FFF2-40B4-BE49-F238E27FC236}">
                <a16:creationId xmlns:a16="http://schemas.microsoft.com/office/drawing/2014/main" id="{E2CC6C60-FA9D-4846-93CD-6E5D53B2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64230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Slide Number Placeholder 2">
            <a:extLst>
              <a:ext uri="{FF2B5EF4-FFF2-40B4-BE49-F238E27FC236}">
                <a16:creationId xmlns:a16="http://schemas.microsoft.com/office/drawing/2014/main" id="{A183F15F-6332-FB4E-8705-AC2131A2DFC5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510B09F-FEF8-A441-9093-AC1A27C5541D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47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>
            <a:extLst>
              <a:ext uri="{FF2B5EF4-FFF2-40B4-BE49-F238E27FC236}">
                <a16:creationId xmlns:a16="http://schemas.microsoft.com/office/drawing/2014/main" id="{CE5B6661-4C78-7742-9986-75DCDCE02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Subdividing Link Resources</a:t>
            </a:r>
          </a:p>
        </p:txBody>
      </p:sp>
      <p:sp>
        <p:nvSpPr>
          <p:cNvPr id="69635" name="Rectangle 6">
            <a:extLst>
              <a:ext uri="{FF2B5EF4-FFF2-40B4-BE49-F238E27FC236}">
                <a16:creationId xmlns:a16="http://schemas.microsoft.com/office/drawing/2014/main" id="{C4819D7C-E23B-A743-A9EA-E9C273410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343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Principle 3: Link scheduling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Ensure each application gets its share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… while (optionally) using any extra bandwidth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E.g., weighted fair queuing</a:t>
            </a:r>
          </a:p>
        </p:txBody>
      </p:sp>
      <p:sp>
        <p:nvSpPr>
          <p:cNvPr id="69636" name="Slide Number Placeholder 2">
            <a:extLst>
              <a:ext uri="{FF2B5EF4-FFF2-40B4-BE49-F238E27FC236}">
                <a16:creationId xmlns:a16="http://schemas.microsoft.com/office/drawing/2014/main" id="{5B1F1B29-B835-8A45-81E1-99A92C3B3845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A1B9EDC-D3C7-314D-B4FE-4C1592916380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48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  <p:pic>
        <p:nvPicPr>
          <p:cNvPr id="69637" name="Picture 4" descr="654 Logical Isolation Through Bandwidth Allocation">
            <a:extLst>
              <a:ext uri="{FF2B5EF4-FFF2-40B4-BE49-F238E27FC236}">
                <a16:creationId xmlns:a16="http://schemas.microsoft.com/office/drawing/2014/main" id="{AB0303DD-1328-EA4B-A6A8-46318DD00B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051300"/>
            <a:ext cx="64198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>
            <a:extLst>
              <a:ext uri="{FF2B5EF4-FFF2-40B4-BE49-F238E27FC236}">
                <a16:creationId xmlns:a16="http://schemas.microsoft.com/office/drawing/2014/main" id="{EB1696CC-35E5-EF40-A9B1-6DBC13731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Reserving Resources, and Saying No</a:t>
            </a:r>
          </a:p>
        </p:txBody>
      </p:sp>
      <p:sp>
        <p:nvSpPr>
          <p:cNvPr id="71683" name="Rectangle 6">
            <a:extLst>
              <a:ext uri="{FF2B5EF4-FFF2-40B4-BE49-F238E27FC236}">
                <a16:creationId xmlns:a16="http://schemas.microsoft.com/office/drawing/2014/main" id="{C9252303-ACDF-0744-BD73-7D702EBA4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7860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Traffic cannot exceed link capacity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Deny access, rather than degrade performance</a:t>
            </a:r>
          </a:p>
          <a:p>
            <a:pPr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Principle 4: Admission control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Application declares its needs in advance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Application denied if insufficient resources available</a:t>
            </a:r>
          </a:p>
        </p:txBody>
      </p:sp>
      <p:sp>
        <p:nvSpPr>
          <p:cNvPr id="71684" name="Slide Number Placeholder 2">
            <a:extLst>
              <a:ext uri="{FF2B5EF4-FFF2-40B4-BE49-F238E27FC236}">
                <a16:creationId xmlns:a16="http://schemas.microsoft.com/office/drawing/2014/main" id="{DA050988-35E1-A244-829F-59886D5BEB82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DEF738E-1E31-D84D-B110-4582CE316FE3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49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  <p:pic>
        <p:nvPicPr>
          <p:cNvPr id="71685" name="Picture 4" descr="655 Overloaded Link">
            <a:extLst>
              <a:ext uri="{FF2B5EF4-FFF2-40B4-BE49-F238E27FC236}">
                <a16:creationId xmlns:a16="http://schemas.microsoft.com/office/drawing/2014/main" id="{5EFD84BA-F76D-8943-A485-F5E02C28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6262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5947F12-3010-064C-A930-AAD35B905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Router</a:t>
            </a:r>
          </a:p>
        </p:txBody>
      </p:sp>
      <p:sp>
        <p:nvSpPr>
          <p:cNvPr id="24579" name="Slide Number Placeholder 2">
            <a:extLst>
              <a:ext uri="{FF2B5EF4-FFF2-40B4-BE49-F238E27FC236}">
                <a16:creationId xmlns:a16="http://schemas.microsoft.com/office/drawing/2014/main" id="{459F4060-C4C2-BF41-BA50-DBC0F759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B35293-8A07-D148-91B8-F591104D96A6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D1EDAE9-D4E5-3F49-9EBB-C78F4B611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3257550"/>
            <a:ext cx="2085975" cy="29146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Switching</a:t>
            </a:r>
          </a:p>
          <a:p>
            <a:r>
              <a:rPr lang="en-US" alt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Fabric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9C10C916-6EBD-2340-ACA6-705C267C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713" y="1614488"/>
            <a:ext cx="2085975" cy="130016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</a:t>
            </a: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E5852A71-0525-4A40-BDA1-781480007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2914650"/>
            <a:ext cx="328612" cy="3429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8E3FF6E4-7577-9B45-80B7-278C2683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3471863"/>
            <a:ext cx="1528763" cy="54292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584" name="Rectangle 7">
            <a:extLst>
              <a:ext uri="{FF2B5EF4-FFF2-40B4-BE49-F238E27FC236}">
                <a16:creationId xmlns:a16="http://schemas.microsoft.com/office/drawing/2014/main" id="{9D17AF59-27F5-874A-9195-0E6C1247B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3614738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Text Box 8">
            <a:extLst>
              <a:ext uri="{FF2B5EF4-FFF2-40B4-BE49-F238E27FC236}">
                <a16:creationId xmlns:a16="http://schemas.microsoft.com/office/drawing/2014/main" id="{59A1F879-57AD-9141-A325-1753F860B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3571875"/>
            <a:ext cx="113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586" name="Line 9">
            <a:extLst>
              <a:ext uri="{FF2B5EF4-FFF2-40B4-BE49-F238E27FC236}">
                <a16:creationId xmlns:a16="http://schemas.microsoft.com/office/drawing/2014/main" id="{8359910F-EAB4-E448-A0FF-656A7BE97B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" y="3743325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Rectangle 10">
            <a:extLst>
              <a:ext uri="{FF2B5EF4-FFF2-40B4-BE49-F238E27FC236}">
                <a16:creationId xmlns:a16="http://schemas.microsoft.com/office/drawing/2014/main" id="{821C9041-F37F-B44D-8F4E-2702D166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4452938"/>
            <a:ext cx="1528762" cy="54292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588" name="Rectangle 11">
            <a:extLst>
              <a:ext uri="{FF2B5EF4-FFF2-40B4-BE49-F238E27FC236}">
                <a16:creationId xmlns:a16="http://schemas.microsoft.com/office/drawing/2014/main" id="{D418F5A4-F9E2-2E44-A3DB-9B7D1CD0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4610100"/>
            <a:ext cx="357188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Text Box 12">
            <a:extLst>
              <a:ext uri="{FF2B5EF4-FFF2-40B4-BE49-F238E27FC236}">
                <a16:creationId xmlns:a16="http://schemas.microsoft.com/office/drawing/2014/main" id="{EEA8B8A7-47C0-EE47-90F3-E0F5A691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552950"/>
            <a:ext cx="113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590" name="Line 13">
            <a:extLst>
              <a:ext uri="{FF2B5EF4-FFF2-40B4-BE49-F238E27FC236}">
                <a16:creationId xmlns:a16="http://schemas.microsoft.com/office/drawing/2014/main" id="{EF1F98B8-D61E-3948-8140-CBE707362B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25" y="4724400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Rectangle 14">
            <a:extLst>
              <a:ext uri="{FF2B5EF4-FFF2-40B4-BE49-F238E27FC236}">
                <a16:creationId xmlns:a16="http://schemas.microsoft.com/office/drawing/2014/main" id="{984206F9-1EF3-A84A-A3F6-DC0E0C53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5448300"/>
            <a:ext cx="1528762" cy="54292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592" name="Rectangle 15">
            <a:extLst>
              <a:ext uri="{FF2B5EF4-FFF2-40B4-BE49-F238E27FC236}">
                <a16:creationId xmlns:a16="http://schemas.microsoft.com/office/drawing/2014/main" id="{C55D9739-4CE7-BA4B-B4D3-DB66B4D27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5605463"/>
            <a:ext cx="357188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3" name="Text Box 16">
            <a:extLst>
              <a:ext uri="{FF2B5EF4-FFF2-40B4-BE49-F238E27FC236}">
                <a16:creationId xmlns:a16="http://schemas.microsoft.com/office/drawing/2014/main" id="{4C1AF7B8-91DD-8B45-BDFC-940F53CC2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5548313"/>
            <a:ext cx="113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594" name="Line 17">
            <a:extLst>
              <a:ext uri="{FF2B5EF4-FFF2-40B4-BE49-F238E27FC236}">
                <a16:creationId xmlns:a16="http://schemas.microsoft.com/office/drawing/2014/main" id="{079CDE39-6048-DF49-A52E-B017CDAB3E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" y="5719763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Rectangle 18">
            <a:extLst>
              <a:ext uri="{FF2B5EF4-FFF2-40B4-BE49-F238E27FC236}">
                <a16:creationId xmlns:a16="http://schemas.microsoft.com/office/drawing/2014/main" id="{0CB10DF1-A948-2747-96C1-B9DE993182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43600" y="3481388"/>
            <a:ext cx="1528763" cy="54292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596" name="Rectangle 19">
            <a:extLst>
              <a:ext uri="{FF2B5EF4-FFF2-40B4-BE49-F238E27FC236}">
                <a16:creationId xmlns:a16="http://schemas.microsoft.com/office/drawing/2014/main" id="{5BAD452A-B587-114E-B26E-7D22DB2BAE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86413" y="3638550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7" name="Text Box 20">
            <a:extLst>
              <a:ext uri="{FF2B5EF4-FFF2-40B4-BE49-F238E27FC236}">
                <a16:creationId xmlns:a16="http://schemas.microsoft.com/office/drawing/2014/main" id="{85E7B831-CF2B-684E-B68D-67BB07429AB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43625" y="3595688"/>
            <a:ext cx="1138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598" name="Line 21">
            <a:extLst>
              <a:ext uri="{FF2B5EF4-FFF2-40B4-BE49-F238E27FC236}">
                <a16:creationId xmlns:a16="http://schemas.microsoft.com/office/drawing/2014/main" id="{A3A40B27-F917-D044-A2EF-700304237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6650" y="3752850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Rectangle 22">
            <a:extLst>
              <a:ext uri="{FF2B5EF4-FFF2-40B4-BE49-F238E27FC236}">
                <a16:creationId xmlns:a16="http://schemas.microsoft.com/office/drawing/2014/main" id="{399D3F92-4D46-C14D-9D9D-304B03E329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62650" y="4462463"/>
            <a:ext cx="1528763" cy="54292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600" name="Rectangle 23">
            <a:extLst>
              <a:ext uri="{FF2B5EF4-FFF2-40B4-BE49-F238E27FC236}">
                <a16:creationId xmlns:a16="http://schemas.microsoft.com/office/drawing/2014/main" id="{4FABFCED-0483-934D-8DD3-BD200AC725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05463" y="4619625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1" name="Text Box 24">
            <a:extLst>
              <a:ext uri="{FF2B5EF4-FFF2-40B4-BE49-F238E27FC236}">
                <a16:creationId xmlns:a16="http://schemas.microsoft.com/office/drawing/2014/main" id="{C2FABD78-C82D-9446-A291-C39E7E65158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6963" y="4562475"/>
            <a:ext cx="113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602" name="Line 25">
            <a:extLst>
              <a:ext uri="{FF2B5EF4-FFF2-40B4-BE49-F238E27FC236}">
                <a16:creationId xmlns:a16="http://schemas.microsoft.com/office/drawing/2014/main" id="{8D5F2C08-74C2-4449-BCA9-16524AA50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25" y="4733925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Rectangle 26">
            <a:extLst>
              <a:ext uri="{FF2B5EF4-FFF2-40B4-BE49-F238E27FC236}">
                <a16:creationId xmlns:a16="http://schemas.microsoft.com/office/drawing/2014/main" id="{4BE25D52-3789-6A44-BADF-4AA28B9321A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53125" y="5457825"/>
            <a:ext cx="1528763" cy="54292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604" name="Rectangle 27">
            <a:extLst>
              <a:ext uri="{FF2B5EF4-FFF2-40B4-BE49-F238E27FC236}">
                <a16:creationId xmlns:a16="http://schemas.microsoft.com/office/drawing/2014/main" id="{D68C0459-C9AC-2940-A361-497F7569FC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95938" y="5614988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5" name="Text Box 28">
            <a:extLst>
              <a:ext uri="{FF2B5EF4-FFF2-40B4-BE49-F238E27FC236}">
                <a16:creationId xmlns:a16="http://schemas.microsoft.com/office/drawing/2014/main" id="{635F429F-4F6E-FC4C-A61B-E23D3022506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7438" y="5557838"/>
            <a:ext cx="113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Line card</a:t>
            </a:r>
          </a:p>
        </p:txBody>
      </p:sp>
      <p:sp>
        <p:nvSpPr>
          <p:cNvPr id="24606" name="Line 29">
            <a:extLst>
              <a:ext uri="{FF2B5EF4-FFF2-40B4-BE49-F238E27FC236}">
                <a16:creationId xmlns:a16="http://schemas.microsoft.com/office/drawing/2014/main" id="{7E331096-912B-5540-8E7E-D78E10DAE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729288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Rectangle 30">
            <a:extLst>
              <a:ext uri="{FF2B5EF4-FFF2-40B4-BE49-F238E27FC236}">
                <a16:creationId xmlns:a16="http://schemas.microsoft.com/office/drawing/2014/main" id="{01FF5F19-F516-5E4C-83AF-CC131588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1385888"/>
            <a:ext cx="6900863" cy="507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8" name="Freeform 31">
            <a:extLst>
              <a:ext uri="{FF2B5EF4-FFF2-40B4-BE49-F238E27FC236}">
                <a16:creationId xmlns:a16="http://schemas.microsoft.com/office/drawing/2014/main" id="{DAA61DC4-5D1F-A545-9540-0C0369C19ABF}"/>
              </a:ext>
            </a:extLst>
          </p:cNvPr>
          <p:cNvSpPr>
            <a:spLocks/>
          </p:cNvSpPr>
          <p:nvPr/>
        </p:nvSpPr>
        <p:spPr bwMode="auto">
          <a:xfrm>
            <a:off x="2209800" y="2622550"/>
            <a:ext cx="577850" cy="730250"/>
          </a:xfrm>
          <a:custGeom>
            <a:avLst/>
            <a:gdLst>
              <a:gd name="T0" fmla="*/ 0 w 508"/>
              <a:gd name="T1" fmla="*/ 0 h 460"/>
              <a:gd name="T2" fmla="*/ 2147483647 w 508"/>
              <a:gd name="T3" fmla="*/ 2147483647 h 460"/>
              <a:gd name="T4" fmla="*/ 2147483647 w 508"/>
              <a:gd name="T5" fmla="*/ 2147483647 h 460"/>
              <a:gd name="T6" fmla="*/ 0 60000 65536"/>
              <a:gd name="T7" fmla="*/ 0 60000 65536"/>
              <a:gd name="T8" fmla="*/ 0 60000 65536"/>
              <a:gd name="T9" fmla="*/ 0 w 508"/>
              <a:gd name="T10" fmla="*/ 0 h 460"/>
              <a:gd name="T11" fmla="*/ 508 w 508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460">
                <a:moveTo>
                  <a:pt x="0" y="0"/>
                </a:moveTo>
                <a:cubicBezTo>
                  <a:pt x="139" y="34"/>
                  <a:pt x="278" y="68"/>
                  <a:pt x="363" y="145"/>
                </a:cubicBezTo>
                <a:cubicBezTo>
                  <a:pt x="448" y="222"/>
                  <a:pt x="478" y="341"/>
                  <a:pt x="508" y="46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9" name="Text Box 32">
            <a:extLst>
              <a:ext uri="{FF2B5EF4-FFF2-40B4-BE49-F238E27FC236}">
                <a16:creationId xmlns:a16="http://schemas.microsoft.com/office/drawing/2014/main" id="{AC68779C-D59B-B448-A83D-5F333163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066925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plane</a:t>
            </a:r>
          </a:p>
        </p:txBody>
      </p:sp>
      <p:sp>
        <p:nvSpPr>
          <p:cNvPr id="24610" name="Freeform 33">
            <a:extLst>
              <a:ext uri="{FF2B5EF4-FFF2-40B4-BE49-F238E27FC236}">
                <a16:creationId xmlns:a16="http://schemas.microsoft.com/office/drawing/2014/main" id="{E4947766-1257-A746-9D36-7FF15E33DA61}"/>
              </a:ext>
            </a:extLst>
          </p:cNvPr>
          <p:cNvSpPr>
            <a:spLocks/>
          </p:cNvSpPr>
          <p:nvPr/>
        </p:nvSpPr>
        <p:spPr bwMode="auto">
          <a:xfrm>
            <a:off x="5686425" y="2162175"/>
            <a:ext cx="652463" cy="319088"/>
          </a:xfrm>
          <a:custGeom>
            <a:avLst/>
            <a:gdLst>
              <a:gd name="T0" fmla="*/ 2147483647 w 411"/>
              <a:gd name="T1" fmla="*/ 0 h 201"/>
              <a:gd name="T2" fmla="*/ 2147483647 w 411"/>
              <a:gd name="T3" fmla="*/ 2147483647 h 201"/>
              <a:gd name="T4" fmla="*/ 0 w 411"/>
              <a:gd name="T5" fmla="*/ 2147483647 h 201"/>
              <a:gd name="T6" fmla="*/ 0 60000 65536"/>
              <a:gd name="T7" fmla="*/ 0 60000 65536"/>
              <a:gd name="T8" fmla="*/ 0 60000 65536"/>
              <a:gd name="T9" fmla="*/ 0 w 411"/>
              <a:gd name="T10" fmla="*/ 0 h 201"/>
              <a:gd name="T11" fmla="*/ 411 w 411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" h="201">
                <a:moveTo>
                  <a:pt x="411" y="0"/>
                </a:moveTo>
                <a:cubicBezTo>
                  <a:pt x="360" y="68"/>
                  <a:pt x="310" y="137"/>
                  <a:pt x="242" y="169"/>
                </a:cubicBezTo>
                <a:cubicBezTo>
                  <a:pt x="174" y="201"/>
                  <a:pt x="87" y="197"/>
                  <a:pt x="0" y="193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11" name="Text Box 34">
            <a:extLst>
              <a:ext uri="{FF2B5EF4-FFF2-40B4-BE49-F238E27FC236}">
                <a16:creationId xmlns:a16="http://schemas.microsoft.com/office/drawing/2014/main" id="{75813350-CA3F-8845-BFF3-1AB769AB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1685925"/>
            <a:ext cx="2157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plane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1F4E09E-23F0-8249-AFE5-77283397C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Quality of Service (QoS)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7675FAF-6BC7-F942-8C1B-4DD256F17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Guaranteed performance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Alternative to best-effort delivery model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QoS protocols and mechanisms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classification and marking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Traffic shaping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Link scheduling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Resource reservation and admission control</a:t>
            </a:r>
          </a:p>
          <a:p>
            <a:pPr lvl="1"/>
            <a:r>
              <a:rPr lang="en-US" altLang="en-US">
                <a:solidFill>
                  <a:srgbClr val="7F7F7F"/>
                </a:solidFill>
                <a:ea typeface="ＭＳ Ｐゴシック" panose="020B0600070205080204" pitchFamily="34" charset="-128"/>
              </a:rPr>
              <a:t>Identifying paths with sufficient resources</a:t>
            </a:r>
          </a:p>
        </p:txBody>
      </p:sp>
      <p:sp>
        <p:nvSpPr>
          <p:cNvPr id="73732" name="Slide Number Placeholder 2">
            <a:extLst>
              <a:ext uri="{FF2B5EF4-FFF2-40B4-BE49-F238E27FC236}">
                <a16:creationId xmlns:a16="http://schemas.microsoft.com/office/drawing/2014/main" id="{2E5B7B8A-714B-C44E-AC42-B7A1A2327F72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385276B-4605-5C4C-B6F4-DE961B8F0F5B}" type="slidenum">
              <a:rPr lang="en-US" altLang="en-US" sz="1200">
                <a:solidFill>
                  <a:srgbClr val="898989"/>
                </a:solidFill>
                <a:latin typeface="Helvetica" pitchFamily="2" charset="0"/>
              </a:rPr>
              <a:pPr algn="r" eaLnBrk="1" hangingPunct="1"/>
              <a:t>50</a:t>
            </a:fld>
            <a:endParaRPr lang="en-US" altLang="en-US" sz="1200">
              <a:solidFill>
                <a:srgbClr val="898989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1354771-2234-F347-8917-B840BA998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 Cards (Interface Cards, Adaptors)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F73E37E-5E66-7B46-A76F-2156AD6472E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5105400" cy="4525963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Packet handling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Packet forwarding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Buffer management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Link scheduling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Packet filtering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Rate limiting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Packet marking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Measurement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A5DB371-A943-0A4D-B684-321C8735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C0256E-657D-5C4B-87E2-3A712793B89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81DFBE5E-A90C-5C46-8D98-E8C65E5F647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48213" y="2652712"/>
            <a:ext cx="4660900" cy="2479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Rectangle 5">
            <a:extLst>
              <a:ext uri="{FF2B5EF4-FFF2-40B4-BE49-F238E27FC236}">
                <a16:creationId xmlns:a16="http://schemas.microsoft.com/office/drawing/2014/main" id="{588B0956-67E8-D34A-9E30-1AD53116E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563688"/>
            <a:ext cx="2478087" cy="84455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0">
                <a:latin typeface="Times New Roman" panose="02020603050405020304" pitchFamily="18" charset="0"/>
              </a:rPr>
              <a:t>to/from link</a:t>
            </a:r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8D0DC754-DCEB-444B-8232-4BD5B1875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5372100"/>
            <a:ext cx="2497137" cy="84455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0">
                <a:latin typeface="Times New Roman" panose="02020603050405020304" pitchFamily="18" charset="0"/>
              </a:rPr>
              <a:t>to/from switch</a:t>
            </a:r>
          </a:p>
        </p:txBody>
      </p:sp>
      <p:sp>
        <p:nvSpPr>
          <p:cNvPr id="26632" name="Line 7">
            <a:extLst>
              <a:ext uri="{FF2B5EF4-FFF2-40B4-BE49-F238E27FC236}">
                <a16:creationId xmlns:a16="http://schemas.microsoft.com/office/drawing/2014/main" id="{2A218137-021D-6A4D-9886-0C9BA790D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2397125"/>
            <a:ext cx="7937" cy="2981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8">
            <a:extLst>
              <a:ext uri="{FF2B5EF4-FFF2-40B4-BE49-F238E27FC236}">
                <a16:creationId xmlns:a16="http://schemas.microsoft.com/office/drawing/2014/main" id="{276251B2-5885-9D45-8DA5-6F76BBDE8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9650" y="3000375"/>
            <a:ext cx="7938" cy="1458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9">
            <a:extLst>
              <a:ext uri="{FF2B5EF4-FFF2-40B4-BE49-F238E27FC236}">
                <a16:creationId xmlns:a16="http://schemas.microsoft.com/office/drawing/2014/main" id="{3C739F21-0566-B145-BA85-9F17815B32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4950" y="2978150"/>
            <a:ext cx="7938" cy="1458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0">
            <a:extLst>
              <a:ext uri="{FF2B5EF4-FFF2-40B4-BE49-F238E27FC236}">
                <a16:creationId xmlns:a16="http://schemas.microsoft.com/office/drawing/2014/main" id="{296B3429-416D-7040-AF3C-B93C51FC78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6000" y="2989263"/>
            <a:ext cx="484188" cy="7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1">
            <a:extLst>
              <a:ext uri="{FF2B5EF4-FFF2-40B4-BE49-F238E27FC236}">
                <a16:creationId xmlns:a16="http://schemas.microsoft.com/office/drawing/2014/main" id="{4706C4B0-3EE3-DC4C-8852-26450A2528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7588" y="3241675"/>
            <a:ext cx="474662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2">
            <a:extLst>
              <a:ext uri="{FF2B5EF4-FFF2-40B4-BE49-F238E27FC236}">
                <a16:creationId xmlns:a16="http://schemas.microsoft.com/office/drawing/2014/main" id="{CFE3B716-6F4A-CE48-8D1F-0CAE87E300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7588" y="3527425"/>
            <a:ext cx="474662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3">
            <a:extLst>
              <a:ext uri="{FF2B5EF4-FFF2-40B4-BE49-F238E27FC236}">
                <a16:creationId xmlns:a16="http://schemas.microsoft.com/office/drawing/2014/main" id="{BCBC910D-58D4-5C4E-906F-E4FDB0236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5525" y="3881438"/>
            <a:ext cx="474663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4">
            <a:extLst>
              <a:ext uri="{FF2B5EF4-FFF2-40B4-BE49-F238E27FC236}">
                <a16:creationId xmlns:a16="http://schemas.microsoft.com/office/drawing/2014/main" id="{24B80653-C92E-EE4C-BDC0-BA2E0BC9C4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0475" y="4068763"/>
            <a:ext cx="9525" cy="10715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5">
            <a:extLst>
              <a:ext uri="{FF2B5EF4-FFF2-40B4-BE49-F238E27FC236}">
                <a16:creationId xmlns:a16="http://schemas.microsoft.com/office/drawing/2014/main" id="{0585E325-32A8-914D-83EF-64163BDD95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13650" y="2540000"/>
            <a:ext cx="7938" cy="4556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6">
            <a:extLst>
              <a:ext uri="{FF2B5EF4-FFF2-40B4-BE49-F238E27FC236}">
                <a16:creationId xmlns:a16="http://schemas.microsoft.com/office/drawing/2014/main" id="{E2F5904C-A743-844B-828E-48FDE2DBEB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1600" y="2949575"/>
            <a:ext cx="7938" cy="4556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Rectangle 17">
            <a:extLst>
              <a:ext uri="{FF2B5EF4-FFF2-40B4-BE49-F238E27FC236}">
                <a16:creationId xmlns:a16="http://schemas.microsoft.com/office/drawing/2014/main" id="{E157E0FD-340B-1A4A-A3ED-31D61CB5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3408363"/>
            <a:ext cx="1112837" cy="950912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3" name="Text Box 18">
            <a:extLst>
              <a:ext uri="{FF2B5EF4-FFF2-40B4-BE49-F238E27FC236}">
                <a16:creationId xmlns:a16="http://schemas.microsoft.com/office/drawing/2014/main" id="{BD822E11-43E9-3848-B8CB-911595AF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3617913"/>
            <a:ext cx="1171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0">
                <a:latin typeface="Times New Roman" panose="02020603050405020304" pitchFamily="18" charset="0"/>
              </a:rPr>
              <a:t>lookup</a:t>
            </a:r>
          </a:p>
        </p:txBody>
      </p:sp>
      <p:sp>
        <p:nvSpPr>
          <p:cNvPr id="26644" name="Line 19">
            <a:extLst>
              <a:ext uri="{FF2B5EF4-FFF2-40B4-BE49-F238E27FC236}">
                <a16:creationId xmlns:a16="http://schemas.microsoft.com/office/drawing/2014/main" id="{3010BC2E-9BAB-FF47-B343-C865D6D541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6838" y="4378325"/>
            <a:ext cx="7937" cy="4556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Line 20">
            <a:extLst>
              <a:ext uri="{FF2B5EF4-FFF2-40B4-BE49-F238E27FC236}">
                <a16:creationId xmlns:a16="http://schemas.microsoft.com/office/drawing/2014/main" id="{E6AC582B-4D89-DC4C-ABB9-1C688BAB8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6257925"/>
            <a:ext cx="0" cy="4746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21">
            <a:extLst>
              <a:ext uri="{FF2B5EF4-FFF2-40B4-BE49-F238E27FC236}">
                <a16:creationId xmlns:a16="http://schemas.microsoft.com/office/drawing/2014/main" id="{14D895F1-8FB0-384E-B3E1-BEC2636E8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2788" y="1108075"/>
            <a:ext cx="0" cy="4746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Text Box 22">
            <a:extLst>
              <a:ext uri="{FF2B5EF4-FFF2-40B4-BE49-F238E27FC236}">
                <a16:creationId xmlns:a16="http://schemas.microsoft.com/office/drawing/2014/main" id="{C823ADF7-0CBE-474A-A845-8A5AB6BC64B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808538" y="3614738"/>
            <a:ext cx="1325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0">
                <a:latin typeface="Times New Roman" panose="02020603050405020304" pitchFamily="18" charset="0"/>
              </a:rPr>
              <a:t>Receive</a:t>
            </a:r>
          </a:p>
        </p:txBody>
      </p:sp>
      <p:sp>
        <p:nvSpPr>
          <p:cNvPr id="26648" name="Text Box 23">
            <a:extLst>
              <a:ext uri="{FF2B5EF4-FFF2-40B4-BE49-F238E27FC236}">
                <a16:creationId xmlns:a16="http://schemas.microsoft.com/office/drawing/2014/main" id="{4C118906-35A6-074A-9E00-F3236C843A3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03369" y="3582194"/>
            <a:ext cx="146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0">
                <a:latin typeface="Times New Roman" panose="02020603050405020304" pitchFamily="18" charset="0"/>
              </a:rPr>
              <a:t>Transmit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43529BB-36CA-264C-8EC1-F7D903A9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Queue Management Issues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C7A9F7F0-A60B-5448-9784-E8DE656FC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18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discipline	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Which packet to send?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Some notion of fairness?  Priority?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Drop policy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When should you discard a packet?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Which packet to discard?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Goal: balance throughput and delay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Huge buffers minimize drops, but add to queuing delay (thus higher RTT, longer slow start, …)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94587D6B-AA01-3F4B-9E31-9E9D00D6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43CF82-0B12-DC40-9CAD-4497D416FE5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E76DF7C-A50A-0942-89A3-8987376CC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FIFO Scheduling and Drop-Tail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D7FE385-D43E-384F-BCFA-DC85A43B59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5243513"/>
          </a:xfrm>
        </p:spPr>
        <p:txBody>
          <a:bodyPr/>
          <a:lstStyle/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Access to the bandwidth: first-in first-out queue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Packets only differentiated when they arrive</a:t>
            </a: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ts val="1800"/>
              </a:spcAft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Access to the buffer space: drop-tail queuing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 queue is full, drop the incoming packet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13725FE-C642-744B-98A3-DED81EB6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1500EA-2B7A-6147-84E6-69A3844A871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3EC05A16-A5FC-494B-8860-7019CEB52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2660650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F9BD9253-4580-9444-B507-4A600F0D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2660650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1" name="Rectangle 6">
            <a:extLst>
              <a:ext uri="{FF2B5EF4-FFF2-40B4-BE49-F238E27FC236}">
                <a16:creationId xmlns:a16="http://schemas.microsoft.com/office/drawing/2014/main" id="{A710139D-918A-C94D-9194-A9E377E0C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660650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2" name="Rectangle 7">
            <a:extLst>
              <a:ext uri="{FF2B5EF4-FFF2-40B4-BE49-F238E27FC236}">
                <a16:creationId xmlns:a16="http://schemas.microsoft.com/office/drawing/2014/main" id="{FE8A03BC-1511-8843-B205-AE86EB9E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2660650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3" name="Rectangle 8">
            <a:extLst>
              <a:ext uri="{FF2B5EF4-FFF2-40B4-BE49-F238E27FC236}">
                <a16:creationId xmlns:a16="http://schemas.microsoft.com/office/drawing/2014/main" id="{D37CA244-F534-A747-B3A6-513056E6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2660650"/>
            <a:ext cx="536575" cy="692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4" name="Rectangle 9">
            <a:extLst>
              <a:ext uri="{FF2B5EF4-FFF2-40B4-BE49-F238E27FC236}">
                <a16:creationId xmlns:a16="http://schemas.microsoft.com/office/drawing/2014/main" id="{40ED5D96-61D3-BD46-B842-76D1A5970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3" y="2660650"/>
            <a:ext cx="536575" cy="692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5" name="Rectangle 10">
            <a:extLst>
              <a:ext uri="{FF2B5EF4-FFF2-40B4-BE49-F238E27FC236}">
                <a16:creationId xmlns:a16="http://schemas.microsoft.com/office/drawing/2014/main" id="{533321B1-B2A7-5641-B8DA-FEBD2CDE8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2659063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6" name="Freeform 11">
            <a:extLst>
              <a:ext uri="{FF2B5EF4-FFF2-40B4-BE49-F238E27FC236}">
                <a16:creationId xmlns:a16="http://schemas.microsoft.com/office/drawing/2014/main" id="{15CCC8C5-483A-9842-AF8F-5803A98720C6}"/>
              </a:ext>
            </a:extLst>
          </p:cNvPr>
          <p:cNvSpPr>
            <a:spLocks/>
          </p:cNvSpPr>
          <p:nvPr/>
        </p:nvSpPr>
        <p:spPr bwMode="auto">
          <a:xfrm>
            <a:off x="2230438" y="2654300"/>
            <a:ext cx="1919287" cy="352425"/>
          </a:xfrm>
          <a:custGeom>
            <a:avLst/>
            <a:gdLst>
              <a:gd name="T0" fmla="*/ 0 w 1209"/>
              <a:gd name="T1" fmla="*/ 2147483647 h 222"/>
              <a:gd name="T2" fmla="*/ 2147483647 w 1209"/>
              <a:gd name="T3" fmla="*/ 2147483647 h 222"/>
              <a:gd name="T4" fmla="*/ 2147483647 w 1209"/>
              <a:gd name="T5" fmla="*/ 2147483647 h 222"/>
              <a:gd name="T6" fmla="*/ 0 60000 65536"/>
              <a:gd name="T7" fmla="*/ 0 60000 65536"/>
              <a:gd name="T8" fmla="*/ 0 60000 65536"/>
              <a:gd name="T9" fmla="*/ 0 w 1209"/>
              <a:gd name="T10" fmla="*/ 0 h 222"/>
              <a:gd name="T11" fmla="*/ 1209 w 1209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9" h="222">
                <a:moveTo>
                  <a:pt x="0" y="197"/>
                </a:moveTo>
                <a:cubicBezTo>
                  <a:pt x="81" y="98"/>
                  <a:pt x="162" y="0"/>
                  <a:pt x="363" y="4"/>
                </a:cubicBezTo>
                <a:cubicBezTo>
                  <a:pt x="564" y="8"/>
                  <a:pt x="886" y="115"/>
                  <a:pt x="1209" y="22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7" name="Line 12">
            <a:extLst>
              <a:ext uri="{FF2B5EF4-FFF2-40B4-BE49-F238E27FC236}">
                <a16:creationId xmlns:a16="http://schemas.microsoft.com/office/drawing/2014/main" id="{98284927-2D10-954A-8F3E-24FD8064E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975" y="2967038"/>
            <a:ext cx="9604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3">
            <a:extLst>
              <a:ext uri="{FF2B5EF4-FFF2-40B4-BE49-F238E27FC236}">
                <a16:creationId xmlns:a16="http://schemas.microsoft.com/office/drawing/2014/main" id="{E25D94AC-A5B5-F942-A28A-E32566BB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5349875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9" name="Rectangle 14">
            <a:extLst>
              <a:ext uri="{FF2B5EF4-FFF2-40B4-BE49-F238E27FC236}">
                <a16:creationId xmlns:a16="http://schemas.microsoft.com/office/drawing/2014/main" id="{4DFB75FB-FD7A-F747-9022-0F1415C2C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5349875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0" name="Rectangle 15">
            <a:extLst>
              <a:ext uri="{FF2B5EF4-FFF2-40B4-BE49-F238E27FC236}">
                <a16:creationId xmlns:a16="http://schemas.microsoft.com/office/drawing/2014/main" id="{C3DE615F-70F4-8348-9AEB-B13380CD3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5349875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1" name="Rectangle 16">
            <a:extLst>
              <a:ext uri="{FF2B5EF4-FFF2-40B4-BE49-F238E27FC236}">
                <a16:creationId xmlns:a16="http://schemas.microsoft.com/office/drawing/2014/main" id="{823D9302-E4FC-7D47-921D-A8FFF647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5349875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2" name="Rectangle 17">
            <a:extLst>
              <a:ext uri="{FF2B5EF4-FFF2-40B4-BE49-F238E27FC236}">
                <a16:creationId xmlns:a16="http://schemas.microsoft.com/office/drawing/2014/main" id="{05F8562C-F5AC-BA45-9D24-79E8400B6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5349875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3" name="Rectangle 18">
            <a:extLst>
              <a:ext uri="{FF2B5EF4-FFF2-40B4-BE49-F238E27FC236}">
                <a16:creationId xmlns:a16="http://schemas.microsoft.com/office/drawing/2014/main" id="{E4F0E4D9-09FB-0E46-8FD8-BE52153F9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3" y="5349875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4" name="Rectangle 19">
            <a:extLst>
              <a:ext uri="{FF2B5EF4-FFF2-40B4-BE49-F238E27FC236}">
                <a16:creationId xmlns:a16="http://schemas.microsoft.com/office/drawing/2014/main" id="{AA8F71CD-A3CF-7D4F-92DE-AC51D49D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5348288"/>
            <a:ext cx="536575" cy="69215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9ECBCEC4-12CE-BF41-9B02-C15AD22B2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975" y="5656263"/>
            <a:ext cx="9604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TextBox 23">
            <a:extLst>
              <a:ext uri="{FF2B5EF4-FFF2-40B4-BE49-F238E27FC236}">
                <a16:creationId xmlns:a16="http://schemas.microsoft.com/office/drawing/2014/main" id="{91D3F9E0-193F-4F48-A032-DDCD7267B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4648200"/>
            <a:ext cx="1082675" cy="193833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0">
                <a:solidFill>
                  <a:srgbClr val="FF0000"/>
                </a:solidFill>
                <a:latin typeface="Zapf Dingbats" pitchFamily="-1" charset="2"/>
              </a:rPr>
              <a:t>✗</a:t>
            </a:r>
            <a:endParaRPr lang="en-US" altLang="en-US" sz="12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7">
            <a:extLst>
              <a:ext uri="{FF2B5EF4-FFF2-40B4-BE49-F238E27FC236}">
                <a16:creationId xmlns:a16="http://schemas.microsoft.com/office/drawing/2014/main" id="{1CD691FB-F326-904C-95C9-9DF025CBC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Early Detection of Congestion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B862FB5-8C9C-6E48-90B2-48C8F649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EB0102-A74A-EA4E-9CC5-3F9E559F861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18950</TotalTime>
  <Words>2824</Words>
  <Application>Microsoft Macintosh PowerPoint</Application>
  <PresentationFormat>On-screen Show (4:3)</PresentationFormat>
  <Paragraphs>583</Paragraphs>
  <Slides>50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ＭＳ Ｐゴシック</vt:lpstr>
      <vt:lpstr>Arial</vt:lpstr>
      <vt:lpstr>Calibri</vt:lpstr>
      <vt:lpstr>Comic Sans MS</vt:lpstr>
      <vt:lpstr>Courier New</vt:lpstr>
      <vt:lpstr>Helvetica</vt:lpstr>
      <vt:lpstr>Times New Roman</vt:lpstr>
      <vt:lpstr>Wingdings</vt:lpstr>
      <vt:lpstr>Zapf Dingbats</vt:lpstr>
      <vt:lpstr>Office Theme</vt:lpstr>
      <vt:lpstr>Equation</vt:lpstr>
      <vt:lpstr>Queue Management</vt:lpstr>
      <vt:lpstr>Last lecture: Congestion Control</vt:lpstr>
      <vt:lpstr>Today: Queue Management</vt:lpstr>
      <vt:lpstr>Packet Queues</vt:lpstr>
      <vt:lpstr>Router</vt:lpstr>
      <vt:lpstr>Line Cards (Interface Cards, Adaptors)</vt:lpstr>
      <vt:lpstr>Queue Management Issues</vt:lpstr>
      <vt:lpstr>FIFO Scheduling and Drop-Tail</vt:lpstr>
      <vt:lpstr>Early Detection of Congestion</vt:lpstr>
      <vt:lpstr>Bursty Loss From Drop-Tail Queuing</vt:lpstr>
      <vt:lpstr>Slow Feedback from Drop Tail</vt:lpstr>
      <vt:lpstr>Random Early Detection (RED)</vt:lpstr>
      <vt:lpstr>Properties of RED</vt:lpstr>
      <vt:lpstr>Properties of RED</vt:lpstr>
      <vt:lpstr>Problems With RED</vt:lpstr>
      <vt:lpstr>From Loss to Notification</vt:lpstr>
      <vt:lpstr>Feedback: From loss to notification</vt:lpstr>
      <vt:lpstr>Explicit Congestion Notification</vt:lpstr>
      <vt:lpstr>ECN Questions</vt:lpstr>
      <vt:lpstr>ECN Questions</vt:lpstr>
      <vt:lpstr>ECN Questions</vt:lpstr>
      <vt:lpstr>Link Scheduling</vt:lpstr>
      <vt:lpstr>First-In First-Out Scheduling</vt:lpstr>
      <vt:lpstr>Strict Priority</vt:lpstr>
      <vt:lpstr>Weighted Fair Scheduling</vt:lpstr>
      <vt:lpstr>Weighted Fair Scheduling</vt:lpstr>
      <vt:lpstr>Max-Min Fairness</vt:lpstr>
      <vt:lpstr>Max-Min Fairness</vt:lpstr>
      <vt:lpstr>Weighted Fair Queueing</vt:lpstr>
      <vt:lpstr>Bit-by-Bit Fair Queueing</vt:lpstr>
      <vt:lpstr>Bit-by-Bit Weighted Fair Queueing</vt:lpstr>
      <vt:lpstr>Packet vs. “Fluid” System</vt:lpstr>
      <vt:lpstr>First Cut: Simple Round Robin</vt:lpstr>
      <vt:lpstr>Packet-by-packet Fair Queuing (Weighted Fair Queuing)</vt:lpstr>
      <vt:lpstr>Implementing WFQ</vt:lpstr>
      <vt:lpstr>Finish order</vt:lpstr>
      <vt:lpstr>Bit-by-bit System Round</vt:lpstr>
      <vt:lpstr>Bit-by-bit System Round</vt:lpstr>
      <vt:lpstr>Bit-by-bit System Round</vt:lpstr>
      <vt:lpstr>Bit-by-bit System Round</vt:lpstr>
      <vt:lpstr>Round (aka. “Virtual Time”) Implementation of WFQ </vt:lpstr>
      <vt:lpstr>Round (aka. “Virtual Time”) Implementation of WFQ </vt:lpstr>
      <vt:lpstr>Putting it All Together</vt:lpstr>
      <vt:lpstr>Implementation Trade-Offs</vt:lpstr>
      <vt:lpstr>Quality of Service Guarantees</vt:lpstr>
      <vt:lpstr>Distinguishing Traffic</vt:lpstr>
      <vt:lpstr>Preventing Misbehavior</vt:lpstr>
      <vt:lpstr>Subdividing Link Resources</vt:lpstr>
      <vt:lpstr>Reserving Resources, and Saying No</vt:lpstr>
      <vt:lpstr>Quality of Service (QoS)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1353</cp:revision>
  <cp:lastPrinted>2020-02-24T05:33:26Z</cp:lastPrinted>
  <dcterms:created xsi:type="dcterms:W3CDTF">2014-02-22T04:21:17Z</dcterms:created>
  <dcterms:modified xsi:type="dcterms:W3CDTF">2020-02-24T05:33:37Z</dcterms:modified>
</cp:coreProperties>
</file>