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39"/>
  </p:notesMasterIdLst>
  <p:handoutMasterIdLst>
    <p:handoutMasterId r:id="rId40"/>
  </p:handoutMasterIdLst>
  <p:sldIdLst>
    <p:sldId id="257" r:id="rId2"/>
    <p:sldId id="421" r:id="rId3"/>
    <p:sldId id="488" r:id="rId4"/>
    <p:sldId id="487" r:id="rId5"/>
    <p:sldId id="467" r:id="rId6"/>
    <p:sldId id="473" r:id="rId7"/>
    <p:sldId id="474" r:id="rId8"/>
    <p:sldId id="475" r:id="rId9"/>
    <p:sldId id="476" r:id="rId10"/>
    <p:sldId id="477" r:id="rId11"/>
    <p:sldId id="479" r:id="rId12"/>
    <p:sldId id="482" r:id="rId13"/>
    <p:sldId id="483" r:id="rId14"/>
    <p:sldId id="490" r:id="rId15"/>
    <p:sldId id="262" r:id="rId16"/>
    <p:sldId id="321" r:id="rId17"/>
    <p:sldId id="491" r:id="rId18"/>
    <p:sldId id="33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504" r:id="rId30"/>
    <p:sldId id="506" r:id="rId31"/>
    <p:sldId id="507" r:id="rId32"/>
    <p:sldId id="510" r:id="rId33"/>
    <p:sldId id="511" r:id="rId34"/>
    <p:sldId id="512" r:id="rId35"/>
    <p:sldId id="334" r:id="rId36"/>
    <p:sldId id="514" r:id="rId37"/>
    <p:sldId id="516" r:id="rId38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/>
    <p:restoredTop sz="93613"/>
  </p:normalViewPr>
  <p:slideViewPr>
    <p:cSldViewPr>
      <p:cViewPr>
        <p:scale>
          <a:sx n="65" d="100"/>
          <a:sy n="65" d="100"/>
        </p:scale>
        <p:origin x="1600" y="1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6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820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BF84500-53AD-4140-9111-1DCFB16261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88B60D10-77B5-8E44-8D3C-DE9DD612278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9CEFD054-0D63-AA4D-82B7-878F6CF54B2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CE44B588-4FD1-A047-B452-341E8B5B3CE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fld id="{84C5A20D-5063-1743-BBE4-6DA6D5B30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88D691F3-24DC-0F4D-82CF-27BFAE3DB1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2B95F66C-BC6C-924C-974D-BE909279AD5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BD87371-10B9-8E4D-975C-24E42C6150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C0EBD853-BC92-3E44-BF42-35287F0C179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DD326E78-8164-4249-B46F-94313C57A15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CE8B0DCD-7A28-434A-A50E-5B2141EE7D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A483A8-520A-F547-BA3F-5AA6FFAC8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D4E72570-3787-7949-98A2-DB1072018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DAAC30-1AE8-C74D-82E9-03E2992EA09B}" type="slidenum">
              <a:rPr lang="en-US" altLang="en-US" sz="130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120426C0-374A-5142-8FA3-4F49923F5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D9A79D6-7921-524C-B49C-891409842F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7002DBC6-89B8-0342-9C76-614F73F2B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76C47A-3EDB-B844-9417-2863B15C6DFE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13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BD18F60C-9CDB-D041-9370-CBFB4AA6E00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FB278800-4C64-0C49-B067-31B1C26AA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007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2D9AE16E-ED8C-B847-87AB-C86D681BF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A9FD7F-E10E-BF4C-846B-C34CB5435B10}" type="slidenum">
              <a:rPr lang="en-US" altLang="en-US" sz="1300"/>
              <a:pPr>
                <a:spcBef>
                  <a:spcPct val="0"/>
                </a:spcBef>
              </a:pPr>
              <a:t>16</a:t>
            </a:fld>
            <a:endParaRPr lang="en-US" altLang="en-US" sz="13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698A0671-C0A4-DA48-A8AF-D3F4155A99C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66895EC-FA87-FC4D-AF73-102E8B497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9003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29074145-C76F-7B4A-A1C5-854C8D023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40A6C-E991-B04B-8332-DA9D8BDEED5B}" type="slidenum">
              <a:rPr lang="en-US" altLang="en-US" sz="130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4ACE28D-121E-4440-BC88-7A216E875C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2967038" y="539750"/>
            <a:ext cx="3668712" cy="2751138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F3D6BD8-CE62-1941-BD1B-3D473B8C0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7655" y="3477382"/>
            <a:ext cx="7125891" cy="330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586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29074145-C76F-7B4A-A1C5-854C8D023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40A6C-E991-B04B-8332-DA9D8BDEED5B}" type="slidenum">
              <a:rPr lang="en-US" altLang="en-US" sz="1300"/>
              <a:pPr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4ACE28D-121E-4440-BC88-7A216E875C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2967038" y="539750"/>
            <a:ext cx="3668712" cy="2751138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F3D6BD8-CE62-1941-BD1B-3D473B8C0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7655" y="3477382"/>
            <a:ext cx="7125891" cy="330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0069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2D9AE16E-ED8C-B847-87AB-C86D681BF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A9FD7F-E10E-BF4C-846B-C34CB5435B10}" type="slidenum">
              <a:rPr lang="en-US" altLang="en-US" sz="130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698A0671-C0A4-DA48-A8AF-D3F4155A99C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66895EC-FA87-FC4D-AF73-102E8B497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670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29074145-C76F-7B4A-A1C5-854C8D023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40A6C-E991-B04B-8332-DA9D8BDEED5B}" type="slidenum">
              <a:rPr lang="en-US" altLang="en-US" sz="130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4ACE28D-121E-4440-BC88-7A216E875C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2967038" y="539750"/>
            <a:ext cx="3668712" cy="2751138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F3D6BD8-CE62-1941-BD1B-3D473B8C0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7655" y="3477382"/>
            <a:ext cx="7125891" cy="330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735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29074145-C76F-7B4A-A1C5-854C8D023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640A6C-E991-B04B-8332-DA9D8BDEED5B}" type="slidenum">
              <a:rPr lang="en-US" altLang="en-US" sz="1300"/>
              <a:pPr>
                <a:spcBef>
                  <a:spcPct val="0"/>
                </a:spcBef>
              </a:pPr>
              <a:t>29</a:t>
            </a:fld>
            <a:endParaRPr lang="en-US" altLang="en-US" sz="13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4ACE28D-121E-4440-BC88-7A216E875C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2967038" y="539750"/>
            <a:ext cx="3668712" cy="2751138"/>
          </a:xfrm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F3D6BD8-CE62-1941-BD1B-3D473B8C0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7655" y="3477382"/>
            <a:ext cx="7125891" cy="330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800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48CE8B6-014E-9D44-A04A-CFEEC2AE1D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33C5627-FE67-A546-ADE5-3454E8401C06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2954BA3C-FB14-A646-ABE5-4691278CD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03788" y="411163"/>
            <a:ext cx="2795587" cy="20955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9776E28-7576-8C42-BD47-139844F40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4423" y="2649434"/>
            <a:ext cx="9352732" cy="25158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16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4DC4F793-CD02-6B47-A065-FAF028E23A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97B9CB-2681-F644-9960-F6A4FC5F8F38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49E26EB3-62FB-284E-BBCF-EBF0DA947D1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7FD44325-3382-4D49-A8C6-5A98CA3ACB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4030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A910C5A0-DD96-0B4B-B947-B6903BAAE1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4DABFD-0B5B-6F42-97E6-705ACC28612D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2CF6F9A4-9737-D74D-AC28-1B2CED2C19A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D206A1E-32C7-5846-9040-98D7C0A65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8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1BF20F67-E60F-7143-9B0E-C0E751D3C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3DD5E1-0D82-C448-8A57-455B1ED868C2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DB74BD68-D66A-D841-9B58-9B71D6BF96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0DCFB790-799F-5941-8673-2E4D4DEC7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10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92C1B214-4ED1-B146-9D12-B098761B7F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3D7E7E7-B793-6249-A3EA-3DB9758D4502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98A2DE84-1EBB-3A4D-8D2F-DF088279FB1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A707B141-40C7-DB4D-8C5A-33FC98089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829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D537DD5D-722B-084B-90DD-73F9B34F5B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11D649C-E5CD-BD45-B7BC-8BCCB005D0AA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10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679B6CA-171E-6B40-A944-58AA4DBC4E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F31CC0F-3431-524A-9856-45940E64D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305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A621AE2F-9D55-D84F-8ABC-45BC41DECA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29CE13-6471-E64B-B5A8-DD7303CE3D45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11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4BEAB532-7F6D-AF40-B615-4B9712C7FC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C143F4E9-9838-404C-B7D4-529ACB880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264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7FD2A7AA-A9CF-4145-8E75-6BC3EF863C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ABA18B7-25DC-6841-89CB-BB9D786D90F0}" type="slidenum">
              <a:rPr lang="en-US" altLang="en-US" sz="1300" b="0"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FF577DB1-064D-1A47-AC38-2094816FC0A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8651576E-B9AD-984A-9A94-BFD3C0414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653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7280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0461C-37C2-9744-8E03-912D1BA4C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94815-D46E-7F4B-AC8B-A7F961143C3E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DC359-D6A5-2749-9B88-79EAA749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B409D-0E50-2C41-A313-A6A50E17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66CF2-DED9-0040-A39F-67F839722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62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946BF-B27D-FB47-B693-1E7C476D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002D8-FF81-8F49-9F31-3A8E4CCF4AB0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59743-C84A-A245-BB47-D26FE3927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930D-57D2-384E-9A16-BB31F535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29944-92D5-454D-AAC3-109A9F1C6D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430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9FEAA-A8E8-FE46-AE34-3FD9F0AC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0C826-5908-8940-A13C-B12FAF647538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5FBD3-73C8-754A-8684-5C11476D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16C23-2358-DC44-BC1C-977CFA88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4548-F1DC-1D47-9420-600CA02E2E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20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F3A17-4264-AD40-94E0-AF492AED8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EAD076-8C7A-0A4B-8731-3E633E47B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427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EC32F-9540-BE44-A46C-EAB723EA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62F93-2290-3A44-A5B4-A954622FBBE4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BCF48-10AA-B345-9101-054BAF10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0537B-4FD6-7248-A74A-BFCD5C66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5070E-F97D-5E4D-80AE-A6658008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9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B0F6B-74D9-B34E-8646-B2B26C1AE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56929744-E190-A246-90BC-61A018428F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20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1C01-CB61-084D-A9A6-D7D6A41C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09358-B8F1-D449-B897-9A532B42AAE7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B23E-170F-DA43-8898-FBD5F3DF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4C937-B5FB-A44D-8D3B-23AB02F9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088F8-2CA3-7D48-B76D-5567756EA5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18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20056-F8E2-594B-8375-5664A05D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B23AE-22B4-7647-81DC-235CD037ABA9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F0E5-90B1-744C-9AA9-CF35C9CA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A9638-FF5E-AE48-8BC7-86624DCE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1DDB4-C7D1-0F4F-8936-FD0CEEDE42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85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2B5D0E-5937-E844-8DFC-F197DC7A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302EF-C346-9A4B-8681-AD0467DE3A8B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77EC56-700B-5844-A021-AA777D023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30674B-0C97-3C4A-A924-CBD8F5AE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23D5C-5B7F-C94D-8B06-F0775E3EA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08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5C686E-EE18-0748-8169-E121EEE81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CC14E-8D6E-7845-87B4-E9CB89C3FDCD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A45BDF-8A62-054A-814A-E38F79D5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BB00A8-AA99-5649-BC17-EAD6F2EB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EB442-3050-1747-847E-245DBC48D3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343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506F1C9-AA58-174B-BE69-AF152D48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796D1-D482-274E-A633-7C2F97EECEF0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B3770F-225A-1B44-A408-249C9B6E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49A4E8-B16D-D842-BD6C-676528E3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638BA-1BD1-4640-A230-9BE6094A25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8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322C5D-5FAC-EF40-AB90-6C76FDB8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A3FE-C224-A34D-B867-CBE04BD9D285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02ACB1-C2D7-8344-9DFA-4592DCE3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13F92E-E81D-EE42-BA87-D57CE9FB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9CB25-2944-E144-8726-8DE395205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406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72E722-63BC-D144-B951-C3F34BED7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93D3F-F108-5E42-A0BE-22CB0260EAE7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A58C15-4DFA-A946-B733-D070CAB7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D18C5B-BDDD-0842-9C67-7C1BBC7C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E4337-F090-BB46-8B4F-5E8ED61BB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25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72C23D-7F18-7C4D-9039-56E308A4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13088-F1F6-6146-A341-3236F26BADA6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683690-7173-9042-9D0B-91785A88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C7ED49-2646-9645-AB33-04301CAB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6E8D-E77B-E44A-928A-E97E4962B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62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8F58DB4-F209-6147-BA8A-B2857E705D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F425B8-3398-BF4B-AE10-A8C523E901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AC80-DF9E-2B4C-8C45-34D87A817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D5B5454-AFD4-AD4E-87F4-B4FA30FF16EE}" type="datetime1">
              <a:rPr lang="en-US" altLang="en-US"/>
              <a:pPr>
                <a:defRPr/>
              </a:pPr>
              <a:t>2/11/20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140C9-16E0-C24B-BE8A-599AFEC49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F09F1-AEBF-284A-8DC6-D935829C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F76918-7EF8-754F-9CAD-D7F7D0532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4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4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13FD7-7D73-7A45-886B-2B52DDEB47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</a:blip>
          <a:srcRect l="16329" r="419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2">
            <a:extLst>
              <a:ext uri="{FF2B5EF4-FFF2-40B4-BE49-F238E27FC236}">
                <a16:creationId xmlns:a16="http://schemas.microsoft.com/office/drawing/2014/main" id="{35CDF2CD-CB17-A84F-8160-DA5052CE8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6237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>
                <a:ea typeface="ＭＳ Ｐゴシック" panose="020B0600070205080204" pitchFamily="34" charset="-128"/>
              </a:rPr>
              <a:t>Hubs, Switches, and Routers, Oh My!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6DAA6E3-C9CB-E742-8FA6-B47465A65EB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733800"/>
            <a:ext cx="9144000" cy="3429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Mike Freedman</a:t>
            </a:r>
          </a:p>
          <a:p>
            <a:pPr marL="0" indent="0" algn="ctr" eaLnBrk="1" hangingPunct="1">
              <a:buNone/>
            </a:pPr>
            <a:r>
              <a:rPr lang="en-US" altLang="en-US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COS 461: Computer Networks</a:t>
            </a:r>
          </a:p>
          <a:p>
            <a:pPr marL="0" indent="0" algn="ctr" eaLnBrk="1" hangingPunct="1">
              <a:buNone/>
            </a:pPr>
            <a:endParaRPr lang="en-US" altLang="en-US" sz="2600" dirty="0">
              <a:solidFill>
                <a:srgbClr val="262626"/>
              </a:solidFill>
              <a:ea typeface="ＭＳ Ｐゴシック" panose="020B0600070205080204" pitchFamily="34" charset="-128"/>
            </a:endParaRPr>
          </a:p>
          <a:p>
            <a:pPr marL="0" indent="0" algn="ctr" eaLnBrk="1" hangingPunct="1">
              <a:buNone/>
            </a:pPr>
            <a:r>
              <a:rPr lang="en-US" altLang="en-US" sz="26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http://</a:t>
            </a:r>
            <a:r>
              <a:rPr lang="en-US" altLang="en-US" sz="2600" dirty="0" err="1">
                <a:solidFill>
                  <a:srgbClr val="262626"/>
                </a:solidFill>
                <a:ea typeface="ＭＳ Ｐゴシック" panose="020B0600070205080204" pitchFamily="34" charset="-128"/>
              </a:rPr>
              <a:t>www.cs.princeton.edu</a:t>
            </a:r>
            <a:r>
              <a:rPr lang="en-US" altLang="en-US" sz="26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/courses/archive/spr20/cos461/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2">
            <a:extLst>
              <a:ext uri="{FF2B5EF4-FFF2-40B4-BE49-F238E27FC236}">
                <a16:creationId xmlns:a16="http://schemas.microsoft.com/office/drawing/2014/main" id="{56C24B7C-4CF7-974A-A63A-342E5905B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Switches</a:t>
            </a:r>
          </a:p>
        </p:txBody>
      </p:sp>
      <p:sp>
        <p:nvSpPr>
          <p:cNvPr id="72711" name="Rectangle 3">
            <a:extLst>
              <a:ext uri="{FF2B5EF4-FFF2-40B4-BE49-F238E27FC236}">
                <a16:creationId xmlns:a16="http://schemas.microsoft.com/office/drawing/2014/main" id="{3BB4F310-597E-F545-B904-B56D1719E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5558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Typically connects individual computers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 switch is essentially the same as a bridge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… though typically used to connect hosts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Supports concurrent communication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Host A can talk to C, while B talks to D</a:t>
            </a:r>
          </a:p>
        </p:txBody>
      </p:sp>
      <p:sp>
        <p:nvSpPr>
          <p:cNvPr id="72712" name="Rectangle 4">
            <a:extLst>
              <a:ext uri="{FF2B5EF4-FFF2-40B4-BE49-F238E27FC236}">
                <a16:creationId xmlns:a16="http://schemas.microsoft.com/office/drawing/2014/main" id="{7B24ABFD-AF71-F545-B398-A179A610E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2706" name="Object 2">
            <a:extLst>
              <a:ext uri="{FF2B5EF4-FFF2-40B4-BE49-F238E27FC236}">
                <a16:creationId xmlns:a16="http://schemas.microsoft.com/office/drawing/2014/main" id="{857991FA-FDD3-2B47-83BE-D59825AD12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24325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1" name="Clip" r:id="rId4" imgW="17462500" imgH="14478000" progId="MS_ClipArt_Gallery.2">
                  <p:embed/>
                </p:oleObj>
              </mc:Choice>
              <mc:Fallback>
                <p:oleObj name="Clip" r:id="rId4" imgW="17462500" imgH="14478000" progId="MS_ClipArt_Gallery.2">
                  <p:embed/>
                  <p:pic>
                    <p:nvPicPr>
                      <p:cNvPr id="72706" name="Object 2">
                        <a:extLst>
                          <a:ext uri="{FF2B5EF4-FFF2-40B4-BE49-F238E27FC236}">
                            <a16:creationId xmlns:a16="http://schemas.microsoft.com/office/drawing/2014/main" id="{857991FA-FDD3-2B47-83BE-D59825AD12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24325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7" name="Object 3">
            <a:extLst>
              <a:ext uri="{FF2B5EF4-FFF2-40B4-BE49-F238E27FC236}">
                <a16:creationId xmlns:a16="http://schemas.microsoft.com/office/drawing/2014/main" id="{73C4233F-F58C-A745-9266-504B8D5795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2" name="Clip" r:id="rId6" imgW="17462500" imgH="14478000" progId="MS_ClipArt_Gallery.2">
                  <p:embed/>
                </p:oleObj>
              </mc:Choice>
              <mc:Fallback>
                <p:oleObj name="Clip" r:id="rId6" imgW="17462500" imgH="14478000" progId="MS_ClipArt_Gallery.2">
                  <p:embed/>
                  <p:pic>
                    <p:nvPicPr>
                      <p:cNvPr id="72707" name="Object 3">
                        <a:extLst>
                          <a:ext uri="{FF2B5EF4-FFF2-40B4-BE49-F238E27FC236}">
                            <a16:creationId xmlns:a16="http://schemas.microsoft.com/office/drawing/2014/main" id="{73C4233F-F58C-A745-9266-504B8D5795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4">
            <a:extLst>
              <a:ext uri="{FF2B5EF4-FFF2-40B4-BE49-F238E27FC236}">
                <a16:creationId xmlns:a16="http://schemas.microsoft.com/office/drawing/2014/main" id="{B16BD69F-7A47-7144-BBE8-F729EBA68D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3" name="Clip" r:id="rId7" imgW="17462500" imgH="14478000" progId="MS_ClipArt_Gallery.2">
                  <p:embed/>
                </p:oleObj>
              </mc:Choice>
              <mc:Fallback>
                <p:oleObj name="Clip" r:id="rId7" imgW="17462500" imgH="14478000" progId="MS_ClipArt_Gallery.2">
                  <p:embed/>
                  <p:pic>
                    <p:nvPicPr>
                      <p:cNvPr id="72708" name="Object 4">
                        <a:extLst>
                          <a:ext uri="{FF2B5EF4-FFF2-40B4-BE49-F238E27FC236}">
                            <a16:creationId xmlns:a16="http://schemas.microsoft.com/office/drawing/2014/main" id="{B16BD69F-7A47-7144-BBE8-F729EBA68D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9" name="Object 5">
            <a:extLst>
              <a:ext uri="{FF2B5EF4-FFF2-40B4-BE49-F238E27FC236}">
                <a16:creationId xmlns:a16="http://schemas.microsoft.com/office/drawing/2014/main" id="{FBBAF2ED-1AAC-AB40-A66C-64AC754FCF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4" name="Clip" r:id="rId8" imgW="17462500" imgH="14478000" progId="MS_ClipArt_Gallery.2">
                  <p:embed/>
                </p:oleObj>
              </mc:Choice>
              <mc:Fallback>
                <p:oleObj name="Clip" r:id="rId8" imgW="17462500" imgH="14478000" progId="MS_ClipArt_Gallery.2">
                  <p:embed/>
                  <p:pic>
                    <p:nvPicPr>
                      <p:cNvPr id="72709" name="Object 5">
                        <a:extLst>
                          <a:ext uri="{FF2B5EF4-FFF2-40B4-BE49-F238E27FC236}">
                            <a16:creationId xmlns:a16="http://schemas.microsoft.com/office/drawing/2014/main" id="{FBBAF2ED-1AAC-AB40-A66C-64AC754FCF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3" name="Rectangle 9">
            <a:extLst>
              <a:ext uri="{FF2B5EF4-FFF2-40B4-BE49-F238E27FC236}">
                <a16:creationId xmlns:a16="http://schemas.microsoft.com/office/drawing/2014/main" id="{56DB03A2-C9AC-D447-A18C-ED8886C70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4" name="Rectangle 10">
            <a:extLst>
              <a:ext uri="{FF2B5EF4-FFF2-40B4-BE49-F238E27FC236}">
                <a16:creationId xmlns:a16="http://schemas.microsoft.com/office/drawing/2014/main" id="{8A67C471-845A-2740-A142-27C2B70EB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5" name="Rectangle 11">
            <a:extLst>
              <a:ext uri="{FF2B5EF4-FFF2-40B4-BE49-F238E27FC236}">
                <a16:creationId xmlns:a16="http://schemas.microsoft.com/office/drawing/2014/main" id="{6FBEF7E8-4253-9949-B700-79AC7856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6" name="Rectangle 12">
            <a:extLst>
              <a:ext uri="{FF2B5EF4-FFF2-40B4-BE49-F238E27FC236}">
                <a16:creationId xmlns:a16="http://schemas.microsoft.com/office/drawing/2014/main" id="{45E15AF5-CD68-0047-889D-59438650B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7" name="Line 13">
            <a:extLst>
              <a:ext uri="{FF2B5EF4-FFF2-40B4-BE49-F238E27FC236}">
                <a16:creationId xmlns:a16="http://schemas.microsoft.com/office/drawing/2014/main" id="{DEA399C9-CE8D-454F-AB40-73C699D53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8" name="Line 14">
            <a:extLst>
              <a:ext uri="{FF2B5EF4-FFF2-40B4-BE49-F238E27FC236}">
                <a16:creationId xmlns:a16="http://schemas.microsoft.com/office/drawing/2014/main" id="{6F7A8942-591B-774A-813B-5F48F0B2F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9" name="Line 15">
            <a:extLst>
              <a:ext uri="{FF2B5EF4-FFF2-40B4-BE49-F238E27FC236}">
                <a16:creationId xmlns:a16="http://schemas.microsoft.com/office/drawing/2014/main" id="{D19347C6-FA1B-6547-93B2-8E77AF1083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20" name="Line 16">
            <a:extLst>
              <a:ext uri="{FF2B5EF4-FFF2-40B4-BE49-F238E27FC236}">
                <a16:creationId xmlns:a16="http://schemas.microsoft.com/office/drawing/2014/main" id="{F0BA7AA9-EA27-2341-BE82-22B69A66FD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21" name="Text Box 19">
            <a:extLst>
              <a:ext uri="{FF2B5EF4-FFF2-40B4-BE49-F238E27FC236}">
                <a16:creationId xmlns:a16="http://schemas.microsoft.com/office/drawing/2014/main" id="{30300191-C37A-8D4F-B455-6F4B644A4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074" y="5545742"/>
            <a:ext cx="9557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b="0" dirty="0">
                <a:latin typeface="Comic Sans MS" panose="030F0902030302020204" pitchFamily="66" charset="0"/>
              </a:rPr>
              <a:t>switch</a:t>
            </a:r>
          </a:p>
        </p:txBody>
      </p:sp>
      <p:sp>
        <p:nvSpPr>
          <p:cNvPr id="72722" name="Line 20">
            <a:extLst>
              <a:ext uri="{FF2B5EF4-FFF2-40B4-BE49-F238E27FC236}">
                <a16:creationId xmlns:a16="http://schemas.microsoft.com/office/drawing/2014/main" id="{BC262D06-4DA8-244F-8A72-C9A4D12CFB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1725" y="5329238"/>
            <a:ext cx="3556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23" name="Text Box 21">
            <a:extLst>
              <a:ext uri="{FF2B5EF4-FFF2-40B4-BE49-F238E27FC236}">
                <a16:creationId xmlns:a16="http://schemas.microsoft.com/office/drawing/2014/main" id="{53A9447D-29E4-C341-AD89-72F992B92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72724" name="Text Box 22">
            <a:extLst>
              <a:ext uri="{FF2B5EF4-FFF2-40B4-BE49-F238E27FC236}">
                <a16:creationId xmlns:a16="http://schemas.microsoft.com/office/drawing/2014/main" id="{305BEE1B-34EE-044C-8FC1-4FDD27053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72725" name="Text Box 23">
            <a:extLst>
              <a:ext uri="{FF2B5EF4-FFF2-40B4-BE49-F238E27FC236}">
                <a16:creationId xmlns:a16="http://schemas.microsoft.com/office/drawing/2014/main" id="{591F543F-F828-144F-8B85-EC6DF0699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C</a:t>
            </a:r>
          </a:p>
        </p:txBody>
      </p:sp>
      <p:sp>
        <p:nvSpPr>
          <p:cNvPr id="72726" name="Text Box 24">
            <a:extLst>
              <a:ext uri="{FF2B5EF4-FFF2-40B4-BE49-F238E27FC236}">
                <a16:creationId xmlns:a16="http://schemas.microsoft.com/office/drawing/2014/main" id="{B2AD8FC4-ED4C-3E46-83D3-CF72414DB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D</a:t>
            </a:r>
          </a:p>
        </p:txBody>
      </p:sp>
      <p:sp>
        <p:nvSpPr>
          <p:cNvPr id="72727" name="Slide Number Placeholder 3">
            <a:extLst>
              <a:ext uri="{FF2B5EF4-FFF2-40B4-BE49-F238E27FC236}">
                <a16:creationId xmlns:a16="http://schemas.microsoft.com/office/drawing/2014/main" id="{D4FA5F24-3F85-3742-B087-816A574CF7A7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C4954FF-7563-5E4D-8F59-BE326D4AA584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3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Freeform 2">
            <a:extLst>
              <a:ext uri="{FF2B5EF4-FFF2-40B4-BE49-F238E27FC236}">
                <a16:creationId xmlns:a16="http://schemas.microsoft.com/office/drawing/2014/main" id="{136D9AB3-5375-4241-8D9A-404DEF1EEDC9}"/>
              </a:ext>
            </a:extLst>
          </p:cNvPr>
          <p:cNvSpPr>
            <a:spLocks/>
          </p:cNvSpPr>
          <p:nvPr/>
        </p:nvSpPr>
        <p:spPr bwMode="auto">
          <a:xfrm>
            <a:off x="4721225" y="3305175"/>
            <a:ext cx="2781300" cy="2574925"/>
          </a:xfrm>
          <a:custGeom>
            <a:avLst/>
            <a:gdLst>
              <a:gd name="T0" fmla="*/ 0 w 1752"/>
              <a:gd name="T1" fmla="*/ 0 h 1622"/>
              <a:gd name="T2" fmla="*/ 2147483647 w 1752"/>
              <a:gd name="T3" fmla="*/ 2147483647 h 1622"/>
              <a:gd name="T4" fmla="*/ 2147483647 w 1752"/>
              <a:gd name="T5" fmla="*/ 2147483647 h 1622"/>
              <a:gd name="T6" fmla="*/ 2147483647 w 1752"/>
              <a:gd name="T7" fmla="*/ 2147483647 h 1622"/>
              <a:gd name="T8" fmla="*/ 2147483647 w 1752"/>
              <a:gd name="T9" fmla="*/ 2147483647 h 1622"/>
              <a:gd name="T10" fmla="*/ 2147483647 w 1752"/>
              <a:gd name="T11" fmla="*/ 2147483647 h 1622"/>
              <a:gd name="T12" fmla="*/ 2147483647 w 1752"/>
              <a:gd name="T13" fmla="*/ 2147483647 h 1622"/>
              <a:gd name="T14" fmla="*/ 2147483647 w 1752"/>
              <a:gd name="T15" fmla="*/ 2147483647 h 1622"/>
              <a:gd name="T16" fmla="*/ 2147483647 w 1752"/>
              <a:gd name="T17" fmla="*/ 2147483647 h 1622"/>
              <a:gd name="T18" fmla="*/ 2147483647 w 1752"/>
              <a:gd name="T19" fmla="*/ 2147483647 h 1622"/>
              <a:gd name="T20" fmla="*/ 2147483647 w 1752"/>
              <a:gd name="T21" fmla="*/ 2147483647 h 1622"/>
              <a:gd name="T22" fmla="*/ 2147483647 w 1752"/>
              <a:gd name="T23" fmla="*/ 2147483647 h 1622"/>
              <a:gd name="T24" fmla="*/ 2147483647 w 1752"/>
              <a:gd name="T25" fmla="*/ 2147483647 h 1622"/>
              <a:gd name="T26" fmla="*/ 2147483647 w 1752"/>
              <a:gd name="T27" fmla="*/ 2147483647 h 1622"/>
              <a:gd name="T28" fmla="*/ 2147483647 w 1752"/>
              <a:gd name="T29" fmla="*/ 2147483647 h 1622"/>
              <a:gd name="T30" fmla="*/ 2147483647 w 1752"/>
              <a:gd name="T31" fmla="*/ 2147483647 h 1622"/>
              <a:gd name="T32" fmla="*/ 2147483647 w 1752"/>
              <a:gd name="T33" fmla="*/ 2147483647 h 1622"/>
              <a:gd name="T34" fmla="*/ 2147483647 w 1752"/>
              <a:gd name="T35" fmla="*/ 2147483647 h 1622"/>
              <a:gd name="T36" fmla="*/ 2147483647 w 1752"/>
              <a:gd name="T37" fmla="*/ 2147483647 h 1622"/>
              <a:gd name="T38" fmla="*/ 2147483647 w 1752"/>
              <a:gd name="T39" fmla="*/ 2147483647 h 1622"/>
              <a:gd name="T40" fmla="*/ 2147483647 w 1752"/>
              <a:gd name="T41" fmla="*/ 2147483647 h 1622"/>
              <a:gd name="T42" fmla="*/ 2147483647 w 1752"/>
              <a:gd name="T43" fmla="*/ 2147483647 h 1622"/>
              <a:gd name="T44" fmla="*/ 2147483647 w 1752"/>
              <a:gd name="T45" fmla="*/ 2147483647 h 1622"/>
              <a:gd name="T46" fmla="*/ 2147483647 w 1752"/>
              <a:gd name="T47" fmla="*/ 2147483647 h 1622"/>
              <a:gd name="T48" fmla="*/ 2147483647 w 1752"/>
              <a:gd name="T49" fmla="*/ 2147483647 h 1622"/>
              <a:gd name="T50" fmla="*/ 2147483647 w 1752"/>
              <a:gd name="T51" fmla="*/ 2147483647 h 1622"/>
              <a:gd name="T52" fmla="*/ 2147483647 w 1752"/>
              <a:gd name="T53" fmla="*/ 2147483647 h 1622"/>
              <a:gd name="T54" fmla="*/ 2147483647 w 1752"/>
              <a:gd name="T55" fmla="*/ 2147483647 h 1622"/>
              <a:gd name="T56" fmla="*/ 2147483647 w 1752"/>
              <a:gd name="T57" fmla="*/ 2147483647 h 1622"/>
              <a:gd name="T58" fmla="*/ 2147483647 w 1752"/>
              <a:gd name="T59" fmla="*/ 2147483647 h 1622"/>
              <a:gd name="T60" fmla="*/ 2147483647 w 1752"/>
              <a:gd name="T61" fmla="*/ 2147483647 h 1622"/>
              <a:gd name="T62" fmla="*/ 0 w 1752"/>
              <a:gd name="T63" fmla="*/ 0 h 16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52"/>
              <a:gd name="T97" fmla="*/ 0 h 1622"/>
              <a:gd name="T98" fmla="*/ 1752 w 1752"/>
              <a:gd name="T99" fmla="*/ 1622 h 16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52" h="1622">
                <a:moveTo>
                  <a:pt x="0" y="0"/>
                </a:moveTo>
                <a:cubicBezTo>
                  <a:pt x="66" y="66"/>
                  <a:pt x="98" y="149"/>
                  <a:pt x="146" y="227"/>
                </a:cubicBezTo>
                <a:cubicBezTo>
                  <a:pt x="170" y="265"/>
                  <a:pt x="202" y="295"/>
                  <a:pt x="227" y="333"/>
                </a:cubicBezTo>
                <a:cubicBezTo>
                  <a:pt x="257" y="379"/>
                  <a:pt x="287" y="424"/>
                  <a:pt x="316" y="470"/>
                </a:cubicBezTo>
                <a:cubicBezTo>
                  <a:pt x="326" y="487"/>
                  <a:pt x="349" y="519"/>
                  <a:pt x="349" y="519"/>
                </a:cubicBezTo>
                <a:cubicBezTo>
                  <a:pt x="363" y="561"/>
                  <a:pt x="385" y="601"/>
                  <a:pt x="405" y="641"/>
                </a:cubicBezTo>
                <a:cubicBezTo>
                  <a:pt x="421" y="673"/>
                  <a:pt x="419" y="687"/>
                  <a:pt x="446" y="714"/>
                </a:cubicBezTo>
                <a:cubicBezTo>
                  <a:pt x="454" y="764"/>
                  <a:pt x="469" y="813"/>
                  <a:pt x="487" y="860"/>
                </a:cubicBezTo>
                <a:cubicBezTo>
                  <a:pt x="490" y="917"/>
                  <a:pt x="489" y="974"/>
                  <a:pt x="495" y="1030"/>
                </a:cubicBezTo>
                <a:cubicBezTo>
                  <a:pt x="500" y="1075"/>
                  <a:pt x="529" y="1134"/>
                  <a:pt x="543" y="1176"/>
                </a:cubicBezTo>
                <a:cubicBezTo>
                  <a:pt x="557" y="1219"/>
                  <a:pt x="563" y="1295"/>
                  <a:pt x="592" y="1330"/>
                </a:cubicBezTo>
                <a:cubicBezTo>
                  <a:pt x="619" y="1362"/>
                  <a:pt x="626" y="1349"/>
                  <a:pt x="657" y="1371"/>
                </a:cubicBezTo>
                <a:cubicBezTo>
                  <a:pt x="666" y="1378"/>
                  <a:pt x="671" y="1389"/>
                  <a:pt x="681" y="1395"/>
                </a:cubicBezTo>
                <a:cubicBezTo>
                  <a:pt x="745" y="1435"/>
                  <a:pt x="821" y="1458"/>
                  <a:pt x="892" y="1485"/>
                </a:cubicBezTo>
                <a:cubicBezTo>
                  <a:pt x="926" y="1519"/>
                  <a:pt x="966" y="1569"/>
                  <a:pt x="1014" y="1590"/>
                </a:cubicBezTo>
                <a:cubicBezTo>
                  <a:pt x="1045" y="1604"/>
                  <a:pt x="1111" y="1622"/>
                  <a:pt x="1111" y="1622"/>
                </a:cubicBezTo>
                <a:cubicBezTo>
                  <a:pt x="1144" y="1619"/>
                  <a:pt x="1177" y="1622"/>
                  <a:pt x="1209" y="1614"/>
                </a:cubicBezTo>
                <a:cubicBezTo>
                  <a:pt x="1220" y="1611"/>
                  <a:pt x="1224" y="1596"/>
                  <a:pt x="1233" y="1590"/>
                </a:cubicBezTo>
                <a:cubicBezTo>
                  <a:pt x="1263" y="1570"/>
                  <a:pt x="1291" y="1556"/>
                  <a:pt x="1322" y="1533"/>
                </a:cubicBezTo>
                <a:cubicBezTo>
                  <a:pt x="1422" y="1458"/>
                  <a:pt x="1496" y="1368"/>
                  <a:pt x="1566" y="1266"/>
                </a:cubicBezTo>
                <a:cubicBezTo>
                  <a:pt x="1631" y="1172"/>
                  <a:pt x="1715" y="1101"/>
                  <a:pt x="1752" y="990"/>
                </a:cubicBezTo>
                <a:cubicBezTo>
                  <a:pt x="1751" y="981"/>
                  <a:pt x="1744" y="897"/>
                  <a:pt x="1736" y="876"/>
                </a:cubicBezTo>
                <a:cubicBezTo>
                  <a:pt x="1723" y="842"/>
                  <a:pt x="1698" y="814"/>
                  <a:pt x="1687" y="779"/>
                </a:cubicBezTo>
                <a:cubicBezTo>
                  <a:pt x="1675" y="742"/>
                  <a:pt x="1667" y="709"/>
                  <a:pt x="1630" y="681"/>
                </a:cubicBezTo>
                <a:cubicBezTo>
                  <a:pt x="1594" y="654"/>
                  <a:pt x="1540" y="603"/>
                  <a:pt x="1517" y="568"/>
                </a:cubicBezTo>
                <a:cubicBezTo>
                  <a:pt x="1469" y="497"/>
                  <a:pt x="1420" y="413"/>
                  <a:pt x="1347" y="365"/>
                </a:cubicBezTo>
                <a:cubicBezTo>
                  <a:pt x="1325" y="324"/>
                  <a:pt x="1289" y="268"/>
                  <a:pt x="1249" y="243"/>
                </a:cubicBezTo>
                <a:cubicBezTo>
                  <a:pt x="1223" y="227"/>
                  <a:pt x="1190" y="226"/>
                  <a:pt x="1160" y="219"/>
                </a:cubicBezTo>
                <a:cubicBezTo>
                  <a:pt x="1098" y="204"/>
                  <a:pt x="1037" y="194"/>
                  <a:pt x="973" y="187"/>
                </a:cubicBezTo>
                <a:cubicBezTo>
                  <a:pt x="851" y="141"/>
                  <a:pt x="749" y="136"/>
                  <a:pt x="616" y="130"/>
                </a:cubicBezTo>
                <a:cubicBezTo>
                  <a:pt x="516" y="97"/>
                  <a:pt x="434" y="23"/>
                  <a:pt x="324" y="16"/>
                </a:cubicBezTo>
                <a:cubicBezTo>
                  <a:pt x="216" y="9"/>
                  <a:pt x="108" y="5"/>
                  <a:pt x="0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4" name="Freeform 3">
            <a:extLst>
              <a:ext uri="{FF2B5EF4-FFF2-40B4-BE49-F238E27FC236}">
                <a16:creationId xmlns:a16="http://schemas.microsoft.com/office/drawing/2014/main" id="{BA0A4690-3E9D-0C4C-8A7C-29A30C4451A1}"/>
              </a:ext>
            </a:extLst>
          </p:cNvPr>
          <p:cNvSpPr>
            <a:spLocks/>
          </p:cNvSpPr>
          <p:nvPr/>
        </p:nvSpPr>
        <p:spPr bwMode="auto">
          <a:xfrm>
            <a:off x="3508375" y="3343275"/>
            <a:ext cx="1779588" cy="2370138"/>
          </a:xfrm>
          <a:custGeom>
            <a:avLst/>
            <a:gdLst>
              <a:gd name="T0" fmla="*/ 2147483647 w 1121"/>
              <a:gd name="T1" fmla="*/ 0 h 1493"/>
              <a:gd name="T2" fmla="*/ 2147483647 w 1121"/>
              <a:gd name="T3" fmla="*/ 2147483647 h 1493"/>
              <a:gd name="T4" fmla="*/ 2147483647 w 1121"/>
              <a:gd name="T5" fmla="*/ 2147483647 h 1493"/>
              <a:gd name="T6" fmla="*/ 2147483647 w 1121"/>
              <a:gd name="T7" fmla="*/ 2147483647 h 1493"/>
              <a:gd name="T8" fmla="*/ 2147483647 w 1121"/>
              <a:gd name="T9" fmla="*/ 2147483647 h 1493"/>
              <a:gd name="T10" fmla="*/ 2147483647 w 1121"/>
              <a:gd name="T11" fmla="*/ 2147483647 h 1493"/>
              <a:gd name="T12" fmla="*/ 2147483647 w 1121"/>
              <a:gd name="T13" fmla="*/ 2147483647 h 1493"/>
              <a:gd name="T14" fmla="*/ 2147483647 w 1121"/>
              <a:gd name="T15" fmla="*/ 2147483647 h 1493"/>
              <a:gd name="T16" fmla="*/ 2147483647 w 1121"/>
              <a:gd name="T17" fmla="*/ 2147483647 h 1493"/>
              <a:gd name="T18" fmla="*/ 2147483647 w 1121"/>
              <a:gd name="T19" fmla="*/ 2147483647 h 1493"/>
              <a:gd name="T20" fmla="*/ 2147483647 w 1121"/>
              <a:gd name="T21" fmla="*/ 2147483647 h 1493"/>
              <a:gd name="T22" fmla="*/ 2147483647 w 1121"/>
              <a:gd name="T23" fmla="*/ 2147483647 h 1493"/>
              <a:gd name="T24" fmla="*/ 2147483647 w 1121"/>
              <a:gd name="T25" fmla="*/ 2147483647 h 1493"/>
              <a:gd name="T26" fmla="*/ 2147483647 w 1121"/>
              <a:gd name="T27" fmla="*/ 2147483647 h 1493"/>
              <a:gd name="T28" fmla="*/ 2147483647 w 1121"/>
              <a:gd name="T29" fmla="*/ 2147483647 h 1493"/>
              <a:gd name="T30" fmla="*/ 2147483647 w 1121"/>
              <a:gd name="T31" fmla="*/ 2147483647 h 1493"/>
              <a:gd name="T32" fmla="*/ 2147483647 w 1121"/>
              <a:gd name="T33" fmla="*/ 2147483647 h 1493"/>
              <a:gd name="T34" fmla="*/ 2147483647 w 1121"/>
              <a:gd name="T35" fmla="*/ 2147483647 h 1493"/>
              <a:gd name="T36" fmla="*/ 2147483647 w 1121"/>
              <a:gd name="T37" fmla="*/ 2147483647 h 1493"/>
              <a:gd name="T38" fmla="*/ 2147483647 w 1121"/>
              <a:gd name="T39" fmla="*/ 2147483647 h 1493"/>
              <a:gd name="T40" fmla="*/ 2147483647 w 1121"/>
              <a:gd name="T41" fmla="*/ 2147483647 h 1493"/>
              <a:gd name="T42" fmla="*/ 2147483647 w 1121"/>
              <a:gd name="T43" fmla="*/ 2147483647 h 1493"/>
              <a:gd name="T44" fmla="*/ 2147483647 w 1121"/>
              <a:gd name="T45" fmla="*/ 2147483647 h 1493"/>
              <a:gd name="T46" fmla="*/ 2147483647 w 1121"/>
              <a:gd name="T47" fmla="*/ 2147483647 h 1493"/>
              <a:gd name="T48" fmla="*/ 2147483647 w 1121"/>
              <a:gd name="T49" fmla="*/ 2147483647 h 1493"/>
              <a:gd name="T50" fmla="*/ 2147483647 w 1121"/>
              <a:gd name="T51" fmla="*/ 2147483647 h 1493"/>
              <a:gd name="T52" fmla="*/ 2147483647 w 1121"/>
              <a:gd name="T53" fmla="*/ 2147483647 h 1493"/>
              <a:gd name="T54" fmla="*/ 2147483647 w 1121"/>
              <a:gd name="T55" fmla="*/ 2147483647 h 1493"/>
              <a:gd name="T56" fmla="*/ 2147483647 w 1121"/>
              <a:gd name="T57" fmla="*/ 2147483647 h 1493"/>
              <a:gd name="T58" fmla="*/ 2147483647 w 1121"/>
              <a:gd name="T59" fmla="*/ 2147483647 h 1493"/>
              <a:gd name="T60" fmla="*/ 2147483647 w 1121"/>
              <a:gd name="T61" fmla="*/ 2147483647 h 1493"/>
              <a:gd name="T62" fmla="*/ 2147483647 w 1121"/>
              <a:gd name="T63" fmla="*/ 2147483647 h 1493"/>
              <a:gd name="T64" fmla="*/ 2147483647 w 1121"/>
              <a:gd name="T65" fmla="*/ 0 h 14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21"/>
              <a:gd name="T100" fmla="*/ 0 h 1493"/>
              <a:gd name="T101" fmla="*/ 1121 w 1121"/>
              <a:gd name="T102" fmla="*/ 1493 h 14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21" h="1493">
                <a:moveTo>
                  <a:pt x="642" y="0"/>
                </a:moveTo>
                <a:cubicBezTo>
                  <a:pt x="632" y="30"/>
                  <a:pt x="628" y="55"/>
                  <a:pt x="610" y="81"/>
                </a:cubicBezTo>
                <a:cubicBezTo>
                  <a:pt x="601" y="118"/>
                  <a:pt x="582" y="155"/>
                  <a:pt x="561" y="187"/>
                </a:cubicBezTo>
                <a:cubicBezTo>
                  <a:pt x="543" y="261"/>
                  <a:pt x="522" y="330"/>
                  <a:pt x="488" y="398"/>
                </a:cubicBezTo>
                <a:cubicBezTo>
                  <a:pt x="483" y="408"/>
                  <a:pt x="466" y="445"/>
                  <a:pt x="456" y="455"/>
                </a:cubicBezTo>
                <a:cubicBezTo>
                  <a:pt x="446" y="465"/>
                  <a:pt x="433" y="470"/>
                  <a:pt x="423" y="479"/>
                </a:cubicBezTo>
                <a:cubicBezTo>
                  <a:pt x="394" y="504"/>
                  <a:pt x="372" y="539"/>
                  <a:pt x="350" y="568"/>
                </a:cubicBezTo>
                <a:cubicBezTo>
                  <a:pt x="319" y="609"/>
                  <a:pt x="298" y="661"/>
                  <a:pt x="261" y="698"/>
                </a:cubicBezTo>
                <a:cubicBezTo>
                  <a:pt x="249" y="710"/>
                  <a:pt x="233" y="718"/>
                  <a:pt x="220" y="730"/>
                </a:cubicBezTo>
                <a:cubicBezTo>
                  <a:pt x="201" y="788"/>
                  <a:pt x="151" y="801"/>
                  <a:pt x="115" y="844"/>
                </a:cubicBezTo>
                <a:cubicBezTo>
                  <a:pt x="109" y="851"/>
                  <a:pt x="106" y="862"/>
                  <a:pt x="99" y="868"/>
                </a:cubicBezTo>
                <a:cubicBezTo>
                  <a:pt x="84" y="881"/>
                  <a:pt x="50" y="901"/>
                  <a:pt x="50" y="901"/>
                </a:cubicBezTo>
                <a:cubicBezTo>
                  <a:pt x="34" y="926"/>
                  <a:pt x="18" y="938"/>
                  <a:pt x="9" y="966"/>
                </a:cubicBezTo>
                <a:cubicBezTo>
                  <a:pt x="6" y="985"/>
                  <a:pt x="0" y="1003"/>
                  <a:pt x="1" y="1022"/>
                </a:cubicBezTo>
                <a:cubicBezTo>
                  <a:pt x="3" y="1074"/>
                  <a:pt x="6" y="1126"/>
                  <a:pt x="17" y="1177"/>
                </a:cubicBezTo>
                <a:cubicBezTo>
                  <a:pt x="20" y="1192"/>
                  <a:pt x="34" y="1203"/>
                  <a:pt x="42" y="1217"/>
                </a:cubicBezTo>
                <a:cubicBezTo>
                  <a:pt x="77" y="1279"/>
                  <a:pt x="121" y="1320"/>
                  <a:pt x="172" y="1371"/>
                </a:cubicBezTo>
                <a:cubicBezTo>
                  <a:pt x="204" y="1403"/>
                  <a:pt x="242" y="1447"/>
                  <a:pt x="285" y="1461"/>
                </a:cubicBezTo>
                <a:cubicBezTo>
                  <a:pt x="328" y="1475"/>
                  <a:pt x="372" y="1479"/>
                  <a:pt x="415" y="1493"/>
                </a:cubicBezTo>
                <a:cubicBezTo>
                  <a:pt x="528" y="1482"/>
                  <a:pt x="644" y="1479"/>
                  <a:pt x="756" y="1461"/>
                </a:cubicBezTo>
                <a:cubicBezTo>
                  <a:pt x="803" y="1444"/>
                  <a:pt x="847" y="1422"/>
                  <a:pt x="894" y="1404"/>
                </a:cubicBezTo>
                <a:cubicBezTo>
                  <a:pt x="914" y="1388"/>
                  <a:pt x="939" y="1379"/>
                  <a:pt x="959" y="1363"/>
                </a:cubicBezTo>
                <a:cubicBezTo>
                  <a:pt x="978" y="1347"/>
                  <a:pt x="988" y="1322"/>
                  <a:pt x="1007" y="1306"/>
                </a:cubicBezTo>
                <a:cubicBezTo>
                  <a:pt x="1040" y="1277"/>
                  <a:pt x="1070" y="1253"/>
                  <a:pt x="1096" y="1217"/>
                </a:cubicBezTo>
                <a:cubicBezTo>
                  <a:pt x="1107" y="1057"/>
                  <a:pt x="1115" y="899"/>
                  <a:pt x="1121" y="739"/>
                </a:cubicBezTo>
                <a:cubicBezTo>
                  <a:pt x="1112" y="665"/>
                  <a:pt x="1093" y="588"/>
                  <a:pt x="1048" y="528"/>
                </a:cubicBezTo>
                <a:cubicBezTo>
                  <a:pt x="1028" y="468"/>
                  <a:pt x="1000" y="425"/>
                  <a:pt x="967" y="373"/>
                </a:cubicBezTo>
                <a:cubicBezTo>
                  <a:pt x="922" y="303"/>
                  <a:pt x="907" y="249"/>
                  <a:pt x="845" y="187"/>
                </a:cubicBezTo>
                <a:cubicBezTo>
                  <a:pt x="842" y="179"/>
                  <a:pt x="843" y="169"/>
                  <a:pt x="837" y="163"/>
                </a:cubicBezTo>
                <a:cubicBezTo>
                  <a:pt x="831" y="157"/>
                  <a:pt x="820" y="158"/>
                  <a:pt x="813" y="154"/>
                </a:cubicBezTo>
                <a:cubicBezTo>
                  <a:pt x="798" y="145"/>
                  <a:pt x="786" y="132"/>
                  <a:pt x="772" y="122"/>
                </a:cubicBezTo>
                <a:cubicBezTo>
                  <a:pt x="750" y="90"/>
                  <a:pt x="719" y="45"/>
                  <a:pt x="683" y="33"/>
                </a:cubicBezTo>
                <a:cubicBezTo>
                  <a:pt x="652" y="12"/>
                  <a:pt x="665" y="23"/>
                  <a:pt x="642" y="0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5" name="Freeform 4">
            <a:extLst>
              <a:ext uri="{FF2B5EF4-FFF2-40B4-BE49-F238E27FC236}">
                <a16:creationId xmlns:a16="http://schemas.microsoft.com/office/drawing/2014/main" id="{3AE2343A-370A-5F42-8F90-73B415C14B48}"/>
              </a:ext>
            </a:extLst>
          </p:cNvPr>
          <p:cNvSpPr>
            <a:spLocks/>
          </p:cNvSpPr>
          <p:nvPr/>
        </p:nvSpPr>
        <p:spPr bwMode="auto">
          <a:xfrm>
            <a:off x="1295400" y="3101975"/>
            <a:ext cx="3128963" cy="2560638"/>
          </a:xfrm>
          <a:custGeom>
            <a:avLst/>
            <a:gdLst>
              <a:gd name="T0" fmla="*/ 2147483647 w 1971"/>
              <a:gd name="T1" fmla="*/ 2147483647 h 1613"/>
              <a:gd name="T2" fmla="*/ 2147483647 w 1971"/>
              <a:gd name="T3" fmla="*/ 2147483647 h 1613"/>
              <a:gd name="T4" fmla="*/ 2147483647 w 1971"/>
              <a:gd name="T5" fmla="*/ 2147483647 h 1613"/>
              <a:gd name="T6" fmla="*/ 2147483647 w 1971"/>
              <a:gd name="T7" fmla="*/ 2147483647 h 1613"/>
              <a:gd name="T8" fmla="*/ 2147483647 w 1971"/>
              <a:gd name="T9" fmla="*/ 2147483647 h 1613"/>
              <a:gd name="T10" fmla="*/ 2147483647 w 1971"/>
              <a:gd name="T11" fmla="*/ 2147483647 h 1613"/>
              <a:gd name="T12" fmla="*/ 2147483647 w 1971"/>
              <a:gd name="T13" fmla="*/ 2147483647 h 1613"/>
              <a:gd name="T14" fmla="*/ 2147483647 w 1971"/>
              <a:gd name="T15" fmla="*/ 2147483647 h 1613"/>
              <a:gd name="T16" fmla="*/ 2147483647 w 1971"/>
              <a:gd name="T17" fmla="*/ 2147483647 h 1613"/>
              <a:gd name="T18" fmla="*/ 2147483647 w 1971"/>
              <a:gd name="T19" fmla="*/ 2147483647 h 1613"/>
              <a:gd name="T20" fmla="*/ 2147483647 w 1971"/>
              <a:gd name="T21" fmla="*/ 2147483647 h 1613"/>
              <a:gd name="T22" fmla="*/ 2147483647 w 1971"/>
              <a:gd name="T23" fmla="*/ 2147483647 h 1613"/>
              <a:gd name="T24" fmla="*/ 2147483647 w 1971"/>
              <a:gd name="T25" fmla="*/ 2147483647 h 1613"/>
              <a:gd name="T26" fmla="*/ 2147483647 w 1971"/>
              <a:gd name="T27" fmla="*/ 2147483647 h 1613"/>
              <a:gd name="T28" fmla="*/ 2147483647 w 1971"/>
              <a:gd name="T29" fmla="*/ 2147483647 h 1613"/>
              <a:gd name="T30" fmla="*/ 2147483647 w 1971"/>
              <a:gd name="T31" fmla="*/ 2147483647 h 1613"/>
              <a:gd name="T32" fmla="*/ 2147483647 w 1971"/>
              <a:gd name="T33" fmla="*/ 2147483647 h 1613"/>
              <a:gd name="T34" fmla="*/ 2147483647 w 1971"/>
              <a:gd name="T35" fmla="*/ 2147483647 h 1613"/>
              <a:gd name="T36" fmla="*/ 2147483647 w 1971"/>
              <a:gd name="T37" fmla="*/ 2147483647 h 1613"/>
              <a:gd name="T38" fmla="*/ 2147483647 w 1971"/>
              <a:gd name="T39" fmla="*/ 2147483647 h 1613"/>
              <a:gd name="T40" fmla="*/ 0 w 1971"/>
              <a:gd name="T41" fmla="*/ 2147483647 h 1613"/>
              <a:gd name="T42" fmla="*/ 2147483647 w 1971"/>
              <a:gd name="T43" fmla="*/ 2147483647 h 1613"/>
              <a:gd name="T44" fmla="*/ 2147483647 w 1971"/>
              <a:gd name="T45" fmla="*/ 2147483647 h 1613"/>
              <a:gd name="T46" fmla="*/ 2147483647 w 1971"/>
              <a:gd name="T47" fmla="*/ 2147483647 h 1613"/>
              <a:gd name="T48" fmla="*/ 2147483647 w 1971"/>
              <a:gd name="T49" fmla="*/ 2147483647 h 1613"/>
              <a:gd name="T50" fmla="*/ 2147483647 w 1971"/>
              <a:gd name="T51" fmla="*/ 2147483647 h 1613"/>
              <a:gd name="T52" fmla="*/ 2147483647 w 1971"/>
              <a:gd name="T53" fmla="*/ 2147483647 h 1613"/>
              <a:gd name="T54" fmla="*/ 2147483647 w 1971"/>
              <a:gd name="T55" fmla="*/ 2147483647 h 1613"/>
              <a:gd name="T56" fmla="*/ 2147483647 w 1971"/>
              <a:gd name="T57" fmla="*/ 2147483647 h 1613"/>
              <a:gd name="T58" fmla="*/ 2147483647 w 1971"/>
              <a:gd name="T59" fmla="*/ 2147483647 h 1613"/>
              <a:gd name="T60" fmla="*/ 2147483647 w 1971"/>
              <a:gd name="T61" fmla="*/ 2147483647 h 1613"/>
              <a:gd name="T62" fmla="*/ 2147483647 w 1971"/>
              <a:gd name="T63" fmla="*/ 2147483647 h 1613"/>
              <a:gd name="T64" fmla="*/ 2147483647 w 1971"/>
              <a:gd name="T65" fmla="*/ 2147483647 h 1613"/>
              <a:gd name="T66" fmla="*/ 2147483647 w 1971"/>
              <a:gd name="T67" fmla="*/ 2147483647 h 1613"/>
              <a:gd name="T68" fmla="*/ 2147483647 w 1971"/>
              <a:gd name="T69" fmla="*/ 2147483647 h 1613"/>
              <a:gd name="T70" fmla="*/ 2147483647 w 1971"/>
              <a:gd name="T71" fmla="*/ 2147483647 h 1613"/>
              <a:gd name="T72" fmla="*/ 2147483647 w 1971"/>
              <a:gd name="T73" fmla="*/ 2147483647 h 1613"/>
              <a:gd name="T74" fmla="*/ 2147483647 w 1971"/>
              <a:gd name="T75" fmla="*/ 2147483647 h 1613"/>
              <a:gd name="T76" fmla="*/ 2147483647 w 1971"/>
              <a:gd name="T77" fmla="*/ 2147483647 h 1613"/>
              <a:gd name="T78" fmla="*/ 2147483647 w 1971"/>
              <a:gd name="T79" fmla="*/ 2147483647 h 1613"/>
              <a:gd name="T80" fmla="*/ 2147483647 w 1971"/>
              <a:gd name="T81" fmla="*/ 2147483647 h 1613"/>
              <a:gd name="T82" fmla="*/ 2147483647 w 1971"/>
              <a:gd name="T83" fmla="*/ 2147483647 h 1613"/>
              <a:gd name="T84" fmla="*/ 2147483647 w 1971"/>
              <a:gd name="T85" fmla="*/ 2147483647 h 1613"/>
              <a:gd name="T86" fmla="*/ 2147483647 w 1971"/>
              <a:gd name="T87" fmla="*/ 2147483647 h 1613"/>
              <a:gd name="T88" fmla="*/ 2147483647 w 1971"/>
              <a:gd name="T89" fmla="*/ 2147483647 h 1613"/>
              <a:gd name="T90" fmla="*/ 2147483647 w 1971"/>
              <a:gd name="T91" fmla="*/ 2147483647 h 161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971"/>
              <a:gd name="T139" fmla="*/ 0 h 1613"/>
              <a:gd name="T140" fmla="*/ 1971 w 1971"/>
              <a:gd name="T141" fmla="*/ 1613 h 161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971" h="1613">
                <a:moveTo>
                  <a:pt x="1947" y="71"/>
                </a:moveTo>
                <a:cubicBezTo>
                  <a:pt x="1826" y="47"/>
                  <a:pt x="1753" y="61"/>
                  <a:pt x="1614" y="71"/>
                </a:cubicBezTo>
                <a:cubicBezTo>
                  <a:pt x="1480" y="116"/>
                  <a:pt x="1622" y="71"/>
                  <a:pt x="1249" y="87"/>
                </a:cubicBezTo>
                <a:cubicBezTo>
                  <a:pt x="1195" y="89"/>
                  <a:pt x="1145" y="119"/>
                  <a:pt x="1095" y="136"/>
                </a:cubicBezTo>
                <a:cubicBezTo>
                  <a:pt x="1044" y="187"/>
                  <a:pt x="1097" y="144"/>
                  <a:pt x="982" y="168"/>
                </a:cubicBezTo>
                <a:cubicBezTo>
                  <a:pt x="970" y="170"/>
                  <a:pt x="960" y="180"/>
                  <a:pt x="949" y="185"/>
                </a:cubicBezTo>
                <a:cubicBezTo>
                  <a:pt x="933" y="191"/>
                  <a:pt x="900" y="201"/>
                  <a:pt x="900" y="201"/>
                </a:cubicBezTo>
                <a:cubicBezTo>
                  <a:pt x="880" y="215"/>
                  <a:pt x="850" y="233"/>
                  <a:pt x="835" y="250"/>
                </a:cubicBezTo>
                <a:cubicBezTo>
                  <a:pt x="822" y="264"/>
                  <a:pt x="821" y="291"/>
                  <a:pt x="803" y="298"/>
                </a:cubicBezTo>
                <a:cubicBezTo>
                  <a:pt x="765" y="312"/>
                  <a:pt x="722" y="303"/>
                  <a:pt x="681" y="306"/>
                </a:cubicBezTo>
                <a:cubicBezTo>
                  <a:pt x="654" y="316"/>
                  <a:pt x="627" y="322"/>
                  <a:pt x="600" y="331"/>
                </a:cubicBezTo>
                <a:cubicBezTo>
                  <a:pt x="572" y="350"/>
                  <a:pt x="538" y="358"/>
                  <a:pt x="511" y="379"/>
                </a:cubicBezTo>
                <a:cubicBezTo>
                  <a:pt x="500" y="387"/>
                  <a:pt x="492" y="399"/>
                  <a:pt x="479" y="404"/>
                </a:cubicBezTo>
                <a:cubicBezTo>
                  <a:pt x="456" y="413"/>
                  <a:pt x="430" y="414"/>
                  <a:pt x="406" y="420"/>
                </a:cubicBezTo>
                <a:cubicBezTo>
                  <a:pt x="389" y="424"/>
                  <a:pt x="373" y="431"/>
                  <a:pt x="357" y="436"/>
                </a:cubicBezTo>
                <a:cubicBezTo>
                  <a:pt x="349" y="439"/>
                  <a:pt x="332" y="444"/>
                  <a:pt x="332" y="444"/>
                </a:cubicBezTo>
                <a:cubicBezTo>
                  <a:pt x="262" y="519"/>
                  <a:pt x="376" y="403"/>
                  <a:pt x="292" y="469"/>
                </a:cubicBezTo>
                <a:cubicBezTo>
                  <a:pt x="251" y="501"/>
                  <a:pt x="212" y="550"/>
                  <a:pt x="178" y="590"/>
                </a:cubicBezTo>
                <a:cubicBezTo>
                  <a:pt x="143" y="632"/>
                  <a:pt x="98" y="685"/>
                  <a:pt x="73" y="736"/>
                </a:cubicBezTo>
                <a:cubicBezTo>
                  <a:pt x="54" y="776"/>
                  <a:pt x="66" y="761"/>
                  <a:pt x="40" y="785"/>
                </a:cubicBezTo>
                <a:cubicBezTo>
                  <a:pt x="25" y="831"/>
                  <a:pt x="8" y="867"/>
                  <a:pt x="0" y="915"/>
                </a:cubicBezTo>
                <a:cubicBezTo>
                  <a:pt x="3" y="996"/>
                  <a:pt x="1" y="1077"/>
                  <a:pt x="8" y="1158"/>
                </a:cubicBezTo>
                <a:cubicBezTo>
                  <a:pt x="13" y="1214"/>
                  <a:pt x="61" y="1252"/>
                  <a:pt x="97" y="1288"/>
                </a:cubicBezTo>
                <a:cubicBezTo>
                  <a:pt x="143" y="1334"/>
                  <a:pt x="107" y="1291"/>
                  <a:pt x="162" y="1369"/>
                </a:cubicBezTo>
                <a:cubicBezTo>
                  <a:pt x="179" y="1393"/>
                  <a:pt x="300" y="1455"/>
                  <a:pt x="332" y="1475"/>
                </a:cubicBezTo>
                <a:cubicBezTo>
                  <a:pt x="435" y="1540"/>
                  <a:pt x="310" y="1456"/>
                  <a:pt x="389" y="1499"/>
                </a:cubicBezTo>
                <a:cubicBezTo>
                  <a:pt x="434" y="1524"/>
                  <a:pt x="471" y="1559"/>
                  <a:pt x="519" y="1580"/>
                </a:cubicBezTo>
                <a:cubicBezTo>
                  <a:pt x="532" y="1586"/>
                  <a:pt x="546" y="1592"/>
                  <a:pt x="560" y="1596"/>
                </a:cubicBezTo>
                <a:cubicBezTo>
                  <a:pt x="587" y="1603"/>
                  <a:pt x="641" y="1613"/>
                  <a:pt x="641" y="1613"/>
                </a:cubicBezTo>
                <a:cubicBezTo>
                  <a:pt x="681" y="1610"/>
                  <a:pt x="722" y="1609"/>
                  <a:pt x="762" y="1604"/>
                </a:cubicBezTo>
                <a:cubicBezTo>
                  <a:pt x="784" y="1601"/>
                  <a:pt x="851" y="1565"/>
                  <a:pt x="852" y="1564"/>
                </a:cubicBezTo>
                <a:cubicBezTo>
                  <a:pt x="914" y="1534"/>
                  <a:pt x="982" y="1520"/>
                  <a:pt x="1046" y="1499"/>
                </a:cubicBezTo>
                <a:cubicBezTo>
                  <a:pt x="1078" y="1469"/>
                  <a:pt x="1109" y="1445"/>
                  <a:pt x="1136" y="1410"/>
                </a:cubicBezTo>
                <a:cubicBezTo>
                  <a:pt x="1172" y="1362"/>
                  <a:pt x="1190" y="1305"/>
                  <a:pt x="1225" y="1256"/>
                </a:cubicBezTo>
                <a:cubicBezTo>
                  <a:pt x="1268" y="1196"/>
                  <a:pt x="1312" y="1137"/>
                  <a:pt x="1355" y="1077"/>
                </a:cubicBezTo>
                <a:cubicBezTo>
                  <a:pt x="1380" y="1043"/>
                  <a:pt x="1398" y="1003"/>
                  <a:pt x="1428" y="972"/>
                </a:cubicBezTo>
                <a:cubicBezTo>
                  <a:pt x="1460" y="939"/>
                  <a:pt x="1473" y="901"/>
                  <a:pt x="1501" y="866"/>
                </a:cubicBezTo>
                <a:cubicBezTo>
                  <a:pt x="1513" y="851"/>
                  <a:pt x="1529" y="841"/>
                  <a:pt x="1541" y="826"/>
                </a:cubicBezTo>
                <a:cubicBezTo>
                  <a:pt x="1567" y="794"/>
                  <a:pt x="1614" y="728"/>
                  <a:pt x="1614" y="728"/>
                </a:cubicBezTo>
                <a:cubicBezTo>
                  <a:pt x="1636" y="641"/>
                  <a:pt x="1665" y="518"/>
                  <a:pt x="1728" y="452"/>
                </a:cubicBezTo>
                <a:cubicBezTo>
                  <a:pt x="1743" y="407"/>
                  <a:pt x="1768" y="356"/>
                  <a:pt x="1801" y="323"/>
                </a:cubicBezTo>
                <a:cubicBezTo>
                  <a:pt x="1813" y="273"/>
                  <a:pt x="1852" y="250"/>
                  <a:pt x="1882" y="209"/>
                </a:cubicBezTo>
                <a:cubicBezTo>
                  <a:pt x="1890" y="178"/>
                  <a:pt x="1893" y="150"/>
                  <a:pt x="1923" y="136"/>
                </a:cubicBezTo>
                <a:cubicBezTo>
                  <a:pt x="1915" y="139"/>
                  <a:pt x="1902" y="152"/>
                  <a:pt x="1898" y="144"/>
                </a:cubicBezTo>
                <a:cubicBezTo>
                  <a:pt x="1893" y="136"/>
                  <a:pt x="1910" y="129"/>
                  <a:pt x="1914" y="120"/>
                </a:cubicBezTo>
                <a:cubicBezTo>
                  <a:pt x="1923" y="103"/>
                  <a:pt x="1971" y="0"/>
                  <a:pt x="1947" y="71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6" name="Rectangle 5">
            <a:extLst>
              <a:ext uri="{FF2B5EF4-FFF2-40B4-BE49-F238E27FC236}">
                <a16:creationId xmlns:a16="http://schemas.microsoft.com/office/drawing/2014/main" id="{3BE33437-0A1F-6546-BE2F-E8EF302CE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Bridges/Switches: Traffic Isolation</a:t>
            </a:r>
          </a:p>
        </p:txBody>
      </p:sp>
      <p:sp>
        <p:nvSpPr>
          <p:cNvPr id="74767" name="Rectangle 6">
            <a:extLst>
              <a:ext uri="{FF2B5EF4-FFF2-40B4-BE49-F238E27FC236}">
                <a16:creationId xmlns:a16="http://schemas.microsoft.com/office/drawing/2014/main" id="{BFF9F3A9-C61E-994C-8B3D-464A7CEE6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Switch filters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Frame only forwarded to the necessary segments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Segments can support separate transmissions</a:t>
            </a:r>
          </a:p>
        </p:txBody>
      </p:sp>
      <p:sp>
        <p:nvSpPr>
          <p:cNvPr id="74768" name="Rectangle 7">
            <a:extLst>
              <a:ext uri="{FF2B5EF4-FFF2-40B4-BE49-F238E27FC236}">
                <a16:creationId xmlns:a16="http://schemas.microsoft.com/office/drawing/2014/main" id="{0F578329-C770-CD46-9013-54E724113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4576763"/>
            <a:ext cx="288925" cy="6826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4754" name="Object 2">
            <a:extLst>
              <a:ext uri="{FF2B5EF4-FFF2-40B4-BE49-F238E27FC236}">
                <a16:creationId xmlns:a16="http://schemas.microsoft.com/office/drawing/2014/main" id="{42221916-19A3-C740-B82D-C96DB9F655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5488" y="4876800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9" name="Clip" r:id="rId4" imgW="17462500" imgH="14478000" progId="MS_ClipArt_Gallery.2">
                  <p:embed/>
                </p:oleObj>
              </mc:Choice>
              <mc:Fallback>
                <p:oleObj name="Clip" r:id="rId4" imgW="17462500" imgH="14478000" progId="MS_ClipArt_Gallery.2">
                  <p:embed/>
                  <p:pic>
                    <p:nvPicPr>
                      <p:cNvPr id="74754" name="Object 2">
                        <a:extLst>
                          <a:ext uri="{FF2B5EF4-FFF2-40B4-BE49-F238E27FC236}">
                            <a16:creationId xmlns:a16="http://schemas.microsoft.com/office/drawing/2014/main" id="{42221916-19A3-C740-B82D-C96DB9F655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488" y="4876800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5" name="Object 3">
            <a:extLst>
              <a:ext uri="{FF2B5EF4-FFF2-40B4-BE49-F238E27FC236}">
                <a16:creationId xmlns:a16="http://schemas.microsoft.com/office/drawing/2014/main" id="{9FE57BD4-3A96-464C-B4E4-E0A98A213F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0588" y="488950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0" name="Clip" r:id="rId6" imgW="17462500" imgH="14478000" progId="MS_ClipArt_Gallery.2">
                  <p:embed/>
                </p:oleObj>
              </mc:Choice>
              <mc:Fallback>
                <p:oleObj name="Clip" r:id="rId6" imgW="17462500" imgH="14478000" progId="MS_ClipArt_Gallery.2">
                  <p:embed/>
                  <p:pic>
                    <p:nvPicPr>
                      <p:cNvPr id="74755" name="Object 3">
                        <a:extLst>
                          <a:ext uri="{FF2B5EF4-FFF2-40B4-BE49-F238E27FC236}">
                            <a16:creationId xmlns:a16="http://schemas.microsoft.com/office/drawing/2014/main" id="{9FE57BD4-3A96-464C-B4E4-E0A98A213F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488950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4">
            <a:extLst>
              <a:ext uri="{FF2B5EF4-FFF2-40B4-BE49-F238E27FC236}">
                <a16:creationId xmlns:a16="http://schemas.microsoft.com/office/drawing/2014/main" id="{9515FEE1-BC81-8544-B9A8-6B664B058E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3388" y="4843463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1" name="Clip" r:id="rId7" imgW="17462500" imgH="14478000" progId="MS_ClipArt_Gallery.2">
                  <p:embed/>
                </p:oleObj>
              </mc:Choice>
              <mc:Fallback>
                <p:oleObj name="Clip" r:id="rId7" imgW="17462500" imgH="14478000" progId="MS_ClipArt_Gallery.2">
                  <p:embed/>
                  <p:pic>
                    <p:nvPicPr>
                      <p:cNvPr id="74756" name="Object 4">
                        <a:extLst>
                          <a:ext uri="{FF2B5EF4-FFF2-40B4-BE49-F238E27FC236}">
                            <a16:creationId xmlns:a16="http://schemas.microsoft.com/office/drawing/2014/main" id="{9515FEE1-BC81-8544-B9A8-6B664B058E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4843463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5">
            <a:extLst>
              <a:ext uri="{FF2B5EF4-FFF2-40B4-BE49-F238E27FC236}">
                <a16:creationId xmlns:a16="http://schemas.microsoft.com/office/drawing/2014/main" id="{35D78088-D288-4A42-97A5-A40157F82E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4300" y="4902200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2" name="Clip" r:id="rId8" imgW="17462500" imgH="14478000" progId="MS_ClipArt_Gallery.2">
                  <p:embed/>
                </p:oleObj>
              </mc:Choice>
              <mc:Fallback>
                <p:oleObj name="Clip" r:id="rId8" imgW="17462500" imgH="14478000" progId="MS_ClipArt_Gallery.2">
                  <p:embed/>
                  <p:pic>
                    <p:nvPicPr>
                      <p:cNvPr id="74757" name="Object 5">
                        <a:extLst>
                          <a:ext uri="{FF2B5EF4-FFF2-40B4-BE49-F238E27FC236}">
                            <a16:creationId xmlns:a16="http://schemas.microsoft.com/office/drawing/2014/main" id="{35D78088-D288-4A42-97A5-A40157F82E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300" y="4902200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9" name="Rectangle 12">
            <a:extLst>
              <a:ext uri="{FF2B5EF4-FFF2-40B4-BE49-F238E27FC236}">
                <a16:creationId xmlns:a16="http://schemas.microsoft.com/office/drawing/2014/main" id="{956F4096-56A3-E440-8197-5FCAA2F43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4584700"/>
            <a:ext cx="288925" cy="682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0" name="Rectangle 13">
            <a:extLst>
              <a:ext uri="{FF2B5EF4-FFF2-40B4-BE49-F238E27FC236}">
                <a16:creationId xmlns:a16="http://schemas.microsoft.com/office/drawing/2014/main" id="{6A2F90B2-96CF-9B47-A644-1C62C6F20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4575175"/>
            <a:ext cx="288925" cy="666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4758" name="Object 6">
            <a:extLst>
              <a:ext uri="{FF2B5EF4-FFF2-40B4-BE49-F238E27FC236}">
                <a16:creationId xmlns:a16="http://schemas.microsoft.com/office/drawing/2014/main" id="{2D571310-5663-164E-9605-8F5AE87C88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95688" y="473710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3" name="Clip" r:id="rId9" imgW="17462500" imgH="14478000" progId="MS_ClipArt_Gallery.2">
                  <p:embed/>
                </p:oleObj>
              </mc:Choice>
              <mc:Fallback>
                <p:oleObj name="Clip" r:id="rId9" imgW="17462500" imgH="14478000" progId="MS_ClipArt_Gallery.2">
                  <p:embed/>
                  <p:pic>
                    <p:nvPicPr>
                      <p:cNvPr id="74758" name="Object 6">
                        <a:extLst>
                          <a:ext uri="{FF2B5EF4-FFF2-40B4-BE49-F238E27FC236}">
                            <a16:creationId xmlns:a16="http://schemas.microsoft.com/office/drawing/2014/main" id="{2D571310-5663-164E-9605-8F5AE87C8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688" y="473710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7">
            <a:extLst>
              <a:ext uri="{FF2B5EF4-FFF2-40B4-BE49-F238E27FC236}">
                <a16:creationId xmlns:a16="http://schemas.microsoft.com/office/drawing/2014/main" id="{A8CBE632-7F4C-5349-8E12-CB9B2536E0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214938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4" name="Clip" r:id="rId10" imgW="17462500" imgH="14478000" progId="MS_ClipArt_Gallery.2">
                  <p:embed/>
                </p:oleObj>
              </mc:Choice>
              <mc:Fallback>
                <p:oleObj name="Clip" r:id="rId10" imgW="17462500" imgH="14478000" progId="MS_ClipArt_Gallery.2">
                  <p:embed/>
                  <p:pic>
                    <p:nvPicPr>
                      <p:cNvPr id="74759" name="Object 7">
                        <a:extLst>
                          <a:ext uri="{FF2B5EF4-FFF2-40B4-BE49-F238E27FC236}">
                            <a16:creationId xmlns:a16="http://schemas.microsoft.com/office/drawing/2014/main" id="{A8CBE632-7F4C-5349-8E12-CB9B2536E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214938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0" name="Object 8">
            <a:extLst>
              <a:ext uri="{FF2B5EF4-FFF2-40B4-BE49-F238E27FC236}">
                <a16:creationId xmlns:a16="http://schemas.microsoft.com/office/drawing/2014/main" id="{B387D652-924C-E746-8DFF-66C047E813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3888" y="4705350"/>
          <a:ext cx="417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5" name="Clip" r:id="rId11" imgW="17462500" imgH="14478000" progId="MS_ClipArt_Gallery.2">
                  <p:embed/>
                </p:oleObj>
              </mc:Choice>
              <mc:Fallback>
                <p:oleObj name="Clip" r:id="rId11" imgW="17462500" imgH="14478000" progId="MS_ClipArt_Gallery.2">
                  <p:embed/>
                  <p:pic>
                    <p:nvPicPr>
                      <p:cNvPr id="74760" name="Object 8">
                        <a:extLst>
                          <a:ext uri="{FF2B5EF4-FFF2-40B4-BE49-F238E27FC236}">
                            <a16:creationId xmlns:a16="http://schemas.microsoft.com/office/drawing/2014/main" id="{B387D652-924C-E746-8DFF-66C047E813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4705350"/>
                        <a:ext cx="417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1" name="Object 9">
            <a:extLst>
              <a:ext uri="{FF2B5EF4-FFF2-40B4-BE49-F238E27FC236}">
                <a16:creationId xmlns:a16="http://schemas.microsoft.com/office/drawing/2014/main" id="{3B9B5B2C-CDF1-B843-83F5-57F1A52E7D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9825" y="5075238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6" name="Clip" r:id="rId12" imgW="17462500" imgH="14478000" progId="MS_ClipArt_Gallery.2">
                  <p:embed/>
                </p:oleObj>
              </mc:Choice>
              <mc:Fallback>
                <p:oleObj name="Clip" r:id="rId12" imgW="17462500" imgH="14478000" progId="MS_ClipArt_Gallery.2">
                  <p:embed/>
                  <p:pic>
                    <p:nvPicPr>
                      <p:cNvPr id="74761" name="Object 9">
                        <a:extLst>
                          <a:ext uri="{FF2B5EF4-FFF2-40B4-BE49-F238E27FC236}">
                            <a16:creationId xmlns:a16="http://schemas.microsoft.com/office/drawing/2014/main" id="{3B9B5B2C-CDF1-B843-83F5-57F1A52E7D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5075238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2" name="Object 10">
            <a:extLst>
              <a:ext uri="{FF2B5EF4-FFF2-40B4-BE49-F238E27FC236}">
                <a16:creationId xmlns:a16="http://schemas.microsoft.com/office/drawing/2014/main" id="{0FEE1812-8427-754D-8C1D-19832D635D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5750" y="439737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67" name="Clip" r:id="rId13" imgW="17462500" imgH="14478000" progId="MS_ClipArt_Gallery.2">
                  <p:embed/>
                </p:oleObj>
              </mc:Choice>
              <mc:Fallback>
                <p:oleObj name="Clip" r:id="rId13" imgW="17462500" imgH="14478000" progId="MS_ClipArt_Gallery.2">
                  <p:embed/>
                  <p:pic>
                    <p:nvPicPr>
                      <p:cNvPr id="74762" name="Object 10">
                        <a:extLst>
                          <a:ext uri="{FF2B5EF4-FFF2-40B4-BE49-F238E27FC236}">
                            <a16:creationId xmlns:a16="http://schemas.microsoft.com/office/drawing/2014/main" id="{0FEE1812-8427-754D-8C1D-19832D635D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439737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71" name="Line 19">
            <a:extLst>
              <a:ext uri="{FF2B5EF4-FFF2-40B4-BE49-F238E27FC236}">
                <a16:creationId xmlns:a16="http://schemas.microsoft.com/office/drawing/2014/main" id="{1C735477-5A7A-354B-8F92-BAF086ED6F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1988" y="456088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2" name="Line 20">
            <a:extLst>
              <a:ext uri="{FF2B5EF4-FFF2-40B4-BE49-F238E27FC236}">
                <a16:creationId xmlns:a16="http://schemas.microsoft.com/office/drawing/2014/main" id="{D9C62D55-B91F-E94C-94F4-D4526C5215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9338" y="4608513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3" name="Line 21">
            <a:extLst>
              <a:ext uri="{FF2B5EF4-FFF2-40B4-BE49-F238E27FC236}">
                <a16:creationId xmlns:a16="http://schemas.microsoft.com/office/drawing/2014/main" id="{799EBEA0-0FB5-2142-B83C-63A9A5A416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8438" y="463708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4" name="Line 22">
            <a:extLst>
              <a:ext uri="{FF2B5EF4-FFF2-40B4-BE49-F238E27FC236}">
                <a16:creationId xmlns:a16="http://schemas.microsoft.com/office/drawing/2014/main" id="{FCA1BD30-0B1D-9348-A231-E36CBA8DE7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4625" y="4598988"/>
            <a:ext cx="3460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5" name="Line 23">
            <a:extLst>
              <a:ext uri="{FF2B5EF4-FFF2-40B4-BE49-F238E27FC236}">
                <a16:creationId xmlns:a16="http://schemas.microsoft.com/office/drawing/2014/main" id="{E906E624-1512-B147-AB38-29AD449D8A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8950" y="4618038"/>
            <a:ext cx="12541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6" name="Line 24">
            <a:extLst>
              <a:ext uri="{FF2B5EF4-FFF2-40B4-BE49-F238E27FC236}">
                <a16:creationId xmlns:a16="http://schemas.microsoft.com/office/drawing/2014/main" id="{874412E4-0334-A548-BF40-266A5FBC4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3750" y="4560888"/>
            <a:ext cx="230188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7" name="Line 25">
            <a:extLst>
              <a:ext uri="{FF2B5EF4-FFF2-40B4-BE49-F238E27FC236}">
                <a16:creationId xmlns:a16="http://schemas.microsoft.com/office/drawing/2014/main" id="{D207ABAB-2AC0-9F4D-B236-A62426D227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1688" y="4637088"/>
            <a:ext cx="428625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8" name="Line 26">
            <a:extLst>
              <a:ext uri="{FF2B5EF4-FFF2-40B4-BE49-F238E27FC236}">
                <a16:creationId xmlns:a16="http://schemas.microsoft.com/office/drawing/2014/main" id="{890971E5-E8F7-524D-8A8A-E6B1C31ED6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4925" y="4608513"/>
            <a:ext cx="952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79" name="Line 27">
            <a:extLst>
              <a:ext uri="{FF2B5EF4-FFF2-40B4-BE49-F238E27FC236}">
                <a16:creationId xmlns:a16="http://schemas.microsoft.com/office/drawing/2014/main" id="{B8CD56E0-CB71-784E-A8B9-87A4ADC9B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750" y="4530725"/>
            <a:ext cx="51435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4780" name="Group 28">
            <a:extLst>
              <a:ext uri="{FF2B5EF4-FFF2-40B4-BE49-F238E27FC236}">
                <a16:creationId xmlns:a16="http://schemas.microsoft.com/office/drawing/2014/main" id="{F4878E21-DB4F-6A46-9635-F58C65229214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3094038"/>
            <a:ext cx="371475" cy="252412"/>
            <a:chOff x="620" y="1640"/>
            <a:chExt cx="288" cy="209"/>
          </a:xfrm>
        </p:grpSpPr>
        <p:sp>
          <p:nvSpPr>
            <p:cNvPr id="74793" name="Line 29">
              <a:extLst>
                <a:ext uri="{FF2B5EF4-FFF2-40B4-BE49-F238E27FC236}">
                  <a16:creationId xmlns:a16="http://schemas.microsoft.com/office/drawing/2014/main" id="{4525478E-EA8F-2B43-A97F-2B9B6E227A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794" name="Rectangle 30">
              <a:extLst>
                <a:ext uri="{FF2B5EF4-FFF2-40B4-BE49-F238E27FC236}">
                  <a16:creationId xmlns:a16="http://schemas.microsoft.com/office/drawing/2014/main" id="{51021D2E-19F2-654E-B0EF-BCE8873B9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1784"/>
              <a:ext cx="267" cy="65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FF"/>
              </a:extrusionClr>
              <a:contourClr>
                <a:srgbClr val="99CCFF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4795" name="Group 31">
              <a:extLst>
                <a:ext uri="{FF2B5EF4-FFF2-40B4-BE49-F238E27FC236}">
                  <a16:creationId xmlns:a16="http://schemas.microsoft.com/office/drawing/2014/main" id="{55593460-4631-4B48-A02E-BF5F77275D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" y="1688"/>
              <a:ext cx="109" cy="91"/>
              <a:chOff x="576" y="3456"/>
              <a:chExt cx="288" cy="240"/>
            </a:xfrm>
          </p:grpSpPr>
          <p:sp>
            <p:nvSpPr>
              <p:cNvPr id="74796" name="Line 32">
                <a:extLst>
                  <a:ext uri="{FF2B5EF4-FFF2-40B4-BE49-F238E27FC236}">
                    <a16:creationId xmlns:a16="http://schemas.microsoft.com/office/drawing/2014/main" id="{699923D4-DE78-694D-84DD-73EF202F3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3456"/>
                <a:ext cx="192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4797" name="Line 33">
                <a:extLst>
                  <a:ext uri="{FF2B5EF4-FFF2-40B4-BE49-F238E27FC236}">
                    <a16:creationId xmlns:a16="http://schemas.microsoft.com/office/drawing/2014/main" id="{79EB2430-A541-564F-ADE5-FDE215CD8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6" y="3456"/>
                <a:ext cx="288" cy="2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74781" name="Line 34">
            <a:extLst>
              <a:ext uri="{FF2B5EF4-FFF2-40B4-BE49-F238E27FC236}">
                <a16:creationId xmlns:a16="http://schemas.microsoft.com/office/drawing/2014/main" id="{246D6D64-E0DB-E544-89EB-09625EADB8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8913" y="3348038"/>
            <a:ext cx="1665287" cy="1074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82" name="Line 35">
            <a:extLst>
              <a:ext uri="{FF2B5EF4-FFF2-40B4-BE49-F238E27FC236}">
                <a16:creationId xmlns:a16="http://schemas.microsoft.com/office/drawing/2014/main" id="{5BFFBF9D-CE6E-3942-82CF-50A165450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3338513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83" name="Line 36">
            <a:extLst>
              <a:ext uri="{FF2B5EF4-FFF2-40B4-BE49-F238E27FC236}">
                <a16:creationId xmlns:a16="http://schemas.microsoft.com/office/drawing/2014/main" id="{685094B6-279B-0140-9E4F-BCDCC64014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08525" y="3289300"/>
            <a:ext cx="1497013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84" name="Text Box 37">
            <a:extLst>
              <a:ext uri="{FF2B5EF4-FFF2-40B4-BE49-F238E27FC236}">
                <a16:creationId xmlns:a16="http://schemas.microsoft.com/office/drawing/2014/main" id="{3FEEC518-D5BE-B242-AB52-E92B72DA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4360863"/>
            <a:ext cx="630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hub</a:t>
            </a:r>
          </a:p>
        </p:txBody>
      </p:sp>
      <p:sp>
        <p:nvSpPr>
          <p:cNvPr id="74785" name="Text Box 38">
            <a:extLst>
              <a:ext uri="{FF2B5EF4-FFF2-40B4-BE49-F238E27FC236}">
                <a16:creationId xmlns:a16="http://schemas.microsoft.com/office/drawing/2014/main" id="{8D338EF6-FABC-4840-8A54-D0541332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4368800"/>
            <a:ext cx="569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hub</a:t>
            </a:r>
          </a:p>
        </p:txBody>
      </p:sp>
      <p:sp>
        <p:nvSpPr>
          <p:cNvPr id="74786" name="Text Box 39">
            <a:extLst>
              <a:ext uri="{FF2B5EF4-FFF2-40B4-BE49-F238E27FC236}">
                <a16:creationId xmlns:a16="http://schemas.microsoft.com/office/drawing/2014/main" id="{2ED61955-46E9-6B4A-9AB0-29783839C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4241800"/>
            <a:ext cx="569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hub</a:t>
            </a:r>
          </a:p>
        </p:txBody>
      </p:sp>
      <p:sp>
        <p:nvSpPr>
          <p:cNvPr id="74787" name="Text Box 40">
            <a:extLst>
              <a:ext uri="{FF2B5EF4-FFF2-40B4-BE49-F238E27FC236}">
                <a16:creationId xmlns:a16="http://schemas.microsoft.com/office/drawing/2014/main" id="{3E575535-505F-CE40-9565-25F8CD661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2971800"/>
            <a:ext cx="1679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switch/bridge</a:t>
            </a:r>
          </a:p>
        </p:txBody>
      </p:sp>
      <p:sp>
        <p:nvSpPr>
          <p:cNvPr id="74788" name="Text Box 41">
            <a:extLst>
              <a:ext uri="{FF2B5EF4-FFF2-40B4-BE49-F238E27FC236}">
                <a16:creationId xmlns:a16="http://schemas.microsoft.com/office/drawing/2014/main" id="{BFAF629B-C468-8442-85C6-611D00BF2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5603875"/>
            <a:ext cx="1071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segment</a:t>
            </a:r>
          </a:p>
        </p:txBody>
      </p:sp>
      <p:sp>
        <p:nvSpPr>
          <p:cNvPr id="74789" name="Text Box 42">
            <a:extLst>
              <a:ext uri="{FF2B5EF4-FFF2-40B4-BE49-F238E27FC236}">
                <a16:creationId xmlns:a16="http://schemas.microsoft.com/office/drawing/2014/main" id="{B0043118-7D03-3049-9989-53961F006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5678488"/>
            <a:ext cx="1071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segment</a:t>
            </a:r>
          </a:p>
        </p:txBody>
      </p:sp>
      <p:sp>
        <p:nvSpPr>
          <p:cNvPr id="74790" name="Text Box 43">
            <a:extLst>
              <a:ext uri="{FF2B5EF4-FFF2-40B4-BE49-F238E27FC236}">
                <a16:creationId xmlns:a16="http://schemas.microsoft.com/office/drawing/2014/main" id="{6C38903A-7C8A-354B-A826-4FCD7BA36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56689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1800" b="0">
              <a:latin typeface="Comic Sans MS" panose="030F0902030302020204" pitchFamily="66" charset="0"/>
            </a:endParaRPr>
          </a:p>
        </p:txBody>
      </p:sp>
      <p:sp>
        <p:nvSpPr>
          <p:cNvPr id="74791" name="Text Box 44">
            <a:extLst>
              <a:ext uri="{FF2B5EF4-FFF2-40B4-BE49-F238E27FC236}">
                <a16:creationId xmlns:a16="http://schemas.microsoft.com/office/drawing/2014/main" id="{B98A7FD4-1ACF-8D47-AC71-B525F3606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498850"/>
            <a:ext cx="1071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segment</a:t>
            </a:r>
          </a:p>
        </p:txBody>
      </p:sp>
      <p:sp>
        <p:nvSpPr>
          <p:cNvPr id="74792" name="Slide Number Placeholder 3">
            <a:extLst>
              <a:ext uri="{FF2B5EF4-FFF2-40B4-BE49-F238E27FC236}">
                <a16:creationId xmlns:a16="http://schemas.microsoft.com/office/drawing/2014/main" id="{1CA30BBF-DE0A-E949-B703-BA459404F7A1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AAD0212-98DD-D54C-9277-3261EBE9EE6F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6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2">
            <a:extLst>
              <a:ext uri="{FF2B5EF4-FFF2-40B4-BE49-F238E27FC236}">
                <a16:creationId xmlns:a16="http://schemas.microsoft.com/office/drawing/2014/main" id="{F8FDCFF0-F218-5D4D-84CF-C44CAEA47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Building the Table</a:t>
            </a:r>
          </a:p>
        </p:txBody>
      </p:sp>
      <p:sp>
        <p:nvSpPr>
          <p:cNvPr id="78855" name="Rectangle 3">
            <a:extLst>
              <a:ext uri="{FF2B5EF4-FFF2-40B4-BE49-F238E27FC236}">
                <a16:creationId xmlns:a16="http://schemas.microsoft.com/office/drawing/2014/main" id="{911365BC-71BA-654A-9156-0F3D94402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4399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a frame arrives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Inspect the </a:t>
            </a:r>
            <a:r>
              <a:rPr lang="en-US" altLang="en-US" i="1">
                <a:ea typeface="ＭＳ Ｐゴシック" panose="020B0600070205080204" pitchFamily="34" charset="-128"/>
              </a:rPr>
              <a:t>source</a:t>
            </a:r>
            <a:r>
              <a:rPr lang="en-US" altLang="en-US">
                <a:ea typeface="ＭＳ Ｐゴシック" panose="020B0600070205080204" pitchFamily="34" charset="-128"/>
              </a:rPr>
              <a:t> MAC address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Associate the address with the </a:t>
            </a:r>
            <a:r>
              <a:rPr lang="en-US" altLang="en-US" i="1">
                <a:ea typeface="ＭＳ Ｐゴシック" panose="020B0600070205080204" pitchFamily="34" charset="-128"/>
              </a:rPr>
              <a:t>incoming</a:t>
            </a:r>
            <a:r>
              <a:rPr lang="en-US" altLang="en-US">
                <a:ea typeface="ＭＳ Ｐゴシック" panose="020B0600070205080204" pitchFamily="34" charset="-128"/>
              </a:rPr>
              <a:t> interface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Store the mapping in the switch table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Use a timer to eventually forget the mapping</a:t>
            </a:r>
          </a:p>
        </p:txBody>
      </p:sp>
      <p:sp>
        <p:nvSpPr>
          <p:cNvPr id="78856" name="Rectangle 4">
            <a:extLst>
              <a:ext uri="{FF2B5EF4-FFF2-40B4-BE49-F238E27FC236}">
                <a16:creationId xmlns:a16="http://schemas.microsoft.com/office/drawing/2014/main" id="{0381CECF-BA77-4244-8D70-5DFF725A4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27638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8850" name="Object 2">
            <a:extLst>
              <a:ext uri="{FF2B5EF4-FFF2-40B4-BE49-F238E27FC236}">
                <a16:creationId xmlns:a16="http://schemas.microsoft.com/office/drawing/2014/main" id="{BE0CDD29-8CED-C843-BD41-0F3E3BAE5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8750" y="411480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9" name="Clip" r:id="rId4" imgW="17462500" imgH="14478000" progId="MS_ClipArt_Gallery.2">
                  <p:embed/>
                </p:oleObj>
              </mc:Choice>
              <mc:Fallback>
                <p:oleObj name="Clip" r:id="rId4" imgW="17462500" imgH="14478000" progId="MS_ClipArt_Gallery.2">
                  <p:embed/>
                  <p:pic>
                    <p:nvPicPr>
                      <p:cNvPr id="78850" name="Object 2">
                        <a:extLst>
                          <a:ext uri="{FF2B5EF4-FFF2-40B4-BE49-F238E27FC236}">
                            <a16:creationId xmlns:a16="http://schemas.microsoft.com/office/drawing/2014/main" id="{BE0CDD29-8CED-C843-BD41-0F3E3BAE57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0" y="411480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1" name="Object 3">
            <a:extLst>
              <a:ext uri="{FF2B5EF4-FFF2-40B4-BE49-F238E27FC236}">
                <a16:creationId xmlns:a16="http://schemas.microsoft.com/office/drawing/2014/main" id="{A253E37D-54BB-F44E-A0C8-B638955E9E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8913" y="62071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0" name="Clip" r:id="rId6" imgW="17462500" imgH="14478000" progId="MS_ClipArt_Gallery.2">
                  <p:embed/>
                </p:oleObj>
              </mc:Choice>
              <mc:Fallback>
                <p:oleObj name="Clip" r:id="rId6" imgW="17462500" imgH="14478000" progId="MS_ClipArt_Gallery.2">
                  <p:embed/>
                  <p:pic>
                    <p:nvPicPr>
                      <p:cNvPr id="78851" name="Object 3">
                        <a:extLst>
                          <a:ext uri="{FF2B5EF4-FFF2-40B4-BE49-F238E27FC236}">
                            <a16:creationId xmlns:a16="http://schemas.microsoft.com/office/drawing/2014/main" id="{A253E37D-54BB-F44E-A0C8-B638955E9E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13" y="62071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2" name="Object 4">
            <a:extLst>
              <a:ext uri="{FF2B5EF4-FFF2-40B4-BE49-F238E27FC236}">
                <a16:creationId xmlns:a16="http://schemas.microsoft.com/office/drawing/2014/main" id="{A747A0B7-6C9C-7141-8B59-DBFA9ADE14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3213" y="4975225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1" name="Clip" r:id="rId7" imgW="17462500" imgH="14478000" progId="MS_ClipArt_Gallery.2">
                  <p:embed/>
                </p:oleObj>
              </mc:Choice>
              <mc:Fallback>
                <p:oleObj name="Clip" r:id="rId7" imgW="17462500" imgH="14478000" progId="MS_ClipArt_Gallery.2">
                  <p:embed/>
                  <p:pic>
                    <p:nvPicPr>
                      <p:cNvPr id="78852" name="Object 4">
                        <a:extLst>
                          <a:ext uri="{FF2B5EF4-FFF2-40B4-BE49-F238E27FC236}">
                            <a16:creationId xmlns:a16="http://schemas.microsoft.com/office/drawing/2014/main" id="{A747A0B7-6C9C-7141-8B59-DBFA9ADE14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975225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3" name="Object 5">
            <a:extLst>
              <a:ext uri="{FF2B5EF4-FFF2-40B4-BE49-F238E27FC236}">
                <a16:creationId xmlns:a16="http://schemas.microsoft.com/office/drawing/2014/main" id="{E71C4D9A-A9EC-C240-AEA2-26A4D67380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1113" y="4986338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2" name="Clip" r:id="rId8" imgW="17462500" imgH="14478000" progId="MS_ClipArt_Gallery.2">
                  <p:embed/>
                </p:oleObj>
              </mc:Choice>
              <mc:Fallback>
                <p:oleObj name="Clip" r:id="rId8" imgW="17462500" imgH="14478000" progId="MS_ClipArt_Gallery.2">
                  <p:embed/>
                  <p:pic>
                    <p:nvPicPr>
                      <p:cNvPr id="78853" name="Object 5">
                        <a:extLst>
                          <a:ext uri="{FF2B5EF4-FFF2-40B4-BE49-F238E27FC236}">
                            <a16:creationId xmlns:a16="http://schemas.microsoft.com/office/drawing/2014/main" id="{E71C4D9A-A9EC-C240-AEA2-26A4D67380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986338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7" name="Rectangle 9">
            <a:extLst>
              <a:ext uri="{FF2B5EF4-FFF2-40B4-BE49-F238E27FC236}">
                <a16:creationId xmlns:a16="http://schemas.microsoft.com/office/drawing/2014/main" id="{F12A1975-C530-9941-8D30-CD1C88EA8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5129213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58" name="Rectangle 10">
            <a:extLst>
              <a:ext uri="{FF2B5EF4-FFF2-40B4-BE49-F238E27FC236}">
                <a16:creationId xmlns:a16="http://schemas.microsoft.com/office/drawing/2014/main" id="{E28D9304-B754-5448-B382-CACF7A973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50" y="5129213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59" name="Rectangle 11">
            <a:extLst>
              <a:ext uri="{FF2B5EF4-FFF2-40B4-BE49-F238E27FC236}">
                <a16:creationId xmlns:a16="http://schemas.microsoft.com/office/drawing/2014/main" id="{799C2D9B-B51E-DD44-9F07-47CE57E7A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4386263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60" name="Rectangle 12">
            <a:extLst>
              <a:ext uri="{FF2B5EF4-FFF2-40B4-BE49-F238E27FC236}">
                <a16:creationId xmlns:a16="http://schemas.microsoft.com/office/drawing/2014/main" id="{F99E364E-B3A6-294B-B414-C34A166FA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6013450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61" name="Line 13">
            <a:extLst>
              <a:ext uri="{FF2B5EF4-FFF2-40B4-BE49-F238E27FC236}">
                <a16:creationId xmlns:a16="http://schemas.microsoft.com/office/drawing/2014/main" id="{5FDC64A3-7E7B-884C-983B-2E9D1ECB80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00" y="5184775"/>
            <a:ext cx="842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2" name="Line 14">
            <a:extLst>
              <a:ext uri="{FF2B5EF4-FFF2-40B4-BE49-F238E27FC236}">
                <a16:creationId xmlns:a16="http://schemas.microsoft.com/office/drawing/2014/main" id="{ED1CB34C-0F9C-2B43-BD23-C06018C0F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088" y="4597400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3" name="Line 15">
            <a:extLst>
              <a:ext uri="{FF2B5EF4-FFF2-40B4-BE49-F238E27FC236}">
                <a16:creationId xmlns:a16="http://schemas.microsoft.com/office/drawing/2014/main" id="{61F55A3B-59F2-7841-9089-7EF7B4DA31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184775"/>
            <a:ext cx="852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4" name="Line 16">
            <a:extLst>
              <a:ext uri="{FF2B5EF4-FFF2-40B4-BE49-F238E27FC236}">
                <a16:creationId xmlns:a16="http://schemas.microsoft.com/office/drawing/2014/main" id="{58BB736B-5BF8-5043-BF39-2A027D9EAE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5305425"/>
            <a:ext cx="11112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5" name="Text Box 19">
            <a:extLst>
              <a:ext uri="{FF2B5EF4-FFF2-40B4-BE49-F238E27FC236}">
                <a16:creationId xmlns:a16="http://schemas.microsoft.com/office/drawing/2014/main" id="{F377A830-E280-954B-B852-63550E980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9260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78866" name="Text Box 20">
            <a:extLst>
              <a:ext uri="{FF2B5EF4-FFF2-40B4-BE49-F238E27FC236}">
                <a16:creationId xmlns:a16="http://schemas.microsoft.com/office/drawing/2014/main" id="{7D53FFAA-907A-0C4B-93AF-4B332B8F1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403860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78867" name="Text Box 21">
            <a:extLst>
              <a:ext uri="{FF2B5EF4-FFF2-40B4-BE49-F238E27FC236}">
                <a16:creationId xmlns:a16="http://schemas.microsoft.com/office/drawing/2014/main" id="{68A641D3-E995-4A44-A6A8-B5E81ED08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496411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C</a:t>
            </a:r>
          </a:p>
        </p:txBody>
      </p:sp>
      <p:sp>
        <p:nvSpPr>
          <p:cNvPr id="78868" name="Text Box 22">
            <a:extLst>
              <a:ext uri="{FF2B5EF4-FFF2-40B4-BE49-F238E27FC236}">
                <a16:creationId xmlns:a16="http://schemas.microsoft.com/office/drawing/2014/main" id="{B75296C5-425E-4148-8DBB-628B8A612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615473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D</a:t>
            </a:r>
          </a:p>
        </p:txBody>
      </p:sp>
      <p:sp>
        <p:nvSpPr>
          <p:cNvPr id="78869" name="Rectangle 23">
            <a:extLst>
              <a:ext uri="{FF2B5EF4-FFF2-40B4-BE49-F238E27FC236}">
                <a16:creationId xmlns:a16="http://schemas.microsoft.com/office/drawing/2014/main" id="{909255C6-FFD7-8241-A7FA-682D8232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4927600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70" name="Rectangle 24">
            <a:extLst>
              <a:ext uri="{FF2B5EF4-FFF2-40B4-BE49-F238E27FC236}">
                <a16:creationId xmlns:a16="http://schemas.microsoft.com/office/drawing/2014/main" id="{F6C0C911-DF10-3E48-836B-BF465F7F6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27600"/>
            <a:ext cx="153988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871" name="Text Box 25">
            <a:extLst>
              <a:ext uri="{FF2B5EF4-FFF2-40B4-BE49-F238E27FC236}">
                <a16:creationId xmlns:a16="http://schemas.microsoft.com/office/drawing/2014/main" id="{D891D67A-7619-DB44-875B-36562D8E5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6670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 learns how to reach A</a:t>
            </a:r>
          </a:p>
        </p:txBody>
      </p:sp>
      <p:sp>
        <p:nvSpPr>
          <p:cNvPr id="78872" name="Line 26">
            <a:extLst>
              <a:ext uri="{FF2B5EF4-FFF2-40B4-BE49-F238E27FC236}">
                <a16:creationId xmlns:a16="http://schemas.microsoft.com/office/drawing/2014/main" id="{82B1E6CF-1A43-5146-8C02-D127ADE0D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7388" y="4695825"/>
            <a:ext cx="6921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73" name="Slide Number Placeholder 3">
            <a:extLst>
              <a:ext uri="{FF2B5EF4-FFF2-40B4-BE49-F238E27FC236}">
                <a16:creationId xmlns:a16="http://schemas.microsoft.com/office/drawing/2014/main" id="{3B9A9072-024D-DA47-9E5D-D81CEAAD0E39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0976BAA-1929-E44D-8293-A56DA4371DE2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77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Rectangle 2">
            <a:extLst>
              <a:ext uri="{FF2B5EF4-FFF2-40B4-BE49-F238E27FC236}">
                <a16:creationId xmlns:a16="http://schemas.microsoft.com/office/drawing/2014/main" id="{94B1337F-E0E0-7F4D-A490-A21F913D7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Self Learning: Handling Misses</a:t>
            </a:r>
          </a:p>
        </p:txBody>
      </p:sp>
      <p:sp>
        <p:nvSpPr>
          <p:cNvPr id="80903" name="Rectangle 3">
            <a:extLst>
              <a:ext uri="{FF2B5EF4-FFF2-40B4-BE49-F238E27FC236}">
                <a16:creationId xmlns:a16="http://schemas.microsoft.com/office/drawing/2014/main" id="{3E08AC78-7D1F-AB42-A8B4-5D5838C6E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1963" y="1219200"/>
            <a:ext cx="8458200" cy="2112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When frame arrives with unfamiliar destination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Forward the frame out all of the interfaces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… except for the one where the frame arrived</a:t>
            </a:r>
          </a:p>
          <a:p>
            <a:pPr lvl="1">
              <a:lnSpc>
                <a:spcPct val="11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Hopefully, this case won’t happen very often!</a:t>
            </a:r>
          </a:p>
        </p:txBody>
      </p:sp>
      <p:sp>
        <p:nvSpPr>
          <p:cNvPr id="80917" name="Text Box 23">
            <a:extLst>
              <a:ext uri="{FF2B5EF4-FFF2-40B4-BE49-F238E27FC236}">
                <a16:creationId xmlns:a16="http://schemas.microsoft.com/office/drawing/2014/main" id="{60229D16-43C6-4B4D-B54C-3D72894C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92" y="4502414"/>
            <a:ext cx="1420812" cy="1222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in doubt, shout!</a:t>
            </a:r>
          </a:p>
        </p:txBody>
      </p:sp>
      <p:sp>
        <p:nvSpPr>
          <p:cNvPr id="80923" name="Slide Number Placeholder 3">
            <a:extLst>
              <a:ext uri="{FF2B5EF4-FFF2-40B4-BE49-F238E27FC236}">
                <a16:creationId xmlns:a16="http://schemas.microsoft.com/office/drawing/2014/main" id="{AADC2A5D-4C50-E443-AFA5-8884334148D2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178E789-9C0F-7146-A6A4-1729405B351D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FF787D60-9F9C-3E4C-B9F4-2D112F80B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48" y="5228123"/>
            <a:ext cx="355600" cy="8890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9" name="Object 2">
            <a:extLst>
              <a:ext uri="{FF2B5EF4-FFF2-40B4-BE49-F238E27FC236}">
                <a16:creationId xmlns:a16="http://schemas.microsoft.com/office/drawing/2014/main" id="{391F2362-6D0C-6C45-9D8F-E63FADFF37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21373"/>
              </p:ext>
            </p:extLst>
          </p:nvPr>
        </p:nvGraphicFramePr>
        <p:xfrm>
          <a:off x="3968798" y="4124810"/>
          <a:ext cx="512762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7" name="Clip" r:id="rId4" imgW="17462500" imgH="14478000" progId="MS_ClipArt_Gallery.2">
                  <p:embed/>
                </p:oleObj>
              </mc:Choice>
              <mc:Fallback>
                <p:oleObj name="Clip" r:id="rId4" imgW="17462500" imgH="14478000" progId="MS_ClipArt_Gallery.2">
                  <p:embed/>
                  <p:pic>
                    <p:nvPicPr>
                      <p:cNvPr id="27" name="Object 2">
                        <a:extLst>
                          <a:ext uri="{FF2B5EF4-FFF2-40B4-BE49-F238E27FC236}">
                            <a16:creationId xmlns:a16="http://schemas.microsoft.com/office/drawing/2014/main" id="{C1122400-CD97-9E48-B99B-1F7F46AC3C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98" y="4124810"/>
                        <a:ext cx="512762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">
            <a:extLst>
              <a:ext uri="{FF2B5EF4-FFF2-40B4-BE49-F238E27FC236}">
                <a16:creationId xmlns:a16="http://schemas.microsoft.com/office/drawing/2014/main" id="{57964517-64CD-0C44-90B5-DB90E020E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271550"/>
              </p:ext>
            </p:extLst>
          </p:nvPr>
        </p:nvGraphicFramePr>
        <p:xfrm>
          <a:off x="3998960" y="620761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8" name="Clip" r:id="rId6" imgW="17462500" imgH="14478000" progId="MS_ClipArt_Gallery.2">
                  <p:embed/>
                </p:oleObj>
              </mc:Choice>
              <mc:Fallback>
                <p:oleObj name="Clip" r:id="rId6" imgW="17462500" imgH="14478000" progId="MS_ClipArt_Gallery.2">
                  <p:embed/>
                  <p:pic>
                    <p:nvPicPr>
                      <p:cNvPr id="28" name="Object 3">
                        <a:extLst>
                          <a:ext uri="{FF2B5EF4-FFF2-40B4-BE49-F238E27FC236}">
                            <a16:creationId xmlns:a16="http://schemas.microsoft.com/office/drawing/2014/main" id="{0380B540-6226-F643-AFC4-D1F945D9D4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960" y="620761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>
            <a:extLst>
              <a:ext uri="{FF2B5EF4-FFF2-40B4-BE49-F238E27FC236}">
                <a16:creationId xmlns:a16="http://schemas.microsoft.com/office/drawing/2014/main" id="{5AE93A8F-1D18-B247-B1CA-204285F5E4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051758"/>
              </p:ext>
            </p:extLst>
          </p:nvPr>
        </p:nvGraphicFramePr>
        <p:xfrm>
          <a:off x="5383260" y="4975710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59" name="Clip" r:id="rId7" imgW="17462500" imgH="14478000" progId="MS_ClipArt_Gallery.2">
                  <p:embed/>
                </p:oleObj>
              </mc:Choice>
              <mc:Fallback>
                <p:oleObj name="Clip" r:id="rId7" imgW="17462500" imgH="14478000" progId="MS_ClipArt_Gallery.2">
                  <p:embed/>
                  <p:pic>
                    <p:nvPicPr>
                      <p:cNvPr id="29" name="Object 4">
                        <a:extLst>
                          <a:ext uri="{FF2B5EF4-FFF2-40B4-BE49-F238E27FC236}">
                            <a16:creationId xmlns:a16="http://schemas.microsoft.com/office/drawing/2014/main" id="{DCC18FA2-1959-6B41-B8FE-33B69F8405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60" y="4975710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5">
            <a:extLst>
              <a:ext uri="{FF2B5EF4-FFF2-40B4-BE49-F238E27FC236}">
                <a16:creationId xmlns:a16="http://schemas.microsoft.com/office/drawing/2014/main" id="{D15FC88B-CAE6-5945-9B60-AA3537212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759857"/>
              </p:ext>
            </p:extLst>
          </p:nvPr>
        </p:nvGraphicFramePr>
        <p:xfrm>
          <a:off x="2551160" y="4986823"/>
          <a:ext cx="5127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0" name="Clip" r:id="rId8" imgW="17462500" imgH="14478000" progId="MS_ClipArt_Gallery.2">
                  <p:embed/>
                </p:oleObj>
              </mc:Choice>
              <mc:Fallback>
                <p:oleObj name="Clip" r:id="rId8" imgW="17462500" imgH="14478000" progId="MS_ClipArt_Gallery.2">
                  <p:embed/>
                  <p:pic>
                    <p:nvPicPr>
                      <p:cNvPr id="30" name="Object 5">
                        <a:extLst>
                          <a:ext uri="{FF2B5EF4-FFF2-40B4-BE49-F238E27FC236}">
                            <a16:creationId xmlns:a16="http://schemas.microsoft.com/office/drawing/2014/main" id="{D1FE4EC3-144E-9C49-9FBC-AA469DE5C3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60" y="4986823"/>
                        <a:ext cx="51276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9">
            <a:extLst>
              <a:ext uri="{FF2B5EF4-FFF2-40B4-BE49-F238E27FC236}">
                <a16:creationId xmlns:a16="http://schemas.microsoft.com/office/drawing/2014/main" id="{393B2303-8F8D-854B-95EC-38F7DB867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60" y="5129698"/>
            <a:ext cx="153988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CB8EC7B1-0498-744F-9809-A7D41B7E1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598" y="5129698"/>
            <a:ext cx="153987" cy="131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C61092AD-C741-894C-95B5-DF5E22F9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98" y="4386748"/>
            <a:ext cx="120650" cy="207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ED8C51FE-8F84-DD40-8512-235E3C23F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035" y="6013935"/>
            <a:ext cx="120650" cy="207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" name="Line 13">
            <a:extLst>
              <a:ext uri="{FF2B5EF4-FFF2-40B4-BE49-F238E27FC236}">
                <a16:creationId xmlns:a16="http://schemas.microsoft.com/office/drawing/2014/main" id="{C9561EC6-20CA-9345-B20B-B7B66F7FA5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748" y="5185260"/>
            <a:ext cx="842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" name="Line 14">
            <a:extLst>
              <a:ext uri="{FF2B5EF4-FFF2-40B4-BE49-F238E27FC236}">
                <a16:creationId xmlns:a16="http://schemas.microsoft.com/office/drawing/2014/main" id="{33E7466E-8BDB-C14D-964B-891EF0AFE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135" y="4597885"/>
            <a:ext cx="0" cy="487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" name="Line 15">
            <a:extLst>
              <a:ext uri="{FF2B5EF4-FFF2-40B4-BE49-F238E27FC236}">
                <a16:creationId xmlns:a16="http://schemas.microsoft.com/office/drawing/2014/main" id="{07C859E9-4501-4C4F-AD13-75FB398F79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48" y="5185260"/>
            <a:ext cx="852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191DC2DF-803C-0746-9AC3-7FB90AB076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135" y="5305910"/>
            <a:ext cx="11113" cy="68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" name="Text Box 19">
            <a:extLst>
              <a:ext uri="{FF2B5EF4-FFF2-40B4-BE49-F238E27FC236}">
                <a16:creationId xmlns:a16="http://schemas.microsoft.com/office/drawing/2014/main" id="{CFB5C74F-142F-0543-A85E-E98A1CDC7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85" y="492649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AD3AD8D3-BB0F-ED46-82CA-9D3B0F6E4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923" y="3889860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B</a:t>
            </a:r>
          </a:p>
        </p:txBody>
      </p:sp>
      <p:sp>
        <p:nvSpPr>
          <p:cNvPr id="43" name="Text Box 21">
            <a:extLst>
              <a:ext uri="{FF2B5EF4-FFF2-40B4-BE49-F238E27FC236}">
                <a16:creationId xmlns:a16="http://schemas.microsoft.com/office/drawing/2014/main" id="{355D324B-46D2-504A-8CF9-B003A986F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735" y="496459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C</a:t>
            </a:r>
          </a:p>
        </p:txBody>
      </p:sp>
      <p:sp>
        <p:nvSpPr>
          <p:cNvPr id="44" name="Text Box 22">
            <a:extLst>
              <a:ext uri="{FF2B5EF4-FFF2-40B4-BE49-F238E27FC236}">
                <a16:creationId xmlns:a16="http://schemas.microsoft.com/office/drawing/2014/main" id="{72184A78-D61A-3340-93A5-6646DCFC8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235" y="615522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D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EC1D989C-9EAD-E649-9427-5D5141920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110" y="4928085"/>
            <a:ext cx="460375" cy="153988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7B377789-7F40-3549-AA27-F9277FFA7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98" y="4928085"/>
            <a:ext cx="153987" cy="1539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Freeform 28">
            <a:extLst>
              <a:ext uri="{FF2B5EF4-FFF2-40B4-BE49-F238E27FC236}">
                <a16:creationId xmlns:a16="http://schemas.microsoft.com/office/drawing/2014/main" id="{CB0B976B-B525-A041-84CD-D9D1433B6EA6}"/>
              </a:ext>
            </a:extLst>
          </p:cNvPr>
          <p:cNvSpPr>
            <a:spLocks/>
          </p:cNvSpPr>
          <p:nvPr/>
        </p:nvSpPr>
        <p:spPr bwMode="auto">
          <a:xfrm>
            <a:off x="3957685" y="4582010"/>
            <a:ext cx="179388" cy="363538"/>
          </a:xfrm>
          <a:custGeom>
            <a:avLst/>
            <a:gdLst>
              <a:gd name="T0" fmla="*/ 0 w 113"/>
              <a:gd name="T1" fmla="*/ 2147483647 h 229"/>
              <a:gd name="T2" fmla="*/ 2147483647 w 113"/>
              <a:gd name="T3" fmla="*/ 2147483647 h 229"/>
              <a:gd name="T4" fmla="*/ 2147483647 w 113"/>
              <a:gd name="T5" fmla="*/ 0 h 229"/>
              <a:gd name="T6" fmla="*/ 0 60000 65536"/>
              <a:gd name="T7" fmla="*/ 0 60000 65536"/>
              <a:gd name="T8" fmla="*/ 0 60000 65536"/>
              <a:gd name="T9" fmla="*/ 0 w 113"/>
              <a:gd name="T10" fmla="*/ 0 h 229"/>
              <a:gd name="T11" fmla="*/ 113 w 113"/>
              <a:gd name="T12" fmla="*/ 229 h 2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229">
                <a:moveTo>
                  <a:pt x="0" y="218"/>
                </a:moveTo>
                <a:cubicBezTo>
                  <a:pt x="40" y="223"/>
                  <a:pt x="81" y="229"/>
                  <a:pt x="97" y="193"/>
                </a:cubicBezTo>
                <a:cubicBezTo>
                  <a:pt x="113" y="157"/>
                  <a:pt x="105" y="78"/>
                  <a:pt x="97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" name="Freeform 29">
            <a:extLst>
              <a:ext uri="{FF2B5EF4-FFF2-40B4-BE49-F238E27FC236}">
                <a16:creationId xmlns:a16="http://schemas.microsoft.com/office/drawing/2014/main" id="{559F3002-BE3C-5A43-A68F-6DB62C5E2144}"/>
              </a:ext>
            </a:extLst>
          </p:cNvPr>
          <p:cNvSpPr>
            <a:spLocks/>
          </p:cNvSpPr>
          <p:nvPr/>
        </p:nvSpPr>
        <p:spPr bwMode="auto">
          <a:xfrm>
            <a:off x="3649710" y="5272573"/>
            <a:ext cx="498475" cy="538162"/>
          </a:xfrm>
          <a:custGeom>
            <a:avLst/>
            <a:gdLst>
              <a:gd name="T0" fmla="*/ 0 w 314"/>
              <a:gd name="T1" fmla="*/ 0 h 339"/>
              <a:gd name="T2" fmla="*/ 2147483647 w 314"/>
              <a:gd name="T3" fmla="*/ 2147483647 h 339"/>
              <a:gd name="T4" fmla="*/ 2147483647 w 314"/>
              <a:gd name="T5" fmla="*/ 2147483647 h 339"/>
              <a:gd name="T6" fmla="*/ 0 60000 65536"/>
              <a:gd name="T7" fmla="*/ 0 60000 65536"/>
              <a:gd name="T8" fmla="*/ 0 60000 65536"/>
              <a:gd name="T9" fmla="*/ 0 w 314"/>
              <a:gd name="T10" fmla="*/ 0 h 339"/>
              <a:gd name="T11" fmla="*/ 314 w 314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" h="339">
                <a:moveTo>
                  <a:pt x="0" y="0"/>
                </a:moveTo>
                <a:cubicBezTo>
                  <a:pt x="109" y="32"/>
                  <a:pt x="218" y="65"/>
                  <a:pt x="266" y="121"/>
                </a:cubicBezTo>
                <a:cubicBezTo>
                  <a:pt x="314" y="177"/>
                  <a:pt x="302" y="258"/>
                  <a:pt x="290" y="339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BFB9E73C-4368-E24A-B1AA-8FC99D016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7685" y="5004285"/>
            <a:ext cx="12287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8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2F80C8FD-E787-C641-BE62-13F431F04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Switches vs. Hubs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9A653-8EAB-2D4C-840C-C3635D01B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-1" charset="0"/>
              <a:buChar char="•"/>
              <a:defRPr/>
            </a:pPr>
            <a:r>
              <a:rPr lang="en-US" dirty="0"/>
              <a:t>Compared to hubs, Ethernet switches support</a:t>
            </a:r>
          </a:p>
          <a:p>
            <a:pPr marL="457200" lvl="1" indent="0">
              <a:buNone/>
              <a:defRPr/>
            </a:pPr>
            <a:r>
              <a:rPr lang="en-US" dirty="0"/>
              <a:t>(Y)  Larger geographic span</a:t>
            </a:r>
          </a:p>
          <a:p>
            <a:pPr marL="457200" lvl="1" indent="0">
              <a:buNone/>
              <a:defRPr/>
            </a:pPr>
            <a:r>
              <a:rPr lang="en-US" dirty="0"/>
              <a:t>(M)  Similar span</a:t>
            </a:r>
          </a:p>
          <a:p>
            <a:pPr marL="457200" lvl="1" indent="0">
              <a:buNone/>
              <a:defRPr/>
            </a:pPr>
            <a:r>
              <a:rPr lang="en-US" dirty="0"/>
              <a:t>(C)  Smaller span</a:t>
            </a:r>
            <a:br>
              <a:rPr lang="en-US" dirty="0"/>
            </a:br>
            <a:endParaRPr lang="en-US" dirty="0"/>
          </a:p>
          <a:p>
            <a:pPr>
              <a:buFont typeface="Arial" pitchFamily="-1" charset="0"/>
              <a:buChar char="•"/>
              <a:defRPr/>
            </a:pPr>
            <a:r>
              <a:rPr lang="en-US" dirty="0"/>
              <a:t>Compared to hubs, switches provides</a:t>
            </a:r>
          </a:p>
          <a:p>
            <a:pPr lvl="1">
              <a:buFont typeface="Arial" pitchFamily="-1" charset="0"/>
              <a:buNone/>
              <a:defRPr/>
            </a:pPr>
            <a:r>
              <a:rPr lang="en-US" dirty="0"/>
              <a:t>(Y)  Higher load on links</a:t>
            </a:r>
          </a:p>
          <a:p>
            <a:pPr lvl="1">
              <a:buFont typeface="Arial" pitchFamily="-1" charset="0"/>
              <a:buNone/>
              <a:defRPr/>
            </a:pPr>
            <a:r>
              <a:rPr lang="en-US" dirty="0"/>
              <a:t>(M)  Less privacy</a:t>
            </a:r>
          </a:p>
          <a:p>
            <a:pPr lvl="1">
              <a:buFont typeface="Arial" pitchFamily="-1" charset="0"/>
              <a:buNone/>
              <a:defRPr/>
            </a:pPr>
            <a:r>
              <a:rPr lang="en-US" dirty="0"/>
              <a:t>(C)  Heterogenous communication technologies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A0EFA016-3702-6441-95FC-0DABA4CB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AA42E28-0A96-CF48-9273-09F893AED39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967E42-129F-2C42-92E2-25B5CCC4FF6D}"/>
              </a:ext>
            </a:extLst>
          </p:cNvPr>
          <p:cNvSpPr/>
          <p:nvPr/>
        </p:nvSpPr>
        <p:spPr>
          <a:xfrm>
            <a:off x="769905" y="1777585"/>
            <a:ext cx="4301360" cy="576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E38D4-9B6A-FE47-BE14-15F38E943EE4}"/>
              </a:ext>
            </a:extLst>
          </p:cNvPr>
          <p:cNvSpPr/>
          <p:nvPr/>
        </p:nvSpPr>
        <p:spPr>
          <a:xfrm>
            <a:off x="777924" y="5375377"/>
            <a:ext cx="7173716" cy="576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4">
            <a:extLst>
              <a:ext uri="{FF2B5EF4-FFF2-40B4-BE49-F238E27FC236}">
                <a16:creationId xmlns:a16="http://schemas.microsoft.com/office/drawing/2014/main" id="{2FC4E724-2775-4A4E-81D5-1C7911AB3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58240"/>
            <a:ext cx="7772400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Looking closer…</a:t>
            </a: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01F04758-6189-F643-B220-871416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043551-DD2B-F04E-808E-1C76665B0BCF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8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6AC1F1DF-171C-7146-BC1E-8063FFC5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Basic Router Architecture</a:t>
            </a:r>
          </a:p>
        </p:txBody>
      </p:sp>
      <p:sp>
        <p:nvSpPr>
          <p:cNvPr id="899075" name="Rectangle 3">
            <a:extLst>
              <a:ext uri="{FF2B5EF4-FFF2-40B4-BE49-F238E27FC236}">
                <a16:creationId xmlns:a16="http://schemas.microsoft.com/office/drawing/2014/main" id="{4B849671-4D24-9F45-A225-2B03F659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70345"/>
            <a:ext cx="8534400" cy="130577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Each switch/router has a forwarding table</a:t>
            </a:r>
          </a:p>
          <a:p>
            <a:pPr lvl="1">
              <a:spcAft>
                <a:spcPts val="12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Maps destination address to outgoing interface</a:t>
            </a:r>
            <a:endParaRPr lang="en-US" altLang="en-US" sz="2600" dirty="0">
              <a:ea typeface="ＭＳ Ｐゴシック" panose="020B0600070205080204" pitchFamily="34" charset="-128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D91D4AD6-87A2-5E42-9564-7F0C513F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5D1069-4975-2E4C-B8EF-7205ED349827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1514C7B-2E94-1D49-ACF1-A0B07C3719F0}"/>
              </a:ext>
            </a:extLst>
          </p:cNvPr>
          <p:cNvSpPr txBox="1">
            <a:spLocks/>
          </p:cNvSpPr>
          <p:nvPr/>
        </p:nvSpPr>
        <p:spPr bwMode="auto">
          <a:xfrm>
            <a:off x="392207" y="3575027"/>
            <a:ext cx="8534400" cy="288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0" dirty="0">
                <a:ea typeface="ＭＳ Ｐゴシック" panose="020B0600070205080204" pitchFamily="34" charset="-128"/>
              </a:rPr>
              <a:t>Basic operation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Receive packet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Look at header to determine destination address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Look in forwarding table to determine output interface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Modify packet header (e.g., </a:t>
            </a:r>
            <a:r>
              <a:rPr lang="en-US" altLang="en-US" sz="2600" b="0" dirty="0" err="1">
                <a:ea typeface="ＭＳ Ｐゴシック" panose="020B0600070205080204" pitchFamily="34" charset="-128"/>
              </a:rPr>
              <a:t>decr</a:t>
            </a:r>
            <a:r>
              <a:rPr lang="en-US" altLang="en-US" sz="2600" b="0" dirty="0">
                <a:ea typeface="ＭＳ Ｐゴシック" panose="020B0600070205080204" pitchFamily="34" charset="-128"/>
              </a:rPr>
              <a:t> TTL, update </a:t>
            </a:r>
            <a:r>
              <a:rPr lang="en-US" altLang="en-US" sz="2600" b="0" dirty="0" err="1">
                <a:ea typeface="ＭＳ Ｐゴシック" panose="020B0600070205080204" pitchFamily="34" charset="-128"/>
              </a:rPr>
              <a:t>chksum</a:t>
            </a:r>
            <a:r>
              <a:rPr lang="en-US" altLang="en-US" sz="2600" b="0" dirty="0">
                <a:ea typeface="ＭＳ Ｐゴシック" panose="020B0600070205080204" pitchFamily="34" charset="-128"/>
              </a:rPr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Send packet to output interface</a:t>
            </a:r>
          </a:p>
        </p:txBody>
      </p:sp>
    </p:spTree>
    <p:extLst>
      <p:ext uri="{BB962C8B-B14F-4D97-AF65-F5344CB8AC3E}">
        <p14:creationId xmlns:p14="http://schemas.microsoft.com/office/powerpoint/2010/main" val="31036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">
            <a:extLst>
              <a:ext uri="{FF2B5EF4-FFF2-40B4-BE49-F238E27FC236}">
                <a16:creationId xmlns:a16="http://schemas.microsoft.com/office/drawing/2014/main" id="{13B28A60-5A94-1541-A30A-CFE0D213FAB0}"/>
              </a:ext>
            </a:extLst>
          </p:cNvPr>
          <p:cNvSpPr txBox="1">
            <a:spLocks/>
          </p:cNvSpPr>
          <p:nvPr/>
        </p:nvSpPr>
        <p:spPr bwMode="auto">
          <a:xfrm>
            <a:off x="392207" y="3575027"/>
            <a:ext cx="8534400" cy="288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0" dirty="0">
                <a:ea typeface="ＭＳ Ｐゴシック" panose="020B0600070205080204" pitchFamily="34" charset="-128"/>
              </a:rPr>
              <a:t>Basic operation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Receive packet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Look at header to determine destination address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Look in forwarding table to determine output interface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Modify packet header (e.g., </a:t>
            </a:r>
            <a:r>
              <a:rPr lang="en-US" altLang="en-US" sz="2600" b="0" dirty="0" err="1">
                <a:ea typeface="ＭＳ Ｐゴシック" panose="020B0600070205080204" pitchFamily="34" charset="-128"/>
              </a:rPr>
              <a:t>decr</a:t>
            </a:r>
            <a:r>
              <a:rPr lang="en-US" altLang="en-US" sz="2600" b="0" dirty="0">
                <a:ea typeface="ＭＳ Ｐゴシック" panose="020B0600070205080204" pitchFamily="34" charset="-128"/>
              </a:rPr>
              <a:t> TTL, update </a:t>
            </a:r>
            <a:r>
              <a:rPr lang="en-US" altLang="en-US" sz="2600" b="0" dirty="0" err="1">
                <a:ea typeface="ＭＳ Ｐゴシック" panose="020B0600070205080204" pitchFamily="34" charset="-128"/>
              </a:rPr>
              <a:t>chksum</a:t>
            </a:r>
            <a:r>
              <a:rPr lang="en-US" altLang="en-US" sz="2600" b="0" dirty="0">
                <a:ea typeface="ＭＳ Ｐゴシック" panose="020B0600070205080204" pitchFamily="34" charset="-128"/>
              </a:rPr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600" b="0" dirty="0">
                <a:ea typeface="ＭＳ Ｐゴシック" panose="020B0600070205080204" pitchFamily="34" charset="-128"/>
              </a:rPr>
              <a:t>Send packet to output interface</a:t>
            </a: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01F04758-6189-F643-B220-8714166D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043551-DD2B-F04E-808E-1C76665B0BCF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CCDFD00-38FF-B540-B807-6053226D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007" y="1416509"/>
            <a:ext cx="6001827" cy="1986014"/>
          </a:xfrm>
          <a:prstGeom prst="rect">
            <a:avLst/>
          </a:prstGeom>
          <a:solidFill>
            <a:srgbClr val="B9CDE5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227816D-D7D1-804C-A676-B65D7AD25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274" y="1557499"/>
            <a:ext cx="1329341" cy="665163"/>
          </a:xfrm>
          <a:prstGeom prst="rect">
            <a:avLst/>
          </a:prstGeom>
          <a:solidFill>
            <a:srgbClr val="B9CDE5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Lookup</a:t>
            </a:r>
          </a:p>
          <a:p>
            <a:pPr algn="ctr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Address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7122CB-54E0-AF4B-8B35-951C7604F3C1}"/>
              </a:ext>
            </a:extLst>
          </p:cNvPr>
          <p:cNvGrpSpPr/>
          <p:nvPr/>
        </p:nvGrpSpPr>
        <p:grpSpPr>
          <a:xfrm>
            <a:off x="2688951" y="2255628"/>
            <a:ext cx="409987" cy="332093"/>
            <a:chOff x="2640066" y="3116270"/>
            <a:chExt cx="409987" cy="332093"/>
          </a:xfrm>
        </p:grpSpPr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795BFD9D-B88B-7648-BA6A-33CCEA5B6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066" y="3154675"/>
              <a:ext cx="0" cy="293688"/>
            </a:xfrm>
            <a:prstGeom prst="line">
              <a:avLst/>
            </a:prstGeom>
            <a:solidFill>
              <a:srgbClr val="B9CDE5"/>
            </a:solidFill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stealth" w="med" len="med"/>
            </a:ln>
          </p:spPr>
          <p:txBody>
            <a:bodyPr wrap="none"/>
            <a:lstStyle/>
            <a:p>
              <a:pPr algn="ctr" eaLnBrk="1" hangingPunct="1">
                <a:defRPr/>
              </a:pPr>
              <a:endParaRPr lang="en-US" sz="1800"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F5D25ADE-C74E-A544-9A8C-962AD2FF18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50053" y="3116270"/>
              <a:ext cx="0" cy="292608"/>
            </a:xfrm>
            <a:prstGeom prst="line">
              <a:avLst/>
            </a:prstGeom>
            <a:solidFill>
              <a:srgbClr val="B9CDE5"/>
            </a:solidFill>
            <a:ln w="38100" cap="rnd">
              <a:solidFill>
                <a:schemeClr val="tx1"/>
              </a:solidFill>
              <a:prstDash val="sysDot"/>
              <a:round/>
              <a:headEnd type="none" w="sm" len="sm"/>
              <a:tailEnd type="stealth" w="med" len="med"/>
            </a:ln>
          </p:spPr>
          <p:txBody>
            <a:bodyPr wrap="none"/>
            <a:lstStyle/>
            <a:p>
              <a:pPr algn="ctr" eaLnBrk="1" hangingPunct="1">
                <a:defRPr/>
              </a:pPr>
              <a:endPara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70">
            <a:extLst>
              <a:ext uri="{FF2B5EF4-FFF2-40B4-BE49-F238E27FC236}">
                <a16:creationId xmlns:a16="http://schemas.microsoft.com/office/drawing/2014/main" id="{D53A07F9-0BB1-C24A-BCFF-801FAFE8F2D2}"/>
              </a:ext>
            </a:extLst>
          </p:cNvPr>
          <p:cNvGrpSpPr>
            <a:grpSpLocks/>
          </p:cNvGrpSpPr>
          <p:nvPr/>
        </p:nvGrpSpPr>
        <p:grpSpPr bwMode="auto">
          <a:xfrm>
            <a:off x="316849" y="1331103"/>
            <a:ext cx="1093537" cy="381000"/>
            <a:chOff x="46" y="816"/>
            <a:chExt cx="818" cy="240"/>
          </a:xfrm>
        </p:grpSpPr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94E9928A-9751-2247-AA13-79699D3E1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816"/>
              <a:ext cx="818" cy="24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23" name="Rectangle 72">
              <a:extLst>
                <a:ext uri="{FF2B5EF4-FFF2-40B4-BE49-F238E27FC236}">
                  <a16:creationId xmlns:a16="http://schemas.microsoft.com/office/drawing/2014/main" id="{623A25D0-D5B3-2D4F-B8D9-BD1BCC147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816"/>
              <a:ext cx="336" cy="240"/>
            </a:xfrm>
            <a:prstGeom prst="rect">
              <a:avLst/>
            </a:prstGeom>
            <a:solidFill>
              <a:srgbClr val="CC33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  <a:cs typeface="Calibri" panose="020F0502020204030204" pitchFamily="34" charset="0"/>
                </a:rPr>
                <a:t>Hdr</a:t>
              </a:r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B59D3778-D5B5-EB49-AB24-D81F6B056BED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en-US" b="0" dirty="0">
                <a:ea typeface="ＭＳ Ｐゴシック" panose="020B0600070205080204" pitchFamily="34" charset="-128"/>
              </a:rPr>
              <a:t>Basic Router Architecture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14A4701-587A-734E-808A-3DC93FE2249D}"/>
              </a:ext>
            </a:extLst>
          </p:cNvPr>
          <p:cNvSpPr txBox="1">
            <a:spLocks/>
          </p:cNvSpPr>
          <p:nvPr/>
        </p:nvSpPr>
        <p:spPr bwMode="auto">
          <a:xfrm>
            <a:off x="1667007" y="127832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altLang="en-US" b="0" dirty="0">
              <a:ea typeface="ＭＳ Ｐゴシック" panose="020B0600070205080204" pitchFamily="34" charset="-128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280FB371-52AB-BC41-B932-47A9C9AEE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9274" y="2639678"/>
            <a:ext cx="1329341" cy="653165"/>
          </a:xfrm>
          <a:prstGeom prst="rect">
            <a:avLst/>
          </a:prstGeom>
          <a:solidFill>
            <a:srgbClr val="B9CDE5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Address</a:t>
            </a:r>
          </a:p>
          <a:p>
            <a:pPr algn="ctr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Table</a:t>
            </a: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5431F9E2-5392-FA4E-9D3B-587B71B6E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322" y="1557499"/>
            <a:ext cx="1329341" cy="665163"/>
          </a:xfrm>
          <a:prstGeom prst="rect">
            <a:avLst/>
          </a:prstGeom>
          <a:solidFill>
            <a:srgbClr val="B9CDE5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Update</a:t>
            </a:r>
          </a:p>
          <a:p>
            <a:pPr algn="ctr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Header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89BFE4B5-B396-CF4A-8AE2-DAA967028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5444" y="1557499"/>
            <a:ext cx="1329341" cy="665163"/>
          </a:xfrm>
          <a:prstGeom prst="rect">
            <a:avLst/>
          </a:prstGeom>
          <a:solidFill>
            <a:srgbClr val="B9CDE5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8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Queue</a:t>
            </a: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88E9918C-0F0C-3E47-9978-95D8191DD8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771" y="1890080"/>
            <a:ext cx="1550149" cy="0"/>
          </a:xfrm>
          <a:prstGeom prst="line">
            <a:avLst/>
          </a:prstGeom>
          <a:solidFill>
            <a:srgbClr val="B9CDE5"/>
          </a:solidFill>
          <a:ln w="38100" cap="sq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</p:spPr>
        <p:txBody>
          <a:bodyPr wrap="none"/>
          <a:lstStyle/>
          <a:p>
            <a:pPr algn="ctr" eaLnBrk="1" hangingPunct="1">
              <a:defRPr/>
            </a:pPr>
            <a:endParaRPr lang="en-US" sz="180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Line 10">
            <a:extLst>
              <a:ext uri="{FF2B5EF4-FFF2-40B4-BE49-F238E27FC236}">
                <a16:creationId xmlns:a16="http://schemas.microsoft.com/office/drawing/2014/main" id="{A22DA8AC-CC67-EA46-B352-D3C912149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7021" y="1890080"/>
            <a:ext cx="485302" cy="0"/>
          </a:xfrm>
          <a:prstGeom prst="line">
            <a:avLst/>
          </a:prstGeom>
          <a:solidFill>
            <a:srgbClr val="B9CDE5"/>
          </a:solidFill>
          <a:ln w="38100" cap="sq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</p:spPr>
        <p:txBody>
          <a:bodyPr wrap="none"/>
          <a:lstStyle/>
          <a:p>
            <a:pPr algn="ctr" eaLnBrk="1" hangingPunct="1">
              <a:defRPr/>
            </a:pPr>
            <a:endParaRPr lang="en-US" sz="180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Line 10">
            <a:extLst>
              <a:ext uri="{FF2B5EF4-FFF2-40B4-BE49-F238E27FC236}">
                <a16:creationId xmlns:a16="http://schemas.microsoft.com/office/drawing/2014/main" id="{BF71CAF1-8D4C-1047-A098-AEFF4525B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5308" y="1890080"/>
            <a:ext cx="485302" cy="0"/>
          </a:xfrm>
          <a:prstGeom prst="line">
            <a:avLst/>
          </a:prstGeom>
          <a:solidFill>
            <a:srgbClr val="B9CDE5"/>
          </a:solidFill>
          <a:ln w="38100" cap="sq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</p:spPr>
        <p:txBody>
          <a:bodyPr wrap="none"/>
          <a:lstStyle/>
          <a:p>
            <a:pPr algn="ctr" eaLnBrk="1" hangingPunct="1">
              <a:defRPr/>
            </a:pPr>
            <a:endParaRPr lang="en-US" sz="180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id="{0B9D7B02-BEF0-DA47-A7FC-8F855153A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6410" y="1890080"/>
            <a:ext cx="983715" cy="0"/>
          </a:xfrm>
          <a:prstGeom prst="line">
            <a:avLst/>
          </a:prstGeom>
          <a:solidFill>
            <a:srgbClr val="B9CDE5"/>
          </a:solidFill>
          <a:ln w="38100" cap="sq">
            <a:solidFill>
              <a:schemeClr val="tx1"/>
            </a:solidFill>
            <a:prstDash val="solid"/>
            <a:round/>
            <a:headEnd type="none" w="sm" len="sm"/>
            <a:tailEnd type="stealth" w="med" len="lg"/>
          </a:ln>
        </p:spPr>
        <p:txBody>
          <a:bodyPr wrap="none"/>
          <a:lstStyle/>
          <a:p>
            <a:pPr algn="ctr" eaLnBrk="1" hangingPunct="1">
              <a:defRPr/>
            </a:pPr>
            <a:endParaRPr lang="en-US" sz="180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80438-B5AC-994A-9198-171F42FF2D9B}"/>
              </a:ext>
            </a:extLst>
          </p:cNvPr>
          <p:cNvSpPr txBox="1"/>
          <p:nvPr/>
        </p:nvSpPr>
        <p:spPr>
          <a:xfrm>
            <a:off x="2138800" y="225562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Addr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522DC3-CFEB-A341-BBAA-2DFAAC423910}"/>
              </a:ext>
            </a:extLst>
          </p:cNvPr>
          <p:cNvSpPr txBox="1"/>
          <p:nvPr/>
        </p:nvSpPr>
        <p:spPr>
          <a:xfrm>
            <a:off x="3119603" y="2279944"/>
            <a:ext cx="880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Next Hop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84B0E70-7069-6B48-9C4F-424A63156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702" y="3421921"/>
            <a:ext cx="220682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chemeClr val="tx1"/>
                </a:solidFill>
                <a:cs typeface="Calibri" panose="020F0502020204030204" pitchFamily="34" charset="0"/>
              </a:rPr>
              <a:t>Line Card (I/O)</a:t>
            </a:r>
          </a:p>
        </p:txBody>
      </p:sp>
    </p:spTree>
    <p:extLst>
      <p:ext uri="{BB962C8B-B14F-4D97-AF65-F5344CB8AC3E}">
        <p14:creationId xmlns:p14="http://schemas.microsoft.com/office/powerpoint/2010/main" val="279296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B61022BA-96E6-6A46-95B7-03BA2B92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Router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947AC5FB-FEA7-5B4F-B751-7369CE97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257550"/>
            <a:ext cx="2085975" cy="29146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Calibri" panose="020F0502020204030204" pitchFamily="34" charset="0"/>
              </a:rPr>
              <a:t>Switching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Calibri" panose="020F0502020204030204" pitchFamily="34" charset="0"/>
              </a:rPr>
              <a:t>Fabric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03A700D6-7984-074F-9EBE-04D4E92F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1614488"/>
            <a:ext cx="2085975" cy="1300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cs typeface="Calibri" panose="020F0502020204030204" pitchFamily="34" charset="0"/>
              </a:rPr>
              <a:t>Processor</a:t>
            </a:r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1985A068-085A-B348-B5DB-F559E18DE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914650"/>
            <a:ext cx="328612" cy="342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2711" name="Rectangle 6">
            <a:extLst>
              <a:ext uri="{FF2B5EF4-FFF2-40B4-BE49-F238E27FC236}">
                <a16:creationId xmlns:a16="http://schemas.microsoft.com/office/drawing/2014/main" id="{A0EBF8BA-778D-6E46-AB7D-84BEFBB4F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347186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2" name="Rectangle 7">
            <a:extLst>
              <a:ext uri="{FF2B5EF4-FFF2-40B4-BE49-F238E27FC236}">
                <a16:creationId xmlns:a16="http://schemas.microsoft.com/office/drawing/2014/main" id="{A11DDDA3-1EF4-1B4C-83CA-9E75201E5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61473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3" name="Text Box 8">
            <a:extLst>
              <a:ext uri="{FF2B5EF4-FFF2-40B4-BE49-F238E27FC236}">
                <a16:creationId xmlns:a16="http://schemas.microsoft.com/office/drawing/2014/main" id="{E7F8B26D-D5A5-AA4E-99A8-89E9ED71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357187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4" name="Line 9">
            <a:extLst>
              <a:ext uri="{FF2B5EF4-FFF2-40B4-BE49-F238E27FC236}">
                <a16:creationId xmlns:a16="http://schemas.microsoft.com/office/drawing/2014/main" id="{B83CD921-7833-0C42-B0CD-59FE966F21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" y="37433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Rectangle 10">
            <a:extLst>
              <a:ext uri="{FF2B5EF4-FFF2-40B4-BE49-F238E27FC236}">
                <a16:creationId xmlns:a16="http://schemas.microsoft.com/office/drawing/2014/main" id="{78761189-B364-E44F-A96C-74D97AA0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4452938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6" name="Rectangle 11">
            <a:extLst>
              <a:ext uri="{FF2B5EF4-FFF2-40B4-BE49-F238E27FC236}">
                <a16:creationId xmlns:a16="http://schemas.microsoft.com/office/drawing/2014/main" id="{18DE0DFA-D9C4-9246-BEF1-48E4374B4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4610100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7" name="Text Box 12">
            <a:extLst>
              <a:ext uri="{FF2B5EF4-FFF2-40B4-BE49-F238E27FC236}">
                <a16:creationId xmlns:a16="http://schemas.microsoft.com/office/drawing/2014/main" id="{70749726-B5B9-9244-B037-5BC82296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4552950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8" name="Line 13">
            <a:extLst>
              <a:ext uri="{FF2B5EF4-FFF2-40B4-BE49-F238E27FC236}">
                <a16:creationId xmlns:a16="http://schemas.microsoft.com/office/drawing/2014/main" id="{FA33582F-85E8-1D48-8E53-E52C082B36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" y="472440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9" name="Rectangle 14">
            <a:extLst>
              <a:ext uri="{FF2B5EF4-FFF2-40B4-BE49-F238E27FC236}">
                <a16:creationId xmlns:a16="http://schemas.microsoft.com/office/drawing/2014/main" id="{AED81357-1AB6-A847-A398-8D3B1F00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5448300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0" name="Rectangle 15">
            <a:extLst>
              <a:ext uri="{FF2B5EF4-FFF2-40B4-BE49-F238E27FC236}">
                <a16:creationId xmlns:a16="http://schemas.microsoft.com/office/drawing/2014/main" id="{0A02F9D4-59B1-0647-A0FD-30CD262A8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5605463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1" name="Text Box 16">
            <a:extLst>
              <a:ext uri="{FF2B5EF4-FFF2-40B4-BE49-F238E27FC236}">
                <a16:creationId xmlns:a16="http://schemas.microsoft.com/office/drawing/2014/main" id="{F12E5AA9-3FA3-CE43-9017-DC03E2FA5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5548313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92" name="Line 17">
            <a:extLst>
              <a:ext uri="{FF2B5EF4-FFF2-40B4-BE49-F238E27FC236}">
                <a16:creationId xmlns:a16="http://schemas.microsoft.com/office/drawing/2014/main" id="{3651E833-538B-8742-8CCB-97597C3B1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950" y="5719763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3" name="Rectangle 18">
            <a:extLst>
              <a:ext uri="{FF2B5EF4-FFF2-40B4-BE49-F238E27FC236}">
                <a16:creationId xmlns:a16="http://schemas.microsoft.com/office/drawing/2014/main" id="{BECA3B0A-0454-B24C-B845-4FDC6234776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43600" y="3481388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4" name="Rectangle 19">
            <a:extLst>
              <a:ext uri="{FF2B5EF4-FFF2-40B4-BE49-F238E27FC236}">
                <a16:creationId xmlns:a16="http://schemas.microsoft.com/office/drawing/2014/main" id="{6D014608-0167-3343-8F0C-43155CA831A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86413" y="3638550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5" name="Text Box 20">
            <a:extLst>
              <a:ext uri="{FF2B5EF4-FFF2-40B4-BE49-F238E27FC236}">
                <a16:creationId xmlns:a16="http://schemas.microsoft.com/office/drawing/2014/main" id="{3B01C767-4FC2-A34A-9B21-FCC031FAA22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91500" y="3595688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96" name="Line 21">
            <a:extLst>
              <a:ext uri="{FF2B5EF4-FFF2-40B4-BE49-F238E27FC236}">
                <a16:creationId xmlns:a16="http://schemas.microsoft.com/office/drawing/2014/main" id="{3101742E-47A6-5148-8370-846986A63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6650" y="375285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2">
            <a:extLst>
              <a:ext uri="{FF2B5EF4-FFF2-40B4-BE49-F238E27FC236}">
                <a16:creationId xmlns:a16="http://schemas.microsoft.com/office/drawing/2014/main" id="{8A81C7FA-AF99-0E40-A8C0-8203B67B090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2650" y="446246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8" name="Rectangle 23">
            <a:extLst>
              <a:ext uri="{FF2B5EF4-FFF2-40B4-BE49-F238E27FC236}">
                <a16:creationId xmlns:a16="http://schemas.microsoft.com/office/drawing/2014/main" id="{B5D1524F-B263-8541-9EB5-1CBD195875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05463" y="4619625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9" name="Text Box 24">
            <a:extLst>
              <a:ext uri="{FF2B5EF4-FFF2-40B4-BE49-F238E27FC236}">
                <a16:creationId xmlns:a16="http://schemas.microsoft.com/office/drawing/2014/main" id="{B834AED6-F30C-7D4F-B700-CD9163A6A97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91500" y="456247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800" name="Line 25">
            <a:extLst>
              <a:ext uri="{FF2B5EF4-FFF2-40B4-BE49-F238E27FC236}">
                <a16:creationId xmlns:a16="http://schemas.microsoft.com/office/drawing/2014/main" id="{F591719A-FDAB-4F44-8734-30F75AF10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125" y="47339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1" name="Rectangle 26">
            <a:extLst>
              <a:ext uri="{FF2B5EF4-FFF2-40B4-BE49-F238E27FC236}">
                <a16:creationId xmlns:a16="http://schemas.microsoft.com/office/drawing/2014/main" id="{97952FD2-45F9-704A-BA68-47BAEB53088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3125" y="5457825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802" name="Rectangle 27">
            <a:extLst>
              <a:ext uri="{FF2B5EF4-FFF2-40B4-BE49-F238E27FC236}">
                <a16:creationId xmlns:a16="http://schemas.microsoft.com/office/drawing/2014/main" id="{D32583D8-8C62-9244-BA45-44D5EC2E31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95938" y="561498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803" name="Text Box 28">
            <a:extLst>
              <a:ext uri="{FF2B5EF4-FFF2-40B4-BE49-F238E27FC236}">
                <a16:creationId xmlns:a16="http://schemas.microsoft.com/office/drawing/2014/main" id="{63DCE655-191A-4744-A30B-426F2FDD213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91500" y="557218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804" name="Line 29">
            <a:extLst>
              <a:ext uri="{FF2B5EF4-FFF2-40B4-BE49-F238E27FC236}">
                <a16:creationId xmlns:a16="http://schemas.microsoft.com/office/drawing/2014/main" id="{21FEA463-9EE0-5F41-A862-4D3CBC99F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729288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Rectangle 30">
            <a:extLst>
              <a:ext uri="{FF2B5EF4-FFF2-40B4-BE49-F238E27FC236}">
                <a16:creationId xmlns:a16="http://schemas.microsoft.com/office/drawing/2014/main" id="{FCC1B5DD-1BD9-7648-832C-68C1EA69C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385888"/>
            <a:ext cx="6900863" cy="507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806" name="Freeform 31">
            <a:extLst>
              <a:ext uri="{FF2B5EF4-FFF2-40B4-BE49-F238E27FC236}">
                <a16:creationId xmlns:a16="http://schemas.microsoft.com/office/drawing/2014/main" id="{AF3FFAC3-920F-E840-8692-5E0423DBF297}"/>
              </a:ext>
            </a:extLst>
          </p:cNvPr>
          <p:cNvSpPr>
            <a:spLocks/>
          </p:cNvSpPr>
          <p:nvPr/>
        </p:nvSpPr>
        <p:spPr bwMode="auto">
          <a:xfrm>
            <a:off x="2209800" y="2622550"/>
            <a:ext cx="557213" cy="730250"/>
          </a:xfrm>
          <a:custGeom>
            <a:avLst/>
            <a:gdLst>
              <a:gd name="T0" fmla="*/ 0 w 508"/>
              <a:gd name="T1" fmla="*/ 0 h 460"/>
              <a:gd name="T2" fmla="*/ 2147483646 w 508"/>
              <a:gd name="T3" fmla="*/ 2147483646 h 460"/>
              <a:gd name="T4" fmla="*/ 2147483646 w 508"/>
              <a:gd name="T5" fmla="*/ 2147483646 h 460"/>
              <a:gd name="T6" fmla="*/ 0 60000 65536"/>
              <a:gd name="T7" fmla="*/ 0 60000 65536"/>
              <a:gd name="T8" fmla="*/ 0 60000 65536"/>
              <a:gd name="T9" fmla="*/ 0 w 508"/>
              <a:gd name="T10" fmla="*/ 0 h 460"/>
              <a:gd name="T11" fmla="*/ 508 w 508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460">
                <a:moveTo>
                  <a:pt x="0" y="0"/>
                </a:moveTo>
                <a:cubicBezTo>
                  <a:pt x="139" y="34"/>
                  <a:pt x="278" y="68"/>
                  <a:pt x="363" y="145"/>
                </a:cubicBezTo>
                <a:cubicBezTo>
                  <a:pt x="448" y="222"/>
                  <a:pt x="478" y="341"/>
                  <a:pt x="508" y="46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7" name="Text Box 32">
            <a:extLst>
              <a:ext uri="{FF2B5EF4-FFF2-40B4-BE49-F238E27FC236}">
                <a16:creationId xmlns:a16="http://schemas.microsoft.com/office/drawing/2014/main" id="{0ADBA9A7-0F3D-6742-80C3-1CF30C32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133600"/>
            <a:ext cx="1538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cs typeface="Calibri" panose="020F0502020204030204" pitchFamily="34" charset="0"/>
              </a:rPr>
              <a:t>data plane</a:t>
            </a:r>
          </a:p>
        </p:txBody>
      </p:sp>
      <p:sp>
        <p:nvSpPr>
          <p:cNvPr id="75808" name="Freeform 33">
            <a:extLst>
              <a:ext uri="{FF2B5EF4-FFF2-40B4-BE49-F238E27FC236}">
                <a16:creationId xmlns:a16="http://schemas.microsoft.com/office/drawing/2014/main" id="{2EC98DF8-5756-1748-8DE5-8DE8E1A94854}"/>
              </a:ext>
            </a:extLst>
          </p:cNvPr>
          <p:cNvSpPr>
            <a:spLocks/>
          </p:cNvSpPr>
          <p:nvPr/>
        </p:nvSpPr>
        <p:spPr bwMode="auto">
          <a:xfrm>
            <a:off x="5686425" y="2162175"/>
            <a:ext cx="652463" cy="319088"/>
          </a:xfrm>
          <a:custGeom>
            <a:avLst/>
            <a:gdLst>
              <a:gd name="T0" fmla="*/ 2147483646 w 411"/>
              <a:gd name="T1" fmla="*/ 0 h 201"/>
              <a:gd name="T2" fmla="*/ 2147483646 w 411"/>
              <a:gd name="T3" fmla="*/ 2147483646 h 201"/>
              <a:gd name="T4" fmla="*/ 0 w 411"/>
              <a:gd name="T5" fmla="*/ 2147483646 h 201"/>
              <a:gd name="T6" fmla="*/ 0 60000 65536"/>
              <a:gd name="T7" fmla="*/ 0 60000 65536"/>
              <a:gd name="T8" fmla="*/ 0 60000 65536"/>
              <a:gd name="T9" fmla="*/ 0 w 411"/>
              <a:gd name="T10" fmla="*/ 0 h 201"/>
              <a:gd name="T11" fmla="*/ 411 w 411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" h="201">
                <a:moveTo>
                  <a:pt x="411" y="0"/>
                </a:moveTo>
                <a:cubicBezTo>
                  <a:pt x="360" y="68"/>
                  <a:pt x="310" y="137"/>
                  <a:pt x="242" y="169"/>
                </a:cubicBezTo>
                <a:cubicBezTo>
                  <a:pt x="174" y="201"/>
                  <a:pt x="87" y="197"/>
                  <a:pt x="0" y="193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9" name="Text Box 34">
            <a:extLst>
              <a:ext uri="{FF2B5EF4-FFF2-40B4-BE49-F238E27FC236}">
                <a16:creationId xmlns:a16="http://schemas.microsoft.com/office/drawing/2014/main" id="{1E31388E-12B4-9846-AF48-21CBEDB3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563" y="1676400"/>
            <a:ext cx="1874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cs typeface="Calibri" panose="020F0502020204030204" pitchFamily="34" charset="0"/>
              </a:rPr>
              <a:t>control plane</a:t>
            </a:r>
          </a:p>
        </p:txBody>
      </p:sp>
      <p:sp>
        <p:nvSpPr>
          <p:cNvPr id="75810" name="Slide Number Placeholder 3">
            <a:extLst>
              <a:ext uri="{FF2B5EF4-FFF2-40B4-BE49-F238E27FC236}">
                <a16:creationId xmlns:a16="http://schemas.microsoft.com/office/drawing/2014/main" id="{B1AC6F38-CBF7-FD4C-B9C0-6A45409F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77612E-C190-E44B-AE31-AEDCA28CD535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81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B61022BA-96E6-6A46-95B7-03BA2B92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Router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947AC5FB-FEA7-5B4F-B751-7369CE97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257550"/>
            <a:ext cx="2085975" cy="29146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Calibri" panose="020F0502020204030204" pitchFamily="34" charset="0"/>
              </a:rPr>
              <a:t>Switching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Calibri" panose="020F0502020204030204" pitchFamily="34" charset="0"/>
              </a:rPr>
              <a:t>Fabric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03A700D6-7984-074F-9EBE-04D4E92F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1614488"/>
            <a:ext cx="2085975" cy="1300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cs typeface="Calibri" panose="020F0502020204030204" pitchFamily="34" charset="0"/>
              </a:rPr>
              <a:t>Processor</a:t>
            </a:r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1985A068-085A-B348-B5DB-F559E18DE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914650"/>
            <a:ext cx="328612" cy="342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2711" name="Rectangle 6">
            <a:extLst>
              <a:ext uri="{FF2B5EF4-FFF2-40B4-BE49-F238E27FC236}">
                <a16:creationId xmlns:a16="http://schemas.microsoft.com/office/drawing/2014/main" id="{A0EBF8BA-778D-6E46-AB7D-84BEFBB4F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347186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2" name="Rectangle 7">
            <a:extLst>
              <a:ext uri="{FF2B5EF4-FFF2-40B4-BE49-F238E27FC236}">
                <a16:creationId xmlns:a16="http://schemas.microsoft.com/office/drawing/2014/main" id="{A11DDDA3-1EF4-1B4C-83CA-9E75201E5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61473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3" name="Text Box 8">
            <a:extLst>
              <a:ext uri="{FF2B5EF4-FFF2-40B4-BE49-F238E27FC236}">
                <a16:creationId xmlns:a16="http://schemas.microsoft.com/office/drawing/2014/main" id="{E7F8B26D-D5A5-AA4E-99A8-89E9ED71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357187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4" name="Line 9">
            <a:extLst>
              <a:ext uri="{FF2B5EF4-FFF2-40B4-BE49-F238E27FC236}">
                <a16:creationId xmlns:a16="http://schemas.microsoft.com/office/drawing/2014/main" id="{B83CD921-7833-0C42-B0CD-59FE966F21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" y="37433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Rectangle 10">
            <a:extLst>
              <a:ext uri="{FF2B5EF4-FFF2-40B4-BE49-F238E27FC236}">
                <a16:creationId xmlns:a16="http://schemas.microsoft.com/office/drawing/2014/main" id="{78761189-B364-E44F-A96C-74D97AA0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4452938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6" name="Rectangle 11">
            <a:extLst>
              <a:ext uri="{FF2B5EF4-FFF2-40B4-BE49-F238E27FC236}">
                <a16:creationId xmlns:a16="http://schemas.microsoft.com/office/drawing/2014/main" id="{18DE0DFA-D9C4-9246-BEF1-48E4374B4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4610100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7" name="Text Box 12">
            <a:extLst>
              <a:ext uri="{FF2B5EF4-FFF2-40B4-BE49-F238E27FC236}">
                <a16:creationId xmlns:a16="http://schemas.microsoft.com/office/drawing/2014/main" id="{70749726-B5B9-9244-B037-5BC82296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4552950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8" name="Line 13">
            <a:extLst>
              <a:ext uri="{FF2B5EF4-FFF2-40B4-BE49-F238E27FC236}">
                <a16:creationId xmlns:a16="http://schemas.microsoft.com/office/drawing/2014/main" id="{FA33582F-85E8-1D48-8E53-E52C082B36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" y="472440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9" name="Rectangle 14">
            <a:extLst>
              <a:ext uri="{FF2B5EF4-FFF2-40B4-BE49-F238E27FC236}">
                <a16:creationId xmlns:a16="http://schemas.microsoft.com/office/drawing/2014/main" id="{AED81357-1AB6-A847-A398-8D3B1F00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5448300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0" name="Rectangle 15">
            <a:extLst>
              <a:ext uri="{FF2B5EF4-FFF2-40B4-BE49-F238E27FC236}">
                <a16:creationId xmlns:a16="http://schemas.microsoft.com/office/drawing/2014/main" id="{0A02F9D4-59B1-0647-A0FD-30CD262A8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5605463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1" name="Text Box 16">
            <a:extLst>
              <a:ext uri="{FF2B5EF4-FFF2-40B4-BE49-F238E27FC236}">
                <a16:creationId xmlns:a16="http://schemas.microsoft.com/office/drawing/2014/main" id="{F12E5AA9-3FA3-CE43-9017-DC03E2FA5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5548313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92" name="Line 17">
            <a:extLst>
              <a:ext uri="{FF2B5EF4-FFF2-40B4-BE49-F238E27FC236}">
                <a16:creationId xmlns:a16="http://schemas.microsoft.com/office/drawing/2014/main" id="{3651E833-538B-8742-8CCB-97597C3B1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950" y="5719763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Rectangle 30">
            <a:extLst>
              <a:ext uri="{FF2B5EF4-FFF2-40B4-BE49-F238E27FC236}">
                <a16:creationId xmlns:a16="http://schemas.microsoft.com/office/drawing/2014/main" id="{FCC1B5DD-1BD9-7648-832C-68C1EA69C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385888"/>
            <a:ext cx="6900863" cy="507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806" name="Freeform 31">
            <a:extLst>
              <a:ext uri="{FF2B5EF4-FFF2-40B4-BE49-F238E27FC236}">
                <a16:creationId xmlns:a16="http://schemas.microsoft.com/office/drawing/2014/main" id="{AF3FFAC3-920F-E840-8692-5E0423DBF297}"/>
              </a:ext>
            </a:extLst>
          </p:cNvPr>
          <p:cNvSpPr>
            <a:spLocks/>
          </p:cNvSpPr>
          <p:nvPr/>
        </p:nvSpPr>
        <p:spPr bwMode="auto">
          <a:xfrm>
            <a:off x="2209800" y="2622550"/>
            <a:ext cx="557213" cy="730250"/>
          </a:xfrm>
          <a:custGeom>
            <a:avLst/>
            <a:gdLst>
              <a:gd name="T0" fmla="*/ 0 w 508"/>
              <a:gd name="T1" fmla="*/ 0 h 460"/>
              <a:gd name="T2" fmla="*/ 2147483646 w 508"/>
              <a:gd name="T3" fmla="*/ 2147483646 h 460"/>
              <a:gd name="T4" fmla="*/ 2147483646 w 508"/>
              <a:gd name="T5" fmla="*/ 2147483646 h 460"/>
              <a:gd name="T6" fmla="*/ 0 60000 65536"/>
              <a:gd name="T7" fmla="*/ 0 60000 65536"/>
              <a:gd name="T8" fmla="*/ 0 60000 65536"/>
              <a:gd name="T9" fmla="*/ 0 w 508"/>
              <a:gd name="T10" fmla="*/ 0 h 460"/>
              <a:gd name="T11" fmla="*/ 508 w 508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460">
                <a:moveTo>
                  <a:pt x="0" y="0"/>
                </a:moveTo>
                <a:cubicBezTo>
                  <a:pt x="139" y="34"/>
                  <a:pt x="278" y="68"/>
                  <a:pt x="363" y="145"/>
                </a:cubicBezTo>
                <a:cubicBezTo>
                  <a:pt x="448" y="222"/>
                  <a:pt x="478" y="341"/>
                  <a:pt x="508" y="46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7" name="Text Box 32">
            <a:extLst>
              <a:ext uri="{FF2B5EF4-FFF2-40B4-BE49-F238E27FC236}">
                <a16:creationId xmlns:a16="http://schemas.microsoft.com/office/drawing/2014/main" id="{0ADBA9A7-0F3D-6742-80C3-1CF30C32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133600"/>
            <a:ext cx="1538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cs typeface="Calibri" panose="020F0502020204030204" pitchFamily="34" charset="0"/>
              </a:rPr>
              <a:t>data plane</a:t>
            </a:r>
          </a:p>
        </p:txBody>
      </p:sp>
      <p:sp>
        <p:nvSpPr>
          <p:cNvPr id="75810" name="Slide Number Placeholder 3">
            <a:extLst>
              <a:ext uri="{FF2B5EF4-FFF2-40B4-BE49-F238E27FC236}">
                <a16:creationId xmlns:a16="http://schemas.microsoft.com/office/drawing/2014/main" id="{B1AC6F38-CBF7-FD4C-B9C0-6A45409F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77612E-C190-E44B-AE31-AEDCA28CD535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DAA146-5F92-E745-921A-03364BDAF839}"/>
              </a:ext>
            </a:extLst>
          </p:cNvPr>
          <p:cNvSpPr txBox="1"/>
          <p:nvPr/>
        </p:nvSpPr>
        <p:spPr>
          <a:xfrm>
            <a:off x="5824538" y="3640604"/>
            <a:ext cx="323373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Placement, behavior of lookup tables</a:t>
            </a:r>
          </a:p>
          <a:p>
            <a:pPr marL="457200" indent="-457200">
              <a:buAutoNum type="arabicPeriod"/>
            </a:pP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Design of switching fabric</a:t>
            </a:r>
          </a:p>
        </p:txBody>
      </p:sp>
    </p:spTree>
    <p:extLst>
      <p:ext uri="{BB962C8B-B14F-4D97-AF65-F5344CB8AC3E}">
        <p14:creationId xmlns:p14="http://schemas.microsoft.com/office/powerpoint/2010/main" val="83058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04E8C1A-ADE3-6345-9B38-DE9180CFE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Today:  Hubs, Switches, and Routers, Oh My!</a:t>
            </a:r>
          </a:p>
        </p:txBody>
      </p:sp>
      <p:sp>
        <p:nvSpPr>
          <p:cNvPr id="48131" name="Slide Number Placeholder 2">
            <a:extLst>
              <a:ext uri="{FF2B5EF4-FFF2-40B4-BE49-F238E27FC236}">
                <a16:creationId xmlns:a16="http://schemas.microsoft.com/office/drawing/2014/main" id="{B33DFBA1-529B-5443-BC2B-E7F30728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28456380" indent="-28113389" eaLnBrk="0" hangingPunct="0"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342991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685983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02897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371966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8542EC-531E-2845-8DF9-688862AC6324}" type="slidenum">
              <a:rPr lang="en-US" altLang="en-US" sz="900">
                <a:solidFill>
                  <a:srgbClr val="898989"/>
                </a:solidFill>
              </a:rPr>
              <a:pPr eaLnBrk="1" hangingPunct="1"/>
              <a:t>2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CF267786-00FC-4345-BBB9-61EB8A715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076" y="2324242"/>
            <a:ext cx="685979" cy="437074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33" name="Rectangle 4">
            <a:extLst>
              <a:ext uri="{FF2B5EF4-FFF2-40B4-BE49-F238E27FC236}">
                <a16:creationId xmlns:a16="http://schemas.microsoft.com/office/drawing/2014/main" id="{A60ACED5-BA28-1443-BB43-9B405029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21" y="3218634"/>
            <a:ext cx="685979" cy="43707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34" name="Text Box 5">
            <a:extLst>
              <a:ext uri="{FF2B5EF4-FFF2-40B4-BE49-F238E27FC236}">
                <a16:creationId xmlns:a16="http://schemas.microsoft.com/office/drawing/2014/main" id="{9FE5336B-3D24-974D-8001-639CC8133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632" y="2399270"/>
            <a:ext cx="6174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 b="0">
                <a:latin typeface="Times New Roman" panose="02020603050405020304" pitchFamily="18" charset="0"/>
              </a:rPr>
              <a:t>HTTP</a:t>
            </a:r>
          </a:p>
        </p:txBody>
      </p:sp>
      <p:sp>
        <p:nvSpPr>
          <p:cNvPr id="48135" name="Text Box 6">
            <a:extLst>
              <a:ext uri="{FF2B5EF4-FFF2-40B4-BE49-F238E27FC236}">
                <a16:creationId xmlns:a16="http://schemas.microsoft.com/office/drawing/2014/main" id="{22F6CCEC-AE7B-FF40-9BF0-72F96183A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752" y="3292472"/>
            <a:ext cx="5020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 b="0">
                <a:latin typeface="Times New Roman" panose="02020603050405020304" pitchFamily="18" charset="0"/>
              </a:rPr>
              <a:t>TCP</a:t>
            </a:r>
          </a:p>
        </p:txBody>
      </p:sp>
      <p:grpSp>
        <p:nvGrpSpPr>
          <p:cNvPr id="48136" name="Group 7">
            <a:extLst>
              <a:ext uri="{FF2B5EF4-FFF2-40B4-BE49-F238E27FC236}">
                <a16:creationId xmlns:a16="http://schemas.microsoft.com/office/drawing/2014/main" id="{8766DFAC-C420-1642-9804-2D83017C2380}"/>
              </a:ext>
            </a:extLst>
          </p:cNvPr>
          <p:cNvGrpSpPr>
            <a:grpSpLocks/>
          </p:cNvGrpSpPr>
          <p:nvPr/>
        </p:nvGrpSpPr>
        <p:grpSpPr bwMode="auto">
          <a:xfrm>
            <a:off x="1086502" y="4109453"/>
            <a:ext cx="685979" cy="437073"/>
            <a:chOff x="323" y="2664"/>
            <a:chExt cx="576" cy="367"/>
          </a:xfrm>
        </p:grpSpPr>
        <p:sp>
          <p:nvSpPr>
            <p:cNvPr id="48199" name="Rectangle 8">
              <a:extLst>
                <a:ext uri="{FF2B5EF4-FFF2-40B4-BE49-F238E27FC236}">
                  <a16:creationId xmlns:a16="http://schemas.microsoft.com/office/drawing/2014/main" id="{D57C8294-E587-534E-A88D-13078DAD5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2664"/>
              <a:ext cx="576" cy="36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500"/>
            </a:p>
          </p:txBody>
        </p:sp>
        <p:sp>
          <p:nvSpPr>
            <p:cNvPr id="48200" name="Text Box 9">
              <a:extLst>
                <a:ext uri="{FF2B5EF4-FFF2-40B4-BE49-F238E27FC236}">
                  <a16:creationId xmlns:a16="http://schemas.microsoft.com/office/drawing/2014/main" id="{D71F60F7-F6AE-9145-8E37-4E05E2302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" y="2729"/>
              <a:ext cx="284" cy="25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350" b="0">
                  <a:latin typeface="Times New Roman" panose="02020603050405020304" pitchFamily="18" charset="0"/>
                </a:rPr>
                <a:t>IP</a:t>
              </a:r>
            </a:p>
          </p:txBody>
        </p:sp>
      </p:grpSp>
      <p:sp>
        <p:nvSpPr>
          <p:cNvPr id="48137" name="Rectangle 11">
            <a:extLst>
              <a:ext uri="{FF2B5EF4-FFF2-40B4-BE49-F238E27FC236}">
                <a16:creationId xmlns:a16="http://schemas.microsoft.com/office/drawing/2014/main" id="{19098226-9B5F-4C41-ADE5-75586445E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213" y="5032429"/>
            <a:ext cx="680024" cy="4549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38" name="Text Box 12">
            <a:extLst>
              <a:ext uri="{FF2B5EF4-FFF2-40B4-BE49-F238E27FC236}">
                <a16:creationId xmlns:a16="http://schemas.microsoft.com/office/drawing/2014/main" id="{3B941ECE-F680-BC47-966B-A9E8A482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167" y="5061011"/>
            <a:ext cx="7264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Ethernet</a:t>
            </a:r>
          </a:p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39" name="Line 13">
            <a:extLst>
              <a:ext uri="{FF2B5EF4-FFF2-40B4-BE49-F238E27FC236}">
                <a16:creationId xmlns:a16="http://schemas.microsoft.com/office/drawing/2014/main" id="{6BFC3505-E87D-6A43-B8E9-45CF8A267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683" y="2755359"/>
            <a:ext cx="0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40" name="Line 14">
            <a:extLst>
              <a:ext uri="{FF2B5EF4-FFF2-40B4-BE49-F238E27FC236}">
                <a16:creationId xmlns:a16="http://schemas.microsoft.com/office/drawing/2014/main" id="{C8E9EAF8-516D-964A-87FA-55BD37AA8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683" y="3660470"/>
            <a:ext cx="0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41" name="Line 15">
            <a:extLst>
              <a:ext uri="{FF2B5EF4-FFF2-40B4-BE49-F238E27FC236}">
                <a16:creationId xmlns:a16="http://schemas.microsoft.com/office/drawing/2014/main" id="{C5B5BC42-E517-444F-8093-C508EF9920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683" y="4554863"/>
            <a:ext cx="0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42" name="Rectangle 16">
            <a:extLst>
              <a:ext uri="{FF2B5EF4-FFF2-40B4-BE49-F238E27FC236}">
                <a16:creationId xmlns:a16="http://schemas.microsoft.com/office/drawing/2014/main" id="{1BF9EEC0-99A7-C347-8155-E8CC2CB9F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365" y="2172994"/>
            <a:ext cx="977757" cy="3637116"/>
          </a:xfrm>
          <a:prstGeom prst="rect">
            <a:avLst/>
          </a:prstGeom>
          <a:noFill/>
          <a:ln w="9525">
            <a:solidFill>
              <a:srgbClr val="3333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43" name="Rectangle 17">
            <a:extLst>
              <a:ext uri="{FF2B5EF4-FFF2-40B4-BE49-F238E27FC236}">
                <a16:creationId xmlns:a16="http://schemas.microsoft.com/office/drawing/2014/main" id="{F0AE2B0C-18AC-B340-BFAD-3C03081F7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562" y="2324242"/>
            <a:ext cx="685979" cy="437074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44" name="Rectangle 18">
            <a:extLst>
              <a:ext uri="{FF2B5EF4-FFF2-40B4-BE49-F238E27FC236}">
                <a16:creationId xmlns:a16="http://schemas.microsoft.com/office/drawing/2014/main" id="{B2C628EB-0B6F-974C-A0C0-78C8D2B61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4708" y="3218634"/>
            <a:ext cx="685979" cy="43707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45" name="Rectangle 19">
            <a:extLst>
              <a:ext uri="{FF2B5EF4-FFF2-40B4-BE49-F238E27FC236}">
                <a16:creationId xmlns:a16="http://schemas.microsoft.com/office/drawing/2014/main" id="{14632242-7012-604C-A3B4-F70CCBDED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90" y="4109453"/>
            <a:ext cx="685979" cy="43707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46" name="Rectangle 20">
            <a:extLst>
              <a:ext uri="{FF2B5EF4-FFF2-40B4-BE49-F238E27FC236}">
                <a16:creationId xmlns:a16="http://schemas.microsoft.com/office/drawing/2014/main" id="{44E2E932-E6BB-0D4B-B3D9-59134D8C0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899" y="5002656"/>
            <a:ext cx="680024" cy="4549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47" name="Text Box 21">
            <a:extLst>
              <a:ext uri="{FF2B5EF4-FFF2-40B4-BE49-F238E27FC236}">
                <a16:creationId xmlns:a16="http://schemas.microsoft.com/office/drawing/2014/main" id="{2800BA3E-814A-524A-B242-B1A5DF2DA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120" y="2399270"/>
            <a:ext cx="6174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 b="0">
                <a:latin typeface="Times New Roman" panose="02020603050405020304" pitchFamily="18" charset="0"/>
              </a:rPr>
              <a:t>HTTP</a:t>
            </a:r>
          </a:p>
        </p:txBody>
      </p:sp>
      <p:sp>
        <p:nvSpPr>
          <p:cNvPr id="48148" name="Text Box 22">
            <a:extLst>
              <a:ext uri="{FF2B5EF4-FFF2-40B4-BE49-F238E27FC236}">
                <a16:creationId xmlns:a16="http://schemas.microsoft.com/office/drawing/2014/main" id="{A655A8B1-41FE-D141-A908-40BE5070C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239" y="3292472"/>
            <a:ext cx="50206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 b="0">
                <a:latin typeface="Times New Roman" panose="02020603050405020304" pitchFamily="18" charset="0"/>
              </a:rPr>
              <a:t>TCP</a:t>
            </a:r>
          </a:p>
        </p:txBody>
      </p:sp>
      <p:sp>
        <p:nvSpPr>
          <p:cNvPr id="48149" name="Text Box 23">
            <a:extLst>
              <a:ext uri="{FF2B5EF4-FFF2-40B4-BE49-F238E27FC236}">
                <a16:creationId xmlns:a16="http://schemas.microsoft.com/office/drawing/2014/main" id="{44AB817E-F825-2E4F-BDEF-B35A2994E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694" y="4196392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 b="0">
                <a:latin typeface="Times New Roman" panose="02020603050405020304" pitchFamily="18" charset="0"/>
              </a:rPr>
              <a:t>IP</a:t>
            </a:r>
          </a:p>
        </p:txBody>
      </p:sp>
      <p:sp>
        <p:nvSpPr>
          <p:cNvPr id="48150" name="Text Box 24">
            <a:extLst>
              <a:ext uri="{FF2B5EF4-FFF2-40B4-BE49-F238E27FC236}">
                <a16:creationId xmlns:a16="http://schemas.microsoft.com/office/drawing/2014/main" id="{1531505C-A958-ED4D-A129-F54A5708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764" y="5032428"/>
            <a:ext cx="7264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Ethernet</a:t>
            </a:r>
          </a:p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51" name="Line 25">
            <a:extLst>
              <a:ext uri="{FF2B5EF4-FFF2-40B4-BE49-F238E27FC236}">
                <a16:creationId xmlns:a16="http://schemas.microsoft.com/office/drawing/2014/main" id="{EAEDC1BF-2D9B-1242-BC0B-C076AE0DFB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8170" y="2755359"/>
            <a:ext cx="0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52" name="Line 26">
            <a:extLst>
              <a:ext uri="{FF2B5EF4-FFF2-40B4-BE49-F238E27FC236}">
                <a16:creationId xmlns:a16="http://schemas.microsoft.com/office/drawing/2014/main" id="{7EE7956B-5CBF-1140-A907-BF6F3501E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8170" y="3660470"/>
            <a:ext cx="0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53" name="Line 27">
            <a:extLst>
              <a:ext uri="{FF2B5EF4-FFF2-40B4-BE49-F238E27FC236}">
                <a16:creationId xmlns:a16="http://schemas.microsoft.com/office/drawing/2014/main" id="{FAA99251-C353-C640-9BD8-882E32C57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8170" y="4554863"/>
            <a:ext cx="0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54" name="Rectangle 28">
            <a:extLst>
              <a:ext uri="{FF2B5EF4-FFF2-40B4-BE49-F238E27FC236}">
                <a16:creationId xmlns:a16="http://schemas.microsoft.com/office/drawing/2014/main" id="{2187D551-70E4-0F4A-8604-741660321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851" y="2172994"/>
            <a:ext cx="977758" cy="3637116"/>
          </a:xfrm>
          <a:prstGeom prst="rect">
            <a:avLst/>
          </a:prstGeom>
          <a:noFill/>
          <a:ln w="9525">
            <a:solidFill>
              <a:srgbClr val="3333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55" name="Line 29">
            <a:extLst>
              <a:ext uri="{FF2B5EF4-FFF2-40B4-BE49-F238E27FC236}">
                <a16:creationId xmlns:a16="http://schemas.microsoft.com/office/drawing/2014/main" id="{5A741072-80BE-9D48-90D0-CF8790553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4728" y="5471883"/>
            <a:ext cx="0" cy="27986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56" name="Line 30">
            <a:extLst>
              <a:ext uri="{FF2B5EF4-FFF2-40B4-BE49-F238E27FC236}">
                <a16:creationId xmlns:a16="http://schemas.microsoft.com/office/drawing/2014/main" id="{15613D1B-63AA-484C-8D92-235DA2F78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5824" y="5751752"/>
            <a:ext cx="174591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grpSp>
        <p:nvGrpSpPr>
          <p:cNvPr id="48157" name="Group 31">
            <a:extLst>
              <a:ext uri="{FF2B5EF4-FFF2-40B4-BE49-F238E27FC236}">
                <a16:creationId xmlns:a16="http://schemas.microsoft.com/office/drawing/2014/main" id="{7B103E06-EC28-8E44-96B8-DA8354284681}"/>
              </a:ext>
            </a:extLst>
          </p:cNvPr>
          <p:cNvGrpSpPr>
            <a:grpSpLocks/>
          </p:cNvGrpSpPr>
          <p:nvPr/>
        </p:nvGrpSpPr>
        <p:grpSpPr bwMode="auto">
          <a:xfrm>
            <a:off x="2749048" y="4130890"/>
            <a:ext cx="685979" cy="437073"/>
            <a:chOff x="323" y="2664"/>
            <a:chExt cx="576" cy="367"/>
          </a:xfrm>
        </p:grpSpPr>
        <p:sp>
          <p:nvSpPr>
            <p:cNvPr id="48197" name="Rectangle 32">
              <a:extLst>
                <a:ext uri="{FF2B5EF4-FFF2-40B4-BE49-F238E27FC236}">
                  <a16:creationId xmlns:a16="http://schemas.microsoft.com/office/drawing/2014/main" id="{1E7DA2FF-D6D2-A343-8B17-D4F5D1E85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2664"/>
              <a:ext cx="576" cy="36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500"/>
            </a:p>
          </p:txBody>
        </p:sp>
        <p:sp>
          <p:nvSpPr>
            <p:cNvPr id="48198" name="Text Box 33">
              <a:extLst>
                <a:ext uri="{FF2B5EF4-FFF2-40B4-BE49-F238E27FC236}">
                  <a16:creationId xmlns:a16="http://schemas.microsoft.com/office/drawing/2014/main" id="{DEA68C23-10E6-854D-9EA3-550BBB1E9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" y="2729"/>
              <a:ext cx="284" cy="25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350" b="0">
                  <a:latin typeface="Times New Roman" panose="02020603050405020304" pitchFamily="18" charset="0"/>
                </a:rPr>
                <a:t>IP</a:t>
              </a:r>
            </a:p>
          </p:txBody>
        </p:sp>
      </p:grpSp>
      <p:grpSp>
        <p:nvGrpSpPr>
          <p:cNvPr id="48158" name="Group 34">
            <a:extLst>
              <a:ext uri="{FF2B5EF4-FFF2-40B4-BE49-F238E27FC236}">
                <a16:creationId xmlns:a16="http://schemas.microsoft.com/office/drawing/2014/main" id="{A287CEEC-34D7-2741-B87C-90D27FF657BA}"/>
              </a:ext>
            </a:extLst>
          </p:cNvPr>
          <p:cNvGrpSpPr>
            <a:grpSpLocks/>
          </p:cNvGrpSpPr>
          <p:nvPr/>
        </p:nvGrpSpPr>
        <p:grpSpPr bwMode="auto">
          <a:xfrm>
            <a:off x="4733146" y="4130890"/>
            <a:ext cx="685979" cy="437073"/>
            <a:chOff x="323" y="2664"/>
            <a:chExt cx="576" cy="367"/>
          </a:xfrm>
        </p:grpSpPr>
        <p:sp>
          <p:nvSpPr>
            <p:cNvPr id="48195" name="Rectangle 35">
              <a:extLst>
                <a:ext uri="{FF2B5EF4-FFF2-40B4-BE49-F238E27FC236}">
                  <a16:creationId xmlns:a16="http://schemas.microsoft.com/office/drawing/2014/main" id="{632C9CD9-9AC4-C042-8934-B27CE7CDE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2664"/>
              <a:ext cx="576" cy="36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500"/>
            </a:p>
          </p:txBody>
        </p:sp>
        <p:sp>
          <p:nvSpPr>
            <p:cNvPr id="48196" name="Text Box 36">
              <a:extLst>
                <a:ext uri="{FF2B5EF4-FFF2-40B4-BE49-F238E27FC236}">
                  <a16:creationId xmlns:a16="http://schemas.microsoft.com/office/drawing/2014/main" id="{05F79C74-AA5E-B945-9183-EC747EE682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" y="2729"/>
              <a:ext cx="284" cy="25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1350" b="0">
                  <a:latin typeface="Times New Roman" panose="02020603050405020304" pitchFamily="18" charset="0"/>
                </a:rPr>
                <a:t>IP</a:t>
              </a:r>
            </a:p>
          </p:txBody>
        </p:sp>
      </p:grpSp>
      <p:sp>
        <p:nvSpPr>
          <p:cNvPr id="48159" name="Rectangle 38">
            <a:extLst>
              <a:ext uri="{FF2B5EF4-FFF2-40B4-BE49-F238E27FC236}">
                <a16:creationId xmlns:a16="http://schemas.microsoft.com/office/drawing/2014/main" id="{07E8BAA4-07F7-E947-A348-393F55D03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066" y="5032429"/>
            <a:ext cx="680024" cy="4549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60" name="Text Box 39">
            <a:extLst>
              <a:ext uri="{FF2B5EF4-FFF2-40B4-BE49-F238E27FC236}">
                <a16:creationId xmlns:a16="http://schemas.microsoft.com/office/drawing/2014/main" id="{319A8265-FBAE-064A-AF54-C881404D4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067" y="5032428"/>
            <a:ext cx="7264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Ethernet</a:t>
            </a:r>
          </a:p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interface</a:t>
            </a:r>
          </a:p>
        </p:txBody>
      </p:sp>
      <p:grpSp>
        <p:nvGrpSpPr>
          <p:cNvPr id="48161" name="Group 40">
            <a:extLst>
              <a:ext uri="{FF2B5EF4-FFF2-40B4-BE49-F238E27FC236}">
                <a16:creationId xmlns:a16="http://schemas.microsoft.com/office/drawing/2014/main" id="{C1B9D1E0-96DF-5148-928A-77C2744E79DA}"/>
              </a:ext>
            </a:extLst>
          </p:cNvPr>
          <p:cNvGrpSpPr>
            <a:grpSpLocks/>
          </p:cNvGrpSpPr>
          <p:nvPr/>
        </p:nvGrpSpPr>
        <p:grpSpPr bwMode="auto">
          <a:xfrm>
            <a:off x="5225003" y="5013374"/>
            <a:ext cx="737929" cy="454937"/>
            <a:chOff x="323" y="3421"/>
            <a:chExt cx="625" cy="367"/>
          </a:xfrm>
        </p:grpSpPr>
        <p:sp>
          <p:nvSpPr>
            <p:cNvPr id="48193" name="Rectangle 41">
              <a:extLst>
                <a:ext uri="{FF2B5EF4-FFF2-40B4-BE49-F238E27FC236}">
                  <a16:creationId xmlns:a16="http://schemas.microsoft.com/office/drawing/2014/main" id="{5CE54454-A9C3-DA43-8617-A884188BB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3421"/>
              <a:ext cx="576" cy="36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500"/>
            </a:p>
          </p:txBody>
        </p:sp>
        <p:sp>
          <p:nvSpPr>
            <p:cNvPr id="48194" name="Text Box 42">
              <a:extLst>
                <a:ext uri="{FF2B5EF4-FFF2-40B4-BE49-F238E27FC236}">
                  <a16:creationId xmlns:a16="http://schemas.microsoft.com/office/drawing/2014/main" id="{1C0AD66F-868A-004A-A0B5-A2F0C40B2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" y="3429"/>
              <a:ext cx="615" cy="343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en-US" sz="1200" b="0">
                  <a:latin typeface="Times New Roman" panose="02020603050405020304" pitchFamily="18" charset="0"/>
                </a:rPr>
                <a:t>Ethernet</a:t>
              </a:r>
            </a:p>
            <a:p>
              <a:pPr>
                <a:lnSpc>
                  <a:spcPct val="90000"/>
                </a:lnSpc>
              </a:pPr>
              <a:r>
                <a:rPr lang="en-US" altLang="en-US" sz="1200" b="0">
                  <a:latin typeface="Times New Roman" panose="02020603050405020304" pitchFamily="18" charset="0"/>
                </a:rPr>
                <a:t>interface</a:t>
              </a:r>
            </a:p>
          </p:txBody>
        </p:sp>
      </p:grpSp>
      <p:sp>
        <p:nvSpPr>
          <p:cNvPr id="48162" name="Line 43">
            <a:extLst>
              <a:ext uri="{FF2B5EF4-FFF2-40B4-BE49-F238E27FC236}">
                <a16:creationId xmlns:a16="http://schemas.microsoft.com/office/drawing/2014/main" id="{36BA1672-81DB-6446-BF2A-0AD20CD66F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8765" y="5493320"/>
            <a:ext cx="1191" cy="24771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3" name="Line 44">
            <a:extLst>
              <a:ext uri="{FF2B5EF4-FFF2-40B4-BE49-F238E27FC236}">
                <a16:creationId xmlns:a16="http://schemas.microsoft.com/office/drawing/2014/main" id="{46E46E6E-4E77-8246-8E96-6D329A0F25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4474" y="4565581"/>
            <a:ext cx="406109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4" name="Line 45">
            <a:extLst>
              <a:ext uri="{FF2B5EF4-FFF2-40B4-BE49-F238E27FC236}">
                <a16:creationId xmlns:a16="http://schemas.microsoft.com/office/drawing/2014/main" id="{48D026B1-6751-5146-962A-713710496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7087" y="4576300"/>
            <a:ext cx="406109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65" name="Rectangle 46">
            <a:extLst>
              <a:ext uri="{FF2B5EF4-FFF2-40B4-BE49-F238E27FC236}">
                <a16:creationId xmlns:a16="http://schemas.microsoft.com/office/drawing/2014/main" id="{0F2669F5-E603-E746-8112-BA142C22D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96" y="5013374"/>
            <a:ext cx="680024" cy="4549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66" name="Text Box 47">
            <a:extLst>
              <a:ext uri="{FF2B5EF4-FFF2-40B4-BE49-F238E27FC236}">
                <a16:creationId xmlns:a16="http://schemas.microsoft.com/office/drawing/2014/main" id="{0C267841-2A21-5141-9D29-8F6D8B624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6879" y="5032428"/>
            <a:ext cx="7264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SONET</a:t>
            </a:r>
          </a:p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67" name="Rectangle 48">
            <a:extLst>
              <a:ext uri="{FF2B5EF4-FFF2-40B4-BE49-F238E27FC236}">
                <a16:creationId xmlns:a16="http://schemas.microsoft.com/office/drawing/2014/main" id="{1CAA874F-1B20-D549-9317-DE9A11B39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718" y="5022901"/>
            <a:ext cx="680024" cy="4549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68" name="Text Box 49">
            <a:extLst>
              <a:ext uri="{FF2B5EF4-FFF2-40B4-BE49-F238E27FC236}">
                <a16:creationId xmlns:a16="http://schemas.microsoft.com/office/drawing/2014/main" id="{F34FEEB5-B8CE-D247-9E74-7C2F3AD2F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245" y="5061010"/>
            <a:ext cx="7264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SONET</a:t>
            </a:r>
          </a:p>
          <a:p>
            <a:pPr>
              <a:lnSpc>
                <a:spcPct val="90000"/>
              </a:lnSpc>
            </a:pPr>
            <a:r>
              <a:rPr lang="en-US" altLang="en-US" sz="1200" b="0"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48169" name="Line 50">
            <a:extLst>
              <a:ext uri="{FF2B5EF4-FFF2-40B4-BE49-F238E27FC236}">
                <a16:creationId xmlns:a16="http://schemas.microsoft.com/office/drawing/2014/main" id="{2E259063-2AF1-4345-98EE-885C3BDE9E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1092" y="5463547"/>
            <a:ext cx="0" cy="27034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0" name="Line 51">
            <a:extLst>
              <a:ext uri="{FF2B5EF4-FFF2-40B4-BE49-F238E27FC236}">
                <a16:creationId xmlns:a16="http://schemas.microsoft.com/office/drawing/2014/main" id="{5C80A093-8BF9-E344-9476-CB1FBFE79D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8104" y="5723170"/>
            <a:ext cx="174591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1" name="Line 52">
            <a:extLst>
              <a:ext uri="{FF2B5EF4-FFF2-40B4-BE49-F238E27FC236}">
                <a16:creationId xmlns:a16="http://schemas.microsoft.com/office/drawing/2014/main" id="{4690844C-31CD-A94B-A801-84FC86CAE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0799" y="5465928"/>
            <a:ext cx="1191" cy="24771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2" name="Line 53">
            <a:extLst>
              <a:ext uri="{FF2B5EF4-FFF2-40B4-BE49-F238E27FC236}">
                <a16:creationId xmlns:a16="http://schemas.microsoft.com/office/drawing/2014/main" id="{DB486251-311C-0E45-8B2E-6183F341CE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7360" y="4585827"/>
            <a:ext cx="406109" cy="4668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3" name="Line 54">
            <a:extLst>
              <a:ext uri="{FF2B5EF4-FFF2-40B4-BE49-F238E27FC236}">
                <a16:creationId xmlns:a16="http://schemas.microsoft.com/office/drawing/2014/main" id="{7E4B2750-61EB-0E45-9490-CF098A3C6E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0692" y="4585827"/>
            <a:ext cx="395390" cy="44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4" name="Rectangle 55">
            <a:extLst>
              <a:ext uri="{FF2B5EF4-FFF2-40B4-BE49-F238E27FC236}">
                <a16:creationId xmlns:a16="http://schemas.microsoft.com/office/drawing/2014/main" id="{09DBC50D-6A0C-0344-9012-2A18E7AAD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591" y="3980833"/>
            <a:ext cx="1892396" cy="162205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75" name="Rectangle 56">
            <a:extLst>
              <a:ext uri="{FF2B5EF4-FFF2-40B4-BE49-F238E27FC236}">
                <a16:creationId xmlns:a16="http://schemas.microsoft.com/office/drawing/2014/main" id="{13779C60-6680-614B-A1BD-E29DB843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162" y="3980833"/>
            <a:ext cx="1892396" cy="1622054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500"/>
          </a:p>
        </p:txBody>
      </p:sp>
      <p:sp>
        <p:nvSpPr>
          <p:cNvPr id="48176" name="Line 57">
            <a:extLst>
              <a:ext uri="{FF2B5EF4-FFF2-40B4-BE49-F238E27FC236}">
                <a16:creationId xmlns:a16="http://schemas.microsoft.com/office/drawing/2014/main" id="{BF3FC378-C99E-9140-9A27-8F3F03E52A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1285" y="5464737"/>
            <a:ext cx="1191" cy="24771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7" name="Line 58">
            <a:extLst>
              <a:ext uri="{FF2B5EF4-FFF2-40B4-BE49-F238E27FC236}">
                <a16:creationId xmlns:a16="http://schemas.microsoft.com/office/drawing/2014/main" id="{6117C6C5-1BA9-B649-88BB-78638894CC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56888" y="5474265"/>
            <a:ext cx="1191" cy="24771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8" name="Line 59">
            <a:extLst>
              <a:ext uri="{FF2B5EF4-FFF2-40B4-BE49-F238E27FC236}">
                <a16:creationId xmlns:a16="http://schemas.microsoft.com/office/drawing/2014/main" id="{8E214541-B878-4D49-8424-492B7E2481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4387" y="5723170"/>
            <a:ext cx="93488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79" name="Text Box 60">
            <a:extLst>
              <a:ext uri="{FF2B5EF4-FFF2-40B4-BE49-F238E27FC236}">
                <a16:creationId xmlns:a16="http://schemas.microsoft.com/office/drawing/2014/main" id="{AE9E74D5-04C5-7340-B31F-B8A15E67C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678" y="1890741"/>
            <a:ext cx="5902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5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48180" name="Text Box 61">
            <a:extLst>
              <a:ext uri="{FF2B5EF4-FFF2-40B4-BE49-F238E27FC236}">
                <a16:creationId xmlns:a16="http://schemas.microsoft.com/office/drawing/2014/main" id="{0C4AAD1C-F3FE-544A-9A44-D7121ADD5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774" y="1880023"/>
            <a:ext cx="59022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5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48181" name="Text Box 62">
            <a:extLst>
              <a:ext uri="{FF2B5EF4-FFF2-40B4-BE49-F238E27FC236}">
                <a16:creationId xmlns:a16="http://schemas.microsoft.com/office/drawing/2014/main" id="{EF3720C0-9884-D544-BC89-A0F16381A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575" y="3678335"/>
            <a:ext cx="7409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48182" name="Text Box 63">
            <a:extLst>
              <a:ext uri="{FF2B5EF4-FFF2-40B4-BE49-F238E27FC236}">
                <a16:creationId xmlns:a16="http://schemas.microsoft.com/office/drawing/2014/main" id="{95CA35DB-4253-C947-925B-77B0032B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956" y="3689053"/>
            <a:ext cx="7409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</a:p>
        </p:txBody>
      </p:sp>
      <p:sp>
        <p:nvSpPr>
          <p:cNvPr id="48183" name="Line 64">
            <a:extLst>
              <a:ext uri="{FF2B5EF4-FFF2-40B4-BE49-F238E27FC236}">
                <a16:creationId xmlns:a16="http://schemas.microsoft.com/office/drawing/2014/main" id="{5470EB43-C3DC-B24F-AFE0-300E945B7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4390" y="2546946"/>
            <a:ext cx="453150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84" name="Line 65">
            <a:extLst>
              <a:ext uri="{FF2B5EF4-FFF2-40B4-BE49-F238E27FC236}">
                <a16:creationId xmlns:a16="http://schemas.microsoft.com/office/drawing/2014/main" id="{8DBBE51B-0A63-6343-81CE-CB51C02E4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5827" y="3440148"/>
            <a:ext cx="453150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85" name="Text Box 66">
            <a:extLst>
              <a:ext uri="{FF2B5EF4-FFF2-40B4-BE49-F238E27FC236}">
                <a16:creationId xmlns:a16="http://schemas.microsoft.com/office/drawing/2014/main" id="{A623D973-5D6F-5D4B-8CD1-97A1FDDBA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043" y="2219439"/>
            <a:ext cx="156138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5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 message</a:t>
            </a:r>
          </a:p>
        </p:txBody>
      </p:sp>
      <p:sp>
        <p:nvSpPr>
          <p:cNvPr id="48186" name="Text Box 67">
            <a:extLst>
              <a:ext uri="{FF2B5EF4-FFF2-40B4-BE49-F238E27FC236}">
                <a16:creationId xmlns:a16="http://schemas.microsoft.com/office/drawing/2014/main" id="{72FCE22D-8A22-F74B-9A8C-B75A1F4D3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882" y="3123359"/>
            <a:ext cx="14107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50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segment</a:t>
            </a:r>
          </a:p>
        </p:txBody>
      </p:sp>
      <p:sp>
        <p:nvSpPr>
          <p:cNvPr id="48187" name="Line 68">
            <a:extLst>
              <a:ext uri="{FF2B5EF4-FFF2-40B4-BE49-F238E27FC236}">
                <a16:creationId xmlns:a16="http://schemas.microsoft.com/office/drawing/2014/main" id="{0CAE905B-C54F-1144-A0A8-B3BB48BEC7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5582" y="4344067"/>
            <a:ext cx="97656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88" name="Line 69">
            <a:extLst>
              <a:ext uri="{FF2B5EF4-FFF2-40B4-BE49-F238E27FC236}">
                <a16:creationId xmlns:a16="http://schemas.microsoft.com/office/drawing/2014/main" id="{2953A16D-CDF6-3949-A5AD-B0F218D9FC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8847" y="4354786"/>
            <a:ext cx="13088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89" name="Line 70">
            <a:extLst>
              <a:ext uri="{FF2B5EF4-FFF2-40B4-BE49-F238E27FC236}">
                <a16:creationId xmlns:a16="http://schemas.microsoft.com/office/drawing/2014/main" id="{909D3D20-C5D8-2841-BE4D-60FFC6EB83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22699" y="4344067"/>
            <a:ext cx="88248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48190" name="Text Box 71">
            <a:extLst>
              <a:ext uri="{FF2B5EF4-FFF2-40B4-BE49-F238E27FC236}">
                <a16:creationId xmlns:a16="http://schemas.microsoft.com/office/drawing/2014/main" id="{2C046841-09CF-6C4A-B75A-4211E7A24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456" y="4078490"/>
            <a:ext cx="9413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packet</a:t>
            </a:r>
          </a:p>
        </p:txBody>
      </p:sp>
      <p:sp>
        <p:nvSpPr>
          <p:cNvPr id="48191" name="Text Box 72">
            <a:extLst>
              <a:ext uri="{FF2B5EF4-FFF2-40B4-BE49-F238E27FC236}">
                <a16:creationId xmlns:a16="http://schemas.microsoft.com/office/drawing/2014/main" id="{45E88165-EA02-034F-AEAC-D75E2F569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980" y="4078490"/>
            <a:ext cx="9413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packet</a:t>
            </a:r>
          </a:p>
        </p:txBody>
      </p:sp>
      <p:sp>
        <p:nvSpPr>
          <p:cNvPr id="48192" name="Text Box 73">
            <a:extLst>
              <a:ext uri="{FF2B5EF4-FFF2-40B4-BE49-F238E27FC236}">
                <a16:creationId xmlns:a16="http://schemas.microsoft.com/office/drawing/2014/main" id="{3A3D8B64-8F16-5E43-8604-78F8E6DAE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214" y="4078490"/>
            <a:ext cx="9413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35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packet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75BEF0-8404-9E47-B45A-E924EDE1CD03}"/>
              </a:ext>
            </a:extLst>
          </p:cNvPr>
          <p:cNvSpPr txBox="1"/>
          <p:nvPr/>
        </p:nvSpPr>
        <p:spPr>
          <a:xfrm>
            <a:off x="7309849" y="2303045"/>
            <a:ext cx="164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D3C7621-DD67-C945-BBAB-52A53AA65091}"/>
              </a:ext>
            </a:extLst>
          </p:cNvPr>
          <p:cNvSpPr txBox="1"/>
          <p:nvPr/>
        </p:nvSpPr>
        <p:spPr>
          <a:xfrm>
            <a:off x="7424560" y="3216670"/>
            <a:ext cx="1410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30E99AB-74AC-0245-9DAB-534AD06CCD03}"/>
              </a:ext>
            </a:extLst>
          </p:cNvPr>
          <p:cNvSpPr txBox="1"/>
          <p:nvPr/>
        </p:nvSpPr>
        <p:spPr>
          <a:xfrm>
            <a:off x="7482171" y="4109453"/>
            <a:ext cx="1295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CD6C87D-7E13-B74F-8426-8390EFF802A9}"/>
              </a:ext>
            </a:extLst>
          </p:cNvPr>
          <p:cNvSpPr txBox="1"/>
          <p:nvPr/>
        </p:nvSpPr>
        <p:spPr>
          <a:xfrm>
            <a:off x="7778791" y="5013374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59724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6AC1F1DF-171C-7146-BC1E-8063FFC5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Lookup algorithm depends on protocol</a:t>
            </a: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D91D4AD6-87A2-5E42-9564-7F0C513F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5D1069-4975-2E4C-B8EF-7205ED349827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C72D41-2F1C-1444-AAC6-99868D85E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307144"/>
              </p:ext>
            </p:extLst>
          </p:nvPr>
        </p:nvGraphicFramePr>
        <p:xfrm>
          <a:off x="558678" y="1553296"/>
          <a:ext cx="8026644" cy="4451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490">
                  <a:extLst>
                    <a:ext uri="{9D8B030D-6E8A-4147-A177-3AD203B41FA5}">
                      <a16:colId xmlns:a16="http://schemas.microsoft.com/office/drawing/2014/main" val="198049854"/>
                    </a:ext>
                  </a:extLst>
                </a:gridCol>
                <a:gridCol w="2841970">
                  <a:extLst>
                    <a:ext uri="{9D8B030D-6E8A-4147-A177-3AD203B41FA5}">
                      <a16:colId xmlns:a16="http://schemas.microsoft.com/office/drawing/2014/main" val="1917751522"/>
                    </a:ext>
                  </a:extLst>
                </a:gridCol>
                <a:gridCol w="2957184">
                  <a:extLst>
                    <a:ext uri="{9D8B030D-6E8A-4147-A177-3AD203B41FA5}">
                      <a16:colId xmlns:a16="http://schemas.microsoft.com/office/drawing/2014/main" val="4126368333"/>
                    </a:ext>
                  </a:extLst>
                </a:gridCol>
              </a:tblGrid>
              <a:tr h="853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Protocol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Mechanism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Techniques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0421690"/>
                  </a:ext>
                </a:extLst>
              </a:tr>
              <a:tr h="17990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Ethernet </a:t>
                      </a:r>
                      <a:r>
                        <a:rPr lang="en-US" sz="2000" dirty="0"/>
                        <a:t>(48 bits)</a:t>
                      </a:r>
                    </a:p>
                    <a:p>
                      <a:pPr algn="ctr"/>
                      <a:r>
                        <a:rPr lang="en-US" sz="2400" dirty="0"/>
                        <a:t>MPLS</a:t>
                      </a:r>
                    </a:p>
                    <a:p>
                      <a:pPr algn="ctr"/>
                      <a:r>
                        <a:rPr lang="en-US" sz="2400" dirty="0"/>
                        <a:t>ATM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Exact Match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Direct lookup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Associative lookup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Hashing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Binary tree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4945508"/>
                  </a:ext>
                </a:extLst>
              </a:tr>
              <a:tr h="17990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IPv4 </a:t>
                      </a:r>
                      <a:r>
                        <a:rPr lang="en-US" sz="2000" dirty="0"/>
                        <a:t>(32 bits)</a:t>
                      </a:r>
                    </a:p>
                    <a:p>
                      <a:pPr algn="ctr"/>
                      <a:r>
                        <a:rPr lang="en-US" sz="2400" dirty="0"/>
                        <a:t>IPv6 </a:t>
                      </a:r>
                      <a:r>
                        <a:rPr lang="en-US" sz="2000" dirty="0"/>
                        <a:t>(128 bits)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Longest-Prefix Match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Radix </a:t>
                      </a:r>
                      <a:r>
                        <a:rPr lang="en-US" sz="2400" dirty="0" err="1"/>
                        <a:t>trie</a:t>
                      </a:r>
                      <a:endParaRPr lang="en-US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Compressed </a:t>
                      </a:r>
                      <a:r>
                        <a:rPr lang="en-US" sz="2400" dirty="0" err="1"/>
                        <a:t>trie</a:t>
                      </a:r>
                      <a:endParaRPr lang="en-US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TCAM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612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09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Prefix 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4906963"/>
          </a:xfrm>
        </p:spPr>
        <p:txBody>
          <a:bodyPr/>
          <a:lstStyle/>
          <a:p>
            <a:r>
              <a:rPr lang="en-US" sz="2800" dirty="0"/>
              <a:t>Each packet has destination IP address</a:t>
            </a:r>
          </a:p>
          <a:p>
            <a:r>
              <a:rPr lang="en-US" sz="2800" dirty="0"/>
              <a:t>Router looks up table entry that matches address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4ABDD6-D675-F247-85A1-42AF22AD3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12730"/>
              </p:ext>
            </p:extLst>
          </p:nvPr>
        </p:nvGraphicFramePr>
        <p:xfrm>
          <a:off x="3611875" y="2702768"/>
          <a:ext cx="4008125" cy="3184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4928">
                  <a:extLst>
                    <a:ext uri="{9D8B030D-6E8A-4147-A177-3AD203B41FA5}">
                      <a16:colId xmlns:a16="http://schemas.microsoft.com/office/drawing/2014/main" val="1934415507"/>
                    </a:ext>
                  </a:extLst>
                </a:gridCol>
                <a:gridCol w="1053197">
                  <a:extLst>
                    <a:ext uri="{9D8B030D-6E8A-4147-A177-3AD203B41FA5}">
                      <a16:colId xmlns:a16="http://schemas.microsoft.com/office/drawing/2014/main" val="3678895218"/>
                    </a:ext>
                  </a:extLst>
                </a:gridCol>
              </a:tblGrid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Prefix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Output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791583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68.208.0.0/12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2786380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68.211.0.0/17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530638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68.211.128.0/19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283572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68.211.160.0/19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336645"/>
                  </a:ext>
                </a:extLst>
              </a:tr>
              <a:tr h="53069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68.211.192.0/18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57254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45343CA-E2D2-1F40-A2EF-91022C0FFABD}"/>
              </a:ext>
            </a:extLst>
          </p:cNvPr>
          <p:cNvSpPr/>
          <p:nvPr/>
        </p:nvSpPr>
        <p:spPr>
          <a:xfrm>
            <a:off x="885120" y="4064011"/>
            <a:ext cx="1829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68.211.6.120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693C8-EC61-054C-833F-C1352FA19132}"/>
              </a:ext>
            </a:extLst>
          </p:cNvPr>
          <p:cNvSpPr/>
          <p:nvPr/>
        </p:nvSpPr>
        <p:spPr>
          <a:xfrm>
            <a:off x="3611875" y="3774645"/>
            <a:ext cx="4008125" cy="542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Prefix 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4906963"/>
          </a:xfrm>
        </p:spPr>
        <p:txBody>
          <a:bodyPr/>
          <a:lstStyle/>
          <a:p>
            <a:r>
              <a:rPr lang="en-US" sz="2800" dirty="0"/>
              <a:t>Each packet has destination IP address</a:t>
            </a:r>
          </a:p>
          <a:p>
            <a:r>
              <a:rPr lang="en-US" sz="2800" dirty="0"/>
              <a:t>Router looks up table entry that matches address</a:t>
            </a:r>
          </a:p>
          <a:p>
            <a:endParaRPr lang="en-US" sz="2800" dirty="0"/>
          </a:p>
          <a:p>
            <a:r>
              <a:rPr lang="en-US" sz="2800" dirty="0"/>
              <a:t>Benefit of CIDR allocation and LPR</a:t>
            </a:r>
          </a:p>
          <a:p>
            <a:pPr lvl="1"/>
            <a:r>
              <a:rPr lang="en-US" sz="2400" dirty="0"/>
              <a:t>Efficiency:  Prefixes can be allocated at much finger granularity</a:t>
            </a:r>
          </a:p>
          <a:p>
            <a:pPr lvl="1"/>
            <a:r>
              <a:rPr lang="en-US" sz="2400" dirty="0"/>
              <a:t>Hierarchical aggregation:  Upstream ISP can aggregate 2 contiguous prefixes from downstream ISPs to shorter prefix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716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Address lookup using </a:t>
            </a:r>
            <a:r>
              <a:rPr lang="en-US" dirty="0" err="1"/>
              <a:t>trie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4906963"/>
          </a:xfrm>
        </p:spPr>
        <p:txBody>
          <a:bodyPr/>
          <a:lstStyle/>
          <a:p>
            <a:r>
              <a:rPr lang="en-US" sz="2800" dirty="0"/>
              <a:t>Prefixes “spelled out” by following path from root</a:t>
            </a:r>
          </a:p>
          <a:p>
            <a:r>
              <a:rPr lang="en-US" sz="2800" dirty="0"/>
              <a:t>To find the best prefix spell out address in </a:t>
            </a:r>
            <a:r>
              <a:rPr lang="en-US" sz="2800" dirty="0" err="1"/>
              <a:t>trie</a:t>
            </a:r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CE665F-879C-3247-846F-6412BB66C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45144"/>
              </p:ext>
            </p:extLst>
          </p:nvPr>
        </p:nvGraphicFramePr>
        <p:xfrm>
          <a:off x="885120" y="2852925"/>
          <a:ext cx="2457920" cy="2995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960">
                  <a:extLst>
                    <a:ext uri="{9D8B030D-6E8A-4147-A177-3AD203B41FA5}">
                      <a16:colId xmlns:a16="http://schemas.microsoft.com/office/drawing/2014/main" val="1934415507"/>
                    </a:ext>
                  </a:extLst>
                </a:gridCol>
                <a:gridCol w="1228960">
                  <a:extLst>
                    <a:ext uri="{9D8B030D-6E8A-4147-A177-3AD203B41FA5}">
                      <a16:colId xmlns:a16="http://schemas.microsoft.com/office/drawing/2014/main" val="2697387741"/>
                    </a:ext>
                  </a:extLst>
                </a:gridCol>
              </a:tblGrid>
              <a:tr h="599118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Prefixes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791583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111*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2786380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530638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1010*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283572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10101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336645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AE512286-CACF-6849-B58C-1698E1071659}"/>
              </a:ext>
            </a:extLst>
          </p:cNvPr>
          <p:cNvSpPr/>
          <p:nvPr/>
        </p:nvSpPr>
        <p:spPr>
          <a:xfrm>
            <a:off x="4879124" y="243047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74298E-CFCB-1F46-8181-16DFD5FF4F2E}"/>
              </a:ext>
            </a:extLst>
          </p:cNvPr>
          <p:cNvSpPr/>
          <p:nvPr/>
        </p:nvSpPr>
        <p:spPr>
          <a:xfrm>
            <a:off x="5814336" y="319857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4E9685-8C80-4B4E-95B2-DA866AFFF4ED}"/>
              </a:ext>
            </a:extLst>
          </p:cNvPr>
          <p:cNvSpPr/>
          <p:nvPr/>
        </p:nvSpPr>
        <p:spPr>
          <a:xfrm>
            <a:off x="7011562" y="4115207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4B5CB4-A8A9-EA45-A9B6-BD9270D1B91B}"/>
              </a:ext>
            </a:extLst>
          </p:cNvPr>
          <p:cNvSpPr/>
          <p:nvPr/>
        </p:nvSpPr>
        <p:spPr>
          <a:xfrm>
            <a:off x="4879124" y="408188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ED74C3-8F21-714D-83C8-A9876A7F5F1F}"/>
              </a:ext>
            </a:extLst>
          </p:cNvPr>
          <p:cNvSpPr/>
          <p:nvPr/>
        </p:nvSpPr>
        <p:spPr>
          <a:xfrm>
            <a:off x="5817880" y="492679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ECD2A4-81C7-5347-993E-57268B270D2A}"/>
              </a:ext>
            </a:extLst>
          </p:cNvPr>
          <p:cNvSpPr/>
          <p:nvPr/>
        </p:nvSpPr>
        <p:spPr>
          <a:xfrm>
            <a:off x="4776340" y="561808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EAAC90-0E39-DE44-966E-DA5EF7193900}"/>
              </a:ext>
            </a:extLst>
          </p:cNvPr>
          <p:cNvSpPr/>
          <p:nvPr/>
        </p:nvSpPr>
        <p:spPr>
          <a:xfrm>
            <a:off x="7966843" y="492679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CD930A-1CE3-864D-9E0E-91CC856E8287}"/>
              </a:ext>
            </a:extLst>
          </p:cNvPr>
          <p:cNvCxnSpPr>
            <a:stCxn id="6" idx="5"/>
            <a:endCxn id="8" idx="1"/>
          </p:cNvCxnSpPr>
          <p:nvPr/>
        </p:nvCxnSpPr>
        <p:spPr>
          <a:xfrm>
            <a:off x="5665861" y="2889400"/>
            <a:ext cx="283458" cy="38791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2572AC-FBE0-BD46-A1D6-5854E29D6587}"/>
              </a:ext>
            </a:extLst>
          </p:cNvPr>
          <p:cNvCxnSpPr>
            <a:cxnSpLocks/>
            <a:stCxn id="8" idx="5"/>
            <a:endCxn id="9" idx="1"/>
          </p:cNvCxnSpPr>
          <p:nvPr/>
        </p:nvCxnSpPr>
        <p:spPr>
          <a:xfrm>
            <a:off x="6601073" y="3657500"/>
            <a:ext cx="545472" cy="53644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00DF9D-DE78-BB4C-9A0A-C07D73D45285}"/>
              </a:ext>
            </a:extLst>
          </p:cNvPr>
          <p:cNvCxnSpPr>
            <a:cxnSpLocks/>
            <a:stCxn id="8" idx="3"/>
            <a:endCxn id="10" idx="7"/>
          </p:cNvCxnSpPr>
          <p:nvPr/>
        </p:nvCxnSpPr>
        <p:spPr>
          <a:xfrm flipH="1">
            <a:off x="5665861" y="3657500"/>
            <a:ext cx="283458" cy="50312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ACEDCD-A35D-8342-954E-1E72E247B9A2}"/>
              </a:ext>
            </a:extLst>
          </p:cNvPr>
          <p:cNvCxnSpPr>
            <a:cxnSpLocks/>
            <a:stCxn id="10" idx="5"/>
            <a:endCxn id="11" idx="1"/>
          </p:cNvCxnSpPr>
          <p:nvPr/>
        </p:nvCxnSpPr>
        <p:spPr>
          <a:xfrm>
            <a:off x="5665861" y="4540815"/>
            <a:ext cx="287002" cy="46472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EF2B6F-8A13-B94A-A529-A5A429296C7A}"/>
              </a:ext>
            </a:extLst>
          </p:cNvPr>
          <p:cNvCxnSpPr>
            <a:cxnSpLocks/>
            <a:stCxn id="11" idx="3"/>
            <a:endCxn id="12" idx="7"/>
          </p:cNvCxnSpPr>
          <p:nvPr/>
        </p:nvCxnSpPr>
        <p:spPr>
          <a:xfrm flipH="1">
            <a:off x="5563077" y="5385725"/>
            <a:ext cx="389786" cy="3111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4B37D5-069E-EE40-A7F2-B4FC4CA8D127}"/>
              </a:ext>
            </a:extLst>
          </p:cNvPr>
          <p:cNvCxnSpPr>
            <a:cxnSpLocks/>
            <a:stCxn id="9" idx="5"/>
            <a:endCxn id="13" idx="1"/>
          </p:cNvCxnSpPr>
          <p:nvPr/>
        </p:nvCxnSpPr>
        <p:spPr>
          <a:xfrm>
            <a:off x="7798299" y="4574137"/>
            <a:ext cx="303527" cy="43139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A7E0643-4232-0148-9DE6-057897C997E3}"/>
              </a:ext>
            </a:extLst>
          </p:cNvPr>
          <p:cNvSpPr txBox="1"/>
          <p:nvPr/>
        </p:nvSpPr>
        <p:spPr>
          <a:xfrm>
            <a:off x="5916175" y="273771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CAD949-B539-8C44-93A6-6D5EA402D4F0}"/>
              </a:ext>
            </a:extLst>
          </p:cNvPr>
          <p:cNvSpPr txBox="1"/>
          <p:nvPr/>
        </p:nvSpPr>
        <p:spPr>
          <a:xfrm>
            <a:off x="6898422" y="358262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579551-A0E1-7049-A612-3BB527D19A15}"/>
              </a:ext>
            </a:extLst>
          </p:cNvPr>
          <p:cNvSpPr txBox="1"/>
          <p:nvPr/>
        </p:nvSpPr>
        <p:spPr>
          <a:xfrm>
            <a:off x="8007325" y="4481316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8E1D39-D955-6A41-AD56-BE47E736240F}"/>
              </a:ext>
            </a:extLst>
          </p:cNvPr>
          <p:cNvSpPr txBox="1"/>
          <p:nvPr/>
        </p:nvSpPr>
        <p:spPr>
          <a:xfrm>
            <a:off x="5450344" y="3602868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3DADE7-03BE-194B-A5C0-42E4594CDB25}"/>
              </a:ext>
            </a:extLst>
          </p:cNvPr>
          <p:cNvSpPr txBox="1"/>
          <p:nvPr/>
        </p:nvSpPr>
        <p:spPr>
          <a:xfrm>
            <a:off x="5833634" y="442753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9F9508-17AD-2647-A728-76478F8474AC}"/>
              </a:ext>
            </a:extLst>
          </p:cNvPr>
          <p:cNvSpPr txBox="1"/>
          <p:nvPr/>
        </p:nvSpPr>
        <p:spPr>
          <a:xfrm>
            <a:off x="5406192" y="5178732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BD21D1D-89B3-DE4B-A2A6-257500B0FA21}"/>
              </a:ext>
            </a:extLst>
          </p:cNvPr>
          <p:cNvCxnSpPr>
            <a:cxnSpLocks/>
            <a:stCxn id="12" idx="5"/>
            <a:endCxn id="56" idx="1"/>
          </p:cNvCxnSpPr>
          <p:nvPr/>
        </p:nvCxnSpPr>
        <p:spPr>
          <a:xfrm>
            <a:off x="5563077" y="6077015"/>
            <a:ext cx="411271" cy="19588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491DFC33-DE52-8647-98F8-AA1699F2E2A5}"/>
              </a:ext>
            </a:extLst>
          </p:cNvPr>
          <p:cNvSpPr/>
          <p:nvPr/>
        </p:nvSpPr>
        <p:spPr>
          <a:xfrm>
            <a:off x="5839365" y="619416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74A9D6-89E8-5149-8866-1DEE475C5C38}"/>
              </a:ext>
            </a:extLst>
          </p:cNvPr>
          <p:cNvSpPr txBox="1"/>
          <p:nvPr/>
        </p:nvSpPr>
        <p:spPr>
          <a:xfrm>
            <a:off x="5718705" y="5791938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C8E439-EED6-1A44-8475-518F82D7BDB2}"/>
              </a:ext>
            </a:extLst>
          </p:cNvPr>
          <p:cNvSpPr txBox="1"/>
          <p:nvPr/>
        </p:nvSpPr>
        <p:spPr>
          <a:xfrm>
            <a:off x="8235513" y="499147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20E569-58E6-3A46-AE9E-CB00F00BA5B7}"/>
              </a:ext>
            </a:extLst>
          </p:cNvPr>
          <p:cNvSpPr txBox="1"/>
          <p:nvPr/>
        </p:nvSpPr>
        <p:spPr>
          <a:xfrm>
            <a:off x="5159638" y="412397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76AA2A-DC23-B14E-9F37-10E036326F03}"/>
              </a:ext>
            </a:extLst>
          </p:cNvPr>
          <p:cNvSpPr txBox="1"/>
          <p:nvPr/>
        </p:nvSpPr>
        <p:spPr>
          <a:xfrm>
            <a:off x="5080949" y="5691745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DC8FA90-1E9E-094A-94A6-A947A6802D54}"/>
              </a:ext>
            </a:extLst>
          </p:cNvPr>
          <p:cNvSpPr txBox="1"/>
          <p:nvPr/>
        </p:nvSpPr>
        <p:spPr>
          <a:xfrm>
            <a:off x="6102555" y="6241568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712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Address lookup using </a:t>
            </a:r>
            <a:r>
              <a:rPr lang="en-US" dirty="0" err="1"/>
              <a:t>trie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4906963"/>
          </a:xfrm>
        </p:spPr>
        <p:txBody>
          <a:bodyPr/>
          <a:lstStyle/>
          <a:p>
            <a:r>
              <a:rPr lang="en-US" sz="2800" dirty="0"/>
              <a:t>Prefixes “spelled out” by following path from root</a:t>
            </a:r>
          </a:p>
          <a:p>
            <a:r>
              <a:rPr lang="en-US" sz="2800" dirty="0"/>
              <a:t>To find the best prefix spell out address in </a:t>
            </a:r>
            <a:r>
              <a:rPr lang="en-US" sz="2800" dirty="0" err="1"/>
              <a:t>trie</a:t>
            </a:r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512286-CACF-6849-B58C-1698E1071659}"/>
              </a:ext>
            </a:extLst>
          </p:cNvPr>
          <p:cNvSpPr/>
          <p:nvPr/>
        </p:nvSpPr>
        <p:spPr>
          <a:xfrm>
            <a:off x="4879124" y="243047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74298E-CFCB-1F46-8181-16DFD5FF4F2E}"/>
              </a:ext>
            </a:extLst>
          </p:cNvPr>
          <p:cNvSpPr/>
          <p:nvPr/>
        </p:nvSpPr>
        <p:spPr>
          <a:xfrm>
            <a:off x="5814336" y="319857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4E9685-8C80-4B4E-95B2-DA866AFFF4ED}"/>
              </a:ext>
            </a:extLst>
          </p:cNvPr>
          <p:cNvSpPr/>
          <p:nvPr/>
        </p:nvSpPr>
        <p:spPr>
          <a:xfrm>
            <a:off x="7011562" y="4115207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4B5CB4-A8A9-EA45-A9B6-BD9270D1B91B}"/>
              </a:ext>
            </a:extLst>
          </p:cNvPr>
          <p:cNvSpPr/>
          <p:nvPr/>
        </p:nvSpPr>
        <p:spPr>
          <a:xfrm>
            <a:off x="4879124" y="408188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ED74C3-8F21-714D-83C8-A9876A7F5F1F}"/>
              </a:ext>
            </a:extLst>
          </p:cNvPr>
          <p:cNvSpPr/>
          <p:nvPr/>
        </p:nvSpPr>
        <p:spPr>
          <a:xfrm>
            <a:off x="5817880" y="492679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ECD2A4-81C7-5347-993E-57268B270D2A}"/>
              </a:ext>
            </a:extLst>
          </p:cNvPr>
          <p:cNvSpPr/>
          <p:nvPr/>
        </p:nvSpPr>
        <p:spPr>
          <a:xfrm>
            <a:off x="4776340" y="561808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EAAC90-0E39-DE44-966E-DA5EF7193900}"/>
              </a:ext>
            </a:extLst>
          </p:cNvPr>
          <p:cNvSpPr/>
          <p:nvPr/>
        </p:nvSpPr>
        <p:spPr>
          <a:xfrm>
            <a:off x="7966843" y="492679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CD930A-1CE3-864D-9E0E-91CC856E8287}"/>
              </a:ext>
            </a:extLst>
          </p:cNvPr>
          <p:cNvCxnSpPr>
            <a:stCxn id="6" idx="5"/>
            <a:endCxn id="8" idx="1"/>
          </p:cNvCxnSpPr>
          <p:nvPr/>
        </p:nvCxnSpPr>
        <p:spPr>
          <a:xfrm>
            <a:off x="5665861" y="2889400"/>
            <a:ext cx="283458" cy="38791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2572AC-FBE0-BD46-A1D6-5854E29D6587}"/>
              </a:ext>
            </a:extLst>
          </p:cNvPr>
          <p:cNvCxnSpPr>
            <a:cxnSpLocks/>
            <a:stCxn id="8" idx="5"/>
            <a:endCxn id="9" idx="1"/>
          </p:cNvCxnSpPr>
          <p:nvPr/>
        </p:nvCxnSpPr>
        <p:spPr>
          <a:xfrm>
            <a:off x="6601073" y="3657500"/>
            <a:ext cx="545472" cy="53644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00DF9D-DE78-BB4C-9A0A-C07D73D45285}"/>
              </a:ext>
            </a:extLst>
          </p:cNvPr>
          <p:cNvCxnSpPr>
            <a:cxnSpLocks/>
            <a:stCxn id="8" idx="3"/>
            <a:endCxn id="10" idx="7"/>
          </p:cNvCxnSpPr>
          <p:nvPr/>
        </p:nvCxnSpPr>
        <p:spPr>
          <a:xfrm flipH="1">
            <a:off x="5665861" y="3657500"/>
            <a:ext cx="283458" cy="50312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ACEDCD-A35D-8342-954E-1E72E247B9A2}"/>
              </a:ext>
            </a:extLst>
          </p:cNvPr>
          <p:cNvCxnSpPr>
            <a:cxnSpLocks/>
            <a:stCxn id="10" idx="5"/>
            <a:endCxn id="11" idx="1"/>
          </p:cNvCxnSpPr>
          <p:nvPr/>
        </p:nvCxnSpPr>
        <p:spPr>
          <a:xfrm>
            <a:off x="5665861" y="4540815"/>
            <a:ext cx="287002" cy="46472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EF2B6F-8A13-B94A-A529-A5A429296C7A}"/>
              </a:ext>
            </a:extLst>
          </p:cNvPr>
          <p:cNvCxnSpPr>
            <a:cxnSpLocks/>
            <a:stCxn id="11" idx="3"/>
            <a:endCxn id="12" idx="7"/>
          </p:cNvCxnSpPr>
          <p:nvPr/>
        </p:nvCxnSpPr>
        <p:spPr>
          <a:xfrm flipH="1">
            <a:off x="5563077" y="5385725"/>
            <a:ext cx="389786" cy="3111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4B37D5-069E-EE40-A7F2-B4FC4CA8D127}"/>
              </a:ext>
            </a:extLst>
          </p:cNvPr>
          <p:cNvCxnSpPr>
            <a:cxnSpLocks/>
            <a:stCxn id="9" idx="5"/>
            <a:endCxn id="13" idx="1"/>
          </p:cNvCxnSpPr>
          <p:nvPr/>
        </p:nvCxnSpPr>
        <p:spPr>
          <a:xfrm>
            <a:off x="7798299" y="4574137"/>
            <a:ext cx="303527" cy="43139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A7E0643-4232-0148-9DE6-057897C997E3}"/>
              </a:ext>
            </a:extLst>
          </p:cNvPr>
          <p:cNvSpPr txBox="1"/>
          <p:nvPr/>
        </p:nvSpPr>
        <p:spPr>
          <a:xfrm>
            <a:off x="5916175" y="273771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CAD949-B539-8C44-93A6-6D5EA402D4F0}"/>
              </a:ext>
            </a:extLst>
          </p:cNvPr>
          <p:cNvSpPr txBox="1"/>
          <p:nvPr/>
        </p:nvSpPr>
        <p:spPr>
          <a:xfrm>
            <a:off x="6898422" y="358262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579551-A0E1-7049-A612-3BB527D19A15}"/>
              </a:ext>
            </a:extLst>
          </p:cNvPr>
          <p:cNvSpPr txBox="1"/>
          <p:nvPr/>
        </p:nvSpPr>
        <p:spPr>
          <a:xfrm>
            <a:off x="8007325" y="4481316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8E1D39-D955-6A41-AD56-BE47E736240F}"/>
              </a:ext>
            </a:extLst>
          </p:cNvPr>
          <p:cNvSpPr txBox="1"/>
          <p:nvPr/>
        </p:nvSpPr>
        <p:spPr>
          <a:xfrm>
            <a:off x="5450344" y="3602868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3DADE7-03BE-194B-A5C0-42E4594CDB25}"/>
              </a:ext>
            </a:extLst>
          </p:cNvPr>
          <p:cNvSpPr txBox="1"/>
          <p:nvPr/>
        </p:nvSpPr>
        <p:spPr>
          <a:xfrm>
            <a:off x="5833634" y="442753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9F9508-17AD-2647-A728-76478F8474AC}"/>
              </a:ext>
            </a:extLst>
          </p:cNvPr>
          <p:cNvSpPr txBox="1"/>
          <p:nvPr/>
        </p:nvSpPr>
        <p:spPr>
          <a:xfrm>
            <a:off x="5406192" y="5178732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BD21D1D-89B3-DE4B-A2A6-257500B0FA21}"/>
              </a:ext>
            </a:extLst>
          </p:cNvPr>
          <p:cNvCxnSpPr>
            <a:cxnSpLocks/>
            <a:stCxn id="12" idx="5"/>
            <a:endCxn id="56" idx="1"/>
          </p:cNvCxnSpPr>
          <p:nvPr/>
        </p:nvCxnSpPr>
        <p:spPr>
          <a:xfrm>
            <a:off x="5563077" y="6077015"/>
            <a:ext cx="411271" cy="19588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491DFC33-DE52-8647-98F8-AA1699F2E2A5}"/>
              </a:ext>
            </a:extLst>
          </p:cNvPr>
          <p:cNvSpPr/>
          <p:nvPr/>
        </p:nvSpPr>
        <p:spPr>
          <a:xfrm>
            <a:off x="5839365" y="619416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74A9D6-89E8-5149-8866-1DEE475C5C38}"/>
              </a:ext>
            </a:extLst>
          </p:cNvPr>
          <p:cNvSpPr txBox="1"/>
          <p:nvPr/>
        </p:nvSpPr>
        <p:spPr>
          <a:xfrm>
            <a:off x="5718705" y="5791938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C8E439-EED6-1A44-8475-518F82D7BDB2}"/>
              </a:ext>
            </a:extLst>
          </p:cNvPr>
          <p:cNvSpPr txBox="1"/>
          <p:nvPr/>
        </p:nvSpPr>
        <p:spPr>
          <a:xfrm>
            <a:off x="8235513" y="499147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20E569-58E6-3A46-AE9E-CB00F00BA5B7}"/>
              </a:ext>
            </a:extLst>
          </p:cNvPr>
          <p:cNvSpPr txBox="1"/>
          <p:nvPr/>
        </p:nvSpPr>
        <p:spPr>
          <a:xfrm>
            <a:off x="5159638" y="4123970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76AA2A-DC23-B14E-9F37-10E036326F03}"/>
              </a:ext>
            </a:extLst>
          </p:cNvPr>
          <p:cNvSpPr txBox="1"/>
          <p:nvPr/>
        </p:nvSpPr>
        <p:spPr>
          <a:xfrm>
            <a:off x="5080949" y="5691745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DC8FA90-1E9E-094A-94A6-A947A6802D54}"/>
              </a:ext>
            </a:extLst>
          </p:cNvPr>
          <p:cNvSpPr txBox="1"/>
          <p:nvPr/>
        </p:nvSpPr>
        <p:spPr>
          <a:xfrm>
            <a:off x="6102555" y="6241568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52D08BE-61FD-074B-945B-B1A94D53D632}"/>
              </a:ext>
            </a:extLst>
          </p:cNvPr>
          <p:cNvSpPr txBox="1">
            <a:spLocks/>
          </p:cNvSpPr>
          <p:nvPr/>
        </p:nvSpPr>
        <p:spPr bwMode="auto">
          <a:xfrm>
            <a:off x="315238" y="3099155"/>
            <a:ext cx="4666524" cy="319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/>
              <a:t>1 per / </a:t>
            </a:r>
            <a:r>
              <a:rPr lang="en-US" sz="2800" b="0" dirty="0" err="1"/>
              <a:t>lvl</a:t>
            </a:r>
            <a:r>
              <a:rPr lang="en-US" sz="2800" b="0" dirty="0"/>
              <a:t> = max 32 lookups!</a:t>
            </a:r>
          </a:p>
          <a:p>
            <a:r>
              <a:rPr lang="en-US" sz="2800" b="0" dirty="0"/>
              <a:t>Too slow:</a:t>
            </a:r>
          </a:p>
          <a:p>
            <a:pPr lvl="1"/>
            <a:r>
              <a:rPr lang="en-US" sz="2400" b="0" dirty="0"/>
              <a:t>E.g., “Optical Carrier 48” line   (2.5 Gbps) requires 160ns lookup … or 4 memory accesses</a:t>
            </a:r>
          </a:p>
          <a:p>
            <a:endParaRPr lang="en-US" sz="2400" b="0" dirty="0"/>
          </a:p>
          <a:p>
            <a:pPr lvl="1"/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499135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ary</a:t>
            </a:r>
            <a:r>
              <a:rPr lang="en-US" dirty="0"/>
              <a:t> </a:t>
            </a:r>
            <a:r>
              <a:rPr lang="en-US" dirty="0" err="1"/>
              <a:t>trie</a:t>
            </a:r>
            <a:r>
              <a:rPr lang="en-US" dirty="0"/>
              <a:t> (k=2)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512286-CACF-6849-B58C-1698E1071659}"/>
              </a:ext>
            </a:extLst>
          </p:cNvPr>
          <p:cNvSpPr/>
          <p:nvPr/>
        </p:nvSpPr>
        <p:spPr>
          <a:xfrm>
            <a:off x="4879124" y="243047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74298E-CFCB-1F46-8181-16DFD5FF4F2E}"/>
              </a:ext>
            </a:extLst>
          </p:cNvPr>
          <p:cNvSpPr/>
          <p:nvPr/>
        </p:nvSpPr>
        <p:spPr>
          <a:xfrm>
            <a:off x="5814336" y="319857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4E9685-8C80-4B4E-95B2-DA866AFFF4ED}"/>
              </a:ext>
            </a:extLst>
          </p:cNvPr>
          <p:cNvSpPr/>
          <p:nvPr/>
        </p:nvSpPr>
        <p:spPr>
          <a:xfrm>
            <a:off x="6567483" y="409682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4B5CB4-A8A9-EA45-A9B6-BD9270D1B91B}"/>
              </a:ext>
            </a:extLst>
          </p:cNvPr>
          <p:cNvSpPr/>
          <p:nvPr/>
        </p:nvSpPr>
        <p:spPr>
          <a:xfrm>
            <a:off x="5099633" y="409161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ECD2A4-81C7-5347-993E-57268B270D2A}"/>
              </a:ext>
            </a:extLst>
          </p:cNvPr>
          <p:cNvSpPr/>
          <p:nvPr/>
        </p:nvSpPr>
        <p:spPr>
          <a:xfrm>
            <a:off x="2574023" y="5091665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0CD930A-1CE3-864D-9E0E-91CC856E8287}"/>
              </a:ext>
            </a:extLst>
          </p:cNvPr>
          <p:cNvCxnSpPr>
            <a:stCxn id="6" idx="5"/>
            <a:endCxn id="8" idx="1"/>
          </p:cNvCxnSpPr>
          <p:nvPr/>
        </p:nvCxnSpPr>
        <p:spPr>
          <a:xfrm>
            <a:off x="5665861" y="2889400"/>
            <a:ext cx="283458" cy="38791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2572AC-FBE0-BD46-A1D6-5854E29D6587}"/>
              </a:ext>
            </a:extLst>
          </p:cNvPr>
          <p:cNvCxnSpPr>
            <a:cxnSpLocks/>
            <a:stCxn id="8" idx="5"/>
            <a:endCxn id="9" idx="1"/>
          </p:cNvCxnSpPr>
          <p:nvPr/>
        </p:nvCxnSpPr>
        <p:spPr>
          <a:xfrm>
            <a:off x="6601073" y="3657500"/>
            <a:ext cx="101393" cy="51806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00DF9D-DE78-BB4C-9A0A-C07D73D45285}"/>
              </a:ext>
            </a:extLst>
          </p:cNvPr>
          <p:cNvCxnSpPr>
            <a:cxnSpLocks/>
            <a:stCxn id="8" idx="3"/>
            <a:endCxn id="10" idx="7"/>
          </p:cNvCxnSpPr>
          <p:nvPr/>
        </p:nvCxnSpPr>
        <p:spPr>
          <a:xfrm flipH="1">
            <a:off x="5886370" y="3657500"/>
            <a:ext cx="62949" cy="5128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A7E0643-4232-0148-9DE6-057897C997E3}"/>
              </a:ext>
            </a:extLst>
          </p:cNvPr>
          <p:cNvSpPr txBox="1"/>
          <p:nvPr/>
        </p:nvSpPr>
        <p:spPr>
          <a:xfrm>
            <a:off x="5916175" y="2737710"/>
            <a:ext cx="4988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CAD949-B539-8C44-93A6-6D5EA402D4F0}"/>
              </a:ext>
            </a:extLst>
          </p:cNvPr>
          <p:cNvSpPr txBox="1"/>
          <p:nvPr/>
        </p:nvSpPr>
        <p:spPr>
          <a:xfrm>
            <a:off x="6837895" y="3582620"/>
            <a:ext cx="489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8E1D39-D955-6A41-AD56-BE47E736240F}"/>
              </a:ext>
            </a:extLst>
          </p:cNvPr>
          <p:cNvSpPr txBox="1"/>
          <p:nvPr/>
        </p:nvSpPr>
        <p:spPr>
          <a:xfrm>
            <a:off x="5261088" y="3602868"/>
            <a:ext cx="501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9F9508-17AD-2647-A728-76478F8474AC}"/>
              </a:ext>
            </a:extLst>
          </p:cNvPr>
          <p:cNvSpPr txBox="1"/>
          <p:nvPr/>
        </p:nvSpPr>
        <p:spPr>
          <a:xfrm>
            <a:off x="2956833" y="4560583"/>
            <a:ext cx="4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91DFC33-DE52-8647-98F8-AA1699F2E2A5}"/>
              </a:ext>
            </a:extLst>
          </p:cNvPr>
          <p:cNvSpPr/>
          <p:nvPr/>
        </p:nvSpPr>
        <p:spPr>
          <a:xfrm>
            <a:off x="4094913" y="5071949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E9A5669-0B04-6B4B-912C-52223818A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45158"/>
              </p:ext>
            </p:extLst>
          </p:nvPr>
        </p:nvGraphicFramePr>
        <p:xfrm>
          <a:off x="300375" y="1248955"/>
          <a:ext cx="2457920" cy="2995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960">
                  <a:extLst>
                    <a:ext uri="{9D8B030D-6E8A-4147-A177-3AD203B41FA5}">
                      <a16:colId xmlns:a16="http://schemas.microsoft.com/office/drawing/2014/main" val="1934415507"/>
                    </a:ext>
                  </a:extLst>
                </a:gridCol>
                <a:gridCol w="1228960">
                  <a:extLst>
                    <a:ext uri="{9D8B030D-6E8A-4147-A177-3AD203B41FA5}">
                      <a16:colId xmlns:a16="http://schemas.microsoft.com/office/drawing/2014/main" val="2697387741"/>
                    </a:ext>
                  </a:extLst>
                </a:gridCol>
              </a:tblGrid>
              <a:tr h="599118">
                <a:tc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Prefixes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791583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111*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2786380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530638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1010*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283572"/>
                  </a:ext>
                </a:extLst>
              </a:tr>
              <a:tr h="59911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10101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336645"/>
                  </a:ext>
                </a:extLst>
              </a:tr>
            </a:tbl>
          </a:graphicData>
        </a:graphic>
      </p:graphicFrame>
      <p:sp>
        <p:nvSpPr>
          <p:cNvPr id="36" name="Oval 35">
            <a:extLst>
              <a:ext uri="{FF2B5EF4-FFF2-40B4-BE49-F238E27FC236}">
                <a16:creationId xmlns:a16="http://schemas.microsoft.com/office/drawing/2014/main" id="{CE6225ED-D5AA-4E47-BBEB-C0B5284EC7B7}"/>
              </a:ext>
            </a:extLst>
          </p:cNvPr>
          <p:cNvSpPr/>
          <p:nvPr/>
        </p:nvSpPr>
        <p:spPr>
          <a:xfrm>
            <a:off x="4042019" y="3198570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36C3DA6-73AF-6F42-84AD-08A0D78E4AD5}"/>
              </a:ext>
            </a:extLst>
          </p:cNvPr>
          <p:cNvCxnSpPr>
            <a:cxnSpLocks/>
            <a:stCxn id="6" idx="3"/>
            <a:endCxn id="36" idx="7"/>
          </p:cNvCxnSpPr>
          <p:nvPr/>
        </p:nvCxnSpPr>
        <p:spPr>
          <a:xfrm flipH="1">
            <a:off x="4828756" y="2889400"/>
            <a:ext cx="185351" cy="38791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36C8C09-5028-C14D-99B4-C81678812D3E}"/>
              </a:ext>
            </a:extLst>
          </p:cNvPr>
          <p:cNvSpPr txBox="1"/>
          <p:nvPr/>
        </p:nvSpPr>
        <p:spPr>
          <a:xfrm>
            <a:off x="4363019" y="2746750"/>
            <a:ext cx="4988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8DC823F-9C72-5641-A193-E8DEF12E01C8}"/>
              </a:ext>
            </a:extLst>
          </p:cNvPr>
          <p:cNvSpPr/>
          <p:nvPr/>
        </p:nvSpPr>
        <p:spPr>
          <a:xfrm>
            <a:off x="3378518" y="4083123"/>
            <a:ext cx="921720" cy="53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20E569-58E6-3A46-AE9E-CB00F00BA5B7}"/>
              </a:ext>
            </a:extLst>
          </p:cNvPr>
          <p:cNvSpPr txBox="1"/>
          <p:nvPr/>
        </p:nvSpPr>
        <p:spPr>
          <a:xfrm>
            <a:off x="4328725" y="3251961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F2425F-1430-B64D-B76A-2E9A155F7A9C}"/>
              </a:ext>
            </a:extLst>
          </p:cNvPr>
          <p:cNvSpPr txBox="1"/>
          <p:nvPr/>
        </p:nvSpPr>
        <p:spPr>
          <a:xfrm>
            <a:off x="5416910" y="4158695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743EBB-3385-5F48-9E19-89C14C1D1F1C}"/>
              </a:ext>
            </a:extLst>
          </p:cNvPr>
          <p:cNvSpPr txBox="1"/>
          <p:nvPr/>
        </p:nvSpPr>
        <p:spPr>
          <a:xfrm>
            <a:off x="6820749" y="4150263"/>
            <a:ext cx="788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A48B6A8-6294-8C48-A858-129F90167197}"/>
              </a:ext>
            </a:extLst>
          </p:cNvPr>
          <p:cNvCxnSpPr>
            <a:cxnSpLocks/>
            <a:stCxn id="36" idx="3"/>
            <a:endCxn id="44" idx="0"/>
          </p:cNvCxnSpPr>
          <p:nvPr/>
        </p:nvCxnSpPr>
        <p:spPr>
          <a:xfrm flipH="1">
            <a:off x="3839378" y="3657500"/>
            <a:ext cx="337624" cy="42562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F9161E3-9F0C-2D48-B91D-10F0614AF2EF}"/>
              </a:ext>
            </a:extLst>
          </p:cNvPr>
          <p:cNvCxnSpPr>
            <a:cxnSpLocks/>
            <a:stCxn id="44" idx="3"/>
            <a:endCxn id="12" idx="7"/>
          </p:cNvCxnSpPr>
          <p:nvPr/>
        </p:nvCxnSpPr>
        <p:spPr>
          <a:xfrm flipH="1">
            <a:off x="3360760" y="4542053"/>
            <a:ext cx="152741" cy="62835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D0746C5-C971-8245-9D27-E157C1C4FAA3}"/>
              </a:ext>
            </a:extLst>
          </p:cNvPr>
          <p:cNvCxnSpPr>
            <a:cxnSpLocks/>
            <a:stCxn id="44" idx="5"/>
            <a:endCxn id="56" idx="1"/>
          </p:cNvCxnSpPr>
          <p:nvPr/>
        </p:nvCxnSpPr>
        <p:spPr>
          <a:xfrm>
            <a:off x="4165255" y="4542053"/>
            <a:ext cx="64641" cy="60863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7DA05180-E23D-B941-89D4-D72F6B0ABCBC}"/>
              </a:ext>
            </a:extLst>
          </p:cNvPr>
          <p:cNvSpPr txBox="1"/>
          <p:nvPr/>
        </p:nvSpPr>
        <p:spPr>
          <a:xfrm>
            <a:off x="4197472" y="4550540"/>
            <a:ext cx="4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3E5C53-813E-4A4C-9731-CF36988ADCAE}"/>
              </a:ext>
            </a:extLst>
          </p:cNvPr>
          <p:cNvSpPr txBox="1"/>
          <p:nvPr/>
        </p:nvSpPr>
        <p:spPr>
          <a:xfrm>
            <a:off x="3509891" y="3579363"/>
            <a:ext cx="4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76AA2A-DC23-B14E-9F37-10E036326F03}"/>
              </a:ext>
            </a:extLst>
          </p:cNvPr>
          <p:cNvSpPr txBox="1"/>
          <p:nvPr/>
        </p:nvSpPr>
        <p:spPr>
          <a:xfrm>
            <a:off x="3650280" y="4128003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E8D2DBE-194C-7943-AF2E-C466A1E4C82F}"/>
              </a:ext>
            </a:extLst>
          </p:cNvPr>
          <p:cNvSpPr txBox="1"/>
          <p:nvPr/>
        </p:nvSpPr>
        <p:spPr>
          <a:xfrm>
            <a:off x="2826209" y="5150689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E9AFBF0-217F-134E-A518-ECE375D40F2E}"/>
              </a:ext>
            </a:extLst>
          </p:cNvPr>
          <p:cNvSpPr txBox="1"/>
          <p:nvPr/>
        </p:nvSpPr>
        <p:spPr>
          <a:xfrm>
            <a:off x="4388370" y="5102152"/>
            <a:ext cx="312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93916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</a:t>
            </a:r>
            <a:r>
              <a:rPr lang="en-US" dirty="0" err="1"/>
              <a:t>trie</a:t>
            </a:r>
            <a:r>
              <a:rPr lang="en-US" dirty="0"/>
              <a:t> for LPM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4906963"/>
          </a:xfrm>
        </p:spPr>
        <p:txBody>
          <a:bodyPr/>
          <a:lstStyle/>
          <a:p>
            <a:r>
              <a:rPr lang="en-US" sz="2800" dirty="0"/>
              <a:t>Content-Address Memory (CAM)</a:t>
            </a:r>
          </a:p>
          <a:p>
            <a:pPr lvl="1"/>
            <a:r>
              <a:rPr lang="en-US" sz="2400" dirty="0"/>
              <a:t>Input:  tag (address)</a:t>
            </a:r>
          </a:p>
          <a:p>
            <a:pPr lvl="1"/>
            <a:r>
              <a:rPr lang="en-US" sz="2400" dirty="0"/>
              <a:t>Output: value (port</a:t>
            </a:r>
          </a:p>
          <a:p>
            <a:pPr lvl="1"/>
            <a:r>
              <a:rPr lang="en-US" sz="2400" dirty="0"/>
              <a:t>Exact match, but O(1) in hardware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Ternary CAM</a:t>
            </a:r>
          </a:p>
          <a:p>
            <a:pPr lvl="1"/>
            <a:r>
              <a:rPr lang="en-US" sz="2400" dirty="0"/>
              <a:t>0, 1, * </a:t>
            </a:r>
          </a:p>
          <a:p>
            <a:pPr lvl="1"/>
            <a:r>
              <a:rPr lang="en-US" sz="2400" dirty="0"/>
              <a:t>“value” memory cell and “mask” (care / don’t care) cell</a:t>
            </a:r>
          </a:p>
          <a:p>
            <a:pPr>
              <a:spcBef>
                <a:spcPts val="1600"/>
              </a:spcBef>
            </a:pPr>
            <a:r>
              <a:rPr lang="en-US" sz="2800" dirty="0"/>
              <a:t>LPM via TCAM</a:t>
            </a:r>
          </a:p>
          <a:p>
            <a:pPr lvl="1"/>
            <a:r>
              <a:rPr lang="en-US" sz="2400" dirty="0"/>
              <a:t>In parallel, search all prefixes for all matches</a:t>
            </a:r>
          </a:p>
          <a:p>
            <a:pPr lvl="1"/>
            <a:r>
              <a:rPr lang="en-US" sz="2400" dirty="0"/>
              <a:t>Then choose longest match</a:t>
            </a:r>
          </a:p>
          <a:p>
            <a:pPr lvl="2"/>
            <a:r>
              <a:rPr lang="en-US" dirty="0"/>
              <a:t>Trick: choose first match, but already sorted by prefix length</a:t>
            </a:r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</a:t>
            </a:r>
            <a:r>
              <a:rPr lang="en-US" dirty="0" err="1"/>
              <a:t>trie</a:t>
            </a:r>
            <a:r>
              <a:rPr lang="en-US" dirty="0"/>
              <a:t> for LPM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E5590-35C6-4441-B64F-C67DC0D9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50" y="1528699"/>
            <a:ext cx="7413231" cy="44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19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B61022BA-96E6-6A46-95B7-03BA2B92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6200"/>
            <a:ext cx="8801100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  <a:cs typeface="Calibri" panose="020F0502020204030204" pitchFamily="34" charset="0"/>
              </a:rPr>
              <a:t>Decision: Forwarding table per line card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947AC5FB-FEA7-5B4F-B751-7369CE97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257550"/>
            <a:ext cx="2085975" cy="29146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Calibri" panose="020F0502020204030204" pitchFamily="34" charset="0"/>
              </a:rPr>
              <a:t>Switching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Calibri" panose="020F0502020204030204" pitchFamily="34" charset="0"/>
              </a:rPr>
              <a:t>Fabric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03A700D6-7984-074F-9EBE-04D4E92F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1614488"/>
            <a:ext cx="2085975" cy="1300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cs typeface="Calibri" panose="020F0502020204030204" pitchFamily="34" charset="0"/>
              </a:rPr>
              <a:t>Processor</a:t>
            </a:r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1985A068-085A-B348-B5DB-F559E18DE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914650"/>
            <a:ext cx="328612" cy="342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2711" name="Rectangle 6">
            <a:extLst>
              <a:ext uri="{FF2B5EF4-FFF2-40B4-BE49-F238E27FC236}">
                <a16:creationId xmlns:a16="http://schemas.microsoft.com/office/drawing/2014/main" id="{A0EBF8BA-778D-6E46-AB7D-84BEFBB4F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347186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2" name="Rectangle 7">
            <a:extLst>
              <a:ext uri="{FF2B5EF4-FFF2-40B4-BE49-F238E27FC236}">
                <a16:creationId xmlns:a16="http://schemas.microsoft.com/office/drawing/2014/main" id="{A11DDDA3-1EF4-1B4C-83CA-9E75201E5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61473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3" name="Text Box 8">
            <a:extLst>
              <a:ext uri="{FF2B5EF4-FFF2-40B4-BE49-F238E27FC236}">
                <a16:creationId xmlns:a16="http://schemas.microsoft.com/office/drawing/2014/main" id="{E7F8B26D-D5A5-AA4E-99A8-89E9ED71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357187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4" name="Line 9">
            <a:extLst>
              <a:ext uri="{FF2B5EF4-FFF2-40B4-BE49-F238E27FC236}">
                <a16:creationId xmlns:a16="http://schemas.microsoft.com/office/drawing/2014/main" id="{B83CD921-7833-0C42-B0CD-59FE966F21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" y="37433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Rectangle 10">
            <a:extLst>
              <a:ext uri="{FF2B5EF4-FFF2-40B4-BE49-F238E27FC236}">
                <a16:creationId xmlns:a16="http://schemas.microsoft.com/office/drawing/2014/main" id="{78761189-B364-E44F-A96C-74D97AA0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4452938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6" name="Rectangle 11">
            <a:extLst>
              <a:ext uri="{FF2B5EF4-FFF2-40B4-BE49-F238E27FC236}">
                <a16:creationId xmlns:a16="http://schemas.microsoft.com/office/drawing/2014/main" id="{18DE0DFA-D9C4-9246-BEF1-48E4374B4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4610100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7" name="Text Box 12">
            <a:extLst>
              <a:ext uri="{FF2B5EF4-FFF2-40B4-BE49-F238E27FC236}">
                <a16:creationId xmlns:a16="http://schemas.microsoft.com/office/drawing/2014/main" id="{70749726-B5B9-9244-B037-5BC82296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4552950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8" name="Line 13">
            <a:extLst>
              <a:ext uri="{FF2B5EF4-FFF2-40B4-BE49-F238E27FC236}">
                <a16:creationId xmlns:a16="http://schemas.microsoft.com/office/drawing/2014/main" id="{FA33582F-85E8-1D48-8E53-E52C082B36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" y="472440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9" name="Rectangle 14">
            <a:extLst>
              <a:ext uri="{FF2B5EF4-FFF2-40B4-BE49-F238E27FC236}">
                <a16:creationId xmlns:a16="http://schemas.microsoft.com/office/drawing/2014/main" id="{AED81357-1AB6-A847-A398-8D3B1F00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5448300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0" name="Rectangle 15">
            <a:extLst>
              <a:ext uri="{FF2B5EF4-FFF2-40B4-BE49-F238E27FC236}">
                <a16:creationId xmlns:a16="http://schemas.microsoft.com/office/drawing/2014/main" id="{0A02F9D4-59B1-0647-A0FD-30CD262A8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5605463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1" name="Text Box 16">
            <a:extLst>
              <a:ext uri="{FF2B5EF4-FFF2-40B4-BE49-F238E27FC236}">
                <a16:creationId xmlns:a16="http://schemas.microsoft.com/office/drawing/2014/main" id="{F12E5AA9-3FA3-CE43-9017-DC03E2FA5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5548313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92" name="Line 17">
            <a:extLst>
              <a:ext uri="{FF2B5EF4-FFF2-40B4-BE49-F238E27FC236}">
                <a16:creationId xmlns:a16="http://schemas.microsoft.com/office/drawing/2014/main" id="{3651E833-538B-8742-8CCB-97597C3B1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950" y="5719763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Rectangle 30">
            <a:extLst>
              <a:ext uri="{FF2B5EF4-FFF2-40B4-BE49-F238E27FC236}">
                <a16:creationId xmlns:a16="http://schemas.microsoft.com/office/drawing/2014/main" id="{FCC1B5DD-1BD9-7648-832C-68C1EA69C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385888"/>
            <a:ext cx="6900863" cy="507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806" name="Freeform 31">
            <a:extLst>
              <a:ext uri="{FF2B5EF4-FFF2-40B4-BE49-F238E27FC236}">
                <a16:creationId xmlns:a16="http://schemas.microsoft.com/office/drawing/2014/main" id="{AF3FFAC3-920F-E840-8692-5E0423DBF297}"/>
              </a:ext>
            </a:extLst>
          </p:cNvPr>
          <p:cNvSpPr>
            <a:spLocks/>
          </p:cNvSpPr>
          <p:nvPr/>
        </p:nvSpPr>
        <p:spPr bwMode="auto">
          <a:xfrm>
            <a:off x="2209800" y="2622550"/>
            <a:ext cx="557213" cy="730250"/>
          </a:xfrm>
          <a:custGeom>
            <a:avLst/>
            <a:gdLst>
              <a:gd name="T0" fmla="*/ 0 w 508"/>
              <a:gd name="T1" fmla="*/ 0 h 460"/>
              <a:gd name="T2" fmla="*/ 2147483646 w 508"/>
              <a:gd name="T3" fmla="*/ 2147483646 h 460"/>
              <a:gd name="T4" fmla="*/ 2147483646 w 508"/>
              <a:gd name="T5" fmla="*/ 2147483646 h 460"/>
              <a:gd name="T6" fmla="*/ 0 60000 65536"/>
              <a:gd name="T7" fmla="*/ 0 60000 65536"/>
              <a:gd name="T8" fmla="*/ 0 60000 65536"/>
              <a:gd name="T9" fmla="*/ 0 w 508"/>
              <a:gd name="T10" fmla="*/ 0 h 460"/>
              <a:gd name="T11" fmla="*/ 508 w 508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460">
                <a:moveTo>
                  <a:pt x="0" y="0"/>
                </a:moveTo>
                <a:cubicBezTo>
                  <a:pt x="139" y="34"/>
                  <a:pt x="278" y="68"/>
                  <a:pt x="363" y="145"/>
                </a:cubicBezTo>
                <a:cubicBezTo>
                  <a:pt x="448" y="222"/>
                  <a:pt x="478" y="341"/>
                  <a:pt x="508" y="46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7" name="Text Box 32">
            <a:extLst>
              <a:ext uri="{FF2B5EF4-FFF2-40B4-BE49-F238E27FC236}">
                <a16:creationId xmlns:a16="http://schemas.microsoft.com/office/drawing/2014/main" id="{0ADBA9A7-0F3D-6742-80C3-1CF30C32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133600"/>
            <a:ext cx="1538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cs typeface="Calibri" panose="020F0502020204030204" pitchFamily="34" charset="0"/>
              </a:rPr>
              <a:t>data plane</a:t>
            </a:r>
          </a:p>
        </p:txBody>
      </p:sp>
      <p:sp>
        <p:nvSpPr>
          <p:cNvPr id="75810" name="Slide Number Placeholder 3">
            <a:extLst>
              <a:ext uri="{FF2B5EF4-FFF2-40B4-BE49-F238E27FC236}">
                <a16:creationId xmlns:a16="http://schemas.microsoft.com/office/drawing/2014/main" id="{B1AC6F38-CBF7-FD4C-B9C0-6A45409F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77612E-C190-E44B-AE31-AEDCA28CD535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DAA146-5F92-E745-921A-03364BDAF839}"/>
              </a:ext>
            </a:extLst>
          </p:cNvPr>
          <p:cNvSpPr txBox="1"/>
          <p:nvPr/>
        </p:nvSpPr>
        <p:spPr>
          <a:xfrm>
            <a:off x="5824538" y="3640604"/>
            <a:ext cx="2962275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Each line card has own forwarding table copy</a:t>
            </a:r>
          </a:p>
          <a:p>
            <a:pPr marL="457200" indent="-457200">
              <a:buAutoNum type="arabicPeriod"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Prevents central table bottleneck (vs. early routers had table across shared bus)</a:t>
            </a:r>
          </a:p>
        </p:txBody>
      </p:sp>
    </p:spTree>
    <p:extLst>
      <p:ext uri="{BB962C8B-B14F-4D97-AF65-F5344CB8AC3E}">
        <p14:creationId xmlns:p14="http://schemas.microsoft.com/office/powerpoint/2010/main" val="293627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B61022BA-96E6-6A46-95B7-03BA2B92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Decision: Crossbar switch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947AC5FB-FEA7-5B4F-B751-7369CE97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257550"/>
            <a:ext cx="2085975" cy="29146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cs typeface="Calibri" panose="020F0502020204030204" pitchFamily="34" charset="0"/>
              </a:rPr>
              <a:t>????</a:t>
            </a: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03A700D6-7984-074F-9EBE-04D4E92F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1614488"/>
            <a:ext cx="2085975" cy="1300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cs typeface="Calibri" panose="020F0502020204030204" pitchFamily="34" charset="0"/>
              </a:rPr>
              <a:t>Processor</a:t>
            </a:r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1985A068-085A-B348-B5DB-F559E18DE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914650"/>
            <a:ext cx="328612" cy="342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2711" name="Rectangle 6">
            <a:extLst>
              <a:ext uri="{FF2B5EF4-FFF2-40B4-BE49-F238E27FC236}">
                <a16:creationId xmlns:a16="http://schemas.microsoft.com/office/drawing/2014/main" id="{A0EBF8BA-778D-6E46-AB7D-84BEFBB4F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347186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2" name="Rectangle 7">
            <a:extLst>
              <a:ext uri="{FF2B5EF4-FFF2-40B4-BE49-F238E27FC236}">
                <a16:creationId xmlns:a16="http://schemas.microsoft.com/office/drawing/2014/main" id="{A11DDDA3-1EF4-1B4C-83CA-9E75201E5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61473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3" name="Text Box 8">
            <a:extLst>
              <a:ext uri="{FF2B5EF4-FFF2-40B4-BE49-F238E27FC236}">
                <a16:creationId xmlns:a16="http://schemas.microsoft.com/office/drawing/2014/main" id="{E7F8B26D-D5A5-AA4E-99A8-89E9ED71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357187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4" name="Line 9">
            <a:extLst>
              <a:ext uri="{FF2B5EF4-FFF2-40B4-BE49-F238E27FC236}">
                <a16:creationId xmlns:a16="http://schemas.microsoft.com/office/drawing/2014/main" id="{B83CD921-7833-0C42-B0CD-59FE966F21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" y="37433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Rectangle 10">
            <a:extLst>
              <a:ext uri="{FF2B5EF4-FFF2-40B4-BE49-F238E27FC236}">
                <a16:creationId xmlns:a16="http://schemas.microsoft.com/office/drawing/2014/main" id="{78761189-B364-E44F-A96C-74D97AA0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4452938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86" name="Rectangle 11">
            <a:extLst>
              <a:ext uri="{FF2B5EF4-FFF2-40B4-BE49-F238E27FC236}">
                <a16:creationId xmlns:a16="http://schemas.microsoft.com/office/drawing/2014/main" id="{18DE0DFA-D9C4-9246-BEF1-48E4374B4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4610100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87" name="Text Box 12">
            <a:extLst>
              <a:ext uri="{FF2B5EF4-FFF2-40B4-BE49-F238E27FC236}">
                <a16:creationId xmlns:a16="http://schemas.microsoft.com/office/drawing/2014/main" id="{70749726-B5B9-9244-B037-5BC82296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4552950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88" name="Line 13">
            <a:extLst>
              <a:ext uri="{FF2B5EF4-FFF2-40B4-BE49-F238E27FC236}">
                <a16:creationId xmlns:a16="http://schemas.microsoft.com/office/drawing/2014/main" id="{FA33582F-85E8-1D48-8E53-E52C082B36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" y="472440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9" name="Rectangle 14">
            <a:extLst>
              <a:ext uri="{FF2B5EF4-FFF2-40B4-BE49-F238E27FC236}">
                <a16:creationId xmlns:a16="http://schemas.microsoft.com/office/drawing/2014/main" id="{AED81357-1AB6-A847-A398-8D3B1F00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5448300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0" name="Rectangle 15">
            <a:extLst>
              <a:ext uri="{FF2B5EF4-FFF2-40B4-BE49-F238E27FC236}">
                <a16:creationId xmlns:a16="http://schemas.microsoft.com/office/drawing/2014/main" id="{0A02F9D4-59B1-0647-A0FD-30CD262A8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5605463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1" name="Text Box 16">
            <a:extLst>
              <a:ext uri="{FF2B5EF4-FFF2-40B4-BE49-F238E27FC236}">
                <a16:creationId xmlns:a16="http://schemas.microsoft.com/office/drawing/2014/main" id="{F12E5AA9-3FA3-CE43-9017-DC03E2FA5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5548313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92" name="Line 17">
            <a:extLst>
              <a:ext uri="{FF2B5EF4-FFF2-40B4-BE49-F238E27FC236}">
                <a16:creationId xmlns:a16="http://schemas.microsoft.com/office/drawing/2014/main" id="{3651E833-538B-8742-8CCB-97597C3B1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950" y="5719763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3" name="Rectangle 18">
            <a:extLst>
              <a:ext uri="{FF2B5EF4-FFF2-40B4-BE49-F238E27FC236}">
                <a16:creationId xmlns:a16="http://schemas.microsoft.com/office/drawing/2014/main" id="{BECA3B0A-0454-B24C-B845-4FDC6234776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43600" y="3481388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4" name="Rectangle 19">
            <a:extLst>
              <a:ext uri="{FF2B5EF4-FFF2-40B4-BE49-F238E27FC236}">
                <a16:creationId xmlns:a16="http://schemas.microsoft.com/office/drawing/2014/main" id="{6D014608-0167-3343-8F0C-43155CA831A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86413" y="3638550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5" name="Text Box 20">
            <a:extLst>
              <a:ext uri="{FF2B5EF4-FFF2-40B4-BE49-F238E27FC236}">
                <a16:creationId xmlns:a16="http://schemas.microsoft.com/office/drawing/2014/main" id="{3B01C767-4FC2-A34A-9B21-FCC031FAA22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91500" y="3595688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796" name="Line 21">
            <a:extLst>
              <a:ext uri="{FF2B5EF4-FFF2-40B4-BE49-F238E27FC236}">
                <a16:creationId xmlns:a16="http://schemas.microsoft.com/office/drawing/2014/main" id="{3101742E-47A6-5148-8370-846986A63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6650" y="375285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2">
            <a:extLst>
              <a:ext uri="{FF2B5EF4-FFF2-40B4-BE49-F238E27FC236}">
                <a16:creationId xmlns:a16="http://schemas.microsoft.com/office/drawing/2014/main" id="{8A81C7FA-AF99-0E40-A8C0-8203B67B090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2650" y="446246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798" name="Rectangle 23">
            <a:extLst>
              <a:ext uri="{FF2B5EF4-FFF2-40B4-BE49-F238E27FC236}">
                <a16:creationId xmlns:a16="http://schemas.microsoft.com/office/drawing/2014/main" id="{B5D1524F-B263-8541-9EB5-1CBD195875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05463" y="4619625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799" name="Text Box 24">
            <a:extLst>
              <a:ext uri="{FF2B5EF4-FFF2-40B4-BE49-F238E27FC236}">
                <a16:creationId xmlns:a16="http://schemas.microsoft.com/office/drawing/2014/main" id="{B834AED6-F30C-7D4F-B700-CD9163A6A97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91500" y="456247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800" name="Line 25">
            <a:extLst>
              <a:ext uri="{FF2B5EF4-FFF2-40B4-BE49-F238E27FC236}">
                <a16:creationId xmlns:a16="http://schemas.microsoft.com/office/drawing/2014/main" id="{F591719A-FDAB-4F44-8734-30F75AF10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125" y="47339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1" name="Rectangle 26">
            <a:extLst>
              <a:ext uri="{FF2B5EF4-FFF2-40B4-BE49-F238E27FC236}">
                <a16:creationId xmlns:a16="http://schemas.microsoft.com/office/drawing/2014/main" id="{97952FD2-45F9-704A-BA68-47BAEB53088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3125" y="5457825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5802" name="Rectangle 27">
            <a:extLst>
              <a:ext uri="{FF2B5EF4-FFF2-40B4-BE49-F238E27FC236}">
                <a16:creationId xmlns:a16="http://schemas.microsoft.com/office/drawing/2014/main" id="{D32583D8-8C62-9244-BA45-44D5EC2E31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95938" y="561498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803" name="Text Box 28">
            <a:extLst>
              <a:ext uri="{FF2B5EF4-FFF2-40B4-BE49-F238E27FC236}">
                <a16:creationId xmlns:a16="http://schemas.microsoft.com/office/drawing/2014/main" id="{63DCE655-191A-4744-A30B-426F2FDD213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191500" y="5572185"/>
            <a:ext cx="11705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Line Card</a:t>
            </a:r>
          </a:p>
        </p:txBody>
      </p:sp>
      <p:sp>
        <p:nvSpPr>
          <p:cNvPr id="75804" name="Line 29">
            <a:extLst>
              <a:ext uri="{FF2B5EF4-FFF2-40B4-BE49-F238E27FC236}">
                <a16:creationId xmlns:a16="http://schemas.microsoft.com/office/drawing/2014/main" id="{21FEA463-9EE0-5F41-A862-4D3CBC99F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729288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Rectangle 30">
            <a:extLst>
              <a:ext uri="{FF2B5EF4-FFF2-40B4-BE49-F238E27FC236}">
                <a16:creationId xmlns:a16="http://schemas.microsoft.com/office/drawing/2014/main" id="{FCC1B5DD-1BD9-7648-832C-68C1EA69C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385888"/>
            <a:ext cx="6900863" cy="507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75806" name="Freeform 31">
            <a:extLst>
              <a:ext uri="{FF2B5EF4-FFF2-40B4-BE49-F238E27FC236}">
                <a16:creationId xmlns:a16="http://schemas.microsoft.com/office/drawing/2014/main" id="{AF3FFAC3-920F-E840-8692-5E0423DBF297}"/>
              </a:ext>
            </a:extLst>
          </p:cNvPr>
          <p:cNvSpPr>
            <a:spLocks/>
          </p:cNvSpPr>
          <p:nvPr/>
        </p:nvSpPr>
        <p:spPr bwMode="auto">
          <a:xfrm>
            <a:off x="2209800" y="2622550"/>
            <a:ext cx="557213" cy="730250"/>
          </a:xfrm>
          <a:custGeom>
            <a:avLst/>
            <a:gdLst>
              <a:gd name="T0" fmla="*/ 0 w 508"/>
              <a:gd name="T1" fmla="*/ 0 h 460"/>
              <a:gd name="T2" fmla="*/ 2147483646 w 508"/>
              <a:gd name="T3" fmla="*/ 2147483646 h 460"/>
              <a:gd name="T4" fmla="*/ 2147483646 w 508"/>
              <a:gd name="T5" fmla="*/ 2147483646 h 460"/>
              <a:gd name="T6" fmla="*/ 0 60000 65536"/>
              <a:gd name="T7" fmla="*/ 0 60000 65536"/>
              <a:gd name="T8" fmla="*/ 0 60000 65536"/>
              <a:gd name="T9" fmla="*/ 0 w 508"/>
              <a:gd name="T10" fmla="*/ 0 h 460"/>
              <a:gd name="T11" fmla="*/ 508 w 508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460">
                <a:moveTo>
                  <a:pt x="0" y="0"/>
                </a:moveTo>
                <a:cubicBezTo>
                  <a:pt x="139" y="34"/>
                  <a:pt x="278" y="68"/>
                  <a:pt x="363" y="145"/>
                </a:cubicBezTo>
                <a:cubicBezTo>
                  <a:pt x="448" y="222"/>
                  <a:pt x="478" y="341"/>
                  <a:pt x="508" y="46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7" name="Text Box 32">
            <a:extLst>
              <a:ext uri="{FF2B5EF4-FFF2-40B4-BE49-F238E27FC236}">
                <a16:creationId xmlns:a16="http://schemas.microsoft.com/office/drawing/2014/main" id="{0ADBA9A7-0F3D-6742-80C3-1CF30C32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133600"/>
            <a:ext cx="1538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cs typeface="Calibri" panose="020F0502020204030204" pitchFamily="34" charset="0"/>
              </a:rPr>
              <a:t>data plane</a:t>
            </a:r>
          </a:p>
        </p:txBody>
      </p:sp>
      <p:sp>
        <p:nvSpPr>
          <p:cNvPr id="75808" name="Freeform 33">
            <a:extLst>
              <a:ext uri="{FF2B5EF4-FFF2-40B4-BE49-F238E27FC236}">
                <a16:creationId xmlns:a16="http://schemas.microsoft.com/office/drawing/2014/main" id="{2EC98DF8-5756-1748-8DE5-8DE8E1A94854}"/>
              </a:ext>
            </a:extLst>
          </p:cNvPr>
          <p:cNvSpPr>
            <a:spLocks/>
          </p:cNvSpPr>
          <p:nvPr/>
        </p:nvSpPr>
        <p:spPr bwMode="auto">
          <a:xfrm>
            <a:off x="5686425" y="2162175"/>
            <a:ext cx="652463" cy="319088"/>
          </a:xfrm>
          <a:custGeom>
            <a:avLst/>
            <a:gdLst>
              <a:gd name="T0" fmla="*/ 2147483646 w 411"/>
              <a:gd name="T1" fmla="*/ 0 h 201"/>
              <a:gd name="T2" fmla="*/ 2147483646 w 411"/>
              <a:gd name="T3" fmla="*/ 2147483646 h 201"/>
              <a:gd name="T4" fmla="*/ 0 w 411"/>
              <a:gd name="T5" fmla="*/ 2147483646 h 201"/>
              <a:gd name="T6" fmla="*/ 0 60000 65536"/>
              <a:gd name="T7" fmla="*/ 0 60000 65536"/>
              <a:gd name="T8" fmla="*/ 0 60000 65536"/>
              <a:gd name="T9" fmla="*/ 0 w 411"/>
              <a:gd name="T10" fmla="*/ 0 h 201"/>
              <a:gd name="T11" fmla="*/ 411 w 411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" h="201">
                <a:moveTo>
                  <a:pt x="411" y="0"/>
                </a:moveTo>
                <a:cubicBezTo>
                  <a:pt x="360" y="68"/>
                  <a:pt x="310" y="137"/>
                  <a:pt x="242" y="169"/>
                </a:cubicBezTo>
                <a:cubicBezTo>
                  <a:pt x="174" y="201"/>
                  <a:pt x="87" y="197"/>
                  <a:pt x="0" y="193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9" name="Text Box 34">
            <a:extLst>
              <a:ext uri="{FF2B5EF4-FFF2-40B4-BE49-F238E27FC236}">
                <a16:creationId xmlns:a16="http://schemas.microsoft.com/office/drawing/2014/main" id="{1E31388E-12B4-9846-AF48-21CBEDB3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563" y="1676400"/>
            <a:ext cx="1874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cs typeface="Calibri" panose="020F0502020204030204" pitchFamily="34" charset="0"/>
              </a:rPr>
              <a:t>control plane</a:t>
            </a:r>
          </a:p>
        </p:txBody>
      </p:sp>
      <p:sp>
        <p:nvSpPr>
          <p:cNvPr id="75810" name="Slide Number Placeholder 3">
            <a:extLst>
              <a:ext uri="{FF2B5EF4-FFF2-40B4-BE49-F238E27FC236}">
                <a16:creationId xmlns:a16="http://schemas.microsoft.com/office/drawing/2014/main" id="{B1AC6F38-CBF7-FD4C-B9C0-6A45409F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77612E-C190-E44B-AE31-AEDCA28CD535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7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DA1D4A-F8FA-C541-8238-6517CD9C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79CB25-2944-E144-8726-8DE3952056AD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7F34A-E564-434F-9E12-35CDBF7A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279" y="0"/>
            <a:ext cx="5932526" cy="68580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7D692F5-0D54-7046-9B77-3BA682D3CE9B}"/>
              </a:ext>
            </a:extLst>
          </p:cNvPr>
          <p:cNvSpPr txBox="1"/>
          <p:nvPr/>
        </p:nvSpPr>
        <p:spPr>
          <a:xfrm>
            <a:off x="7336316" y="1228383"/>
            <a:ext cx="1092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Layer 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A29E0E-C480-8546-B0D7-920D4B0C07C6}"/>
              </a:ext>
            </a:extLst>
          </p:cNvPr>
          <p:cNvSpPr txBox="1"/>
          <p:nvPr/>
        </p:nvSpPr>
        <p:spPr>
          <a:xfrm>
            <a:off x="7336316" y="3603184"/>
            <a:ext cx="1092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Layer 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FC5E0C1-CF5A-FE46-B1E5-167BABCA184E}"/>
              </a:ext>
            </a:extLst>
          </p:cNvPr>
          <p:cNvSpPr txBox="1"/>
          <p:nvPr/>
        </p:nvSpPr>
        <p:spPr>
          <a:xfrm>
            <a:off x="7336316" y="4437409"/>
            <a:ext cx="1092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Layer 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4E8C1B9-421C-A14C-8E49-9AE38AE30A31}"/>
              </a:ext>
            </a:extLst>
          </p:cNvPr>
          <p:cNvSpPr txBox="1"/>
          <p:nvPr/>
        </p:nvSpPr>
        <p:spPr>
          <a:xfrm>
            <a:off x="7336316" y="5271635"/>
            <a:ext cx="1092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Layer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81FC0F-B3ED-8A4D-BA6C-9F88DA64B6DE}"/>
              </a:ext>
            </a:extLst>
          </p:cNvPr>
          <p:cNvSpPr txBox="1"/>
          <p:nvPr/>
        </p:nvSpPr>
        <p:spPr>
          <a:xfrm>
            <a:off x="6261820" y="88212"/>
            <a:ext cx="2703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Developed in 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late 1970s / early 1980s</a:t>
            </a:r>
          </a:p>
        </p:txBody>
      </p:sp>
    </p:spTree>
    <p:extLst>
      <p:ext uri="{BB962C8B-B14F-4D97-AF65-F5344CB8AC3E}">
        <p14:creationId xmlns:p14="http://schemas.microsoft.com/office/powerpoint/2010/main" val="15399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Decision: Crossbar switch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906963"/>
          </a:xfrm>
        </p:spPr>
        <p:txBody>
          <a:bodyPr/>
          <a:lstStyle/>
          <a:p>
            <a:r>
              <a:rPr lang="en-US" dirty="0"/>
              <a:t>Shared bus</a:t>
            </a:r>
          </a:p>
          <a:p>
            <a:pPr lvl="1"/>
            <a:r>
              <a:rPr lang="en-US" dirty="0"/>
              <a:t>Only one input can speak to one output at a time</a:t>
            </a:r>
          </a:p>
          <a:p>
            <a:pPr lvl="1"/>
            <a:endParaRPr lang="en-US" sz="3200" dirty="0"/>
          </a:p>
          <a:p>
            <a:r>
              <a:rPr lang="en-US" dirty="0"/>
              <a:t>Crossbar switch / switched backplane</a:t>
            </a:r>
          </a:p>
          <a:p>
            <a:pPr lvl="1"/>
            <a:r>
              <a:rPr lang="en-US" dirty="0"/>
              <a:t>Input / output pairs that don’t compete can send in same timeslot</a:t>
            </a:r>
          </a:p>
          <a:p>
            <a:endParaRPr lang="en-US" dirty="0"/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183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Crossbar switching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334293"/>
            <a:ext cx="8763000" cy="4906963"/>
          </a:xfrm>
        </p:spPr>
        <p:txBody>
          <a:bodyPr/>
          <a:lstStyle/>
          <a:p>
            <a:r>
              <a:rPr lang="en-US" sz="3000" dirty="0"/>
              <a:t>Every input port has connection to every output port</a:t>
            </a:r>
          </a:p>
          <a:p>
            <a:r>
              <a:rPr lang="en-US" sz="3000" dirty="0"/>
              <a:t>In each timeslot, each input connected to zero or more outputs</a:t>
            </a:r>
          </a:p>
          <a:p>
            <a:pPr lvl="1"/>
            <a:endParaRPr lang="en-US" sz="3000" dirty="0"/>
          </a:p>
          <a:p>
            <a:endParaRPr lang="en-US" sz="3000" dirty="0"/>
          </a:p>
          <a:p>
            <a:pPr lvl="1"/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964EF9-6E71-844F-8034-5CB4B0396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70" y="3121760"/>
            <a:ext cx="2085975" cy="29146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A086AE4-61A4-6D4D-BF7A-E4A742BED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20" y="333607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CFEB2B6-13B1-734E-A726-674481B1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83" y="347894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8A84F44-DB8F-1149-83F1-ED1DE7EFD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8" y="3436085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493CA9DF-E66E-C34F-A839-37DA6AB887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645" y="360753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3103D769-427D-1540-AC74-7B9CA3B91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8" y="4317148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A6559DE4-5854-084C-ADB5-B434F7CF4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520" y="4474310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0F6B7538-A158-6845-AFF3-FEED8992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8" y="4417160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37B3E197-6650-BF45-9873-2C6CE4E5CE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170" y="458861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F95B9ABF-4159-A34D-96F9-DBD8AD4E8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83" y="5312510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78BE9DF3-A4A3-1F4E-8808-552BCE689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045" y="5469673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B8AD5468-213C-654D-A9C0-AEF1AF97D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8" y="5412523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5703F4F2-DDB1-3C41-8E44-38D7FF4C03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695" y="5583973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C7920D3-ECC5-594C-B2E5-32201454E5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2345" y="3345598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C1C15E46-761D-8D42-B5BE-84EEF732ECB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45158" y="3502760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2BC053DF-E2C8-C345-94D5-648F5A1F26E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50245" y="3459898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648AB923-189B-3A45-9092-52D4B1C6F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5395" y="361706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E206AC05-0D05-9F47-A798-945EBA39C5C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21395" y="4326673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A7D7F6F2-B9DB-2149-8A95-F55EEC711D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64208" y="4483835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6" name="Text Box 24">
            <a:extLst>
              <a:ext uri="{FF2B5EF4-FFF2-40B4-BE49-F238E27FC236}">
                <a16:creationId xmlns:a16="http://schemas.microsoft.com/office/drawing/2014/main" id="{37CA142C-7BE8-E94D-B5AD-500D87EA3D1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50245" y="4426685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3F5A525E-79C7-D040-B0F5-BF7FE104D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70" y="459813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A07A6287-72FD-1B48-BC72-8E950FECB8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11870" y="5322035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700D74EB-CDAA-B34C-A3CB-974F2EF9611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54683" y="547919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7124CE1C-5755-CE44-8FCC-2FF6039EF79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50245" y="5436395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5B52E8C9-B2ED-3643-BF63-F19A7C6C3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6345" y="5593498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FFA438-69BF-C946-B4E1-A589DE44FC22}"/>
              </a:ext>
            </a:extLst>
          </p:cNvPr>
          <p:cNvCxnSpPr>
            <a:cxnSpLocks/>
          </p:cNvCxnSpPr>
          <p:nvPr/>
        </p:nvCxnSpPr>
        <p:spPr>
          <a:xfrm>
            <a:off x="3578233" y="3607536"/>
            <a:ext cx="2066925" cy="952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56EF6CC-CCC6-8841-B883-470A14D0B2DB}"/>
              </a:ext>
            </a:extLst>
          </p:cNvPr>
          <p:cNvCxnSpPr>
            <a:cxnSpLocks/>
            <a:stCxn id="5" idx="1"/>
            <a:endCxn id="29" idx="3"/>
          </p:cNvCxnSpPr>
          <p:nvPr/>
        </p:nvCxnSpPr>
        <p:spPr>
          <a:xfrm>
            <a:off x="3573470" y="4579085"/>
            <a:ext cx="2081213" cy="1014413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8B9300-FB54-6146-9DAA-775630D4FA24}"/>
              </a:ext>
            </a:extLst>
          </p:cNvPr>
          <p:cNvCxnSpPr>
            <a:cxnSpLocks/>
            <a:stCxn id="17" idx="3"/>
            <a:endCxn id="25" idx="3"/>
          </p:cNvCxnSpPr>
          <p:nvPr/>
        </p:nvCxnSpPr>
        <p:spPr>
          <a:xfrm flipV="1">
            <a:off x="3578233" y="4598135"/>
            <a:ext cx="2085975" cy="98583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233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Crossbar switching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89D6E-B39F-8949-8890-7B02EECF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334294"/>
            <a:ext cx="8763000" cy="1595442"/>
          </a:xfrm>
        </p:spPr>
        <p:txBody>
          <a:bodyPr/>
          <a:lstStyle/>
          <a:p>
            <a:r>
              <a:rPr lang="en-US" sz="3000" dirty="0"/>
              <a:t>Every input port has connection to every output port</a:t>
            </a:r>
          </a:p>
          <a:p>
            <a:r>
              <a:rPr lang="en-US" sz="3000" dirty="0"/>
              <a:t>In each timeslot, each input connected to zero or more outputs</a:t>
            </a:r>
          </a:p>
          <a:p>
            <a:pPr lvl="1"/>
            <a:endParaRPr lang="en-US" sz="3000" dirty="0"/>
          </a:p>
          <a:p>
            <a:endParaRPr lang="en-US" sz="3000" dirty="0"/>
          </a:p>
          <a:p>
            <a:pPr lvl="1"/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BB133-3F55-5745-8F6A-5F964C3693D5}"/>
              </a:ext>
            </a:extLst>
          </p:cNvPr>
          <p:cNvCxnSpPr/>
          <p:nvPr/>
        </p:nvCxnSpPr>
        <p:spPr>
          <a:xfrm>
            <a:off x="2382915" y="3697835"/>
            <a:ext cx="27432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21898B-EF2F-2B4E-8A67-69B5F07BDC93}"/>
              </a:ext>
            </a:extLst>
          </p:cNvPr>
          <p:cNvCxnSpPr/>
          <p:nvPr/>
        </p:nvCxnSpPr>
        <p:spPr>
          <a:xfrm>
            <a:off x="2382915" y="4139493"/>
            <a:ext cx="27432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90CC1FB-34C2-234B-95EF-9CEA8671293D}"/>
              </a:ext>
            </a:extLst>
          </p:cNvPr>
          <p:cNvCxnSpPr/>
          <p:nvPr/>
        </p:nvCxnSpPr>
        <p:spPr>
          <a:xfrm>
            <a:off x="2382915" y="4581150"/>
            <a:ext cx="27432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5A7A81-17DC-7542-B7A6-ACD3FD885F45}"/>
              </a:ext>
            </a:extLst>
          </p:cNvPr>
          <p:cNvCxnSpPr>
            <a:cxnSpLocks/>
          </p:cNvCxnSpPr>
          <p:nvPr/>
        </p:nvCxnSpPr>
        <p:spPr>
          <a:xfrm>
            <a:off x="4012370" y="3697835"/>
            <a:ext cx="0" cy="2286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EA3E903-4608-BE48-BD81-F3C54334EF66}"/>
              </a:ext>
            </a:extLst>
          </p:cNvPr>
          <p:cNvCxnSpPr>
            <a:cxnSpLocks/>
          </p:cNvCxnSpPr>
          <p:nvPr/>
        </p:nvCxnSpPr>
        <p:spPr>
          <a:xfrm>
            <a:off x="4569243" y="3697835"/>
            <a:ext cx="0" cy="2286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8595F6C-1DD4-1643-9150-8998C74D4BDD}"/>
              </a:ext>
            </a:extLst>
          </p:cNvPr>
          <p:cNvCxnSpPr>
            <a:cxnSpLocks/>
          </p:cNvCxnSpPr>
          <p:nvPr/>
        </p:nvCxnSpPr>
        <p:spPr>
          <a:xfrm>
            <a:off x="5126115" y="3697835"/>
            <a:ext cx="0" cy="22860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8">
            <a:extLst>
              <a:ext uri="{FF2B5EF4-FFF2-40B4-BE49-F238E27FC236}">
                <a16:creationId xmlns:a16="http://schemas.microsoft.com/office/drawing/2014/main" id="{6F411F42-280D-CF48-A67D-F2C16E3FC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8" y="3436085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1677BE39-E293-EF42-A6FE-12AEC1A3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8" y="3959305"/>
            <a:ext cx="519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Text Box 8">
            <a:extLst>
              <a:ext uri="{FF2B5EF4-FFF2-40B4-BE49-F238E27FC236}">
                <a16:creationId xmlns:a16="http://schemas.microsoft.com/office/drawing/2014/main" id="{BCD8A32D-C36D-534C-8B46-5AD02C80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8" y="4389125"/>
            <a:ext cx="519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 Box 8">
            <a:extLst>
              <a:ext uri="{FF2B5EF4-FFF2-40B4-BE49-F238E27FC236}">
                <a16:creationId xmlns:a16="http://schemas.microsoft.com/office/drawing/2014/main" id="{3019D402-EF8D-2D4F-834E-A0D36EE62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792" y="6027999"/>
            <a:ext cx="340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D4E1F0B0-6062-2048-9E39-9F7477403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837" y="6027999"/>
            <a:ext cx="519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id="{1258B6BC-A20F-804B-82DD-396C3DB59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867" y="6027999"/>
            <a:ext cx="5198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3010101-8014-C74B-8F0B-8FC05768B62B}"/>
              </a:ext>
            </a:extLst>
          </p:cNvPr>
          <p:cNvSpPr/>
          <p:nvPr/>
        </p:nvSpPr>
        <p:spPr>
          <a:xfrm>
            <a:off x="3866596" y="3536182"/>
            <a:ext cx="246290" cy="26147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8D1C22B-0C99-7340-85A1-EC20D37A9238}"/>
              </a:ext>
            </a:extLst>
          </p:cNvPr>
          <p:cNvSpPr/>
          <p:nvPr/>
        </p:nvSpPr>
        <p:spPr>
          <a:xfrm>
            <a:off x="4440925" y="4434895"/>
            <a:ext cx="246290" cy="26147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E57E9DF-3B89-CF49-B270-ABBAA1EDD47B}"/>
              </a:ext>
            </a:extLst>
          </p:cNvPr>
          <p:cNvSpPr/>
          <p:nvPr/>
        </p:nvSpPr>
        <p:spPr>
          <a:xfrm>
            <a:off x="4970957" y="3966670"/>
            <a:ext cx="246290" cy="26147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C3CC78-5DFE-FC4A-8F0E-9F99A2435E16}"/>
              </a:ext>
            </a:extLst>
          </p:cNvPr>
          <p:cNvSpPr txBox="1"/>
          <p:nvPr/>
        </p:nvSpPr>
        <p:spPr>
          <a:xfrm>
            <a:off x="5656147" y="3922059"/>
            <a:ext cx="3128962" cy="13181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Good parallelism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Calibri" panose="020F0502020204030204" pitchFamily="34" charset="0"/>
                <a:cs typeface="Calibri" panose="020F0502020204030204" pitchFamily="34" charset="0"/>
              </a:rPr>
              <a:t>Needs scheduling</a:t>
            </a:r>
          </a:p>
        </p:txBody>
      </p:sp>
    </p:spTree>
    <p:extLst>
      <p:ext uri="{BB962C8B-B14F-4D97-AF65-F5344CB8AC3E}">
        <p14:creationId xmlns:p14="http://schemas.microsoft.com/office/powerpoint/2010/main" val="110600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41" y="178427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Everything gets complicated…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A153D769-E2C2-BF45-B0AD-9C043B339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160" y="3703507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7D0DC104-6646-214F-9620-BD06FCCD6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923" y="3846382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1E6DB884-37A8-3549-9580-FD38F1C19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648" y="380351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16DC0EE6-7198-AA47-8519-7C59357FFA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2285" y="3974969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AF14F789-E6C9-E540-B0D1-0193B8ED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398" y="4684582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FCD89256-E9D1-D24D-98BA-0C755E2B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160" y="4841744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5161A313-3077-2642-9CB4-5F7074FB2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648" y="4784594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81A1A245-9FF6-7841-A9AB-D580B98673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810" y="4956044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6DA6EB94-795B-DB4A-8F85-BCECAC28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923" y="5679944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1B37A3FB-B592-0D4D-AC1F-E9B935D4B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685" y="5837107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B02A4318-EE2A-5F4E-B3F9-0DC665446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648" y="5779957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Line 17">
            <a:extLst>
              <a:ext uri="{FF2B5EF4-FFF2-40B4-BE49-F238E27FC236}">
                <a16:creationId xmlns:a16="http://schemas.microsoft.com/office/drawing/2014/main" id="{CC45AD20-51CA-AE44-A6BA-3A50F1F150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335" y="5951407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18">
            <a:extLst>
              <a:ext uri="{FF2B5EF4-FFF2-40B4-BE49-F238E27FC236}">
                <a16:creationId xmlns:a16="http://schemas.microsoft.com/office/drawing/2014/main" id="{3F04B7A2-1B0A-6348-B912-A56C83B79BB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92985" y="3713032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38CF3CDD-9A04-0B46-B58B-DF661D91196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35798" y="3870194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0" name="Text Box 20">
            <a:extLst>
              <a:ext uri="{FF2B5EF4-FFF2-40B4-BE49-F238E27FC236}">
                <a16:creationId xmlns:a16="http://schemas.microsoft.com/office/drawing/2014/main" id="{82A98EC8-E12B-3145-815D-8105DF57414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0885" y="3827332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E40C8920-DEB4-AE48-A0D4-382B4DC3D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6035" y="3984494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B20DE9C-74E8-3E4B-8ED6-799014CFF0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12035" y="4694107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6F7C5294-885D-5341-A9B9-C0F727272A0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54848" y="4851269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id="{F68DF75A-707C-E74E-AC77-7F10A729F5E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0885" y="479411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7" name="Line 25">
            <a:extLst>
              <a:ext uri="{FF2B5EF4-FFF2-40B4-BE49-F238E27FC236}">
                <a16:creationId xmlns:a16="http://schemas.microsoft.com/office/drawing/2014/main" id="{32D478A2-F0E3-8841-A5CB-041574B0E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6510" y="4965569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Rectangle 26">
            <a:extLst>
              <a:ext uri="{FF2B5EF4-FFF2-40B4-BE49-F238E27FC236}">
                <a16:creationId xmlns:a16="http://schemas.microsoft.com/office/drawing/2014/main" id="{2C49F1AE-FFAC-CE4D-9D47-8418945140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2510" y="5689469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9" name="Rectangle 27">
            <a:extLst>
              <a:ext uri="{FF2B5EF4-FFF2-40B4-BE49-F238E27FC236}">
                <a16:creationId xmlns:a16="http://schemas.microsoft.com/office/drawing/2014/main" id="{F38B3898-BC39-1A4D-A43A-36ADC6FC87E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45323" y="5846632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60" name="Text Box 28">
            <a:extLst>
              <a:ext uri="{FF2B5EF4-FFF2-40B4-BE49-F238E27FC236}">
                <a16:creationId xmlns:a16="http://schemas.microsoft.com/office/drawing/2014/main" id="{B345413B-FB3D-CA4A-B7AE-15ACC5D29F9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0885" y="580382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Line 29">
            <a:extLst>
              <a:ext uri="{FF2B5EF4-FFF2-40B4-BE49-F238E27FC236}">
                <a16:creationId xmlns:a16="http://schemas.microsoft.com/office/drawing/2014/main" id="{001A6307-C107-0A49-9051-6A967694B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6985" y="5960932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C13514F-4DE1-6A47-80B1-A69C246E2CA0}"/>
              </a:ext>
            </a:extLst>
          </p:cNvPr>
          <p:cNvCxnSpPr>
            <a:cxnSpLocks/>
            <a:endCxn id="59" idx="3"/>
          </p:cNvCxnSpPr>
          <p:nvPr/>
        </p:nvCxnSpPr>
        <p:spPr>
          <a:xfrm>
            <a:off x="3564110" y="4946519"/>
            <a:ext cx="2081213" cy="1014413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52041E1-6155-B047-9675-CDA146FA24F2}"/>
              </a:ext>
            </a:extLst>
          </p:cNvPr>
          <p:cNvCxnSpPr>
            <a:cxnSpLocks/>
            <a:stCxn id="32" idx="3"/>
            <a:endCxn id="46" idx="3"/>
          </p:cNvCxnSpPr>
          <p:nvPr/>
        </p:nvCxnSpPr>
        <p:spPr>
          <a:xfrm flipV="1">
            <a:off x="3568873" y="4965569"/>
            <a:ext cx="2085975" cy="98583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492B160-699A-6C46-9F12-6953A63B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16" y="1168772"/>
            <a:ext cx="8763000" cy="2229573"/>
          </a:xfrm>
        </p:spPr>
        <p:txBody>
          <a:bodyPr/>
          <a:lstStyle/>
          <a:p>
            <a:r>
              <a:rPr lang="en-US" sz="3000" dirty="0"/>
              <a:t>Problem:  Head-of-line blocking</a:t>
            </a:r>
          </a:p>
          <a:p>
            <a:pPr lvl="1"/>
            <a:r>
              <a:rPr lang="en-US" sz="2600" dirty="0"/>
              <a:t>The packet in front of queue blocks packets behind it from being processed</a:t>
            </a:r>
          </a:p>
          <a:p>
            <a:pPr lvl="1"/>
            <a:r>
              <a:rPr lang="en-US" sz="2600" dirty="0"/>
              <a:t>Say first packet at input 1 wants to go to output 5;    second packet at 1 that wants 4 is still blocked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85770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E15E-635A-8147-832C-F8E5A3EB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41" y="178427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Calibri" panose="020F0502020204030204" pitchFamily="34" charset="0"/>
              </a:rPr>
              <a:t>Everything gets complicated…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28B00-668E-8141-8196-4E803605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A153D769-E2C2-BF45-B0AD-9C043B339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160" y="3703507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7D0DC104-6646-214F-9620-BD06FCCD6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923" y="3846382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1E6DB884-37A8-3549-9580-FD38F1C19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648" y="380351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16DC0EE6-7198-AA47-8519-7C59357FFA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2285" y="3974969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AF14F789-E6C9-E540-B0D1-0193B8ED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398" y="4684582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FCD89256-E9D1-D24D-98BA-0C755E2B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160" y="4841744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5161A313-3077-2642-9CB4-5F7074FB2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648" y="4784594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Line 13">
            <a:extLst>
              <a:ext uri="{FF2B5EF4-FFF2-40B4-BE49-F238E27FC236}">
                <a16:creationId xmlns:a16="http://schemas.microsoft.com/office/drawing/2014/main" id="{81A1A245-9FF6-7841-A9AB-D580B98673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1810" y="4956044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6DA6EB94-795B-DB4A-8F85-BCECAC28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923" y="5679944"/>
            <a:ext cx="1528762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1B37A3FB-B592-0D4D-AC1F-E9B935D4B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685" y="5837107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3" name="Text Box 16">
            <a:extLst>
              <a:ext uri="{FF2B5EF4-FFF2-40B4-BE49-F238E27FC236}">
                <a16:creationId xmlns:a16="http://schemas.microsoft.com/office/drawing/2014/main" id="{B02A4318-EE2A-5F4E-B3F9-0DC665446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648" y="5779957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Line 17">
            <a:extLst>
              <a:ext uri="{FF2B5EF4-FFF2-40B4-BE49-F238E27FC236}">
                <a16:creationId xmlns:a16="http://schemas.microsoft.com/office/drawing/2014/main" id="{CC45AD20-51CA-AE44-A6BA-3A50F1F150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335" y="5951407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18">
            <a:extLst>
              <a:ext uri="{FF2B5EF4-FFF2-40B4-BE49-F238E27FC236}">
                <a16:creationId xmlns:a16="http://schemas.microsoft.com/office/drawing/2014/main" id="{3F04B7A2-1B0A-6348-B912-A56C83B79BB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92985" y="3713032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9" name="Rectangle 19">
            <a:extLst>
              <a:ext uri="{FF2B5EF4-FFF2-40B4-BE49-F238E27FC236}">
                <a16:creationId xmlns:a16="http://schemas.microsoft.com/office/drawing/2014/main" id="{38CF3CDD-9A04-0B46-B58B-DF661D91196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35798" y="3870194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0" name="Text Box 20">
            <a:extLst>
              <a:ext uri="{FF2B5EF4-FFF2-40B4-BE49-F238E27FC236}">
                <a16:creationId xmlns:a16="http://schemas.microsoft.com/office/drawing/2014/main" id="{82A98EC8-E12B-3145-815D-8105DF57414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0885" y="3827332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E40C8920-DEB4-AE48-A0D4-382B4DC3D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6035" y="3984494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B20DE9C-74E8-3E4B-8ED6-799014CFF02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12035" y="4694107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6F7C5294-885D-5341-A9B9-C0F727272A0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54848" y="4851269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id="{F68DF75A-707C-E74E-AC77-7F10A729F5E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0885" y="479411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7" name="Line 25">
            <a:extLst>
              <a:ext uri="{FF2B5EF4-FFF2-40B4-BE49-F238E27FC236}">
                <a16:creationId xmlns:a16="http://schemas.microsoft.com/office/drawing/2014/main" id="{32D478A2-F0E3-8841-A5CB-041574B0E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6510" y="4965569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Rectangle 26">
            <a:extLst>
              <a:ext uri="{FF2B5EF4-FFF2-40B4-BE49-F238E27FC236}">
                <a16:creationId xmlns:a16="http://schemas.microsoft.com/office/drawing/2014/main" id="{2C49F1AE-FFAC-CE4D-9D47-8418945140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2510" y="5689469"/>
            <a:ext cx="1528763" cy="542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9" name="Rectangle 27">
            <a:extLst>
              <a:ext uri="{FF2B5EF4-FFF2-40B4-BE49-F238E27FC236}">
                <a16:creationId xmlns:a16="http://schemas.microsoft.com/office/drawing/2014/main" id="{F38B3898-BC39-1A4D-A43A-36ADC6FC87E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45323" y="5846632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60" name="Text Box 28">
            <a:extLst>
              <a:ext uri="{FF2B5EF4-FFF2-40B4-BE49-F238E27FC236}">
                <a16:creationId xmlns:a16="http://schemas.microsoft.com/office/drawing/2014/main" id="{B345413B-FB3D-CA4A-B7AE-15ACC5D29F9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0885" y="5803829"/>
            <a:ext cx="314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Line 29">
            <a:extLst>
              <a:ext uri="{FF2B5EF4-FFF2-40B4-BE49-F238E27FC236}">
                <a16:creationId xmlns:a16="http://schemas.microsoft.com/office/drawing/2014/main" id="{001A6307-C107-0A49-9051-6A967694B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6985" y="5960932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C13514F-4DE1-6A47-80B1-A69C246E2CA0}"/>
              </a:ext>
            </a:extLst>
          </p:cNvPr>
          <p:cNvCxnSpPr>
            <a:cxnSpLocks/>
            <a:endCxn id="59" idx="3"/>
          </p:cNvCxnSpPr>
          <p:nvPr/>
        </p:nvCxnSpPr>
        <p:spPr>
          <a:xfrm>
            <a:off x="3564110" y="4946519"/>
            <a:ext cx="2081213" cy="1014413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52041E1-6155-B047-9675-CDA146FA24F2}"/>
              </a:ext>
            </a:extLst>
          </p:cNvPr>
          <p:cNvCxnSpPr>
            <a:cxnSpLocks/>
            <a:stCxn id="32" idx="3"/>
            <a:endCxn id="46" idx="3"/>
          </p:cNvCxnSpPr>
          <p:nvPr/>
        </p:nvCxnSpPr>
        <p:spPr>
          <a:xfrm flipV="1">
            <a:off x="3568873" y="4965569"/>
            <a:ext cx="2085975" cy="98583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492B160-699A-6C46-9F12-6953A63B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16" y="1391452"/>
            <a:ext cx="8763000" cy="222957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3000" dirty="0"/>
              <a:t>Solution:  Virtual output queues</a:t>
            </a:r>
          </a:p>
          <a:p>
            <a:pPr lvl="1">
              <a:spcBef>
                <a:spcPts val="1200"/>
              </a:spcBef>
            </a:pPr>
            <a:r>
              <a:rPr lang="en-US" sz="2600" dirty="0"/>
              <a:t>One queue at input per output port</a:t>
            </a:r>
          </a:p>
          <a:p>
            <a:pPr lvl="1">
              <a:spcBef>
                <a:spcPts val="1200"/>
              </a:spcBef>
            </a:pPr>
            <a:r>
              <a:rPr lang="en-US" sz="2600" dirty="0"/>
              <a:t>So avoids head-of-line blocking during crossbar scheduling</a:t>
            </a:r>
          </a:p>
        </p:txBody>
      </p:sp>
    </p:spTree>
    <p:extLst>
      <p:ext uri="{BB962C8B-B14F-4D97-AF65-F5344CB8AC3E}">
        <p14:creationId xmlns:p14="http://schemas.microsoft.com/office/powerpoint/2010/main" val="2736601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1">
            <a:extLst>
              <a:ext uri="{FF2B5EF4-FFF2-40B4-BE49-F238E27FC236}">
                <a16:creationId xmlns:a16="http://schemas.microsoft.com/office/drawing/2014/main" id="{8435AC17-C47E-FC43-B1A4-D368910BD0F3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371600"/>
          <a:ext cx="8382000" cy="5008563"/>
        </p:xfrm>
        <a:graphic>
          <a:graphicData uri="http://schemas.openxmlformats.org/drawingml/2006/table">
            <a:tbl>
              <a:tblPr/>
              <a:tblGrid>
                <a:gridCol w="158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Data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Control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Management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Time-scale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Packet (ns)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Event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 (10 ms to sec)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Human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(min to hours)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Tasks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Forwarding, buffering, filtering, scheduling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Routing, signaling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Analysis, configuration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6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Location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Line-card hardware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Router software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Humans or scripts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8092" name="Title 1">
            <a:extLst>
              <a:ext uri="{FF2B5EF4-FFF2-40B4-BE49-F238E27FC236}">
                <a16:creationId xmlns:a16="http://schemas.microsoft.com/office/drawing/2014/main" id="{625A8459-10FC-E145-B4A5-A2EE175B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0"/>
            <a:ext cx="7620000" cy="1143000"/>
          </a:xfrm>
        </p:spPr>
        <p:txBody>
          <a:bodyPr/>
          <a:lstStyle/>
          <a:p>
            <a:r>
              <a:rPr lang="en-US" altLang="en-US" sz="3500">
                <a:ea typeface="ＭＳ Ｐゴシック" panose="020B0600070205080204" pitchFamily="34" charset="-128"/>
              </a:rPr>
              <a:t>Data, Control, &amp; Management Planes</a:t>
            </a:r>
          </a:p>
        </p:txBody>
      </p:sp>
      <p:sp>
        <p:nvSpPr>
          <p:cNvPr id="88093" name="Slide Number Placeholder 3">
            <a:extLst>
              <a:ext uri="{FF2B5EF4-FFF2-40B4-BE49-F238E27FC236}">
                <a16:creationId xmlns:a16="http://schemas.microsoft.com/office/drawing/2014/main" id="{C528E6DA-DF6C-464F-B0AB-97D54CB5A052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2ACA76-D6FF-8743-A206-5A2D6F20926E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88094" name="Group 6">
            <a:extLst>
              <a:ext uri="{FF2B5EF4-FFF2-40B4-BE49-F238E27FC236}">
                <a16:creationId xmlns:a16="http://schemas.microsoft.com/office/drawing/2014/main" id="{5FCA269D-C596-1349-9B3E-0651978740B0}"/>
              </a:ext>
            </a:extLst>
          </p:cNvPr>
          <p:cNvGrpSpPr>
            <a:grpSpLocks/>
          </p:cNvGrpSpPr>
          <p:nvPr/>
        </p:nvGrpSpPr>
        <p:grpSpPr bwMode="auto">
          <a:xfrm>
            <a:off x="6934200" y="202980"/>
            <a:ext cx="2209800" cy="1295400"/>
            <a:chOff x="342900" y="1385888"/>
            <a:chExt cx="8429625" cy="5072062"/>
          </a:xfrm>
        </p:grpSpPr>
        <p:sp>
          <p:nvSpPr>
            <p:cNvPr id="88095" name="Rectangle 30">
              <a:extLst>
                <a:ext uri="{FF2B5EF4-FFF2-40B4-BE49-F238E27FC236}">
                  <a16:creationId xmlns:a16="http://schemas.microsoft.com/office/drawing/2014/main" id="{70151FF7-D7AC-D840-87F8-5DFEBED02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425" y="1385888"/>
              <a:ext cx="6900863" cy="50720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8096" name="Rectangle 3">
              <a:extLst>
                <a:ext uri="{FF2B5EF4-FFF2-40B4-BE49-F238E27FC236}">
                  <a16:creationId xmlns:a16="http://schemas.microsoft.com/office/drawing/2014/main" id="{C490081B-C255-3348-9310-7D0CADB31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725" y="3257550"/>
              <a:ext cx="2085975" cy="29146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cs typeface="Calibri" panose="020F0502020204030204" pitchFamily="34" charset="0"/>
                </a:rPr>
                <a:t>Switching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cs typeface="Calibri" panose="020F0502020204030204" pitchFamily="34" charset="0"/>
                </a:rPr>
                <a:t>Fabric</a:t>
              </a:r>
            </a:p>
          </p:txBody>
        </p:sp>
        <p:sp>
          <p:nvSpPr>
            <p:cNvPr id="88097" name="Rectangle 4">
              <a:extLst>
                <a:ext uri="{FF2B5EF4-FFF2-40B4-BE49-F238E27FC236}">
                  <a16:creationId xmlns:a16="http://schemas.microsoft.com/office/drawing/2014/main" id="{DA413FBD-E477-9C4A-818F-7BE51CA6B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713" y="1614488"/>
              <a:ext cx="2085975" cy="1300162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cs typeface="Calibri" panose="020F0502020204030204" pitchFamily="34" charset="0"/>
                </a:rPr>
                <a:t>Processor</a:t>
              </a:r>
            </a:p>
          </p:txBody>
        </p:sp>
        <p:sp>
          <p:nvSpPr>
            <p:cNvPr id="88098" name="Rectangle 5">
              <a:extLst>
                <a:ext uri="{FF2B5EF4-FFF2-40B4-BE49-F238E27FC236}">
                  <a16:creationId xmlns:a16="http://schemas.microsoft.com/office/drawing/2014/main" id="{63B2D95C-0589-7F40-AE83-234FF9377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688" y="2914650"/>
              <a:ext cx="328612" cy="3429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5FFE0912-F11E-1B4D-A5C5-EFA414F1D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6722" y="3474384"/>
              <a:ext cx="1532110" cy="54077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00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8100" name="Rectangle 7">
              <a:extLst>
                <a:ext uri="{FF2B5EF4-FFF2-40B4-BE49-F238E27FC236}">
                  <a16:creationId xmlns:a16="http://schemas.microsoft.com/office/drawing/2014/main" id="{BA1CF81C-8119-5346-999D-141DF8D55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538" y="3614738"/>
              <a:ext cx="357187" cy="2286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8101" name="Line 9">
              <a:extLst>
                <a:ext uri="{FF2B5EF4-FFF2-40B4-BE49-F238E27FC236}">
                  <a16:creationId xmlns:a16="http://schemas.microsoft.com/office/drawing/2014/main" id="{D86D96B2-E0CD-C745-BC71-F11C85857A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2900" y="3743325"/>
              <a:ext cx="12858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5AB5D8A8-85A8-2245-A407-F8363849A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6722" y="4450261"/>
              <a:ext cx="1526053" cy="5469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00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8103" name="Rectangle 11">
              <a:extLst>
                <a:ext uri="{FF2B5EF4-FFF2-40B4-BE49-F238E27FC236}">
                  <a16:creationId xmlns:a16="http://schemas.microsoft.com/office/drawing/2014/main" id="{1DF5B7D6-32C9-4D4C-B298-B2FB9E400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775" y="4610100"/>
              <a:ext cx="357188" cy="2286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8104" name="Line 13">
              <a:extLst>
                <a:ext uri="{FF2B5EF4-FFF2-40B4-BE49-F238E27FC236}">
                  <a16:creationId xmlns:a16="http://schemas.microsoft.com/office/drawing/2014/main" id="{0FC0D64C-555D-4D40-8AB6-736CA5C624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425" y="4724400"/>
              <a:ext cx="12858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73CBFE2F-845A-6946-8DC6-E1B0B8074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780" y="5450997"/>
              <a:ext cx="1532107" cy="54077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00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8106" name="Rectangle 15">
              <a:extLst>
                <a:ext uri="{FF2B5EF4-FFF2-40B4-BE49-F238E27FC236}">
                  <a16:creationId xmlns:a16="http://schemas.microsoft.com/office/drawing/2014/main" id="{7C662564-A4E4-7748-B800-80FD26360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2300" y="5605463"/>
              <a:ext cx="357188" cy="2286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8107" name="Line 17">
              <a:extLst>
                <a:ext uri="{FF2B5EF4-FFF2-40B4-BE49-F238E27FC236}">
                  <a16:creationId xmlns:a16="http://schemas.microsoft.com/office/drawing/2014/main" id="{0821F30A-2588-F949-B699-4A4B331E84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1950" y="5719763"/>
              <a:ext cx="12858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CE9279A7-4A4B-D248-9CA1-D3815E7AD9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44485" y="3480602"/>
              <a:ext cx="1526053" cy="54076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00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8109" name="Rectangle 19">
              <a:extLst>
                <a:ext uri="{FF2B5EF4-FFF2-40B4-BE49-F238E27FC236}">
                  <a16:creationId xmlns:a16="http://schemas.microsoft.com/office/drawing/2014/main" id="{2354D4E0-E15F-DF4C-A2FB-A710F2550AC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6413" y="3638550"/>
              <a:ext cx="357187" cy="2286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8110" name="Line 21">
              <a:extLst>
                <a:ext uri="{FF2B5EF4-FFF2-40B4-BE49-F238E27FC236}">
                  <a16:creationId xmlns:a16="http://schemas.microsoft.com/office/drawing/2014/main" id="{9CD92289-1579-E94B-B192-AF4CF3A8DF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6650" y="3752850"/>
              <a:ext cx="12858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DD9641-0FBE-F044-AD4A-77BC68F705D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62650" y="4462692"/>
              <a:ext cx="1526053" cy="54076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00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8112" name="Rectangle 23">
              <a:extLst>
                <a:ext uri="{FF2B5EF4-FFF2-40B4-BE49-F238E27FC236}">
                  <a16:creationId xmlns:a16="http://schemas.microsoft.com/office/drawing/2014/main" id="{E1DD31BC-2595-5E49-AA12-A7DD9558059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05463" y="4619625"/>
              <a:ext cx="357187" cy="2286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8113" name="Line 25">
              <a:extLst>
                <a:ext uri="{FF2B5EF4-FFF2-40B4-BE49-F238E27FC236}">
                  <a16:creationId xmlns:a16="http://schemas.microsoft.com/office/drawing/2014/main" id="{995F7C69-6EB0-0D45-8EDE-52319E4BA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7125" y="4733925"/>
              <a:ext cx="12858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E7DF0AB2-BBA5-1443-B39D-C437823862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50538" y="5457214"/>
              <a:ext cx="1532110" cy="54076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100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8115" name="Rectangle 27">
              <a:extLst>
                <a:ext uri="{FF2B5EF4-FFF2-40B4-BE49-F238E27FC236}">
                  <a16:creationId xmlns:a16="http://schemas.microsoft.com/office/drawing/2014/main" id="{33E90E95-CFDA-B14A-BF9A-A1B34D656A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95938" y="5614988"/>
              <a:ext cx="357187" cy="2286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000">
                <a:solidFill>
                  <a:schemeClr val="tx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88116" name="Line 29">
              <a:extLst>
                <a:ext uri="{FF2B5EF4-FFF2-40B4-BE49-F238E27FC236}">
                  <a16:creationId xmlns:a16="http://schemas.microsoft.com/office/drawing/2014/main" id="{17749C05-F57B-2F4B-8EC0-AEDCC9923B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7600" y="5729288"/>
              <a:ext cx="12858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9142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93" name="Slide Number Placeholder 3">
            <a:extLst>
              <a:ext uri="{FF2B5EF4-FFF2-40B4-BE49-F238E27FC236}">
                <a16:creationId xmlns:a16="http://schemas.microsoft.com/office/drawing/2014/main" id="{C528E6DA-DF6C-464F-B0AB-97D54CB5A052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2ACA76-D6FF-8743-A206-5A2D6F20926E}" type="slidenum">
              <a:rPr lang="en-US" altLang="en-US" sz="1200">
                <a:solidFill>
                  <a:srgbClr val="898989"/>
                </a:solidFill>
                <a:latin typeface="Courier New" panose="02070309020205020404" pitchFamily="49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BA6DA7-C0AB-3A47-9D26-6FD36057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8000 Series Routers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FBC31-BCFC-2A4E-9AF5-1DCC8FF31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380" y="2985127"/>
            <a:ext cx="3878906" cy="15746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Up to 648 400 </a:t>
            </a:r>
            <a:r>
              <a:rPr lang="en-US" dirty="0" err="1">
                <a:solidFill>
                  <a:schemeClr val="tx1"/>
                </a:solidFill>
              </a:rPr>
              <a:t>GbE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260 </a:t>
            </a:r>
            <a:r>
              <a:rPr lang="en-US" dirty="0" err="1">
                <a:solidFill>
                  <a:schemeClr val="tx1"/>
                </a:solidFill>
              </a:rPr>
              <a:t>Tbps</a:t>
            </a:r>
            <a:r>
              <a:rPr lang="en-US" dirty="0">
                <a:solidFill>
                  <a:schemeClr val="tx1"/>
                </a:solidFill>
              </a:rPr>
              <a:t> backplane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527D8-AFC1-BF41-A8AE-D6F93476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7" t="-117" r="29131" b="117"/>
          <a:stretch/>
        </p:blipFill>
        <p:spPr>
          <a:xfrm>
            <a:off x="923525" y="1636546"/>
            <a:ext cx="3226020" cy="42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1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7D87B-D745-8542-B3E7-B60FC399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DCD8E-FCC9-9E46-A7C5-B1AD940AC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Physical devices sharing L2 &amp; L3 networks have many common features</a:t>
            </a:r>
          </a:p>
          <a:p>
            <a:pPr lvl="1"/>
            <a:r>
              <a:rPr lang="en-US" dirty="0"/>
              <a:t>Forward table lookups</a:t>
            </a:r>
          </a:p>
          <a:p>
            <a:pPr lvl="1"/>
            <a:r>
              <a:rPr lang="en-US" dirty="0"/>
              <a:t>Queueing and backplane switching</a:t>
            </a:r>
          </a:p>
          <a:p>
            <a:pPr lvl="1"/>
            <a:r>
              <a:rPr lang="en-US" dirty="0"/>
              <a:t>Fast vs. slow paths</a:t>
            </a:r>
          </a:p>
          <a:p>
            <a:pPr lvl="2"/>
            <a:r>
              <a:rPr lang="en-US" dirty="0"/>
              <a:t>Switches and routers separate routing decisions (control plane) from forwarding actions (data plane)</a:t>
            </a:r>
          </a:p>
          <a:p>
            <a:r>
              <a:rPr lang="en-US" dirty="0"/>
              <a:t>High speed necessitates innovation</a:t>
            </a:r>
          </a:p>
          <a:p>
            <a:pPr lvl="1"/>
            <a:r>
              <a:rPr lang="en-US" dirty="0"/>
              <a:t>Specialized hardware </a:t>
            </a:r>
          </a:p>
          <a:p>
            <a:pPr lvl="1"/>
            <a:r>
              <a:rPr lang="en-US" dirty="0"/>
              <a:t>Software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0130F-EC02-9046-A50B-BD653D4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7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7D87B-D745-8542-B3E7-B60FC399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DCD8E-FCC9-9E46-A7C5-B1AD940AC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Hubs and Repeaters</a:t>
            </a:r>
          </a:p>
          <a:p>
            <a:pPr lvl="1"/>
            <a:r>
              <a:rPr lang="en-US" sz="2400" dirty="0"/>
              <a:t>Connect machines on same “layer 2” LAN</a:t>
            </a:r>
          </a:p>
          <a:p>
            <a:pPr lvl="1"/>
            <a:r>
              <a:rPr lang="en-US" sz="2400" dirty="0"/>
              <a:t>Broadcast: All frames are sent out all physical ports </a:t>
            </a:r>
          </a:p>
          <a:p>
            <a:pPr lvl="1"/>
            <a:endParaRPr lang="en-US" sz="1200" dirty="0"/>
          </a:p>
          <a:p>
            <a:r>
              <a:rPr lang="en-US" sz="2800" dirty="0"/>
              <a:t>Switches and Bridges</a:t>
            </a:r>
          </a:p>
          <a:p>
            <a:pPr lvl="1"/>
            <a:r>
              <a:rPr lang="en-US" sz="2400" dirty="0"/>
              <a:t>Connect machines on same “layer 2” LAN</a:t>
            </a:r>
          </a:p>
          <a:p>
            <a:pPr lvl="1"/>
            <a:r>
              <a:rPr lang="en-US" sz="2400" dirty="0"/>
              <a:t>Only send frames to selected physical port based on destination MAC address</a:t>
            </a:r>
          </a:p>
          <a:p>
            <a:pPr lvl="1"/>
            <a:endParaRPr lang="en-US" sz="1200" dirty="0"/>
          </a:p>
          <a:p>
            <a:r>
              <a:rPr lang="en-US" sz="2800" dirty="0"/>
              <a:t>Routers</a:t>
            </a:r>
          </a:p>
          <a:p>
            <a:pPr lvl="1"/>
            <a:r>
              <a:rPr lang="en-US" sz="2400" dirty="0"/>
              <a:t>Connect between LANs at “layer 3”, e.g., wide area</a:t>
            </a:r>
          </a:p>
          <a:p>
            <a:pPr lvl="1"/>
            <a:r>
              <a:rPr lang="en-US" sz="2400" dirty="0"/>
              <a:t>Only send packet to selected physical port based on destination IP address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0130F-EC02-9046-A50B-BD653D4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2088F8-2CA3-7D48-B76D-5567756EA54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039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4">
            <a:extLst>
              <a:ext uri="{FF2B5EF4-FFF2-40B4-BE49-F238E27FC236}">
                <a16:creationId xmlns:a16="http://schemas.microsoft.com/office/drawing/2014/main" id="{1A74C28B-ADF1-B64C-AF6B-0ABC7BA1D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“Layer 2”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Hubs and Switches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20F82F-4557-C346-A27C-806AB62E1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6224C483-B73F-6642-AFC9-D1D8CDDA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8A4A285-830E-0C4B-A653-29493E5BC34B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1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>
            <a:extLst>
              <a:ext uri="{FF2B5EF4-FFF2-40B4-BE49-F238E27FC236}">
                <a16:creationId xmlns:a16="http://schemas.microsoft.com/office/drawing/2014/main" id="{66E381F6-C67C-874C-AFD8-F925D7E739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Repeaters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072341C4-B891-1B4D-A5C4-E4FA563E0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35925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Distance limitation in local-area networks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Electrical signal becomes weaker as it travels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Imposes a limit on the length of a LAN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Repeaters join LANs together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Analog electronic device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Continuously monitors electrical signals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Transmits an amplified copy </a:t>
            </a:r>
          </a:p>
        </p:txBody>
      </p:sp>
      <p:graphicFrame>
        <p:nvGraphicFramePr>
          <p:cNvPr id="64514" name="Object 2">
            <a:extLst>
              <a:ext uri="{FF2B5EF4-FFF2-40B4-BE49-F238E27FC236}">
                <a16:creationId xmlns:a16="http://schemas.microsoft.com/office/drawing/2014/main" id="{F689561C-61F5-E44B-BAD6-A5423E4D813C}"/>
              </a:ext>
            </a:extLst>
          </p:cNvPr>
          <p:cNvGraphicFramePr>
            <a:graphicFrameLocks noChangeAspect="1"/>
          </p:cNvGraphicFramePr>
          <p:nvPr>
            <p:ph sz="half" idx="4294967295"/>
          </p:nvPr>
        </p:nvGraphicFramePr>
        <p:xfrm>
          <a:off x="501650" y="4808538"/>
          <a:ext cx="8334375" cy="235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5" name="VISIO" r:id="rId4" imgW="29400500" imgH="6985000" progId="Visio.Drawing.5">
                  <p:embed/>
                </p:oleObj>
              </mc:Choice>
              <mc:Fallback>
                <p:oleObj name="VISIO" r:id="rId4" imgW="29400500" imgH="6985000" progId="Visio.Drawing.5">
                  <p:embed/>
                  <p:pic>
                    <p:nvPicPr>
                      <p:cNvPr id="64514" name="Object 2">
                        <a:extLst>
                          <a:ext uri="{FF2B5EF4-FFF2-40B4-BE49-F238E27FC236}">
                            <a16:creationId xmlns:a16="http://schemas.microsoft.com/office/drawing/2014/main" id="{F689561C-61F5-E44B-BAD6-A5423E4D81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4808538"/>
                        <a:ext cx="8334375" cy="235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7" name="Slide Number Placeholder 3">
            <a:extLst>
              <a:ext uri="{FF2B5EF4-FFF2-40B4-BE49-F238E27FC236}">
                <a16:creationId xmlns:a16="http://schemas.microsoft.com/office/drawing/2014/main" id="{833E7CE6-73D3-144C-8433-B7FFEA946AE2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EC55167-31FA-8D4C-B370-74D6B0AB11CD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5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1" name="Rectangle 2">
            <a:extLst>
              <a:ext uri="{FF2B5EF4-FFF2-40B4-BE49-F238E27FC236}">
                <a16:creationId xmlns:a16="http://schemas.microsoft.com/office/drawing/2014/main" id="{A37EC4DD-6EE7-144C-9EFD-D40E9B5AD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Physical Layer: Hubs</a:t>
            </a:r>
          </a:p>
        </p:txBody>
      </p:sp>
      <p:sp>
        <p:nvSpPr>
          <p:cNvPr id="66572" name="Rectangle 3">
            <a:extLst>
              <a:ext uri="{FF2B5EF4-FFF2-40B4-BE49-F238E27FC236}">
                <a16:creationId xmlns:a16="http://schemas.microsoft.com/office/drawing/2014/main" id="{2CC5CDD7-A0B6-7544-A3CA-0D09C3D7A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Joins multiple input lines electrically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Designed to hold multiple line cards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Do not necessarily amplify the signal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Very similar to repeaters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Also operates at the physical layer</a:t>
            </a:r>
          </a:p>
        </p:txBody>
      </p:sp>
      <p:sp>
        <p:nvSpPr>
          <p:cNvPr id="66573" name="Rectangle 19">
            <a:extLst>
              <a:ext uri="{FF2B5EF4-FFF2-40B4-BE49-F238E27FC236}">
                <a16:creationId xmlns:a16="http://schemas.microsoft.com/office/drawing/2014/main" id="{1AED5C52-0727-6A49-B2BE-7C1274D8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5680075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6562" name="Object 2">
            <a:extLst>
              <a:ext uri="{FF2B5EF4-FFF2-40B4-BE49-F238E27FC236}">
                <a16:creationId xmlns:a16="http://schemas.microsoft.com/office/drawing/2014/main" id="{0654A249-69ED-6148-BCBF-782B125495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7338" y="6030913"/>
          <a:ext cx="5207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3" name="Clip" r:id="rId4" imgW="17462500" imgH="14478000" progId="MS_ClipArt_Gallery.2">
                  <p:embed/>
                </p:oleObj>
              </mc:Choice>
              <mc:Fallback>
                <p:oleObj name="Clip" r:id="rId4" imgW="17462500" imgH="14478000" progId="MS_ClipArt_Gallery.2">
                  <p:embed/>
                  <p:pic>
                    <p:nvPicPr>
                      <p:cNvPr id="66562" name="Object 2">
                        <a:extLst>
                          <a:ext uri="{FF2B5EF4-FFF2-40B4-BE49-F238E27FC236}">
                            <a16:creationId xmlns:a16="http://schemas.microsoft.com/office/drawing/2014/main" id="{0654A249-69ED-6148-BCBF-782B125495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338" y="6030913"/>
                        <a:ext cx="5207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3" name="Object 3">
            <a:extLst>
              <a:ext uri="{FF2B5EF4-FFF2-40B4-BE49-F238E27FC236}">
                <a16:creationId xmlns:a16="http://schemas.microsoft.com/office/drawing/2014/main" id="{BB37CC86-699A-3847-BBE9-FFC4FA3CBE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60452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4" name="Clip" r:id="rId6" imgW="17462500" imgH="14478000" progId="MS_ClipArt_Gallery.2">
                  <p:embed/>
                </p:oleObj>
              </mc:Choice>
              <mc:Fallback>
                <p:oleObj name="Clip" r:id="rId6" imgW="17462500" imgH="14478000" progId="MS_ClipArt_Gallery.2">
                  <p:embed/>
                  <p:pic>
                    <p:nvPicPr>
                      <p:cNvPr id="66563" name="Object 3">
                        <a:extLst>
                          <a:ext uri="{FF2B5EF4-FFF2-40B4-BE49-F238E27FC236}">
                            <a16:creationId xmlns:a16="http://schemas.microsoft.com/office/drawing/2014/main" id="{BB37CC86-699A-3847-BBE9-FFC4FA3CBE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0452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4" name="Object 4">
            <a:extLst>
              <a:ext uri="{FF2B5EF4-FFF2-40B4-BE49-F238E27FC236}">
                <a16:creationId xmlns:a16="http://schemas.microsoft.com/office/drawing/2014/main" id="{359E89CE-EEB1-4A4E-B933-D88370BE61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2125" y="5994400"/>
          <a:ext cx="5207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5" name="Clip" r:id="rId7" imgW="17462500" imgH="14478000" progId="MS_ClipArt_Gallery.2">
                  <p:embed/>
                </p:oleObj>
              </mc:Choice>
              <mc:Fallback>
                <p:oleObj name="Clip" r:id="rId7" imgW="17462500" imgH="14478000" progId="MS_ClipArt_Gallery.2">
                  <p:embed/>
                  <p:pic>
                    <p:nvPicPr>
                      <p:cNvPr id="66564" name="Object 4">
                        <a:extLst>
                          <a:ext uri="{FF2B5EF4-FFF2-40B4-BE49-F238E27FC236}">
                            <a16:creationId xmlns:a16="http://schemas.microsoft.com/office/drawing/2014/main" id="{359E89CE-EEB1-4A4E-B933-D88370BE61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5994400"/>
                        <a:ext cx="5207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5" name="Object 5">
            <a:extLst>
              <a:ext uri="{FF2B5EF4-FFF2-40B4-BE49-F238E27FC236}">
                <a16:creationId xmlns:a16="http://schemas.microsoft.com/office/drawing/2014/main" id="{A6AB6273-1E76-5E40-B5D5-BDED7E1179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9813" y="60579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6" name="Clip" r:id="rId8" imgW="17462500" imgH="14478000" progId="MS_ClipArt_Gallery.2">
                  <p:embed/>
                </p:oleObj>
              </mc:Choice>
              <mc:Fallback>
                <p:oleObj name="Clip" r:id="rId8" imgW="17462500" imgH="14478000" progId="MS_ClipArt_Gallery.2">
                  <p:embed/>
                  <p:pic>
                    <p:nvPicPr>
                      <p:cNvPr id="66565" name="Object 5">
                        <a:extLst>
                          <a:ext uri="{FF2B5EF4-FFF2-40B4-BE49-F238E27FC236}">
                            <a16:creationId xmlns:a16="http://schemas.microsoft.com/office/drawing/2014/main" id="{A6AB6273-1E76-5E40-B5D5-BDED7E1179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3" y="60579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4" name="Rectangle 24">
            <a:extLst>
              <a:ext uri="{FF2B5EF4-FFF2-40B4-BE49-F238E27FC236}">
                <a16:creationId xmlns:a16="http://schemas.microsoft.com/office/drawing/2014/main" id="{57A3A1E6-96B6-904A-A4EB-650186357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038" y="5689600"/>
            <a:ext cx="360362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5" name="Rectangle 25">
            <a:extLst>
              <a:ext uri="{FF2B5EF4-FFF2-40B4-BE49-F238E27FC236}">
                <a16:creationId xmlns:a16="http://schemas.microsoft.com/office/drawing/2014/main" id="{AD044A41-6D6B-7942-A02F-BF9054F92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5676900"/>
            <a:ext cx="361950" cy="746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66566" name="Object 6">
            <a:extLst>
              <a:ext uri="{FF2B5EF4-FFF2-40B4-BE49-F238E27FC236}">
                <a16:creationId xmlns:a16="http://schemas.microsoft.com/office/drawing/2014/main" id="{1618D29B-97EF-5340-BF22-9F3FEB8792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2963" y="5875338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7" name="Clip" r:id="rId9" imgW="17462500" imgH="14478000" progId="MS_ClipArt_Gallery.2">
                  <p:embed/>
                </p:oleObj>
              </mc:Choice>
              <mc:Fallback>
                <p:oleObj name="Clip" r:id="rId9" imgW="17462500" imgH="14478000" progId="MS_ClipArt_Gallery.2">
                  <p:embed/>
                  <p:pic>
                    <p:nvPicPr>
                      <p:cNvPr id="66566" name="Object 6">
                        <a:extLst>
                          <a:ext uri="{FF2B5EF4-FFF2-40B4-BE49-F238E27FC236}">
                            <a16:creationId xmlns:a16="http://schemas.microsoft.com/office/drawing/2014/main" id="{1618D29B-97EF-5340-BF22-9F3FEB879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963" y="5875338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7">
            <a:extLst>
              <a:ext uri="{FF2B5EF4-FFF2-40B4-BE49-F238E27FC236}">
                <a16:creationId xmlns:a16="http://schemas.microsoft.com/office/drawing/2014/main" id="{B0E5BEF6-D549-4446-850B-F8F5CBF78A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3025" y="6405563"/>
          <a:ext cx="522288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8" name="Clip" r:id="rId10" imgW="17462500" imgH="14478000" progId="MS_ClipArt_Gallery.2">
                  <p:embed/>
                </p:oleObj>
              </mc:Choice>
              <mc:Fallback>
                <p:oleObj name="Clip" r:id="rId10" imgW="17462500" imgH="14478000" progId="MS_ClipArt_Gallery.2">
                  <p:embed/>
                  <p:pic>
                    <p:nvPicPr>
                      <p:cNvPr id="66567" name="Object 7">
                        <a:extLst>
                          <a:ext uri="{FF2B5EF4-FFF2-40B4-BE49-F238E27FC236}">
                            <a16:creationId xmlns:a16="http://schemas.microsoft.com/office/drawing/2014/main" id="{B0E5BEF6-D549-4446-850B-F8F5CBF78A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025" y="6405563"/>
                        <a:ext cx="522288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8" name="Object 8">
            <a:extLst>
              <a:ext uri="{FF2B5EF4-FFF2-40B4-BE49-F238E27FC236}">
                <a16:creationId xmlns:a16="http://schemas.microsoft.com/office/drawing/2014/main" id="{E2630238-038C-884C-8EA1-3DB91C1E45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7413" y="5840413"/>
          <a:ext cx="5222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9" name="Clip" r:id="rId11" imgW="17462500" imgH="14478000" progId="MS_ClipArt_Gallery.2">
                  <p:embed/>
                </p:oleObj>
              </mc:Choice>
              <mc:Fallback>
                <p:oleObj name="Clip" r:id="rId11" imgW="17462500" imgH="14478000" progId="MS_ClipArt_Gallery.2">
                  <p:embed/>
                  <p:pic>
                    <p:nvPicPr>
                      <p:cNvPr id="66568" name="Object 8">
                        <a:extLst>
                          <a:ext uri="{FF2B5EF4-FFF2-40B4-BE49-F238E27FC236}">
                            <a16:creationId xmlns:a16="http://schemas.microsoft.com/office/drawing/2014/main" id="{E2630238-038C-884C-8EA1-3DB91C1E45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5840413"/>
                        <a:ext cx="5222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9" name="Object 9">
            <a:extLst>
              <a:ext uri="{FF2B5EF4-FFF2-40B4-BE49-F238E27FC236}">
                <a16:creationId xmlns:a16="http://schemas.microsoft.com/office/drawing/2014/main" id="{B0918FA0-1EB3-1F42-A7C7-EF87A7731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6988" y="6251575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0" name="Clip" r:id="rId12" imgW="17462500" imgH="14478000" progId="MS_ClipArt_Gallery.2">
                  <p:embed/>
                </p:oleObj>
              </mc:Choice>
              <mc:Fallback>
                <p:oleObj name="Clip" r:id="rId12" imgW="17462500" imgH="14478000" progId="MS_ClipArt_Gallery.2">
                  <p:embed/>
                  <p:pic>
                    <p:nvPicPr>
                      <p:cNvPr id="66569" name="Object 9">
                        <a:extLst>
                          <a:ext uri="{FF2B5EF4-FFF2-40B4-BE49-F238E27FC236}">
                            <a16:creationId xmlns:a16="http://schemas.microsoft.com/office/drawing/2014/main" id="{B0918FA0-1EB3-1F42-A7C7-EF87A77312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6251575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0" name="Object 10">
            <a:extLst>
              <a:ext uri="{FF2B5EF4-FFF2-40B4-BE49-F238E27FC236}">
                <a16:creationId xmlns:a16="http://schemas.microsoft.com/office/drawing/2014/main" id="{2AF44A3B-3642-1E47-8E65-2E7A52B55D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88" y="5499100"/>
          <a:ext cx="5222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1" name="Clip" r:id="rId13" imgW="17462500" imgH="14478000" progId="MS_ClipArt_Gallery.2">
                  <p:embed/>
                </p:oleObj>
              </mc:Choice>
              <mc:Fallback>
                <p:oleObj name="Clip" r:id="rId13" imgW="17462500" imgH="14478000" progId="MS_ClipArt_Gallery.2">
                  <p:embed/>
                  <p:pic>
                    <p:nvPicPr>
                      <p:cNvPr id="66570" name="Object 10">
                        <a:extLst>
                          <a:ext uri="{FF2B5EF4-FFF2-40B4-BE49-F238E27FC236}">
                            <a16:creationId xmlns:a16="http://schemas.microsoft.com/office/drawing/2014/main" id="{2AF44A3B-3642-1E47-8E65-2E7A52B55D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5499100"/>
                        <a:ext cx="5222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6" name="Line 31">
            <a:extLst>
              <a:ext uri="{FF2B5EF4-FFF2-40B4-BE49-F238E27FC236}">
                <a16:creationId xmlns:a16="http://schemas.microsoft.com/office/drawing/2014/main" id="{918012C6-DAF4-1740-B843-1C0C56EC7E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4313" y="5681663"/>
            <a:ext cx="6937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77" name="Line 32">
            <a:extLst>
              <a:ext uri="{FF2B5EF4-FFF2-40B4-BE49-F238E27FC236}">
                <a16:creationId xmlns:a16="http://schemas.microsoft.com/office/drawing/2014/main" id="{FC6ED36D-3E3E-5847-B1D6-93271814FE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5638" y="5734050"/>
            <a:ext cx="341312" cy="347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78" name="Line 33">
            <a:extLst>
              <a:ext uri="{FF2B5EF4-FFF2-40B4-BE49-F238E27FC236}">
                <a16:creationId xmlns:a16="http://schemas.microsoft.com/office/drawing/2014/main" id="{1598EA5C-FBD0-8544-B554-0BF7F5123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5063" y="5765800"/>
            <a:ext cx="90487" cy="325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79" name="Line 34">
            <a:extLst>
              <a:ext uri="{FF2B5EF4-FFF2-40B4-BE49-F238E27FC236}">
                <a16:creationId xmlns:a16="http://schemas.microsoft.com/office/drawing/2014/main" id="{CCE1D9EF-95BD-E045-B8F0-A7706FBBFE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7463" y="5724525"/>
            <a:ext cx="431800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0" name="Line 35">
            <a:extLst>
              <a:ext uri="{FF2B5EF4-FFF2-40B4-BE49-F238E27FC236}">
                <a16:creationId xmlns:a16="http://schemas.microsoft.com/office/drawing/2014/main" id="{ECF874C2-9660-7F49-9740-93EE59CD7B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84650" y="5745163"/>
            <a:ext cx="15875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1" name="Line 36">
            <a:extLst>
              <a:ext uri="{FF2B5EF4-FFF2-40B4-BE49-F238E27FC236}">
                <a16:creationId xmlns:a16="http://schemas.microsoft.com/office/drawing/2014/main" id="{661A1E91-60A0-7847-AC74-0772B0957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2313" y="5681663"/>
            <a:ext cx="287337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2" name="Line 37">
            <a:extLst>
              <a:ext uri="{FF2B5EF4-FFF2-40B4-BE49-F238E27FC236}">
                <a16:creationId xmlns:a16="http://schemas.microsoft.com/office/drawing/2014/main" id="{B9AD92FC-683B-F04B-B7B1-ABAEDD528C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1225" y="5765800"/>
            <a:ext cx="536575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3" name="Line 38">
            <a:extLst>
              <a:ext uri="{FF2B5EF4-FFF2-40B4-BE49-F238E27FC236}">
                <a16:creationId xmlns:a16="http://schemas.microsoft.com/office/drawing/2014/main" id="{B26844A4-92BF-C04D-B3E4-228E316DAA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64313" y="5734050"/>
            <a:ext cx="14287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4" name="Line 39">
            <a:extLst>
              <a:ext uri="{FF2B5EF4-FFF2-40B4-BE49-F238E27FC236}">
                <a16:creationId xmlns:a16="http://schemas.microsoft.com/office/drawing/2014/main" id="{DC1C404A-8D62-024F-B46E-A5CB77C46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7188" y="5648325"/>
            <a:ext cx="6413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5" name="Line 40">
            <a:extLst>
              <a:ext uri="{FF2B5EF4-FFF2-40B4-BE49-F238E27FC236}">
                <a16:creationId xmlns:a16="http://schemas.microsoft.com/office/drawing/2014/main" id="{3113FC0B-F00C-9245-BF48-AA1CA8157A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93950" y="4338638"/>
            <a:ext cx="2082800" cy="1190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6" name="Line 41">
            <a:extLst>
              <a:ext uri="{FF2B5EF4-FFF2-40B4-BE49-F238E27FC236}">
                <a16:creationId xmlns:a16="http://schemas.microsoft.com/office/drawing/2014/main" id="{8C72265E-521E-8143-9703-1F9B9EA68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1988" y="4327525"/>
            <a:ext cx="0" cy="1233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7" name="Line 42">
            <a:extLst>
              <a:ext uri="{FF2B5EF4-FFF2-40B4-BE49-F238E27FC236}">
                <a16:creationId xmlns:a16="http://schemas.microsoft.com/office/drawing/2014/main" id="{546B10C9-F164-7642-88B4-65262E6798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51375" y="4273550"/>
            <a:ext cx="1873250" cy="136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588" name="Text Box 43">
            <a:extLst>
              <a:ext uri="{FF2B5EF4-FFF2-40B4-BE49-F238E27FC236}">
                <a16:creationId xmlns:a16="http://schemas.microsoft.com/office/drawing/2014/main" id="{E58C3C51-AEDE-E248-BA84-C8F177F42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459413"/>
            <a:ext cx="579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hub</a:t>
            </a:r>
          </a:p>
        </p:txBody>
      </p:sp>
      <p:sp>
        <p:nvSpPr>
          <p:cNvPr id="66589" name="Text Box 44">
            <a:extLst>
              <a:ext uri="{FF2B5EF4-FFF2-40B4-BE49-F238E27FC236}">
                <a16:creationId xmlns:a16="http://schemas.microsoft.com/office/drawing/2014/main" id="{CC86374E-B57A-5341-9A43-522C0C879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54689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hub</a:t>
            </a:r>
          </a:p>
        </p:txBody>
      </p:sp>
      <p:sp>
        <p:nvSpPr>
          <p:cNvPr id="66590" name="Text Box 45">
            <a:extLst>
              <a:ext uri="{FF2B5EF4-FFF2-40B4-BE49-F238E27FC236}">
                <a16:creationId xmlns:a16="http://schemas.microsoft.com/office/drawing/2014/main" id="{F8AB7054-297B-4347-9965-3E59F8FC7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525" y="532923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hub</a:t>
            </a:r>
          </a:p>
        </p:txBody>
      </p:sp>
      <p:sp>
        <p:nvSpPr>
          <p:cNvPr id="66591" name="Text Box 46">
            <a:extLst>
              <a:ext uri="{FF2B5EF4-FFF2-40B4-BE49-F238E27FC236}">
                <a16:creationId xmlns:a16="http://schemas.microsoft.com/office/drawing/2014/main" id="{5ABD9000-9C8C-8C43-A606-4F345A1F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363" y="3997325"/>
            <a:ext cx="569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800" b="0">
                <a:latin typeface="Comic Sans MS" panose="030F0902030302020204" pitchFamily="66" charset="0"/>
              </a:rPr>
              <a:t>hub</a:t>
            </a:r>
          </a:p>
        </p:txBody>
      </p:sp>
      <p:sp>
        <p:nvSpPr>
          <p:cNvPr id="66592" name="Rectangle 47">
            <a:extLst>
              <a:ext uri="{FF2B5EF4-FFF2-40B4-BE49-F238E27FC236}">
                <a16:creationId xmlns:a16="http://schemas.microsoft.com/office/drawing/2014/main" id="{2A4A98FA-6BD5-AB4B-BDE6-687401CA2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4291013"/>
            <a:ext cx="361950" cy="74612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  <a:contourClr>
              <a:srgbClr val="CC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93" name="Slide Number Placeholder 3">
            <a:extLst>
              <a:ext uri="{FF2B5EF4-FFF2-40B4-BE49-F238E27FC236}">
                <a16:creationId xmlns:a16="http://schemas.microsoft.com/office/drawing/2014/main" id="{B560F298-4A17-1F43-8560-0C18CCBA9EF4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EE818FC-35F3-0C42-A023-AE053E505C72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5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A300B283-739A-1247-ABB7-FDAF29B41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Limitations of Repeaters and Hubs</a:t>
            </a:r>
          </a:p>
        </p:txBody>
      </p:sp>
      <p:sp>
        <p:nvSpPr>
          <p:cNvPr id="1278979" name="Rectangle 3">
            <a:extLst>
              <a:ext uri="{FF2B5EF4-FFF2-40B4-BE49-F238E27FC236}">
                <a16:creationId xmlns:a16="http://schemas.microsoft.com/office/drawing/2014/main" id="{C9F2E28E-03AA-C945-B86F-0CA0B7378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One large shared link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Each bit is sent everywhere</a:t>
            </a:r>
          </a:p>
          <a:p>
            <a:pPr lvl="1">
              <a:spcAft>
                <a:spcPts val="2000"/>
              </a:spcAft>
            </a:pPr>
            <a:r>
              <a:rPr lang="en-US" altLang="en-US" sz="2400" dirty="0">
                <a:ea typeface="ＭＳ Ｐゴシック" panose="020B0600070205080204" pitchFamily="34" charset="-128"/>
              </a:rPr>
              <a:t>So, aggregate throughput is limited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Cannot support multiple LAN technologies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Does not buffer or interpret frames</a:t>
            </a:r>
          </a:p>
          <a:p>
            <a:pPr lvl="1">
              <a:spcAft>
                <a:spcPts val="2000"/>
              </a:spcAft>
            </a:pPr>
            <a:r>
              <a:rPr lang="en-US" altLang="en-US" sz="2400" dirty="0">
                <a:ea typeface="ＭＳ Ｐゴシック" panose="020B0600070205080204" pitchFamily="34" charset="-128"/>
              </a:rPr>
              <a:t>Can’t interconnect between different rates/formats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Limitations on maximum nodes and distances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Shared medium imposes length limits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E.g., cannot go beyond 2500 meters on Ethernet</a:t>
            </a: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14C80CE8-E91D-E54E-9D25-7FF71A64504A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36734D5-1ECA-2F47-9EA6-E43AFCCB0798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2D05C29-59F6-5D4D-B1DA-3735043DF9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Layer: Bridges</a:t>
            </a:r>
          </a:p>
        </p:txBody>
      </p:sp>
      <p:sp>
        <p:nvSpPr>
          <p:cNvPr id="70659" name="Rectangle 4">
            <a:extLst>
              <a:ext uri="{FF2B5EF4-FFF2-40B4-BE49-F238E27FC236}">
                <a16:creationId xmlns:a16="http://schemas.microsoft.com/office/drawing/2014/main" id="{C90A6595-7DA0-224F-99F7-0C45B8EACBB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Connects two or more LANs at the link layer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Extracts destination address from the frame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Looks up the destination in a table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Forwards the frame to the appropriate segment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Each segment can carry its own traffic</a:t>
            </a:r>
          </a:p>
        </p:txBody>
      </p:sp>
      <p:sp>
        <p:nvSpPr>
          <p:cNvPr id="70660" name="Line 6">
            <a:extLst>
              <a:ext uri="{FF2B5EF4-FFF2-40B4-BE49-F238E27FC236}">
                <a16:creationId xmlns:a16="http://schemas.microsoft.com/office/drawing/2014/main" id="{02E348B9-A8BE-C64B-9CFB-30A6ECB38A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7">
            <a:extLst>
              <a:ext uri="{FF2B5EF4-FFF2-40B4-BE49-F238E27FC236}">
                <a16:creationId xmlns:a16="http://schemas.microsoft.com/office/drawing/2014/main" id="{8ECDF7BF-59AB-5D4A-9EE0-B4A5E26CB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62" name="Line 8">
            <a:extLst>
              <a:ext uri="{FF2B5EF4-FFF2-40B4-BE49-F238E27FC236}">
                <a16:creationId xmlns:a16="http://schemas.microsoft.com/office/drawing/2014/main" id="{16FE26D0-E83F-0040-9A89-BCA4AAE48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3" name="Rectangle 9">
            <a:extLst>
              <a:ext uri="{FF2B5EF4-FFF2-40B4-BE49-F238E27FC236}">
                <a16:creationId xmlns:a16="http://schemas.microsoft.com/office/drawing/2014/main" id="{2997C802-A62A-404D-B3B7-206F14D2F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64" name="Line 10">
            <a:extLst>
              <a:ext uri="{FF2B5EF4-FFF2-40B4-BE49-F238E27FC236}">
                <a16:creationId xmlns:a16="http://schemas.microsoft.com/office/drawing/2014/main" id="{43C7C0CB-C6DF-A546-996D-918503C9B4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5" name="Rectangle 11">
            <a:extLst>
              <a:ext uri="{FF2B5EF4-FFF2-40B4-BE49-F238E27FC236}">
                <a16:creationId xmlns:a16="http://schemas.microsoft.com/office/drawing/2014/main" id="{0D4C5BF4-387C-BC47-952D-62A58C661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4367213"/>
            <a:ext cx="609600" cy="2841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66" name="Line 12">
            <a:extLst>
              <a:ext uri="{FF2B5EF4-FFF2-40B4-BE49-F238E27FC236}">
                <a16:creationId xmlns:a16="http://schemas.microsoft.com/office/drawing/2014/main" id="{73F8A03D-F945-E34B-944F-47D4D8B0A1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7" name="Rectangle 13">
            <a:extLst>
              <a:ext uri="{FF2B5EF4-FFF2-40B4-BE49-F238E27FC236}">
                <a16:creationId xmlns:a16="http://schemas.microsoft.com/office/drawing/2014/main" id="{B2E7EB4E-87A6-F943-A34A-8E374208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68" name="Line 14">
            <a:extLst>
              <a:ext uri="{FF2B5EF4-FFF2-40B4-BE49-F238E27FC236}">
                <a16:creationId xmlns:a16="http://schemas.microsoft.com/office/drawing/2014/main" id="{71256570-EFBC-0D49-84B6-7C6DB93052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9" name="Rectangle 15">
            <a:extLst>
              <a:ext uri="{FF2B5EF4-FFF2-40B4-BE49-F238E27FC236}">
                <a16:creationId xmlns:a16="http://schemas.microsoft.com/office/drawing/2014/main" id="{72C642F3-F48C-2C45-BC64-3113DD529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436721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70" name="Line 16">
            <a:extLst>
              <a:ext uri="{FF2B5EF4-FFF2-40B4-BE49-F238E27FC236}">
                <a16:creationId xmlns:a16="http://schemas.microsoft.com/office/drawing/2014/main" id="{F7C88747-729F-A74F-A69E-FB91967B6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46593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1" name="Line 17">
            <a:extLst>
              <a:ext uri="{FF2B5EF4-FFF2-40B4-BE49-F238E27FC236}">
                <a16:creationId xmlns:a16="http://schemas.microsoft.com/office/drawing/2014/main" id="{B9F3A0F4-F4D2-BD47-811E-839B4D34B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2" name="Rectangle 18">
            <a:extLst>
              <a:ext uri="{FF2B5EF4-FFF2-40B4-BE49-F238E27FC236}">
                <a16:creationId xmlns:a16="http://schemas.microsoft.com/office/drawing/2014/main" id="{5DBAE65F-40E8-8A4A-B94A-531B50C0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6178550"/>
            <a:ext cx="609600" cy="284163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73" name="Line 19">
            <a:extLst>
              <a:ext uri="{FF2B5EF4-FFF2-40B4-BE49-F238E27FC236}">
                <a16:creationId xmlns:a16="http://schemas.microsoft.com/office/drawing/2014/main" id="{B75DA832-7338-CE48-8C64-87E68C612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79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4" name="Rectangle 20">
            <a:extLst>
              <a:ext uri="{FF2B5EF4-FFF2-40B4-BE49-F238E27FC236}">
                <a16:creationId xmlns:a16="http://schemas.microsoft.com/office/drawing/2014/main" id="{2CFF3DDF-8ABA-F34A-9D00-0936D92E8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8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75" name="Line 21">
            <a:extLst>
              <a:ext uri="{FF2B5EF4-FFF2-40B4-BE49-F238E27FC236}">
                <a16:creationId xmlns:a16="http://schemas.microsoft.com/office/drawing/2014/main" id="{BC7D62AD-D762-F441-ADBA-6F700D4B4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6" name="Rectangle 22">
            <a:extLst>
              <a:ext uri="{FF2B5EF4-FFF2-40B4-BE49-F238E27FC236}">
                <a16:creationId xmlns:a16="http://schemas.microsoft.com/office/drawing/2014/main" id="{909F27F1-0328-F94B-BCC8-54D534DFA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6178550"/>
            <a:ext cx="609600" cy="284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77" name="Line 23">
            <a:extLst>
              <a:ext uri="{FF2B5EF4-FFF2-40B4-BE49-F238E27FC236}">
                <a16:creationId xmlns:a16="http://schemas.microsoft.com/office/drawing/2014/main" id="{153A2513-F044-8A4C-A94A-9FC8C751E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67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78" name="Rectangle 24">
            <a:extLst>
              <a:ext uri="{FF2B5EF4-FFF2-40B4-BE49-F238E27FC236}">
                <a16:creationId xmlns:a16="http://schemas.microsoft.com/office/drawing/2014/main" id="{3AD68455-0ECA-C54B-B26A-507D3E8E2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79" name="Line 25">
            <a:extLst>
              <a:ext uri="{FF2B5EF4-FFF2-40B4-BE49-F238E27FC236}">
                <a16:creationId xmlns:a16="http://schemas.microsoft.com/office/drawing/2014/main" id="{9821221D-5409-4649-B80E-87A098497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1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0" name="Rectangle 26">
            <a:extLst>
              <a:ext uri="{FF2B5EF4-FFF2-40B4-BE49-F238E27FC236}">
                <a16:creationId xmlns:a16="http://schemas.microsoft.com/office/drawing/2014/main" id="{C4855ACD-CB2A-254C-ACA9-1CDC5E74A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6178550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81" name="Line 27">
            <a:extLst>
              <a:ext uri="{FF2B5EF4-FFF2-40B4-BE49-F238E27FC236}">
                <a16:creationId xmlns:a16="http://schemas.microsoft.com/office/drawing/2014/main" id="{A12025F5-6F97-324E-A8BB-246353436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5954713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2" name="Rectangle 28">
            <a:extLst>
              <a:ext uri="{FF2B5EF4-FFF2-40B4-BE49-F238E27FC236}">
                <a16:creationId xmlns:a16="http://schemas.microsoft.com/office/drawing/2014/main" id="{ED241A0F-5A36-3A4B-8400-2FA4226DF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365625"/>
            <a:ext cx="609600" cy="2841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83" name="Line 29">
            <a:extLst>
              <a:ext uri="{FF2B5EF4-FFF2-40B4-BE49-F238E27FC236}">
                <a16:creationId xmlns:a16="http://schemas.microsoft.com/office/drawing/2014/main" id="{DEE7A5E8-E0AB-624B-998E-47E9453B8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46577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4" name="Rectangle 30">
            <a:extLst>
              <a:ext uri="{FF2B5EF4-FFF2-40B4-BE49-F238E27FC236}">
                <a16:creationId xmlns:a16="http://schemas.microsoft.com/office/drawing/2014/main" id="{A9EA0B92-5EFA-F245-A94B-41AFA805A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176963"/>
            <a:ext cx="609600" cy="2841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5000"/>
              </a:lnSpc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70685" name="Line 31">
            <a:extLst>
              <a:ext uri="{FF2B5EF4-FFF2-40B4-BE49-F238E27FC236}">
                <a16:creationId xmlns:a16="http://schemas.microsoft.com/office/drawing/2014/main" id="{ECCCA5BF-AD01-EB45-893B-A72B2C6D4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1650" y="5953125"/>
            <a:ext cx="0" cy="2159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6" name="Line 32">
            <a:extLst>
              <a:ext uri="{FF2B5EF4-FFF2-40B4-BE49-F238E27FC236}">
                <a16:creationId xmlns:a16="http://schemas.microsoft.com/office/drawing/2014/main" id="{4972A2C4-5170-214A-AE11-AD0D154E4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9483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7" name="Line 33">
            <a:extLst>
              <a:ext uri="{FF2B5EF4-FFF2-40B4-BE49-F238E27FC236}">
                <a16:creationId xmlns:a16="http://schemas.microsoft.com/office/drawing/2014/main" id="{8FB2848E-9BD2-4048-A2BE-9B4E54D519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881563"/>
            <a:ext cx="24384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8" name="Line 34">
            <a:extLst>
              <a:ext uri="{FF2B5EF4-FFF2-40B4-BE49-F238E27FC236}">
                <a16:creationId xmlns:a16="http://schemas.microsoft.com/office/drawing/2014/main" id="{070DBCE1-EAC4-2740-812A-E1D9A6E9AC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9" name="Line 35">
            <a:extLst>
              <a:ext uri="{FF2B5EF4-FFF2-40B4-BE49-F238E27FC236}">
                <a16:creationId xmlns:a16="http://schemas.microsoft.com/office/drawing/2014/main" id="{A40834CB-16D9-444C-9C2B-1E6D3D3A3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81563"/>
            <a:ext cx="0" cy="10668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90" name="Rectangle 36">
            <a:extLst>
              <a:ext uri="{FF2B5EF4-FFF2-40B4-BE49-F238E27FC236}">
                <a16:creationId xmlns:a16="http://schemas.microsoft.com/office/drawing/2014/main" id="{CBB9D12A-34BF-E54E-AF3B-69109CC49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10163"/>
            <a:ext cx="914400" cy="609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Bridge</a:t>
            </a:r>
          </a:p>
        </p:txBody>
      </p:sp>
      <p:sp>
        <p:nvSpPr>
          <p:cNvPr id="70691" name="Slide Number Placeholder 3">
            <a:extLst>
              <a:ext uri="{FF2B5EF4-FFF2-40B4-BE49-F238E27FC236}">
                <a16:creationId xmlns:a16="http://schemas.microsoft.com/office/drawing/2014/main" id="{5C2BA01C-8BBD-8544-BBDA-1385248E5DC0}"/>
              </a:ext>
            </a:extLst>
          </p:cNvPr>
          <p:cNvSpPr txBox="1">
            <a:spLocks/>
          </p:cNvSpPr>
          <p:nvPr/>
        </p:nvSpPr>
        <p:spPr bwMode="auto">
          <a:xfrm>
            <a:off x="6858000" y="64166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869D6E2-8AE4-3B43-8E4E-FE8E994894CD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78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18330</TotalTime>
  <Words>1514</Words>
  <Application>Microsoft Macintosh PowerPoint</Application>
  <PresentationFormat>On-screen Show (4:3)</PresentationFormat>
  <Paragraphs>481</Paragraphs>
  <Slides>37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Comic Sans MS</vt:lpstr>
      <vt:lpstr>Courier New</vt:lpstr>
      <vt:lpstr>Times New Roman</vt:lpstr>
      <vt:lpstr>Office Theme</vt:lpstr>
      <vt:lpstr>VISIO 5 Drawing</vt:lpstr>
      <vt:lpstr>Microsoft Clip Gallery</vt:lpstr>
      <vt:lpstr>Hubs, Switches, and Routers, Oh My!</vt:lpstr>
      <vt:lpstr>Today:  Hubs, Switches, and Routers, Oh My!</vt:lpstr>
      <vt:lpstr>PowerPoint Presentation</vt:lpstr>
      <vt:lpstr>Terminology</vt:lpstr>
      <vt:lpstr>“Layer 2” Hubs and Switches</vt:lpstr>
      <vt:lpstr>Physical Layer: Repeaters</vt:lpstr>
      <vt:lpstr>Physical Layer: Hubs</vt:lpstr>
      <vt:lpstr>Limitations of Repeaters and Hubs</vt:lpstr>
      <vt:lpstr>Link Layer: Bridges</vt:lpstr>
      <vt:lpstr>Link Layer: Switches</vt:lpstr>
      <vt:lpstr>Bridges/Switches: Traffic Isolation</vt:lpstr>
      <vt:lpstr>Self Learning: Building the Table</vt:lpstr>
      <vt:lpstr>Self Learning: Handling Misses</vt:lpstr>
      <vt:lpstr>Switches vs. Hubs</vt:lpstr>
      <vt:lpstr>Looking closer…</vt:lpstr>
      <vt:lpstr>Basic Router Architecture</vt:lpstr>
      <vt:lpstr>PowerPoint Presentation</vt:lpstr>
      <vt:lpstr>Router</vt:lpstr>
      <vt:lpstr>Router</vt:lpstr>
      <vt:lpstr>Lookup algorithm depends on protocol</vt:lpstr>
      <vt:lpstr>Longest Prefix Match</vt:lpstr>
      <vt:lpstr>Longest Prefix Match</vt:lpstr>
      <vt:lpstr>How? Address lookup using trie</vt:lpstr>
      <vt:lpstr>How? Address lookup using trie</vt:lpstr>
      <vt:lpstr>K-ary trie (k=2)</vt:lpstr>
      <vt:lpstr>Alternatives to trie for LPM</vt:lpstr>
      <vt:lpstr>Alternatives to trie for LPM</vt:lpstr>
      <vt:lpstr>Decision: Forwarding table per line card</vt:lpstr>
      <vt:lpstr>Decision: Crossbar switch</vt:lpstr>
      <vt:lpstr>Decision: Crossbar switch</vt:lpstr>
      <vt:lpstr>Crossbar switching</vt:lpstr>
      <vt:lpstr>Crossbar switching</vt:lpstr>
      <vt:lpstr>Everything gets complicated…</vt:lpstr>
      <vt:lpstr>Everything gets complicated…</vt:lpstr>
      <vt:lpstr>Data, Control, &amp; Management Planes</vt:lpstr>
      <vt:lpstr>Cisco 8000 Series Routers</vt:lpstr>
      <vt:lpstr>Conclusions</vt:lpstr>
    </vt:vector>
  </TitlesOfParts>
  <Company>Princeton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Freedman</cp:lastModifiedBy>
  <cp:revision>1002</cp:revision>
  <cp:lastPrinted>2020-02-12T04:44:35Z</cp:lastPrinted>
  <dcterms:created xsi:type="dcterms:W3CDTF">2014-02-12T03:08:18Z</dcterms:created>
  <dcterms:modified xsi:type="dcterms:W3CDTF">2020-02-12T04:44:40Z</dcterms:modified>
</cp:coreProperties>
</file>