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5" r:id="rId3"/>
    <p:sldId id="296" r:id="rId4"/>
    <p:sldId id="297" r:id="rId5"/>
    <p:sldId id="299" r:id="rId6"/>
    <p:sldId id="289" r:id="rId7"/>
    <p:sldId id="290" r:id="rId8"/>
    <p:sldId id="300" r:id="rId9"/>
    <p:sldId id="292" r:id="rId10"/>
    <p:sldId id="303" r:id="rId11"/>
    <p:sldId id="305" r:id="rId12"/>
    <p:sldId id="308" r:id="rId13"/>
    <p:sldId id="306" r:id="rId14"/>
    <p:sldId id="307" r:id="rId15"/>
    <p:sldId id="302" r:id="rId16"/>
    <p:sldId id="309" r:id="rId17"/>
    <p:sldId id="277" r:id="rId18"/>
    <p:sldId id="310" r:id="rId19"/>
    <p:sldId id="311" r:id="rId2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4899"/>
    <a:srgbClr val="FF6501"/>
    <a:srgbClr val="008F00"/>
    <a:srgbClr val="92D050"/>
    <a:srgbClr val="FF9300"/>
    <a:srgbClr val="C0504D"/>
    <a:srgbClr val="D5FED5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62" autoAdjust="0"/>
    <p:restoredTop sz="93721" autoAdjust="0"/>
  </p:normalViewPr>
  <p:slideViewPr>
    <p:cSldViewPr snapToGrid="0">
      <p:cViewPr varScale="1">
        <p:scale>
          <a:sx n="68" d="100"/>
          <a:sy n="68" d="100"/>
        </p:scale>
        <p:origin x="8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 flash cell stores different amount of charges in the floating gate to represent different states.</a:t>
            </a:r>
          </a:p>
          <a:p>
            <a:r>
              <a:rPr lang="en-US" baseline="0" dirty="0"/>
              <a:t>A flash cell that stores a single bit has two states, 1 and 0. </a:t>
            </a:r>
          </a:p>
          <a:p>
            <a:r>
              <a:rPr lang="en-US" baseline="0" dirty="0"/>
              <a:t>The different states are represented as an analog threshold voltage of the cell, which is shown on the x-axis.</a:t>
            </a:r>
            <a:r>
              <a:rPr lang="en-US" dirty="0"/>
              <a:t> </a:t>
            </a:r>
          </a:p>
          <a:p>
            <a:r>
              <a:rPr lang="en-US" dirty="0"/>
              <a:t>In reality,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6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reality, due to program variation, the threshold voltage of each state is actually distributed across a range.</a:t>
            </a:r>
          </a:p>
          <a:p>
            <a:r>
              <a:rPr lang="en-US" baseline="0" dirty="0"/>
              <a:t>We typically represent this range on a graph of probability density function as a hump of threshold voltage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reality, due to program variation, the threshold voltage of each state is actually distributed across a range.</a:t>
            </a:r>
          </a:p>
          <a:p>
            <a:r>
              <a:rPr lang="en-US" baseline="0" dirty="0"/>
              <a:t>We typically represent this range on a graph of probability density function as a hump of threshold voltage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flash memory</a:t>
            </a:r>
            <a:r>
              <a:rPr lang="en-US" baseline="0" dirty="0"/>
              <a:t> typically use </a:t>
            </a:r>
            <a:r>
              <a:rPr lang="en-US" dirty="0"/>
              <a:t>multi-level cell</a:t>
            </a:r>
            <a:r>
              <a:rPr lang="en-US" baseline="0" dirty="0"/>
              <a:t> that</a:t>
            </a:r>
            <a:r>
              <a:rPr lang="en-US" dirty="0"/>
              <a:t> actually store 2 bits instead of 1 bit.</a:t>
            </a:r>
          </a:p>
          <a:p>
            <a:r>
              <a:rPr lang="en-US" dirty="0"/>
              <a:t>To</a:t>
            </a:r>
            <a:r>
              <a:rPr lang="en-US" baseline="0" dirty="0"/>
              <a:t> represent </a:t>
            </a:r>
            <a:r>
              <a:rPr lang="en-US" dirty="0"/>
              <a:t>two bits, we now need </a:t>
            </a:r>
            <a:r>
              <a:rPr lang="en-US" baseline="0" dirty="0"/>
              <a:t>4 threshold voltage states, the erased, P1, P2, and P3 states.</a:t>
            </a:r>
          </a:p>
          <a:p>
            <a:r>
              <a:rPr lang="en-US" baseline="0" dirty="0"/>
              <a:t>For example, if the cell’s threshold voltage is between P1-P2 </a:t>
            </a:r>
            <a:r>
              <a:rPr lang="en-US" baseline="0" dirty="0" err="1"/>
              <a:t>Vref</a:t>
            </a:r>
            <a:r>
              <a:rPr lang="en-US" baseline="0" dirty="0"/>
              <a:t> and P2-P3 </a:t>
            </a:r>
            <a:r>
              <a:rPr lang="en-US" baseline="0" dirty="0" err="1"/>
              <a:t>Vref</a:t>
            </a:r>
            <a:r>
              <a:rPr lang="en-US" baseline="0" dirty="0"/>
              <a:t>, the cell is in P2 state.</a:t>
            </a:r>
          </a:p>
          <a:p>
            <a:r>
              <a:rPr lang="en-US" baseline="0" dirty="0"/>
              <a:t>In the rest of our talk, we will not show the erased state, because the erased state is less affected by retention loss.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72835"/>
            <a:ext cx="9144000" cy="1323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b="0" dirty="0"/>
              <a:t>Flash storage</a:t>
            </a:r>
            <a:endParaRPr lang="en-US" sz="4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/>
              <a:t>COS 518: </a:t>
            </a:r>
            <a:r>
              <a:rPr lang="en-US" sz="3000" i="1" dirty="0"/>
              <a:t>Advanced Computer Systems</a:t>
            </a:r>
          </a:p>
          <a:p>
            <a:r>
              <a:rPr lang="en-US" sz="3000" dirty="0"/>
              <a:t>Lecture 9</a:t>
            </a:r>
          </a:p>
          <a:p>
            <a:endParaRPr lang="en-US" sz="3000" dirty="0"/>
          </a:p>
          <a:p>
            <a:r>
              <a:rPr lang="en-US" sz="3000" dirty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Flash: Storing many bits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 flash</a:t>
            </a:r>
          </a:p>
          <a:p>
            <a:pPr lvl="1"/>
            <a:r>
              <a:rPr lang="en-US" dirty="0"/>
              <a:t>Cells connected in parallel to bit lines</a:t>
            </a:r>
          </a:p>
          <a:p>
            <a:pPr lvl="1"/>
            <a:r>
              <a:rPr lang="en-US" dirty="0"/>
              <a:t>Cells can be read and written to individually</a:t>
            </a:r>
          </a:p>
          <a:p>
            <a:r>
              <a:rPr lang="en-US" dirty="0"/>
              <a:t>NAND flash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Cells connected in series, consuming less space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Smaller area needed to implement certain capacity</a:t>
            </a:r>
          </a:p>
          <a:p>
            <a:pPr lvl="2">
              <a:spcAft>
                <a:spcPts val="600"/>
              </a:spcAft>
              <a:buFont typeface="Wingdings" charset="2"/>
              <a:buChar char="Ø"/>
            </a:pPr>
            <a:r>
              <a:rPr lang="en-US" dirty="0">
                <a:sym typeface="Wingdings"/>
              </a:rPr>
              <a:t> Reduce cost per bit, increase max chip capacity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/>
              </a:rPr>
              <a:t>Cells can only be written and read at the page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Flash: Bit vs. page-level access</a:t>
            </a:r>
          </a:p>
        </p:txBody>
      </p:sp>
    </p:spTree>
    <p:extLst>
      <p:ext uri="{BB962C8B-B14F-4D97-AF65-F5344CB8AC3E}">
        <p14:creationId xmlns:p14="http://schemas.microsoft.com/office/powerpoint/2010/main" val="176206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Calibri" panose="020F0502020204030204" pitchFamily="34" charset="0"/>
              </a:rPr>
              <a:t>Architecture: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Pages: 8-16 KB, assembled into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Blocks: 4-8 MB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Flash:  Architecture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18" t="17370" r="45901"/>
          <a:stretch/>
        </p:blipFill>
        <p:spPr>
          <a:xfrm>
            <a:off x="2249521" y="3482503"/>
            <a:ext cx="4766554" cy="25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Always read an entire page: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</a:rPr>
              <a:t>Can only read entire aligned page from SSD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Always write an entire page: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</a:rPr>
              <a:t>To change single byte, need to write entire page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Pages cannot be overwritten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</a:rPr>
              <a:t>Page can be written only if the “free” state.  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b="1" dirty="0">
                <a:latin typeface="Calibri" panose="020F0502020204030204" pitchFamily="34" charset="0"/>
              </a:rPr>
              <a:t>Updating</a:t>
            </a:r>
            <a:r>
              <a:rPr lang="en-US" sz="2200" dirty="0">
                <a:latin typeface="Calibri" panose="020F0502020204030204" pitchFamily="34" charset="0"/>
              </a:rPr>
              <a:t>: </a:t>
            </a:r>
            <a:r>
              <a:rPr lang="en-US" sz="2200" b="1" dirty="0">
                <a:latin typeface="Calibri" panose="020F0502020204030204" pitchFamily="34" charset="0"/>
              </a:rPr>
              <a:t> Read</a:t>
            </a:r>
            <a:r>
              <a:rPr lang="en-US" sz="2200" dirty="0">
                <a:latin typeface="Calibri" panose="020F0502020204030204" pitchFamily="34" charset="0"/>
              </a:rPr>
              <a:t> page to internal register, </a:t>
            </a:r>
            <a:r>
              <a:rPr lang="en-US" sz="2200" b="1" dirty="0">
                <a:latin typeface="Calibri" panose="020F0502020204030204" pitchFamily="34" charset="0"/>
              </a:rPr>
              <a:t>modify</a:t>
            </a:r>
            <a:r>
              <a:rPr lang="en-US" sz="2200" dirty="0">
                <a:latin typeface="Calibri" panose="020F0502020204030204" pitchFamily="34" charset="0"/>
              </a:rPr>
              <a:t>, then </a:t>
            </a:r>
            <a:r>
              <a:rPr lang="en-US" sz="2200" b="1" dirty="0">
                <a:latin typeface="Calibri" panose="020F0502020204030204" pitchFamily="34" charset="0"/>
              </a:rPr>
              <a:t>write</a:t>
            </a:r>
            <a:r>
              <a:rPr lang="en-US" sz="2200" dirty="0">
                <a:latin typeface="Calibri" panose="020F0502020204030204" pitchFamily="34" charset="0"/>
              </a:rPr>
              <a:t> to free page 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Erases are aligned on block size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</a:rPr>
              <a:t>To make a page “free”, need to erase it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</a:rPr>
              <a:t>Erasures can only occur at block boundary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Flash:  Reading / writing</a:t>
            </a:r>
          </a:p>
        </p:txBody>
      </p:sp>
    </p:spTree>
    <p:extLst>
      <p:ext uri="{BB962C8B-B14F-4D97-AF65-F5344CB8AC3E}">
        <p14:creationId xmlns:p14="http://schemas.microsoft.com/office/powerpoint/2010/main" val="6863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900" dirty="0">
                <a:latin typeface="Calibri" panose="020F0502020204030204" pitchFamily="34" charset="0"/>
              </a:rPr>
              <a:t>Why Erase then Write? Hardware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9421"/>
            <a:ext cx="8404698" cy="500812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A freshly erased, blank page of NAND flash has no charged gates; it stores all 1s.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1s can be turned into 0s at the page level, but one-way process.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</a:rPr>
              <a:t>Turning 0s back into 1s is a difficult operation b/c it uses high voltages.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</a:rPr>
              <a:t>Difficult to confine the effect only to desired cells; high voltages can change  adjacent cells.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To maximize throughput: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</a:rPr>
              <a:t>Keep small writes into a buffer in RAM</a:t>
            </a:r>
          </a:p>
          <a:p>
            <a:pPr lvl="1" algn="just">
              <a:spcAft>
                <a:spcPts val="3200"/>
              </a:spcAft>
            </a:pPr>
            <a:r>
              <a:rPr lang="en-US" dirty="0">
                <a:latin typeface="Calibri" panose="020F0502020204030204" pitchFamily="34" charset="0"/>
              </a:rPr>
              <a:t>Perform large batch write when buffer full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Suited well for log-structured write (e.g., LSM trees)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Implication:  Buffer small writes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4648888"/>
            <a:ext cx="8193614" cy="17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SSD: Solid State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54" y="1634266"/>
            <a:ext cx="3778742" cy="3429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800" dirty="0"/>
              <a:t>Host Interface Logic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SSD Controller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RAM Buffer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Flash Memory Package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96" y="1383789"/>
            <a:ext cx="4756315" cy="39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SSD: Solid State Driver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96" y="1383789"/>
            <a:ext cx="4756315" cy="392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11" y="4021717"/>
            <a:ext cx="5941123" cy="27000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9054" y="1634266"/>
            <a:ext cx="3778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b="0"/>
              <a:t>Host Interface Logic</a:t>
            </a:r>
          </a:p>
          <a:p>
            <a:pPr>
              <a:spcBef>
                <a:spcPts val="800"/>
              </a:spcBef>
            </a:pPr>
            <a:r>
              <a:rPr lang="en-US" sz="2800" b="0"/>
              <a:t>SSD Controller</a:t>
            </a:r>
          </a:p>
          <a:p>
            <a:pPr>
              <a:spcBef>
                <a:spcPts val="800"/>
              </a:spcBef>
            </a:pPr>
            <a:r>
              <a:rPr lang="en-US" sz="2800" b="0"/>
              <a:t>RAM Buffer</a:t>
            </a:r>
          </a:p>
          <a:p>
            <a:pPr>
              <a:spcBef>
                <a:spcPts val="800"/>
              </a:spcBef>
            </a:pPr>
            <a:r>
              <a:rPr lang="en-US" sz="2800" b="0"/>
              <a:t>Flash Memory Package</a:t>
            </a:r>
          </a:p>
          <a:p>
            <a:pPr>
              <a:spcBef>
                <a:spcPts val="80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55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4085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Disk lifetime:  each page can only be written some fixed number of times:</a:t>
            </a:r>
          </a:p>
          <a:p>
            <a:pPr lvl="1"/>
            <a:r>
              <a:rPr lang="en-US" dirty="0"/>
              <a:t>SLC:  100,000 P/E cycles</a:t>
            </a:r>
          </a:p>
          <a:p>
            <a:pPr lvl="1"/>
            <a:r>
              <a:rPr lang="en-US" dirty="0"/>
              <a:t>MLC:  3,000 P/E cycles</a:t>
            </a:r>
          </a:p>
          <a:p>
            <a:pPr lvl="1"/>
            <a:r>
              <a:rPr lang="en-US" dirty="0"/>
              <a:t>TLC: 100 P/E cycles</a:t>
            </a:r>
          </a:p>
          <a:p>
            <a:r>
              <a:rPr lang="en-US" dirty="0"/>
              <a:t>When blocks get bad, take them out of rotation</a:t>
            </a:r>
          </a:p>
          <a:p>
            <a:pPr lvl="1"/>
            <a:r>
              <a:rPr lang="en-US" dirty="0"/>
              <a:t>Need indirection layer to not use bad pages</a:t>
            </a:r>
          </a:p>
          <a:p>
            <a:r>
              <a:rPr lang="en-US" dirty="0"/>
              <a:t>Want to load balance writes over pages!</a:t>
            </a:r>
          </a:p>
          <a:p>
            <a:pPr lvl="1"/>
            <a:r>
              <a:rPr lang="en-US" dirty="0"/>
              <a:t>FTL:  Flash-Translation Layer for “wear leveling”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twist</a:t>
            </a:r>
          </a:p>
        </p:txBody>
      </p:sp>
    </p:spTree>
    <p:extLst>
      <p:ext uri="{BB962C8B-B14F-4D97-AF65-F5344CB8AC3E}">
        <p14:creationId xmlns:p14="http://schemas.microsoft.com/office/powerpoint/2010/main" val="1866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81" y="54163"/>
            <a:ext cx="1836015" cy="10415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9856" y="2122708"/>
          <a:ext cx="5617030" cy="3918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4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 HDD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Read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Write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190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Read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0.495 MB/s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121 IOPS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1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0.919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224 IOPS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Read 4KiB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1.198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292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0.929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227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92928" y="1075473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Seagate ($50) </a:t>
            </a:r>
          </a:p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1TB HDD 7200RPM</a:t>
            </a:r>
          </a:p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Model: STD1000DM003-1SB10C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57" y="6168888"/>
            <a:ext cx="8320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www.tomshardware.com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/answers/id-3201572/good-normal-read-write-speed-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hdd.html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50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~2016</a:t>
            </a:r>
          </a:p>
        </p:txBody>
      </p:sp>
    </p:spTree>
    <p:extLst>
      <p:ext uri="{BB962C8B-B14F-4D97-AF65-F5344CB8AC3E}">
        <p14:creationId xmlns:p14="http://schemas.microsoft.com/office/powerpoint/2010/main" val="33350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23" y="173733"/>
            <a:ext cx="1992086" cy="798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81" y="54163"/>
            <a:ext cx="1836015" cy="10415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9856" y="2122708"/>
          <a:ext cx="8294912" cy="3918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44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 HDD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SSD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Read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2268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Write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190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1696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Read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0.495 MB/s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121 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44.9 MB/s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10,962</a:t>
                      </a:r>
                      <a:r>
                        <a:rPr lang="en-US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1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0.919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224 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151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36,865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Read 4KiB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1.198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292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348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84961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0.929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227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399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97,412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92928" y="1075473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Seagate ($50) </a:t>
            </a:r>
          </a:p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1TB HDD 7200RPM</a:t>
            </a:r>
          </a:p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Model: STD1000DM003-1SB10C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680" y="1091802"/>
            <a:ext cx="3694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Samsung  ($330)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512 GB 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960 Pro </a:t>
            </a:r>
            <a:r>
              <a:rPr lang="en-US" sz="1400" b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NVMe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PCIe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M.2 </a:t>
            </a:r>
          </a:p>
          <a:p>
            <a:r>
              <a:rPr lang="en-US" sz="16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Model: MZ-V6P512BW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086" y="6454251"/>
            <a:ext cx="8075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ssd.userbenchmark.com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SpeedTest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/182182/Samsung-SSD-960-PRO-512GB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57" y="6168888"/>
            <a:ext cx="8320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www.tomshardware.com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/answers/id-3201572/good-normal-read-write-speed-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hdd.html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50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~2016</a:t>
            </a:r>
          </a:p>
        </p:txBody>
      </p:sp>
    </p:spTree>
    <p:extLst>
      <p:ext uri="{BB962C8B-B14F-4D97-AF65-F5344CB8AC3E}">
        <p14:creationId xmlns:p14="http://schemas.microsoft.com/office/powerpoint/2010/main" val="22337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8380"/>
          <a:stretch/>
        </p:blipFill>
        <p:spPr>
          <a:xfrm>
            <a:off x="0" y="93133"/>
            <a:ext cx="9144000" cy="135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881224"/>
            <a:ext cx="88646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914" y="1629317"/>
            <a:ext cx="8850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Idea: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Traditionally disks laid out with spatial locality due to cost of seeks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Observation: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main memory getting bigger </a:t>
            </a:r>
            <a:r>
              <a:rPr lang="en-US" b="0" dirty="0">
                <a:latin typeface="Arial" charset="0"/>
                <a:ea typeface="Arial" charset="0"/>
                <a:cs typeface="Arial" charset="0"/>
                <a:sym typeface="Wingdings"/>
              </a:rPr>
              <a:t>→ most reads from memory</a:t>
            </a:r>
            <a:endParaRPr lang="en-US" b="0" dirty="0">
              <a:latin typeface="Arial" charset="0"/>
              <a:ea typeface="Arial" charset="0"/>
              <a:cs typeface="Arial" charset="0"/>
            </a:endParaRP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Implication: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Disk workloads now write-heavy → avoid seeks → write log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New problem: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Many seeks to read, need to occasionally defragment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New tech solution: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SSDs → seeks cheap, erase blocks change defrag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99" y="6223606"/>
            <a:ext cx="3645077" cy="6343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696" y="3449782"/>
            <a:ext cx="8621486" cy="447086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4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Flash: Storing individual bits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472" y="18288"/>
            <a:ext cx="8001000" cy="1066800"/>
          </a:xfrm>
        </p:spPr>
        <p:txBody>
          <a:bodyPr/>
          <a:lstStyle/>
          <a:p>
            <a:r>
              <a:rPr lang="en-US" dirty="0"/>
              <a:t>Threshold Voltage (V</a:t>
            </a:r>
            <a:r>
              <a:rPr lang="en-US" baseline="-25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430" y="5828067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387" y="4160253"/>
            <a:ext cx="624060" cy="1280487"/>
            <a:chOff x="1651390" y="2788757"/>
            <a:chExt cx="624060" cy="1280487"/>
          </a:xfrm>
        </p:grpSpPr>
        <p:sp>
          <p:nvSpPr>
            <p:cNvPr id="8" name="Freeform 7"/>
            <p:cNvSpPr/>
            <p:nvPr/>
          </p:nvSpPr>
          <p:spPr>
            <a:xfrm>
              <a:off x="165139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0800000">
              <a:off x="1651390" y="3034793"/>
              <a:ext cx="624060" cy="1034450"/>
            </a:xfrm>
            <a:prstGeom prst="round2SameRect">
              <a:avLst>
                <a:gd name="adj1" fmla="val 1601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1390" y="3167390"/>
              <a:ext cx="62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+mj-lt"/>
                  <a:ea typeface="Dotum" pitchFamily="34" charset="-127"/>
                </a:rPr>
                <a:t>0</a:t>
              </a:r>
              <a:endParaRPr lang="ko-KR" altLang="ko-KR" sz="2800" dirty="0">
                <a:solidFill>
                  <a:schemeClr val="bg1"/>
                </a:solidFill>
                <a:latin typeface="+mj-lt"/>
                <a:ea typeface="Dotum" pitchFamily="34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32" y="3654090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077" y="38149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06" y="3583624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74" y="3041328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12" y="3096237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71553" y="4183526"/>
            <a:ext cx="624060" cy="1280487"/>
            <a:chOff x="6868550" y="2788757"/>
            <a:chExt cx="624060" cy="1280487"/>
          </a:xfrm>
        </p:grpSpPr>
        <p:sp>
          <p:nvSpPr>
            <p:cNvPr id="20" name="Freeform 19"/>
            <p:cNvSpPr/>
            <p:nvPr/>
          </p:nvSpPr>
          <p:spPr>
            <a:xfrm>
              <a:off x="686855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+mj-lt"/>
                </a:rPr>
                <a:t>1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868550" y="3863094"/>
              <a:ext cx="624060" cy="2061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12" y="38630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1157917" y="1802685"/>
            <a:ext cx="6882596" cy="1796067"/>
            <a:chOff x="1130702" y="1351204"/>
            <a:chExt cx="6882596" cy="1796067"/>
          </a:xfrm>
        </p:grpSpPr>
        <p:sp>
          <p:nvSpPr>
            <p:cNvPr id="98" name="Rounded Rectangle 97"/>
            <p:cNvSpPr/>
            <p:nvPr/>
          </p:nvSpPr>
          <p:spPr>
            <a:xfrm>
              <a:off x="1130702" y="2473163"/>
              <a:ext cx="2552395" cy="6741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Rectangle 990"/>
            <p:cNvSpPr>
              <a:spLocks noChangeArrowheads="1"/>
            </p:cNvSpPr>
            <p:nvPr/>
          </p:nvSpPr>
          <p:spPr bwMode="auto">
            <a:xfrm>
              <a:off x="1732801" y="1915289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ko-KR" altLang="ko-KR" sz="2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100" name="Rectangle 992"/>
            <p:cNvSpPr>
              <a:spLocks noChangeArrowheads="1"/>
            </p:cNvSpPr>
            <p:nvPr/>
          </p:nvSpPr>
          <p:spPr bwMode="auto">
            <a:xfrm>
              <a:off x="1732801" y="1356565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sz="2400" dirty="0">
                <a:latin typeface="+mj-lt"/>
              </a:endParaRPr>
            </a:p>
          </p:txBody>
        </p:sp>
        <p:sp>
          <p:nvSpPr>
            <p:cNvPr id="101" name="Freeform 987"/>
            <p:cNvSpPr>
              <a:spLocks/>
            </p:cNvSpPr>
            <p:nvPr/>
          </p:nvSpPr>
          <p:spPr bwMode="auto">
            <a:xfrm>
              <a:off x="1430457" y="135656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02" name="Freeform 987"/>
            <p:cNvSpPr>
              <a:spLocks/>
            </p:cNvSpPr>
            <p:nvPr/>
          </p:nvSpPr>
          <p:spPr bwMode="auto">
            <a:xfrm flipH="1">
              <a:off x="3078952" y="135656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908508" y="2471950"/>
              <a:ext cx="774589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 flipH="1">
              <a:off x="1130702" y="2470829"/>
              <a:ext cx="776518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5" name="Rectangle 992"/>
            <p:cNvSpPr>
              <a:spLocks noChangeArrowheads="1"/>
            </p:cNvSpPr>
            <p:nvPr/>
          </p:nvSpPr>
          <p:spPr bwMode="auto">
            <a:xfrm>
              <a:off x="1732801" y="1636264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06" name="Rectangle 992"/>
            <p:cNvSpPr>
              <a:spLocks noChangeArrowheads="1"/>
            </p:cNvSpPr>
            <p:nvPr/>
          </p:nvSpPr>
          <p:spPr bwMode="auto">
            <a:xfrm>
              <a:off x="1732801" y="2194227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442" y="197347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Rounded Rectangle 107"/>
            <p:cNvSpPr/>
            <p:nvPr/>
          </p:nvSpPr>
          <p:spPr>
            <a:xfrm>
              <a:off x="5460903" y="2467803"/>
              <a:ext cx="2552395" cy="6741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9" name="Rectangle 990"/>
            <p:cNvSpPr>
              <a:spLocks noChangeArrowheads="1"/>
            </p:cNvSpPr>
            <p:nvPr/>
          </p:nvSpPr>
          <p:spPr bwMode="auto">
            <a:xfrm>
              <a:off x="6063002" y="1909929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ko-KR" altLang="ko-KR" sz="2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110" name="Freeform 987"/>
            <p:cNvSpPr>
              <a:spLocks/>
            </p:cNvSpPr>
            <p:nvPr/>
          </p:nvSpPr>
          <p:spPr bwMode="auto">
            <a:xfrm>
              <a:off x="5760658" y="135120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11" name="Freeform 987"/>
            <p:cNvSpPr>
              <a:spLocks/>
            </p:cNvSpPr>
            <p:nvPr/>
          </p:nvSpPr>
          <p:spPr bwMode="auto">
            <a:xfrm flipH="1">
              <a:off x="7409153" y="135120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238709" y="2466590"/>
              <a:ext cx="774589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 flipH="1">
              <a:off x="5460903" y="2465469"/>
              <a:ext cx="776518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4" name="Rectangle 992"/>
            <p:cNvSpPr>
              <a:spLocks noChangeArrowheads="1"/>
            </p:cNvSpPr>
            <p:nvPr/>
          </p:nvSpPr>
          <p:spPr bwMode="auto">
            <a:xfrm>
              <a:off x="6063002" y="1630904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15" name="Rectangle 992"/>
            <p:cNvSpPr>
              <a:spLocks noChangeArrowheads="1"/>
            </p:cNvSpPr>
            <p:nvPr/>
          </p:nvSpPr>
          <p:spPr bwMode="auto">
            <a:xfrm>
              <a:off x="6063002" y="2188867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16" name="Rectangle 992"/>
            <p:cNvSpPr>
              <a:spLocks noChangeArrowheads="1"/>
            </p:cNvSpPr>
            <p:nvPr/>
          </p:nvSpPr>
          <p:spPr bwMode="auto">
            <a:xfrm>
              <a:off x="6063002" y="1351205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sz="2400" dirty="0">
                <a:latin typeface="+mj-lt"/>
              </a:endParaRPr>
            </a:p>
          </p:txBody>
        </p:sp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91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675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643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628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659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" name="Rectangle 121"/>
          <p:cNvSpPr/>
          <p:nvPr/>
        </p:nvSpPr>
        <p:spPr>
          <a:xfrm>
            <a:off x="950718" y="3009198"/>
            <a:ext cx="2865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i="1" dirty="0">
                <a:latin typeface="Calibri Light" panose="020F0302020204030204" pitchFamily="34" charset="0"/>
                <a:ea typeface="Dotum" pitchFamily="34" charset="-127"/>
              </a:rPr>
              <a:t>Flash cell</a:t>
            </a:r>
            <a:endParaRPr lang="ko-KR" altLang="ko-KR" sz="3600" i="1" dirty="0"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358485" y="3010496"/>
            <a:ext cx="2865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i="1" dirty="0">
                <a:latin typeface="Calibri Light" panose="020F0302020204030204" pitchFamily="34" charset="0"/>
                <a:ea typeface="Dotum" pitchFamily="34" charset="-127"/>
              </a:rPr>
              <a:t>Flash cell</a:t>
            </a:r>
            <a:endParaRPr lang="ko-KR" altLang="ko-KR" sz="3600" i="1" dirty="0">
              <a:latin typeface="Calibri Light" panose="020F0302020204030204" pitchFamily="34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65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2632" y="5828067"/>
            <a:ext cx="884804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387" y="4160253"/>
            <a:ext cx="624060" cy="1280487"/>
            <a:chOff x="1651390" y="2788757"/>
            <a:chExt cx="624060" cy="1280487"/>
          </a:xfrm>
        </p:grpSpPr>
        <p:sp>
          <p:nvSpPr>
            <p:cNvPr id="8" name="Freeform 7"/>
            <p:cNvSpPr/>
            <p:nvPr/>
          </p:nvSpPr>
          <p:spPr>
            <a:xfrm>
              <a:off x="165139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0800000">
              <a:off x="1651390" y="3034793"/>
              <a:ext cx="624060" cy="1034450"/>
            </a:xfrm>
            <a:prstGeom prst="round2SameRect">
              <a:avLst>
                <a:gd name="adj1" fmla="val 1601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1390" y="3167390"/>
              <a:ext cx="62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+mj-lt"/>
                  <a:ea typeface="Dotum" pitchFamily="34" charset="-127"/>
                </a:rPr>
                <a:t>0</a:t>
              </a:r>
              <a:endParaRPr lang="ko-KR" altLang="ko-KR" sz="2800" dirty="0">
                <a:solidFill>
                  <a:schemeClr val="bg1"/>
                </a:solidFill>
                <a:latin typeface="+mj-lt"/>
                <a:ea typeface="Dotum" pitchFamily="34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32" y="3654090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077" y="38149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06" y="3583624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74" y="3041328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12" y="3096237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71553" y="4183526"/>
            <a:ext cx="624060" cy="1280487"/>
            <a:chOff x="6868550" y="2788757"/>
            <a:chExt cx="624060" cy="1280487"/>
          </a:xfrm>
        </p:grpSpPr>
        <p:sp>
          <p:nvSpPr>
            <p:cNvPr id="20" name="Freeform 19"/>
            <p:cNvSpPr/>
            <p:nvPr/>
          </p:nvSpPr>
          <p:spPr>
            <a:xfrm>
              <a:off x="686855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868550" y="3863094"/>
              <a:ext cx="624060" cy="2061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12" y="38630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reeform 23"/>
          <p:cNvSpPr/>
          <p:nvPr/>
        </p:nvSpPr>
        <p:spPr>
          <a:xfrm>
            <a:off x="470713" y="3381945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>
            <a:off x="4845822" y="3381946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5951" y="1930534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109" y="1428246"/>
            <a:ext cx="1933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Probability Density Function (PDF)</a:t>
            </a:r>
            <a:endParaRPr lang="ko-KR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295951" y="40046"/>
            <a:ext cx="8001000" cy="1066800"/>
          </a:xfrm>
        </p:spPr>
        <p:txBody>
          <a:bodyPr/>
          <a:lstStyle/>
          <a:p>
            <a:r>
              <a:rPr lang="en-US" dirty="0"/>
              <a:t>Threshold Voltage (V</a:t>
            </a:r>
            <a:r>
              <a:rPr lang="en-US" baseline="-25000" dirty="0"/>
              <a:t>th</a:t>
            </a:r>
            <a:r>
              <a:rPr lang="en-US" dirty="0"/>
              <a:t>)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2146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2632" y="5828067"/>
            <a:ext cx="884804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387" y="4160253"/>
            <a:ext cx="624060" cy="1280487"/>
            <a:chOff x="1651390" y="2788757"/>
            <a:chExt cx="624060" cy="1280487"/>
          </a:xfrm>
        </p:grpSpPr>
        <p:sp>
          <p:nvSpPr>
            <p:cNvPr id="8" name="Freeform 7"/>
            <p:cNvSpPr/>
            <p:nvPr/>
          </p:nvSpPr>
          <p:spPr>
            <a:xfrm>
              <a:off x="165139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0800000">
              <a:off x="1651390" y="3034793"/>
              <a:ext cx="624060" cy="1034450"/>
            </a:xfrm>
            <a:prstGeom prst="round2SameRect">
              <a:avLst>
                <a:gd name="adj1" fmla="val 1601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1390" y="3167390"/>
              <a:ext cx="62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+mj-lt"/>
                  <a:ea typeface="Dotum" pitchFamily="34" charset="-127"/>
                </a:rPr>
                <a:t>0</a:t>
              </a:r>
              <a:endParaRPr lang="ko-KR" altLang="ko-KR" sz="2800" dirty="0">
                <a:solidFill>
                  <a:schemeClr val="bg1"/>
                </a:solidFill>
                <a:latin typeface="+mj-lt"/>
                <a:ea typeface="Dotum" pitchFamily="34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32" y="3654090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077" y="38149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06" y="3583624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74" y="3041328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12" y="3096237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71553" y="4183526"/>
            <a:ext cx="624060" cy="1280487"/>
            <a:chOff x="6868550" y="2788757"/>
            <a:chExt cx="624060" cy="1280487"/>
          </a:xfrm>
        </p:grpSpPr>
        <p:sp>
          <p:nvSpPr>
            <p:cNvPr id="20" name="Freeform 19"/>
            <p:cNvSpPr/>
            <p:nvPr/>
          </p:nvSpPr>
          <p:spPr>
            <a:xfrm>
              <a:off x="686855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868550" y="3863094"/>
              <a:ext cx="624060" cy="2061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12" y="38630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reeform 23"/>
          <p:cNvSpPr/>
          <p:nvPr/>
        </p:nvSpPr>
        <p:spPr>
          <a:xfrm>
            <a:off x="470713" y="3381945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>
            <a:off x="4845822" y="3381946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5951" y="1930534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109" y="1428246"/>
            <a:ext cx="1933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Probability Density Function (PDF)</a:t>
            </a:r>
            <a:endParaRPr lang="ko-KR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295951" y="40046"/>
            <a:ext cx="8001000" cy="1066800"/>
          </a:xfrm>
        </p:spPr>
        <p:txBody>
          <a:bodyPr/>
          <a:lstStyle/>
          <a:p>
            <a:r>
              <a:rPr lang="en-US" dirty="0"/>
              <a:t>Read Reference Voltage (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0" y="2747796"/>
            <a:ext cx="0" cy="3100107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26775" y="1863435"/>
            <a:ext cx="890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err="1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600" baseline="-25000" dirty="0" err="1">
                <a:solidFill>
                  <a:schemeClr val="accent2"/>
                </a:solidFill>
                <a:latin typeface="+mj-lt"/>
                <a:ea typeface="Dotum" pitchFamily="34" charset="-127"/>
              </a:rPr>
              <a:t>ref</a:t>
            </a:r>
            <a:endParaRPr lang="ko-KR" altLang="ko-KR" sz="36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64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472" y="0"/>
            <a:ext cx="8001000" cy="1066800"/>
          </a:xfrm>
        </p:spPr>
        <p:txBody>
          <a:bodyPr/>
          <a:lstStyle/>
          <a:p>
            <a:r>
              <a:rPr lang="en-US" dirty="0"/>
              <a:t>Multi-Level Cell (MLC)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10695" y="2191792"/>
            <a:ext cx="0" cy="36576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27420" y="2191792"/>
            <a:ext cx="0" cy="36576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85710" y="2191792"/>
            <a:ext cx="0" cy="36576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6566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Erased</a:t>
            </a:r>
            <a:b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(11)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2480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P1</a:t>
            </a:r>
            <a:b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(10)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2332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P2</a:t>
            </a:r>
            <a:b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(00)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9284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P3</a:t>
            </a:r>
            <a:b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(01)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3181" y="3400548"/>
            <a:ext cx="1768563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2606449" y="3400551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Freeform 21"/>
          <p:cNvSpPr/>
          <p:nvPr/>
        </p:nvSpPr>
        <p:spPr>
          <a:xfrm>
            <a:off x="4864737" y="3400550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Freeform 22"/>
          <p:cNvSpPr/>
          <p:nvPr/>
        </p:nvSpPr>
        <p:spPr>
          <a:xfrm>
            <a:off x="7086223" y="3400549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Freeform 26"/>
          <p:cNvSpPr/>
          <p:nvPr/>
        </p:nvSpPr>
        <p:spPr>
          <a:xfrm>
            <a:off x="401408" y="3400548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5951" y="1930534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2632" y="5828067"/>
            <a:ext cx="884804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45813</TotalTime>
  <Words>1003</Words>
  <Application>Microsoft Macintosh PowerPoint</Application>
  <PresentationFormat>On-screen Show (4:3)</PresentationFormat>
  <Paragraphs>183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Dotum</vt:lpstr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Flash storage</vt:lpstr>
      <vt:lpstr>PowerPoint Presentation</vt:lpstr>
      <vt:lpstr>PowerPoint Presentation</vt:lpstr>
      <vt:lpstr>PowerPoint Presentation</vt:lpstr>
      <vt:lpstr>Flash: Storing individual bits</vt:lpstr>
      <vt:lpstr>Threshold Voltage (Vth)</vt:lpstr>
      <vt:lpstr>Threshold Voltage (Vth) Distribution</vt:lpstr>
      <vt:lpstr>Read Reference Voltage (Vref)</vt:lpstr>
      <vt:lpstr>Multi-Level Cell (MLC)</vt:lpstr>
      <vt:lpstr>Flash: Storing many bits</vt:lpstr>
      <vt:lpstr>Flash: Bit vs. page-level access</vt:lpstr>
      <vt:lpstr>NAND Flash:  Architecture</vt:lpstr>
      <vt:lpstr>NAND Flash:  Reading / writing</vt:lpstr>
      <vt:lpstr>Why Erase then Write? Hardware limitation</vt:lpstr>
      <vt:lpstr>Implication:  Buffer small writes</vt:lpstr>
      <vt:lpstr>SSD architecture</vt:lpstr>
      <vt:lpstr>SSD: Solid State Driver</vt:lpstr>
      <vt:lpstr>SSD: Solid State Driver</vt:lpstr>
      <vt:lpstr>Last twist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1745</cp:revision>
  <cp:lastPrinted>2016-10-05T13:43:34Z</cp:lastPrinted>
  <dcterms:created xsi:type="dcterms:W3CDTF">2013-10-08T01:49:25Z</dcterms:created>
  <dcterms:modified xsi:type="dcterms:W3CDTF">2019-03-04T06:35:02Z</dcterms:modified>
</cp:coreProperties>
</file>