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396" r:id="rId3"/>
    <p:sldId id="437" r:id="rId4"/>
    <p:sldId id="438" r:id="rId5"/>
    <p:sldId id="441" r:id="rId6"/>
    <p:sldId id="442" r:id="rId7"/>
    <p:sldId id="443" r:id="rId8"/>
    <p:sldId id="432" r:id="rId9"/>
    <p:sldId id="433" r:id="rId10"/>
    <p:sldId id="394" r:id="rId11"/>
    <p:sldId id="408" r:id="rId12"/>
    <p:sldId id="400" r:id="rId13"/>
    <p:sldId id="409" r:id="rId14"/>
    <p:sldId id="403" r:id="rId15"/>
    <p:sldId id="404" r:id="rId16"/>
    <p:sldId id="386" r:id="rId17"/>
    <p:sldId id="402" r:id="rId18"/>
    <p:sldId id="405" r:id="rId19"/>
    <p:sldId id="406" r:id="rId20"/>
    <p:sldId id="384" r:id="rId21"/>
    <p:sldId id="427" r:id="rId22"/>
    <p:sldId id="428" r:id="rId23"/>
    <p:sldId id="429" r:id="rId24"/>
    <p:sldId id="430" r:id="rId25"/>
    <p:sldId id="431" r:id="rId26"/>
    <p:sldId id="449" r:id="rId27"/>
    <p:sldId id="447" r:id="rId28"/>
    <p:sldId id="457" r:id="rId29"/>
    <p:sldId id="451" r:id="rId30"/>
    <p:sldId id="458" r:id="rId31"/>
    <p:sldId id="461" r:id="rId32"/>
    <p:sldId id="462" r:id="rId33"/>
    <p:sldId id="460" r:id="rId3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99"/>
    <a:srgbClr val="FF6501"/>
    <a:srgbClr val="FF9300"/>
    <a:srgbClr val="C0504D"/>
    <a:srgbClr val="D5FED5"/>
    <a:srgbClr val="0000FF"/>
    <a:srgbClr val="CCFFFF"/>
    <a:srgbClr val="FF3300"/>
    <a:srgbClr val="FF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2" autoAdjust="0"/>
    <p:restoredTop sz="84091" autoAdjust="0"/>
  </p:normalViewPr>
  <p:slideViewPr>
    <p:cSldViewPr snapToGrid="0">
      <p:cViewPr varScale="1">
        <p:scale>
          <a:sx n="90" d="100"/>
          <a:sy n="90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ts(a</a:t>
            </a:r>
            <a:r>
              <a:rPr lang="en-US" dirty="0"/>
              <a:t>)</a:t>
            </a:r>
            <a:r>
              <a:rPr lang="en-US" baseline="0" dirty="0"/>
              <a:t> &lt; </a:t>
            </a:r>
            <a:r>
              <a:rPr lang="en-US" baseline="0" dirty="0" err="1"/>
              <a:t>ts</a:t>
            </a:r>
            <a:r>
              <a:rPr lang="en-US" baseline="0" dirty="0"/>
              <a:t> (</a:t>
            </a:r>
            <a:r>
              <a:rPr lang="en-US" baseline="0" dirty="0" err="1"/>
              <a:t>b</a:t>
            </a:r>
            <a:r>
              <a:rPr lang="en-US" baseline="0" dirty="0"/>
              <a:t>), are either </a:t>
            </a:r>
            <a:r>
              <a:rPr lang="en-US" baseline="0" dirty="0" err="1"/>
              <a:t>linearizable</a:t>
            </a:r>
            <a:r>
              <a:rPr lang="en-US" baseline="0" dirty="0"/>
              <a:t>?  Does </a:t>
            </a:r>
            <a:r>
              <a:rPr lang="en-US" baseline="0" dirty="0" err="1"/>
              <a:t>ts(a</a:t>
            </a:r>
            <a:r>
              <a:rPr lang="en-US" baseline="0" dirty="0"/>
              <a:t>) have to be before </a:t>
            </a:r>
            <a:r>
              <a:rPr lang="en-US" baseline="0" dirty="0" err="1"/>
              <a:t>ts(b</a:t>
            </a:r>
            <a:r>
              <a:rPr lang="en-US" baseline="0" dirty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0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7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7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1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163506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Certainly</a:t>
            </a:r>
            <a:r>
              <a:rPr lang="en-US" baseline="0" dirty="0"/>
              <a:t> not!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73171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8136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4613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ts(a</a:t>
            </a:r>
            <a:r>
              <a:rPr lang="en-US" dirty="0"/>
              <a:t>)</a:t>
            </a:r>
            <a:r>
              <a:rPr lang="en-US" baseline="0" dirty="0"/>
              <a:t> &lt; </a:t>
            </a:r>
            <a:r>
              <a:rPr lang="en-US" baseline="0" dirty="0" err="1"/>
              <a:t>ts</a:t>
            </a:r>
            <a:r>
              <a:rPr lang="en-US" baseline="0" dirty="0"/>
              <a:t> (</a:t>
            </a:r>
            <a:r>
              <a:rPr lang="en-US" baseline="0" dirty="0" err="1"/>
              <a:t>b</a:t>
            </a:r>
            <a:r>
              <a:rPr lang="en-US" baseline="0" dirty="0"/>
              <a:t>), are either </a:t>
            </a:r>
            <a:r>
              <a:rPr lang="en-US" baseline="0" dirty="0" err="1"/>
              <a:t>linearizable</a:t>
            </a:r>
            <a:r>
              <a:rPr lang="en-US" baseline="0" dirty="0"/>
              <a:t>?  Does </a:t>
            </a:r>
            <a:r>
              <a:rPr lang="en-US" baseline="0" dirty="0" err="1"/>
              <a:t>ts(a</a:t>
            </a:r>
            <a:r>
              <a:rPr lang="en-US" baseline="0" dirty="0"/>
              <a:t>) have to be before </a:t>
            </a:r>
            <a:r>
              <a:rPr lang="en-US" baseline="0" dirty="0" err="1"/>
              <a:t>ts(b</a:t>
            </a:r>
            <a:r>
              <a:rPr lang="en-US" baseline="0" dirty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rinceton.edu/courses/archive/fall17/cos418/docs/L4-time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/>
              <a:t>Replication and Consistency</a:t>
            </a:r>
            <a:endParaRPr 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3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593" y="252099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Strong </a:t>
            </a:r>
          </a:p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0456" y="4064370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Eventual </a:t>
            </a:r>
          </a:p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rgbClr val="00B0F0"/>
              </a:gs>
              <a:gs pos="6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71" y="1684619"/>
            <a:ext cx="467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6280" y="4064370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Sequential</a:t>
            </a:r>
          </a:p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2497" y="2520995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Causal</a:t>
            </a:r>
          </a:p>
          <a:p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78814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46" y="1674867"/>
            <a:ext cx="8660454" cy="487833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Provide behavior of a single copy of object:</a:t>
            </a:r>
          </a:p>
          <a:p>
            <a:pPr lvl="1"/>
            <a:r>
              <a:rPr lang="en-US" sz="2400" dirty="0"/>
              <a:t>Read should return the most recent write</a:t>
            </a:r>
          </a:p>
          <a:p>
            <a:pPr lvl="1"/>
            <a:r>
              <a:rPr lang="en-US" sz="2400" dirty="0"/>
              <a:t>Subsequent reads should return same value, until next write</a:t>
            </a:r>
          </a:p>
          <a:p>
            <a:pPr lvl="1"/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800" dirty="0"/>
              <a:t>Telephone intuition: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Alice updates Facebook post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Alice calls Bob on phone: “Check my Facebook post!”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Bob read’s Alice’s wall, sees her post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679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8392644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Phone call:</a:t>
            </a:r>
            <a:r>
              <a:rPr lang="en-US" sz="2600" dirty="0"/>
              <a:t>	Ensures </a:t>
            </a:r>
            <a:r>
              <a:rPr lang="en-US" sz="2600" i="1" dirty="0"/>
              <a:t>happens-before</a:t>
            </a:r>
            <a:r>
              <a:rPr lang="en-US" sz="2600" dirty="0"/>
              <a:t> relationship, 							even through “out-of-band” communication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4" grpId="0"/>
      <p:bldP spid="45" grpId="0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7582857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One cool trick:	  </a:t>
            </a:r>
            <a:r>
              <a:rPr lang="en-US" sz="2600" dirty="0"/>
              <a:t>Delay responding to writes/ops 						  until properly committed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1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  This is buggy!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committed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209220" y="5433542"/>
            <a:ext cx="7209025" cy="1424459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Isn’t sufficient to return value of third node:                         It doesn’t know precisely when op is “globally” committed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400" dirty="0"/>
              <a:t>Instead: Need to actually </a:t>
            </a:r>
            <a:r>
              <a:rPr lang="en-US" sz="2400" i="1" dirty="0"/>
              <a:t>order</a:t>
            </a:r>
            <a:r>
              <a:rPr lang="en-US" sz="2400" dirty="0"/>
              <a:t> read operation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530000" y="3469263"/>
            <a:ext cx="160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eager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replication</a:t>
            </a:r>
          </a:p>
        </p:txBody>
      </p:sp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508162" y="4046958"/>
            <a:ext cx="3051154" cy="1367926"/>
            <a:chOff x="4508162" y="4119528"/>
            <a:chExt cx="3051154" cy="1367926"/>
          </a:xfrm>
        </p:grpSpPr>
        <p:pic>
          <p:nvPicPr>
            <p:cNvPr id="4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62" y="4951848"/>
              <a:ext cx="592703" cy="53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6786977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671476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lg"/>
              <a:tailEnd type="none" w="med" len="lg"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00865" y="5233516"/>
              <a:ext cx="2458451" cy="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6935153" y="4119528"/>
              <a:ext cx="395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5697480" y="4729698"/>
              <a:ext cx="118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read(A)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8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6 L -0.24948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81715" y="2949713"/>
            <a:ext cx="464815" cy="213489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92734" y="2865302"/>
            <a:ext cx="513224" cy="2175766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22122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4598354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3418737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076397" y="5785375"/>
            <a:ext cx="6991207" cy="695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600" dirty="0"/>
              <a:t>Order all operations via (1) leader, (2) consensus</a:t>
            </a:r>
          </a:p>
        </p:txBody>
      </p: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19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331176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Linearizability</a:t>
            </a:r>
            <a:r>
              <a:rPr lang="en-US" sz="2800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Herlihy</a:t>
            </a:r>
            <a:r>
              <a:rPr lang="en-US" sz="2200" dirty="0"/>
              <a:t> and Wang 1991)</a:t>
            </a:r>
            <a:endParaRPr lang="en-US" sz="28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i="1" dirty="0"/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real-time guarantee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All ops receive global time-stamp using a sync’d clock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If ts</a:t>
            </a:r>
            <a:r>
              <a:rPr lang="en-US" sz="2300" baseline="-25000" dirty="0"/>
              <a:t>op1</a:t>
            </a:r>
            <a:r>
              <a:rPr lang="en-US" sz="2300" dirty="0"/>
              <a:t>(x) &lt; ts</a:t>
            </a:r>
            <a:r>
              <a:rPr lang="en-US" sz="2300" baseline="-25000" dirty="0"/>
              <a:t>op2</a:t>
            </a:r>
            <a:r>
              <a:rPr lang="en-US" sz="2300" dirty="0"/>
              <a:t>(y), OP1(x) precedes OP2(y) in sequence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 =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/>
              <a:t>Once read returns particular value, all later reads should return that value or value of later write.</a:t>
            </a:r>
          </a:p>
        </p:txBody>
      </p:sp>
    </p:spTree>
    <p:extLst>
      <p:ext uri="{BB962C8B-B14F-4D97-AF65-F5344CB8AC3E}">
        <p14:creationId xmlns:p14="http://schemas.microsoft.com/office/powerpoint/2010/main" val="391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Intuition:  Real-time ordering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4785810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872692" cy="2833170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committed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94585" y="2865302"/>
            <a:ext cx="432438" cy="1844172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3227" y="2829332"/>
            <a:ext cx="452435" cy="1836600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6778847" y="3671822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5599230" y="4281992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/>
              <a:t>Once read returns particular value, all later reads should return that value or value of later write.</a:t>
            </a:r>
          </a:p>
        </p:txBody>
      </p:sp>
      <p:pic>
        <p:nvPicPr>
          <p:cNvPr id="34" name="Picture 33"/>
          <p:cNvPicPr>
            <a:picLocks/>
          </p:cNvPicPr>
          <p:nvPr/>
        </p:nvPicPr>
        <p:blipFill rotWithShape="1">
          <a:blip r:embed="rId3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433230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9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1"/>
            <a:ext cx="8793804" cy="16208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Sequential = </a:t>
            </a:r>
            <a:r>
              <a:rPr lang="en-US" sz="2800" dirty="0" err="1"/>
              <a:t>Linearizability</a:t>
            </a:r>
            <a:r>
              <a:rPr lang="en-US" sz="2800" dirty="0"/>
              <a:t> – real-time ordering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i="1" dirty="0"/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each client’s own local ordering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235865" cy="1066800"/>
          </a:xfrm>
        </p:spPr>
        <p:txBody>
          <a:bodyPr/>
          <a:lstStyle/>
          <a:p>
            <a:r>
              <a:rPr lang="en-US" dirty="0"/>
              <a:t>Weaker: Sequential consistency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5" y="3642102"/>
            <a:ext cx="8793805" cy="30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/>
              <a:t>With concurrent ops, “reordering” of ops (</a:t>
            </a:r>
            <a:r>
              <a:rPr lang="en-US" sz="2300" b="0" dirty="0" err="1"/>
              <a:t>w.r.t</a:t>
            </a:r>
            <a:r>
              <a:rPr lang="en-US" sz="2300" b="0" dirty="0"/>
              <a:t>. real-time ordering</a:t>
            </a:r>
            <a:r>
              <a:rPr lang="en-US" sz="2400" b="0" dirty="0"/>
              <a:t>) acceptable, but all servers must see same order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b="0" dirty="0"/>
              <a:t>e.g.,	</a:t>
            </a:r>
            <a:r>
              <a:rPr lang="en-US" sz="2200" b="0" dirty="0" err="1"/>
              <a:t>linearizability</a:t>
            </a:r>
            <a:r>
              <a:rPr lang="en-US" sz="2200" b="0" dirty="0"/>
              <a:t> cares about </a:t>
            </a:r>
            <a:r>
              <a:rPr lang="en-US" sz="2200" b="0" dirty="0">
                <a:solidFill>
                  <a:srgbClr val="FF0000"/>
                </a:solidFill>
              </a:rPr>
              <a:t>time</a:t>
            </a:r>
            <a:r>
              <a:rPr lang="en-US" sz="2200" b="0" dirty="0"/>
              <a:t>											sequential consistency cares about </a:t>
            </a:r>
            <a:r>
              <a:rPr lang="en-US" sz="2200" b="0" dirty="0">
                <a:solidFill>
                  <a:srgbClr val="FF0000"/>
                </a:solidFill>
              </a:rPr>
              <a:t>program order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19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Sequential Consistency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375678" y="5641592"/>
            <a:ext cx="8392644" cy="8054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dirty="0"/>
              <a:t>In example, system orders read(A) before write(A,1)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935153" y="4116233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A </a:t>
            </a:r>
            <a:r>
              <a:rPr lang="en-US" sz="2600" dirty="0">
                <a:sym typeface="Wingdings"/>
              </a:rPr>
              <a:t>→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Some see A </a:t>
            </a:r>
            <a:r>
              <a:rPr lang="en-US" sz="2600" dirty="0">
                <a:sym typeface="Wingdings"/>
              </a:rPr>
              <a:t>→ B  and others  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consistency model?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Valid Sequential Consistency?</a:t>
            </a:r>
          </a:p>
        </p:txBody>
      </p:sp>
      <p:sp>
        <p:nvSpPr>
          <p:cNvPr id="9" name="Rounded Rectangle 146"/>
          <p:cNvSpPr>
            <a:spLocks noChangeArrowheads="1"/>
          </p:cNvSpPr>
          <p:nvPr/>
        </p:nvSpPr>
        <p:spPr bwMode="auto">
          <a:xfrm>
            <a:off x="1295400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ounded Rectangle 146"/>
          <p:cNvSpPr>
            <a:spLocks noChangeArrowheads="1"/>
          </p:cNvSpPr>
          <p:nvPr/>
        </p:nvSpPr>
        <p:spPr bwMode="auto">
          <a:xfrm>
            <a:off x="6107723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7644" y="4055390"/>
            <a:ext cx="8327756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b="0" dirty="0">
                <a:latin typeface="Calibri"/>
                <a:cs typeface="Calibri"/>
              </a:rPr>
              <a:t>Why?  Because P3 and P4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proc’s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AGREE on order.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if P1 did both W(x)a and W(x)b? </a:t>
            </a:r>
          </a:p>
          <a:p>
            <a:pPr marL="914400" lvl="1" indent="-457200" algn="l" fontAlgn="auto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.HelveticaNeueDeskInterface-Regular" charset="-120"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Neither valid, as (a) doesn’t preserve local ordering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Even Weaker: 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Potentially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causally related </a:t>
            </a:r>
            <a:r>
              <a:rPr lang="en-US" dirty="0"/>
              <a:t>operations?</a:t>
            </a:r>
          </a:p>
          <a:p>
            <a:pPr lvl="1" eaLnBrk="1" hangingPunct="1"/>
            <a:r>
              <a:rPr lang="en-US" dirty="0"/>
              <a:t>R(</a:t>
            </a:r>
            <a:r>
              <a:rPr lang="en-US" i="1" dirty="0"/>
              <a:t>x</a:t>
            </a:r>
            <a:r>
              <a:rPr lang="en-US" dirty="0"/>
              <a:t>) then W(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R(</a:t>
            </a:r>
            <a:r>
              <a:rPr lang="en-US" i="1" dirty="0"/>
              <a:t>x</a:t>
            </a:r>
            <a:r>
              <a:rPr lang="en-US" dirty="0"/>
              <a:t>) then W(</a:t>
            </a:r>
            <a:r>
              <a:rPr lang="en-US" i="1" dirty="0"/>
              <a:t>y</a:t>
            </a:r>
            <a:r>
              <a:rPr lang="en-US" dirty="0"/>
              <a:t>),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y</a:t>
            </a:r>
            <a:endParaRPr lang="en-US" dirty="0"/>
          </a:p>
          <a:p>
            <a:pPr eaLnBrk="1" hangingPunct="1">
              <a:spcBef>
                <a:spcPts val="3400"/>
              </a:spcBef>
            </a:pPr>
            <a:r>
              <a:rPr lang="en-US" sz="2800" dirty="0">
                <a:solidFill>
                  <a:srgbClr val="1E4899"/>
                </a:solidFill>
              </a:rPr>
              <a:t>Necessary condition: </a:t>
            </a:r>
            <a:r>
              <a:rPr lang="en-US" sz="2800" dirty="0"/>
              <a:t>P</a:t>
            </a:r>
            <a:r>
              <a:rPr lang="en-US" sz="2800" dirty="0">
                <a:solidFill>
                  <a:schemeClr val="tx1"/>
                </a:solidFill>
              </a:rPr>
              <a:t>otentially causally-related writes must be seen by all processes in the same order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</a:rPr>
              <a:t>Concurrent writes may be seen in a different order on different machines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35709"/>
            <a:ext cx="8991600" cy="31840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/>
              <a:t>Allowed with causal consistency, but not with sequential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W(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b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/>
              <a:t>W(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c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concurrent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600" dirty="0"/>
              <a:t>So all processes don’t see them in the same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P3 and P4 read the values ‘a’ and ‘</a:t>
            </a:r>
            <a:r>
              <a:rPr lang="en-US" sz="2800" dirty="0" err="1"/>
              <a:t>b</a:t>
            </a:r>
            <a:r>
              <a:rPr lang="en-US" sz="2800" dirty="0"/>
              <a:t>’ in order as potentially causally related. No ‘causality’ for ‘</a:t>
            </a:r>
            <a:r>
              <a:rPr lang="en-US" sz="2800" dirty="0" err="1"/>
              <a:t>c</a:t>
            </a:r>
            <a:r>
              <a:rPr lang="en-US" sz="2800" dirty="0"/>
              <a:t>’.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Causal </a:t>
            </a:r>
            <a:r>
              <a:rPr lang="en-US" dirty="0"/>
              <a:t>c</a:t>
            </a:r>
            <a:r>
              <a:rPr lang="en-US"/>
              <a:t>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173157"/>
            <a:ext cx="8736957" cy="3361457"/>
          </a:xfrm>
        </p:spPr>
        <p:txBody>
          <a:bodyPr>
            <a:noAutofit/>
          </a:bodyPr>
          <a:lstStyle/>
          <a:p>
            <a:r>
              <a:rPr lang="en-US" sz="2800" dirty="0"/>
              <a:t>Why not sequentially consistent?  </a:t>
            </a:r>
          </a:p>
          <a:p>
            <a:pPr lvl="1">
              <a:spcAft>
                <a:spcPts val="1800"/>
              </a:spcAft>
            </a:pPr>
            <a:r>
              <a:rPr lang="en-US" sz="2600" dirty="0"/>
              <a:t>P3 and P4 see W(</a:t>
            </a:r>
            <a:r>
              <a:rPr lang="en-US" sz="2600" i="1" dirty="0"/>
              <a:t>x</a:t>
            </a:r>
            <a:r>
              <a:rPr lang="en-US" sz="2600" dirty="0"/>
              <a:t>)</a:t>
            </a:r>
            <a:r>
              <a:rPr lang="en-US" sz="2600" i="1" dirty="0"/>
              <a:t>b</a:t>
            </a:r>
            <a:r>
              <a:rPr lang="en-US" sz="2600" dirty="0"/>
              <a:t> and W(</a:t>
            </a:r>
            <a:r>
              <a:rPr lang="en-US" sz="2600" i="1" dirty="0"/>
              <a:t>x</a:t>
            </a:r>
            <a:r>
              <a:rPr lang="en-US" sz="2600" dirty="0"/>
              <a:t>)</a:t>
            </a:r>
            <a:r>
              <a:rPr lang="en-US" sz="2600" i="1" dirty="0"/>
              <a:t>c</a:t>
            </a:r>
            <a:r>
              <a:rPr lang="en-US" sz="2600" dirty="0"/>
              <a:t> in different order.</a:t>
            </a:r>
          </a:p>
          <a:p>
            <a:r>
              <a:rPr lang="en-US" sz="2800" dirty="0"/>
              <a:t>But fine for causal consistency</a:t>
            </a:r>
          </a:p>
          <a:p>
            <a:pPr lvl="1"/>
            <a:r>
              <a:rPr lang="en-US" sz="2600" dirty="0"/>
              <a:t>Writes W(</a:t>
            </a:r>
            <a:r>
              <a:rPr lang="en-US" sz="2600" i="1" dirty="0"/>
              <a:t>x</a:t>
            </a:r>
            <a:r>
              <a:rPr lang="en-US" sz="2600" dirty="0"/>
              <a:t>)</a:t>
            </a:r>
            <a:r>
              <a:rPr lang="en-US" sz="2600" i="1" dirty="0"/>
              <a:t>b</a:t>
            </a:r>
            <a:r>
              <a:rPr lang="en-US" sz="2600" dirty="0"/>
              <a:t> and W(</a:t>
            </a:r>
            <a:r>
              <a:rPr lang="en-US" sz="2600" i="1" dirty="0"/>
              <a:t>x</a:t>
            </a:r>
            <a:r>
              <a:rPr lang="en-US" sz="2600" dirty="0"/>
              <a:t>)</a:t>
            </a:r>
            <a:r>
              <a:rPr lang="en-US" sz="2600" i="1" dirty="0"/>
              <a:t>c</a:t>
            </a:r>
            <a:r>
              <a:rPr lang="en-US" sz="2600" dirty="0"/>
              <a:t> are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not causally dependent</a:t>
            </a:r>
          </a:p>
          <a:p>
            <a:pPr lvl="2"/>
            <a:r>
              <a:rPr lang="en-US" dirty="0"/>
              <a:t>Write after write has no dependencies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13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/>
          <a:srcRect l="19455" t="48489" r="48531" b="43655"/>
          <a:stretch>
            <a:fillRect/>
          </a:stretch>
        </p:blipFill>
        <p:spPr bwMode="auto">
          <a:xfrm>
            <a:off x="838200" y="1447799"/>
            <a:ext cx="5705475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3"/>
          <a:srcRect l="51950" t="48489" r="11545" b="43655"/>
          <a:stretch>
            <a:fillRect/>
          </a:stretch>
        </p:blipFill>
        <p:spPr bwMode="auto">
          <a:xfrm>
            <a:off x="504825" y="3276600"/>
            <a:ext cx="650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6934200" y="38100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66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8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6934200" y="16764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15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5334000"/>
            <a:ext cx="8644359" cy="127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800" b="0" noProof="0" dirty="0">
                <a:latin typeface="+mn-lt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Violation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lang="en-US" sz="2800" b="0" dirty="0">
                <a:latin typeface="Arial"/>
                <a:cs typeface="Arial"/>
              </a:rPr>
              <a:t>W(x)b potentially dependent on W(x)a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Correct.  P2 doesn’t read value of a before 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3200" dirty="0"/>
              <a:t>Requires keeping track of which processes have seen which writes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/>
              <a:t>Needs a dependency graph of which op is dependent on which other ops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/>
              <a:t>…or use vector timestamps!</a:t>
            </a:r>
          </a:p>
          <a:p>
            <a:pPr marL="914400" lvl="2" indent="0" eaLnBrk="1" hangingPunct="1">
              <a:spcAft>
                <a:spcPts val="1800"/>
              </a:spcAft>
              <a:buNone/>
            </a:pPr>
            <a:r>
              <a:rPr lang="en-US" sz="2000" dirty="0"/>
              <a:t>See COS 418: </a:t>
            </a:r>
            <a:r>
              <a:rPr lang="en-US" sz="1400" dirty="0">
                <a:hlinkClick r:id="rId2"/>
              </a:rPr>
              <a:t>https://www.cs.princeton.edu/courses/archive/fall17/cos418/docs/L4-time.pptx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0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strong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3001875"/>
            <a:ext cx="7772400" cy="1166478"/>
          </a:xfrm>
        </p:spPr>
        <p:txBody>
          <a:bodyPr/>
          <a:lstStyle/>
          <a:p>
            <a:pPr algn="l"/>
            <a:r>
              <a:rPr lang="en-US" sz="3600" dirty="0"/>
              <a:t>Recall “eager replication”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2" y="3958444"/>
            <a:ext cx="8143027" cy="2788046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On a write, immediately replicate elsewhere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Wait until write </a:t>
            </a:r>
            <a:r>
              <a:rPr lang="en-US" sz="3000" b="1" dirty="0">
                <a:solidFill>
                  <a:srgbClr val="FFFF00"/>
                </a:solidFill>
              </a:rPr>
              <a:t>committed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/>
              <a:t>to sufficient # of nodes before acknowledging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What does this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592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" name="Straight Connector 5"/>
          <p:cNvCxnSpPr/>
          <p:nvPr/>
        </p:nvCxnSpPr>
        <p:spPr>
          <a:xfrm>
            <a:off x="2467927" y="777702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2493469" y="111769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1973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ounded Rectangle 8"/>
          <p:cNvSpPr/>
          <p:nvPr/>
        </p:nvSpPr>
        <p:spPr>
          <a:xfrm>
            <a:off x="603354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87453" y="736026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76481" y="513128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cxnSp>
        <p:nvCxnSpPr>
          <p:cNvPr id="12" name="Curved Connector 11"/>
          <p:cNvCxnSpPr>
            <a:endCxn id="16" idx="2"/>
          </p:cNvCxnSpPr>
          <p:nvPr/>
        </p:nvCxnSpPr>
        <p:spPr>
          <a:xfrm rot="16200000" flipH="1">
            <a:off x="3691842" y="1178224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7" idx="2"/>
          </p:cNvCxnSpPr>
          <p:nvPr/>
        </p:nvCxnSpPr>
        <p:spPr>
          <a:xfrm rot="16200000" flipH="1">
            <a:off x="4698747" y="171319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336120" y="2475444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4822" y="213541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7303" y="214486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36" y="27500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8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commit protocol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A</a:t>
            </a: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</a:t>
            </a: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C </a:t>
            </a:r>
            <a:r>
              <a:rPr lang="en-US" b="1" dirty="0">
                <a:sym typeface="Wingdings"/>
              </a:rPr>
              <a:t> P: </a:t>
            </a:r>
            <a:r>
              <a:rPr lang="en-US" b="0" i="1" dirty="0"/>
              <a:t>“request write X”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 A, B: </a:t>
            </a:r>
            <a:r>
              <a:rPr lang="en-US" b="0" i="1" dirty="0"/>
              <a:t>“prepare to write X”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/>
              <a:t>A, B </a:t>
            </a:r>
            <a:r>
              <a:rPr lang="en-US" b="1" spc="-100" dirty="0">
                <a:sym typeface="Wingdings"/>
              </a:rPr>
              <a:t> P: </a:t>
            </a:r>
            <a:r>
              <a:rPr lang="en-US" b="0" i="1" spc="-100" dirty="0">
                <a:sym typeface="Wingdings"/>
              </a:rPr>
              <a:t>“prepared” </a:t>
            </a:r>
            <a:r>
              <a:rPr lang="en-US" b="0" spc="-100" dirty="0">
                <a:sym typeface="Wingdings"/>
              </a:rPr>
              <a:t>or </a:t>
            </a:r>
            <a:r>
              <a:rPr lang="en-US" b="0" i="1" spc="-100" dirty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/>
              <a:t>P</a:t>
            </a:r>
            <a:r>
              <a:rPr lang="en-US" b="1" spc="-100" dirty="0"/>
              <a:t> </a:t>
            </a:r>
            <a:r>
              <a:rPr lang="en-US" b="1" spc="-100" dirty="0">
                <a:sym typeface="Wingdings"/>
              </a:rPr>
              <a:t> C:</a:t>
            </a:r>
            <a:r>
              <a:rPr lang="en-US" b="0" spc="-100" dirty="0">
                <a:sym typeface="Wingdings"/>
              </a:rPr>
              <a:t> </a:t>
            </a:r>
            <a:r>
              <a:rPr lang="en-US" b="0" i="1" spc="-100" dirty="0">
                <a:sym typeface="Wingdings"/>
              </a:rPr>
              <a:t>“result write X”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/>
              <a:t>“</a:t>
            </a:r>
            <a:r>
              <a:rPr lang="en-US" i="1" dirty="0"/>
              <a:t>commit</a:t>
            </a:r>
            <a:r>
              <a:rPr lang="en-US" b="0" i="1" dirty="0"/>
              <a:t> write X”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Any server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/>
            <a:r>
              <a:rPr lang="en-US" sz="2800" dirty="0"/>
              <a:t>Operations </a:t>
            </a:r>
            <a:r>
              <a:rPr lang="en-US" sz="2800" b="1" dirty="0"/>
              <a:t>transition</a:t>
            </a:r>
            <a:r>
              <a:rPr lang="en-US" sz="2800" dirty="0"/>
              <a:t> between states</a:t>
            </a:r>
          </a:p>
          <a:p>
            <a:pPr lvl="1"/>
            <a:endParaRPr lang="en-US" sz="2800" dirty="0"/>
          </a:p>
          <a:p>
            <a:r>
              <a:rPr lang="en-US" sz="2800" spc="-150" dirty="0"/>
              <a:t>Need an op to be executed on all replicas, or none at all</a:t>
            </a:r>
          </a:p>
          <a:p>
            <a:pPr lvl="1"/>
            <a:r>
              <a:rPr lang="en-US" sz="2800" i="1" dirty="0"/>
              <a:t>i.e.,</a:t>
            </a:r>
            <a:r>
              <a:rPr lang="en-US" sz="2800" dirty="0"/>
              <a:t> we need </a:t>
            </a:r>
            <a:r>
              <a:rPr lang="en-US" sz="2800" b="1" dirty="0"/>
              <a:t>distributed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/>
            <a:r>
              <a:rPr lang="en-US" sz="2800" dirty="0"/>
              <a:t>If op is deterministic, replicas will end in same state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and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multiple events, what happens first?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09800"/>
            <a:ext cx="3454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3454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5257801"/>
            <a:ext cx="304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latin typeface="Arial"/>
                <a:cs typeface="Arial"/>
              </a:rPr>
              <a:t>A shoots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44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latin typeface="Arial"/>
                <a:cs typeface="Arial"/>
              </a:rPr>
              <a:t>B dies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96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latin typeface="Arial"/>
                <a:cs typeface="Arial"/>
              </a:rPr>
              <a:t>A 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5257801"/>
            <a:ext cx="2590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latin typeface="Arial"/>
                <a:cs typeface="Arial"/>
              </a:rPr>
              <a:t>B shoots A</a:t>
            </a:r>
          </a:p>
        </p:txBody>
      </p:sp>
    </p:spTree>
    <p:extLst>
      <p:ext uri="{BB962C8B-B14F-4D97-AF65-F5344CB8AC3E}">
        <p14:creationId xmlns:p14="http://schemas.microsoft.com/office/powerpoint/2010/main" val="14769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commit protocol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A</a:t>
            </a: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</a:t>
            </a: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C </a:t>
            </a:r>
            <a:r>
              <a:rPr lang="en-US" b="1" dirty="0">
                <a:sym typeface="Wingdings"/>
              </a:rPr>
              <a:t> P: </a:t>
            </a:r>
            <a:r>
              <a:rPr lang="en-US" b="0" i="1" dirty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 A, B: </a:t>
            </a:r>
            <a:r>
              <a:rPr lang="en-US" b="0" i="1" dirty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/>
              <a:t>A, B </a:t>
            </a:r>
            <a:r>
              <a:rPr lang="en-US" b="1" spc="-100" dirty="0">
                <a:sym typeface="Wingdings"/>
              </a:rPr>
              <a:t> P: </a:t>
            </a:r>
            <a:r>
              <a:rPr lang="en-US" b="0" i="1" spc="-100" dirty="0">
                <a:sym typeface="Wingdings"/>
              </a:rPr>
              <a:t>“prepared” </a:t>
            </a:r>
            <a:r>
              <a:rPr lang="en-US" b="0" spc="-100" dirty="0">
                <a:sym typeface="Wingdings"/>
              </a:rPr>
              <a:t>or </a:t>
            </a:r>
            <a:r>
              <a:rPr lang="en-US" b="0" i="1" spc="-100" dirty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/>
              <a:t>P</a:t>
            </a:r>
            <a:r>
              <a:rPr lang="en-US" b="1" spc="-100" dirty="0"/>
              <a:t> </a:t>
            </a:r>
            <a:r>
              <a:rPr lang="en-US" b="1" spc="-100" dirty="0">
                <a:sym typeface="Wingdings"/>
              </a:rPr>
              <a:t> C:</a:t>
            </a:r>
            <a:r>
              <a:rPr lang="en-US" b="0" spc="-100" dirty="0">
                <a:sym typeface="Wingdings"/>
              </a:rPr>
              <a:t> </a:t>
            </a:r>
            <a:r>
              <a:rPr lang="en-US" b="0" i="1" spc="-100" dirty="0">
                <a:sym typeface="Wingdings"/>
              </a:rPr>
              <a:t>“result exec&lt;op&gt;”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/>
              <a:t>“</a:t>
            </a:r>
            <a:r>
              <a:rPr lang="en-US" i="1" dirty="0"/>
              <a:t>commit</a:t>
            </a:r>
            <a:r>
              <a:rPr lang="en-US" b="0" i="1" dirty="0"/>
              <a:t> &lt;op&gt;”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>
                <a:sym typeface="Wingdings"/>
              </a:rPr>
              <a:t>What if primary fails? </a:t>
            </a:r>
          </a:p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>
                <a:sym typeface="Wingdings"/>
              </a:rPr>
              <a:t>Backup fails?</a:t>
            </a:r>
            <a:endParaRPr lang="en-US" sz="2400" b="0" i="1" spc="-1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848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>
                <a:sym typeface="Wingdings"/>
              </a:rPr>
              <a:t>“Okay” (i.e., op is stable) if written to &gt; ½ backups</a:t>
            </a:r>
            <a:endParaRPr lang="en-US" sz="2400" b="0" i="1" spc="-100" dirty="0">
              <a:sym typeface="Wingding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commit protocol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A</a:t>
            </a: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</a:t>
            </a: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C </a:t>
            </a:r>
            <a:r>
              <a:rPr lang="en-US" b="1" dirty="0">
                <a:sym typeface="Wingdings"/>
              </a:rPr>
              <a:t> P: </a:t>
            </a:r>
            <a:r>
              <a:rPr lang="en-US" b="0" i="1" dirty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 A, B: </a:t>
            </a:r>
            <a:r>
              <a:rPr lang="en-US" b="0" i="1" dirty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/>
              <a:t>A, B </a:t>
            </a:r>
            <a:r>
              <a:rPr lang="en-US" b="1" spc="-100" dirty="0">
                <a:sym typeface="Wingdings"/>
              </a:rPr>
              <a:t> P: </a:t>
            </a:r>
            <a:r>
              <a:rPr lang="en-US" b="0" i="1" spc="-100" dirty="0">
                <a:sym typeface="Wingdings"/>
              </a:rPr>
              <a:t>“prepared” </a:t>
            </a:r>
            <a:r>
              <a:rPr lang="en-US" b="0" spc="-100" dirty="0">
                <a:sym typeface="Wingdings"/>
              </a:rPr>
              <a:t>or </a:t>
            </a:r>
            <a:r>
              <a:rPr lang="en-US" b="0" i="1" spc="-100" dirty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/>
              <a:t>P</a:t>
            </a:r>
            <a:r>
              <a:rPr lang="en-US" b="1" spc="-100" dirty="0"/>
              <a:t> </a:t>
            </a:r>
            <a:r>
              <a:rPr lang="en-US" b="1" spc="-100" dirty="0">
                <a:sym typeface="Wingdings"/>
              </a:rPr>
              <a:t> C:</a:t>
            </a:r>
            <a:r>
              <a:rPr lang="en-US" b="0" spc="-100" dirty="0">
                <a:sym typeface="Wingdings"/>
              </a:rPr>
              <a:t> </a:t>
            </a:r>
            <a:r>
              <a:rPr lang="en-US" b="0" i="1" spc="-100" dirty="0">
                <a:sym typeface="Wingdings"/>
              </a:rPr>
              <a:t>“result exec&lt;op&gt;”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/>
              <a:t>“</a:t>
            </a:r>
            <a:r>
              <a:rPr lang="en-US" i="1" dirty="0"/>
              <a:t>commit</a:t>
            </a:r>
            <a:r>
              <a:rPr lang="en-US" b="0" i="1" dirty="0"/>
              <a:t> &lt;op&gt;”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commit protocol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A</a:t>
            </a: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</a:t>
            </a: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4127401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22792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719166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6414557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651" y="4683060"/>
            <a:ext cx="4735798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>
                <a:latin typeface="Arial" charset="0"/>
                <a:ea typeface="Arial" charset="0"/>
                <a:cs typeface="Arial" charset="0"/>
                <a:sym typeface="Wingdings"/>
              </a:rPr>
              <a:t>Commit sets always overlap ≥ 1 node  </a:t>
            </a:r>
          </a:p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>
                <a:latin typeface="Arial" charset="0"/>
                <a:ea typeface="Arial" charset="0"/>
                <a:cs typeface="Arial" charset="0"/>
                <a:sym typeface="Wingdings"/>
              </a:rPr>
              <a:t>Any &gt;½ nodes guaranteed to see committed op</a:t>
            </a:r>
            <a:endParaRPr lang="en-US" sz="2600" b="0" i="1" spc="-100" dirty="0"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02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052025"/>
            <a:ext cx="7772400" cy="1166478"/>
          </a:xfrm>
        </p:spPr>
        <p:txBody>
          <a:bodyPr/>
          <a:lstStyle/>
          <a:p>
            <a:r>
              <a:rPr lang="en-US" dirty="0"/>
              <a:t>Wednesday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3040083"/>
            <a:ext cx="7772400" cy="2263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Papers:  Strong consistency</a:t>
            </a:r>
          </a:p>
          <a:p>
            <a:pPr>
              <a:lnSpc>
                <a:spcPct val="150000"/>
              </a:lnSpc>
            </a:pPr>
            <a:r>
              <a:rPr lang="en-US" dirty="0"/>
              <a:t>Lecture:  Consensus, view change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use time stamps?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16" y="3450297"/>
            <a:ext cx="7918684" cy="33765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Clients ask </a:t>
            </a:r>
            <a:r>
              <a:rPr lang="en-US" sz="3400" i="1" dirty="0">
                <a:latin typeface="Arial" charset="0"/>
                <a:ea typeface="Arial" charset="0"/>
                <a:cs typeface="Arial" charset="0"/>
              </a:rPr>
              <a:t>time server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for time and adjust local clock, based on response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How to correct for the network latency?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       RTT =  </a:t>
            </a: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Time_received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 –  </a:t>
            </a: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Time_sent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+ (RTT / 2)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31934" y="1522032"/>
            <a:ext cx="6874641" cy="1799757"/>
            <a:chOff x="439" y="1504"/>
            <a:chExt cx="5234" cy="126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93" y="158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933" y="2395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057" y="2536"/>
              <a:ext cx="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506" y="2575"/>
              <a:ext cx="10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Time server,S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3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sufficient?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Server latency due to load?</a:t>
            </a:r>
          </a:p>
          <a:p>
            <a:pPr lvl="1"/>
            <a:r>
              <a:rPr lang="en-US" dirty="0"/>
              <a:t>If can measure: 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+ (RTT / 2  + lag)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But what about asymmetric latency?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RTT / 2 not sufficient!</a:t>
            </a:r>
          </a:p>
          <a:p>
            <a:r>
              <a:rPr lang="en-US" dirty="0"/>
              <a:t>What do we need to measure RTT?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Requires no clock drift!</a:t>
            </a:r>
          </a:p>
          <a:p>
            <a:r>
              <a:rPr lang="en-US" dirty="0"/>
              <a:t>What about “almost” concurrent events?</a:t>
            </a:r>
          </a:p>
          <a:p>
            <a:pPr lvl="1"/>
            <a:r>
              <a:rPr lang="en-US" dirty="0"/>
              <a:t>Clocks have micro/</a:t>
            </a:r>
            <a:r>
              <a:rPr lang="en-US" dirty="0" err="1"/>
              <a:t>milli</a:t>
            </a:r>
            <a:r>
              <a:rPr lang="en-US" dirty="0"/>
              <a:t>-second precision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 logical events,</a:t>
            </a:r>
            <a:br>
              <a:rPr lang="en-US" dirty="0"/>
            </a:br>
            <a:r>
              <a:rPr lang="en-US" dirty="0"/>
              <a:t>not by wall clock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A </a:t>
            </a:r>
            <a:r>
              <a:rPr lang="en-US" sz="2600" dirty="0">
                <a:sym typeface="Wingdings"/>
              </a:rPr>
              <a:t>→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Some see A </a:t>
            </a:r>
            <a:r>
              <a:rPr lang="en-US" sz="2600" dirty="0">
                <a:sym typeface="Wingdings"/>
              </a:rPr>
              <a:t>→ B  and others  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consistency model?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6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“Lazy replication”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7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Acknowledge writes immediately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Lazily replicate elsewhere (push or pull)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Eventual consistency:  Dynamo, …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b="0" dirty="0"/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“Eager replication”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2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On a write, immediately replicate elsewhere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Wait until write committed to sufficient # of nodes before acknowledging</a:t>
            </a:r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6471" y="360847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8952" y="361792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OK</a:t>
            </a:r>
          </a:p>
        </p:txBody>
      </p: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40829</TotalTime>
  <Words>1564</Words>
  <Application>Microsoft Macintosh PowerPoint</Application>
  <PresentationFormat>On-screen Show (4:3)</PresentationFormat>
  <Paragraphs>292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.HelveticaNeueDeskInterface-Regular</vt:lpstr>
      <vt:lpstr>Arial</vt:lpstr>
      <vt:lpstr>Calibri</vt:lpstr>
      <vt:lpstr>Comic Sans MS</vt:lpstr>
      <vt:lpstr>Courier New</vt:lpstr>
      <vt:lpstr>Gill Sans</vt:lpstr>
      <vt:lpstr>Times</vt:lpstr>
      <vt:lpstr>Times New Roman</vt:lpstr>
      <vt:lpstr>Wingdings</vt:lpstr>
      <vt:lpstr>1_Office Theme</vt:lpstr>
      <vt:lpstr>Replication and Consistency</vt:lpstr>
      <vt:lpstr>Correct consistency model?</vt:lpstr>
      <vt:lpstr>Time and distributed systems</vt:lpstr>
      <vt:lpstr>Just use time stamps? </vt:lpstr>
      <vt:lpstr>Is this sufficient?</vt:lpstr>
      <vt:lpstr>Order by logical events, not by wall clock time</vt:lpstr>
      <vt:lpstr>Correct consistency model?</vt:lpstr>
      <vt:lpstr>“Lazy replication”</vt:lpstr>
      <vt:lpstr>“Eager replication”</vt:lpstr>
      <vt:lpstr>PowerPoint Presentation</vt:lpstr>
      <vt:lpstr>Strong consistency</vt:lpstr>
      <vt:lpstr>Strong Consistency?</vt:lpstr>
      <vt:lpstr>Strong Consistency?</vt:lpstr>
      <vt:lpstr>Strong Consistency?  This is buggy! </vt:lpstr>
      <vt:lpstr>Strong Consistency!</vt:lpstr>
      <vt:lpstr>Strong consistency = linearizability</vt:lpstr>
      <vt:lpstr>Intuition:  Real-time ordering</vt:lpstr>
      <vt:lpstr>Weaker: Sequential consistency</vt:lpstr>
      <vt:lpstr>Sequential Consistency</vt:lpstr>
      <vt:lpstr>Valid Sequential Consistency?</vt:lpstr>
      <vt:lpstr>Even Weaker: Causal consistency</vt:lpstr>
      <vt:lpstr>Causal consistency</vt:lpstr>
      <vt:lpstr>Causal consistency</vt:lpstr>
      <vt:lpstr>Causal consistency</vt:lpstr>
      <vt:lpstr>Causal consistency</vt:lpstr>
      <vt:lpstr>Implementing strong consistency</vt:lpstr>
      <vt:lpstr>Recall “eager replication”</vt:lpstr>
      <vt:lpstr>Two phase commit protocol</vt:lpstr>
      <vt:lpstr>State machine replication</vt:lpstr>
      <vt:lpstr>Two phase commit protocol</vt:lpstr>
      <vt:lpstr>Two phase commit protocol</vt:lpstr>
      <vt:lpstr>Two phase commit protocol</vt:lpstr>
      <vt:lpstr>Wednesday class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1643</cp:revision>
  <cp:lastPrinted>2019-02-09T20:39:11Z</cp:lastPrinted>
  <dcterms:created xsi:type="dcterms:W3CDTF">2013-10-08T01:49:25Z</dcterms:created>
  <dcterms:modified xsi:type="dcterms:W3CDTF">2019-02-09T20:39:57Z</dcterms:modified>
</cp:coreProperties>
</file>