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7" r:id="rId2"/>
    <p:sldId id="562" r:id="rId3"/>
    <p:sldId id="563" r:id="rId4"/>
    <p:sldId id="564" r:id="rId5"/>
    <p:sldId id="569" r:id="rId6"/>
    <p:sldId id="570" r:id="rId7"/>
    <p:sldId id="469" r:id="rId8"/>
    <p:sldId id="618" r:id="rId9"/>
    <p:sldId id="615" r:id="rId10"/>
    <p:sldId id="571" r:id="rId11"/>
    <p:sldId id="574" r:id="rId12"/>
    <p:sldId id="573" r:id="rId13"/>
    <p:sldId id="575" r:id="rId14"/>
    <p:sldId id="576" r:id="rId15"/>
    <p:sldId id="577" r:id="rId16"/>
    <p:sldId id="578" r:id="rId17"/>
    <p:sldId id="580" r:id="rId18"/>
    <p:sldId id="581" r:id="rId19"/>
    <p:sldId id="582" r:id="rId20"/>
    <p:sldId id="584" r:id="rId21"/>
    <p:sldId id="620" r:id="rId22"/>
    <p:sldId id="585" r:id="rId23"/>
    <p:sldId id="590" r:id="rId24"/>
    <p:sldId id="589" r:id="rId25"/>
    <p:sldId id="591" r:id="rId26"/>
    <p:sldId id="592" r:id="rId27"/>
    <p:sldId id="593" r:id="rId28"/>
    <p:sldId id="594" r:id="rId29"/>
    <p:sldId id="599" r:id="rId30"/>
    <p:sldId id="595" r:id="rId31"/>
    <p:sldId id="597" r:id="rId32"/>
    <p:sldId id="607" r:id="rId33"/>
    <p:sldId id="621" r:id="rId34"/>
    <p:sldId id="603" r:id="rId35"/>
    <p:sldId id="602" r:id="rId36"/>
    <p:sldId id="604" r:id="rId37"/>
    <p:sldId id="613" r:id="rId38"/>
    <p:sldId id="611" r:id="rId3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5E"/>
    <a:srgbClr val="991200"/>
    <a:srgbClr val="0000FF"/>
    <a:srgbClr val="008F00"/>
    <a:srgbClr val="011790"/>
    <a:srgbClr val="1E4899"/>
    <a:srgbClr val="92D050"/>
    <a:srgbClr val="FF6501"/>
    <a:srgbClr val="FF93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3" autoAdjust="0"/>
    <p:restoredTop sz="83633" autoAdjust="0"/>
  </p:normalViewPr>
  <p:slideViewPr>
    <p:cSldViewPr snapToGrid="0">
      <p:cViewPr>
        <p:scale>
          <a:sx n="102" d="100"/>
          <a:sy n="102" d="100"/>
        </p:scale>
        <p:origin x="1600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9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48FD69-DE0D-964C-8662-E13676229EEE}" type="slidenum">
              <a:rPr lang="en-AU" altLang="en-US" sz="1300"/>
              <a:pPr>
                <a:spcBef>
                  <a:spcPct val="0"/>
                </a:spcBef>
              </a:pPr>
              <a:t>8</a:t>
            </a:fld>
            <a:endParaRPr lang="en-AU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Balls and bins analogy:  weak collision is finding a collision on a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SPECIFIC bin (the "m"), strong collision is finding a collision on ANY bin.</a:t>
            </a:r>
          </a:p>
        </p:txBody>
      </p:sp>
    </p:spTree>
    <p:extLst>
      <p:ext uri="{BB962C8B-B14F-4D97-AF65-F5344CB8AC3E}">
        <p14:creationId xmlns:p14="http://schemas.microsoft.com/office/powerpoint/2010/main" val="207026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Bitcoin and the </a:t>
            </a:r>
            <a:r>
              <a:rPr lang="en-US" b="0" dirty="0" err="1"/>
              <a:t>Blockchain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COS 518: Advanced Computer Systems</a:t>
            </a:r>
            <a:endParaRPr lang="en-US" sz="3200" i="1" dirty="0">
              <a:solidFill>
                <a:schemeClr val="tx1"/>
              </a:solidFill>
            </a:endParaRPr>
          </a:p>
          <a:p>
            <a:r>
              <a:rPr lang="en-US" sz="3000" dirty="0"/>
              <a:t>Lecture 19</a:t>
            </a:r>
          </a:p>
          <a:p>
            <a:endParaRPr lang="en-US" sz="3000" dirty="0"/>
          </a:p>
          <a:p>
            <a:r>
              <a:rPr lang="en-US" sz="3000" dirty="0"/>
              <a:t>Mike Freedman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374" y="4315221"/>
            <a:ext cx="8621625" cy="25144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Hash chain creates “tamper-evident” log of </a:t>
            </a:r>
            <a:r>
              <a:rPr lang="en-US" sz="2600" dirty="0" err="1"/>
              <a:t>txns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en-US" sz="2600" dirty="0"/>
              <a:t>Security based on collision-resistance of hash function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300" dirty="0"/>
              <a:t>Given m and h = hash(m), difficult to find m’                          such that  h = hash(m’) and m != m’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1183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07" y="1483226"/>
            <a:ext cx="5669787" cy="3466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1"/>
          <a:stretch/>
        </p:blipFill>
        <p:spPr>
          <a:xfrm>
            <a:off x="1639850" y="5040923"/>
            <a:ext cx="5864301" cy="4154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remains:  forking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41" name="Group 40"/>
          <p:cNvGrpSpPr/>
          <p:nvPr/>
        </p:nvGrpSpPr>
        <p:grpSpPr>
          <a:xfrm>
            <a:off x="2876715" y="3263424"/>
            <a:ext cx="5159436" cy="2732964"/>
            <a:chOff x="2876715" y="3263424"/>
            <a:chExt cx="5159436" cy="2732964"/>
          </a:xfrm>
        </p:grpSpPr>
        <p:sp>
          <p:nvSpPr>
            <p:cNvPr id="19" name="Shape 94"/>
            <p:cNvSpPr/>
            <p:nvPr/>
          </p:nvSpPr>
          <p:spPr>
            <a:xfrm>
              <a:off x="62473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 7’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0" name="Shape 95"/>
            <p:cNvSpPr/>
            <p:nvPr/>
          </p:nvSpPr>
          <p:spPr>
            <a:xfrm>
              <a:off x="62473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21" name="Shape 97"/>
            <p:cNvSpPr/>
            <p:nvPr/>
          </p:nvSpPr>
          <p:spPr>
            <a:xfrm>
              <a:off x="38887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2" name="Shape 98"/>
            <p:cNvSpPr/>
            <p:nvPr/>
          </p:nvSpPr>
          <p:spPr>
            <a:xfrm>
              <a:off x="38887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8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23" name="Shape 99"/>
            <p:cNvSpPr/>
            <p:nvPr/>
          </p:nvSpPr>
          <p:spPr>
            <a:xfrm>
              <a:off x="5233025" y="4498720"/>
              <a:ext cx="2066550" cy="902245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sp>
          <p:nvSpPr>
            <p:cNvPr id="29" name="Shape 106"/>
            <p:cNvSpPr/>
            <p:nvPr/>
          </p:nvSpPr>
          <p:spPr>
            <a:xfrm>
              <a:off x="7588350" y="4498719"/>
              <a:ext cx="447801" cy="903508"/>
            </a:xfrm>
            <a:custGeom>
              <a:avLst/>
              <a:gdLst/>
              <a:ahLst/>
              <a:cxnLst/>
              <a:rect l="0" t="0" r="0" b="0"/>
              <a:pathLst>
                <a:path w="17777" h="87106" extrusionOk="0">
                  <a:moveTo>
                    <a:pt x="16888" y="0"/>
                  </a:moveTo>
                  <a:lnTo>
                    <a:pt x="17777" y="87106"/>
                  </a:lnTo>
                  <a:lnTo>
                    <a:pt x="0" y="87106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grpSp>
          <p:nvGrpSpPr>
            <p:cNvPr id="39" name="Group 38"/>
            <p:cNvGrpSpPr/>
            <p:nvPr/>
          </p:nvGrpSpPr>
          <p:grpSpPr>
            <a:xfrm>
              <a:off x="2876715" y="3263424"/>
              <a:ext cx="2067535" cy="1578120"/>
              <a:chOff x="2876715" y="3263424"/>
              <a:chExt cx="2067535" cy="1578120"/>
            </a:xfrm>
          </p:grpSpPr>
          <p:sp>
            <p:nvSpPr>
              <p:cNvPr id="32" name="Shape 106"/>
              <p:cNvSpPr/>
              <p:nvPr/>
            </p:nvSpPr>
            <p:spPr>
              <a:xfrm flipV="1">
                <a:off x="2876715" y="3263424"/>
                <a:ext cx="475488" cy="1248953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352203" y="4498719"/>
              <a:ext cx="1592047" cy="0"/>
            </a:xfrm>
            <a:prstGeom prst="line">
              <a:avLst/>
            </a:prstGeom>
            <a:ln>
              <a:solidFill>
                <a:srgbClr val="991200"/>
              </a:solidFill>
              <a:prstDash val="solid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9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/>
          </a:bodyPr>
          <a:lstStyle/>
          <a:p>
            <a:r>
              <a:rPr lang="en-US" dirty="0"/>
              <a:t>Recall Byzantine fault-tolerant protocols to achieve consensus of replicated log</a:t>
            </a:r>
          </a:p>
          <a:p>
            <a:pPr lvl="1"/>
            <a:r>
              <a:rPr lang="en-US" dirty="0"/>
              <a:t>Requires:</a:t>
            </a:r>
            <a:r>
              <a:rPr lang="en-US" b="1" i="1" dirty="0"/>
              <a:t> n &gt;= 3f + 1 </a:t>
            </a:r>
            <a:r>
              <a:rPr lang="en-US" dirty="0"/>
              <a:t>nodes, at most </a:t>
            </a:r>
            <a:r>
              <a:rPr lang="en-US" b="1" i="1" dirty="0"/>
              <a:t>f  </a:t>
            </a:r>
            <a:r>
              <a:rPr lang="en-US" dirty="0"/>
              <a:t>faulty </a:t>
            </a:r>
          </a:p>
          <a:p>
            <a:pPr lvl="1"/>
            <a:endParaRPr lang="en-US" dirty="0"/>
          </a:p>
          <a:p>
            <a:r>
              <a:rPr lang="en-US" dirty="0"/>
              <a:t>Problem  </a:t>
            </a:r>
          </a:p>
          <a:p>
            <a:pPr lvl="1"/>
            <a:r>
              <a:rPr lang="en-US" dirty="0"/>
              <a:t>Communication complexity is </a:t>
            </a:r>
            <a:r>
              <a:rPr lang="en-US" b="1" i="1" dirty="0"/>
              <a:t>n</a:t>
            </a:r>
            <a:r>
              <a:rPr lang="en-US" sz="3600" b="1" i="1" baseline="30000" dirty="0"/>
              <a:t>2</a:t>
            </a:r>
          </a:p>
          <a:p>
            <a:pPr lvl="1"/>
            <a:r>
              <a:rPr lang="en-US" dirty="0"/>
              <a:t>Requires </a:t>
            </a:r>
            <a:r>
              <a:rPr lang="en-US" b="1" dirty="0"/>
              <a:t>strong</a:t>
            </a:r>
            <a:r>
              <a:rPr lang="en-US" dirty="0"/>
              <a:t> </a:t>
            </a:r>
            <a:r>
              <a:rPr lang="en-US" b="1" dirty="0"/>
              <a:t>view</a:t>
            </a:r>
            <a:r>
              <a:rPr lang="en-US" dirty="0"/>
              <a:t> of network participants</a:t>
            </a:r>
          </a:p>
          <a:p>
            <a:pPr lvl="1"/>
            <a:endParaRPr lang="en-US" sz="3600" baseline="30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Consensus</a:t>
            </a:r>
          </a:p>
        </p:txBody>
      </p:sp>
    </p:spTree>
    <p:extLst>
      <p:ext uri="{BB962C8B-B14F-4D97-AF65-F5344CB8AC3E}">
        <p14:creationId xmlns:p14="http://schemas.microsoft.com/office/powerpoint/2010/main" val="14614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4857595"/>
          </a:xfrm>
        </p:spPr>
        <p:txBody>
          <a:bodyPr>
            <a:normAutofit/>
          </a:bodyPr>
          <a:lstStyle/>
          <a:p>
            <a:r>
              <a:rPr lang="en-US" sz="2800" dirty="0"/>
              <a:t>All consensus protocols based on membership…</a:t>
            </a:r>
          </a:p>
          <a:p>
            <a:pPr lvl="1"/>
            <a:r>
              <a:rPr lang="en-US" sz="2400" dirty="0"/>
              <a:t>… assume independent failures …</a:t>
            </a:r>
          </a:p>
          <a:p>
            <a:pPr lvl="1"/>
            <a:r>
              <a:rPr lang="en-US" sz="2400" dirty="0"/>
              <a:t>… which implies strong notion of identity</a:t>
            </a:r>
          </a:p>
          <a:p>
            <a:r>
              <a:rPr lang="en-US" sz="2800" dirty="0"/>
              <a:t>“Sybil attack”  (p2p literature ~2002)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Idea: </a:t>
            </a:r>
            <a:r>
              <a:rPr lang="en-US" sz="2400" dirty="0"/>
              <a:t>one entity can create many “identities” in system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Typical defense:  </a:t>
            </a:r>
            <a:r>
              <a:rPr lang="en-US" sz="2400" dirty="0"/>
              <a:t>1 IP address =  1 identity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Problem:  </a:t>
            </a:r>
            <a:r>
              <a:rPr lang="en-US" sz="2400" dirty="0"/>
              <a:t>IP addresses aren’t difficult / expensive to get,                     esp. in world of botnets &amp; cloud services</a:t>
            </a:r>
          </a:p>
          <a:p>
            <a:pPr lvl="1"/>
            <a:endParaRPr lang="en-US" sz="32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susceptible to </a:t>
            </a:r>
            <a:r>
              <a:rPr lang="en-US" dirty="0" err="1"/>
              <a:t>Sybils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5316505"/>
          </a:xfrm>
        </p:spPr>
        <p:txBody>
          <a:bodyPr>
            <a:normAutofit/>
          </a:bodyPr>
          <a:lstStyle/>
          <a:p>
            <a:r>
              <a:rPr lang="en-US" sz="2800" dirty="0"/>
              <a:t>Rather than “count” IP addresses, bitcoin “counts” the amount of CPU time / electricity that is expended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Proof-of-work:  Cryptographic “proof” that certain amount of CPU work was performed</a:t>
            </a:r>
          </a:p>
          <a:p>
            <a:pPr lvl="1"/>
            <a:endParaRPr lang="en-US" sz="32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based on “work”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0663" y="2802684"/>
            <a:ext cx="7504267" cy="204854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algn="l">
              <a:lnSpc>
                <a:spcPts val="3000"/>
              </a:lnSpc>
              <a:spcBef>
                <a:spcPts val="200"/>
              </a:spcBef>
            </a:pPr>
            <a:r>
              <a:rPr lang="en-US" sz="2400" dirty="0"/>
              <a:t>“The system is secure as long as honest nodes collectively control more CPU power than any cooperating group of attacker nodes.”					    - Satoshi </a:t>
            </a:r>
            <a:r>
              <a:rPr lang="en-US" sz="2400" dirty="0" err="1"/>
              <a:t>Nakamoto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4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Key idea: Chain length requires work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80439" y="1737904"/>
            <a:ext cx="1651084" cy="1130661"/>
            <a:chOff x="3280439" y="1737904"/>
            <a:chExt cx="1651084" cy="1130661"/>
          </a:xfrm>
        </p:grpSpPr>
        <p:sp>
          <p:nvSpPr>
            <p:cNvPr id="8" name="Shape 94"/>
            <p:cNvSpPr/>
            <p:nvPr/>
          </p:nvSpPr>
          <p:spPr>
            <a:xfrm>
              <a:off x="3879273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7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9" name="Shape 95"/>
            <p:cNvSpPr/>
            <p:nvPr/>
          </p:nvSpPr>
          <p:spPr>
            <a:xfrm>
              <a:off x="3879273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12" name="Shape 99"/>
            <p:cNvSpPr/>
            <p:nvPr/>
          </p:nvSpPr>
          <p:spPr>
            <a:xfrm>
              <a:off x="3280439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0" name="Group 49"/>
          <p:cNvGrpSpPr/>
          <p:nvPr/>
        </p:nvGrpSpPr>
        <p:grpSpPr>
          <a:xfrm>
            <a:off x="1628500" y="1737904"/>
            <a:ext cx="1647809" cy="1130661"/>
            <a:chOff x="1628500" y="1737904"/>
            <a:chExt cx="1647809" cy="1130661"/>
          </a:xfrm>
        </p:grpSpPr>
        <p:sp>
          <p:nvSpPr>
            <p:cNvPr id="10" name="Shape 97"/>
            <p:cNvSpPr/>
            <p:nvPr/>
          </p:nvSpPr>
          <p:spPr>
            <a:xfrm>
              <a:off x="2224059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11" name="Shape 98"/>
            <p:cNvSpPr/>
            <p:nvPr/>
          </p:nvSpPr>
          <p:spPr>
            <a:xfrm>
              <a:off x="2224059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13" name="Shape 100"/>
            <p:cNvSpPr/>
            <p:nvPr/>
          </p:nvSpPr>
          <p:spPr>
            <a:xfrm>
              <a:off x="1628500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sp>
        <p:nvSpPr>
          <p:cNvPr id="14" name="Shape 102"/>
          <p:cNvSpPr/>
          <p:nvPr/>
        </p:nvSpPr>
        <p:spPr>
          <a:xfrm>
            <a:off x="568839" y="2161694"/>
            <a:ext cx="1052250" cy="7009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568839" y="1845368"/>
            <a:ext cx="105225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4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-23445" y="1737904"/>
            <a:ext cx="1440069" cy="719546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06"/>
          <p:cNvSpPr/>
          <p:nvPr/>
        </p:nvSpPr>
        <p:spPr>
          <a:xfrm>
            <a:off x="8241492" y="163160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350195" y="4530004"/>
            <a:ext cx="8565205" cy="2353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Generating a new block requires “proof of work”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“Correct” nodes accept longest chain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Creating fork requires rate of malicious work &gt;&gt; rate of correct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So, the older the block, the “safer” it is from being deleted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573436" y="1725385"/>
            <a:ext cx="1651084" cy="1130661"/>
            <a:chOff x="6573436" y="1725385"/>
            <a:chExt cx="1651084" cy="1130661"/>
          </a:xfrm>
        </p:grpSpPr>
        <p:sp>
          <p:nvSpPr>
            <p:cNvPr id="40" name="Shape 94"/>
            <p:cNvSpPr/>
            <p:nvPr/>
          </p:nvSpPr>
          <p:spPr>
            <a:xfrm>
              <a:off x="7172270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9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1" name="Shape 95"/>
            <p:cNvSpPr/>
            <p:nvPr/>
          </p:nvSpPr>
          <p:spPr>
            <a:xfrm>
              <a:off x="7172270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44" name="Shape 99"/>
            <p:cNvSpPr/>
            <p:nvPr/>
          </p:nvSpPr>
          <p:spPr>
            <a:xfrm>
              <a:off x="6573436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2" name="Group 51"/>
          <p:cNvGrpSpPr/>
          <p:nvPr/>
        </p:nvGrpSpPr>
        <p:grpSpPr>
          <a:xfrm>
            <a:off x="4921497" y="1725385"/>
            <a:ext cx="1647809" cy="1130661"/>
            <a:chOff x="4921497" y="1725385"/>
            <a:chExt cx="1647809" cy="1130661"/>
          </a:xfrm>
        </p:grpSpPr>
        <p:sp>
          <p:nvSpPr>
            <p:cNvPr id="42" name="Shape 97"/>
            <p:cNvSpPr/>
            <p:nvPr/>
          </p:nvSpPr>
          <p:spPr>
            <a:xfrm>
              <a:off x="5517056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8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3" name="Shape 98"/>
            <p:cNvSpPr/>
            <p:nvPr/>
          </p:nvSpPr>
          <p:spPr>
            <a:xfrm>
              <a:off x="5517056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45" name="Shape 100"/>
            <p:cNvSpPr/>
            <p:nvPr/>
          </p:nvSpPr>
          <p:spPr>
            <a:xfrm>
              <a:off x="4921497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21089" y="2633099"/>
            <a:ext cx="1666943" cy="1630512"/>
            <a:chOff x="1621089" y="3055127"/>
            <a:chExt cx="1666943" cy="1630512"/>
          </a:xfrm>
        </p:grpSpPr>
        <p:sp>
          <p:nvSpPr>
            <p:cNvPr id="46" name="Shape 97"/>
            <p:cNvSpPr/>
            <p:nvPr/>
          </p:nvSpPr>
          <p:spPr>
            <a:xfrm>
              <a:off x="2235782" y="3984643"/>
              <a:ext cx="1052250" cy="700996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7" name="Shape 98"/>
            <p:cNvSpPr/>
            <p:nvPr/>
          </p:nvSpPr>
          <p:spPr>
            <a:xfrm>
              <a:off x="2235782" y="3662442"/>
              <a:ext cx="1052250" cy="322200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21089" y="3055127"/>
              <a:ext cx="1428960" cy="675836"/>
              <a:chOff x="2876715" y="3594025"/>
              <a:chExt cx="2067535" cy="1247519"/>
            </a:xfrm>
          </p:grpSpPr>
          <p:sp>
            <p:nvSpPr>
              <p:cNvPr id="27" name="Shape 106"/>
              <p:cNvSpPr/>
              <p:nvPr/>
            </p:nvSpPr>
            <p:spPr>
              <a:xfrm flipV="1">
                <a:off x="2876715" y="3594025"/>
                <a:ext cx="475488" cy="918351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41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uiExpand="1" build="p"/>
      <p:bldP spid="30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6547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Recall hash functions are one-way / collision resistant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Given </a:t>
            </a:r>
            <a:r>
              <a:rPr lang="en-US" sz="2400" i="1" dirty="0"/>
              <a:t>h</a:t>
            </a:r>
            <a:r>
              <a:rPr lang="en-US" sz="2400" dirty="0"/>
              <a:t>, hard to find </a:t>
            </a:r>
            <a:r>
              <a:rPr lang="en-US" sz="2400" i="1" dirty="0"/>
              <a:t>m</a:t>
            </a:r>
            <a:r>
              <a:rPr lang="en-US" sz="2400" dirty="0"/>
              <a:t> such that </a:t>
            </a:r>
            <a:r>
              <a:rPr lang="en-US" sz="2400" i="1" dirty="0"/>
              <a:t>h = hash(m)</a:t>
            </a:r>
          </a:p>
          <a:p>
            <a:pPr lvl="1">
              <a:lnSpc>
                <a:spcPct val="110000"/>
              </a:lnSpc>
            </a:pPr>
            <a:endParaRPr lang="en-US" sz="2400" i="1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But what about finding partial collision?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0?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00?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Assuming output is randomly distributed, complexity grows exponentially with # bits to match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hashing to determine work!</a:t>
            </a:r>
          </a:p>
        </p:txBody>
      </p:sp>
    </p:spTree>
    <p:extLst>
      <p:ext uri="{BB962C8B-B14F-4D97-AF65-F5344CB8AC3E}">
        <p14:creationId xmlns:p14="http://schemas.microsoft.com/office/powerpoint/2010/main" val="15126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352692" cy="510377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/>
              <a:t>Find </a:t>
            </a:r>
            <a:r>
              <a:rPr lang="en-US" sz="2800" b="1" dirty="0"/>
              <a:t>nonce</a:t>
            </a:r>
            <a:r>
              <a:rPr lang="en-US" sz="2800" dirty="0"/>
              <a:t> such that</a:t>
            </a:r>
          </a:p>
          <a:p>
            <a:pPr marL="0" indent="0" algn="ctr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   hash (</a:t>
            </a:r>
            <a:r>
              <a:rPr lang="en-US" sz="2800" b="1" dirty="0">
                <a:solidFill>
                  <a:srgbClr val="C00000"/>
                </a:solidFill>
              </a:rPr>
              <a:t>nonce</a:t>
            </a:r>
            <a:r>
              <a:rPr lang="en-US" sz="2800" dirty="0">
                <a:solidFill>
                  <a:srgbClr val="C00000"/>
                </a:solidFill>
              </a:rPr>
              <a:t> || </a:t>
            </a:r>
            <a:r>
              <a:rPr lang="en-US" sz="2800" dirty="0" err="1">
                <a:solidFill>
                  <a:srgbClr val="C00000"/>
                </a:solidFill>
              </a:rPr>
              <a:t>prev_hash</a:t>
            </a:r>
            <a:r>
              <a:rPr lang="en-US" sz="2800" dirty="0">
                <a:solidFill>
                  <a:srgbClr val="C00000"/>
                </a:solidFill>
              </a:rPr>
              <a:t> || block data)  &lt;  target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/>
              <a:t>i.e., hash has certain number of leading 0’s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/>
              <a:t>What about changes in total system hashing rate?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Target is recalculated every 2 weeks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Goal:  One new block every 10 minutes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br>
              <a:rPr lang="en-US" sz="2200" dirty="0"/>
            </a:br>
            <a:r>
              <a:rPr lang="en-US" sz="22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proof of work</a:t>
            </a:r>
          </a:p>
        </p:txBody>
      </p:sp>
    </p:spTree>
    <p:extLst>
      <p:ext uri="{BB962C8B-B14F-4D97-AF65-F5344CB8AC3E}">
        <p14:creationId xmlns:p14="http://schemas.microsoft.com/office/powerpoint/2010/main" val="915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CCA50-C95B-D24D-B37C-50CBA383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639279"/>
            <a:ext cx="8260676" cy="4909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hash rate trends of bitcoin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395" y="4356978"/>
            <a:ext cx="53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Currently:	25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Exahash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	25 x 10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52595" y="5267226"/>
            <a:ext cx="4926623" cy="552450"/>
          </a:xfrm>
        </p:spPr>
        <p:txBody>
          <a:bodyPr>
            <a:noAutofit/>
          </a:bodyPr>
          <a:lstStyle/>
          <a:p>
            <a:pPr marL="0" indent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Tech:  CPU → GPU → FPGA → ASICs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565205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New bitcoins are “created” every ~10 min,                    owned by “miner” (more on this later)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Thereafter, just keep record of transfers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e.g., Alice pays Bob 1 BTC</a:t>
            </a:r>
            <a:endParaRPr lang="en-US" sz="2600" dirty="0"/>
          </a:p>
          <a:p>
            <a:pPr>
              <a:spcBef>
                <a:spcPts val="4200"/>
              </a:spcBef>
            </a:pPr>
            <a:r>
              <a:rPr lang="en-US" sz="2600" dirty="0"/>
              <a:t>Basic protocol:</a:t>
            </a:r>
          </a:p>
          <a:p>
            <a:pPr lvl="1"/>
            <a:r>
              <a:rPr lang="en-US" sz="2200" dirty="0"/>
              <a:t>Alice signs transaction:   </a:t>
            </a:r>
            <a:r>
              <a:rPr lang="en-US" sz="2200" dirty="0" err="1"/>
              <a:t>txn</a:t>
            </a:r>
            <a:r>
              <a:rPr lang="en-US" sz="2200" dirty="0"/>
              <a:t> = </a:t>
            </a:r>
            <a:r>
              <a:rPr lang="en-US" sz="2200" dirty="0" err="1"/>
              <a:t>Sign</a:t>
            </a:r>
            <a:r>
              <a:rPr lang="en-US" sz="2200" baseline="-25000" dirty="0" err="1"/>
              <a:t>Alice</a:t>
            </a:r>
            <a:r>
              <a:rPr lang="en-US" sz="2200" dirty="0"/>
              <a:t> (BTC, </a:t>
            </a:r>
            <a:r>
              <a:rPr lang="en-US" sz="2200" dirty="0" err="1"/>
              <a:t>PK</a:t>
            </a:r>
            <a:r>
              <a:rPr lang="en-US" sz="2200" baseline="-25000" dirty="0" err="1"/>
              <a:t>Bob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Alice shows transaction to others…</a:t>
            </a:r>
          </a:p>
          <a:p>
            <a:endParaRPr lang="en-US" sz="2400" dirty="0"/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Bitcoin: 10,000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1945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consume all this energy?</a:t>
            </a:r>
          </a:p>
        </p:txBody>
      </p:sp>
      <p:pic>
        <p:nvPicPr>
          <p:cNvPr id="5" name="Shape 429"/>
          <p:cNvPicPr preferRelativeResize="0"/>
          <p:nvPr/>
        </p:nvPicPr>
        <p:blipFill rotWithShape="1">
          <a:blip r:embed="rId2">
            <a:alphaModFix/>
          </a:blip>
          <a:srcRect t="1180" b="1455"/>
          <a:stretch/>
        </p:blipFill>
        <p:spPr>
          <a:xfrm>
            <a:off x="1536648" y="1469571"/>
            <a:ext cx="6159640" cy="30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1865" y="4396453"/>
            <a:ext cx="6621863" cy="246154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dirty="0"/>
              <a:t>Creating a new block creates bitcoin!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Initially 50 BTC, decreases over time, currently 12.5 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Next halving in ~2021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Block height is ~572K as of 4-23-2019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New bitcoin assigned to party named in new block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Called “mining” as you search for gold/coins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36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6731" y="6054020"/>
            <a:ext cx="5092134" cy="83506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dirty="0"/>
              <a:t>12.5 BTC =  $</a:t>
            </a:r>
            <a:r>
              <a:rPr lang="en-US" dirty="0"/>
              <a:t>69,300 </a:t>
            </a:r>
            <a:r>
              <a:rPr lang="en-US" sz="2800" dirty="0"/>
              <a:t>today</a:t>
            </a:r>
            <a:endParaRPr lang="en-US" sz="2400" dirty="0"/>
          </a:p>
          <a:p>
            <a:pPr lvl="1"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is worth (LOTS OF) money!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76E1E-861E-F343-9A04-2099C5E8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430"/>
            <a:ext cx="9144000" cy="4772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8581B-1FB8-7C42-8B8E-6CE26F092B61}"/>
              </a:ext>
            </a:extLst>
          </p:cNvPr>
          <p:cNvSpPr txBox="1"/>
          <p:nvPr/>
        </p:nvSpPr>
        <p:spPr>
          <a:xfrm>
            <a:off x="2628861" y="1182257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4-23-19</a:t>
            </a:r>
          </a:p>
        </p:txBody>
      </p:sp>
    </p:spTree>
    <p:extLst>
      <p:ext uri="{BB962C8B-B14F-4D97-AF65-F5344CB8AC3E}">
        <p14:creationId xmlns:p14="http://schemas.microsoft.com/office/powerpoint/2010/main" val="434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/>
              <a:t>Race to find nonce and claim block reward, at which time race starts again for next block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600" dirty="0">
                <a:solidFill>
                  <a:srgbClr val="C00000"/>
                </a:solidFill>
              </a:rPr>
              <a:t> hash (</a:t>
            </a:r>
            <a:r>
              <a:rPr lang="en-US" sz="2600" b="1" dirty="0">
                <a:solidFill>
                  <a:srgbClr val="C00000"/>
                </a:solidFill>
              </a:rPr>
              <a:t>nonce</a:t>
            </a:r>
            <a:r>
              <a:rPr lang="en-US" sz="2600" dirty="0">
                <a:solidFill>
                  <a:srgbClr val="C00000"/>
                </a:solidFill>
              </a:rPr>
              <a:t> || </a:t>
            </a:r>
            <a:r>
              <a:rPr lang="en-US" sz="2600" dirty="0" err="1">
                <a:solidFill>
                  <a:srgbClr val="C00000"/>
                </a:solidFill>
              </a:rPr>
              <a:t>prev_hash</a:t>
            </a:r>
            <a:r>
              <a:rPr lang="en-US" sz="2600" dirty="0">
                <a:solidFill>
                  <a:srgbClr val="C00000"/>
                </a:solidFill>
              </a:rPr>
              <a:t> || block data)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 solution has </a:t>
            </a:r>
            <a:r>
              <a:rPr lang="en-US" sz="2400" dirty="0" err="1"/>
              <a:t>prev_hash</a:t>
            </a:r>
            <a:r>
              <a:rPr lang="en-US" sz="2400" dirty="0"/>
              <a:t>, corresponds to particular chain</a:t>
            </a:r>
          </a:p>
          <a:p>
            <a:pPr>
              <a:spcBef>
                <a:spcPts val="2400"/>
              </a:spcBef>
            </a:pPr>
            <a:r>
              <a:rPr lang="en-US" sz="2600" dirty="0"/>
              <a:t>Correct behavior is to accept longest chain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“Length” determined by aggregate work, not # blocks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So miners incentivized only to work on longest chain, as otherwise solution not accepted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Remember blocks on other forks still “create” bitcoin, but only matters if chain in collective conscious (majority)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Incentivizing correct behavior?</a:t>
            </a:r>
          </a:p>
        </p:txBody>
      </p:sp>
    </p:spTree>
    <p:extLst>
      <p:ext uri="{BB962C8B-B14F-4D97-AF65-F5344CB8AC3E}">
        <p14:creationId xmlns:p14="http://schemas.microsoft.com/office/powerpoint/2010/main" val="1898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Each time a nonce is found: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New leader elected for past epoch (~10 min) 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Leader elected randomly, probability of selection proportional to leader’s % of global hashing power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Leader decides which transactions comprise block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of randomized leader election</a:t>
            </a:r>
          </a:p>
        </p:txBody>
      </p:sp>
    </p:spTree>
    <p:extLst>
      <p:ext uri="{BB962C8B-B14F-4D97-AF65-F5344CB8AC3E}">
        <p14:creationId xmlns:p14="http://schemas.microsoft.com/office/powerpoint/2010/main" val="35146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block = many transactions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Each miner picks a set of transactions for block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Builds “block header”: </a:t>
            </a:r>
            <a:r>
              <a:rPr lang="en-US" sz="2400" dirty="0" err="1"/>
              <a:t>prevhash</a:t>
            </a:r>
            <a:r>
              <a:rPr lang="en-US" sz="2400" dirty="0"/>
              <a:t>, version, timestamp, </a:t>
            </a:r>
            <a:r>
              <a:rPr lang="en-US" sz="2400" dirty="0" err="1"/>
              <a:t>txns</a:t>
            </a:r>
            <a:r>
              <a:rPr lang="en-US" sz="2400" dirty="0"/>
              <a:t>, …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Until hash &lt; target OR another node wins:</a:t>
            </a:r>
          </a:p>
          <a:p>
            <a:pPr lvl="1"/>
            <a:r>
              <a:rPr lang="en-US" sz="2100" dirty="0"/>
              <a:t>Pick nonce for header, compute hash = SHA256(SHA256(header))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are delayed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At some time </a:t>
            </a:r>
            <a:r>
              <a:rPr lang="en-US" sz="2400" i="1" dirty="0"/>
              <a:t>T</a:t>
            </a:r>
            <a:r>
              <a:rPr lang="en-US" sz="2400" dirty="0"/>
              <a:t>, block header constructed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Those transactions had been received </a:t>
            </a:r>
            <a:r>
              <a:rPr lang="en-US" sz="2400" i="1" dirty="0"/>
              <a:t>[ T – 10 min, T]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Block will be generated at time T + 10 min (on average)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So transactions are from 10 - 20 min before block creation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Can be much longer if “backlog” of transactions are long</a:t>
            </a:r>
          </a:p>
        </p:txBody>
      </p:sp>
    </p:spTree>
    <p:extLst>
      <p:ext uri="{BB962C8B-B14F-4D97-AF65-F5344CB8AC3E}">
        <p14:creationId xmlns:p14="http://schemas.microsoft.com/office/powerpoint/2010/main" val="1368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 further delayed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When do you trust a transaction?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After we know it is “stable” on the hash chain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Recall that the longer the chain, the hard to “revert”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Common practice:  transaction “committed” when 6 blocks deep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i.e., Takes another ~1 hour for </a:t>
            </a:r>
            <a:r>
              <a:rPr lang="en-US" sz="2200" dirty="0" err="1"/>
              <a:t>txn</a:t>
            </a:r>
            <a:r>
              <a:rPr lang="en-US" sz="2200" dirty="0"/>
              <a:t> to become committed</a:t>
            </a:r>
          </a:p>
        </p:txBody>
      </p:sp>
    </p:spTree>
    <p:extLst>
      <p:ext uri="{BB962C8B-B14F-4D97-AF65-F5344CB8AC3E}">
        <p14:creationId xmlns:p14="http://schemas.microsoft.com/office/powerpoint/2010/main" val="5822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format:  strawman</a:t>
            </a:r>
          </a:p>
        </p:txBody>
      </p:sp>
      <p:sp>
        <p:nvSpPr>
          <p:cNvPr id="6" name="Shape 48"/>
          <p:cNvSpPr/>
          <p:nvPr/>
        </p:nvSpPr>
        <p:spPr>
          <a:xfrm>
            <a:off x="844062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Create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12.5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,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credit to Alice</a:t>
            </a:r>
            <a:endParaRPr lang="en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4062" y="2200224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Transfer 3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Alice to 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4062" y="301901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8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Bob to Carol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SIGNED(Bob)</a:t>
            </a:r>
          </a:p>
        </p:txBody>
      </p:sp>
      <p:sp>
        <p:nvSpPr>
          <p:cNvPr id="9" name="Shape 51"/>
          <p:cNvSpPr/>
          <p:nvPr/>
        </p:nvSpPr>
        <p:spPr>
          <a:xfrm>
            <a:off x="844062" y="383780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1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Carol to 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SIGNED(Carol)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1101008" y="5330980"/>
            <a:ext cx="6984185" cy="1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How do you determine if Alice has balance?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Scan backwards to time 0 !</a:t>
            </a:r>
            <a:endParaRPr lang="en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</a:t>
            </a:r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Inputs: 	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// </a:t>
            </a:r>
            <a:r>
              <a:rPr lang="en-US" b="0" i="1" dirty="0" err="1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5.0→PK_Bob, 20.0 →PK_Alice2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14.9→PK_Bob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6575" y="4890077"/>
            <a:ext cx="8315717" cy="157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Transaction typically has 1+ inputs, 1+ outputs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Making change:  1</a:t>
            </a:r>
            <a:r>
              <a:rPr lang="en-US" sz="2400" b="0" baseline="30000" dirty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output payee, 2</a:t>
            </a:r>
            <a:r>
              <a:rPr lang="en-US" sz="2400" b="0" baseline="30000" dirty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output self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Output can appear in single later input (avoids scan back)</a:t>
            </a:r>
          </a:p>
        </p:txBody>
      </p:sp>
    </p:spTree>
    <p:extLst>
      <p:ext uri="{BB962C8B-B14F-4D97-AF65-F5344CB8AC3E}">
        <p14:creationId xmlns:p14="http://schemas.microsoft.com/office/powerpoint/2010/main" val="4487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</a:t>
            </a:r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Inputs: 	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// </a:t>
            </a:r>
            <a:r>
              <a:rPr lang="en-US" b="0" i="1" dirty="0" err="1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5.0→PK_Bob, 20.0 →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PK_Alice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14.9→PK_Bob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9224" y="4892040"/>
            <a:ext cx="8315717" cy="1250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Unspent portion of inputs is “transaction fee” to miner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In fact, “outputs” are stack-based scripts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1 Block = 1MB max</a:t>
            </a:r>
          </a:p>
        </p:txBody>
      </p:sp>
    </p:spTree>
    <p:extLst>
      <p:ext uri="{BB962C8B-B14F-4D97-AF65-F5344CB8AC3E}">
        <p14:creationId xmlns:p14="http://schemas.microsoft.com/office/powerpoint/2010/main" val="18966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099" y="2948983"/>
            <a:ext cx="6712948" cy="27536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Can Alice “pay” both Bob and Charlie with same bitcoin ?</a:t>
            </a: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/>
              <a:t>( Known as “double spending”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2373" y="1569855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/>
              <a:t>Problem:  Equivocation!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/ verification efficiency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7" y="1485900"/>
            <a:ext cx="4251158" cy="4572000"/>
          </a:xfrm>
          <a:prstGeom prst="rect">
            <a:avLst/>
          </a:prstGeom>
        </p:spPr>
      </p:pic>
      <p:sp>
        <p:nvSpPr>
          <p:cNvPr id="12" name="Shape 57"/>
          <p:cNvSpPr txBox="1"/>
          <p:nvPr/>
        </p:nvSpPr>
        <p:spPr>
          <a:xfrm>
            <a:off x="4800114" y="1317459"/>
            <a:ext cx="4115286" cy="4258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/ verification efficiency</a:t>
            </a:r>
          </a:p>
        </p:txBody>
      </p:sp>
      <p:sp>
        <p:nvSpPr>
          <p:cNvPr id="12" name="Shape 57"/>
          <p:cNvSpPr txBox="1"/>
          <p:nvPr/>
        </p:nvSpPr>
        <p:spPr>
          <a:xfrm>
            <a:off x="4800114" y="1317459"/>
            <a:ext cx="4115286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when all </a:t>
            </a:r>
            <a:r>
              <a:rPr lang="en-US" sz="2200" b="0" dirty="0" err="1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 outputs are spent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Now: 80GB pruned, 300GB unpruned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8" y="1485900"/>
            <a:ext cx="42282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Not panacea of scale as some claim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Scaling limitations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1 block = 1 MB max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1 block ~ 2000 </a:t>
            </a:r>
            <a:r>
              <a:rPr lang="en-US" sz="2400" dirty="0" err="1"/>
              <a:t>txns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1 block ~ 10 min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So, 3-4 </a:t>
            </a:r>
            <a:r>
              <a:rPr lang="en-US" sz="2400" dirty="0" err="1"/>
              <a:t>txns</a:t>
            </a:r>
            <a:r>
              <a:rPr lang="en-US" sz="2400" dirty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Log grows linearly, joining requires full </a:t>
            </a:r>
            <a:r>
              <a:rPr lang="en-US" sz="2400" dirty="0" err="1"/>
              <a:t>dload</a:t>
            </a:r>
            <a:r>
              <a:rPr lang="en-US" sz="2400" dirty="0"/>
              <a:t> and verification</a:t>
            </a:r>
          </a:p>
          <a:p>
            <a:pPr>
              <a:spcBef>
                <a:spcPts val="3200"/>
              </a:spcBef>
              <a:spcAft>
                <a:spcPts val="600"/>
              </a:spcAft>
            </a:pPr>
            <a:r>
              <a:rPr lang="en-US" sz="2800" dirty="0"/>
              <a:t>Visa peak load comparison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Typically 2,000 </a:t>
            </a:r>
            <a:r>
              <a:rPr lang="en-US" sz="2400" dirty="0" err="1"/>
              <a:t>txns</a:t>
            </a:r>
            <a:r>
              <a:rPr lang="en-US" sz="2400" dirty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Peak load in 2013:  47,000 </a:t>
            </a:r>
            <a:r>
              <a:rPr lang="en-US" sz="2400" dirty="0" err="1"/>
              <a:t>txns</a:t>
            </a:r>
            <a:r>
              <a:rPr lang="en-US" sz="2400" dirty="0"/>
              <a:t> / sec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55" y="1587167"/>
            <a:ext cx="4772683" cy="22609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0905" y="1698603"/>
            <a:ext cx="457200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 bwMode="auto">
          <a:xfrm rot="16200000">
            <a:off x="3930017" y="2367179"/>
            <a:ext cx="1361567" cy="2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0" dirty="0"/>
              <a:t>block size</a:t>
            </a:r>
          </a:p>
        </p:txBody>
      </p:sp>
    </p:spTree>
    <p:extLst>
      <p:ext uri="{BB962C8B-B14F-4D97-AF65-F5344CB8AC3E}">
        <p14:creationId xmlns:p14="http://schemas.microsoft.com/office/powerpoint/2010/main" val="1517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Huge debates over how to scale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145D3A-8614-7C40-8EFC-D65CED574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6" y="1634168"/>
            <a:ext cx="7970542" cy="261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2CE4B1-A378-4A41-BE8C-890696878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677" y="4402445"/>
            <a:ext cx="1858281" cy="1656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2F53B1-6B43-DE4D-9B5B-32748BF0B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915" y="4402445"/>
            <a:ext cx="2414671" cy="16477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A2DFCD-3FDC-F641-A111-603AF01BA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34" y="4855199"/>
            <a:ext cx="2939486" cy="7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3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Summary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r>
              <a:rPr lang="en-US" sz="2800" dirty="0"/>
              <a:t>Coins </a:t>
            </a:r>
            <a:r>
              <a:rPr lang="en-US" sz="2800" dirty="0" err="1"/>
              <a:t>xfer</a:t>
            </a:r>
            <a:r>
              <a:rPr lang="en-US" sz="2800" dirty="0"/>
              <a:t>/split between “addresses” (PK) in </a:t>
            </a:r>
            <a:r>
              <a:rPr lang="en-US" sz="2800" dirty="0" err="1"/>
              <a:t>txns</a:t>
            </a:r>
            <a:endParaRPr lang="en-US" sz="2800" dirty="0"/>
          </a:p>
          <a:p>
            <a:r>
              <a:rPr lang="en-US" sz="2800" dirty="0" err="1"/>
              <a:t>Blockchain</a:t>
            </a:r>
            <a:r>
              <a:rPr lang="en-US" sz="2800" dirty="0"/>
              <a:t>:  Global ordered, append-only log of </a:t>
            </a:r>
            <a:r>
              <a:rPr lang="en-US" sz="2800" dirty="0" err="1"/>
              <a:t>txns</a:t>
            </a:r>
            <a:endParaRPr lang="en-US" sz="2800" dirty="0"/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Reached through decentralized consensus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Each epoch, “random” node selected to batch  transactions into block and append block to log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Nodes incentivized to perform work and act correctly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/>
              <a:t>When “solve” block, get block rewards + </a:t>
            </a:r>
            <a:r>
              <a:rPr lang="en-US" sz="2300" dirty="0" err="1"/>
              <a:t>txn</a:t>
            </a:r>
            <a:r>
              <a:rPr lang="en-US" sz="2300" dirty="0"/>
              <a:t> fees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Reward: </a:t>
            </a:r>
            <a:r>
              <a:rPr lang="en-US" sz="2100" dirty="0"/>
              <a:t>12.5 BTC @ ~730 USD/BTC (11-25-16) = $9125 / 10 min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/>
              <a:t>Only “keep” reward if block persists on main chain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55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Bitcoin &amp; </a:t>
            </a:r>
            <a:r>
              <a:rPr lang="en-US" sz="3800" dirty="0" err="1"/>
              <a:t>blockchain</a:t>
            </a:r>
            <a:r>
              <a:rPr lang="en-US" sz="3800" dirty="0"/>
              <a:t> intrinsically linked</a:t>
            </a:r>
          </a:p>
        </p:txBody>
      </p:sp>
      <p:sp>
        <p:nvSpPr>
          <p:cNvPr id="7" name="Shape 491"/>
          <p:cNvSpPr/>
          <p:nvPr/>
        </p:nvSpPr>
        <p:spPr>
          <a:xfrm>
            <a:off x="35853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2"/>
          <p:cNvSpPr txBox="1"/>
          <p:nvPr/>
        </p:nvSpPr>
        <p:spPr>
          <a:xfrm>
            <a:off x="3647959" y="2132672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block chain</a:t>
            </a:r>
          </a:p>
        </p:txBody>
      </p:sp>
      <p:sp>
        <p:nvSpPr>
          <p:cNvPr id="9" name="Shape 493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4"/>
          <p:cNvSpPr/>
          <p:nvPr/>
        </p:nvSpPr>
        <p:spPr>
          <a:xfrm>
            <a:off x="50684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95"/>
          <p:cNvSpPr txBox="1"/>
          <p:nvPr/>
        </p:nvSpPr>
        <p:spPr>
          <a:xfrm>
            <a:off x="5131069" y="4384823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1022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-0.09323 -0.06365 -0.18628 -0.12685 -0.2026 -0.19606 C -0.21875 -0.26527 -0.09739 -0.41527 -0.09739 -0.4152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Rich ecosystem:   Mining pools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3033647"/>
            <a:ext cx="8793805" cy="361504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Mining == gambling: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Electricity costs $, huge payout, low probability of winning</a:t>
            </a:r>
          </a:p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800" dirty="0"/>
              <a:t>Development of mining pools to </a:t>
            </a:r>
            <a:r>
              <a:rPr lang="en-US" sz="2800" b="1" i="1" dirty="0"/>
              <a:t>amortize risk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Pool computational resources, participants “paid” to mine            e.g.,  rewards “split” as a fraction of work, </a:t>
            </a:r>
            <a:r>
              <a:rPr lang="en-US" sz="2400" dirty="0" err="1"/>
              <a:t>etc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Verification?  Demonstrate “easier” proofs of work to admins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Prevent theft?  Block header (</a:t>
            </a:r>
            <a:r>
              <a:rPr lang="en-US" sz="2400" dirty="0" err="1"/>
              <a:t>coinbase</a:t>
            </a:r>
            <a:r>
              <a:rPr lang="en-US" sz="2400" dirty="0"/>
              <a:t> </a:t>
            </a:r>
            <a:r>
              <a:rPr lang="en-US" sz="2400" dirty="0" err="1"/>
              <a:t>txn</a:t>
            </a:r>
            <a:r>
              <a:rPr lang="en-US" sz="2400" dirty="0"/>
              <a:t>) given by pool</a:t>
            </a:r>
          </a:p>
          <a:p>
            <a:pPr>
              <a:spcBef>
                <a:spcPts val="800"/>
              </a:spcBef>
            </a:pPr>
            <a:endParaRPr lang="en-US" sz="2800" dirty="0"/>
          </a:p>
          <a:p>
            <a:pPr lvl="1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2260" y="1471864"/>
            <a:ext cx="1973308" cy="1194774"/>
            <a:chOff x="2102238" y="4326500"/>
            <a:chExt cx="1973308" cy="1194774"/>
          </a:xfrm>
        </p:grpSpPr>
        <p:sp>
          <p:nvSpPr>
            <p:cNvPr id="21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currency…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8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/>
              <a:t>How traditional e-cash handled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Introduced “blind signatures” and “zero-knowledge protocols” so bank can’t link withdrawals and deposits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/>
              <a:t>How traditional e-cash handled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Introduced “blind signatures” and “zero-knowledge protocols” so bank can’t link withdrawals and deposits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5181" y="5465136"/>
            <a:ext cx="8638954" cy="1090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0" dirty="0">
                <a:solidFill>
                  <a:schemeClr val="tx1"/>
                </a:solidFill>
                <a:latin typeface="+mn-lt"/>
              </a:rPr>
              <a:t>Bank maintains </a:t>
            </a:r>
            <a:r>
              <a:rPr lang="en-US" sz="3000" b="0" dirty="0" err="1">
                <a:solidFill>
                  <a:schemeClr val="tx1"/>
                </a:solidFill>
                <a:latin typeface="+mn-lt"/>
              </a:rPr>
              <a:t>linearizable</a:t>
            </a:r>
            <a:r>
              <a:rPr lang="en-US" sz="3000" b="0" dirty="0">
                <a:solidFill>
                  <a:schemeClr val="tx1"/>
                </a:solidFill>
                <a:latin typeface="+mn-lt"/>
              </a:rPr>
              <a:t> log of transactions</a:t>
            </a:r>
          </a:p>
        </p:txBody>
      </p:sp>
    </p:spTree>
    <p:extLst>
      <p:ext uri="{BB962C8B-B14F-4D97-AF65-F5344CB8AC3E}">
        <p14:creationId xmlns:p14="http://schemas.microsoft.com/office/powerpoint/2010/main" val="86598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569855"/>
            <a:ext cx="7772400" cy="1166478"/>
          </a:xfrm>
        </p:spPr>
        <p:txBody>
          <a:bodyPr/>
          <a:lstStyle/>
          <a:p>
            <a:r>
              <a:rPr lang="en-US" dirty="0"/>
              <a:t>Problem:  Equivocation!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33499"/>
            <a:ext cx="9144000" cy="3263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Goal:  No double-spending in decentralized environment</a:t>
            </a:r>
          </a:p>
          <a:p>
            <a:pPr lvl="3">
              <a:lnSpc>
                <a:spcPct val="100000"/>
              </a:lnSpc>
              <a:spcBef>
                <a:spcPts val="32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</a:rPr>
              <a:t>	Approach:  Make transaction log    </a:t>
            </a:r>
          </a:p>
          <a:p>
            <a:pPr marL="2343150" lvl="4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public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append-only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strongly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940761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Public 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Transactions are signed:   </a:t>
            </a:r>
            <a:r>
              <a:rPr lang="en-US" sz="2400" dirty="0" err="1"/>
              <a:t>txn</a:t>
            </a:r>
            <a:r>
              <a:rPr lang="en-US" sz="2400" dirty="0"/>
              <a:t> = </a:t>
            </a:r>
            <a:r>
              <a:rPr lang="en-US" sz="2400" dirty="0" err="1"/>
              <a:t>Sign</a:t>
            </a:r>
            <a:r>
              <a:rPr lang="en-US" sz="2400" baseline="-25000" dirty="0" err="1"/>
              <a:t>Alice</a:t>
            </a:r>
            <a:r>
              <a:rPr lang="en-US" sz="2400" dirty="0"/>
              <a:t> (BTC, </a:t>
            </a:r>
            <a:r>
              <a:rPr lang="en-US" sz="2400" dirty="0" err="1"/>
              <a:t>PK</a:t>
            </a:r>
            <a:r>
              <a:rPr lang="en-US" sz="2400" baseline="-25000" dirty="0" err="1"/>
              <a:t>Bob</a:t>
            </a:r>
            <a:r>
              <a:rPr lang="en-US" sz="24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transactions are sent to all network participants</a:t>
            </a:r>
          </a:p>
          <a:p>
            <a:pPr lvl="1"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800" dirty="0"/>
              <a:t>No equivocation:  Log append-only and consistent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transactions part of a hash chain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Consensus on set/order of operations in hash chain</a:t>
            </a:r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Bitcoin: 10,000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1096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92B01-EA84-4947-8FD6-9735CFABACA3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ea typeface="ＭＳ Ｐゴシック" charset="-128"/>
              </a:rPr>
              <a:t>Recall Cryptography Hash Functions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533" y="1534884"/>
            <a:ext cx="8841467" cy="53231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altLang="en-US" sz="2800" dirty="0">
                <a:ea typeface="ＭＳ Ｐゴシック" charset="-128"/>
              </a:rPr>
              <a:t>Take message </a:t>
            </a:r>
            <a:r>
              <a:rPr lang="en-US" altLang="en-US" sz="2800" i="1" dirty="0">
                <a:ea typeface="ＭＳ Ｐゴシック" charset="-128"/>
              </a:rPr>
              <a:t>m</a:t>
            </a:r>
            <a:r>
              <a:rPr lang="en-US" altLang="en-US" sz="2800" dirty="0">
                <a:ea typeface="ＭＳ Ｐゴシック" charset="-128"/>
              </a:rPr>
              <a:t> of arbitrary length and produces  fixed-size (short) number </a:t>
            </a:r>
            <a:r>
              <a:rPr lang="en-US" altLang="en-US" sz="2800" i="1" dirty="0">
                <a:ea typeface="ＭＳ Ｐゴシック" charset="-128"/>
              </a:rPr>
              <a:t>H(m)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One-way function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400" b="1" dirty="0">
                <a:ea typeface="ＭＳ Ｐゴシック" charset="-128"/>
              </a:rPr>
              <a:t>Efficient:  </a:t>
            </a:r>
            <a:r>
              <a:rPr lang="en-US" altLang="en-US" sz="2400" dirty="0">
                <a:ea typeface="ＭＳ Ｐゴシック" charset="-128"/>
              </a:rPr>
              <a:t>Easy to compute </a:t>
            </a:r>
            <a:r>
              <a:rPr lang="en-US" altLang="en-US" sz="2400" i="1" dirty="0">
                <a:ea typeface="ＭＳ Ｐゴシック" charset="-128"/>
              </a:rPr>
              <a:t>H(m)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400" b="1" dirty="0">
                <a:ea typeface="ＭＳ Ｐゴシック" charset="-128"/>
              </a:rPr>
              <a:t>Hiding property: </a:t>
            </a:r>
            <a:r>
              <a:rPr lang="en-US" altLang="en-US" sz="2400" dirty="0">
                <a:ea typeface="ＭＳ Ｐゴシック" charset="-128"/>
              </a:rPr>
              <a:t>Hard to find an </a:t>
            </a:r>
            <a:r>
              <a:rPr lang="en-US" altLang="en-US" sz="2400" i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, given </a:t>
            </a:r>
            <a:r>
              <a:rPr lang="en-US" altLang="en-US" sz="2400" i="1" dirty="0">
                <a:ea typeface="ＭＳ Ｐゴシック" charset="-128"/>
              </a:rPr>
              <a:t>H(m)  </a:t>
            </a:r>
          </a:p>
          <a:p>
            <a:pPr eaLnBrk="1" hangingPunct="1"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Collision resistance: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200" b="1" dirty="0">
                <a:ea typeface="ＭＳ Ｐゴシック" charset="-128"/>
              </a:rPr>
              <a:t>Strong resistance:  </a:t>
            </a:r>
            <a:r>
              <a:rPr lang="en-US" altLang="en-US" sz="2200" dirty="0">
                <a:ea typeface="ＭＳ Ｐゴシック" charset="-128"/>
              </a:rPr>
              <a:t>Find any m != m</a:t>
            </a:r>
            <a:r>
              <a:rPr lang="en-US" altLang="ja-JP" sz="2200" dirty="0">
                <a:ea typeface="ＭＳ Ｐゴシック" charset="-128"/>
              </a:rPr>
              <a:t>’   such that   H(m) == H(m’)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200" b="1" dirty="0">
                <a:ea typeface="ＭＳ Ｐゴシック" charset="-128"/>
              </a:rPr>
              <a:t>Weak resistance: </a:t>
            </a:r>
            <a:r>
              <a:rPr lang="en-US" altLang="en-US" sz="2200" dirty="0">
                <a:ea typeface="ＭＳ Ｐゴシック" charset="-128"/>
              </a:rPr>
              <a:t>	Given m,  find m’</a:t>
            </a:r>
            <a:r>
              <a:rPr lang="en-US" altLang="ja-JP" sz="2200" dirty="0">
                <a:ea typeface="ＭＳ Ｐゴシック" charset="-128"/>
              </a:rPr>
              <a:t>   such that   H(m) == H(m’)</a:t>
            </a:r>
            <a:endParaRPr lang="en-US" altLang="ja-JP" sz="2200" i="1" dirty="0">
              <a:ea typeface="ＭＳ Ｐゴシック" charset="-128"/>
            </a:endParaRPr>
          </a:p>
          <a:p>
            <a:pPr lvl="1" eaLnBrk="1" hangingPunct="1">
              <a:lnSpc>
                <a:spcPct val="120000"/>
              </a:lnSpc>
              <a:spcBef>
                <a:spcPts val="1600"/>
              </a:spcBef>
            </a:pPr>
            <a:endParaRPr lang="en-US" altLang="en-US" sz="24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3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Tamper-evident logging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3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45458</TotalTime>
  <Words>1844</Words>
  <Application>Microsoft Macintosh PowerPoint</Application>
  <PresentationFormat>On-screen Show (4:3)</PresentationFormat>
  <Paragraphs>315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.HelveticaNeueDeskInterface-Regular</vt:lpstr>
      <vt:lpstr>Arial</vt:lpstr>
      <vt:lpstr>Calibri</vt:lpstr>
      <vt:lpstr>Courier New</vt:lpstr>
      <vt:lpstr>Helvetica</vt:lpstr>
      <vt:lpstr>Times New Roman</vt:lpstr>
      <vt:lpstr>Trebuchet MS</vt:lpstr>
      <vt:lpstr>1_Office Theme</vt:lpstr>
      <vt:lpstr>Bitcoin and the Blockchain</vt:lpstr>
      <vt:lpstr>Bitcoin: 10,000 foot view</vt:lpstr>
      <vt:lpstr>PowerPoint Presentation</vt:lpstr>
      <vt:lpstr>How traditional e-cash handled problem</vt:lpstr>
      <vt:lpstr>How traditional e-cash handled problem</vt:lpstr>
      <vt:lpstr>Problem:  Equivocation!</vt:lpstr>
      <vt:lpstr>Bitcoin: 10,000 foot view</vt:lpstr>
      <vt:lpstr>Recall Cryptography Hash Functions</vt:lpstr>
      <vt:lpstr>Tamper-evident logging</vt:lpstr>
      <vt:lpstr>Blockchain: Append-only hash chain</vt:lpstr>
      <vt:lpstr>Blockchain: Append-only hash chain</vt:lpstr>
      <vt:lpstr>Problem remains:  forking</vt:lpstr>
      <vt:lpstr>Goal: Consensus</vt:lpstr>
      <vt:lpstr>Consensus susceptible to Sybils</vt:lpstr>
      <vt:lpstr>Consensus based on “work”</vt:lpstr>
      <vt:lpstr>Key idea: Chain length requires work</vt:lpstr>
      <vt:lpstr>Use hashing to determine work!</vt:lpstr>
      <vt:lpstr>Bitcoin proof of work</vt:lpstr>
      <vt:lpstr>Historical hash rate trends of bitcoin</vt:lpstr>
      <vt:lpstr>Why consume all this energy?</vt:lpstr>
      <vt:lpstr>Bitcoin is worth (LOTS OF) money!</vt:lpstr>
      <vt:lpstr>Incentivizing correct behavior?</vt:lpstr>
      <vt:lpstr>Form of randomized leader election</vt:lpstr>
      <vt:lpstr>One block = many transactions</vt:lpstr>
      <vt:lpstr>Transactions are delayed</vt:lpstr>
      <vt:lpstr>Commitments further delayed</vt:lpstr>
      <vt:lpstr>Transaction format:  strawman</vt:lpstr>
      <vt:lpstr>Transaction format</vt:lpstr>
      <vt:lpstr>Transaction format</vt:lpstr>
      <vt:lpstr>Storage / verification efficiency</vt:lpstr>
      <vt:lpstr>Storage / verification efficiency</vt:lpstr>
      <vt:lpstr>Not panacea of scale as some claim</vt:lpstr>
      <vt:lpstr>Huge debates over how to scale</vt:lpstr>
      <vt:lpstr>Summary</vt:lpstr>
      <vt:lpstr>Bitcoin &amp; blockchain intrinsically linked</vt:lpstr>
      <vt:lpstr>Rich ecosystem:   Mining pools</vt:lpstr>
      <vt:lpstr>More than just currency…</vt:lpstr>
      <vt:lpstr>PowerPoint Presentation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1806</cp:revision>
  <cp:lastPrinted>2018-04-22T15:06:51Z</cp:lastPrinted>
  <dcterms:created xsi:type="dcterms:W3CDTF">2013-10-08T01:49:25Z</dcterms:created>
  <dcterms:modified xsi:type="dcterms:W3CDTF">2019-04-24T03:02:21Z</dcterms:modified>
</cp:coreProperties>
</file>