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7"/>
  </p:notesMasterIdLst>
  <p:handoutMasterIdLst>
    <p:handoutMasterId r:id="rId58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331" r:id="rId17"/>
    <p:sldId id="264" r:id="rId18"/>
    <p:sldId id="265" r:id="rId19"/>
    <p:sldId id="342" r:id="rId20"/>
    <p:sldId id="271" r:id="rId21"/>
    <p:sldId id="272" r:id="rId22"/>
    <p:sldId id="273" r:id="rId23"/>
    <p:sldId id="343" r:id="rId24"/>
    <p:sldId id="344" r:id="rId25"/>
    <p:sldId id="275" r:id="rId26"/>
    <p:sldId id="348" r:id="rId27"/>
    <p:sldId id="346" r:id="rId28"/>
    <p:sldId id="347" r:id="rId29"/>
    <p:sldId id="349" r:id="rId30"/>
    <p:sldId id="278" r:id="rId31"/>
    <p:sldId id="350" r:id="rId32"/>
    <p:sldId id="332" r:id="rId33"/>
    <p:sldId id="285" r:id="rId34"/>
    <p:sldId id="286" r:id="rId35"/>
    <p:sldId id="287" r:id="rId36"/>
    <p:sldId id="351" r:id="rId37"/>
    <p:sldId id="352" r:id="rId38"/>
    <p:sldId id="288" r:id="rId39"/>
    <p:sldId id="353" r:id="rId40"/>
    <p:sldId id="290" r:id="rId41"/>
    <p:sldId id="291" r:id="rId42"/>
    <p:sldId id="292" r:id="rId43"/>
    <p:sldId id="354" r:id="rId44"/>
    <p:sldId id="298" r:id="rId45"/>
    <p:sldId id="355" r:id="rId46"/>
    <p:sldId id="296" r:id="rId47"/>
    <p:sldId id="293" r:id="rId48"/>
    <p:sldId id="294" r:id="rId49"/>
    <p:sldId id="295" r:id="rId50"/>
    <p:sldId id="297" r:id="rId51"/>
    <p:sldId id="358" r:id="rId52"/>
    <p:sldId id="299" r:id="rId53"/>
    <p:sldId id="301" r:id="rId54"/>
    <p:sldId id="356" r:id="rId55"/>
    <p:sldId id="300" r:id="rId56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4" autoAdjust="0"/>
    <p:restoredTop sz="78037" autoAdjust="0"/>
  </p:normalViewPr>
  <p:slideViewPr>
    <p:cSldViewPr snapToGrid="0">
      <p:cViewPr varScale="1">
        <p:scale>
          <a:sx n="54" d="100"/>
          <a:sy n="54" d="100"/>
        </p:scale>
        <p:origin x="10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8.6065573770491802E-2"/>
          <c:w val="0.87158469945355199"/>
          <c:h val="0.754098360655737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0.08</c:v>
                </c:pt>
                <c:pt idx="5">
                  <c:v>0</c:v>
                </c:pt>
                <c:pt idx="6">
                  <c:v>0.2</c:v>
                </c:pt>
                <c:pt idx="7">
                  <c:v>0.57999999999999996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7-2346-840F-0621BACA7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710304"/>
        <c:axId val="2004948880"/>
      </c:lineChart>
      <c:catAx>
        <c:axId val="20057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494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494888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5710304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10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Seen two ends of the spectrum (centralized lookup, central point of failure) and flooding (performance problems).</a:t>
            </a:r>
          </a:p>
          <a:p>
            <a:endParaRPr lang="en-US" b="1" dirty="0"/>
          </a:p>
          <a:p>
            <a:r>
              <a:rPr lang="en-US" b="0" dirty="0"/>
              <a:t>&gt;&gt;&gt;</a:t>
            </a:r>
            <a:r>
              <a:rPr lang="en-US" b="0" baseline="0" dirty="0"/>
              <a:t> </a:t>
            </a:r>
            <a:r>
              <a:rPr lang="en-US" b="0" dirty="0"/>
              <a:t> So what</a:t>
            </a:r>
            <a:r>
              <a:rPr lang="en-US" b="0" baseline="0" dirty="0"/>
              <a:t> we’d like is to route queries between peers instead, in an efficient way, and make the whole system scale with reasonable state at each node.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22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that's exactly</a:t>
            </a:r>
            <a:r>
              <a:rPr lang="en-US" b="1" baseline="0" dirty="0"/>
              <a:t> what distributed hash tables and Chord work together to accomplish.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 want to associate some</a:t>
            </a:r>
            <a:r>
              <a:rPr lang="en-US" b="1" baseline="0" dirty="0"/>
              <a:t> KEY with VALUE.  </a:t>
            </a:r>
            <a:r>
              <a:rPr lang="en-US" b="1" dirty="0"/>
              <a:t>Recall</a:t>
            </a:r>
            <a:r>
              <a:rPr lang="en-US" b="1" baseline="0" dirty="0"/>
              <a:t> </a:t>
            </a:r>
            <a:r>
              <a:rPr lang="en-US" b="1" dirty="0"/>
              <a:t>single-node hash table stores</a:t>
            </a:r>
            <a:r>
              <a:rPr lang="en-US" b="1" baseline="0" dirty="0"/>
              <a:t> data key that is hash of a name.  Provides PUT to store value under key, GET to fetch value from key.</a:t>
            </a:r>
            <a:endParaRPr lang="en-US" b="1" dirty="0"/>
          </a:p>
          <a:p>
            <a:endParaRPr lang="en-US" baseline="0" dirty="0"/>
          </a:p>
          <a:p>
            <a:r>
              <a:rPr lang="en-US" baseline="0" dirty="0"/>
              <a:t>&gt;&gt;&gt; SEGUE: If you ask the question of how to accomplish this using millions of hosts on the Internet, the answer is the Distributed Hash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in a </a:t>
            </a:r>
            <a:r>
              <a:rPr lang="en-US" b="1" i="1" dirty="0"/>
              <a:t>distributed</a:t>
            </a:r>
            <a:r>
              <a:rPr lang="en-US" b="1" dirty="0"/>
              <a:t> hash table</a:t>
            </a:r>
            <a:r>
              <a:rPr lang="en-US" b="1" baseline="0" dirty="0"/>
              <a:t> you run the data through a hash function to get its key, then Chord tells you the IP address of the server that should store that content.  Issue RPCs to that server  put/get the content.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Consistency guarantees: if we have a put followed by a get,</a:t>
            </a:r>
            <a:r>
              <a:rPr lang="en-US" baseline="0" dirty="0"/>
              <a:t> then the get probably reflects the put, but there is no strict guarantee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the big picture is this.  The</a:t>
            </a:r>
            <a:r>
              <a:rPr lang="en-US" b="1" baseline="0" dirty="0"/>
              <a:t> app wants to use a hash table abstraction (THERE) to put/get data.</a:t>
            </a:r>
          </a:p>
          <a:p>
            <a:endParaRPr lang="en-US" b="0" baseline="0" dirty="0"/>
          </a:p>
          <a:p>
            <a:r>
              <a:rPr lang="en-US" b="0" baseline="0" dirty="0"/>
              <a:t>Core software is in two layers: </a:t>
            </a:r>
            <a:r>
              <a:rPr lang="en-US" b="0" baseline="0" dirty="0" err="1"/>
              <a:t>Dhash</a:t>
            </a:r>
            <a:r>
              <a:rPr lang="en-US" b="0" baseline="0" dirty="0"/>
              <a:t> and Chord.  </a:t>
            </a:r>
            <a:r>
              <a:rPr lang="en-US" b="0" i="1" u="sng" dirty="0"/>
              <a:t>DHASH</a:t>
            </a:r>
            <a:r>
              <a:rPr lang="en-US" b="0" i="0" u="none" dirty="0"/>
              <a:t> </a:t>
            </a:r>
            <a:r>
              <a:rPr lang="en-US" b="0" dirty="0"/>
              <a:t>fetches blocks, distributes</a:t>
            </a:r>
            <a:r>
              <a:rPr lang="en-US" b="0" baseline="0" dirty="0"/>
              <a:t> blocks over the servers, maintains replicated copies.  </a:t>
            </a:r>
          </a:p>
          <a:p>
            <a:endParaRPr lang="en-US" b="0" baseline="0" dirty="0"/>
          </a:p>
          <a:p>
            <a:r>
              <a:rPr lang="en-US" b="0" baseline="0" dirty="0" err="1"/>
              <a:t>Dhash</a:t>
            </a:r>
            <a:r>
              <a:rPr lang="en-US" b="0" baseline="0" dirty="0"/>
              <a:t> uses the </a:t>
            </a:r>
            <a:r>
              <a:rPr lang="en-US" b="0" i="1" u="sng" baseline="0" dirty="0"/>
              <a:t>CHORD</a:t>
            </a:r>
            <a:r>
              <a:rPr lang="en-US" b="0" i="1" u="none" baseline="0" dirty="0"/>
              <a:t> </a:t>
            </a:r>
            <a:r>
              <a:rPr lang="en-US" b="0" baseline="0" dirty="0"/>
              <a:t>lookup service to locate servers responsible for blocks.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now going back to BitTorrent, we can make</a:t>
            </a:r>
            <a:r>
              <a:rPr lang="en-US" b="1" baseline="0" dirty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WHY NOT CHORD LOOKUP SERVICE: need multi-</a:t>
            </a:r>
            <a:r>
              <a:rPr lang="en-US" b="0" baseline="0" dirty="0" err="1"/>
              <a:t>vals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fragmented than many trackers, one per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/>
              <a:t>We’ll begin</a:t>
            </a:r>
            <a:r>
              <a:rPr lang="en-US" b="1" baseline="0" dirty="0"/>
              <a:t> today with peer-to-peer systems from 15 years back like Napster and Gnutella.</a:t>
            </a:r>
          </a:p>
          <a:p>
            <a:pPr marL="228600" indent="-228600">
              <a:buAutoNum type="arabicPeriod"/>
            </a:pPr>
            <a:r>
              <a:rPr lang="en-US" b="1" baseline="0" dirty="0"/>
              <a:t>Then we’ll talk about a new data structure that scaled well, called Distributed Hash Table.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Finish with a service that maps individual data items onto nodes in a peer to peer system called Chord.  Eventually: how P2P influenced industrial large-scale distributed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4006E-FEE1-9640-A0E4-484672C1AB6F}" type="slidenum">
              <a:rPr lang="en-US"/>
              <a:pPr/>
              <a:t>21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Chord wants to evenly</a:t>
            </a:r>
            <a:r>
              <a:rPr lang="en-US" b="1" baseline="0" dirty="0"/>
              <a:t> partition the data onto servers, so it first hashes both the key and the IP address of every server using the same hash function.</a:t>
            </a:r>
          </a:p>
          <a:p>
            <a:endParaRPr lang="en-US" b="1" baseline="0" dirty="0"/>
          </a:p>
          <a:p>
            <a:r>
              <a:rPr lang="en-US" b="0" baseline="0" dirty="0"/>
              <a:t>SEGUE: The cleverness is in how Chord partitions the data.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Uses</a:t>
            </a:r>
            <a:r>
              <a:rPr lang="en-US" b="1" baseline="0" dirty="0"/>
              <a:t> a technique called Consistent Hashing invented by David </a:t>
            </a:r>
            <a:r>
              <a:rPr lang="en-US" b="1" baseline="0" dirty="0" err="1"/>
              <a:t>Karger</a:t>
            </a:r>
            <a:r>
              <a:rPr lang="en-US" b="1" baseline="0" dirty="0"/>
              <a:t> in 1997.  All </a:t>
            </a:r>
            <a:r>
              <a:rPr lang="en-US" b="1" dirty="0"/>
              <a:t>identifiers live in a single circular space.</a:t>
            </a:r>
          </a:p>
          <a:p>
            <a:endParaRPr lang="en-US" b="1" dirty="0"/>
          </a:p>
          <a:p>
            <a:r>
              <a:rPr lang="en-US" b="0" dirty="0"/>
              <a:t>SEGUE: So let’s look at how</a:t>
            </a:r>
            <a:r>
              <a:rPr lang="en-US" b="0" baseline="0" dirty="0"/>
              <a:t> nodes find each other in the Chord ring.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Each node is connected to its successor </a:t>
            </a:r>
            <a:r>
              <a:rPr lang="en-US" b="1" baseline="0" dirty="0"/>
              <a:t>by a direct pointer to the successor’s IP address that’s stored locally.  This is called the </a:t>
            </a:r>
            <a:r>
              <a:rPr lang="en-US" b="1" i="1" u="sng" baseline="0" dirty="0"/>
              <a:t>successor</a:t>
            </a:r>
            <a:r>
              <a:rPr lang="en-US" b="1" baseline="0" dirty="0"/>
              <a:t> pointer.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When one</a:t>
            </a:r>
            <a:r>
              <a:rPr lang="en-US" b="1" baseline="0" dirty="0"/>
              <a:t> node receives a query, it can forward the query to its successor, so the query moves around the ring.</a:t>
            </a:r>
          </a:p>
          <a:p>
            <a:endParaRPr lang="en-US" b="1" baseline="0" dirty="0"/>
          </a:p>
          <a:p>
            <a:r>
              <a:rPr lang="en-US" b="0" baseline="0" dirty="0"/>
              <a:t>&gt;&gt;&gt; When it reaches the node that has the key, that node </a:t>
            </a:r>
            <a:r>
              <a:rPr lang="en-US" b="0" baseline="0" dirty="0" err="1"/>
              <a:t>replys</a:t>
            </a:r>
            <a:r>
              <a:rPr lang="en-US" b="0" baseline="0" dirty="0"/>
              <a:t> directly to the node that asked, we keep the identity of the querying node in the query.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B6BD-B874-7940-B668-21D98D8FDB4E}" type="slidenum">
              <a:rPr lang="en-US"/>
              <a:pPr/>
              <a:t>25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the lookup algorithm is called on a certain node in the chord ring. 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Tests if ID</a:t>
            </a:r>
            <a:r>
              <a:rPr lang="en-US" baseline="0" dirty="0"/>
              <a:t> order is [its own id, THEN successor, THEN key], if so forward the query to the successor.  </a:t>
            </a:r>
            <a:r>
              <a:rPr lang="en-US" b="1" dirty="0"/>
              <a:t>(&lt; is modulo on the ring.)</a:t>
            </a:r>
            <a:r>
              <a:rPr lang="en-US" b="0" baseline="0" dirty="0"/>
              <a:t>  Else [current, key, successor] then answer is the successor.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undershoots to predecessor</a:t>
            </a:r>
            <a:r>
              <a:rPr lang="en-US" baseline="0" dirty="0"/>
              <a:t> s</a:t>
            </a:r>
            <a:r>
              <a:rPr lang="en-US" dirty="0"/>
              <a:t>o never misses the real successor.</a:t>
            </a:r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</a:t>
            </a:r>
            <a:r>
              <a:rPr lang="en-US" dirty="0" err="1"/>
              <a:t>n.successor</a:t>
            </a:r>
            <a:r>
              <a:rPr lang="en-US" dirty="0"/>
              <a:t> must be correct!  Otherwise we may skip over the responsible node,  and get(k) won't see data inserted by put(k).  Now, how</a:t>
            </a:r>
            <a:r>
              <a:rPr lang="en-US" baseline="0" dirty="0"/>
              <a:t> about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&gt;&gt;&gt; Can we make it</a:t>
            </a:r>
            <a:r>
              <a:rPr lang="en-US" baseline="0" dirty="0"/>
              <a:t> more like a binary search to speed up performance?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4650-96B7-1945-8E7F-D94ED41B6356}" type="slidenum">
              <a:rPr lang="en-US"/>
              <a:pPr/>
              <a:t>27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The data structure that Chord uses</a:t>
            </a:r>
            <a:r>
              <a:rPr lang="en-US" b="1" baseline="0" dirty="0"/>
              <a:t> to do this is called a </a:t>
            </a:r>
            <a:r>
              <a:rPr lang="en-US" b="1" i="1" baseline="0" dirty="0"/>
              <a:t>finger table</a:t>
            </a:r>
            <a:r>
              <a:rPr lang="en-US" b="1" baseline="0" dirty="0"/>
              <a:t>.</a:t>
            </a:r>
            <a:endParaRPr 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Finger table entries</a:t>
            </a:r>
            <a:r>
              <a:rPr lang="en-US" baseline="0" dirty="0"/>
              <a:t> contain</a:t>
            </a:r>
            <a:r>
              <a:rPr lang="en-US" dirty="0"/>
              <a:t> IP address and Chord ID</a:t>
            </a:r>
            <a:r>
              <a:rPr lang="en-US" baseline="0" dirty="0"/>
              <a:t> of the target server.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Nice property: One of the fingers takes you roughly half-way to target, so log-N time lookups</a:t>
            </a:r>
            <a:r>
              <a:rPr lang="en-US" baseline="0" dirty="0"/>
              <a:t> with log-N hops.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So for example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1CD0-86D3-8542-A6C1-C34C3D207978}" type="slidenum">
              <a:rPr lang="en-US"/>
              <a:pPr/>
              <a:t>28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aseline="0" dirty="0"/>
              <a:t>Let’s see how finger tables let us </a:t>
            </a:r>
            <a:r>
              <a:rPr lang="en-US" dirty="0"/>
              <a:t>route to this</a:t>
            </a:r>
            <a:r>
              <a:rPr lang="en-US" baseline="0" dirty="0"/>
              <a:t> key, K112.</a:t>
            </a:r>
          </a:p>
          <a:p>
            <a:r>
              <a:rPr lang="en-US" baseline="0" dirty="0"/>
              <a:t>It will be stored at N120, so the ¼ finger table entry will take us almost there without overshooting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So if you think about the finger tables at all the nodes taken together</a:t>
            </a:r>
            <a:r>
              <a:rPr lang="is-IS" b="1" baseline="0" dirty="0"/>
              <a:t>…</a:t>
            </a:r>
          </a:p>
          <a:p>
            <a:endParaRPr lang="is-IS" b="1" baseline="0" dirty="0"/>
          </a:p>
          <a:p>
            <a:r>
              <a:rPr lang="is-IS" b="0" baseline="0" dirty="0"/>
              <a:t>SEGUE: So here’s the detailed lookup algorithm with finger tables.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Users’ computers talk directly to each other to implement service,</a:t>
            </a:r>
            <a:r>
              <a:rPr lang="en-US" b="1" baseline="0" dirty="0"/>
              <a:t> </a:t>
            </a:r>
            <a:r>
              <a:rPr lang="en-US" b="1" dirty="0"/>
              <a:t>in contrast to the client-server</a:t>
            </a:r>
            <a:r>
              <a:rPr lang="en-US" b="1" baseline="0" dirty="0"/>
              <a:t> model where </a:t>
            </a:r>
            <a:r>
              <a:rPr lang="en-US" b="1" dirty="0"/>
              <a:t>users’ clients talk to central servers.</a:t>
            </a:r>
            <a:r>
              <a:rPr lang="en-US" b="1" baseline="0" dirty="0"/>
              <a:t>  </a:t>
            </a:r>
            <a:r>
              <a:rPr lang="en-US" b="1" dirty="0"/>
              <a:t>EXAMPLES: Skype, video and music players, file sharing.</a:t>
            </a:r>
          </a:p>
          <a:p>
            <a:endParaRPr lang="en-US" b="1" dirty="0"/>
          </a:p>
          <a:p>
            <a:r>
              <a:rPr lang="en-US" b="0" dirty="0"/>
              <a:t>SEGUE: So why might this be a good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7582-0C83-BF40-A4AA-BB2D7B839AB6}" type="slidenum">
              <a:rPr lang="en-US"/>
              <a:pPr/>
              <a:t>30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Still undershoots to predecessor. So never misses the real successor.</a:t>
            </a:r>
          </a:p>
          <a:p>
            <a:endParaRPr lang="en-US" dirty="0"/>
          </a:p>
          <a:p>
            <a:r>
              <a:rPr lang="en-US" dirty="0"/>
              <a:t>Lookup procedure isn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inherently log(n),</a:t>
            </a:r>
            <a:r>
              <a:rPr lang="en-US" baseline="0" dirty="0"/>
              <a:t> b</a:t>
            </a:r>
            <a:r>
              <a:rPr lang="en-US" dirty="0"/>
              <a:t>ut finger table causes it to be.</a:t>
            </a:r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5813-68A5-994F-98A0-B259A4623569}" type="slidenum">
              <a:rPr lang="en-US"/>
              <a:pPr/>
              <a:t>31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Maybe note that fingers point to the first relevant node.</a:t>
            </a:r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SEGUE: So we’ll come back to this point when we discuss Chord’s impact at the</a:t>
            </a:r>
            <a:r>
              <a:rPr lang="en-US" baseline="0" dirty="0"/>
              <a:t>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Joining is essentially a distributed linked list insertion.</a:t>
            </a:r>
          </a:p>
          <a:p>
            <a:endParaRPr lang="en-US" b="1" dirty="0"/>
          </a:p>
          <a:p>
            <a:r>
              <a:rPr lang="en-US" b="0" dirty="0"/>
              <a:t>New node N36 knows another node in ring (N25).</a:t>
            </a:r>
            <a:r>
              <a:rPr lang="en-US" b="0" baseline="0" dirty="0"/>
              <a:t>  </a:t>
            </a:r>
            <a:r>
              <a:rPr lang="en-US" b="0" dirty="0"/>
              <a:t>First, the new node looks</a:t>
            </a:r>
            <a:r>
              <a:rPr lang="en-US" b="0" baseline="0" dirty="0"/>
              <a:t> itself up, starting at that node.  </a:t>
            </a:r>
            <a:r>
              <a:rPr lang="en-US" b="0" i="1" u="sng" baseline="0" dirty="0"/>
              <a:t>That returns N40.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SEGUE: So now let’s see how N36 gets incorporated into the Chord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Periodic notify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messages each node sends to its successor maintain the predecessor pointers.</a:t>
            </a: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When node N36 sends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N40 a notify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N40 checks its predecessor (N25), and decides that N36 should be its predecessor instead.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N25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later sends N40 a notify, no-op.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</a:t>
            </a:r>
            <a:r>
              <a:rPr lang="en-US" baseline="0" dirty="0"/>
              <a:t> send a stabilize message to who you THINK your successor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5075-282D-0948-8AB1-99E1AF63D23E}" type="slidenum">
              <a:rPr lang="en-US"/>
              <a:pPr/>
              <a:t>39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N10 is looking up key K90.</a:t>
            </a:r>
            <a:r>
              <a:rPr lang="en-US" b="1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problem, until lookup gets to N80, which knows no live node before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K90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might be 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replica of K90 at N113, but </a:t>
            </a:r>
            <a:r>
              <a:rPr lang="en-US" b="0" i="1" u="sng" dirty="0">
                <a:latin typeface="Times New Roman" charset="0"/>
                <a:ea typeface="Times New Roman" charset="0"/>
                <a:cs typeface="Times New Roman" charset="0"/>
              </a:rPr>
              <a:t>N80 can’t find it</a:t>
            </a:r>
            <a:r>
              <a:rPr lang="en-US" b="0" i="1" u="sng" baseline="0" dirty="0">
                <a:latin typeface="Times New Roman" charset="0"/>
                <a:ea typeface="Times New Roman" charset="0"/>
                <a:cs typeface="Times New Roman" charset="0"/>
              </a:rPr>
              <a:t> to make progress.</a:t>
            </a:r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rather than just one immediate</a:t>
            </a:r>
            <a:r>
              <a:rPr lang="en-US" b="1" baseline="0" dirty="0"/>
              <a:t> successor, each node keeps track of its r immediately following successor nodes.</a:t>
            </a:r>
          </a:p>
          <a:p>
            <a:endParaRPr lang="en-US" b="1" baseline="0" dirty="0"/>
          </a:p>
          <a:p>
            <a:r>
              <a:rPr lang="en-US" b="0" baseline="0" dirty="0"/>
              <a:t>SEGUE: So, how do we choose 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From a performance perspective,</a:t>
            </a:r>
            <a:r>
              <a:rPr lang="en-US" b="1" baseline="0" dirty="0"/>
              <a:t> the </a:t>
            </a:r>
            <a:r>
              <a:rPr lang="en-US" b="1" dirty="0"/>
              <a:t>promise of peer</a:t>
            </a:r>
            <a:r>
              <a:rPr lang="en-US" b="1" baseline="0" dirty="0"/>
              <a:t> to peer computing was</a:t>
            </a:r>
            <a:r>
              <a:rPr lang="is-IS" b="1" baseline="0" dirty="0"/>
              <a:t> to leverage thousands to millions of nodes across the Internet to increase capacity of services.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As more join, system gets more resources.  Contrast with cli-server where more users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resources more taxed.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Nodes can join/leave just by talking to random peer already in.  So no need to set up a server and provision infrastructure.</a:t>
            </a:r>
            <a:endParaRPr lang="en-US" dirty="0"/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&gt;&gt;&gt; Harder to attack: not as simple as hacking single server/server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893-FF93-DB4C-A901-AC386549CD37}" type="slidenum">
              <a:rPr lang="en-US"/>
              <a:pPr/>
              <a:t>42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So the lookup</a:t>
            </a:r>
            <a:r>
              <a:rPr lang="en-US" b="1" baseline="0" dirty="0"/>
              <a:t> algorithm with fault tolerance becomes this.</a:t>
            </a:r>
            <a:endParaRPr lang="en-US" dirty="0"/>
          </a:p>
          <a:p>
            <a:r>
              <a:rPr lang="en-US" dirty="0"/>
              <a:t>Look </a:t>
            </a:r>
            <a:r>
              <a:rPr lang="en-US"/>
              <a:t>in successor </a:t>
            </a:r>
            <a:r>
              <a:rPr lang="en-US" dirty="0"/>
              <a:t>list as well.</a:t>
            </a:r>
          </a:p>
          <a:p>
            <a:r>
              <a:rPr lang="en-US" dirty="0"/>
              <a:t>If the call fails, we remove the node from the finger table </a:t>
            </a:r>
            <a:r>
              <a:rPr lang="en-US" i="1" u="sng" dirty="0"/>
              <a:t>and/or successor list</a:t>
            </a:r>
            <a:r>
              <a:rPr lang="en-US" dirty="0"/>
              <a:t>, and restart the</a:t>
            </a:r>
            <a:r>
              <a:rPr lang="en-US" baseline="0" dirty="0"/>
              <a:t> lookup.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Then to make it secure for a peer-to-peer setting, it authenticates block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let’s take a closer</a:t>
            </a:r>
            <a:r>
              <a:rPr lang="en-US" b="1" baseline="0" dirty="0"/>
              <a:t> look at how </a:t>
            </a:r>
            <a:r>
              <a:rPr lang="en-US" b="1" baseline="0" dirty="0" err="1"/>
              <a:t>Dhash</a:t>
            </a:r>
            <a:r>
              <a:rPr lang="en-US" b="1" baseline="0" dirty="0"/>
              <a:t> authenticates that the data it stores is from some known identity, i.e. some private key.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DHash</a:t>
            </a:r>
            <a:r>
              <a:rPr lang="en-US" dirty="0"/>
              <a:t> servers verify the chain of signatures rooted at the public key, before accepting put(key, value).</a:t>
            </a:r>
          </a:p>
          <a:p>
            <a:r>
              <a:rPr lang="en-US" dirty="0"/>
              <a:t>Clients verify result of get(key)</a:t>
            </a:r>
            <a:r>
              <a:rPr lang="en-US" baseline="0" dirty="0"/>
              <a:t> through the same chain.  Whole thing is read-only, need to overwrite the root block to update.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317C-E316-C341-B72B-6526E290CA94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/>
              <a:t>Nodes with replicas are not likely to be near each other in underlying network.</a:t>
            </a:r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5CBA-FD8D-1F45-98C1-8BB1CE128D15}" type="slidenum">
              <a:rPr lang="en-US"/>
              <a:pPr/>
              <a:t>48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Actually, the lookup</a:t>
            </a:r>
            <a:r>
              <a:rPr lang="en-US" baseline="0" dirty="0"/>
              <a:t> cost is</a:t>
            </a:r>
            <a:r>
              <a:rPr lang="en-US" dirty="0"/>
              <a:t> ½ log(N).</a:t>
            </a:r>
          </a:p>
          <a:p>
            <a:endParaRPr lang="en-US" dirty="0"/>
          </a:p>
          <a:p>
            <a:r>
              <a:rPr lang="en-US" dirty="0"/>
              <a:t>Error bars: one </a:t>
            </a:r>
            <a:r>
              <a:rPr lang="en-US" dirty="0" err="1"/>
              <a:t>std</a:t>
            </a:r>
            <a:r>
              <a:rPr lang="en-US" dirty="0"/>
              <a:t> deviation,</a:t>
            </a:r>
            <a:r>
              <a:rPr lang="en-US" baseline="0" dirty="0"/>
              <a:t> so the </a:t>
            </a:r>
            <a:r>
              <a:rPr lang="en-US" b="1" baseline="0" dirty="0"/>
              <a:t>variation in the lookup costs </a:t>
            </a:r>
            <a:r>
              <a:rPr lang="en-US" baseline="0" dirty="0"/>
              <a:t>is not too 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to see how well the successor</a:t>
            </a:r>
            <a:r>
              <a:rPr lang="en-US" b="1" baseline="0" dirty="0"/>
              <a:t> list and data replication </a:t>
            </a:r>
            <a:r>
              <a:rPr lang="en-US" b="1" dirty="0"/>
              <a:t>handles failure,</a:t>
            </a:r>
            <a:r>
              <a:rPr lang="en-US" b="1" baseline="0" dirty="0"/>
              <a:t> we’ll look at a large scale experiment with 1,000 servers.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C5E-B835-AB4F-8585-CA456BE1887B}" type="slidenum">
              <a:rPr lang="en-US"/>
              <a:pPr/>
              <a:t>50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This is </a:t>
            </a:r>
            <a:r>
              <a:rPr lang="en-US" b="1" i="1" dirty="0"/>
              <a:t>before</a:t>
            </a:r>
            <a:r>
              <a:rPr lang="en-US" b="1" dirty="0"/>
              <a:t> stabilization starts</a:t>
            </a:r>
            <a:r>
              <a:rPr lang="en-US" b="1" baseline="0" dirty="0"/>
              <a:t> after we fail X% of the servers, so a</a:t>
            </a:r>
            <a:r>
              <a:rPr lang="en-US" b="1" dirty="0"/>
              <a:t>ll lookup failures attributable to loss of all 6 replicas.</a:t>
            </a:r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So, the result has been successful adoption</a:t>
            </a:r>
            <a:r>
              <a:rPr lang="en-US" b="1" baseline="0" dirty="0"/>
              <a:t> in some niche areas.</a:t>
            </a:r>
          </a:p>
          <a:p>
            <a:endParaRPr lang="en-US" baseline="0" dirty="0"/>
          </a:p>
          <a:p>
            <a:r>
              <a:rPr lang="en-US" baseline="0" dirty="0"/>
              <a:t>1. Networks like Napster music-sharing (ca. 1999) and Gnutella began this in the illegal domain for music and movies, but more recently we’ve seen the adoption of BitTorrent for rapidly disseminating files among users.</a:t>
            </a:r>
          </a:p>
          <a:p>
            <a:endParaRPr lang="en-US" baseline="0" dirty="0"/>
          </a:p>
          <a:p>
            <a:r>
              <a:rPr lang="en-US" baseline="0" dirty="0"/>
              <a:t>2. Electronic currencies like Bitcoin have no central authority, so they use a P2P network.</a:t>
            </a:r>
          </a:p>
          <a:p>
            <a:endParaRPr lang="en-US" baseline="0" dirty="0"/>
          </a:p>
          <a:p>
            <a:r>
              <a:rPr lang="en-US" baseline="0" dirty="0"/>
              <a:t>3. Up until 2012 Skype used P2P to route calls between users, but this has since changed to be hosted Linux boxes because of security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returning to P2P systems,</a:t>
            </a:r>
            <a:r>
              <a:rPr lang="en-US" b="1" baseline="0" dirty="0"/>
              <a:t> part of the problem is still the lookup problem.  But other part is fundamentally users’ computers are less reliable and trusted than managed servers.</a:t>
            </a:r>
          </a:p>
          <a:p>
            <a:endParaRPr lang="en-US" baseline="0" dirty="0"/>
          </a:p>
          <a:p>
            <a:r>
              <a:rPr lang="en-US" baseline="0" dirty="0"/>
              <a:t>This is exacerbated by the fact that users’ computers have flaky network connections, might be switched off, broken, </a:t>
            </a:r>
            <a:r>
              <a:rPr lang="en-US" i="1" baseline="0" dirty="0"/>
              <a:t>&amp;</a:t>
            </a:r>
            <a:r>
              <a:rPr lang="en-US" baseline="0" dirty="0"/>
              <a:t> </a:t>
            </a:r>
            <a:r>
              <a:rPr lang="en-US" i="1" baseline="0" dirty="0"/>
              <a:t>c.</a:t>
            </a:r>
            <a:r>
              <a:rPr lang="en-US" baseline="0" dirty="0"/>
              <a:t>  So they are hardly as reliable as managed servers.</a:t>
            </a:r>
          </a:p>
          <a:p>
            <a:endParaRPr lang="en-US" baseline="0" dirty="0"/>
          </a:p>
          <a:p>
            <a:r>
              <a:rPr lang="en-US" baseline="0" dirty="0"/>
              <a:t>Some P2P services are open, meaning anyone can join, these can be vulnerable to certain kinds of attacks.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e.g. </a:t>
            </a:r>
            <a:r>
              <a:rPr lang="en-US" b="1" baseline="0" dirty="0"/>
              <a:t>let’s look at how a popular cooperative file-sharing system, BitTorrent, works.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Say you’re the user,</a:t>
            </a:r>
            <a:r>
              <a:rPr lang="en-US" baseline="0" dirty="0"/>
              <a:t> want to download latest Linux kernel.  You click on torrent download link.  This gets a torrent file that contains hashes of chunks of the file, and IP address of a tracker node.  </a:t>
            </a:r>
            <a:r>
              <a:rPr lang="en-US" i="1" baseline="0" dirty="0"/>
              <a:t>Tracker node </a:t>
            </a:r>
            <a:r>
              <a:rPr lang="en-US" baseline="0" dirty="0"/>
              <a:t>is web server to coordinate group of peers.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client sends</a:t>
            </a:r>
            <a:r>
              <a:rPr lang="en-US" baseline="0" dirty="0"/>
              <a:t> an HTTP request to the tracker telling it which file it wants, then the tracker responds with a list of peers who have the file.</a:t>
            </a:r>
          </a:p>
          <a:p>
            <a:pPr marL="228600" indent="-228600">
              <a:buAutoNum type="arabicPeriod"/>
            </a:pPr>
            <a:r>
              <a:rPr lang="en-US" baseline="0" dirty="0"/>
              <a:t>D/L the file from peers, </a:t>
            </a:r>
            <a:r>
              <a:rPr lang="en-US" b="1" baseline="0" dirty="0"/>
              <a:t>in parallel</a:t>
            </a:r>
            <a:r>
              <a:rPr lang="en-US" baseline="0" dirty="0"/>
              <a:t>.  </a:t>
            </a:r>
            <a:r>
              <a:rPr lang="en-US" dirty="0"/>
              <a:t>Note only metadata--not file data -- are exchanged with centralized server, and only during</a:t>
            </a:r>
            <a:r>
              <a:rPr lang="en-US" baseline="0" dirty="0"/>
              <a:t> the</a:t>
            </a:r>
            <a:r>
              <a:rPr lang="en-US" dirty="0"/>
              <a:t> transient lifetime of a download.</a:t>
            </a:r>
          </a:p>
          <a:p>
            <a:pPr marL="228600" indent="-228600">
              <a:buAutoNum type="arabicPeriod"/>
            </a:pPr>
            <a:r>
              <a:rPr lang="en-US" dirty="0"/>
              <a:t>--</a:t>
            </a:r>
          </a:p>
          <a:p>
            <a:pPr marL="228600" indent="-228600">
              <a:buAutoNum type="arabicPeriod"/>
            </a:pPr>
            <a:r>
              <a:rPr lang="en-US" dirty="0"/>
              <a:t>C</a:t>
            </a:r>
            <a:r>
              <a:rPr lang="en-US" baseline="0" dirty="0"/>
              <a:t>lient switches  roles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“server” peers to serve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At the core of all peer to peer systems is the following problem.</a:t>
            </a:r>
          </a:p>
          <a:p>
            <a:r>
              <a:rPr lang="en-US" dirty="0"/>
              <a:t>Some</a:t>
            </a:r>
            <a:r>
              <a:rPr lang="en-US" baseline="0" dirty="0"/>
              <a:t> publisher does a put associating some key, say “Star </a:t>
            </a:r>
            <a:r>
              <a:rPr lang="en-US" baseline="0" dirty="0" err="1"/>
              <a:t>Wars.mov</a:t>
            </a:r>
            <a:r>
              <a:rPr lang="en-US" baseline="0" dirty="0"/>
              <a:t>”, with some value.  </a:t>
            </a:r>
          </a:p>
          <a:p>
            <a:r>
              <a:rPr lang="en-US" baseline="0" dirty="0"/>
              <a:t>Now some client comes along and does a get, looking for the information about the file.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How does</a:t>
            </a:r>
            <a:r>
              <a:rPr lang="en-US" b="1" i="1" baseline="0" dirty="0"/>
              <a:t> the client find out where that information went?</a:t>
            </a:r>
            <a:endParaRPr lang="en-US" b="1" i="1" dirty="0"/>
          </a:p>
          <a:p>
            <a:r>
              <a:rPr lang="en-US" dirty="0"/>
              <a:t>Non-trivial,</a:t>
            </a:r>
            <a:r>
              <a:rPr lang="en-US" baseline="0" dirty="0"/>
              <a:t> </a:t>
            </a:r>
            <a:r>
              <a:rPr lang="en-US" dirty="0"/>
              <a:t>1000s of nodes in P2P network</a:t>
            </a:r>
            <a:r>
              <a:rPr lang="en-US" baseline="0" dirty="0"/>
              <a:t> failing and coming back up, the </a:t>
            </a:r>
            <a:r>
              <a:rPr lang="en-US" dirty="0"/>
              <a:t>set of nodes that have the movie</a:t>
            </a:r>
            <a:r>
              <a:rPr lang="en-US" baseline="0" dirty="0"/>
              <a:t> </a:t>
            </a:r>
            <a:r>
              <a:rPr lang="en-US" dirty="0"/>
              <a:t>may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2268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Napster</a:t>
            </a:r>
            <a:r>
              <a:rPr lang="en-US" b="1" baseline="0" dirty="0"/>
              <a:t> (1999) was one of the first music sharing networks: </a:t>
            </a:r>
            <a:r>
              <a:rPr lang="en-US" b="1" dirty="0"/>
              <a:t>solution was</a:t>
            </a:r>
            <a:r>
              <a:rPr lang="en-US" b="1" baseline="0" dirty="0"/>
              <a:t> single centralized database to store all the location information.</a:t>
            </a:r>
          </a:p>
          <a:p>
            <a:endParaRPr lang="en-US" b="1" i="1" baseline="0" dirty="0"/>
          </a:p>
          <a:p>
            <a:r>
              <a:rPr lang="en-US" i="1" baseline="0" dirty="0"/>
              <a:t>&gt;&gt;&gt; Database holds IP address of publisher</a:t>
            </a:r>
            <a:r>
              <a:rPr lang="en-US" baseline="0" dirty="0"/>
              <a:t>, e.g. N</a:t>
            </a:r>
            <a:r>
              <a:rPr lang="en-US" baseline="-25000" dirty="0"/>
              <a:t>4</a:t>
            </a:r>
            <a:r>
              <a:rPr lang="en-US" baseline="0" dirty="0"/>
              <a:t> for Star Wars.  </a:t>
            </a:r>
          </a:p>
          <a:p>
            <a:r>
              <a:rPr lang="en-US" baseline="0" dirty="0"/>
              <a:t>&gt;&gt;&gt; Client does a lookup on </a:t>
            </a:r>
            <a:r>
              <a:rPr lang="en-US" baseline="0" dirty="0" err="1"/>
              <a:t>db</a:t>
            </a:r>
            <a:r>
              <a:rPr lang="en-US" baseline="0" dirty="0"/>
              <a:t>, can contact N4 directly to get content.</a:t>
            </a:r>
            <a:endParaRPr lang="en-US" baseline="-25000" dirty="0"/>
          </a:p>
          <a:p>
            <a:r>
              <a:rPr lang="en-US" dirty="0"/>
              <a:t>&gt;&gt;&gt;</a:t>
            </a:r>
            <a:r>
              <a:rPr lang="en-US" baseline="0" dirty="0"/>
              <a:t> </a:t>
            </a:r>
            <a:r>
              <a:rPr lang="en-US" dirty="0"/>
              <a:t>SEGUE: So now we’ve solved our rendezvous problem but</a:t>
            </a:r>
            <a:r>
              <a:rPr lang="en-US" baseline="0" dirty="0"/>
              <a:t> at the expense of the database having to keep a lot of</a:t>
            </a:r>
            <a:r>
              <a:rPr lang="en-US" dirty="0"/>
              <a:t> state, means it’s hard to keep the state up to date.</a:t>
            </a:r>
            <a:r>
              <a:rPr lang="en-US" baseline="0" dirty="0"/>
              <a:t>  </a:t>
            </a:r>
            <a:r>
              <a:rPr lang="en-US" dirty="0"/>
              <a:t>It’s also</a:t>
            </a:r>
            <a:r>
              <a:rPr lang="en-US" baseline="0" dirty="0"/>
              <a:t> a single point of failure, and it’s also a legal target, </a:t>
            </a:r>
            <a:r>
              <a:rPr lang="en-US" dirty="0"/>
              <a:t>which is exactly what happened to Napster</a:t>
            </a:r>
            <a:r>
              <a:rPr lang="en-US" baseline="0" dirty="0"/>
              <a:t> in the end.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O</a:t>
            </a:r>
            <a:r>
              <a:rPr lang="en-US" b="1" baseline="0" dirty="0"/>
              <a:t>pposite end of the spectrum: abandon any structure altogether, just flood queries throughout entire net.  So everyone maintains a small number of connected peers and a query gets flooded to all connected peers until it finds the content.  This is the approach the original Gnutella took in 2000, but it doesn’t scale.</a:t>
            </a:r>
          </a:p>
          <a:p>
            <a:endParaRPr lang="en-US" baseline="0" dirty="0"/>
          </a:p>
          <a:p>
            <a:r>
              <a:rPr lang="en-US" baseline="0" dirty="0"/>
              <a:t>&gt;&gt;&gt; SEGUE: It’s robust because there’s no central database to fail, so truly P2P.  But might require a number of messages on the order of the number of peers in the network, so didn’t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588168"/>
            <a:ext cx="8482262" cy="488883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 sz="2800"/>
            </a:lvl1pPr>
            <a:lvl2pPr>
              <a:lnSpc>
                <a:spcPct val="90000"/>
              </a:lnSpc>
              <a:spcBef>
                <a:spcPts val="800"/>
              </a:spcBef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200"/>
            </a:lvl4pPr>
            <a:lvl5pPr>
              <a:lnSpc>
                <a:spcPct val="9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4/2/19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2070100"/>
          </a:xfrm>
        </p:spPr>
        <p:txBody>
          <a:bodyPr/>
          <a:lstStyle/>
          <a:p>
            <a:r>
              <a:rPr lang="en-US"/>
              <a:t>Peer-to-Peer </a:t>
            </a:r>
            <a:r>
              <a:rPr lang="en-US" dirty="0"/>
              <a:t>Systems and Distributed 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COS 518: </a:t>
            </a:r>
            <a:r>
              <a:rPr lang="en-US" i="1" dirty="0"/>
              <a:t>Advanced Computer Systems</a:t>
            </a:r>
          </a:p>
          <a:p>
            <a:r>
              <a:rPr lang="en-US" dirty="0"/>
              <a:t>Lecture 15</a:t>
            </a:r>
          </a:p>
          <a:p>
            <a:endParaRPr lang="en-US" dirty="0"/>
          </a:p>
          <a:p>
            <a:r>
              <a:rPr lang="en-US" dirty="0"/>
              <a:t>Michael Freedman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5199" y="6492591"/>
            <a:ext cx="459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[Credit: Slides Adapted from Kyle Jamieson and Daniel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Suo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Routed DHT queries (Chord)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6176455" y="1426694"/>
            <a:ext cx="2718726" cy="734387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Lookup(H(data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3663699">
            <a:off x="4244943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947133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>
                <a:latin typeface="Arial" charset="0"/>
              </a:rPr>
              <a:t>Can we make it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>
                <a:latin typeface="Arial" charset="0"/>
              </a:rPr>
              <a:t>,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>
                <a:latin typeface="Arial" charset="0"/>
              </a:rPr>
              <a:t>, reasonable number of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84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906657" y="4428893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do (roughly) this across millions of hosts on the Internet?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Distributed Hash Table (DHT)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F8BD61-92B6-8D46-8C49-A83D8586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5" y="1592178"/>
            <a:ext cx="8506326" cy="27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-1" charset="0"/>
              <a:buChar char="•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/>
              <a:t>Local</a:t>
            </a:r>
            <a:r>
              <a:rPr lang="en-US" b="1"/>
              <a:t> </a:t>
            </a:r>
            <a:r>
              <a:rPr lang="en-US" b="0"/>
              <a:t>hash table: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key = Hash(name)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b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 value</a:t>
            </a:r>
          </a:p>
          <a:p>
            <a:endParaRPr lang="en-US" b="1"/>
          </a:p>
          <a:p>
            <a:r>
              <a:rPr lang="en-US" b="1"/>
              <a:t>Service:</a:t>
            </a:r>
            <a:r>
              <a:rPr lang="en-US" b="0"/>
              <a:t> Constant-time insertion and lookup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884" y="1588168"/>
            <a:ext cx="8710863" cy="48888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key = hash(data)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spc="-1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sz="2800" b="1" spc="-150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z="2800" spc="-150" dirty="0"/>
              <a:t>	 </a:t>
            </a: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sz="2800" b="1" dirty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, key, 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sz="2800" b="1" dirty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, key) 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Partitioning data </a:t>
            </a:r>
            <a:r>
              <a:rPr lang="en-US" sz="2800" dirty="0"/>
              <a:t>in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/>
            <a:r>
              <a:rPr lang="en-US" sz="2800" dirty="0"/>
              <a:t>Tuples in a global database engine</a:t>
            </a:r>
          </a:p>
          <a:p>
            <a:pPr lvl="1"/>
            <a:r>
              <a:rPr lang="en-US" sz="2800" dirty="0"/>
              <a:t>Data blocks in a global file system</a:t>
            </a:r>
          </a:p>
          <a:p>
            <a:pPr lvl="1"/>
            <a:r>
              <a:rPr lang="en-US" sz="2800" dirty="0"/>
              <a:t>Files in 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924" y="5494635"/>
            <a:ext cx="8256475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 App may be </a:t>
            </a:r>
            <a:r>
              <a:rPr lang="en-US" sz="2800" b="1" spc="-150" dirty="0">
                <a:latin typeface="Arial" charset="0"/>
              </a:rPr>
              <a:t>distributed</a:t>
            </a:r>
            <a:r>
              <a:rPr lang="en-US" sz="2800" spc="-150" dirty="0">
                <a:latin typeface="Arial" charset="0"/>
              </a:rPr>
              <a:t> over many nodes</a:t>
            </a:r>
          </a:p>
          <a:p>
            <a:pPr>
              <a:buFontTx/>
              <a:buChar char="•"/>
            </a:pPr>
            <a:r>
              <a:rPr lang="en-US" sz="2800" spc="-150" dirty="0">
                <a:latin typeface="Arial" charset="0"/>
              </a:rPr>
              <a:t>DHT </a:t>
            </a:r>
            <a:r>
              <a:rPr lang="en-US" sz="2800" b="1" spc="-150" dirty="0">
                <a:latin typeface="Arial" charset="0"/>
              </a:rPr>
              <a:t>distributes data storage </a:t>
            </a:r>
            <a:r>
              <a:rPr lang="en-US" sz="2800" spc="-150" dirty="0">
                <a:latin typeface="Arial" charset="0"/>
              </a:rPr>
              <a:t>over many nodes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storage with a DHT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215736" y="2794656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15736" y="1952171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26635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5940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567154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6321136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418341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1520536" y="4256839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658925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1215736" y="3648158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82736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2129267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4339936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4461048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277984" y="2777194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271182" y="3571958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use DHT instead of (or with) a tracker</a:t>
            </a:r>
          </a:p>
          <a:p>
            <a:endParaRPr lang="en-US" dirty="0"/>
          </a:p>
          <a:p>
            <a:r>
              <a:rPr lang="en-US" dirty="0"/>
              <a:t>BT clients use DHT:</a:t>
            </a:r>
          </a:p>
          <a:p>
            <a:pPr lvl="1"/>
            <a:r>
              <a:rPr lang="en-US" dirty="0"/>
              <a:t>Key = </a:t>
            </a:r>
            <a:r>
              <a:rPr lang="en-US" b="1" dirty="0"/>
              <a:t>file content hash </a:t>
            </a:r>
            <a:r>
              <a:rPr lang="en-US" dirty="0"/>
              <a:t>(“</a:t>
            </a:r>
            <a:r>
              <a:rPr lang="en-US" dirty="0" err="1"/>
              <a:t>infohash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Value = </a:t>
            </a:r>
            <a:r>
              <a:rPr lang="en-US" b="1" dirty="0"/>
              <a:t>IP 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peer</a:t>
            </a:r>
            <a:r>
              <a:rPr lang="en-US" dirty="0"/>
              <a:t> willing to serve file</a:t>
            </a:r>
          </a:p>
          <a:p>
            <a:pPr lvl="2"/>
            <a:r>
              <a:rPr lang="en-US" dirty="0"/>
              <a:t>Can store multiple values (</a:t>
            </a:r>
            <a:r>
              <a:rPr lang="en-US" i="1" dirty="0"/>
              <a:t>i.e.</a:t>
            </a:r>
            <a:r>
              <a:rPr lang="en-US" dirty="0"/>
              <a:t> IP addresses) for a key</a:t>
            </a:r>
          </a:p>
          <a:p>
            <a:endParaRPr lang="en-US" dirty="0"/>
          </a:p>
          <a:p>
            <a:r>
              <a:rPr lang="en-US" dirty="0"/>
              <a:t>Client does:</a:t>
            </a:r>
          </a:p>
          <a:p>
            <a:pPr lvl="1"/>
            <a:r>
              <a:rPr lang="en-US" dirty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serve</a:t>
            </a:r>
          </a:p>
          <a:p>
            <a:pPr lvl="1"/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/>
              <a:t>to identify itself as willing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over DHT</a:t>
            </a:r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DHT comprises a single giant tracker, less fragmented than many trackers</a:t>
            </a:r>
          </a:p>
          <a:p>
            <a:pPr lvl="1"/>
            <a:r>
              <a:rPr lang="en-US" dirty="0"/>
              <a:t>So peers more likely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find each other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Classic tracker too exposed to </a:t>
            </a:r>
            <a:r>
              <a:rPr lang="en-US" b="1" dirty="0"/>
              <a:t>legal </a:t>
            </a:r>
            <a:r>
              <a:rPr lang="en-US" b="1" i="1" dirty="0"/>
              <a:t>&amp; ©</a:t>
            </a:r>
            <a:r>
              <a:rPr lang="en-US" b="1" dirty="0"/>
              <a:t> attacks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might DHT be a win for BitTorrent?</a:t>
            </a:r>
          </a:p>
        </p:txBody>
      </p:sp>
    </p:spTree>
    <p:extLst>
      <p:ext uri="{BB962C8B-B14F-4D97-AF65-F5344CB8AC3E}">
        <p14:creationId xmlns:p14="http://schemas.microsoft.com/office/powerpoint/2010/main" val="15655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API supports a wide range of applications</a:t>
            </a:r>
          </a:p>
          <a:p>
            <a:pPr lvl="1"/>
            <a:r>
              <a:rPr lang="en-US" sz="2800"/>
              <a:t>DHT imposes no structure/meaning on keys</a:t>
            </a:r>
          </a:p>
          <a:p>
            <a:endParaRPr lang="en-US" sz="2800"/>
          </a:p>
          <a:p>
            <a:r>
              <a:rPr lang="en-US" sz="2800"/>
              <a:t>Key/value pairs are persistent and global</a:t>
            </a:r>
          </a:p>
          <a:p>
            <a:pPr lvl="1"/>
            <a:r>
              <a:rPr lang="en-US" sz="2800"/>
              <a:t>Can store keys in other DHT values</a:t>
            </a:r>
          </a:p>
          <a:p>
            <a:pPr lvl="1"/>
            <a:r>
              <a:rPr lang="en-US" sz="2800"/>
              <a:t>And thus build complex data structures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put/get DHT interface?</a:t>
            </a:r>
          </a:p>
        </p:txBody>
      </p:sp>
    </p:spTree>
    <p:extLst>
      <p:ext uri="{BB962C8B-B14F-4D97-AF65-F5344CB8AC3E}">
        <p14:creationId xmlns:p14="http://schemas.microsoft.com/office/powerpoint/2010/main" val="163088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Decentralized: no central authority</a:t>
            </a:r>
          </a:p>
          <a:p>
            <a:endParaRPr lang="en-US" sz="3200" dirty="0"/>
          </a:p>
          <a:p>
            <a:r>
              <a:rPr lang="en-US" sz="3200" dirty="0"/>
              <a:t>Scalable: low network traffic overhead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Efficient: find items quickly (latency)</a:t>
            </a:r>
          </a:p>
          <a:p>
            <a:endParaRPr lang="en-US" sz="3200" dirty="0"/>
          </a:p>
          <a:p>
            <a:r>
              <a:rPr lang="en-US" sz="3200" dirty="0"/>
              <a:t>Dynamic: nodes fail, new nodes join</a:t>
            </a:r>
          </a:p>
          <a:p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DHT design be hard?</a:t>
            </a:r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b="1" dirty="0"/>
              <a:t>Basic design</a:t>
            </a:r>
          </a:p>
          <a:p>
            <a:pPr marL="914400" lvl="1" indent="-514350"/>
            <a:r>
              <a:rPr lang="en-US" sz="3200" dirty="0"/>
              <a:t>Integration with </a:t>
            </a:r>
            <a:r>
              <a:rPr lang="en-US" sz="3200" i="1" dirty="0"/>
              <a:t>DHash</a:t>
            </a:r>
            <a:r>
              <a:rPr lang="en-US" sz="3200" dirty="0"/>
              <a:t> DHT,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Peer-to-Peer Systems</a:t>
            </a:r>
          </a:p>
          <a:p>
            <a:pPr marL="914400" lvl="1" indent="-514350"/>
            <a:r>
              <a:rPr lang="en-US" sz="2800" b="1" dirty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Interface: </a:t>
            </a:r>
            <a:r>
              <a:rPr lang="en-US" sz="2800" dirty="0"/>
              <a:t>lookup(key) </a:t>
            </a:r>
            <a:r>
              <a:rPr lang="en-US" sz="2800" dirty="0">
                <a:sym typeface="Symbol" charset="0"/>
              </a:rPr>
              <a:t></a:t>
            </a:r>
            <a:r>
              <a:rPr lang="en-US" sz="2800" dirty="0"/>
              <a:t> IP address</a:t>
            </a:r>
          </a:p>
          <a:p>
            <a:endParaRPr lang="en-US" sz="2800" dirty="0"/>
          </a:p>
          <a:p>
            <a:r>
              <a:rPr lang="en-US" sz="2800" b="1" dirty="0"/>
              <a:t>Efficient: </a:t>
            </a:r>
            <a:r>
              <a:rPr lang="en-US" sz="2800" dirty="0"/>
              <a:t>O(log N) messages per lookup</a:t>
            </a:r>
          </a:p>
          <a:p>
            <a:pPr lvl="1"/>
            <a:r>
              <a:rPr lang="en-US" sz="2800" dirty="0"/>
              <a:t>N is the total number of servers</a:t>
            </a:r>
          </a:p>
          <a:p>
            <a:endParaRPr lang="en-US" sz="2800" dirty="0"/>
          </a:p>
          <a:p>
            <a:r>
              <a:rPr lang="en-US" sz="2800" b="1" dirty="0"/>
              <a:t>Scalable: </a:t>
            </a:r>
            <a:r>
              <a:rPr lang="en-US" sz="2800" dirty="0"/>
              <a:t>O(log N) state per node</a:t>
            </a:r>
          </a:p>
          <a:p>
            <a:endParaRPr lang="en-US" sz="2800" dirty="0"/>
          </a:p>
          <a:p>
            <a:r>
              <a:rPr lang="en-US" sz="2800" b="1" dirty="0"/>
              <a:t>Robust: </a:t>
            </a:r>
            <a:r>
              <a:rPr lang="en-US" sz="2800" dirty="0"/>
              <a:t>survives massive failures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Simple to analyze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algorithm properties</a:t>
            </a:r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Key identifier </a:t>
            </a:r>
            <a:r>
              <a:rPr lang="en-US" sz="2800" dirty="0"/>
              <a:t>= SHA-1(key)</a:t>
            </a:r>
          </a:p>
          <a:p>
            <a:endParaRPr lang="en-US" sz="2800" dirty="0"/>
          </a:p>
          <a:p>
            <a:r>
              <a:rPr lang="en-US" sz="2800" b="1" dirty="0"/>
              <a:t>Node identifier </a:t>
            </a:r>
            <a:r>
              <a:rPr lang="en-US" sz="2800" dirty="0"/>
              <a:t>= SHA-1(IP address)</a:t>
            </a:r>
          </a:p>
          <a:p>
            <a:endParaRPr lang="en-US" sz="2800" dirty="0"/>
          </a:p>
          <a:p>
            <a:r>
              <a:rPr lang="en-US" sz="2800" dirty="0"/>
              <a:t>SHA-1 distributes both uniformly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i="1" dirty="0"/>
              <a:t>How does Chord partition data?</a:t>
            </a:r>
          </a:p>
          <a:p>
            <a:pPr lvl="1"/>
            <a:r>
              <a:rPr lang="en-US" sz="2800" i="1" dirty="0"/>
              <a:t>i.e.</a:t>
            </a:r>
            <a:r>
              <a:rPr lang="en-US" sz="2800" dirty="0"/>
              <a:t>, map key IDs to node IDs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identifiers</a:t>
            </a:r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 [</a:t>
            </a:r>
            <a:r>
              <a:rPr lang="en-US" dirty="0" err="1"/>
              <a:t>Karger</a:t>
            </a:r>
            <a:r>
              <a:rPr lang="en-US" dirty="0"/>
              <a:t> ‘97]</a:t>
            </a: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582898" y="5799147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node with next-higher 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4820" y="1598246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503580" y="5085721"/>
              <a:ext cx="726859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88670" y="2323226"/>
              <a:ext cx="728174" cy="45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91579" y="1739511"/>
              <a:ext cx="557303" cy="457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Chord: Successor pointers</a:t>
            </a:r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1277384" y="4392101"/>
            <a:ext cx="726859" cy="4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2803132" y="2174900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6027338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2089375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2089863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5454118" y="1941520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5423370" y="5120173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2878380" y="1685253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2448910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2228193" y="1590296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297856" y="1612961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224411" y="1476183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1277384" y="1699331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51872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6231812" y="1938842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lookup algorithm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958" y="1562100"/>
            <a:ext cx="7940842" cy="45339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   </a:t>
            </a:r>
            <a:r>
              <a:rPr lang="en-US" sz="3000" i="1" spc="-300" dirty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0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spc="-300" dirty="0"/>
              <a:t>  					</a:t>
            </a:r>
            <a:r>
              <a:rPr lang="en-US" sz="3000" i="1" spc="-300" dirty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 	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sz="28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sz="2800" i="1" dirty="0">
              <a:latin typeface="Times New Roman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depends only on </a:t>
            </a:r>
            <a:r>
              <a:rPr lang="en-US" sz="3200" b="1" dirty="0"/>
              <a:t>successors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>
                <a:solidFill>
                  <a:srgbClr val="FF0000"/>
                </a:solidFill>
              </a:rPr>
              <a:t>Problem:</a:t>
            </a:r>
            <a:r>
              <a:rPr lang="en-US" sz="3200" spc="-150" dirty="0"/>
              <a:t> Forwarding through successor is slow</a:t>
            </a:r>
          </a:p>
          <a:p>
            <a:endParaRPr lang="en-US" sz="3200" dirty="0"/>
          </a:p>
          <a:p>
            <a:r>
              <a:rPr lang="en-US" sz="3200" dirty="0"/>
              <a:t>Data structure is a linked list: O(n)</a:t>
            </a:r>
          </a:p>
          <a:p>
            <a:endParaRPr lang="en-US" sz="3200" dirty="0"/>
          </a:p>
          <a:p>
            <a:r>
              <a:rPr lang="en-US" sz="3200" b="1" spc="-150" dirty="0"/>
              <a:t>Idea: </a:t>
            </a:r>
            <a:r>
              <a:rPr lang="en-US" sz="3200" spc="-150" dirty="0"/>
              <a:t>Can we make it more like a binary search?    </a:t>
            </a:r>
          </a:p>
          <a:p>
            <a:pPr lvl="1"/>
            <a:r>
              <a:rPr lang="en-US" sz="3200" spc="-150" dirty="0"/>
              <a:t>Need to be able to halve distance at each step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27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</a:rPr>
              <a:t>“</a:t>
            </a:r>
            <a:r>
              <a:rPr lang="en-US" sz="3600" dirty="0"/>
              <a:t>Finger table</a:t>
            </a:r>
            <a:r>
              <a:rPr lang="en-US" sz="3600" dirty="0">
                <a:latin typeface="Arial"/>
              </a:rPr>
              <a:t>”</a:t>
            </a:r>
            <a:r>
              <a:rPr lang="en-US" sz="3600" dirty="0"/>
              <a:t> allows log N-time lookups</a:t>
            </a:r>
          </a:p>
        </p:txBody>
      </p:sp>
      <p:sp>
        <p:nvSpPr>
          <p:cNvPr id="215043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5052" name="Freeform 12"/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5053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4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5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6" name="Freeform 16"/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57" name="Freeform 17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" y="242888"/>
            <a:ext cx="8618537" cy="937418"/>
          </a:xfrm>
        </p:spPr>
        <p:txBody>
          <a:bodyPr/>
          <a:lstStyle/>
          <a:p>
            <a:r>
              <a:rPr lang="en-US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17091" name="Oval 3"/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1" name="Freeform 13"/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2" name="Freeform 14"/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3" name="Freeform 15"/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4" name="Freeform 16"/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charset="0"/>
              </a:rPr>
              <a:t>K112</a:t>
            </a:r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7108" name="Freeform 20"/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09" name="Freeform 21"/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</a:p>
          <a:p>
            <a:pPr lvl="1"/>
            <a:r>
              <a:rPr lang="en-US" sz="3000" dirty="0"/>
              <a:t>Threaded through other nodes' finger tables</a:t>
            </a:r>
          </a:p>
          <a:p>
            <a:pPr lvl="1"/>
            <a:endParaRPr lang="en-US" sz="3200" dirty="0"/>
          </a:p>
          <a:p>
            <a:r>
              <a:rPr lang="en-US" sz="3200" dirty="0"/>
              <a:t>Better than arranging nodes in a single tree</a:t>
            </a:r>
          </a:p>
          <a:p>
            <a:pPr lvl="1"/>
            <a:r>
              <a:rPr lang="en-US" sz="3000" dirty="0"/>
              <a:t>Every node acts as a root</a:t>
            </a:r>
          </a:p>
          <a:p>
            <a:pPr lvl="2"/>
            <a:r>
              <a:rPr lang="en-US" sz="2800" dirty="0"/>
              <a:t>So there's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root hotspot</a:t>
            </a:r>
          </a:p>
          <a:p>
            <a:pPr lvl="2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2800" dirty="0"/>
              <a:t>of failure</a:t>
            </a:r>
          </a:p>
          <a:p>
            <a:pPr lvl="2"/>
            <a:r>
              <a:rPr lang="en-US" sz="2800" dirty="0"/>
              <a:t>But 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28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Implication of finger tables</a:t>
            </a:r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419418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388" y="4085832"/>
            <a:ext cx="8386011" cy="23911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distributed</a:t>
            </a:r>
            <a:r>
              <a:rPr lang="en-US" sz="2800" dirty="0"/>
              <a:t> system architecture:</a:t>
            </a:r>
          </a:p>
          <a:p>
            <a:pPr lvl="1"/>
            <a:r>
              <a:rPr lang="en-US" sz="2800" b="1" dirty="0"/>
              <a:t>No centralized control</a:t>
            </a:r>
          </a:p>
          <a:p>
            <a:pPr lvl="1"/>
            <a:r>
              <a:rPr lang="en-US" sz="2800" dirty="0"/>
              <a:t>Nodes are </a:t>
            </a:r>
            <a:r>
              <a:rPr lang="en-US" sz="2800" b="1" dirty="0"/>
              <a:t>roughly symmetric </a:t>
            </a:r>
            <a:r>
              <a:rPr lang="en-US" sz="2800" dirty="0"/>
              <a:t>in function</a:t>
            </a:r>
          </a:p>
          <a:p>
            <a:endParaRPr lang="en-US" sz="2800" dirty="0"/>
          </a:p>
          <a:p>
            <a:r>
              <a:rPr lang="en-US" sz="2800" b="1" dirty="0"/>
              <a:t>Large</a:t>
            </a:r>
            <a:r>
              <a:rPr lang="en-US" sz="2800" dirty="0"/>
              <a:t> number of </a:t>
            </a:r>
            <a:r>
              <a:rPr lang="en-US" sz="2800" b="1" dirty="0">
                <a:solidFill>
                  <a:srgbClr val="FF0000"/>
                </a:solidFill>
              </a:rPr>
              <a:t>unreliable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is a Peer-to-Peer (P2P) system?</a:t>
            </a:r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5843323" y="312219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2777158" y="203042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2737178" y="312321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4286150" y="1718787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5855624" y="1973019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4501137" y="2030427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3286777" y="2172715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3154539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5090457" y="3015506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5101394" y="2164635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768081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547946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2547946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697146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5697146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3932238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finger table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326" y="1514475"/>
            <a:ext cx="8410074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highest n: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call Lookup(key-id) on node n </a:t>
            </a:r>
            <a:r>
              <a:rPr lang="en-US" sz="3000" spc="-300" dirty="0"/>
              <a:t> </a:t>
            </a:r>
            <a:r>
              <a:rPr lang="en-US" sz="3000" i="1" spc="-300" dirty="0">
                <a:latin typeface="Times New Roman" charset="0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/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  <a:r>
              <a:rPr lang="en-US" sz="3000" spc="-300" dirty="0"/>
              <a:t>	</a:t>
            </a:r>
            <a:r>
              <a:rPr lang="en-US" sz="3000" i="1" spc="-300" dirty="0">
                <a:latin typeface="Times New Roman" charset="0"/>
              </a:rPr>
              <a:t>// done</a:t>
            </a:r>
            <a:r>
              <a:rPr lang="en-US" sz="30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O(log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Hops</a:t>
            </a:r>
          </a:p>
        </p:txBody>
      </p:sp>
      <p:sp>
        <p:nvSpPr>
          <p:cNvPr id="221187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21196" name="Freeform 12"/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7" name="Freeform 13"/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8" name="Freeform 14"/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199" name="Freeform 15"/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800" dirty="0"/>
              <a:t>For a million nodes, it’s 20 hops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If each hop takes 50ms, lookups take </a:t>
            </a:r>
            <a:r>
              <a:rPr lang="en-US" sz="2800" b="1" dirty="0">
                <a:solidFill>
                  <a:srgbClr val="FF0000"/>
                </a:solidFill>
              </a:rPr>
              <a:t>a second</a:t>
            </a:r>
            <a:endParaRPr lang="en-US" sz="2800" dirty="0"/>
          </a:p>
          <a:p>
            <a:pPr>
              <a:spcBef>
                <a:spcPts val="3600"/>
              </a:spcBef>
            </a:pPr>
            <a:r>
              <a:rPr lang="en-US" sz="2800" dirty="0"/>
              <a:t>If each hop has 10% chance of failure, it’s a couple of timeouts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So in practice log(n) is better than O(n) but </a:t>
            </a:r>
            <a:r>
              <a:rPr lang="en-US" sz="2800" b="1" dirty="0">
                <a:solidFill>
                  <a:srgbClr val="FF0000"/>
                </a:solidFill>
              </a:rPr>
              <a:t>not great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 aside: Is log(n) fast or slow?</a:t>
            </a:r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Linked list insert</a:t>
            </a:r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819400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2073670" y="4114800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34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678708" y="3581400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5389919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676779" y="3581400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539425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606225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Notify</a:t>
            </a:r>
            <a:r>
              <a:rPr lang="en-US" dirty="0"/>
              <a:t> maintains predecessors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5774531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N36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143250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notify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>
                <a:solidFill>
                  <a:schemeClr val="tx1"/>
                </a:solidFill>
                <a:latin typeface="+mn-lt"/>
              </a:rPr>
              <a:t>N25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8274" y="3369468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Stabilize </a:t>
            </a:r>
            <a:r>
              <a:rPr lang="en-US" sz="4000" dirty="0"/>
              <a:t>message fixes successor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1447800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943600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26000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800600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105400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5333999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05426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186113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stabilize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422900" y="5305421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>
                <a:solidFill>
                  <a:schemeClr val="tx1"/>
                </a:solidFill>
                <a:latin typeface="+mn-lt"/>
              </a:rPr>
              <a:t>My predecessor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is N36.”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553076" y="3127806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3264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8087" y="3313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6884" y="5121336"/>
            <a:ext cx="8578516" cy="1355664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sz="2800" dirty="0">
                <a:latin typeface="Arial" charset="0"/>
              </a:rPr>
              <a:t>Correct successors produce correct lookups</a:t>
            </a:r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Joining: Summary</a:t>
            </a:r>
          </a:p>
        </p:txBody>
      </p:sp>
      <p:sp>
        <p:nvSpPr>
          <p:cNvPr id="226307" name="Oval 3"/>
          <p:cNvSpPr>
            <a:spLocks noChangeArrowheads="1"/>
          </p:cNvSpPr>
          <p:nvPr/>
        </p:nvSpPr>
        <p:spPr bwMode="auto">
          <a:xfrm>
            <a:off x="1447800" y="1524000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943600" y="2970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826000" y="37830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800600" y="2208213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539425" y="26031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333999" y="341592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5539425" y="3640138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606225" y="2970213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99220"/>
            <a:ext cx="8801100" cy="1143000"/>
          </a:xfrm>
        </p:spPr>
        <p:txBody>
          <a:bodyPr/>
          <a:lstStyle/>
          <a:p>
            <a:r>
              <a:rPr lang="en-US" dirty="0"/>
              <a:t>Failures may cause incorrect lookup</a:t>
            </a:r>
          </a:p>
        </p:txBody>
      </p:sp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9" name="Freeform 11"/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40" name="Freeform 12"/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1" name="Freeform 13"/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does not 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Lookup(K90)</a:t>
            </a:r>
          </a:p>
        </p:txBody>
      </p:sp>
      <p:sp>
        <p:nvSpPr>
          <p:cNvPr id="227345" name="Freeform 17"/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High capacity for services </a:t>
            </a:r>
            <a:r>
              <a:rPr lang="en-US" dirty="0"/>
              <a:t>through parallelism:</a:t>
            </a:r>
          </a:p>
          <a:p>
            <a:pPr lvl="1"/>
            <a:r>
              <a:rPr lang="en-US" dirty="0"/>
              <a:t>Many disks</a:t>
            </a:r>
          </a:p>
          <a:p>
            <a:pPr lvl="1"/>
            <a:r>
              <a:rPr lang="en-US" dirty="0"/>
              <a:t>Many network connections</a:t>
            </a:r>
          </a:p>
          <a:p>
            <a:pPr lvl="1"/>
            <a:r>
              <a:rPr lang="en-US" dirty="0"/>
              <a:t>Many CPUs</a:t>
            </a:r>
          </a:p>
          <a:p>
            <a:pPr lvl="1"/>
            <a:endParaRPr lang="en-US" dirty="0"/>
          </a:p>
          <a:p>
            <a:r>
              <a:rPr lang="en-US" b="1" dirty="0"/>
              <a:t>Absence of a centralized server </a:t>
            </a:r>
            <a:r>
              <a:rPr lang="en-US" dirty="0"/>
              <a:t>may mean: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/>
              <a:t>of service overload as load increases</a:t>
            </a:r>
          </a:p>
          <a:p>
            <a:pPr lvl="1"/>
            <a:r>
              <a:rPr lang="en-US" dirty="0"/>
              <a:t>Easier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/>
              <a:t>A single failure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/>
              <a:t>the whole system</a:t>
            </a:r>
          </a:p>
          <a:p>
            <a:pPr lvl="1"/>
            <a:r>
              <a:rPr lang="en-US" dirty="0"/>
              <a:t>System as a whole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Successor lists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763000" cy="40386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3000" spc="-150" dirty="0"/>
              <a:t>Each node stores a </a:t>
            </a:r>
            <a:r>
              <a:rPr lang="en-US" sz="3000" b="1" spc="-150" dirty="0"/>
              <a:t>list</a:t>
            </a:r>
            <a:r>
              <a:rPr lang="en-US" sz="3000" spc="-150" dirty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  <a:endParaRPr lang="en-US" sz="2800" dirty="0"/>
          </a:p>
          <a:p>
            <a:pPr lvl="1">
              <a:spcBef>
                <a:spcPts val="1600"/>
              </a:spcBef>
            </a:pPr>
            <a:r>
              <a:rPr lang="en-US" sz="2800" dirty="0"/>
              <a:t>After failure, will know first live successor</a:t>
            </a:r>
          </a:p>
          <a:p>
            <a:pPr lvl="1">
              <a:spcBef>
                <a:spcPts val="1600"/>
              </a:spcBef>
            </a:pPr>
            <a:r>
              <a:rPr lang="en-US" sz="2800" b="1" dirty="0"/>
              <a:t>Correct successors </a:t>
            </a:r>
            <a:r>
              <a:rPr lang="en-US" sz="2800" dirty="0"/>
              <a:t>guarantee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correct lookups</a:t>
            </a:r>
            <a:endParaRPr lang="en-US" dirty="0"/>
          </a:p>
          <a:p>
            <a:pPr lvl="2">
              <a:spcBef>
                <a:spcPts val="1600"/>
              </a:spcBef>
            </a:pPr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successor list length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/>
              <a:t>one half </a:t>
            </a:r>
            <a:r>
              <a:rPr lang="en-US" sz="3000" dirty="0"/>
              <a:t>of the nodes </a:t>
            </a:r>
            <a:r>
              <a:rPr lang="en-US" sz="3000" b="1" dirty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/>
              <a:t>Successor list of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/>
              <a:t>makes this probability 1/</a:t>
            </a:r>
            <a:r>
              <a:rPr lang="en-US" sz="3000" i="1" dirty="0"/>
              <a:t>N</a:t>
            </a:r>
            <a:r>
              <a:rPr lang="en-US" sz="3000" dirty="0"/>
              <a:t>: low for large </a:t>
            </a:r>
            <a:r>
              <a:rPr lang="en-US" sz="3000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625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Lookup with fault tolerance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8077"/>
            <a:ext cx="84582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28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  for highest n: my-id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key-id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	  call Lookup(key-id) on node n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next hop</a:t>
            </a:r>
            <a:endParaRPr lang="en-US" sz="2800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remove n from finger 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	successor list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return Lookup(key-id)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28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800" spc="-300" dirty="0">
                <a:latin typeface="Courier" charset="0"/>
                <a:ea typeface="Courier" charset="0"/>
                <a:cs typeface="Courier" charset="0"/>
              </a:rPr>
              <a:t> my successor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z="2800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/>
              <a:t>Integration with </a:t>
            </a:r>
            <a:r>
              <a:rPr lang="en-US" sz="3200" b="1" i="1" spc="-150" dirty="0"/>
              <a:t>DHash</a:t>
            </a:r>
            <a:r>
              <a:rPr lang="en-US" sz="3200" b="1" spc="-150" dirty="0"/>
              <a:t> DHT,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DHash</a:t>
            </a:r>
            <a:r>
              <a:rPr lang="en-US" dirty="0"/>
              <a:t> DHT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Builds key/value storage on Chord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Replicates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blocks for availability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Stores </a:t>
            </a:r>
            <a:r>
              <a:rPr lang="en-US" sz="32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replicas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sz="32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successors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the block on the Chord ring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Caches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blocks for load balancing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sends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copy of block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each of the servers it contacted along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lookup path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Authenticates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data authentication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Data signed by corresponding private key</a:t>
            </a:r>
          </a:p>
          <a:p>
            <a:endParaRPr lang="en-US" dirty="0"/>
          </a:p>
          <a:p>
            <a:r>
              <a:rPr lang="en-US" dirty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0" y="4092193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77549"/>
            <a:ext cx="84582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>
                <a:ea typeface="ＭＳ Ｐゴシック" charset="0"/>
              </a:rPr>
              <a:t>Replicas</a:t>
            </a:r>
            <a:r>
              <a:rPr lang="en-US" sz="2800" dirty="0">
                <a:ea typeface="ＭＳ Ｐゴシック" charset="0"/>
              </a:rPr>
              <a:t> are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sz="2800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sz="2800" dirty="0">
                <a:ea typeface="ＭＳ Ｐゴシック" charset="0"/>
              </a:rPr>
              <a:t>Hashed node IDs ensure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failure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46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replicates blocks at </a:t>
            </a:r>
            <a:r>
              <a:rPr lang="en-US" sz="3600" i="1" dirty="0"/>
              <a:t>r</a:t>
            </a:r>
            <a:r>
              <a:rPr lang="en-US" sz="3600" dirty="0"/>
              <a:t> successors</a:t>
            </a:r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2529983" y="1828800"/>
            <a:ext cx="6020837" cy="3240088"/>
            <a:chOff x="1032" y="1011"/>
            <a:chExt cx="4744" cy="2553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52" y="2448"/>
              <a:ext cx="482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311" y="129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88" y="1011"/>
              <a:ext cx="3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52" y="1782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53" y="1236"/>
              <a:ext cx="5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32" y="2016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303" y="2939"/>
              <a:ext cx="483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36" y="3268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311" y="2929"/>
              <a:ext cx="483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206" y="3268"/>
              <a:ext cx="482" cy="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47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overview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452" y="1447799"/>
            <a:ext cx="8361947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failure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1173" y="4932551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Goal: Experimentally confirm 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48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cost is O(log N)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416020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339436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287612" y="6207125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49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experiment setup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Start </a:t>
            </a:r>
            <a:r>
              <a:rPr lang="en-US" sz="2800" b="1" dirty="0"/>
              <a:t>1,000 Chord servers</a:t>
            </a:r>
          </a:p>
          <a:p>
            <a:pPr lvl="1"/>
            <a:r>
              <a:rPr lang="en-US" sz="2800" dirty="0"/>
              <a:t>Each server’s </a:t>
            </a:r>
            <a:r>
              <a:rPr lang="en-US" sz="2800" b="1" dirty="0"/>
              <a:t>successor list </a:t>
            </a:r>
            <a:r>
              <a:rPr lang="en-US" sz="2800" dirty="0"/>
              <a:t>has 20 entries</a:t>
            </a:r>
          </a:p>
          <a:p>
            <a:pPr lvl="1"/>
            <a:r>
              <a:rPr lang="en-US" sz="2800" dirty="0"/>
              <a:t>Wait 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sz="2800" dirty="0"/>
          </a:p>
          <a:p>
            <a:r>
              <a:rPr lang="en-US" sz="2800" dirty="0"/>
              <a:t>Insert 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each</a:t>
            </a:r>
          </a:p>
          <a:p>
            <a:endParaRPr lang="en-US" sz="2800" dirty="0"/>
          </a:p>
          <a:p>
            <a:r>
              <a:rPr lang="en-US" sz="2800" b="1" spc="-150" dirty="0"/>
              <a:t>Stop X% </a:t>
            </a:r>
            <a:r>
              <a:rPr lang="en-US" sz="2800" spc="-150" dirty="0"/>
              <a:t>of the servers, immediately make 1,000 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Successful adoption in </a:t>
            </a:r>
            <a:r>
              <a:rPr lang="en-US" sz="2800" b="1" dirty="0"/>
              <a:t>some niche areas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Client-to-client (legal, illegal) </a:t>
            </a:r>
            <a:r>
              <a:rPr lang="en-US" sz="2800" b="1" dirty="0"/>
              <a:t>file sharing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Digital currency:</a:t>
            </a:r>
            <a:r>
              <a:rPr lang="en-US" sz="2800" dirty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Voice/video telephony:</a:t>
            </a:r>
            <a:r>
              <a:rPr lang="en-US" sz="2800" dirty="0"/>
              <a:t> user to user anyway</a:t>
            </a:r>
          </a:p>
          <a:p>
            <a:pPr marL="914400" lvl="1" indent="-514350"/>
            <a:r>
              <a:rPr lang="en-US" sz="2800" dirty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 adoption</a:t>
            </a:r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failures have little impact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1574800" y="1698625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-285739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21609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058642" y="2133600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6172200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spc="-150" dirty="0"/>
              <a:t>Concluding thoughts on DHT,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DHTs (CAN, Chord, </a:t>
            </a:r>
            <a:r>
              <a:rPr lang="en-US" dirty="0" err="1"/>
              <a:t>Kademlia</a:t>
            </a:r>
            <a:r>
              <a:rPr lang="en-US" dirty="0"/>
              <a:t>, Pastry, Tapestry) proposed in 2001-02</a:t>
            </a:r>
          </a:p>
          <a:p>
            <a:endParaRPr lang="en-US" dirty="0"/>
          </a:p>
          <a:p>
            <a:r>
              <a:rPr lang="en-US" dirty="0"/>
              <a:t>Next 5-6 years saw proliferation of DHT-based apps:</a:t>
            </a:r>
          </a:p>
          <a:p>
            <a:pPr lvl="1"/>
            <a:r>
              <a:rPr lang="en-US" dirty="0"/>
              <a:t>Filesystems (e.g., CFS, Ivy, </a:t>
            </a:r>
            <a:r>
              <a:rPr lang="en-US" dirty="0" err="1"/>
              <a:t>OceanStore</a:t>
            </a:r>
            <a:r>
              <a:rPr lang="en-US" dirty="0"/>
              <a:t>, Pond, PAST)</a:t>
            </a:r>
          </a:p>
          <a:p>
            <a:pPr lvl="1"/>
            <a:r>
              <a:rPr lang="en-US" dirty="0"/>
              <a:t>Naming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Content distribution systems (e.g., </a:t>
            </a:r>
            <a:r>
              <a:rPr lang="en-US" dirty="0" err="1"/>
              <a:t>CoralCDN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distributed databases (e.g., PIER)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DHTs: Impact</a:t>
            </a:r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services 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" y="1588168"/>
            <a:ext cx="8710863" cy="48888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/>
              <a:t>between peers (vs. intra/inter-datacenter</a:t>
            </a:r>
            <a:r>
              <a:rPr lang="en-US" sz="3200" i="1" dirty="0"/>
              <a:t>)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User 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Lack of trust </a:t>
            </a:r>
            <a:r>
              <a:rPr lang="en-US" sz="3200" dirty="0"/>
              <a:t>in peers’ correct behavior</a:t>
            </a:r>
          </a:p>
          <a:p>
            <a:pPr lvl="1"/>
            <a:r>
              <a:rPr lang="en-US" sz="2800" spc="-150" dirty="0"/>
              <a:t>Securing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6884" y="1588168"/>
            <a:ext cx="8710863" cy="4888832"/>
          </a:xfrm>
        </p:spPr>
        <p:txBody>
          <a:bodyPr>
            <a:normAutofit/>
          </a:bodyPr>
          <a:lstStyle/>
          <a:p>
            <a:r>
              <a:rPr lang="en-US" dirty="0"/>
              <a:t>Seem p</a:t>
            </a:r>
            <a:r>
              <a:rPr lang="en-US" sz="2800" dirty="0"/>
              <a:t>romising for finding data in large P2P systems</a:t>
            </a:r>
          </a:p>
          <a:p>
            <a:r>
              <a:rPr lang="en-US" sz="2800" dirty="0"/>
              <a:t>Decentralization seems good for load, fault tolerance  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But: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security problems </a:t>
            </a:r>
            <a:r>
              <a:rPr lang="en-US" sz="2800" dirty="0"/>
              <a:t>are difficult</a:t>
            </a:r>
            <a:endParaRPr lang="en-US" sz="2800" b="1" dirty="0"/>
          </a:p>
          <a:p>
            <a:r>
              <a:rPr lang="en-US" sz="2800" b="1" dirty="0"/>
              <a:t>But: </a:t>
            </a:r>
            <a:r>
              <a:rPr lang="en-US" sz="2800" b="1" dirty="0">
                <a:solidFill>
                  <a:srgbClr val="FF0000"/>
                </a:solidFill>
              </a:rPr>
              <a:t>churn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problem, particularly if log(n) is big</a:t>
            </a:r>
          </a:p>
          <a:p>
            <a:r>
              <a:rPr lang="en-US" b="1" dirty="0"/>
              <a:t>And: </a:t>
            </a:r>
            <a:r>
              <a:rPr lang="en-US" dirty="0"/>
              <a:t>cloud computing solved many economics reasons, as did rise of ad-based business models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DHTs have not had the hoped-for impact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 in retrospective</a:t>
            </a:r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" y="1588167"/>
            <a:ext cx="8710863" cy="5177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sz="2600" dirty="0"/>
              <a:t>Elegant way to divide a workload across machines</a:t>
            </a:r>
          </a:p>
          <a:p>
            <a:pPr lvl="1"/>
            <a:r>
              <a:rPr lang="en-US" sz="2600" dirty="0"/>
              <a:t>Very useful in clusters: actively used today in Amazon Dynamo and other systems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for high availability, efficient recovery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 scalability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/>
              <a:t>minimal configuration</a:t>
            </a:r>
          </a:p>
          <a:p>
            <a:pPr>
              <a:spcBef>
                <a:spcPts val="2400"/>
              </a:spcBef>
            </a:pPr>
            <a:r>
              <a:rPr lang="en-US" b="1" dirty="0"/>
              <a:t>Unique trait: </a:t>
            </a:r>
            <a:r>
              <a:rPr lang="en-US" dirty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DHTs got right</a:t>
            </a:r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763000" cy="459205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 clicks on download link</a:t>
            </a:r>
          </a:p>
          <a:p>
            <a:pPr marL="914400" lvl="1" indent="-514350">
              <a:spcBef>
                <a:spcPts val="400"/>
              </a:spcBef>
            </a:pPr>
            <a:r>
              <a:rPr lang="en-US" dirty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with content hash, IP addr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BitTorrent (BT) client talks to tracker</a:t>
            </a:r>
          </a:p>
          <a:p>
            <a:pPr marL="914400" lvl="1" indent="-514350">
              <a:spcBef>
                <a:spcPts val="400"/>
              </a:spcBef>
            </a:pPr>
            <a:r>
              <a:rPr lang="en-US" dirty="0"/>
              <a:t>Tracker tells it </a:t>
            </a:r>
            <a:r>
              <a:rPr lang="en-US" b="1" dirty="0"/>
              <a:t>list of peers </a:t>
            </a:r>
            <a:r>
              <a:rPr lang="en-US" dirty="0"/>
              <a:t>who have file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downloads file from peers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tells tracker it has a copy now, too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serves the file to others for a 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Classic BitTorrent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6953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>
                <a:solidFill>
                  <a:schemeClr val="tx1"/>
                </a:solidFill>
              </a:rPr>
              <a:t>Provides huge download bandwidth, </a:t>
            </a:r>
            <a:r>
              <a:rPr lang="en-US" sz="2600" dirty="0">
                <a:solidFill>
                  <a:schemeClr val="tx1"/>
                </a:solidFill>
              </a:rPr>
              <a:t>without</a:t>
            </a:r>
            <a:r>
              <a:rPr lang="en-US" sz="2600" b="0" dirty="0">
                <a:solidFill>
                  <a:schemeClr val="tx1"/>
                </a:solidFill>
              </a:rPr>
              <a:t> expensive server or network links</a:t>
            </a: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lookup problem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055865" y="383006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124630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6559844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1479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3" y="258462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52400" y="5100516"/>
            <a:ext cx="3949823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put(“Pacific Rim.mp4”, [content])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125453" y="1585073"/>
            <a:ext cx="3789947" cy="486793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4595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lookup (Napster)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453458" y="2652031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7" name="Freeform 17"/>
          <p:cNvSpPr>
            <a:spLocks/>
          </p:cNvSpPr>
          <p:nvPr/>
        </p:nvSpPr>
        <p:spPr bwMode="auto">
          <a:xfrm>
            <a:off x="3036072" y="4090121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0" y="3479476"/>
            <a:ext cx="4119221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(“Pacific Rim.mp4”, IP address of N</a:t>
            </a:r>
            <a:r>
              <a:rPr lang="en-US" baseline="-25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673883" y="3336623"/>
            <a:ext cx="2968606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267266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4386553" y="324511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53453" y="5232966"/>
            <a:ext cx="37438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key=“Pacific Rim.mp4”,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75374" y="4545842"/>
            <a:ext cx="50400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800" dirty="0">
                <a:latin typeface="Arial" charset="0"/>
              </a:rPr>
              <a:t> but O(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) state and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75817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Flooded queries (original Gnutella)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424876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457699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03560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5749367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2506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65465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326769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5736173" y="3958248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2435586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3480151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4946262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5739749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4272888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6660247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2576253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5719363" y="1402355"/>
            <a:ext cx="316024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rot="17100000">
            <a:off x="5965399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5194316">
            <a:off x="5116412" y="4381732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Freeform 16"/>
          <p:cNvSpPr>
            <a:spLocks/>
          </p:cNvSpPr>
          <p:nvPr/>
        </p:nvSpPr>
        <p:spPr bwMode="auto">
          <a:xfrm rot="17100000">
            <a:off x="3578280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7100000">
            <a:off x="4368009" y="2060028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 rot="17100000">
            <a:off x="4948892" y="-788652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0" name="Freeform 16"/>
          <p:cNvSpPr>
            <a:spLocks/>
          </p:cNvSpPr>
          <p:nvPr/>
        </p:nvSpPr>
        <p:spPr bwMode="auto">
          <a:xfrm rot="17100000">
            <a:off x="3452008" y="2007234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853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26787" y="3399922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37212</TotalTime>
  <Words>4060</Words>
  <Application>Microsoft Macintosh PowerPoint</Application>
  <PresentationFormat>On-screen Show (4:3)</PresentationFormat>
  <Paragraphs>727</Paragraphs>
  <Slides>55</Slides>
  <Notes>50</Notes>
  <HiddenSlides>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Arial Regular</vt:lpstr>
      <vt:lpstr>Calibri</vt:lpstr>
      <vt:lpstr>Courier</vt:lpstr>
      <vt:lpstr>Courier New</vt:lpstr>
      <vt:lpstr>Helvetica</vt:lpstr>
      <vt:lpstr>Symbol</vt:lpstr>
      <vt:lpstr>Tahoma</vt:lpstr>
      <vt:lpstr>Times New Roman</vt:lpstr>
      <vt:lpstr>Wingdings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Why might DHT be a win for BitTorrent?</vt:lpstr>
      <vt:lpstr>Why the put/get DHT interface?</vt:lpstr>
      <vt:lpstr>Why might DHT design be hard?</vt:lpstr>
      <vt:lpstr>Today</vt:lpstr>
      <vt:lpstr>Chord lookup algorithm properties</vt:lpstr>
      <vt:lpstr>Chord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allows log N-time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log(n) fast or slow?</vt:lpstr>
      <vt:lpstr>Joining: Linked list insert</vt:lpstr>
      <vt:lpstr>Join (2)</vt:lpstr>
      <vt:lpstr>Join (3)</vt:lpstr>
      <vt:lpstr>Notify maintains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1859</cp:revision>
  <cp:lastPrinted>2017-04-12T17:13:54Z</cp:lastPrinted>
  <dcterms:created xsi:type="dcterms:W3CDTF">2013-10-08T01:49:25Z</dcterms:created>
  <dcterms:modified xsi:type="dcterms:W3CDTF">2019-04-02T21:34:27Z</dcterms:modified>
</cp:coreProperties>
</file>