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0" r:id="rId20"/>
    <p:sldId id="305" r:id="rId21"/>
    <p:sldId id="264" r:id="rId22"/>
    <p:sldId id="306" r:id="rId23"/>
    <p:sldId id="287" r:id="rId24"/>
    <p:sldId id="268" r:id="rId25"/>
    <p:sldId id="280" r:id="rId26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00FF"/>
    <a:srgbClr val="1E4899"/>
    <a:srgbClr val="FF6501"/>
    <a:srgbClr val="008F00"/>
    <a:srgbClr val="92D050"/>
    <a:srgbClr val="C0504D"/>
    <a:srgbClr val="D5FED5"/>
    <a:srgbClr val="CC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9" autoAdjust="0"/>
    <p:restoredTop sz="93692" autoAdjust="0"/>
  </p:normalViewPr>
  <p:slideViewPr>
    <p:cSldViewPr snapToGrid="0">
      <p:cViewPr>
        <p:scale>
          <a:sx n="64" d="100"/>
          <a:sy n="64" d="100"/>
        </p:scale>
        <p:origin x="127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9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0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1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subscribers,</a:t>
            </a:r>
            <a:r>
              <a:rPr lang="en-US" baseline="0" dirty="0"/>
              <a:t> decoupling</a:t>
            </a:r>
            <a:endParaRPr lang="en-US" dirty="0"/>
          </a:p>
          <a:p>
            <a:r>
              <a:rPr lang="en-US" dirty="0"/>
              <a:t>Some examples</a:t>
            </a:r>
            <a:r>
              <a:rPr lang="en-US" baseline="0" dirty="0"/>
              <a:t> : email notification on adding connection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7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7F0DA-ED62-6E47-84B6-F4BD1DDC74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6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57200"/>
            <a:ext cx="685800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2835"/>
            <a:ext cx="9144000" cy="13231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b="0" dirty="0"/>
              <a:t>Caching 50.5* + Apache Kafka</a:t>
            </a:r>
            <a:endParaRPr lang="en-US" sz="4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5747"/>
            <a:ext cx="9144000" cy="2382253"/>
          </a:xfrm>
        </p:spPr>
        <p:txBody>
          <a:bodyPr>
            <a:normAutofit/>
          </a:bodyPr>
          <a:lstStyle/>
          <a:p>
            <a:r>
              <a:rPr lang="en-US" sz="3000" dirty="0"/>
              <a:t>COS 518: </a:t>
            </a:r>
            <a:r>
              <a:rPr lang="en-US" sz="3000" i="1" dirty="0"/>
              <a:t>Advanced Computer Systems</a:t>
            </a:r>
          </a:p>
          <a:p>
            <a:r>
              <a:rPr lang="en-US" sz="3000" dirty="0"/>
              <a:t>Lecture 10</a:t>
            </a:r>
          </a:p>
          <a:p>
            <a:endParaRPr lang="en-US" sz="3000" dirty="0"/>
          </a:p>
          <a:p>
            <a:r>
              <a:rPr lang="en-US" sz="3000" dirty="0"/>
              <a:t>Michael Freedman</a:t>
            </a:r>
          </a:p>
          <a:p>
            <a:endParaRPr lang="en-US" sz="1900" dirty="0"/>
          </a:p>
        </p:txBody>
      </p:sp>
      <p:sp>
        <p:nvSpPr>
          <p:cNvPr id="2" name="Rectangle 1"/>
          <p:cNvSpPr/>
          <p:nvPr/>
        </p:nvSpPr>
        <p:spPr>
          <a:xfrm>
            <a:off x="0" y="6550223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* Half of 101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Write-through</a:t>
            </a:r>
          </a:p>
          <a:p>
            <a:pPr lvl="1"/>
            <a:r>
              <a:rPr lang="en-US" dirty="0"/>
              <a:t>Data written simultaneously to cache and storage</a:t>
            </a:r>
          </a:p>
          <a:p>
            <a:r>
              <a:rPr lang="en-US" dirty="0"/>
              <a:t>Write-back</a:t>
            </a:r>
          </a:p>
          <a:p>
            <a:pPr lvl="1"/>
            <a:r>
              <a:rPr lang="en-US" dirty="0"/>
              <a:t>Data updated only in cache</a:t>
            </a:r>
          </a:p>
          <a:p>
            <a:pPr lvl="1"/>
            <a:r>
              <a:rPr lang="en-US" dirty="0"/>
              <a:t>On cache eviction, written “back” to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management</a:t>
            </a:r>
          </a:p>
        </p:txBody>
      </p:sp>
    </p:spTree>
    <p:extLst>
      <p:ext uri="{BB962C8B-B14F-4D97-AF65-F5344CB8AC3E}">
        <p14:creationId xmlns:p14="http://schemas.microsoft.com/office/powerpoint/2010/main" val="47851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look-aside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86" t="4475" r="873" b="3809"/>
          <a:stretch/>
        </p:blipFill>
        <p:spPr>
          <a:xfrm>
            <a:off x="511838" y="5294897"/>
            <a:ext cx="8120324" cy="1501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95000"/>
          </a:blip>
          <a:srcRect r="2382" b="6755"/>
          <a:stretch/>
        </p:blipFill>
        <p:spPr>
          <a:xfrm>
            <a:off x="855451" y="1492136"/>
            <a:ext cx="5546348" cy="28067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2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EA0-3142-4E43-B889-2EB135B2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2156068"/>
            <a:ext cx="7772400" cy="1166478"/>
          </a:xfrm>
        </p:spPr>
        <p:txBody>
          <a:bodyPr/>
          <a:lstStyle/>
          <a:p>
            <a:r>
              <a:rPr lang="en-US" dirty="0"/>
              <a:t>New system / hardware architectures: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66DAD-B8AB-554E-A838-1B69F776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373" y="3949443"/>
            <a:ext cx="7772400" cy="988430"/>
          </a:xfrm>
        </p:spPr>
        <p:txBody>
          <a:bodyPr/>
          <a:lstStyle/>
          <a:p>
            <a:r>
              <a:rPr lang="en-US" dirty="0"/>
              <a:t>New opportunities for caching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6F08-8FD2-D344-B97C-8DDD51A5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4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2877" y="1134533"/>
            <a:ext cx="8075980" cy="2359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Be Fast, Cheap and in Control </a:t>
            </a:r>
          </a:p>
          <a:p>
            <a:r>
              <a:rPr lang="en-US" sz="4000" b="1" dirty="0"/>
              <a:t>with SwitchKV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51546" y="3321969"/>
            <a:ext cx="4358641" cy="263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Xiaozhou Li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Raghav Sethi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Kaminsky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David G. Andersen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J. Freedman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NSDI 2016</a:t>
            </a:r>
          </a:p>
        </p:txBody>
      </p:sp>
      <p:pic>
        <p:nvPicPr>
          <p:cNvPr id="6" name="Picture 5" descr="princeton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6028266"/>
            <a:ext cx="1960772" cy="589070"/>
          </a:xfrm>
          <a:prstGeom prst="rect">
            <a:avLst/>
          </a:prstGeom>
        </p:spPr>
      </p:pic>
      <p:pic>
        <p:nvPicPr>
          <p:cNvPr id="7" name="Picture 6" descr="intel-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31" y="6028265"/>
            <a:ext cx="904294" cy="589069"/>
          </a:xfrm>
          <a:prstGeom prst="rect">
            <a:avLst/>
          </a:prstGeom>
        </p:spPr>
      </p:pic>
      <p:pic>
        <p:nvPicPr>
          <p:cNvPr id="8" name="Picture 7" descr="CMU-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59" y="5974428"/>
            <a:ext cx="1116723" cy="6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98" y="4239687"/>
            <a:ext cx="7461341" cy="2102163"/>
          </a:xfrm>
        </p:spPr>
        <p:txBody>
          <a:bodyPr>
            <a:normAutofit/>
          </a:bodyPr>
          <a:lstStyle/>
          <a:p>
            <a:r>
              <a:rPr lang="en-US" sz="2400" dirty="0"/>
              <a:t>Cache must process all queries and handle misses</a:t>
            </a:r>
          </a:p>
          <a:p>
            <a:pPr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 our case, cache is small and hit ratio could be low</a:t>
            </a:r>
          </a:p>
          <a:p>
            <a:pPr marL="640080"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Throughput is bounded by the cache I/O</a:t>
            </a:r>
          </a:p>
          <a:p>
            <a:pPr marL="640080"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High latency for queries for uncached keys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79" y="73401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100" dirty="0"/>
              <a:t>Traditional architectures:  </a:t>
            </a:r>
            <a:br>
              <a:rPr lang="en-US" sz="3100" dirty="0"/>
            </a:br>
            <a:r>
              <a:rPr lang="en-US" sz="3100" dirty="0"/>
              <a:t>High-overhead for skewed/dynamic workloads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36383" y="3557922"/>
            <a:ext cx="196706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Look-aside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18987" y="3630991"/>
            <a:ext cx="173527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Look-through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46393" y="1659290"/>
            <a:ext cx="3177858" cy="2114689"/>
            <a:chOff x="885772" y="1710202"/>
            <a:chExt cx="2573066" cy="2114689"/>
          </a:xfrm>
        </p:grpSpPr>
        <p:sp>
          <p:nvSpPr>
            <p:cNvPr id="16" name="TextBox 15"/>
            <p:cNvSpPr txBox="1"/>
            <p:nvPr/>
          </p:nvSpPr>
          <p:spPr>
            <a:xfrm>
              <a:off x="1595563" y="1710202"/>
              <a:ext cx="86024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clients</a:t>
              </a:r>
            </a:p>
          </p:txBody>
        </p:sp>
        <p:sp>
          <p:nvSpPr>
            <p:cNvPr id="24" name="Can 23"/>
            <p:cNvSpPr/>
            <p:nvPr/>
          </p:nvSpPr>
          <p:spPr>
            <a:xfrm>
              <a:off x="927264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n 24"/>
            <p:cNvSpPr/>
            <p:nvPr/>
          </p:nvSpPr>
          <p:spPr>
            <a:xfrm>
              <a:off x="1303090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1678916" y="2898288"/>
              <a:ext cx="309935" cy="26907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5772" y="3178560"/>
              <a:ext cx="1207305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backends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4720" y="2921218"/>
              <a:ext cx="420129" cy="23701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5634" y="3181099"/>
              <a:ext cx="873204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cache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48347" y="207149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81979" y="2071490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715611" y="207149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49243" y="2071490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82875" y="2073232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16507" y="2073231"/>
              <a:ext cx="242401" cy="138954"/>
            </a:xfrm>
            <a:prstGeom prst="roundRect">
              <a:avLst>
                <a:gd name="adj" fmla="val 22970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029800" y="2289704"/>
              <a:ext cx="845411" cy="575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1474883" y="2289704"/>
              <a:ext cx="483129" cy="5348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2132833" y="2272752"/>
              <a:ext cx="889403" cy="56920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1360171" y="2277704"/>
              <a:ext cx="490841" cy="5390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72"/>
            <p:cNvSpPr/>
            <p:nvPr/>
          </p:nvSpPr>
          <p:spPr>
            <a:xfrm rot="1945514">
              <a:off x="2425707" y="2278413"/>
              <a:ext cx="7104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453577" y="1631291"/>
            <a:ext cx="106243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</p:txBody>
      </p:sp>
      <p:sp>
        <p:nvSpPr>
          <p:cNvPr id="92" name="Can 91"/>
          <p:cNvSpPr/>
          <p:nvPr/>
        </p:nvSpPr>
        <p:spPr>
          <a:xfrm>
            <a:off x="4785279" y="2819377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n 92"/>
          <p:cNvSpPr/>
          <p:nvPr/>
        </p:nvSpPr>
        <p:spPr>
          <a:xfrm>
            <a:off x="5161105" y="2819377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n 93"/>
          <p:cNvSpPr/>
          <p:nvPr/>
        </p:nvSpPr>
        <p:spPr>
          <a:xfrm>
            <a:off x="5536931" y="2819377"/>
            <a:ext cx="309935" cy="269070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583708" y="3099649"/>
            <a:ext cx="137977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backends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602735" y="2842307"/>
            <a:ext cx="420129" cy="23701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085822" y="3102188"/>
            <a:ext cx="2537588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cache (load balancer)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906362" y="199258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239994" y="1992579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5573626" y="199258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907258" y="1992579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240890" y="1994321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574522" y="1994320"/>
            <a:ext cx="242401" cy="138954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887815" y="2210793"/>
            <a:ext cx="845411" cy="57512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5930740" y="2934619"/>
            <a:ext cx="55255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5218186" y="2198793"/>
            <a:ext cx="490841" cy="53909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72"/>
          <p:cNvSpPr/>
          <p:nvPr/>
        </p:nvSpPr>
        <p:spPr>
          <a:xfrm>
            <a:off x="5876322" y="25541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714251" y="2303132"/>
            <a:ext cx="1505540" cy="757877"/>
            <a:chOff x="6703665" y="4133006"/>
            <a:chExt cx="1505540" cy="757877"/>
          </a:xfrm>
        </p:grpSpPr>
        <p:sp>
          <p:nvSpPr>
            <p:cNvPr id="48" name="Explosion 1 47"/>
            <p:cNvSpPr/>
            <p:nvPr/>
          </p:nvSpPr>
          <p:spPr>
            <a:xfrm rot="20874101">
              <a:off x="7079695" y="4470318"/>
              <a:ext cx="725145" cy="420565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21069066">
              <a:off x="6703665" y="4133006"/>
              <a:ext cx="1505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failure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4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03" y="4040005"/>
            <a:ext cx="7942992" cy="219282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sz="2600" dirty="0"/>
              <a:t>Switches route requests directly to the appropriate nodes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Latency can be minimized for all queries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Throughput can scale out with # of backends</a:t>
            </a:r>
          </a:p>
          <a:p>
            <a:pPr marL="514350" indent="-457200">
              <a:spcBef>
                <a:spcPts val="1200"/>
              </a:spcBef>
              <a:buSzPct val="100000"/>
            </a:pPr>
            <a:r>
              <a:rPr lang="en-US" sz="2400" dirty="0"/>
              <a:t>Availability would not be affected by cache node failures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81" y="-50749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SwitchKV: content-aware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10943" y="3092484"/>
            <a:ext cx="137313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backends</a:t>
            </a:r>
          </a:p>
        </p:txBody>
      </p:sp>
      <p:sp>
        <p:nvSpPr>
          <p:cNvPr id="30" name="Rectangle 27"/>
          <p:cNvSpPr/>
          <p:nvPr/>
        </p:nvSpPr>
        <p:spPr>
          <a:xfrm>
            <a:off x="6333965" y="2318661"/>
            <a:ext cx="541655" cy="3253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10677" y="2230838"/>
            <a:ext cx="103174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32" name="Rounded Rectangle 11"/>
          <p:cNvSpPr/>
          <p:nvPr/>
        </p:nvSpPr>
        <p:spPr>
          <a:xfrm>
            <a:off x="3191548" y="1660813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2"/>
          <p:cNvSpPr/>
          <p:nvPr/>
        </p:nvSpPr>
        <p:spPr>
          <a:xfrm>
            <a:off x="3621687" y="166081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4051825" y="1660813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4"/>
          <p:cNvSpPr/>
          <p:nvPr/>
        </p:nvSpPr>
        <p:spPr>
          <a:xfrm>
            <a:off x="4481963" y="166081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6"/>
          <p:cNvSpPr/>
          <p:nvPr/>
        </p:nvSpPr>
        <p:spPr>
          <a:xfrm>
            <a:off x="4912101" y="1663334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17"/>
          <p:cNvSpPr/>
          <p:nvPr/>
        </p:nvSpPr>
        <p:spPr>
          <a:xfrm>
            <a:off x="5342239" y="1663332"/>
            <a:ext cx="312518" cy="201242"/>
          </a:xfrm>
          <a:prstGeom prst="roundRect">
            <a:avLst>
              <a:gd name="adj" fmla="val 2297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18"/>
          <p:cNvCxnSpPr>
            <a:stCxn id="41" idx="3"/>
            <a:endCxn id="30" idx="1"/>
          </p:cNvCxnSpPr>
          <p:nvPr/>
        </p:nvCxnSpPr>
        <p:spPr>
          <a:xfrm flipV="1">
            <a:off x="5697403" y="2481343"/>
            <a:ext cx="636562" cy="2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21"/>
          <p:cNvCxnSpPr/>
          <p:nvPr/>
        </p:nvCxnSpPr>
        <p:spPr>
          <a:xfrm>
            <a:off x="4419161" y="2793929"/>
            <a:ext cx="0" cy="39326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21"/>
          <p:cNvCxnSpPr/>
          <p:nvPr/>
        </p:nvCxnSpPr>
        <p:spPr>
          <a:xfrm>
            <a:off x="4419161" y="1883884"/>
            <a:ext cx="5554" cy="33514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圆角矩形 24"/>
          <p:cNvSpPr/>
          <p:nvPr/>
        </p:nvSpPr>
        <p:spPr>
          <a:xfrm>
            <a:off x="3167340" y="2251372"/>
            <a:ext cx="2530063" cy="464738"/>
          </a:xfrm>
          <a:prstGeom prst="roundRect">
            <a:avLst>
              <a:gd name="adj" fmla="val 4234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7085" y="2284988"/>
            <a:ext cx="27097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OpenFlow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Switches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25056" y="1553378"/>
            <a:ext cx="114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61226" y="2273967"/>
            <a:ext cx="254369" cy="419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n 25"/>
          <p:cNvSpPr/>
          <p:nvPr/>
        </p:nvSpPr>
        <p:spPr>
          <a:xfrm>
            <a:off x="3197156" y="3156377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n 24"/>
          <p:cNvSpPr/>
          <p:nvPr/>
        </p:nvSpPr>
        <p:spPr>
          <a:xfrm>
            <a:off x="3808010" y="3145683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320934" y="3298272"/>
            <a:ext cx="251070" cy="0"/>
          </a:xfrm>
          <a:prstGeom prst="line">
            <a:avLst/>
          </a:prstGeom>
          <a:ln w="381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an 24"/>
          <p:cNvSpPr/>
          <p:nvPr/>
        </p:nvSpPr>
        <p:spPr>
          <a:xfrm>
            <a:off x="4800156" y="3137285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n 25"/>
          <p:cNvSpPr/>
          <p:nvPr/>
        </p:nvSpPr>
        <p:spPr>
          <a:xfrm>
            <a:off x="5345455" y="3137285"/>
            <a:ext cx="381196" cy="321974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3603" y="2254029"/>
            <a:ext cx="158230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</a:p>
        </p:txBody>
      </p:sp>
      <p:cxnSp>
        <p:nvCxnSpPr>
          <p:cNvPr id="54" name="Straight Arrow Connector 18"/>
          <p:cNvCxnSpPr>
            <a:stCxn id="44" idx="3"/>
            <a:endCxn id="41" idx="1"/>
          </p:cNvCxnSpPr>
          <p:nvPr/>
        </p:nvCxnSpPr>
        <p:spPr>
          <a:xfrm>
            <a:off x="2515595" y="2483628"/>
            <a:ext cx="651745" cy="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59" y="1645920"/>
            <a:ext cx="8300721" cy="19549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Clients encode key information in packet headers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Encode </a:t>
            </a:r>
            <a:r>
              <a:rPr lang="en-US" sz="2200" b="1" dirty="0"/>
              <a:t>key hash in MAC</a:t>
            </a:r>
            <a:r>
              <a:rPr lang="en-US" sz="2200" dirty="0"/>
              <a:t> for read queries   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200" dirty="0"/>
              <a:t>Encode destination </a:t>
            </a:r>
            <a:r>
              <a:rPr lang="en-US" sz="2200" b="1" dirty="0"/>
              <a:t>backend ID in IP </a:t>
            </a:r>
            <a:r>
              <a:rPr lang="en-US" sz="2200" dirty="0"/>
              <a:t>for all queries</a:t>
            </a:r>
            <a:endParaRPr lang="en-US" sz="2200" b="1" dirty="0"/>
          </a:p>
          <a:p>
            <a:pPr>
              <a:spcBef>
                <a:spcPts val="1800"/>
              </a:spcBef>
            </a:pPr>
            <a:r>
              <a:rPr lang="en-US" sz="2400" dirty="0"/>
              <a:t>Switches maintain forwarding rules and route query packets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17" y="-6960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Exploit SDN and switch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1945" y="3900118"/>
            <a:ext cx="3789438" cy="768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table</a:t>
            </a:r>
          </a:p>
          <a:p>
            <a:pPr algn="ctr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cxnSpLocks/>
            <a:stCxn id="11" idx="3"/>
            <a:endCxn id="8" idx="1"/>
          </p:cNvCxnSpPr>
          <p:nvPr/>
        </p:nvCxnSpPr>
        <p:spPr>
          <a:xfrm>
            <a:off x="1776500" y="4282363"/>
            <a:ext cx="345445" cy="185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21945" y="5190043"/>
            <a:ext cx="3789437" cy="730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TCAM table</a:t>
            </a:r>
          </a:p>
          <a:p>
            <a:pPr algn="ctr"/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6559" y="4106877"/>
            <a:ext cx="1359941" cy="3509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71142" y="4115458"/>
            <a:ext cx="1720160" cy="359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Out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cxnSpLocks/>
            <a:stCxn id="8" idx="3"/>
            <a:endCxn id="12" idx="1"/>
          </p:cNvCxnSpPr>
          <p:nvPr/>
        </p:nvCxnSpPr>
        <p:spPr>
          <a:xfrm>
            <a:off x="5911383" y="4284219"/>
            <a:ext cx="859759" cy="109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8" idx="2"/>
            <a:endCxn id="10" idx="0"/>
          </p:cNvCxnSpPr>
          <p:nvPr/>
        </p:nvCxnSpPr>
        <p:spPr>
          <a:xfrm>
            <a:off x="4016664" y="4668319"/>
            <a:ext cx="0" cy="52172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89168" y="4693443"/>
            <a:ext cx="814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37326" y="3858139"/>
            <a:ext cx="59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59550" y="4226352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match rule per cached key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61955" y="549724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rule per physical machine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71142" y="5389615"/>
            <a:ext cx="1720159" cy="359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Out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>
            <a:cxnSpLocks/>
            <a:stCxn id="10" idx="3"/>
            <a:endCxn id="25" idx="1"/>
          </p:cNvCxnSpPr>
          <p:nvPr/>
        </p:nvCxnSpPr>
        <p:spPr>
          <a:xfrm>
            <a:off x="5911382" y="5555429"/>
            <a:ext cx="859760" cy="1384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756229" y="4474782"/>
            <a:ext cx="173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the cache</a:t>
            </a:r>
          </a:p>
        </p:txBody>
      </p:sp>
    </p:spTree>
    <p:extLst>
      <p:ext uri="{BB962C8B-B14F-4D97-AF65-F5344CB8AC3E}">
        <p14:creationId xmlns:p14="http://schemas.microsoft.com/office/powerpoint/2010/main" val="276425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/>
      <p:bldP spid="19" grpId="0"/>
      <p:bldP spid="17" grpId="0"/>
      <p:bldP spid="20" grpId="0"/>
      <p:bldP spid="25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88" y="1470318"/>
            <a:ext cx="8504912" cy="1897272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New challenges for cache updates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Only cache the hottest O(</a:t>
            </a:r>
            <a:r>
              <a:rPr lang="en-US" sz="2400" i="1" dirty="0" err="1"/>
              <a:t>n</a:t>
            </a:r>
            <a:r>
              <a:rPr lang="en-US" sz="2400" dirty="0" err="1"/>
              <a:t>log</a:t>
            </a:r>
            <a:r>
              <a:rPr lang="en-US" sz="2400" i="1" dirty="0" err="1"/>
              <a:t>n</a:t>
            </a:r>
            <a:r>
              <a:rPr lang="en-US" sz="2400" dirty="0"/>
              <a:t>) items</a:t>
            </a:r>
          </a:p>
          <a:p>
            <a:pPr lvl="1">
              <a:spcBef>
                <a:spcPts val="600"/>
              </a:spcBef>
              <a:buSzPct val="70000"/>
              <a:buFont typeface="Wingdings" panose="05000000000000000000" pitchFamily="2" charset="2"/>
              <a:buChar char="§"/>
            </a:pPr>
            <a:r>
              <a:rPr lang="en-US" sz="2400" dirty="0"/>
              <a:t>Limited switch rule update rate</a:t>
            </a:r>
          </a:p>
          <a:p>
            <a:pPr marL="342900" lvl="1" indent="-342900">
              <a:spcBef>
                <a:spcPts val="1800"/>
              </a:spcBef>
              <a:buFont typeface="Arial"/>
              <a:buChar char="•"/>
            </a:pPr>
            <a:r>
              <a:rPr lang="en-US" sz="2600" dirty="0"/>
              <a:t>Goal: </a:t>
            </a:r>
            <a:r>
              <a:rPr lang="en-US" sz="2600" b="1" dirty="0"/>
              <a:t>react quickly </a:t>
            </a:r>
            <a:r>
              <a:rPr lang="en-US" sz="2600" dirty="0"/>
              <a:t>to workload changes with </a:t>
            </a:r>
            <a:r>
              <a:rPr lang="en-US" sz="2600" b="1" dirty="0"/>
              <a:t>minimal updates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" y="-45443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Keep cache and switch rules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42668" y="4454915"/>
            <a:ext cx="456736" cy="5290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15914" y="4445685"/>
            <a:ext cx="841786" cy="1293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cache</a:t>
            </a:r>
          </a:p>
        </p:txBody>
      </p:sp>
      <p:sp>
        <p:nvSpPr>
          <p:cNvPr id="27" name="U-Turn Arrow 26"/>
          <p:cNvSpPr/>
          <p:nvPr/>
        </p:nvSpPr>
        <p:spPr>
          <a:xfrm flipH="1">
            <a:off x="1213699" y="4038761"/>
            <a:ext cx="1462559" cy="416154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8" name="Can 27"/>
          <p:cNvSpPr/>
          <p:nvPr/>
        </p:nvSpPr>
        <p:spPr>
          <a:xfrm>
            <a:off x="6195659" y="4445684"/>
            <a:ext cx="1076257" cy="1255836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backend</a:t>
            </a:r>
          </a:p>
        </p:txBody>
      </p:sp>
      <p:sp>
        <p:nvSpPr>
          <p:cNvPr id="29" name="U-Turn Arrow 28"/>
          <p:cNvSpPr/>
          <p:nvPr/>
        </p:nvSpPr>
        <p:spPr>
          <a:xfrm flipH="1">
            <a:off x="2847289" y="4031708"/>
            <a:ext cx="3861160" cy="416154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rgbClr val="0070C0"/>
          </a:solidFill>
          <a:ln w="63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7075" y="3619522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switch rule update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57700" y="4854490"/>
            <a:ext cx="293795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257701" y="5053753"/>
            <a:ext cx="2937958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6220" y="3642083"/>
            <a:ext cx="2696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top-k &lt;key, load&gt; list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02041" y="4020655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(periodic)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01623" y="4483527"/>
            <a:ext cx="275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fetch &lt;key, value&gt;</a:t>
            </a:r>
          </a:p>
        </p:txBody>
      </p:sp>
      <p:sp>
        <p:nvSpPr>
          <p:cNvPr id="40" name="U-Turn Arrow 39"/>
          <p:cNvSpPr/>
          <p:nvPr/>
        </p:nvSpPr>
        <p:spPr>
          <a:xfrm flipH="1" flipV="1">
            <a:off x="2847287" y="5732130"/>
            <a:ext cx="3861161" cy="369499"/>
          </a:xfrm>
          <a:prstGeom prst="uturnArrow">
            <a:avLst>
              <a:gd name="adj1" fmla="val 4656"/>
              <a:gd name="adj2" fmla="val 19281"/>
              <a:gd name="adj3" fmla="val 42157"/>
              <a:gd name="adj4" fmla="val 43750"/>
              <a:gd name="adj5" fmla="val 99782"/>
            </a:avLst>
          </a:prstGeom>
          <a:solidFill>
            <a:schemeClr val="accent4">
              <a:lumMod val="75000"/>
            </a:schemeClr>
          </a:solidFill>
          <a:ln w="63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86937" y="6094150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(instant)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34577" y="5701520"/>
            <a:ext cx="3012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bursty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hot &lt;key, value&gt;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255" y="500298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controller</a:t>
            </a:r>
          </a:p>
        </p:txBody>
      </p:sp>
    </p:spTree>
    <p:extLst>
      <p:ext uri="{BB962C8B-B14F-4D97-AF65-F5344CB8AC3E}">
        <p14:creationId xmlns:p14="http://schemas.microsoft.com/office/powerpoint/2010/main" val="37434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3" grpId="0"/>
      <p:bldP spid="34" grpId="0"/>
      <p:bldP spid="36" grpId="0"/>
      <p:bldP spid="40" grpId="0" animBg="1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EA0-3142-4E43-B889-2EB135B2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2856459"/>
            <a:ext cx="7772400" cy="1166478"/>
          </a:xfrm>
        </p:spPr>
        <p:txBody>
          <a:bodyPr/>
          <a:lstStyle/>
          <a:p>
            <a:r>
              <a:rPr lang="en-US" dirty="0"/>
              <a:t>Distributed Queues</a:t>
            </a:r>
            <a:br>
              <a:rPr lang="en-US" dirty="0"/>
            </a:br>
            <a:r>
              <a:rPr lang="en-US" dirty="0"/>
              <a:t>&amp; Apache Kafka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6F08-8FD2-D344-B97C-8DDD51A5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pub sub ?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838200" y="2148840"/>
            <a:ext cx="1447800" cy="548640"/>
          </a:xfrm>
          <a:prstGeom prst="round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pitchFamily="-107" charset="-128"/>
                <a:cs typeface="Calibri" panose="020F0502020204030204" pitchFamily="34" charset="0"/>
                <a:sym typeface="Cochin" pitchFamily="-107" charset="0"/>
              </a:rPr>
              <a:t>Producer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477000" y="21336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pitchFamily="-107" charset="-128"/>
                <a:cs typeface="Calibri" panose="020F0502020204030204" pitchFamily="34" charset="0"/>
                <a:sym typeface="Cochin" pitchFamily="-107" charset="0"/>
              </a:rPr>
              <a:t>Consumer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838200" y="4724400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pitchFamily="-107" charset="-128"/>
                <a:cs typeface="Calibri" panose="020F0502020204030204" pitchFamily="34" charset="0"/>
                <a:sym typeface="Cochin" pitchFamily="-107" charset="0"/>
              </a:rPr>
              <a:t>Producer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6553200" y="4343400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ヒラギノ明朝 ProN W3" pitchFamily="-107" charset="-128"/>
                <a:cs typeface="Calibri" panose="020F0502020204030204" pitchFamily="34" charset="0"/>
                <a:sym typeface="Cochin" pitchFamily="-107" charset="0"/>
              </a:rPr>
              <a:t>Consumer</a:t>
            </a:r>
          </a:p>
        </p:txBody>
      </p:sp>
      <p:sp>
        <p:nvSpPr>
          <p:cNvPr id="44" name="Cloud 43"/>
          <p:cNvSpPr/>
          <p:nvPr/>
        </p:nvSpPr>
        <p:spPr>
          <a:xfrm>
            <a:off x="2895600" y="2529840"/>
            <a:ext cx="2971800" cy="2286000"/>
          </a:xfrm>
          <a:prstGeom prst="cloud">
            <a:avLst/>
          </a:prstGeom>
          <a:solidFill>
            <a:schemeClr val="accent1">
              <a:alpha val="53000"/>
            </a:schemeClr>
          </a:solidFill>
          <a:ln>
            <a:solidFill>
              <a:schemeClr val="accent1">
                <a:shade val="95000"/>
                <a:satMod val="105000"/>
                <a:alpha val="13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276600" y="2910840"/>
            <a:ext cx="1346200" cy="457200"/>
            <a:chOff x="3505200" y="2743200"/>
            <a:chExt cx="1346200" cy="457200"/>
          </a:xfrm>
        </p:grpSpPr>
        <p:sp>
          <p:nvSpPr>
            <p:cNvPr id="47" name="Stored Data 46"/>
            <p:cNvSpPr/>
            <p:nvPr/>
          </p:nvSpPr>
          <p:spPr>
            <a:xfrm flipH="1">
              <a:off x="3606800" y="2743200"/>
              <a:ext cx="1244600" cy="457200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Topic 1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505200" y="2743200"/>
              <a:ext cx="304800" cy="4572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632960" y="3101828"/>
            <a:ext cx="1295400" cy="457200"/>
            <a:chOff x="3566160" y="2857988"/>
            <a:chExt cx="1295400" cy="457200"/>
          </a:xfrm>
        </p:grpSpPr>
        <p:sp>
          <p:nvSpPr>
            <p:cNvPr id="66" name="Stored Data 65"/>
            <p:cNvSpPr/>
            <p:nvPr/>
          </p:nvSpPr>
          <p:spPr>
            <a:xfrm flipH="1">
              <a:off x="3667760" y="2857988"/>
              <a:ext cx="1193800" cy="457200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Topic 2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3566160" y="2857988"/>
              <a:ext cx="304800" cy="4572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79801" y="3576125"/>
            <a:ext cx="1335678" cy="457200"/>
            <a:chOff x="3327401" y="2722685"/>
            <a:chExt cx="1335678" cy="457200"/>
          </a:xfrm>
        </p:grpSpPr>
        <p:sp>
          <p:nvSpPr>
            <p:cNvPr id="69" name="Stored Data 68"/>
            <p:cNvSpPr/>
            <p:nvPr/>
          </p:nvSpPr>
          <p:spPr>
            <a:xfrm flipH="1">
              <a:off x="3429000" y="2722685"/>
              <a:ext cx="1234079" cy="457200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Topic 3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3327401" y="2722685"/>
              <a:ext cx="304800" cy="4572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Right Arrow 70"/>
          <p:cNvSpPr/>
          <p:nvPr/>
        </p:nvSpPr>
        <p:spPr>
          <a:xfrm rot="2322694">
            <a:off x="2441781" y="2685925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Straight Arrow Connector 72"/>
          <p:cNvCxnSpPr>
            <a:stCxn id="22" idx="1"/>
          </p:cNvCxnSpPr>
          <p:nvPr/>
        </p:nvCxnSpPr>
        <p:spPr>
          <a:xfrm rot="10800000" flipV="1">
            <a:off x="5715000" y="2407920"/>
            <a:ext cx="762000" cy="60960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2" idx="1"/>
          </p:cNvCxnSpPr>
          <p:nvPr/>
        </p:nvCxnSpPr>
        <p:spPr>
          <a:xfrm rot="10800000">
            <a:off x="5715000" y="4053840"/>
            <a:ext cx="838200" cy="563880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 rot="19404221">
            <a:off x="2366813" y="4467488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ight Arrow 79"/>
          <p:cNvSpPr/>
          <p:nvPr/>
        </p:nvSpPr>
        <p:spPr>
          <a:xfrm rot="19080788">
            <a:off x="5781887" y="2842516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ight Arrow 80"/>
          <p:cNvSpPr/>
          <p:nvPr/>
        </p:nvSpPr>
        <p:spPr>
          <a:xfrm rot="1795341">
            <a:off x="5491270" y="4421918"/>
            <a:ext cx="816546" cy="2854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81600" y="21470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subscribe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352853" y="2079387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publish(topic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msg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409466" y="40333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Publish subscribe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48400" y="291084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72200" y="489204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86828"/>
      </p:ext>
    </p:extLst>
  </p:cSld>
  <p:clrMapOvr>
    <a:masterClrMapping/>
  </p:clrMapOvr>
  <p:transition advTm="13528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Tradeoff</a:t>
            </a:r>
          </a:p>
          <a:p>
            <a:pPr lvl="1"/>
            <a:r>
              <a:rPr lang="en-US" sz="2400" dirty="0"/>
              <a:t>Fast:   Costly, small, close</a:t>
            </a:r>
          </a:p>
          <a:p>
            <a:pPr lvl="1"/>
            <a:r>
              <a:rPr lang="en-US" sz="2400" dirty="0"/>
              <a:t>Slow:  Cheap, large, far</a:t>
            </a:r>
          </a:p>
          <a:p>
            <a:r>
              <a:rPr lang="en-US" sz="2800" dirty="0"/>
              <a:t>Based on two assumptions</a:t>
            </a:r>
          </a:p>
          <a:p>
            <a:pPr lvl="1"/>
            <a:r>
              <a:rPr lang="en-US" sz="2400" dirty="0"/>
              <a:t>Temporal location:  Will be accessed again soon</a:t>
            </a:r>
          </a:p>
          <a:p>
            <a:pPr lvl="1"/>
            <a:r>
              <a:rPr lang="en-US" sz="2400" dirty="0"/>
              <a:t>Spatial location:  Nearby data will be accessed soon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caching rule</a:t>
            </a:r>
          </a:p>
        </p:txBody>
      </p:sp>
    </p:spTree>
    <p:extLst>
      <p:ext uri="{BB962C8B-B14F-4D97-AF65-F5344CB8AC3E}">
        <p14:creationId xmlns:p14="http://schemas.microsoft.com/office/powerpoint/2010/main" val="681640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load balancing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4841072" y="5407396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-107" charset="-128"/>
                <a:cs typeface="Arial" panose="020B0604020202020204" pitchFamily="34" charset="0"/>
                <a:sym typeface="Cochin" pitchFamily="-107" charset="0"/>
              </a:rPr>
              <a:t>Consumer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841072" y="1673596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-107" charset="-128"/>
                <a:cs typeface="Arial" panose="020B0604020202020204" pitchFamily="34" charset="0"/>
                <a:sym typeface="Cochin" pitchFamily="-107" charset="0"/>
              </a:rPr>
              <a:t>Producer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3560" y="3349996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59488" y="3345766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Broker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268820" y="5403166"/>
            <a:ext cx="1676400" cy="548640"/>
          </a:xfrm>
          <a:prstGeom prst="roundRect">
            <a:avLst/>
          </a:prstGeom>
          <a:solidFill>
            <a:schemeClr val="accent4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-107" charset="-128"/>
                <a:cs typeface="Arial" panose="020B0604020202020204" pitchFamily="34" charset="0"/>
                <a:sym typeface="Cochin" pitchFamily="-107" charset="0"/>
              </a:rPr>
              <a:t>Consumer</a:t>
            </a:r>
          </a:p>
        </p:txBody>
      </p:sp>
      <p:cxnSp>
        <p:nvCxnSpPr>
          <p:cNvPr id="24" name="Straight Arrow Connector 23"/>
          <p:cNvCxnSpPr>
            <a:cxnSpLocks/>
            <a:endCxn id="14" idx="0"/>
          </p:cNvCxnSpPr>
          <p:nvPr/>
        </p:nvCxnSpPr>
        <p:spPr bwMode="auto">
          <a:xfrm>
            <a:off x="5485460" y="2222236"/>
            <a:ext cx="2321728" cy="112353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cxnSpLocks/>
            <a:endCxn id="13" idx="0"/>
          </p:cNvCxnSpPr>
          <p:nvPr/>
        </p:nvCxnSpPr>
        <p:spPr bwMode="auto">
          <a:xfrm rot="16200000" flipH="1">
            <a:off x="5264480" y="2443216"/>
            <a:ext cx="1127760" cy="6858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cxnSpLocks/>
            <a:endCxn id="13" idx="2"/>
          </p:cNvCxnSpPr>
          <p:nvPr/>
        </p:nvCxnSpPr>
        <p:spPr bwMode="auto">
          <a:xfrm rot="5400000" flipH="1" flipV="1">
            <a:off x="5237810" y="4473946"/>
            <a:ext cx="1295400" cy="5715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15" idx="0"/>
            <a:endCxn id="14" idx="2"/>
          </p:cNvCxnSpPr>
          <p:nvPr/>
        </p:nvCxnSpPr>
        <p:spPr bwMode="auto">
          <a:xfrm flipH="1" flipV="1">
            <a:off x="7807188" y="4107766"/>
            <a:ext cx="299832" cy="12954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5" idx="0"/>
            <a:endCxn id="13" idx="2"/>
          </p:cNvCxnSpPr>
          <p:nvPr/>
        </p:nvCxnSpPr>
        <p:spPr bwMode="auto">
          <a:xfrm flipH="1" flipV="1">
            <a:off x="6171260" y="4111996"/>
            <a:ext cx="1935760" cy="129117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7268820" y="1654126"/>
            <a:ext cx="1447800" cy="548640"/>
          </a:xfrm>
          <a:prstGeom prst="roundRect">
            <a:avLst/>
          </a:prstGeom>
          <a:solidFill>
            <a:schemeClr val="accent3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3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ヒラギノ明朝 ProN W3" pitchFamily="-107" charset="-128"/>
                <a:cs typeface="Arial" panose="020B0604020202020204" pitchFamily="34" charset="0"/>
                <a:sym typeface="Cochin" pitchFamily="-107" charset="0"/>
              </a:rPr>
              <a:t>Producer</a:t>
            </a:r>
          </a:p>
        </p:txBody>
      </p:sp>
      <p:cxnSp>
        <p:nvCxnSpPr>
          <p:cNvPr id="39" name="Straight Arrow Connector 38"/>
          <p:cNvCxnSpPr>
            <a:stCxn id="33" idx="2"/>
            <a:endCxn id="13" idx="0"/>
          </p:cNvCxnSpPr>
          <p:nvPr/>
        </p:nvCxnSpPr>
        <p:spPr bwMode="auto">
          <a:xfrm flipH="1">
            <a:off x="6171260" y="2202766"/>
            <a:ext cx="1821460" cy="114723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3" idx="2"/>
            <a:endCxn id="14" idx="0"/>
          </p:cNvCxnSpPr>
          <p:nvPr/>
        </p:nvCxnSpPr>
        <p:spPr bwMode="auto">
          <a:xfrm flipH="1">
            <a:off x="7807188" y="2202766"/>
            <a:ext cx="185532" cy="1143000"/>
          </a:xfrm>
          <a:prstGeom prst="straightConnector1">
            <a:avLst/>
          </a:prstGeom>
          <a:solidFill>
            <a:srgbClr val="163859">
              <a:alpha val="34901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02CC51-417E-DD4D-9D12-2D049707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76" y="2202766"/>
            <a:ext cx="5097035" cy="3757500"/>
          </a:xfrm>
        </p:spPr>
        <p:txBody>
          <a:bodyPr>
            <a:normAutofit/>
          </a:bodyPr>
          <a:lstStyle/>
          <a:p>
            <a:r>
              <a:rPr lang="en-US" sz="2400" dirty="0">
                <a:sym typeface="Wingdings"/>
              </a:rPr>
              <a:t>Parties</a:t>
            </a:r>
            <a:endParaRPr lang="en-US" sz="2000" dirty="0">
              <a:sym typeface="Wingdings"/>
            </a:endParaRPr>
          </a:p>
          <a:p>
            <a:pPr lvl="1"/>
            <a:r>
              <a:rPr lang="en-US" sz="2000" b="1" dirty="0">
                <a:sym typeface="Wingdings"/>
              </a:rPr>
              <a:t>Producers</a:t>
            </a:r>
            <a:r>
              <a:rPr lang="en-US" sz="2000" dirty="0">
                <a:sym typeface="Wingdings"/>
              </a:rPr>
              <a:t> write data to </a:t>
            </a:r>
            <a:r>
              <a:rPr lang="en-US" sz="2000" b="1" dirty="0">
                <a:sym typeface="Wingdings"/>
              </a:rPr>
              <a:t>brokers</a:t>
            </a:r>
            <a:endParaRPr lang="en-US" sz="2000" dirty="0">
              <a:sym typeface="Wingdings"/>
            </a:endParaRPr>
          </a:p>
          <a:p>
            <a:pPr lvl="1"/>
            <a:r>
              <a:rPr lang="en-US" sz="2000" b="1" dirty="0">
                <a:sym typeface="Wingdings"/>
              </a:rPr>
              <a:t>Consumers</a:t>
            </a:r>
            <a:r>
              <a:rPr lang="en-US" sz="2000" dirty="0">
                <a:sym typeface="Wingdings"/>
              </a:rPr>
              <a:t> read data from </a:t>
            </a:r>
            <a:r>
              <a:rPr lang="en-US" sz="2000" b="1" dirty="0">
                <a:sym typeface="Wingdings"/>
              </a:rPr>
              <a:t>brokers</a:t>
            </a:r>
            <a:endParaRPr lang="en-US" sz="20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Data stored in </a:t>
            </a:r>
            <a:r>
              <a:rPr lang="en-US" sz="2400" b="1" dirty="0">
                <a:sym typeface="Wingdings"/>
              </a:rPr>
              <a:t>topics</a:t>
            </a:r>
            <a:endParaRPr lang="en-US" sz="2400" dirty="0">
              <a:sym typeface="Wingdings"/>
            </a:endParaRPr>
          </a:p>
          <a:p>
            <a:pPr lvl="1"/>
            <a:r>
              <a:rPr lang="en-US" sz="2000" b="1" dirty="0">
                <a:sym typeface="Wingdings"/>
              </a:rPr>
              <a:t>Topics </a:t>
            </a:r>
            <a:r>
              <a:rPr lang="en-US" sz="2000" dirty="0">
                <a:sym typeface="Wingdings"/>
              </a:rPr>
              <a:t>split into </a:t>
            </a:r>
            <a:r>
              <a:rPr lang="en-US" sz="2000" b="1" dirty="0">
                <a:sym typeface="Wingdings"/>
              </a:rPr>
              <a:t>partitions</a:t>
            </a:r>
          </a:p>
          <a:p>
            <a:pPr lvl="1"/>
            <a:r>
              <a:rPr lang="en-US" sz="2000" b="1" dirty="0">
                <a:sym typeface="Wingdings"/>
              </a:rPr>
              <a:t>Partitions </a:t>
            </a:r>
            <a:r>
              <a:rPr lang="en-US" sz="2000" dirty="0">
                <a:sym typeface="Wingdings"/>
              </a:rPr>
              <a:t>are </a:t>
            </a:r>
            <a:r>
              <a:rPr lang="en-US" sz="2000" b="1" dirty="0">
                <a:sym typeface="Wingdings"/>
              </a:rPr>
              <a:t>replicated </a:t>
            </a:r>
            <a:r>
              <a:rPr lang="en-US" sz="2000" dirty="0">
                <a:sym typeface="Wingdings"/>
              </a:rPr>
              <a:t>for          failure recovery </a:t>
            </a:r>
          </a:p>
          <a:p>
            <a:pPr marL="0" indent="0">
              <a:buNone/>
            </a:pPr>
            <a:endParaRPr lang="en-US" sz="2400" dirty="0">
              <a:sym typeface="Wingding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971666"/>
      </p:ext>
    </p:extLst>
  </p:cSld>
  <p:clrMapOvr>
    <a:masterClrMapping/>
  </p:clrMapOvr>
  <p:transition advTm="210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670701" y="2969499"/>
            <a:ext cx="5208999" cy="3583701"/>
            <a:chOff x="1571310" y="2222500"/>
            <a:chExt cx="5208999" cy="3836431"/>
          </a:xfrm>
        </p:grpSpPr>
        <p:sp>
          <p:nvSpPr>
            <p:cNvPr id="33" name="Rectangle 32"/>
            <p:cNvSpPr/>
            <p:nvPr/>
          </p:nvSpPr>
          <p:spPr>
            <a:xfrm>
              <a:off x="1571310" y="2222500"/>
              <a:ext cx="5208999" cy="3836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67972" y="5617710"/>
              <a:ext cx="1210589" cy="39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Broker(s)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194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65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954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48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41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714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24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17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126635" y="3052225"/>
            <a:ext cx="3526928" cy="1959354"/>
            <a:chOff x="5027244" y="2557956"/>
            <a:chExt cx="3526928" cy="1959354"/>
          </a:xfrm>
        </p:grpSpPr>
        <p:sp>
          <p:nvSpPr>
            <p:cNvPr id="27" name="Rectangle 26"/>
            <p:cNvSpPr/>
            <p:nvPr/>
          </p:nvSpPr>
          <p:spPr>
            <a:xfrm>
              <a:off x="5600700" y="3168650"/>
              <a:ext cx="368300" cy="368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8011" y="2557956"/>
              <a:ext cx="1243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Producer A1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78011" y="2853428"/>
              <a:ext cx="1243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Producer A2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88183" y="3263202"/>
              <a:ext cx="1253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Producer A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8101" y="300731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cxnSp>
          <p:nvCxnSpPr>
            <p:cNvPr id="36" name="Elbow Connector 35"/>
            <p:cNvCxnSpPr/>
            <p:nvPr/>
          </p:nvCxnSpPr>
          <p:spPr>
            <a:xfrm rot="10800000" flipV="1">
              <a:off x="6137822" y="2768600"/>
              <a:ext cx="897979" cy="596900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027244" y="3932535"/>
              <a:ext cx="35269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Producers always append to “tail”</a:t>
              </a:r>
            </a:p>
            <a:p>
              <a:pPr algn="ctr"/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(think: append to a file)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07142" y="370588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52360" y="2557023"/>
            <a:ext cx="6314550" cy="802979"/>
            <a:chOff x="152969" y="2062754"/>
            <a:chExt cx="6314550" cy="802979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1943303" y="2237083"/>
              <a:ext cx="419100" cy="838200"/>
            </a:xfrm>
            <a:prstGeom prst="leftBrace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61A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2969" y="2062754"/>
              <a:ext cx="6314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Kafka prunes “head” based on </a:t>
              </a:r>
              <a:r>
                <a:rPr lang="en-US" sz="1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  <a:r>
                <a:rPr lang="en-US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1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 size</a:t>
              </a:r>
              <a:r>
                <a:rPr lang="en-US" sz="1800" i="1" dirty="0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18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“key”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34126" y="4053245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Older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161" y="405324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77591" y="3256122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Kafka topic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534943"/>
            <a:ext cx="8686800" cy="642256"/>
          </a:xfrm>
        </p:spPr>
        <p:txBody>
          <a:bodyPr>
            <a:normAutofit/>
          </a:bodyPr>
          <a:lstStyle/>
          <a:p>
            <a:r>
              <a:rPr lang="en-US" sz="2800" b="1" dirty="0"/>
              <a:t>Topic: </a:t>
            </a:r>
            <a:r>
              <a:rPr lang="en-US" sz="2800" dirty="0"/>
              <a:t>name to which messages are published</a:t>
            </a:r>
          </a:p>
        </p:txBody>
      </p:sp>
    </p:spTree>
    <p:extLst>
      <p:ext uri="{BB962C8B-B14F-4D97-AF65-F5344CB8AC3E}">
        <p14:creationId xmlns:p14="http://schemas.microsoft.com/office/powerpoint/2010/main" val="6880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670701" y="2969499"/>
            <a:ext cx="5208999" cy="3583701"/>
            <a:chOff x="1571310" y="2222500"/>
            <a:chExt cx="5208999" cy="3836431"/>
          </a:xfrm>
        </p:grpSpPr>
        <p:sp>
          <p:nvSpPr>
            <p:cNvPr id="33" name="Rectangle 32"/>
            <p:cNvSpPr/>
            <p:nvPr/>
          </p:nvSpPr>
          <p:spPr>
            <a:xfrm>
              <a:off x="1571310" y="2222500"/>
              <a:ext cx="5208999" cy="3836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67972" y="5617710"/>
              <a:ext cx="1210589" cy="3953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Broker(s)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194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965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954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648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41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714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824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1791" y="3662919"/>
            <a:ext cx="368300" cy="36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5126635" y="3052225"/>
            <a:ext cx="3526928" cy="1959354"/>
            <a:chOff x="5027244" y="2557956"/>
            <a:chExt cx="3526928" cy="1959354"/>
          </a:xfrm>
        </p:grpSpPr>
        <p:sp>
          <p:nvSpPr>
            <p:cNvPr id="27" name="Rectangle 26"/>
            <p:cNvSpPr/>
            <p:nvPr/>
          </p:nvSpPr>
          <p:spPr>
            <a:xfrm>
              <a:off x="5600700" y="3168650"/>
              <a:ext cx="368300" cy="368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78011" y="2557956"/>
              <a:ext cx="1243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Producer A1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78011" y="2853428"/>
              <a:ext cx="12439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Producer A2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88183" y="3263202"/>
              <a:ext cx="12536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Producer A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8101" y="3007317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  <p:cxnSp>
          <p:nvCxnSpPr>
            <p:cNvPr id="36" name="Elbow Connector 35"/>
            <p:cNvCxnSpPr/>
            <p:nvPr/>
          </p:nvCxnSpPr>
          <p:spPr>
            <a:xfrm rot="10800000" flipV="1">
              <a:off x="6137822" y="2768600"/>
              <a:ext cx="897979" cy="596900"/>
            </a:xfrm>
            <a:prstGeom prst="bentConnector3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027244" y="3932535"/>
              <a:ext cx="35269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Producers always append to “tail”</a:t>
              </a:r>
            </a:p>
            <a:p>
              <a:pPr algn="ctr"/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(think: append to a file)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07142" y="370588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4126" y="4053245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Older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161" y="405324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msgs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77591" y="3256122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Kafka topic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66FDC6-2E69-FD40-9C7A-8E09E7D38562}"/>
              </a:ext>
            </a:extLst>
          </p:cNvPr>
          <p:cNvGrpSpPr/>
          <p:nvPr/>
        </p:nvGrpSpPr>
        <p:grpSpPr>
          <a:xfrm>
            <a:off x="754935" y="1542226"/>
            <a:ext cx="7198287" cy="1700849"/>
            <a:chOff x="718166" y="1306468"/>
            <a:chExt cx="7198287" cy="170084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F725661-F133-E44C-9034-D79A4D1BD9C7}"/>
                </a:ext>
              </a:extLst>
            </p:cNvPr>
            <p:cNvSpPr txBox="1"/>
            <p:nvPr/>
          </p:nvSpPr>
          <p:spPr>
            <a:xfrm>
              <a:off x="718166" y="1319311"/>
              <a:ext cx="1906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Consumer group C1</a:t>
              </a:r>
            </a:p>
          </p:txBody>
        </p:sp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B1CA23BD-FB54-CC43-AFBB-7BD8EBFBB87C}"/>
                </a:ext>
              </a:extLst>
            </p:cNvPr>
            <p:cNvCxnSpPr>
              <a:stCxn id="39" idx="3"/>
            </p:cNvCxnSpPr>
            <p:nvPr/>
          </p:nvCxnSpPr>
          <p:spPr>
            <a:xfrm>
              <a:off x="2624458" y="1473200"/>
              <a:ext cx="1287142" cy="1534117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E311C11-B63B-DB4A-B913-2BBDE1D64D8D}"/>
                </a:ext>
              </a:extLst>
            </p:cNvPr>
            <p:cNvSpPr txBox="1"/>
            <p:nvPr/>
          </p:nvSpPr>
          <p:spPr>
            <a:xfrm>
              <a:off x="4249491" y="1306468"/>
              <a:ext cx="3666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rgbClr val="000000"/>
                  </a:solidFill>
                  <a:latin typeface="Arial"/>
                  <a:cs typeface="Arial"/>
                </a:rPr>
                <a:t>Consumers use an “offset pointer” to</a:t>
              </a:r>
            </a:p>
            <a:p>
              <a:pPr algn="ctr"/>
              <a:r>
                <a:rPr lang="en-US" sz="1600" i="1" dirty="0">
                  <a:solidFill>
                    <a:srgbClr val="000000"/>
                  </a:solidFill>
                  <a:latin typeface="Arial"/>
                  <a:cs typeface="Arial"/>
                </a:rPr>
                <a:t>track/control their read progress</a:t>
              </a:r>
            </a:p>
            <a:p>
              <a:pPr algn="ctr"/>
              <a:r>
                <a:rPr lang="en-US" sz="1600" i="1" dirty="0">
                  <a:solidFill>
                    <a:srgbClr val="000000"/>
                  </a:solidFill>
                  <a:latin typeface="Arial"/>
                  <a:cs typeface="Arial"/>
                </a:rPr>
                <a:t>(and decide the pace of consumption)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E80DF8-858E-434C-B004-C1774B9870C1}"/>
                </a:ext>
              </a:extLst>
            </p:cNvPr>
            <p:cNvSpPr txBox="1"/>
            <p:nvPr/>
          </p:nvSpPr>
          <p:spPr>
            <a:xfrm>
              <a:off x="718166" y="1944785"/>
              <a:ext cx="1906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Consumer group C2</a:t>
              </a:r>
            </a:p>
          </p:txBody>
        </p:sp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8EB39140-6520-BB41-84E9-BF0BA01306AB}"/>
                </a:ext>
              </a:extLst>
            </p:cNvPr>
            <p:cNvCxnSpPr>
              <a:stCxn id="50" idx="3"/>
            </p:cNvCxnSpPr>
            <p:nvPr/>
          </p:nvCxnSpPr>
          <p:spPr>
            <a:xfrm>
              <a:off x="2624458" y="2098674"/>
              <a:ext cx="550542" cy="908643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073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470990"/>
            <a:ext cx="8229600" cy="4863491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/>
              <a:t>A topic consists of </a:t>
            </a:r>
            <a:r>
              <a:rPr lang="en-US" sz="2400" b="1" dirty="0"/>
              <a:t>partitions.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b="1" dirty="0"/>
              <a:t>Partition:  </a:t>
            </a:r>
            <a:r>
              <a:rPr lang="en-US" sz="2400" dirty="0"/>
              <a:t>ordered + immutable sequence of </a:t>
            </a:r>
            <a:r>
              <a:rPr lang="en-US" sz="2400" dirty="0" err="1"/>
              <a:t>msgs</a:t>
            </a:r>
            <a:r>
              <a:rPr lang="en-US" sz="2400" dirty="0"/>
              <a:t>, continually appended to</a:t>
            </a:r>
          </a:p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en-US" sz="2400" dirty="0"/>
              <a:t>Number of partitions determines max consumer parallelism</a:t>
            </a:r>
          </a:p>
          <a:p>
            <a:pPr lvl="1">
              <a:spcBef>
                <a:spcPts val="1600"/>
              </a:spcBef>
              <a:spcAft>
                <a:spcPts val="0"/>
              </a:spcAft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4100" y="6537323"/>
            <a:ext cx="355600" cy="152400"/>
          </a:xfrm>
        </p:spPr>
        <p:txBody>
          <a:bodyPr/>
          <a:lstStyle/>
          <a:p>
            <a:fld id="{407C8B75-4858-41E6-BEC3-A0853FA4AC5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03" y="3595892"/>
            <a:ext cx="4701628" cy="30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7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A18520-528B-A64B-B44E-E9B934107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603" y="3595892"/>
            <a:ext cx="4701628" cy="3017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offsets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451112"/>
            <a:ext cx="8229600" cy="4883369"/>
          </a:xfrm>
        </p:spPr>
        <p:txBody>
          <a:bodyPr>
            <a:normAutofit/>
          </a:bodyPr>
          <a:lstStyle/>
          <a:p>
            <a:r>
              <a:rPr lang="en-US" sz="2400" b="1" dirty="0"/>
              <a:t>Offset</a:t>
            </a:r>
            <a:r>
              <a:rPr lang="en-US" sz="2400" dirty="0"/>
              <a:t>:  messages in partitions are each assigned a unique (per partition) and sequential id called the </a:t>
            </a:r>
            <a:r>
              <a:rPr lang="en-US" sz="2400" i="1" dirty="0"/>
              <a:t>offset</a:t>
            </a:r>
            <a:endParaRPr lang="en-US" sz="2400" dirty="0"/>
          </a:p>
          <a:p>
            <a:pPr lvl="1"/>
            <a:r>
              <a:rPr lang="en-US" sz="2000" dirty="0"/>
              <a:t>Consumers track their pointers via </a:t>
            </a:r>
            <a:r>
              <a:rPr lang="en-US" sz="2000" i="1" dirty="0"/>
              <a:t>(offset, partition, topic)</a:t>
            </a:r>
            <a:r>
              <a:rPr lang="en-US" sz="2000" dirty="0"/>
              <a:t> tuples</a:t>
            </a:r>
            <a:endParaRPr lang="en-US" sz="2000" i="1" dirty="0">
              <a:sym typeface="Wingding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16695" y="3157485"/>
            <a:ext cx="3240811" cy="2950185"/>
            <a:chOff x="558887" y="2483722"/>
            <a:chExt cx="3240811" cy="2950185"/>
          </a:xfrm>
        </p:grpSpPr>
        <p:sp>
          <p:nvSpPr>
            <p:cNvPr id="39" name="TextBox 38"/>
            <p:cNvSpPr txBox="1"/>
            <p:nvPr/>
          </p:nvSpPr>
          <p:spPr>
            <a:xfrm>
              <a:off x="558887" y="2483722"/>
              <a:ext cx="2154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Consumer group C1</a:t>
              </a:r>
            </a:p>
          </p:txBody>
        </p:sp>
        <p:cxnSp>
          <p:nvCxnSpPr>
            <p:cNvPr id="41" name="Elbow Connector 40"/>
            <p:cNvCxnSpPr>
              <a:stCxn id="39" idx="3"/>
            </p:cNvCxnSpPr>
            <p:nvPr/>
          </p:nvCxnSpPr>
          <p:spPr>
            <a:xfrm>
              <a:off x="2713644" y="2652999"/>
              <a:ext cx="500008" cy="928401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6200000" flipH="1">
              <a:off x="2089379" y="3224286"/>
              <a:ext cx="1630746" cy="457396"/>
            </a:xfrm>
            <a:prstGeom prst="bentConnector3">
              <a:avLst>
                <a:gd name="adj1" fmla="val 20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6200000" flipH="1">
              <a:off x="2030602" y="3269642"/>
              <a:ext cx="2320856" cy="1029953"/>
            </a:xfrm>
            <a:prstGeom prst="bentConnector3">
              <a:avLst>
                <a:gd name="adj1" fmla="val 475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3060578" y="4320408"/>
              <a:ext cx="187383" cy="45792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12315" y="4975984"/>
              <a:ext cx="187383" cy="45792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38288" y="3663952"/>
              <a:ext cx="187383" cy="457923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64259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F2EA0-3142-4E43-B889-2EB135B2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373" y="2156068"/>
            <a:ext cx="7772400" cy="1166478"/>
          </a:xfrm>
        </p:spPr>
        <p:txBody>
          <a:bodyPr/>
          <a:lstStyle/>
          <a:p>
            <a:r>
              <a:rPr lang="en-US" dirty="0"/>
              <a:t>Wednesday: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66DAD-B8AB-554E-A838-1B69F776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373" y="3949443"/>
            <a:ext cx="7772400" cy="988430"/>
          </a:xfrm>
        </p:spPr>
        <p:txBody>
          <a:bodyPr/>
          <a:lstStyle/>
          <a:p>
            <a:r>
              <a:rPr lang="en-US" dirty="0"/>
              <a:t>Welcome to   </a:t>
            </a:r>
            <a:r>
              <a:rPr lang="en-US" sz="6400" dirty="0"/>
              <a:t>BIG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36F08-8FD2-D344-B97C-8DDD51A5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caching in hardware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28" t="11246" r="2754" b="5218"/>
          <a:stretch/>
        </p:blipFill>
        <p:spPr>
          <a:xfrm>
            <a:off x="3184596" y="1435883"/>
            <a:ext cx="4206401" cy="51720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83657" y="66079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en.wikipedia.org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/wiki/</a:t>
            </a:r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Cache_memory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in distributed systems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91" y="1371183"/>
            <a:ext cx="6840214" cy="455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998925"/>
            <a:ext cx="91439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charset="0"/>
                <a:ea typeface="Arial" charset="0"/>
                <a:cs typeface="Arial" charset="0"/>
              </a:rPr>
              <a:t>Web Caching and </a:t>
            </a:r>
            <a:r>
              <a:rPr lang="en-US" sz="2200" dirty="0" err="1">
                <a:latin typeface="Arial" charset="0"/>
                <a:ea typeface="Arial" charset="0"/>
                <a:cs typeface="Arial" charset="0"/>
              </a:rPr>
              <a:t>Zipf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-like Distributions: </a:t>
            </a: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Evidence and Implications </a:t>
            </a:r>
          </a:p>
          <a:p>
            <a:pPr>
              <a:lnSpc>
                <a:spcPct val="150000"/>
              </a:lnSpc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Lee Breslau, Pei Cao, Li Fan, Graham Phillips, Scott </a:t>
            </a:r>
            <a:r>
              <a:rPr lang="en-US" sz="1600" b="0" dirty="0" err="1">
                <a:latin typeface="Arial" charset="0"/>
                <a:ea typeface="Arial" charset="0"/>
                <a:cs typeface="Arial" charset="0"/>
              </a:rPr>
              <a:t>Shenker</a:t>
            </a:r>
            <a:endParaRPr lang="en-US" sz="16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1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</a:t>
            </a:r>
          </a:p>
          <a:p>
            <a:pPr lvl="1"/>
            <a:r>
              <a:rPr lang="en-US" dirty="0"/>
              <a:t>Web proxies at edge of enterprise networks</a:t>
            </a:r>
          </a:p>
          <a:p>
            <a:pPr lvl="1"/>
            <a:r>
              <a:rPr lang="en-US" dirty="0"/>
              <a:t>“Server surrogates” in CDNs downstream of origin</a:t>
            </a:r>
          </a:p>
          <a:p>
            <a:r>
              <a:rPr lang="en-US" dirty="0"/>
              <a:t>DNS</a:t>
            </a:r>
          </a:p>
          <a:p>
            <a:pPr lvl="1"/>
            <a:r>
              <a:rPr lang="en-US" dirty="0"/>
              <a:t>Caching popular NS, A records</a:t>
            </a:r>
          </a:p>
          <a:p>
            <a:r>
              <a:rPr lang="en-US" dirty="0"/>
              <a:t>File sharing</a:t>
            </a:r>
          </a:p>
          <a:p>
            <a:pPr lvl="1"/>
            <a:r>
              <a:rPr lang="en-US" dirty="0"/>
              <a:t>Gnutella &amp; flooding-based p2p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common in distributed systems</a:t>
            </a:r>
          </a:p>
        </p:txBody>
      </p:sp>
    </p:spTree>
    <p:extLst>
      <p:ext uri="{BB962C8B-B14F-4D97-AF65-F5344CB8AC3E}">
        <p14:creationId xmlns:p14="http://schemas.microsoft.com/office/powerpoint/2010/main" val="175975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350196" y="2416687"/>
            <a:ext cx="1099126" cy="1736863"/>
            <a:chOff x="350196" y="2416687"/>
            <a:chExt cx="1099126" cy="1736863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350196" y="2416687"/>
              <a:ext cx="1099126" cy="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350196" y="4153550"/>
              <a:ext cx="1099126" cy="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131362" y="3569454"/>
            <a:ext cx="1353508" cy="1160786"/>
            <a:chOff x="2107690" y="1836294"/>
            <a:chExt cx="1353508" cy="1160786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2107690" y="1836294"/>
              <a:ext cx="1353508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2107690" y="2416687"/>
              <a:ext cx="1353508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107690" y="2418315"/>
              <a:ext cx="1353508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119970" y="1907851"/>
            <a:ext cx="2824650" cy="2709892"/>
            <a:chOff x="4119970" y="1907851"/>
            <a:chExt cx="2824650" cy="270989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119970" y="1907851"/>
              <a:ext cx="2824650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19970" y="2416687"/>
              <a:ext cx="2824650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119970" y="2416687"/>
              <a:ext cx="2824650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19970" y="2416687"/>
              <a:ext cx="2824650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119970" y="2416687"/>
              <a:ext cx="2824650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3" name="Straight Arrow Connector 92"/>
            <p:cNvCxnSpPr>
              <a:stCxn id="27" idx="3"/>
              <a:endCxn id="11" idx="2"/>
            </p:cNvCxnSpPr>
            <p:nvPr/>
          </p:nvCxnSpPr>
          <p:spPr>
            <a:xfrm flipV="1">
              <a:off x="4119969" y="1907851"/>
              <a:ext cx="2824651" cy="225001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27" idx="3"/>
              <a:endCxn id="10" idx="2"/>
            </p:cNvCxnSpPr>
            <p:nvPr/>
          </p:nvCxnSpPr>
          <p:spPr>
            <a:xfrm flipV="1">
              <a:off x="4119969" y="2585324"/>
              <a:ext cx="2824651" cy="157254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27" idx="3"/>
              <a:endCxn id="9" idx="2"/>
            </p:cNvCxnSpPr>
            <p:nvPr/>
          </p:nvCxnSpPr>
          <p:spPr>
            <a:xfrm flipV="1">
              <a:off x="4119969" y="3262797"/>
              <a:ext cx="2824651" cy="895069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7" idx="3"/>
              <a:endCxn id="33" idx="2"/>
            </p:cNvCxnSpPr>
            <p:nvPr/>
          </p:nvCxnSpPr>
          <p:spPr>
            <a:xfrm flipV="1">
              <a:off x="4119969" y="3940270"/>
              <a:ext cx="2824651" cy="21759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27" idx="3"/>
              <a:endCxn id="26" idx="2"/>
            </p:cNvCxnSpPr>
            <p:nvPr/>
          </p:nvCxnSpPr>
          <p:spPr>
            <a:xfrm>
              <a:off x="4119969" y="4157866"/>
              <a:ext cx="2824651" cy="45987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</p:spTree>
    <p:extLst>
      <p:ext uri="{BB962C8B-B14F-4D97-AF65-F5344CB8AC3E}">
        <p14:creationId xmlns:p14="http://schemas.microsoft.com/office/powerpoint/2010/main" val="11161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981" y="6350009"/>
            <a:ext cx="87320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119970" y="1907851"/>
            <a:ext cx="2824650" cy="2709892"/>
            <a:chOff x="4119970" y="1907851"/>
            <a:chExt cx="2824650" cy="2709892"/>
          </a:xfrm>
        </p:grpSpPr>
        <p:cxnSp>
          <p:nvCxnSpPr>
            <p:cNvPr id="87" name="Straight Arrow Connector 86"/>
            <p:cNvCxnSpPr/>
            <p:nvPr/>
          </p:nvCxnSpPr>
          <p:spPr>
            <a:xfrm flipV="1">
              <a:off x="4119970" y="1907851"/>
              <a:ext cx="2824650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19970" y="2416687"/>
              <a:ext cx="2824650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4119970" y="2416687"/>
              <a:ext cx="2824650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4119970" y="2416687"/>
              <a:ext cx="2824650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119970" y="2416687"/>
              <a:ext cx="2824650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31152" y="1757563"/>
            <a:ext cx="228484" cy="3061467"/>
            <a:chOff x="3831152" y="1757563"/>
            <a:chExt cx="228484" cy="3061467"/>
          </a:xfrm>
        </p:grpSpPr>
        <p:sp>
          <p:nvSpPr>
            <p:cNvPr id="2" name="Rectangle 1"/>
            <p:cNvSpPr/>
            <p:nvPr/>
          </p:nvSpPr>
          <p:spPr>
            <a:xfrm>
              <a:off x="3831152" y="4654438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31152" y="1757563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31152" y="2336413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31152" y="2915858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831152" y="3495176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831152" y="4073695"/>
              <a:ext cx="228484" cy="164592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5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9642" y="5080435"/>
            <a:ext cx="116284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look-through</a:t>
            </a:r>
          </a:p>
          <a:p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119969" y="2416687"/>
            <a:ext cx="961912" cy="1718575"/>
            <a:chOff x="4119969" y="2416687"/>
            <a:chExt cx="961912" cy="1718575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61912" cy="1709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61912" cy="86783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61912" cy="171857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81881" y="2296618"/>
            <a:ext cx="658368" cy="1975804"/>
            <a:chOff x="5081881" y="2296618"/>
            <a:chExt cx="658368" cy="1975804"/>
          </a:xfrm>
        </p:grpSpPr>
        <p:sp>
          <p:nvSpPr>
            <p:cNvPr id="2" name="Rectangle 1"/>
            <p:cNvSpPr/>
            <p:nvPr/>
          </p:nvSpPr>
          <p:spPr>
            <a:xfrm>
              <a:off x="5081881" y="3998102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1881" y="2296618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81881" y="3147360"/>
              <a:ext cx="658368" cy="2743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740249" y="1907851"/>
            <a:ext cx="1204371" cy="2709892"/>
            <a:chOff x="5740249" y="1907851"/>
            <a:chExt cx="1204371" cy="2709892"/>
          </a:xfrm>
        </p:grpSpPr>
        <p:cxnSp>
          <p:nvCxnSpPr>
            <p:cNvPr id="90" name="Straight Arrow Connector 89"/>
            <p:cNvCxnSpPr>
              <a:stCxn id="53" idx="3"/>
              <a:endCxn id="10" idx="2"/>
            </p:cNvCxnSpPr>
            <p:nvPr/>
          </p:nvCxnSpPr>
          <p:spPr>
            <a:xfrm>
              <a:off x="5740249" y="2433778"/>
              <a:ext cx="1204371" cy="15154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3" idx="3"/>
              <a:endCxn id="11" idx="2"/>
            </p:cNvCxnSpPr>
            <p:nvPr/>
          </p:nvCxnSpPr>
          <p:spPr>
            <a:xfrm flipV="1">
              <a:off x="5740249" y="1907851"/>
              <a:ext cx="1204371" cy="52592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3" idx="3"/>
              <a:endCxn id="9" idx="2"/>
            </p:cNvCxnSpPr>
            <p:nvPr/>
          </p:nvCxnSpPr>
          <p:spPr>
            <a:xfrm>
              <a:off x="5740249" y="2433778"/>
              <a:ext cx="1204371" cy="829019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53" idx="3"/>
              <a:endCxn id="33" idx="2"/>
            </p:cNvCxnSpPr>
            <p:nvPr/>
          </p:nvCxnSpPr>
          <p:spPr>
            <a:xfrm>
              <a:off x="5740249" y="2433778"/>
              <a:ext cx="1204371" cy="150649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53" idx="3"/>
              <a:endCxn id="26" idx="2"/>
            </p:cNvCxnSpPr>
            <p:nvPr/>
          </p:nvCxnSpPr>
          <p:spPr>
            <a:xfrm>
              <a:off x="5740249" y="2433778"/>
              <a:ext cx="1204371" cy="21839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</p:spTree>
    <p:extLst>
      <p:ext uri="{BB962C8B-B14F-4D97-AF65-F5344CB8AC3E}">
        <p14:creationId xmlns:p14="http://schemas.microsoft.com/office/powerpoint/2010/main" val="18564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584106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Caching within datacenter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0752" y="5207728"/>
            <a:ext cx="133550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load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balancers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9322" y="2299443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4928" y="3572661"/>
            <a:ext cx="1162846" cy="8402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look-aside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</a:rPr>
              <a:t>cache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49322" y="4034678"/>
            <a:ext cx="658368" cy="237744"/>
          </a:xfrm>
          <a:prstGeom prst="rect">
            <a:avLst/>
          </a:prstGeom>
          <a:solidFill>
            <a:srgbClr val="C00000">
              <a:alpha val="50000"/>
            </a:srgb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461197" y="1719050"/>
            <a:ext cx="658772" cy="3136452"/>
            <a:chOff x="2163221" y="1817708"/>
            <a:chExt cx="658772" cy="3136452"/>
          </a:xfrm>
        </p:grpSpPr>
        <p:sp>
          <p:nvSpPr>
            <p:cNvPr id="20" name="Rounded Rectangle 19"/>
            <p:cNvSpPr/>
            <p:nvPr/>
          </p:nvSpPr>
          <p:spPr>
            <a:xfrm>
              <a:off x="2163221" y="4719672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163221" y="4139280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163221" y="3558887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163221" y="2978494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2163221" y="2398101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163221" y="1817708"/>
              <a:ext cx="658772" cy="234488"/>
            </a:xfrm>
            <a:prstGeom prst="roundRect">
              <a:avLst>
                <a:gd name="adj" fmla="val 22970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4620" y="1694571"/>
            <a:ext cx="491344" cy="3136452"/>
            <a:chOff x="5345329" y="1817708"/>
            <a:chExt cx="491344" cy="3136452"/>
          </a:xfrm>
        </p:grpSpPr>
        <p:sp>
          <p:nvSpPr>
            <p:cNvPr id="9" name="Can 8"/>
            <p:cNvSpPr/>
            <p:nvPr/>
          </p:nvSpPr>
          <p:spPr>
            <a:xfrm>
              <a:off x="5345329" y="3172654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Can 9"/>
            <p:cNvSpPr/>
            <p:nvPr/>
          </p:nvSpPr>
          <p:spPr>
            <a:xfrm>
              <a:off x="5345329" y="2495181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5345329" y="1817708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6" name="Can 25"/>
            <p:cNvSpPr/>
            <p:nvPr/>
          </p:nvSpPr>
          <p:spPr>
            <a:xfrm>
              <a:off x="5345329" y="4527600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Can 32"/>
            <p:cNvSpPr/>
            <p:nvPr/>
          </p:nvSpPr>
          <p:spPr>
            <a:xfrm>
              <a:off x="5345329" y="3850127"/>
              <a:ext cx="491344" cy="426560"/>
            </a:xfrm>
            <a:prstGeom prst="can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21158" y="5207728"/>
            <a:ext cx="19388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front-end</a:t>
            </a:r>
          </a:p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web servers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20867" y="5346227"/>
            <a:ext cx="193885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DB / backend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07690" y="1836294"/>
            <a:ext cx="1353507" cy="1160786"/>
            <a:chOff x="2107690" y="1836294"/>
            <a:chExt cx="1353507" cy="1160786"/>
          </a:xfrm>
        </p:grpSpPr>
        <p:cxnSp>
          <p:nvCxnSpPr>
            <p:cNvPr id="43" name="Straight Arrow Connector 42"/>
            <p:cNvCxnSpPr>
              <a:stCxn id="13" idx="3"/>
              <a:endCxn id="32" idx="1"/>
            </p:cNvCxnSpPr>
            <p:nvPr/>
          </p:nvCxnSpPr>
          <p:spPr>
            <a:xfrm flipV="1">
              <a:off x="2107690" y="1836294"/>
              <a:ext cx="1353507" cy="582021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3"/>
              <a:endCxn id="31" idx="1"/>
            </p:cNvCxnSpPr>
            <p:nvPr/>
          </p:nvCxnSpPr>
          <p:spPr>
            <a:xfrm flipV="1">
              <a:off x="2107690" y="2416687"/>
              <a:ext cx="1353507" cy="162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3" idx="3"/>
              <a:endCxn id="29" idx="1"/>
            </p:cNvCxnSpPr>
            <p:nvPr/>
          </p:nvCxnSpPr>
          <p:spPr>
            <a:xfrm>
              <a:off x="2107690" y="2418315"/>
              <a:ext cx="1353507" cy="578765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/>
          <p:nvPr/>
        </p:nvCxnSpPr>
        <p:spPr>
          <a:xfrm>
            <a:off x="350196" y="2416687"/>
            <a:ext cx="1099126" cy="0"/>
          </a:xfrm>
          <a:prstGeom prst="straightConnector1">
            <a:avLst/>
          </a:prstGeom>
          <a:ln w="254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4119969" y="2416687"/>
            <a:ext cx="987198" cy="3265078"/>
            <a:chOff x="4119969" y="2416687"/>
            <a:chExt cx="987198" cy="3265078"/>
          </a:xfrm>
        </p:grpSpPr>
        <p:cxnSp>
          <p:nvCxnSpPr>
            <p:cNvPr id="87" name="Straight Arrow Connector 86"/>
            <p:cNvCxnSpPr>
              <a:stCxn id="31" idx="3"/>
              <a:endCxn id="53" idx="1"/>
            </p:cNvCxnSpPr>
            <p:nvPr/>
          </p:nvCxnSpPr>
          <p:spPr>
            <a:xfrm>
              <a:off x="4119969" y="2416687"/>
              <a:ext cx="987198" cy="213216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31" idx="3"/>
              <a:endCxn id="54" idx="1"/>
            </p:cNvCxnSpPr>
            <p:nvPr/>
          </p:nvCxnSpPr>
          <p:spPr>
            <a:xfrm>
              <a:off x="4119969" y="2416687"/>
              <a:ext cx="987198" cy="2698622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31" idx="3"/>
              <a:endCxn id="2" idx="1"/>
            </p:cNvCxnSpPr>
            <p:nvPr/>
          </p:nvCxnSpPr>
          <p:spPr>
            <a:xfrm>
              <a:off x="4119969" y="2416687"/>
              <a:ext cx="987198" cy="3265078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501642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8096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0173" y="5952900"/>
            <a:ext cx="112082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identical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7167" y="5544605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07167" y="4411694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07167" y="4978149"/>
            <a:ext cx="658368" cy="2743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9969" y="1907851"/>
            <a:ext cx="2824651" cy="2709892"/>
            <a:chOff x="4119969" y="1907851"/>
            <a:chExt cx="2824651" cy="2709892"/>
          </a:xfrm>
        </p:grpSpPr>
        <p:cxnSp>
          <p:nvCxnSpPr>
            <p:cNvPr id="90" name="Straight Arrow Connector 89"/>
            <p:cNvCxnSpPr>
              <a:stCxn id="31" idx="3"/>
              <a:endCxn id="10" idx="2"/>
            </p:cNvCxnSpPr>
            <p:nvPr/>
          </p:nvCxnSpPr>
          <p:spPr>
            <a:xfrm>
              <a:off x="4119969" y="2416687"/>
              <a:ext cx="2824651" cy="168637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31" idx="3"/>
              <a:endCxn id="11" idx="2"/>
            </p:cNvCxnSpPr>
            <p:nvPr/>
          </p:nvCxnSpPr>
          <p:spPr>
            <a:xfrm flipV="1">
              <a:off x="4119969" y="1907851"/>
              <a:ext cx="2824651" cy="50883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31" idx="3"/>
              <a:endCxn id="9" idx="2"/>
            </p:cNvCxnSpPr>
            <p:nvPr/>
          </p:nvCxnSpPr>
          <p:spPr>
            <a:xfrm>
              <a:off x="4119969" y="2416687"/>
              <a:ext cx="2824651" cy="846110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31" idx="3"/>
              <a:endCxn id="33" idx="2"/>
            </p:cNvCxnSpPr>
            <p:nvPr/>
          </p:nvCxnSpPr>
          <p:spPr>
            <a:xfrm>
              <a:off x="4119969" y="2416687"/>
              <a:ext cx="2824651" cy="1523583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31" idx="3"/>
              <a:endCxn id="26" idx="2"/>
            </p:cNvCxnSpPr>
            <p:nvPr/>
          </p:nvCxnSpPr>
          <p:spPr>
            <a:xfrm>
              <a:off x="4119969" y="2416687"/>
              <a:ext cx="2824651" cy="2201056"/>
            </a:xfrm>
            <a:prstGeom prst="straightConnector1">
              <a:avLst/>
            </a:prstGeom>
            <a:ln w="25400">
              <a:prstDash val="solid"/>
              <a:headEnd type="none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760009" y="5952900"/>
            <a:ext cx="13773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partitioned</a:t>
            </a:r>
          </a:p>
        </p:txBody>
      </p:sp>
    </p:spTree>
    <p:extLst>
      <p:ext uri="{BB962C8B-B14F-4D97-AF65-F5344CB8AC3E}">
        <p14:creationId xmlns:p14="http://schemas.microsoft.com/office/powerpoint/2010/main" val="15106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2.4|16.1|35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45212</TotalTime>
  <Words>809</Words>
  <Application>Microsoft Macintosh PowerPoint</Application>
  <PresentationFormat>On-screen Show (4:3)</PresentationFormat>
  <Paragraphs>255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华文新魏</vt:lpstr>
      <vt:lpstr>ヒラギノ明朝 ProN W3</vt:lpstr>
      <vt:lpstr>Arial</vt:lpstr>
      <vt:lpstr>Calibri</vt:lpstr>
      <vt:lpstr>Cochin</vt:lpstr>
      <vt:lpstr>Courier New</vt:lpstr>
      <vt:lpstr>Times New Roman</vt:lpstr>
      <vt:lpstr>Wingdings</vt:lpstr>
      <vt:lpstr>1_Office Theme</vt:lpstr>
      <vt:lpstr>Caching 50.5* + Apache Kafka</vt:lpstr>
      <vt:lpstr>Basic caching rule</vt:lpstr>
      <vt:lpstr>Multi-level caching in hardware</vt:lpstr>
      <vt:lpstr>Caching in distributed systems</vt:lpstr>
      <vt:lpstr>Caching common in distributed systems</vt:lpstr>
      <vt:lpstr>Caching within datacenter systems</vt:lpstr>
      <vt:lpstr>Caching within datacenter systems</vt:lpstr>
      <vt:lpstr>Caching within datacenter systems</vt:lpstr>
      <vt:lpstr>Caching within datacenter systems</vt:lpstr>
      <vt:lpstr>Cache management</vt:lpstr>
      <vt:lpstr>Caching within datacenter systems</vt:lpstr>
      <vt:lpstr>New system / hardware architectures:</vt:lpstr>
      <vt:lpstr>PowerPoint Presentation</vt:lpstr>
      <vt:lpstr>Traditional architectures:   High-overhead for skewed/dynamic workloads</vt:lpstr>
      <vt:lpstr>SwitchKV: content-aware routing</vt:lpstr>
      <vt:lpstr>Exploit SDN and switch hardware</vt:lpstr>
      <vt:lpstr>Keep cache and switch rules updated</vt:lpstr>
      <vt:lpstr>Distributed Queues &amp; Apache Kafka</vt:lpstr>
      <vt:lpstr>What is pub sub ?</vt:lpstr>
      <vt:lpstr>Automatic load balancing</vt:lpstr>
      <vt:lpstr>Topics</vt:lpstr>
      <vt:lpstr>Topics</vt:lpstr>
      <vt:lpstr>Partitions</vt:lpstr>
      <vt:lpstr>Partition offsets</vt:lpstr>
      <vt:lpstr>Wednesday:</vt:lpstr>
    </vt:vector>
  </TitlesOfParts>
  <Company>Princeton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Freedman</cp:lastModifiedBy>
  <cp:revision>1762</cp:revision>
  <cp:lastPrinted>2018-03-05T04:58:43Z</cp:lastPrinted>
  <dcterms:created xsi:type="dcterms:W3CDTF">2013-10-08T01:49:25Z</dcterms:created>
  <dcterms:modified xsi:type="dcterms:W3CDTF">2019-03-11T04:03:21Z</dcterms:modified>
</cp:coreProperties>
</file>