
<file path=[Content_Types].xml><?xml version="1.0" encoding="utf-8"?>
<Types xmlns="http://schemas.openxmlformats.org/package/2006/content-types">
  <Default Extension="(null)" ContentType="image/x-emf"/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0"/>
  </p:notesMasterIdLst>
  <p:handoutMasterIdLst>
    <p:handoutMasterId r:id="rId41"/>
  </p:handoutMasterIdLst>
  <p:sldIdLst>
    <p:sldId id="388" r:id="rId2"/>
    <p:sldId id="600" r:id="rId3"/>
    <p:sldId id="468" r:id="rId4"/>
    <p:sldId id="469" r:id="rId5"/>
    <p:sldId id="470" r:id="rId6"/>
    <p:sldId id="461" r:id="rId7"/>
    <p:sldId id="463" r:id="rId8"/>
    <p:sldId id="467" r:id="rId9"/>
    <p:sldId id="408" r:id="rId10"/>
    <p:sldId id="601" r:id="rId11"/>
    <p:sldId id="365" r:id="rId12"/>
    <p:sldId id="595" r:id="rId13"/>
    <p:sldId id="596" r:id="rId14"/>
    <p:sldId id="597" r:id="rId15"/>
    <p:sldId id="598" r:id="rId16"/>
    <p:sldId id="602" r:id="rId17"/>
    <p:sldId id="603" r:id="rId18"/>
    <p:sldId id="604" r:id="rId19"/>
    <p:sldId id="605" r:id="rId20"/>
    <p:sldId id="606" r:id="rId21"/>
    <p:sldId id="607" r:id="rId22"/>
    <p:sldId id="608" r:id="rId23"/>
    <p:sldId id="609" r:id="rId24"/>
    <p:sldId id="610" r:id="rId25"/>
    <p:sldId id="611" r:id="rId26"/>
    <p:sldId id="612" r:id="rId27"/>
    <p:sldId id="613" r:id="rId28"/>
    <p:sldId id="616" r:id="rId29"/>
    <p:sldId id="617" r:id="rId30"/>
    <p:sldId id="614" r:id="rId31"/>
    <p:sldId id="378" r:id="rId32"/>
    <p:sldId id="618" r:id="rId33"/>
    <p:sldId id="619" r:id="rId34"/>
    <p:sldId id="620" r:id="rId35"/>
    <p:sldId id="621" r:id="rId36"/>
    <p:sldId id="622" r:id="rId37"/>
    <p:sldId id="623" r:id="rId38"/>
    <p:sldId id="594" r:id="rId39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FFFF"/>
    <a:srgbClr val="FFFF99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3" autoAdjust="0"/>
    <p:restoredTop sz="81097" autoAdjust="0"/>
  </p:normalViewPr>
  <p:slideViewPr>
    <p:cSldViewPr snapToGrid="0">
      <p:cViewPr varScale="1">
        <p:scale>
          <a:sx n="166" d="100"/>
          <a:sy n="166" d="100"/>
        </p:scale>
        <p:origin x="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0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3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1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23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13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0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62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47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1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6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9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37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42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90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9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11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89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97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52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93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5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92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2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50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54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3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0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0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38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4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3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5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10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(null)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(null)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(null)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MIMO II: Physical Channel</a:t>
            </a:r>
            <a:br>
              <a:rPr lang="en-US" altLang="zh-CN" dirty="0"/>
            </a:br>
            <a:r>
              <a:rPr lang="en-US" altLang="zh-CN" dirty="0"/>
              <a:t>Modeling, Spatial Multiplexing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Lecture </a:t>
            </a:r>
            <a:r>
              <a:rPr lang="en-US" altLang="zh-CN" dirty="0"/>
              <a:t>17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b="1" dirty="0"/>
              <a:t>Kyle Jamieson</a:t>
            </a:r>
          </a:p>
        </p:txBody>
      </p:sp>
    </p:spTree>
    <p:extLst>
      <p:ext uri="{BB962C8B-B14F-4D97-AF65-F5344CB8AC3E}">
        <p14:creationId xmlns:p14="http://schemas.microsoft.com/office/powerpoint/2010/main" val="423488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Graphical intuition in the I-Q plane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Physical modeling of the SIMO channel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Physical modeling of the MIMO channel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17F61-91E9-2541-8D51-06BEDB3E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3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Physical Modeling of Multi-Antenna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Gain intuition as to how the RF channel (ambient environment) impacts capacity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Many </a:t>
            </a:r>
            <a:r>
              <a:rPr lang="en-US" b="1" dirty="0">
                <a:solidFill>
                  <a:srgbClr val="0070C0"/>
                </a:solidFill>
              </a:rPr>
              <a:t>physical antenna arrangement geometries</a:t>
            </a:r>
            <a:r>
              <a:rPr lang="en-US" dirty="0"/>
              <a:t> possible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 discussion today to </a:t>
            </a:r>
            <a:r>
              <a:rPr lang="en-US" b="1" i="1" dirty="0">
                <a:highlight>
                  <a:srgbClr val="FFFF00"/>
                </a:highlight>
              </a:rPr>
              <a:t>linear</a:t>
            </a:r>
            <a:r>
              <a:rPr lang="en-US" b="1" i="1" dirty="0"/>
              <a:t> </a:t>
            </a:r>
            <a:r>
              <a:rPr lang="en-US" b="1" dirty="0"/>
              <a:t>antenna arrays, </a:t>
            </a:r>
            <a:r>
              <a:rPr lang="en-US" b="1" dirty="0">
                <a:highlight>
                  <a:srgbClr val="FFFF00"/>
                </a:highlight>
              </a:rPr>
              <a:t>half-wavelength</a:t>
            </a:r>
            <a:r>
              <a:rPr lang="en-US" b="1" dirty="0"/>
              <a:t> antenna spacing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Details vary with more sophisticated antenna arrangements, but concepts do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CF9E1-3E7C-B54C-AB88-7736FCE8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FAEBA4-3697-C945-9BE4-A9D7064F0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73582"/>
                <a:ext cx="8763000" cy="280341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Vector notation </a:t>
                </a:r>
                <a:r>
                  <a:rPr lang="en-US" dirty="0"/>
                  <a:t>for the system: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Wireless channel</a:t>
                </a:r>
                <a:r>
                  <a:rPr lang="en-US" dirty="0"/>
                  <a:t> is now a </a:t>
                </a:r>
                <a:r>
                  <a:rPr lang="en-US" b="1" dirty="0"/>
                  <a:t>three-tuple vector: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FAEBA4-3697-C945-9BE4-A9D7064F0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73582"/>
                <a:ext cx="8763000" cy="2803417"/>
              </a:xfrm>
              <a:blipFill>
                <a:blip r:embed="rId3"/>
                <a:stretch>
                  <a:fillRect l="-1739" t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616D6638-F53C-2B4D-8106-5A5EC537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Line-of-Sight SIMO Channel: A Second Look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E2B222-42E2-A746-9780-4DC0DA594D63}"/>
              </a:ext>
            </a:extLst>
          </p:cNvPr>
          <p:cNvGrpSpPr/>
          <p:nvPr/>
        </p:nvGrpSpPr>
        <p:grpSpPr>
          <a:xfrm>
            <a:off x="260195" y="1607037"/>
            <a:ext cx="8547410" cy="1678707"/>
            <a:chOff x="541932" y="1524315"/>
            <a:chExt cx="8547410" cy="167870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991EF27-FFF9-9042-BDB5-95A7141159D0}"/>
                </a:ext>
              </a:extLst>
            </p:cNvPr>
            <p:cNvSpPr/>
            <p:nvPr/>
          </p:nvSpPr>
          <p:spPr>
            <a:xfrm>
              <a:off x="126523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4A0858F-F665-0844-AA78-9B98C94F402E}"/>
                </a:ext>
              </a:extLst>
            </p:cNvPr>
            <p:cNvSpPr/>
            <p:nvPr/>
          </p:nvSpPr>
          <p:spPr>
            <a:xfrm>
              <a:off x="677274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FBFCB8F-AD45-0740-A59E-B22CF17A4C59}"/>
                </a:ext>
              </a:extLst>
            </p:cNvPr>
            <p:cNvSpPr/>
            <p:nvPr/>
          </p:nvSpPr>
          <p:spPr>
            <a:xfrm>
              <a:off x="6925142" y="21613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439A58C-2298-8149-8DA5-06A123FA66B6}"/>
                </a:ext>
              </a:extLst>
            </p:cNvPr>
            <p:cNvSpPr/>
            <p:nvPr/>
          </p:nvSpPr>
          <p:spPr>
            <a:xfrm>
              <a:off x="7077542" y="23137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0A7DF43-A102-C748-B3E8-93228972BDD2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47" y="2249197"/>
              <a:ext cx="4628243" cy="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566F5AA-B884-6044-A309-912E88B183E6}"/>
                    </a:ext>
                  </a:extLst>
                </p:cNvPr>
                <p:cNvSpPr txBox="1"/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566F5AA-B884-6044-A309-912E88B183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66CF21-0674-454D-BF1A-B12A56155786}"/>
                </a:ext>
              </a:extLst>
            </p:cNvPr>
            <p:cNvCxnSpPr>
              <a:cxnSpLocks/>
            </p:cNvCxnSpPr>
            <p:nvPr/>
          </p:nvCxnSpPr>
          <p:spPr>
            <a:xfrm>
              <a:off x="7312811" y="2161398"/>
              <a:ext cx="139062" cy="15240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F6D87A6-620A-6F43-8CDF-BF087A077989}"/>
                    </a:ext>
                  </a:extLst>
                </p:cNvPr>
                <p:cNvSpPr txBox="1"/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a14:m>
                  <a:r>
                    <a:rPr lang="en-US" b="0" dirty="0">
                      <a:latin typeface="Arial" charset="0"/>
                      <a:ea typeface="Arial" charset="0"/>
                      <a:cs typeface="Arial" charset="0"/>
                    </a:rPr>
                    <a:t> antenna separation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F6D87A6-620A-6F43-8CDF-BF087A077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blipFill>
                  <a:blip r:embed="rId5"/>
                  <a:stretch>
                    <a:fillRect t="-3509" r="-1418" b="-122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11EAB2-9888-E349-AB8D-D96E186E68D5}"/>
                </a:ext>
              </a:extLst>
            </p:cNvPr>
            <p:cNvSpPr txBox="1"/>
            <p:nvPr/>
          </p:nvSpPr>
          <p:spPr>
            <a:xfrm>
              <a:off x="6847120" y="251764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9F88B3-116E-EE4E-962E-F4725EAE1B8F}"/>
                </a:ext>
              </a:extLst>
            </p:cNvPr>
            <p:cNvSpPr txBox="1"/>
            <p:nvPr/>
          </p:nvSpPr>
          <p:spPr>
            <a:xfrm>
              <a:off x="6695634" y="2370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76D6F9-976A-B74D-AA74-3964A3E52E71}"/>
                </a:ext>
              </a:extLst>
            </p:cNvPr>
            <p:cNvSpPr txBox="1"/>
            <p:nvPr/>
          </p:nvSpPr>
          <p:spPr>
            <a:xfrm>
              <a:off x="6540725" y="22009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1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295602-D57D-DF4B-8F6F-04520734DB29}"/>
                </a:ext>
              </a:extLst>
            </p:cNvPr>
            <p:cNvCxnSpPr>
              <a:cxnSpLocks/>
            </p:cNvCxnSpPr>
            <p:nvPr/>
          </p:nvCxnSpPr>
          <p:spPr>
            <a:xfrm>
              <a:off x="6246299" y="2083609"/>
              <a:ext cx="733989" cy="799502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8FE2A21-7142-8640-9E47-CBEF15028254}"/>
                </a:ext>
              </a:extLst>
            </p:cNvPr>
            <p:cNvCxnSpPr>
              <a:cxnSpLocks/>
            </p:cNvCxnSpPr>
            <p:nvPr/>
          </p:nvCxnSpPr>
          <p:spPr>
            <a:xfrm>
              <a:off x="6238491" y="1585195"/>
              <a:ext cx="0" cy="1464553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5A45EA1C-2A44-334C-AD9A-AD06AB5EA331}"/>
                </a:ext>
              </a:extLst>
            </p:cNvPr>
            <p:cNvSpPr/>
            <p:nvPr/>
          </p:nvSpPr>
          <p:spPr>
            <a:xfrm>
              <a:off x="5953477" y="1800775"/>
              <a:ext cx="567754" cy="576725"/>
            </a:xfrm>
            <a:prstGeom prst="arc">
              <a:avLst>
                <a:gd name="adj1" fmla="val 16269089"/>
                <a:gd name="adj2" fmla="val 2413751"/>
              </a:avLst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D61F522-2205-564F-BE02-592190EE061C}"/>
                    </a:ext>
                  </a:extLst>
                </p:cNvPr>
                <p:cNvSpPr txBox="1"/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𝜙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D61F522-2205-564F-BE02-592190EE06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285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E18610-B965-F943-A802-37481171AC44}"/>
                </a:ext>
              </a:extLst>
            </p:cNvPr>
            <p:cNvSpPr txBox="1"/>
            <p:nvPr/>
          </p:nvSpPr>
          <p:spPr>
            <a:xfrm>
              <a:off x="541932" y="2289640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Send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3F39F0-6BEE-4741-B923-BC11334FB604}"/>
                </a:ext>
              </a:extLst>
            </p:cNvPr>
            <p:cNvSpPr txBox="1"/>
            <p:nvPr/>
          </p:nvSpPr>
          <p:spPr>
            <a:xfrm>
              <a:off x="6656546" y="2802912"/>
              <a:ext cx="2153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Receive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 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b="0" i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F8E58-85FD-BD47-835C-1943E7C9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FAEBA4-3697-C945-9BE4-A9D7064F0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73582"/>
                <a:ext cx="8763000" cy="2803417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Wireless channel</a:t>
                </a:r>
                <a:r>
                  <a:rPr lang="en-US" sz="2000" dirty="0"/>
                  <a:t> is now a </a:t>
                </a:r>
                <a:r>
                  <a:rPr lang="en-US" sz="2000" b="1" dirty="0"/>
                  <a:t>three-tuple vector: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20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>
                    <a:highlight>
                      <a:srgbClr val="FFFF00"/>
                    </a:highlight>
                  </a:rPr>
                  <a:t>Antenna separations:</a:t>
                </a:r>
              </a:p>
              <a:p>
                <a:pPr lvl="1"/>
                <a:r>
                  <a:rPr lang="en-US" sz="2000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EFAEBA4-3697-C945-9BE4-A9D7064F0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73582"/>
                <a:ext cx="8763000" cy="2803417"/>
              </a:xfrm>
              <a:blipFill>
                <a:blip r:embed="rId3"/>
                <a:stretch>
                  <a:fillRect l="-1304" t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616D6638-F53C-2B4D-8106-5A5EC537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Line-of-Sight SIMO Channel: A Second 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93449AA3-E526-1843-9298-ED788D09541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43631" y="4768180"/>
                <a:ext cx="4471770" cy="1708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ＭＳ Ｐゴシック" pitchFamily="-1" charset="-128"/>
                  </a:defRPr>
                </a:lvl1pPr>
                <a:lvl2pPr marL="742950" indent="-28575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»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highlight>
                      <a:srgbClr val="FFFF00"/>
                    </a:highlight>
                  </a:rPr>
                  <a:t>Wireless channel:</a:t>
                </a:r>
              </a:p>
              <a:p>
                <a:endParaRPr lang="en-US" sz="20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 b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93449AA3-E526-1843-9298-ED788D09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3631" y="4768180"/>
                <a:ext cx="4471770" cy="1708819"/>
              </a:xfrm>
              <a:prstGeom prst="rect">
                <a:avLst/>
              </a:prstGeom>
              <a:blipFill>
                <a:blip r:embed="rId4"/>
                <a:stretch>
                  <a:fillRect l="-2266" t="-44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444E953-117E-8D48-ABFA-06420209F324}"/>
              </a:ext>
            </a:extLst>
          </p:cNvPr>
          <p:cNvGrpSpPr/>
          <p:nvPr/>
        </p:nvGrpSpPr>
        <p:grpSpPr>
          <a:xfrm>
            <a:off x="260195" y="1607037"/>
            <a:ext cx="8547410" cy="1678707"/>
            <a:chOff x="541932" y="1524315"/>
            <a:chExt cx="8547410" cy="167870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C12E3EC-8E61-D34B-BA2B-34B647980D0B}"/>
                </a:ext>
              </a:extLst>
            </p:cNvPr>
            <p:cNvSpPr/>
            <p:nvPr/>
          </p:nvSpPr>
          <p:spPr>
            <a:xfrm>
              <a:off x="126523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E7B4962-71E8-494D-BA71-3FBE689B494D}"/>
                </a:ext>
              </a:extLst>
            </p:cNvPr>
            <p:cNvSpPr/>
            <p:nvPr/>
          </p:nvSpPr>
          <p:spPr>
            <a:xfrm>
              <a:off x="677274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4927D01-AFA8-0A4D-969B-B1F2D5B60658}"/>
                </a:ext>
              </a:extLst>
            </p:cNvPr>
            <p:cNvSpPr/>
            <p:nvPr/>
          </p:nvSpPr>
          <p:spPr>
            <a:xfrm>
              <a:off x="6925142" y="21613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F0C319D-899C-E64B-ACE6-15FA3E272296}"/>
                </a:ext>
              </a:extLst>
            </p:cNvPr>
            <p:cNvSpPr/>
            <p:nvPr/>
          </p:nvSpPr>
          <p:spPr>
            <a:xfrm>
              <a:off x="7077542" y="23137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03FF632-4184-1C4A-B559-B914404DB1D8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47" y="2249197"/>
              <a:ext cx="4628243" cy="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CE89A8D-3737-6243-A5DD-1BE08EE56159}"/>
                    </a:ext>
                  </a:extLst>
                </p:cNvPr>
                <p:cNvSpPr txBox="1"/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CE89A8D-3737-6243-A5DD-1BE08EE56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7D92C25-C46C-A446-995E-E28C6B4BDC0A}"/>
                </a:ext>
              </a:extLst>
            </p:cNvPr>
            <p:cNvCxnSpPr>
              <a:cxnSpLocks/>
            </p:cNvCxnSpPr>
            <p:nvPr/>
          </p:nvCxnSpPr>
          <p:spPr>
            <a:xfrm>
              <a:off x="7312811" y="2161398"/>
              <a:ext cx="139062" cy="15240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DCF811B-7136-1B4E-B7B7-DD513F8B594D}"/>
                    </a:ext>
                  </a:extLst>
                </p:cNvPr>
                <p:cNvSpPr txBox="1"/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a14:m>
                  <a:r>
                    <a:rPr lang="en-US" b="0" dirty="0">
                      <a:latin typeface="Arial" charset="0"/>
                      <a:ea typeface="Arial" charset="0"/>
                      <a:cs typeface="Arial" charset="0"/>
                    </a:rPr>
                    <a:t> antenna separation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DCF811B-7136-1B4E-B7B7-DD513F8B5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blipFill>
                  <a:blip r:embed="rId6"/>
                  <a:stretch>
                    <a:fillRect t="-3509" r="-1418" b="-122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117930-3FE6-B64A-B9BA-59A66D74427B}"/>
                </a:ext>
              </a:extLst>
            </p:cNvPr>
            <p:cNvSpPr txBox="1"/>
            <p:nvPr/>
          </p:nvSpPr>
          <p:spPr>
            <a:xfrm>
              <a:off x="6847120" y="251764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373E48-2BB8-C344-9DD4-1CB68EE112F2}"/>
                </a:ext>
              </a:extLst>
            </p:cNvPr>
            <p:cNvSpPr txBox="1"/>
            <p:nvPr/>
          </p:nvSpPr>
          <p:spPr>
            <a:xfrm>
              <a:off x="6695634" y="2370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2CD00D-1F32-B147-961C-6C365C79AB6E}"/>
                </a:ext>
              </a:extLst>
            </p:cNvPr>
            <p:cNvSpPr txBox="1"/>
            <p:nvPr/>
          </p:nvSpPr>
          <p:spPr>
            <a:xfrm>
              <a:off x="6540725" y="22009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1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75746C2-F7B0-4C44-B2C7-B5A253601A87}"/>
                </a:ext>
              </a:extLst>
            </p:cNvPr>
            <p:cNvCxnSpPr>
              <a:cxnSpLocks/>
            </p:cNvCxnSpPr>
            <p:nvPr/>
          </p:nvCxnSpPr>
          <p:spPr>
            <a:xfrm>
              <a:off x="6246299" y="2083609"/>
              <a:ext cx="733989" cy="799502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1FB23B-B991-A149-969B-FFE9C11A6114}"/>
                </a:ext>
              </a:extLst>
            </p:cNvPr>
            <p:cNvCxnSpPr>
              <a:cxnSpLocks/>
            </p:cNvCxnSpPr>
            <p:nvPr/>
          </p:nvCxnSpPr>
          <p:spPr>
            <a:xfrm>
              <a:off x="6238491" y="1585195"/>
              <a:ext cx="0" cy="1464553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CF0CC16F-4E9D-B44C-84CD-946B339137D6}"/>
                </a:ext>
              </a:extLst>
            </p:cNvPr>
            <p:cNvSpPr/>
            <p:nvPr/>
          </p:nvSpPr>
          <p:spPr>
            <a:xfrm>
              <a:off x="5953477" y="1800775"/>
              <a:ext cx="567754" cy="576725"/>
            </a:xfrm>
            <a:prstGeom prst="arc">
              <a:avLst>
                <a:gd name="adj1" fmla="val 16269089"/>
                <a:gd name="adj2" fmla="val 2413751"/>
              </a:avLst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5A0B1D9-C063-CC48-8EE3-3488684D7335}"/>
                    </a:ext>
                  </a:extLst>
                </p:cNvPr>
                <p:cNvSpPr txBox="1"/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𝜙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5A0B1D9-C063-CC48-8EE3-3488684D73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285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BD4C6F-F17C-D14A-9A93-67D767E7DAAE}"/>
                </a:ext>
              </a:extLst>
            </p:cNvPr>
            <p:cNvSpPr txBox="1"/>
            <p:nvPr/>
          </p:nvSpPr>
          <p:spPr>
            <a:xfrm>
              <a:off x="541932" y="2289640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Send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7BBC35-3AF3-EB4C-956B-3BBB231B3CF0}"/>
                </a:ext>
              </a:extLst>
            </p:cNvPr>
            <p:cNvSpPr txBox="1"/>
            <p:nvPr/>
          </p:nvSpPr>
          <p:spPr>
            <a:xfrm>
              <a:off x="6656546" y="2802912"/>
              <a:ext cx="2153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Receive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 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b="0" i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B0943-B4AB-804B-9E41-AE49AC48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3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509238"/>
                <a:ext cx="8763000" cy="296776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The wireless channel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decomposes into two components:</a:t>
                </a:r>
              </a:p>
              <a:p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angle of arrival</a:t>
                </a:r>
                <a:r>
                  <a:rPr lang="en-US" sz="2000" dirty="0"/>
                  <a:t> of the sender’s signal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at the receive array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determines the spatial signature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509238"/>
                <a:ext cx="8763000" cy="2967761"/>
              </a:xfrm>
              <a:blipFill>
                <a:blip r:embed="rId3"/>
                <a:stretch>
                  <a:fillRect l="-1304" t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Line-of-Sight SIMO Channel: Spatial Signature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903E3-4C3A-3C45-ADBE-FF5000590935}"/>
              </a:ext>
            </a:extLst>
          </p:cNvPr>
          <p:cNvGrpSpPr/>
          <p:nvPr/>
        </p:nvGrpSpPr>
        <p:grpSpPr>
          <a:xfrm>
            <a:off x="260195" y="1607037"/>
            <a:ext cx="8547410" cy="1678707"/>
            <a:chOff x="541932" y="1524315"/>
            <a:chExt cx="8547410" cy="1678707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FDF0CF0-E25F-E743-9498-5D27F9B29F0D}"/>
                </a:ext>
              </a:extLst>
            </p:cNvPr>
            <p:cNvSpPr/>
            <p:nvPr/>
          </p:nvSpPr>
          <p:spPr>
            <a:xfrm>
              <a:off x="126523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376AE91-E2FD-6643-9D23-D84410AEF1FC}"/>
                </a:ext>
              </a:extLst>
            </p:cNvPr>
            <p:cNvSpPr/>
            <p:nvPr/>
          </p:nvSpPr>
          <p:spPr>
            <a:xfrm>
              <a:off x="677274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23E754E-1B8A-0E4B-8CBD-7BAAF3EBEB27}"/>
                </a:ext>
              </a:extLst>
            </p:cNvPr>
            <p:cNvSpPr/>
            <p:nvPr/>
          </p:nvSpPr>
          <p:spPr>
            <a:xfrm>
              <a:off x="6925142" y="21613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6A8E959-474B-0043-8633-908700EB298F}"/>
                </a:ext>
              </a:extLst>
            </p:cNvPr>
            <p:cNvSpPr/>
            <p:nvPr/>
          </p:nvSpPr>
          <p:spPr>
            <a:xfrm>
              <a:off x="7077542" y="23137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2D8B9B1-C71E-F740-B260-5390F3D08A0D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47" y="2249197"/>
              <a:ext cx="4628243" cy="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18C7CBE-462C-1645-B4F0-50675AA03675}"/>
                    </a:ext>
                  </a:extLst>
                </p:cNvPr>
                <p:cNvSpPr txBox="1"/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18C7CBE-462C-1645-B4F0-50675AA03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19D907-19E5-6847-8378-3D5B31C81C34}"/>
                </a:ext>
              </a:extLst>
            </p:cNvPr>
            <p:cNvCxnSpPr>
              <a:cxnSpLocks/>
            </p:cNvCxnSpPr>
            <p:nvPr/>
          </p:nvCxnSpPr>
          <p:spPr>
            <a:xfrm>
              <a:off x="7312811" y="2161398"/>
              <a:ext cx="139062" cy="15240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58901E-1948-654E-9293-ED6DBF4C088D}"/>
                    </a:ext>
                  </a:extLst>
                </p:cNvPr>
                <p:cNvSpPr txBox="1"/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a14:m>
                  <a:r>
                    <a:rPr lang="en-US" b="0" dirty="0">
                      <a:latin typeface="Arial" charset="0"/>
                      <a:ea typeface="Arial" charset="0"/>
                      <a:cs typeface="Arial" charset="0"/>
                    </a:rPr>
                    <a:t> antenna separation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58901E-1948-654E-9293-ED6DBF4C08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blipFill>
                  <a:blip r:embed="rId5"/>
                  <a:stretch>
                    <a:fillRect t="-3509" r="-1418" b="-122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9CDCD6-D3D8-BD4E-B11A-6421E3923F81}"/>
                </a:ext>
              </a:extLst>
            </p:cNvPr>
            <p:cNvSpPr txBox="1"/>
            <p:nvPr/>
          </p:nvSpPr>
          <p:spPr>
            <a:xfrm>
              <a:off x="6847120" y="251764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BE11F6-4C66-7D41-8D27-26A9089A44C0}"/>
                </a:ext>
              </a:extLst>
            </p:cNvPr>
            <p:cNvSpPr txBox="1"/>
            <p:nvPr/>
          </p:nvSpPr>
          <p:spPr>
            <a:xfrm>
              <a:off x="6695634" y="2370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BFEB29-45C6-7144-9AFE-6D7C0510F895}"/>
                </a:ext>
              </a:extLst>
            </p:cNvPr>
            <p:cNvSpPr txBox="1"/>
            <p:nvPr/>
          </p:nvSpPr>
          <p:spPr>
            <a:xfrm>
              <a:off x="6540725" y="22009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1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E93EEA-AD4E-8341-BC7C-BD493A709840}"/>
                </a:ext>
              </a:extLst>
            </p:cNvPr>
            <p:cNvCxnSpPr>
              <a:cxnSpLocks/>
            </p:cNvCxnSpPr>
            <p:nvPr/>
          </p:nvCxnSpPr>
          <p:spPr>
            <a:xfrm>
              <a:off x="6246299" y="2083609"/>
              <a:ext cx="733989" cy="799502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DB012F-F8C4-4849-B028-D77D7422806C}"/>
                </a:ext>
              </a:extLst>
            </p:cNvPr>
            <p:cNvCxnSpPr>
              <a:cxnSpLocks/>
            </p:cNvCxnSpPr>
            <p:nvPr/>
          </p:nvCxnSpPr>
          <p:spPr>
            <a:xfrm>
              <a:off x="6238491" y="1585195"/>
              <a:ext cx="0" cy="1464553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AA6CDF7-329A-0849-9475-8D96AADF2F22}"/>
                </a:ext>
              </a:extLst>
            </p:cNvPr>
            <p:cNvSpPr/>
            <p:nvPr/>
          </p:nvSpPr>
          <p:spPr>
            <a:xfrm>
              <a:off x="5953477" y="1800775"/>
              <a:ext cx="567754" cy="576725"/>
            </a:xfrm>
            <a:prstGeom prst="arc">
              <a:avLst>
                <a:gd name="adj1" fmla="val 16269089"/>
                <a:gd name="adj2" fmla="val 2413751"/>
              </a:avLst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273CC4-0A0C-C94C-BEA7-C3B93343B057}"/>
                    </a:ext>
                  </a:extLst>
                </p:cNvPr>
                <p:cNvSpPr txBox="1"/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𝜙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273CC4-0A0C-C94C-BEA7-C3B93343B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285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AAEAF7-5F06-D349-9F33-DDD303C54F51}"/>
                </a:ext>
              </a:extLst>
            </p:cNvPr>
            <p:cNvSpPr txBox="1"/>
            <p:nvPr/>
          </p:nvSpPr>
          <p:spPr>
            <a:xfrm>
              <a:off x="541932" y="2289640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Send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F4364A-37BA-8441-A958-17F06887E4B4}"/>
                </a:ext>
              </a:extLst>
            </p:cNvPr>
            <p:cNvSpPr txBox="1"/>
            <p:nvPr/>
          </p:nvSpPr>
          <p:spPr>
            <a:xfrm>
              <a:off x="6656546" y="2802912"/>
              <a:ext cx="2153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Receive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 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b="0" i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609C3A-C17E-F540-BDBB-2D9D29B51707}"/>
              </a:ext>
            </a:extLst>
          </p:cNvPr>
          <p:cNvGrpSpPr/>
          <p:nvPr/>
        </p:nvGrpSpPr>
        <p:grpSpPr>
          <a:xfrm>
            <a:off x="3378906" y="4567347"/>
            <a:ext cx="3687034" cy="911360"/>
            <a:chOff x="3378906" y="4567347"/>
            <a:chExt cx="3687034" cy="911360"/>
          </a:xfrm>
        </p:grpSpPr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378B5A70-9CF3-BD41-AEB7-D8F7B95A112A}"/>
                </a:ext>
              </a:extLst>
            </p:cNvPr>
            <p:cNvSpPr/>
            <p:nvPr/>
          </p:nvSpPr>
          <p:spPr>
            <a:xfrm rot="5400000">
              <a:off x="3998201" y="4148699"/>
              <a:ext cx="190006" cy="1027302"/>
            </a:xfrm>
            <a:prstGeom prst="rightBrace">
              <a:avLst>
                <a:gd name="adj1" fmla="val 32567"/>
                <a:gd name="adj2" fmla="val 50000"/>
              </a:avLst>
            </a:prstGeom>
            <a:ln w="28575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Brace 40">
              <a:extLst>
                <a:ext uri="{FF2B5EF4-FFF2-40B4-BE49-F238E27FC236}">
                  <a16:creationId xmlns:a16="http://schemas.microsoft.com/office/drawing/2014/main" id="{33442C58-8989-C144-9CD0-9B7FD08C5D78}"/>
                </a:ext>
              </a:extLst>
            </p:cNvPr>
            <p:cNvSpPr/>
            <p:nvPr/>
          </p:nvSpPr>
          <p:spPr>
            <a:xfrm rot="5400000">
              <a:off x="5297004" y="4415186"/>
              <a:ext cx="190006" cy="1333429"/>
            </a:xfrm>
            <a:prstGeom prst="rightBrace">
              <a:avLst>
                <a:gd name="adj1" fmla="val 32567"/>
                <a:gd name="adj2" fmla="val 50000"/>
              </a:avLst>
            </a:prstGeom>
            <a:ln w="28575"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77E74F-B49B-8941-AF6E-E8E4C5DE84F7}"/>
                </a:ext>
              </a:extLst>
            </p:cNvPr>
            <p:cNvSpPr txBox="1"/>
            <p:nvPr/>
          </p:nvSpPr>
          <p:spPr>
            <a:xfrm>
              <a:off x="3378906" y="4726906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Path</a:t>
              </a:r>
            </a:p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component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988C05-8729-7D49-BA99-9786F883DF46}"/>
                </a:ext>
              </a:extLst>
            </p:cNvPr>
            <p:cNvSpPr txBox="1"/>
            <p:nvPr/>
          </p:nvSpPr>
          <p:spPr>
            <a:xfrm>
              <a:off x="4996143" y="5109375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Spatial Signature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8CCA7-AA47-1E44-8E1C-4872DD1E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509238"/>
                <a:ext cx="8763000" cy="2967761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Maximal ratio combining </a:t>
                </a:r>
                <a:r>
                  <a:rPr lang="en-US" sz="2200" b="1" dirty="0">
                    <a:highlight>
                      <a:srgbClr val="FFFF00"/>
                    </a:highlight>
                  </a:rPr>
                  <a:t>“projects”</a:t>
                </a:r>
                <a:r>
                  <a:rPr lang="en-US" sz="2200" b="1" dirty="0"/>
                  <a:t> the received signals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b="1" dirty="0"/>
                  <a:t>onto the receive spatial signature: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200" dirty="0"/>
              </a:p>
              <a:p>
                <a:pPr lvl="1"/>
                <a:endParaRPr lang="en-US" sz="2200" dirty="0"/>
              </a:p>
              <a:p>
                <a:pPr lvl="1"/>
                <a:endParaRPr lang="en-US" sz="2200" dirty="0"/>
              </a:p>
              <a:p>
                <a:r>
                  <a:rPr lang="en-US" sz="2200" b="1" dirty="0"/>
                  <a:t>Reverses the phases </a:t>
                </a:r>
                <a:r>
                  <a:rPr lang="en-US" sz="2200" dirty="0"/>
                  <a:t>in the spatial signature to </a:t>
                </a:r>
                <a:r>
                  <a:rPr lang="en-US" sz="2200" b="1" dirty="0">
                    <a:solidFill>
                      <a:srgbClr val="009900"/>
                    </a:solidFill>
                  </a:rPr>
                  <a:t>align</a:t>
                </a:r>
                <a:r>
                  <a:rPr lang="en-US" sz="2200" dirty="0"/>
                  <a:t> each antenna’s component of the above sum </a:t>
                </a:r>
              </a:p>
              <a:p>
                <a:pPr lvl="1"/>
                <a:r>
                  <a:rPr lang="en-US" sz="2200" b="1" dirty="0">
                    <a:solidFill>
                      <a:srgbClr val="009900"/>
                    </a:solidFill>
                  </a:rPr>
                  <a:t>SNR improvement </a:t>
                </a:r>
                <a:r>
                  <a:rPr lang="en-US" sz="2200" dirty="0"/>
                  <a:t>but </a:t>
                </a: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</a:rPr>
                  <a:t>no multiplexing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509238"/>
                <a:ext cx="8763000" cy="2967761"/>
              </a:xfrm>
              <a:blipFill>
                <a:blip r:embed="rId3"/>
                <a:stretch>
                  <a:fillRect l="-1594" t="-4701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Line-of-Sight SIMO Channel:</a:t>
            </a:r>
            <a:br>
              <a:rPr lang="en-US" sz="3200" dirty="0"/>
            </a:br>
            <a:r>
              <a:rPr lang="en-US" sz="3200" dirty="0"/>
              <a:t>Maximal Ratio Combining (Review)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903E3-4C3A-3C45-ADBE-FF5000590935}"/>
              </a:ext>
            </a:extLst>
          </p:cNvPr>
          <p:cNvGrpSpPr/>
          <p:nvPr/>
        </p:nvGrpSpPr>
        <p:grpSpPr>
          <a:xfrm>
            <a:off x="260195" y="1607037"/>
            <a:ext cx="8547410" cy="1678707"/>
            <a:chOff x="541932" y="1524315"/>
            <a:chExt cx="8547410" cy="1678707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FDF0CF0-E25F-E743-9498-5D27F9B29F0D}"/>
                </a:ext>
              </a:extLst>
            </p:cNvPr>
            <p:cNvSpPr/>
            <p:nvPr/>
          </p:nvSpPr>
          <p:spPr>
            <a:xfrm>
              <a:off x="126523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376AE91-E2FD-6643-9D23-D84410AEF1FC}"/>
                </a:ext>
              </a:extLst>
            </p:cNvPr>
            <p:cNvSpPr/>
            <p:nvPr/>
          </p:nvSpPr>
          <p:spPr>
            <a:xfrm>
              <a:off x="6772742" y="20089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23E754E-1B8A-0E4B-8CBD-7BAAF3EBEB27}"/>
                </a:ext>
              </a:extLst>
            </p:cNvPr>
            <p:cNvSpPr/>
            <p:nvPr/>
          </p:nvSpPr>
          <p:spPr>
            <a:xfrm>
              <a:off x="6925142" y="21613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6A8E959-474B-0043-8633-908700EB298F}"/>
                </a:ext>
              </a:extLst>
            </p:cNvPr>
            <p:cNvSpPr/>
            <p:nvPr/>
          </p:nvSpPr>
          <p:spPr>
            <a:xfrm>
              <a:off x="7077542" y="2313798"/>
              <a:ext cx="246674" cy="343460"/>
            </a:xfrm>
            <a:custGeom>
              <a:avLst/>
              <a:gdLst>
                <a:gd name="connsiteX0" fmla="*/ 0 w 447356"/>
                <a:gd name="connsiteY0" fmla="*/ 400692 h 432975"/>
                <a:gd name="connsiteX1" fmla="*/ 203930 w 447356"/>
                <a:gd name="connsiteY1" fmla="*/ 400692 h 432975"/>
                <a:gd name="connsiteX2" fmla="*/ 223666 w 447356"/>
                <a:gd name="connsiteY2" fmla="*/ 65193 h 432975"/>
                <a:gd name="connsiteX3" fmla="*/ 447332 w 447356"/>
                <a:gd name="connsiteY3" fmla="*/ 25722 h 432975"/>
                <a:gd name="connsiteX4" fmla="*/ 236823 w 447356"/>
                <a:gd name="connsiteY4" fmla="*/ 163869 h 432975"/>
                <a:gd name="connsiteX5" fmla="*/ 32892 w 447356"/>
                <a:gd name="connsiteY5" fmla="*/ 12565 h 432975"/>
                <a:gd name="connsiteX6" fmla="*/ 230244 w 447356"/>
                <a:gd name="connsiteY6" fmla="*/ 19144 h 432975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26122"/>
                <a:gd name="connsiteX1" fmla="*/ 203930 w 447356"/>
                <a:gd name="connsiteY1" fmla="*/ 400692 h 426122"/>
                <a:gd name="connsiteX2" fmla="*/ 223666 w 447356"/>
                <a:gd name="connsiteY2" fmla="*/ 65193 h 426122"/>
                <a:gd name="connsiteX3" fmla="*/ 447332 w 447356"/>
                <a:gd name="connsiteY3" fmla="*/ 25722 h 426122"/>
                <a:gd name="connsiteX4" fmla="*/ 236823 w 447356"/>
                <a:gd name="connsiteY4" fmla="*/ 163869 h 426122"/>
                <a:gd name="connsiteX5" fmla="*/ 32892 w 447356"/>
                <a:gd name="connsiteY5" fmla="*/ 12565 h 426122"/>
                <a:gd name="connsiteX6" fmla="*/ 230244 w 447356"/>
                <a:gd name="connsiteY6" fmla="*/ 19144 h 426122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356"/>
                <a:gd name="connsiteY0" fmla="*/ 400692 h 402387"/>
                <a:gd name="connsiteX1" fmla="*/ 203930 w 447356"/>
                <a:gd name="connsiteY1" fmla="*/ 400692 h 402387"/>
                <a:gd name="connsiteX2" fmla="*/ 223666 w 447356"/>
                <a:gd name="connsiteY2" fmla="*/ 65193 h 402387"/>
                <a:gd name="connsiteX3" fmla="*/ 447332 w 447356"/>
                <a:gd name="connsiteY3" fmla="*/ 25722 h 402387"/>
                <a:gd name="connsiteX4" fmla="*/ 236823 w 447356"/>
                <a:gd name="connsiteY4" fmla="*/ 163869 h 402387"/>
                <a:gd name="connsiteX5" fmla="*/ 32892 w 447356"/>
                <a:gd name="connsiteY5" fmla="*/ 12565 h 402387"/>
                <a:gd name="connsiteX6" fmla="*/ 230244 w 447356"/>
                <a:gd name="connsiteY6" fmla="*/ 19144 h 402387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70126 h 571821"/>
                <a:gd name="connsiteX1" fmla="*/ 203930 w 447475"/>
                <a:gd name="connsiteY1" fmla="*/ 570126 h 571821"/>
                <a:gd name="connsiteX2" fmla="*/ 204616 w 447475"/>
                <a:gd name="connsiteY2" fmla="*/ 12377 h 571821"/>
                <a:gd name="connsiteX3" fmla="*/ 447332 w 447475"/>
                <a:gd name="connsiteY3" fmla="*/ 195156 h 571821"/>
                <a:gd name="connsiteX4" fmla="*/ 236823 w 447475"/>
                <a:gd name="connsiteY4" fmla="*/ 333303 h 571821"/>
                <a:gd name="connsiteX5" fmla="*/ 32892 w 447475"/>
                <a:gd name="connsiteY5" fmla="*/ 181999 h 571821"/>
                <a:gd name="connsiteX6" fmla="*/ 230244 w 447475"/>
                <a:gd name="connsiteY6" fmla="*/ 188578 h 571821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47475"/>
                <a:gd name="connsiteY0" fmla="*/ 557749 h 559444"/>
                <a:gd name="connsiteX1" fmla="*/ 203930 w 447475"/>
                <a:gd name="connsiteY1" fmla="*/ 557749 h 559444"/>
                <a:gd name="connsiteX2" fmla="*/ 204616 w 447475"/>
                <a:gd name="connsiteY2" fmla="*/ 0 h 559444"/>
                <a:gd name="connsiteX3" fmla="*/ 447332 w 447475"/>
                <a:gd name="connsiteY3" fmla="*/ 182779 h 559444"/>
                <a:gd name="connsiteX4" fmla="*/ 236823 w 447475"/>
                <a:gd name="connsiteY4" fmla="*/ 320926 h 559444"/>
                <a:gd name="connsiteX5" fmla="*/ 32892 w 447475"/>
                <a:gd name="connsiteY5" fmla="*/ 169622 h 559444"/>
                <a:gd name="connsiteX6" fmla="*/ 230244 w 447475"/>
                <a:gd name="connsiteY6" fmla="*/ 176201 h 559444"/>
                <a:gd name="connsiteX0" fmla="*/ 0 w 415755"/>
                <a:gd name="connsiteY0" fmla="*/ 566243 h 567938"/>
                <a:gd name="connsiteX1" fmla="*/ 203930 w 415755"/>
                <a:gd name="connsiteY1" fmla="*/ 566243 h 567938"/>
                <a:gd name="connsiteX2" fmla="*/ 204616 w 415755"/>
                <a:gd name="connsiteY2" fmla="*/ 8494 h 567938"/>
                <a:gd name="connsiteX3" fmla="*/ 415582 w 415755"/>
                <a:gd name="connsiteY3" fmla="*/ 29348 h 567938"/>
                <a:gd name="connsiteX4" fmla="*/ 236823 w 415755"/>
                <a:gd name="connsiteY4" fmla="*/ 329420 h 567938"/>
                <a:gd name="connsiteX5" fmla="*/ 32892 w 415755"/>
                <a:gd name="connsiteY5" fmla="*/ 178116 h 567938"/>
                <a:gd name="connsiteX6" fmla="*/ 230244 w 415755"/>
                <a:gd name="connsiteY6" fmla="*/ 184695 h 567938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79261 h 580956"/>
                <a:gd name="connsiteX1" fmla="*/ 203930 w 425270"/>
                <a:gd name="connsiteY1" fmla="*/ 579261 h 580956"/>
                <a:gd name="connsiteX2" fmla="*/ 204616 w 425270"/>
                <a:gd name="connsiteY2" fmla="*/ 21512 h 580956"/>
                <a:gd name="connsiteX3" fmla="*/ 425107 w 425270"/>
                <a:gd name="connsiteY3" fmla="*/ 23316 h 580956"/>
                <a:gd name="connsiteX4" fmla="*/ 236823 w 425270"/>
                <a:gd name="connsiteY4" fmla="*/ 342438 h 580956"/>
                <a:gd name="connsiteX5" fmla="*/ 32892 w 425270"/>
                <a:gd name="connsiteY5" fmla="*/ 191134 h 580956"/>
                <a:gd name="connsiteX6" fmla="*/ 230244 w 425270"/>
                <a:gd name="connsiteY6" fmla="*/ 197713 h 580956"/>
                <a:gd name="connsiteX0" fmla="*/ 0 w 425270"/>
                <a:gd name="connsiteY0" fmla="*/ 557749 h 559444"/>
                <a:gd name="connsiteX1" fmla="*/ 203930 w 425270"/>
                <a:gd name="connsiteY1" fmla="*/ 557749 h 559444"/>
                <a:gd name="connsiteX2" fmla="*/ 204616 w 425270"/>
                <a:gd name="connsiteY2" fmla="*/ 0 h 559444"/>
                <a:gd name="connsiteX3" fmla="*/ 425107 w 425270"/>
                <a:gd name="connsiteY3" fmla="*/ 1804 h 559444"/>
                <a:gd name="connsiteX4" fmla="*/ 236823 w 425270"/>
                <a:gd name="connsiteY4" fmla="*/ 320926 h 559444"/>
                <a:gd name="connsiteX5" fmla="*/ 32892 w 425270"/>
                <a:gd name="connsiteY5" fmla="*/ 169622 h 559444"/>
                <a:gd name="connsiteX6" fmla="*/ 230244 w 425270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236823 w 425107"/>
                <a:gd name="connsiteY4" fmla="*/ 320926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30244 w 425107"/>
                <a:gd name="connsiteY6" fmla="*/ 176201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57749 h 559444"/>
                <a:gd name="connsiteX1" fmla="*/ 203930 w 425107"/>
                <a:gd name="connsiteY1" fmla="*/ 557749 h 559444"/>
                <a:gd name="connsiteX2" fmla="*/ 204616 w 425107"/>
                <a:gd name="connsiteY2" fmla="*/ 0 h 559444"/>
                <a:gd name="connsiteX3" fmla="*/ 425107 w 425107"/>
                <a:gd name="connsiteY3" fmla="*/ 1804 h 559444"/>
                <a:gd name="connsiteX4" fmla="*/ 198723 w 425107"/>
                <a:gd name="connsiteY4" fmla="*/ 197101 h 559444"/>
                <a:gd name="connsiteX5" fmla="*/ 32892 w 425107"/>
                <a:gd name="connsiteY5" fmla="*/ 169622 h 559444"/>
                <a:gd name="connsiteX6" fmla="*/ 204844 w 425107"/>
                <a:gd name="connsiteY6" fmla="*/ 1576 h 55944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72919 h 574614"/>
                <a:gd name="connsiteX1" fmla="*/ 203930 w 425107"/>
                <a:gd name="connsiteY1" fmla="*/ 572919 h 574614"/>
                <a:gd name="connsiteX2" fmla="*/ 204616 w 425107"/>
                <a:gd name="connsiteY2" fmla="*/ 15170 h 574614"/>
                <a:gd name="connsiteX3" fmla="*/ 425107 w 425107"/>
                <a:gd name="connsiteY3" fmla="*/ 16974 h 574614"/>
                <a:gd name="connsiteX4" fmla="*/ 198723 w 425107"/>
                <a:gd name="connsiteY4" fmla="*/ 212271 h 574614"/>
                <a:gd name="connsiteX5" fmla="*/ 4317 w 425107"/>
                <a:gd name="connsiteY5" fmla="*/ 19692 h 574614"/>
                <a:gd name="connsiteX6" fmla="*/ 204844 w 425107"/>
                <a:gd name="connsiteY6" fmla="*/ 16746 h 574614"/>
                <a:gd name="connsiteX0" fmla="*/ 0 w 425107"/>
                <a:gd name="connsiteY0" fmla="*/ 562465 h 564160"/>
                <a:gd name="connsiteX1" fmla="*/ 203930 w 425107"/>
                <a:gd name="connsiteY1" fmla="*/ 562465 h 564160"/>
                <a:gd name="connsiteX2" fmla="*/ 204616 w 425107"/>
                <a:gd name="connsiteY2" fmla="*/ 4716 h 564160"/>
                <a:gd name="connsiteX3" fmla="*/ 425107 w 425107"/>
                <a:gd name="connsiteY3" fmla="*/ 6520 h 564160"/>
                <a:gd name="connsiteX4" fmla="*/ 198723 w 425107"/>
                <a:gd name="connsiteY4" fmla="*/ 201817 h 564160"/>
                <a:gd name="connsiteX5" fmla="*/ 4317 w 425107"/>
                <a:gd name="connsiteY5" fmla="*/ 9238 h 564160"/>
                <a:gd name="connsiteX6" fmla="*/ 204844 w 425107"/>
                <a:gd name="connsiteY6" fmla="*/ 6292 h 564160"/>
                <a:gd name="connsiteX0" fmla="*/ 8388 w 433495"/>
                <a:gd name="connsiteY0" fmla="*/ 564243 h 565938"/>
                <a:gd name="connsiteX1" fmla="*/ 212318 w 433495"/>
                <a:gd name="connsiteY1" fmla="*/ 564243 h 565938"/>
                <a:gd name="connsiteX2" fmla="*/ 213004 w 433495"/>
                <a:gd name="connsiteY2" fmla="*/ 6494 h 565938"/>
                <a:gd name="connsiteX3" fmla="*/ 433495 w 433495"/>
                <a:gd name="connsiteY3" fmla="*/ 8298 h 565938"/>
                <a:gd name="connsiteX4" fmla="*/ 207111 w 433495"/>
                <a:gd name="connsiteY4" fmla="*/ 203595 h 565938"/>
                <a:gd name="connsiteX5" fmla="*/ 5 w 433495"/>
                <a:gd name="connsiteY5" fmla="*/ 4666 h 565938"/>
                <a:gd name="connsiteX6" fmla="*/ 213232 w 433495"/>
                <a:gd name="connsiteY6" fmla="*/ 8070 h 565938"/>
                <a:gd name="connsiteX0" fmla="*/ 8388 w 433495"/>
                <a:gd name="connsiteY0" fmla="*/ 563388 h 565083"/>
                <a:gd name="connsiteX1" fmla="*/ 212318 w 433495"/>
                <a:gd name="connsiteY1" fmla="*/ 563388 h 565083"/>
                <a:gd name="connsiteX2" fmla="*/ 213004 w 433495"/>
                <a:gd name="connsiteY2" fmla="*/ 5639 h 565083"/>
                <a:gd name="connsiteX3" fmla="*/ 433495 w 433495"/>
                <a:gd name="connsiteY3" fmla="*/ 7443 h 565083"/>
                <a:gd name="connsiteX4" fmla="*/ 207111 w 433495"/>
                <a:gd name="connsiteY4" fmla="*/ 202740 h 565083"/>
                <a:gd name="connsiteX5" fmla="*/ 5 w 433495"/>
                <a:gd name="connsiteY5" fmla="*/ 3811 h 565083"/>
                <a:gd name="connsiteX6" fmla="*/ 213232 w 433495"/>
                <a:gd name="connsiteY6" fmla="*/ 7215 h 565083"/>
                <a:gd name="connsiteX0" fmla="*/ 8383 w 433490"/>
                <a:gd name="connsiteY0" fmla="*/ 563388 h 565083"/>
                <a:gd name="connsiteX1" fmla="*/ 212313 w 433490"/>
                <a:gd name="connsiteY1" fmla="*/ 563388 h 565083"/>
                <a:gd name="connsiteX2" fmla="*/ 212999 w 433490"/>
                <a:gd name="connsiteY2" fmla="*/ 5639 h 565083"/>
                <a:gd name="connsiteX3" fmla="*/ 433490 w 433490"/>
                <a:gd name="connsiteY3" fmla="*/ 7443 h 565083"/>
                <a:gd name="connsiteX4" fmla="*/ 207106 w 433490"/>
                <a:gd name="connsiteY4" fmla="*/ 202740 h 565083"/>
                <a:gd name="connsiteX5" fmla="*/ 0 w 433490"/>
                <a:gd name="connsiteY5" fmla="*/ 3811 h 565083"/>
                <a:gd name="connsiteX6" fmla="*/ 213227 w 433490"/>
                <a:gd name="connsiteY6" fmla="*/ 7215 h 565083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2014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9763 h 651458"/>
                <a:gd name="connsiteX1" fmla="*/ 212313 w 433490"/>
                <a:gd name="connsiteY1" fmla="*/ 649763 h 651458"/>
                <a:gd name="connsiteX2" fmla="*/ 212999 w 433490"/>
                <a:gd name="connsiteY2" fmla="*/ 95189 h 651458"/>
                <a:gd name="connsiteX3" fmla="*/ 433490 w 433490"/>
                <a:gd name="connsiteY3" fmla="*/ 93818 h 651458"/>
                <a:gd name="connsiteX4" fmla="*/ 207106 w 433490"/>
                <a:gd name="connsiteY4" fmla="*/ 289115 h 651458"/>
                <a:gd name="connsiteX5" fmla="*/ 0 w 433490"/>
                <a:gd name="connsiteY5" fmla="*/ 90186 h 651458"/>
                <a:gd name="connsiteX6" fmla="*/ 216402 w 433490"/>
                <a:gd name="connsiteY6" fmla="*/ 1515 h 651458"/>
                <a:gd name="connsiteX0" fmla="*/ 8383 w 433490"/>
                <a:gd name="connsiteY0" fmla="*/ 648304 h 649999"/>
                <a:gd name="connsiteX1" fmla="*/ 212313 w 433490"/>
                <a:gd name="connsiteY1" fmla="*/ 648304 h 649999"/>
                <a:gd name="connsiteX2" fmla="*/ 212999 w 433490"/>
                <a:gd name="connsiteY2" fmla="*/ 93730 h 649999"/>
                <a:gd name="connsiteX3" fmla="*/ 433490 w 433490"/>
                <a:gd name="connsiteY3" fmla="*/ 92359 h 649999"/>
                <a:gd name="connsiteX4" fmla="*/ 207106 w 433490"/>
                <a:gd name="connsiteY4" fmla="*/ 287656 h 649999"/>
                <a:gd name="connsiteX5" fmla="*/ 0 w 433490"/>
                <a:gd name="connsiteY5" fmla="*/ 88727 h 649999"/>
                <a:gd name="connsiteX6" fmla="*/ 216402 w 433490"/>
                <a:gd name="connsiteY6" fmla="*/ 56 h 649999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9577 w 433490"/>
                <a:gd name="connsiteY6" fmla="*/ 3404 h 561272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610148 h 611843"/>
                <a:gd name="connsiteX1" fmla="*/ 212313 w 433490"/>
                <a:gd name="connsiteY1" fmla="*/ 610148 h 611843"/>
                <a:gd name="connsiteX2" fmla="*/ 212999 w 433490"/>
                <a:gd name="connsiteY2" fmla="*/ 55574 h 611843"/>
                <a:gd name="connsiteX3" fmla="*/ 433490 w 433490"/>
                <a:gd name="connsiteY3" fmla="*/ 54203 h 611843"/>
                <a:gd name="connsiteX4" fmla="*/ 207106 w 433490"/>
                <a:gd name="connsiteY4" fmla="*/ 249500 h 611843"/>
                <a:gd name="connsiteX5" fmla="*/ 0 w 433490"/>
                <a:gd name="connsiteY5" fmla="*/ 50571 h 611843"/>
                <a:gd name="connsiteX6" fmla="*/ 210052 w 433490"/>
                <a:gd name="connsiteY6" fmla="*/ 0 h 611843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07106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8383 w 433490"/>
                <a:gd name="connsiteY0" fmla="*/ 559577 h 561272"/>
                <a:gd name="connsiteX1" fmla="*/ 212313 w 433490"/>
                <a:gd name="connsiteY1" fmla="*/ 559577 h 561272"/>
                <a:gd name="connsiteX2" fmla="*/ 212999 w 433490"/>
                <a:gd name="connsiteY2" fmla="*/ 5003 h 561272"/>
                <a:gd name="connsiteX3" fmla="*/ 433490 w 433490"/>
                <a:gd name="connsiteY3" fmla="*/ 3632 h 561272"/>
                <a:gd name="connsiteX4" fmla="*/ 213147 w 433490"/>
                <a:gd name="connsiteY4" fmla="*/ 198929 h 561272"/>
                <a:gd name="connsiteX5" fmla="*/ 0 w 433490"/>
                <a:gd name="connsiteY5" fmla="*/ 0 h 561272"/>
                <a:gd name="connsiteX6" fmla="*/ 213227 w 433490"/>
                <a:gd name="connsiteY6" fmla="*/ 3404 h 561272"/>
                <a:gd name="connsiteX0" fmla="*/ 4759 w 429866"/>
                <a:gd name="connsiteY0" fmla="*/ 557161 h 558856"/>
                <a:gd name="connsiteX1" fmla="*/ 208689 w 429866"/>
                <a:gd name="connsiteY1" fmla="*/ 557161 h 558856"/>
                <a:gd name="connsiteX2" fmla="*/ 209375 w 429866"/>
                <a:gd name="connsiteY2" fmla="*/ 2587 h 558856"/>
                <a:gd name="connsiteX3" fmla="*/ 429866 w 429866"/>
                <a:gd name="connsiteY3" fmla="*/ 1216 h 558856"/>
                <a:gd name="connsiteX4" fmla="*/ 209523 w 429866"/>
                <a:gd name="connsiteY4" fmla="*/ 196513 h 558856"/>
                <a:gd name="connsiteX5" fmla="*/ 0 w 429866"/>
                <a:gd name="connsiteY5" fmla="*/ 0 h 558856"/>
                <a:gd name="connsiteX6" fmla="*/ 209603 w 429866"/>
                <a:gd name="connsiteY6" fmla="*/ 988 h 558856"/>
                <a:gd name="connsiteX0" fmla="*/ 4759 w 429866"/>
                <a:gd name="connsiteY0" fmla="*/ 557161 h 558056"/>
                <a:gd name="connsiteX1" fmla="*/ 208689 w 429866"/>
                <a:gd name="connsiteY1" fmla="*/ 557161 h 558056"/>
                <a:gd name="connsiteX2" fmla="*/ 209375 w 429866"/>
                <a:gd name="connsiteY2" fmla="*/ 2587 h 558056"/>
                <a:gd name="connsiteX3" fmla="*/ 429866 w 429866"/>
                <a:gd name="connsiteY3" fmla="*/ 1216 h 558056"/>
                <a:gd name="connsiteX4" fmla="*/ 209523 w 429866"/>
                <a:gd name="connsiteY4" fmla="*/ 196513 h 558056"/>
                <a:gd name="connsiteX5" fmla="*/ 0 w 429866"/>
                <a:gd name="connsiteY5" fmla="*/ 0 h 558056"/>
                <a:gd name="connsiteX6" fmla="*/ 209603 w 429866"/>
                <a:gd name="connsiteY6" fmla="*/ 988 h 558056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9375 w 429866"/>
                <a:gd name="connsiteY2" fmla="*/ 2587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9603 w 429866"/>
                <a:gd name="connsiteY6" fmla="*/ 988 h 557161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9375 w 429866"/>
                <a:gd name="connsiteY2" fmla="*/ 25761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80335 h 580335"/>
                <a:gd name="connsiteX1" fmla="*/ 208689 w 429866"/>
                <a:gd name="connsiteY1" fmla="*/ 580335 h 580335"/>
                <a:gd name="connsiteX2" fmla="*/ 208167 w 429866"/>
                <a:gd name="connsiteY2" fmla="*/ 24553 h 580335"/>
                <a:gd name="connsiteX3" fmla="*/ 429866 w 429866"/>
                <a:gd name="connsiteY3" fmla="*/ 24390 h 580335"/>
                <a:gd name="connsiteX4" fmla="*/ 209523 w 429866"/>
                <a:gd name="connsiteY4" fmla="*/ 219687 h 580335"/>
                <a:gd name="connsiteX5" fmla="*/ 0 w 429866"/>
                <a:gd name="connsiteY5" fmla="*/ 23174 h 580335"/>
                <a:gd name="connsiteX6" fmla="*/ 208395 w 429866"/>
                <a:gd name="connsiteY6" fmla="*/ 0 h 580335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161 h 557161"/>
                <a:gd name="connsiteX1" fmla="*/ 208689 w 429866"/>
                <a:gd name="connsiteY1" fmla="*/ 557161 h 557161"/>
                <a:gd name="connsiteX2" fmla="*/ 208167 w 429866"/>
                <a:gd name="connsiteY2" fmla="*/ 1379 h 557161"/>
                <a:gd name="connsiteX3" fmla="*/ 429866 w 429866"/>
                <a:gd name="connsiteY3" fmla="*/ 1216 h 557161"/>
                <a:gd name="connsiteX4" fmla="*/ 209523 w 429866"/>
                <a:gd name="connsiteY4" fmla="*/ 196513 h 557161"/>
                <a:gd name="connsiteX5" fmla="*/ 0 w 429866"/>
                <a:gd name="connsiteY5" fmla="*/ 0 h 557161"/>
                <a:gd name="connsiteX6" fmla="*/ 207187 w 429866"/>
                <a:gd name="connsiteY6" fmla="*/ 2196 h 557161"/>
                <a:gd name="connsiteX0" fmla="*/ 4759 w 429866"/>
                <a:gd name="connsiteY0" fmla="*/ 557381 h 557381"/>
                <a:gd name="connsiteX1" fmla="*/ 208689 w 429866"/>
                <a:gd name="connsiteY1" fmla="*/ 557381 h 557381"/>
                <a:gd name="connsiteX2" fmla="*/ 208167 w 429866"/>
                <a:gd name="connsiteY2" fmla="*/ 1599 h 557381"/>
                <a:gd name="connsiteX3" fmla="*/ 429866 w 429866"/>
                <a:gd name="connsiteY3" fmla="*/ 1436 h 557381"/>
                <a:gd name="connsiteX4" fmla="*/ 209523 w 429866"/>
                <a:gd name="connsiteY4" fmla="*/ 196733 h 557381"/>
                <a:gd name="connsiteX5" fmla="*/ 0 w 429866"/>
                <a:gd name="connsiteY5" fmla="*/ 220 h 557381"/>
                <a:gd name="connsiteX6" fmla="*/ 207187 w 429866"/>
                <a:gd name="connsiteY6" fmla="*/ 0 h 55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866" h="557381">
                  <a:moveTo>
                    <a:pt x="4759" y="557381"/>
                  </a:moveTo>
                  <a:lnTo>
                    <a:pt x="208689" y="557381"/>
                  </a:lnTo>
                  <a:cubicBezTo>
                    <a:pt x="209385" y="435997"/>
                    <a:pt x="205700" y="124419"/>
                    <a:pt x="208167" y="1599"/>
                  </a:cubicBezTo>
                  <a:lnTo>
                    <a:pt x="429866" y="1436"/>
                  </a:lnTo>
                  <a:cubicBezTo>
                    <a:pt x="320934" y="108899"/>
                    <a:pt x="338082" y="85764"/>
                    <a:pt x="209523" y="196733"/>
                  </a:cubicBezTo>
                  <a:cubicBezTo>
                    <a:pt x="103947" y="98462"/>
                    <a:pt x="103755" y="105833"/>
                    <a:pt x="0" y="220"/>
                  </a:cubicBezTo>
                  <a:lnTo>
                    <a:pt x="20718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2D8B9B1-C71E-F740-B260-5390F3D08A0D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47" y="2249197"/>
              <a:ext cx="4628243" cy="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18C7CBE-462C-1645-B4F0-50675AA03675}"/>
                    </a:ext>
                  </a:extLst>
                </p:cNvPr>
                <p:cNvSpPr txBox="1"/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≫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18C7CBE-462C-1645-B4F0-50675AA03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699" y="1824931"/>
                  <a:ext cx="91993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19D907-19E5-6847-8378-3D5B31C81C34}"/>
                </a:ext>
              </a:extLst>
            </p:cNvPr>
            <p:cNvCxnSpPr>
              <a:cxnSpLocks/>
            </p:cNvCxnSpPr>
            <p:nvPr/>
          </p:nvCxnSpPr>
          <p:spPr>
            <a:xfrm>
              <a:off x="7312811" y="2161398"/>
              <a:ext cx="139062" cy="15240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58901E-1948-654E-9293-ED6DBF4C088D}"/>
                    </a:ext>
                  </a:extLst>
                </p:cNvPr>
                <p:cNvSpPr txBox="1"/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a14:m>
                  <a:r>
                    <a:rPr lang="en-US" b="0" dirty="0">
                      <a:latin typeface="Arial" charset="0"/>
                      <a:ea typeface="Arial" charset="0"/>
                      <a:cs typeface="Arial" charset="0"/>
                    </a:rPr>
                    <a:t> antenna separation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58901E-1948-654E-9293-ED6DBF4C08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11" y="1871098"/>
                  <a:ext cx="1776531" cy="707886"/>
                </a:xfrm>
                <a:prstGeom prst="rect">
                  <a:avLst/>
                </a:prstGeom>
                <a:blipFill>
                  <a:blip r:embed="rId5"/>
                  <a:stretch>
                    <a:fillRect t="-3509" r="-1418" b="-122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9CDCD6-D3D8-BD4E-B11A-6421E3923F81}"/>
                </a:ext>
              </a:extLst>
            </p:cNvPr>
            <p:cNvSpPr txBox="1"/>
            <p:nvPr/>
          </p:nvSpPr>
          <p:spPr>
            <a:xfrm>
              <a:off x="6847120" y="251764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BE11F6-4C66-7D41-8D27-26A9089A44C0}"/>
                </a:ext>
              </a:extLst>
            </p:cNvPr>
            <p:cNvSpPr txBox="1"/>
            <p:nvPr/>
          </p:nvSpPr>
          <p:spPr>
            <a:xfrm>
              <a:off x="6695634" y="2370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BFEB29-45C6-7144-9AFE-6D7C0510F895}"/>
                </a:ext>
              </a:extLst>
            </p:cNvPr>
            <p:cNvSpPr txBox="1"/>
            <p:nvPr/>
          </p:nvSpPr>
          <p:spPr>
            <a:xfrm>
              <a:off x="6540725" y="22009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Times" pitchFamily="2" charset="0"/>
                  <a:ea typeface="Arial" charset="0"/>
                  <a:cs typeface="Arial" charset="0"/>
                </a:rPr>
                <a:t>1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E93EEA-AD4E-8341-BC7C-BD493A709840}"/>
                </a:ext>
              </a:extLst>
            </p:cNvPr>
            <p:cNvCxnSpPr>
              <a:cxnSpLocks/>
            </p:cNvCxnSpPr>
            <p:nvPr/>
          </p:nvCxnSpPr>
          <p:spPr>
            <a:xfrm>
              <a:off x="6246299" y="2083609"/>
              <a:ext cx="733989" cy="799502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DB012F-F8C4-4849-B028-D77D7422806C}"/>
                </a:ext>
              </a:extLst>
            </p:cNvPr>
            <p:cNvCxnSpPr>
              <a:cxnSpLocks/>
            </p:cNvCxnSpPr>
            <p:nvPr/>
          </p:nvCxnSpPr>
          <p:spPr>
            <a:xfrm>
              <a:off x="6238491" y="1585195"/>
              <a:ext cx="0" cy="1464553"/>
            </a:xfrm>
            <a:prstGeom prst="line">
              <a:avLst/>
            </a:prstGeom>
            <a:ln w="12700">
              <a:prstDash val="sysDash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AA6CDF7-329A-0849-9475-8D96AADF2F22}"/>
                </a:ext>
              </a:extLst>
            </p:cNvPr>
            <p:cNvSpPr/>
            <p:nvPr/>
          </p:nvSpPr>
          <p:spPr>
            <a:xfrm>
              <a:off x="5953477" y="1800775"/>
              <a:ext cx="567754" cy="576725"/>
            </a:xfrm>
            <a:prstGeom prst="arc">
              <a:avLst>
                <a:gd name="adj1" fmla="val 16269089"/>
                <a:gd name="adj2" fmla="val 2413751"/>
              </a:avLst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273CC4-0A0C-C94C-BEA7-C3B93343B057}"/>
                    </a:ext>
                  </a:extLst>
                </p:cNvPr>
                <p:cNvSpPr txBox="1"/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𝜙</m:t>
                        </m:r>
                      </m:oMath>
                    </m:oMathPara>
                  </a14:m>
                  <a:endParaRPr lang="en-US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273CC4-0A0C-C94C-BEA7-C3B93343B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2220" y="1524315"/>
                  <a:ext cx="435440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2857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AAEAF7-5F06-D349-9F33-DDD303C54F51}"/>
                </a:ext>
              </a:extLst>
            </p:cNvPr>
            <p:cNvSpPr txBox="1"/>
            <p:nvPr/>
          </p:nvSpPr>
          <p:spPr>
            <a:xfrm>
              <a:off x="541932" y="2289640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Send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F4364A-37BA-8441-A958-17F06887E4B4}"/>
                </a:ext>
              </a:extLst>
            </p:cNvPr>
            <p:cNvSpPr txBox="1"/>
            <p:nvPr/>
          </p:nvSpPr>
          <p:spPr>
            <a:xfrm>
              <a:off x="6656546" y="2802912"/>
              <a:ext cx="2153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Receive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1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 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,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y</a:t>
              </a:r>
              <a:r>
                <a:rPr lang="en-US" b="0" i="1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  <a:endParaRPr lang="en-US" b="0" i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CEEA5-1A56-E546-A82D-07F35431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Graphical intuition in the I-Q plane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modeling of the SIMO channel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Physical modeling of the MIMO channel</a:t>
            </a:r>
          </a:p>
          <a:p>
            <a:pPr marL="857250" lvl="1" indent="-457200"/>
            <a:r>
              <a:rPr lang="en-US" sz="2200" b="1" dirty="0"/>
              <a:t>Line-of-Sight MIMO Channel</a:t>
            </a:r>
          </a:p>
          <a:p>
            <a:pPr marL="857250" lvl="1" indent="-457200"/>
            <a:r>
              <a:rPr lang="en-US" sz="2200" dirty="0"/>
              <a:t>Geographically-Separated Transmit Antennas</a:t>
            </a:r>
          </a:p>
          <a:p>
            <a:pPr marL="857250" lvl="1" indent="-457200"/>
            <a:r>
              <a:rPr lang="en-US" sz="2200" dirty="0"/>
              <a:t>Geographically-Separated Receive Antennas</a:t>
            </a:r>
          </a:p>
          <a:p>
            <a:pPr marL="857250" lvl="1" indent="-457200"/>
            <a:r>
              <a:rPr lang="en-US" sz="2200" dirty="0"/>
              <a:t>MIMO Link in Multipath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A04BF-E658-3646-8414-B1749467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/>
                  <a:t>Want to transmit </a:t>
                </a:r>
                <a:r>
                  <a:rPr lang="en-US" sz="2200" b="1" dirty="0">
                    <a:solidFill>
                      <a:srgbClr val="009900"/>
                    </a:solidFill>
                  </a:rPr>
                  <a:t>three symbols </a:t>
                </a:r>
                <a:r>
                  <a:rPr lang="en-US" sz="2200" dirty="0"/>
                  <a:t>per symbol time: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200" b="0" dirty="0"/>
              </a:p>
              <a:p>
                <a:endParaRPr lang="en-US" sz="22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𝒌𝒍</m:t>
                        </m:r>
                      </m:sub>
                    </m:sSub>
                  </m:oMath>
                </a14:m>
                <a:r>
                  <a:rPr lang="en-US" sz="2200" b="1" dirty="0"/>
                  <a:t>:</a:t>
                </a:r>
                <a:r>
                  <a:rPr lang="en-US" sz="2200" dirty="0"/>
                  <a:t> channel between </a:t>
                </a:r>
                <a:r>
                  <a:rPr lang="en-US" sz="2200" i="1" dirty="0"/>
                  <a:t>k </a:t>
                </a:r>
                <a:r>
                  <a:rPr lang="en-US" sz="2200" baseline="30000" dirty="0"/>
                  <a:t>th</a:t>
                </a:r>
                <a:r>
                  <a:rPr lang="en-US" sz="2200" dirty="0"/>
                  <a:t> receive and </a:t>
                </a:r>
                <a:r>
                  <a:rPr lang="en-US" sz="2200" i="1" dirty="0"/>
                  <a:t>l</a:t>
                </a:r>
                <a:r>
                  <a:rPr lang="en-US" sz="2200" dirty="0"/>
                  <a:t> </a:t>
                </a:r>
                <a:r>
                  <a:rPr lang="en-US" sz="2200" baseline="30000" dirty="0"/>
                  <a:t>th</a:t>
                </a:r>
                <a:r>
                  <a:rPr lang="en-US" sz="2200" dirty="0"/>
                  <a:t> transmit antenna</a:t>
                </a:r>
              </a:p>
              <a:p>
                <a:endParaRPr lang="en-US" sz="22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1" i="0" smtClean="0">
                        <a:latin typeface="Cambria Math" panose="02040503050406030204" pitchFamily="18" charset="0"/>
                      </a:rPr>
                      <m:t>H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200" dirty="0"/>
                  <a:t>,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/>
                  <a:t> is the MIMO </a:t>
                </a:r>
                <a:r>
                  <a:rPr lang="en-US" sz="2200" b="1" i="1" dirty="0"/>
                  <a:t>channel matrix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  <a:blipFill>
                <a:blip r:embed="rId3"/>
                <a:stretch>
                  <a:fillRect l="-1594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Line-of-Sight MIMO Channel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FDF0CF0-E25F-E743-9498-5D27F9B29F0D}"/>
              </a:ext>
            </a:extLst>
          </p:cNvPr>
          <p:cNvSpPr/>
          <p:nvPr/>
        </p:nvSpPr>
        <p:spPr>
          <a:xfrm>
            <a:off x="1279669" y="211138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76AE91-E2FD-6643-9D23-D84410AEF1FC}"/>
              </a:ext>
            </a:extLst>
          </p:cNvPr>
          <p:cNvSpPr/>
          <p:nvPr/>
        </p:nvSpPr>
        <p:spPr>
          <a:xfrm>
            <a:off x="6704053" y="21826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23E754E-1B8A-0E4B-8CBD-7BAAF3EBEB27}"/>
              </a:ext>
            </a:extLst>
          </p:cNvPr>
          <p:cNvSpPr/>
          <p:nvPr/>
        </p:nvSpPr>
        <p:spPr>
          <a:xfrm>
            <a:off x="6856453" y="23350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6A8E959-474B-0043-8633-908700EB298F}"/>
              </a:ext>
            </a:extLst>
          </p:cNvPr>
          <p:cNvSpPr/>
          <p:nvPr/>
        </p:nvSpPr>
        <p:spPr>
          <a:xfrm>
            <a:off x="7008853" y="24874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D8B9B1-C71E-F740-B260-5390F3D08A0D}"/>
              </a:ext>
            </a:extLst>
          </p:cNvPr>
          <p:cNvCxnSpPr>
            <a:cxnSpLocks/>
          </p:cNvCxnSpPr>
          <p:nvPr/>
        </p:nvCxnSpPr>
        <p:spPr>
          <a:xfrm>
            <a:off x="1726023" y="2983781"/>
            <a:ext cx="4412692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/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19D907-19E5-6847-8378-3D5B31C81C34}"/>
              </a:ext>
            </a:extLst>
          </p:cNvPr>
          <p:cNvCxnSpPr>
            <a:cxnSpLocks/>
          </p:cNvCxnSpPr>
          <p:nvPr/>
        </p:nvCxnSpPr>
        <p:spPr>
          <a:xfrm>
            <a:off x="7394044" y="2249547"/>
            <a:ext cx="139062" cy="15240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/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/2</m:t>
                    </m:r>
                  </m:oMath>
                </a14:m>
                <a:r>
                  <a:rPr lang="en-US" sz="1600" b="0" dirty="0">
                    <a:latin typeface="Arial" charset="0"/>
                    <a:ea typeface="Arial" charset="0"/>
                    <a:cs typeface="Arial" charset="0"/>
                  </a:rPr>
                  <a:t> antenna separation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E93EEA-AD4E-8341-BC7C-BD493A709840}"/>
              </a:ext>
            </a:extLst>
          </p:cNvPr>
          <p:cNvCxnSpPr>
            <a:cxnSpLocks/>
          </p:cNvCxnSpPr>
          <p:nvPr/>
        </p:nvCxnSpPr>
        <p:spPr>
          <a:xfrm>
            <a:off x="6260736" y="2185995"/>
            <a:ext cx="733989" cy="799502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DB012F-F8C4-4849-B028-D77D7422806C}"/>
              </a:ext>
            </a:extLst>
          </p:cNvPr>
          <p:cNvCxnSpPr>
            <a:cxnSpLocks/>
          </p:cNvCxnSpPr>
          <p:nvPr/>
        </p:nvCxnSpPr>
        <p:spPr>
          <a:xfrm>
            <a:off x="6252928" y="1687581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DAA6CDF7-329A-0849-9475-8D96AADF2F22}"/>
              </a:ext>
            </a:extLst>
          </p:cNvPr>
          <p:cNvSpPr/>
          <p:nvPr/>
        </p:nvSpPr>
        <p:spPr>
          <a:xfrm>
            <a:off x="5967914" y="1903161"/>
            <a:ext cx="567754" cy="576725"/>
          </a:xfrm>
          <a:prstGeom prst="arc">
            <a:avLst>
              <a:gd name="adj1" fmla="val 16269089"/>
              <a:gd name="adj2" fmla="val 2413751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/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𝜙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blipFill>
                <a:blip r:embed="rId6"/>
                <a:stretch>
                  <a:fillRect l="-2778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FAAEAF7-5F06-D349-9F33-DDD303C54F51}"/>
              </a:ext>
            </a:extLst>
          </p:cNvPr>
          <p:cNvSpPr txBox="1"/>
          <p:nvPr/>
        </p:nvSpPr>
        <p:spPr>
          <a:xfrm>
            <a:off x="510286" y="1582214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4364A-37BA-8441-A958-17F06887E4B4}"/>
              </a:ext>
            </a:extLst>
          </p:cNvPr>
          <p:cNvSpPr txBox="1"/>
          <p:nvPr/>
        </p:nvSpPr>
        <p:spPr>
          <a:xfrm>
            <a:off x="6670983" y="2905298"/>
            <a:ext cx="21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79603CD-C7FB-DE4C-911B-288C7D815A4C}"/>
              </a:ext>
            </a:extLst>
          </p:cNvPr>
          <p:cNvSpPr/>
          <p:nvPr/>
        </p:nvSpPr>
        <p:spPr>
          <a:xfrm>
            <a:off x="1078878" y="2334878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AF83F78-4998-BC4F-88D4-B50F4EDABABD}"/>
              </a:ext>
            </a:extLst>
          </p:cNvPr>
          <p:cNvSpPr/>
          <p:nvPr/>
        </p:nvSpPr>
        <p:spPr>
          <a:xfrm>
            <a:off x="878087" y="255837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95F64D-3693-254E-A8E9-A6F61748BA74}"/>
              </a:ext>
            </a:extLst>
          </p:cNvPr>
          <p:cNvCxnSpPr>
            <a:cxnSpLocks/>
          </p:cNvCxnSpPr>
          <p:nvPr/>
        </p:nvCxnSpPr>
        <p:spPr>
          <a:xfrm flipH="1">
            <a:off x="972487" y="2535718"/>
            <a:ext cx="620217" cy="647861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157516-932E-4449-9A8F-265F4D3707A2}"/>
              </a:ext>
            </a:extLst>
          </p:cNvPr>
          <p:cNvCxnSpPr>
            <a:cxnSpLocks/>
          </p:cNvCxnSpPr>
          <p:nvPr/>
        </p:nvCxnSpPr>
        <p:spPr>
          <a:xfrm>
            <a:off x="1606721" y="2014506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4CB8BFBE-C785-9649-86CB-CF1EE717CF6F}"/>
              </a:ext>
            </a:extLst>
          </p:cNvPr>
          <p:cNvSpPr/>
          <p:nvPr/>
        </p:nvSpPr>
        <p:spPr>
          <a:xfrm>
            <a:off x="1321707" y="2230086"/>
            <a:ext cx="567754" cy="576725"/>
          </a:xfrm>
          <a:prstGeom prst="arc">
            <a:avLst>
              <a:gd name="adj1" fmla="val 16269089"/>
              <a:gd name="adj2" fmla="val 7939580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/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𝜃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AFA935-190A-9F47-A2D6-BB479271FB3E}"/>
              </a:ext>
            </a:extLst>
          </p:cNvPr>
          <p:cNvCxnSpPr>
            <a:cxnSpLocks/>
          </p:cNvCxnSpPr>
          <p:nvPr/>
        </p:nvCxnSpPr>
        <p:spPr>
          <a:xfrm flipH="1">
            <a:off x="618584" y="2185521"/>
            <a:ext cx="227724" cy="215903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/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m:oMathPara>
                </a14:m>
                <a:endParaRPr lang="en-US" sz="16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355A661-28D5-524D-8F42-1E0AD190CDD5}"/>
              </a:ext>
            </a:extLst>
          </p:cNvPr>
          <p:cNvSpPr txBox="1"/>
          <p:nvPr/>
        </p:nvSpPr>
        <p:spPr>
          <a:xfrm>
            <a:off x="6883583" y="1927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0D4D6-797F-D04C-9472-BD4773A3067D}"/>
              </a:ext>
            </a:extLst>
          </p:cNvPr>
          <p:cNvSpPr txBox="1"/>
          <p:nvPr/>
        </p:nvSpPr>
        <p:spPr>
          <a:xfrm>
            <a:off x="7035983" y="20803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0E5B3A-481E-1140-ACBE-0D3A8FC85610}"/>
              </a:ext>
            </a:extLst>
          </p:cNvPr>
          <p:cNvSpPr txBox="1"/>
          <p:nvPr/>
        </p:nvSpPr>
        <p:spPr>
          <a:xfrm>
            <a:off x="7188383" y="22327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171FCF-1EC4-DE4E-890D-8EE15EF25FD9}"/>
              </a:ext>
            </a:extLst>
          </p:cNvPr>
          <p:cNvSpPr txBox="1"/>
          <p:nvPr/>
        </p:nvSpPr>
        <p:spPr>
          <a:xfrm>
            <a:off x="1016384" y="18831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38D02-10C4-0E4A-84BC-5BF5B762F487}"/>
              </a:ext>
            </a:extLst>
          </p:cNvPr>
          <p:cNvSpPr txBox="1"/>
          <p:nvPr/>
        </p:nvSpPr>
        <p:spPr>
          <a:xfrm>
            <a:off x="815179" y="21013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DB35E5-59C7-1A4C-B2D4-74B82571D6EF}"/>
              </a:ext>
            </a:extLst>
          </p:cNvPr>
          <p:cNvSpPr txBox="1"/>
          <p:nvPr/>
        </p:nvSpPr>
        <p:spPr>
          <a:xfrm>
            <a:off x="613974" y="23194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18AFD-A8AA-8D43-B212-D1434DE6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𝒌𝒍</m:t>
                        </m:r>
                      </m:sub>
                    </m:sSub>
                  </m:oMath>
                </a14:m>
                <a:r>
                  <a:rPr lang="en-US" sz="2200" b="1" dirty="0"/>
                  <a:t>:</a:t>
                </a:r>
                <a:r>
                  <a:rPr lang="en-US" sz="2200" dirty="0"/>
                  <a:t> channel between </a:t>
                </a:r>
                <a:r>
                  <a:rPr lang="en-US" sz="2200" i="1" dirty="0">
                    <a:highlight>
                      <a:srgbClr val="CCFFFF"/>
                    </a:highlight>
                  </a:rPr>
                  <a:t>k </a:t>
                </a:r>
                <a:r>
                  <a:rPr lang="en-US" sz="2200" baseline="30000" dirty="0">
                    <a:highlight>
                      <a:srgbClr val="CCFFFF"/>
                    </a:highlight>
                  </a:rPr>
                  <a:t>th</a:t>
                </a:r>
                <a:r>
                  <a:rPr lang="en-US" sz="2200" dirty="0">
                    <a:highlight>
                      <a:srgbClr val="CCFFFF"/>
                    </a:highlight>
                  </a:rPr>
                  <a:t> receive</a:t>
                </a:r>
                <a:r>
                  <a:rPr lang="en-US" sz="2200" dirty="0"/>
                  <a:t> and </a:t>
                </a:r>
                <a:r>
                  <a:rPr lang="en-US" sz="2200" i="1" dirty="0">
                    <a:highlight>
                      <a:srgbClr val="FFFF00"/>
                    </a:highlight>
                  </a:rPr>
                  <a:t>l</a:t>
                </a:r>
                <a:r>
                  <a:rPr lang="en-US" sz="2200" dirty="0">
                    <a:highlight>
                      <a:srgbClr val="FFFF00"/>
                    </a:highlight>
                  </a:rPr>
                  <a:t> </a:t>
                </a:r>
                <a:r>
                  <a:rPr lang="en-US" sz="2200" baseline="30000" dirty="0">
                    <a:highlight>
                      <a:srgbClr val="FFFF00"/>
                    </a:highlight>
                  </a:rPr>
                  <a:t>th</a:t>
                </a:r>
                <a:r>
                  <a:rPr lang="en-US" sz="2200" dirty="0">
                    <a:highlight>
                      <a:srgbClr val="FFFF00"/>
                    </a:highlight>
                  </a:rPr>
                  <a:t> transmit</a:t>
                </a:r>
                <a:r>
                  <a:rPr lang="en-US" sz="2200" dirty="0"/>
                  <a:t> antenna</a:t>
                </a:r>
              </a:p>
              <a:p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Suppose as before,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2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highlight>
                              <a:srgbClr val="CCFFFF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highlight>
                              <a:srgbClr val="CCFFFF"/>
                            </a:highlight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highlight>
                              <a:srgbClr val="CCFFFF"/>
                            </a:highlight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func>
                      <m:funcPr>
                        <m:ctrlPr>
                          <a:rPr lang="en-US" sz="2200" b="0" i="1" smtClean="0">
                            <a:highlight>
                              <a:srgbClr val="CCFFFF"/>
                            </a:highligh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highlight>
                              <a:srgbClr val="CCFFFF"/>
                            </a:highlight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b="0" i="1" smtClean="0">
                            <a:highlight>
                              <a:srgbClr val="CC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2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func>
                      <m:funcPr>
                        <m:ctrlPr>
                          <a:rPr lang="en-US" sz="22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200" b="1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endParaRPr lang="en-US" sz="2200" b="1" dirty="0">
                  <a:solidFill>
                    <a:srgbClr val="0070C0"/>
                  </a:solidFill>
                </a:endParaRPr>
              </a:p>
              <a:p>
                <a:r>
                  <a:rPr lang="en-US" sz="2200" b="1" dirty="0"/>
                  <a:t>Channel matrix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0" smtClean="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func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highlight>
                                        <a:srgbClr val="CCFFFF"/>
                                      </a:highligh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highlight>
                                        <a:srgbClr val="CCFFFF"/>
                                      </a:highlight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0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CCFFFF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1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func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  <a:blipFill>
                <a:blip r:embed="rId3"/>
                <a:stretch>
                  <a:fillRect l="-1594" t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Line-of-Sight MIMO Channel:</a:t>
            </a:r>
            <a:br>
              <a:rPr lang="en-US" sz="3200" dirty="0"/>
            </a:br>
            <a:r>
              <a:rPr lang="en-US" sz="3200" dirty="0"/>
              <a:t>Channel Matrix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FDF0CF0-E25F-E743-9498-5D27F9B29F0D}"/>
              </a:ext>
            </a:extLst>
          </p:cNvPr>
          <p:cNvSpPr/>
          <p:nvPr/>
        </p:nvSpPr>
        <p:spPr>
          <a:xfrm>
            <a:off x="1279669" y="211138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76AE91-E2FD-6643-9D23-D84410AEF1FC}"/>
              </a:ext>
            </a:extLst>
          </p:cNvPr>
          <p:cNvSpPr/>
          <p:nvPr/>
        </p:nvSpPr>
        <p:spPr>
          <a:xfrm>
            <a:off x="6704053" y="21826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23E754E-1B8A-0E4B-8CBD-7BAAF3EBEB27}"/>
              </a:ext>
            </a:extLst>
          </p:cNvPr>
          <p:cNvSpPr/>
          <p:nvPr/>
        </p:nvSpPr>
        <p:spPr>
          <a:xfrm>
            <a:off x="6856453" y="23350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6A8E959-474B-0043-8633-908700EB298F}"/>
              </a:ext>
            </a:extLst>
          </p:cNvPr>
          <p:cNvSpPr/>
          <p:nvPr/>
        </p:nvSpPr>
        <p:spPr>
          <a:xfrm>
            <a:off x="7008853" y="24874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D8B9B1-C71E-F740-B260-5390F3D08A0D}"/>
              </a:ext>
            </a:extLst>
          </p:cNvPr>
          <p:cNvCxnSpPr>
            <a:cxnSpLocks/>
          </p:cNvCxnSpPr>
          <p:nvPr/>
        </p:nvCxnSpPr>
        <p:spPr>
          <a:xfrm>
            <a:off x="1726023" y="2983781"/>
            <a:ext cx="4412692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/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19D907-19E5-6847-8378-3D5B31C81C34}"/>
              </a:ext>
            </a:extLst>
          </p:cNvPr>
          <p:cNvCxnSpPr>
            <a:cxnSpLocks/>
          </p:cNvCxnSpPr>
          <p:nvPr/>
        </p:nvCxnSpPr>
        <p:spPr>
          <a:xfrm>
            <a:off x="7394044" y="2249547"/>
            <a:ext cx="139062" cy="15240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/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/2</m:t>
                    </m:r>
                  </m:oMath>
                </a14:m>
                <a:r>
                  <a:rPr lang="en-US" sz="1600" b="0" dirty="0">
                    <a:latin typeface="Arial" charset="0"/>
                    <a:ea typeface="Arial" charset="0"/>
                    <a:cs typeface="Arial" charset="0"/>
                  </a:rPr>
                  <a:t> antenna separation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E93EEA-AD4E-8341-BC7C-BD493A709840}"/>
              </a:ext>
            </a:extLst>
          </p:cNvPr>
          <p:cNvCxnSpPr>
            <a:cxnSpLocks/>
          </p:cNvCxnSpPr>
          <p:nvPr/>
        </p:nvCxnSpPr>
        <p:spPr>
          <a:xfrm>
            <a:off x="6260736" y="2185995"/>
            <a:ext cx="733989" cy="799502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DB012F-F8C4-4849-B028-D77D7422806C}"/>
              </a:ext>
            </a:extLst>
          </p:cNvPr>
          <p:cNvCxnSpPr>
            <a:cxnSpLocks/>
          </p:cNvCxnSpPr>
          <p:nvPr/>
        </p:nvCxnSpPr>
        <p:spPr>
          <a:xfrm>
            <a:off x="6252928" y="1687581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DAA6CDF7-329A-0849-9475-8D96AADF2F22}"/>
              </a:ext>
            </a:extLst>
          </p:cNvPr>
          <p:cNvSpPr/>
          <p:nvPr/>
        </p:nvSpPr>
        <p:spPr>
          <a:xfrm>
            <a:off x="5967914" y="1903161"/>
            <a:ext cx="567754" cy="576725"/>
          </a:xfrm>
          <a:prstGeom prst="arc">
            <a:avLst>
              <a:gd name="adj1" fmla="val 16269089"/>
              <a:gd name="adj2" fmla="val 2413751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/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𝜙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blipFill>
                <a:blip r:embed="rId6"/>
                <a:stretch>
                  <a:fillRect l="-2778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FAAEAF7-5F06-D349-9F33-DDD303C54F51}"/>
              </a:ext>
            </a:extLst>
          </p:cNvPr>
          <p:cNvSpPr txBox="1"/>
          <p:nvPr/>
        </p:nvSpPr>
        <p:spPr>
          <a:xfrm>
            <a:off x="510286" y="1582214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4364A-37BA-8441-A958-17F06887E4B4}"/>
              </a:ext>
            </a:extLst>
          </p:cNvPr>
          <p:cNvSpPr txBox="1"/>
          <p:nvPr/>
        </p:nvSpPr>
        <p:spPr>
          <a:xfrm>
            <a:off x="6670983" y="2905298"/>
            <a:ext cx="21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79603CD-C7FB-DE4C-911B-288C7D815A4C}"/>
              </a:ext>
            </a:extLst>
          </p:cNvPr>
          <p:cNvSpPr/>
          <p:nvPr/>
        </p:nvSpPr>
        <p:spPr>
          <a:xfrm>
            <a:off x="1078878" y="2334878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AF83F78-4998-BC4F-88D4-B50F4EDABABD}"/>
              </a:ext>
            </a:extLst>
          </p:cNvPr>
          <p:cNvSpPr/>
          <p:nvPr/>
        </p:nvSpPr>
        <p:spPr>
          <a:xfrm>
            <a:off x="878087" y="255837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95F64D-3693-254E-A8E9-A6F61748BA74}"/>
              </a:ext>
            </a:extLst>
          </p:cNvPr>
          <p:cNvCxnSpPr>
            <a:cxnSpLocks/>
          </p:cNvCxnSpPr>
          <p:nvPr/>
        </p:nvCxnSpPr>
        <p:spPr>
          <a:xfrm flipH="1">
            <a:off x="972487" y="2535718"/>
            <a:ext cx="620217" cy="647861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157516-932E-4449-9A8F-265F4D3707A2}"/>
              </a:ext>
            </a:extLst>
          </p:cNvPr>
          <p:cNvCxnSpPr>
            <a:cxnSpLocks/>
          </p:cNvCxnSpPr>
          <p:nvPr/>
        </p:nvCxnSpPr>
        <p:spPr>
          <a:xfrm>
            <a:off x="1606721" y="2014506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4CB8BFBE-C785-9649-86CB-CF1EE717CF6F}"/>
              </a:ext>
            </a:extLst>
          </p:cNvPr>
          <p:cNvSpPr/>
          <p:nvPr/>
        </p:nvSpPr>
        <p:spPr>
          <a:xfrm>
            <a:off x="1321707" y="2230086"/>
            <a:ext cx="567754" cy="576725"/>
          </a:xfrm>
          <a:prstGeom prst="arc">
            <a:avLst>
              <a:gd name="adj1" fmla="val 16269089"/>
              <a:gd name="adj2" fmla="val 7939580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/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𝜃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AFA935-190A-9F47-A2D6-BB479271FB3E}"/>
              </a:ext>
            </a:extLst>
          </p:cNvPr>
          <p:cNvCxnSpPr>
            <a:cxnSpLocks/>
          </p:cNvCxnSpPr>
          <p:nvPr/>
        </p:nvCxnSpPr>
        <p:spPr>
          <a:xfrm flipH="1">
            <a:off x="618584" y="2185521"/>
            <a:ext cx="227724" cy="215903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/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m:oMathPara>
                </a14:m>
                <a:endParaRPr lang="en-US" sz="16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355A661-28D5-524D-8F42-1E0AD190CDD5}"/>
              </a:ext>
            </a:extLst>
          </p:cNvPr>
          <p:cNvSpPr txBox="1"/>
          <p:nvPr/>
        </p:nvSpPr>
        <p:spPr>
          <a:xfrm>
            <a:off x="6883583" y="1927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0D4D6-797F-D04C-9472-BD4773A3067D}"/>
              </a:ext>
            </a:extLst>
          </p:cNvPr>
          <p:cNvSpPr txBox="1"/>
          <p:nvPr/>
        </p:nvSpPr>
        <p:spPr>
          <a:xfrm>
            <a:off x="7035983" y="20803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0E5B3A-481E-1140-ACBE-0D3A8FC85610}"/>
              </a:ext>
            </a:extLst>
          </p:cNvPr>
          <p:cNvSpPr txBox="1"/>
          <p:nvPr/>
        </p:nvSpPr>
        <p:spPr>
          <a:xfrm>
            <a:off x="7188383" y="22327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171FCF-1EC4-DE4E-890D-8EE15EF25FD9}"/>
              </a:ext>
            </a:extLst>
          </p:cNvPr>
          <p:cNvSpPr txBox="1"/>
          <p:nvPr/>
        </p:nvSpPr>
        <p:spPr>
          <a:xfrm>
            <a:off x="1016384" y="18831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38D02-10C4-0E4A-84BC-5BF5B762F487}"/>
              </a:ext>
            </a:extLst>
          </p:cNvPr>
          <p:cNvSpPr txBox="1"/>
          <p:nvPr/>
        </p:nvSpPr>
        <p:spPr>
          <a:xfrm>
            <a:off x="815179" y="21013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DB35E5-59C7-1A4C-B2D4-74B82571D6EF}"/>
              </a:ext>
            </a:extLst>
          </p:cNvPr>
          <p:cNvSpPr txBox="1"/>
          <p:nvPr/>
        </p:nvSpPr>
        <p:spPr>
          <a:xfrm>
            <a:off x="613974" y="23194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9AFA1-1103-094C-9BE6-29D874A67B87}"/>
              </a:ext>
            </a:extLst>
          </p:cNvPr>
          <p:cNvSpPr txBox="1"/>
          <p:nvPr/>
        </p:nvSpPr>
        <p:spPr>
          <a:xfrm>
            <a:off x="4046885" y="5195582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Tx 1: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8351A4-7CD9-C944-ABE4-F552A1FEA444}"/>
              </a:ext>
            </a:extLst>
          </p:cNvPr>
          <p:cNvSpPr txBox="1"/>
          <p:nvPr/>
        </p:nvSpPr>
        <p:spPr>
          <a:xfrm>
            <a:off x="5537267" y="5189281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Tx 2: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AEE8DC-9AB1-2D48-B5A5-BD0223AE4F9A}"/>
              </a:ext>
            </a:extLst>
          </p:cNvPr>
          <p:cNvSpPr txBox="1"/>
          <p:nvPr/>
        </p:nvSpPr>
        <p:spPr>
          <a:xfrm>
            <a:off x="7299140" y="5189280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Tx 3: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74D3-1353-6541-95EC-17F12371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b="1" dirty="0"/>
                  <a:t>Channel matrix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fName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0" smtClean="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func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0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1800" b="0" i="0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func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highlight>
                                            <a:srgbClr val="FFFF00"/>
                                          </a:highligh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</a:rPr>
                  <a:t>Transmit antenna 2’s </a:t>
                </a:r>
                <a:r>
                  <a:rPr lang="en-US" sz="2200" dirty="0"/>
                  <a:t>channel and </a:t>
                </a:r>
                <a:r>
                  <a:rPr lang="en-US" sz="2200" b="1" dirty="0"/>
                  <a:t>spatial signature:</a:t>
                </a:r>
              </a:p>
              <a:p>
                <a:endParaRPr lang="en-US" sz="2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2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20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2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68422"/>
                <a:ext cx="8763000" cy="2808577"/>
              </a:xfrm>
              <a:blipFill>
                <a:blip r:embed="rId3"/>
                <a:stretch>
                  <a:fillRect l="-1594" t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Line-of-Sight MIMO Channel:</a:t>
            </a:r>
            <a:br>
              <a:rPr lang="en-US" sz="3200" dirty="0"/>
            </a:br>
            <a:r>
              <a:rPr lang="en-US" sz="3200" dirty="0"/>
              <a:t>Identical Spatial Signatures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FDF0CF0-E25F-E743-9498-5D27F9B29F0D}"/>
              </a:ext>
            </a:extLst>
          </p:cNvPr>
          <p:cNvSpPr/>
          <p:nvPr/>
        </p:nvSpPr>
        <p:spPr>
          <a:xfrm>
            <a:off x="1279669" y="211138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76AE91-E2FD-6643-9D23-D84410AEF1FC}"/>
              </a:ext>
            </a:extLst>
          </p:cNvPr>
          <p:cNvSpPr/>
          <p:nvPr/>
        </p:nvSpPr>
        <p:spPr>
          <a:xfrm>
            <a:off x="6704053" y="21826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23E754E-1B8A-0E4B-8CBD-7BAAF3EBEB27}"/>
              </a:ext>
            </a:extLst>
          </p:cNvPr>
          <p:cNvSpPr/>
          <p:nvPr/>
        </p:nvSpPr>
        <p:spPr>
          <a:xfrm>
            <a:off x="6856453" y="23350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6A8E959-474B-0043-8633-908700EB298F}"/>
              </a:ext>
            </a:extLst>
          </p:cNvPr>
          <p:cNvSpPr/>
          <p:nvPr/>
        </p:nvSpPr>
        <p:spPr>
          <a:xfrm>
            <a:off x="7008853" y="248743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D8B9B1-C71E-F740-B260-5390F3D08A0D}"/>
              </a:ext>
            </a:extLst>
          </p:cNvPr>
          <p:cNvCxnSpPr>
            <a:cxnSpLocks/>
          </p:cNvCxnSpPr>
          <p:nvPr/>
        </p:nvCxnSpPr>
        <p:spPr>
          <a:xfrm>
            <a:off x="1726023" y="2983781"/>
            <a:ext cx="4412692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/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799" y="2559515"/>
                <a:ext cx="9199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19D907-19E5-6847-8378-3D5B31C81C34}"/>
              </a:ext>
            </a:extLst>
          </p:cNvPr>
          <p:cNvCxnSpPr>
            <a:cxnSpLocks/>
          </p:cNvCxnSpPr>
          <p:nvPr/>
        </p:nvCxnSpPr>
        <p:spPr>
          <a:xfrm>
            <a:off x="7394044" y="2249547"/>
            <a:ext cx="139062" cy="15240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/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/2</m:t>
                    </m:r>
                  </m:oMath>
                </a14:m>
                <a:r>
                  <a:rPr lang="en-US" sz="1600" b="0" dirty="0">
                    <a:latin typeface="Arial" charset="0"/>
                    <a:ea typeface="Arial" charset="0"/>
                    <a:cs typeface="Arial" charset="0"/>
                  </a:rPr>
                  <a:t> antenna separation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91" y="2042449"/>
                <a:ext cx="1776531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E93EEA-AD4E-8341-BC7C-BD493A709840}"/>
              </a:ext>
            </a:extLst>
          </p:cNvPr>
          <p:cNvCxnSpPr>
            <a:cxnSpLocks/>
          </p:cNvCxnSpPr>
          <p:nvPr/>
        </p:nvCxnSpPr>
        <p:spPr>
          <a:xfrm>
            <a:off x="6260736" y="2185995"/>
            <a:ext cx="733989" cy="799502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DB012F-F8C4-4849-B028-D77D7422806C}"/>
              </a:ext>
            </a:extLst>
          </p:cNvPr>
          <p:cNvCxnSpPr>
            <a:cxnSpLocks/>
          </p:cNvCxnSpPr>
          <p:nvPr/>
        </p:nvCxnSpPr>
        <p:spPr>
          <a:xfrm>
            <a:off x="6252928" y="1687581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DAA6CDF7-329A-0849-9475-8D96AADF2F22}"/>
              </a:ext>
            </a:extLst>
          </p:cNvPr>
          <p:cNvSpPr/>
          <p:nvPr/>
        </p:nvSpPr>
        <p:spPr>
          <a:xfrm>
            <a:off x="5967914" y="1903161"/>
            <a:ext cx="567754" cy="576725"/>
          </a:xfrm>
          <a:prstGeom prst="arc">
            <a:avLst>
              <a:gd name="adj1" fmla="val 16269089"/>
              <a:gd name="adj2" fmla="val 2413751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/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𝜙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57" y="1626701"/>
                <a:ext cx="435440" cy="400110"/>
              </a:xfrm>
              <a:prstGeom prst="rect">
                <a:avLst/>
              </a:prstGeom>
              <a:blipFill>
                <a:blip r:embed="rId6"/>
                <a:stretch>
                  <a:fillRect l="-2778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FAAEAF7-5F06-D349-9F33-DDD303C54F51}"/>
              </a:ext>
            </a:extLst>
          </p:cNvPr>
          <p:cNvSpPr txBox="1"/>
          <p:nvPr/>
        </p:nvSpPr>
        <p:spPr>
          <a:xfrm>
            <a:off x="510286" y="1582214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4364A-37BA-8441-A958-17F06887E4B4}"/>
              </a:ext>
            </a:extLst>
          </p:cNvPr>
          <p:cNvSpPr txBox="1"/>
          <p:nvPr/>
        </p:nvSpPr>
        <p:spPr>
          <a:xfrm>
            <a:off x="6670983" y="2905298"/>
            <a:ext cx="21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79603CD-C7FB-DE4C-911B-288C7D815A4C}"/>
              </a:ext>
            </a:extLst>
          </p:cNvPr>
          <p:cNvSpPr/>
          <p:nvPr/>
        </p:nvSpPr>
        <p:spPr>
          <a:xfrm>
            <a:off x="1078878" y="2334878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AF83F78-4998-BC4F-88D4-B50F4EDABABD}"/>
              </a:ext>
            </a:extLst>
          </p:cNvPr>
          <p:cNvSpPr/>
          <p:nvPr/>
        </p:nvSpPr>
        <p:spPr>
          <a:xfrm>
            <a:off x="878087" y="2558372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95F64D-3693-254E-A8E9-A6F61748BA74}"/>
              </a:ext>
            </a:extLst>
          </p:cNvPr>
          <p:cNvCxnSpPr>
            <a:cxnSpLocks/>
          </p:cNvCxnSpPr>
          <p:nvPr/>
        </p:nvCxnSpPr>
        <p:spPr>
          <a:xfrm flipH="1">
            <a:off x="972487" y="2535718"/>
            <a:ext cx="620217" cy="647861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157516-932E-4449-9A8F-265F4D3707A2}"/>
              </a:ext>
            </a:extLst>
          </p:cNvPr>
          <p:cNvCxnSpPr>
            <a:cxnSpLocks/>
          </p:cNvCxnSpPr>
          <p:nvPr/>
        </p:nvCxnSpPr>
        <p:spPr>
          <a:xfrm>
            <a:off x="1606721" y="2014506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4CB8BFBE-C785-9649-86CB-CF1EE717CF6F}"/>
              </a:ext>
            </a:extLst>
          </p:cNvPr>
          <p:cNvSpPr/>
          <p:nvPr/>
        </p:nvSpPr>
        <p:spPr>
          <a:xfrm>
            <a:off x="1321707" y="2230086"/>
            <a:ext cx="567754" cy="576725"/>
          </a:xfrm>
          <a:prstGeom prst="arc">
            <a:avLst>
              <a:gd name="adj1" fmla="val 16269089"/>
              <a:gd name="adj2" fmla="val 7939580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/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𝜃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56FBB6-4314-614C-8D38-DE7AE7DD2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98" y="2551272"/>
                <a:ext cx="4069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AFA935-190A-9F47-A2D6-BB479271FB3E}"/>
              </a:ext>
            </a:extLst>
          </p:cNvPr>
          <p:cNvCxnSpPr>
            <a:cxnSpLocks/>
          </p:cNvCxnSpPr>
          <p:nvPr/>
        </p:nvCxnSpPr>
        <p:spPr>
          <a:xfrm flipH="1">
            <a:off x="618584" y="2185521"/>
            <a:ext cx="227724" cy="215903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/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/2</m:t>
                      </m:r>
                    </m:oMath>
                  </m:oMathPara>
                </a14:m>
                <a:endParaRPr lang="en-US" sz="16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6249D9-1F44-3A41-8430-57FB8072E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1" y="2007603"/>
                <a:ext cx="566502" cy="338554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355A661-28D5-524D-8F42-1E0AD190CDD5}"/>
              </a:ext>
            </a:extLst>
          </p:cNvPr>
          <p:cNvSpPr txBox="1"/>
          <p:nvPr/>
        </p:nvSpPr>
        <p:spPr>
          <a:xfrm>
            <a:off x="6883583" y="19279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0D4D6-797F-D04C-9472-BD4773A3067D}"/>
              </a:ext>
            </a:extLst>
          </p:cNvPr>
          <p:cNvSpPr txBox="1"/>
          <p:nvPr/>
        </p:nvSpPr>
        <p:spPr>
          <a:xfrm>
            <a:off x="7035983" y="20803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0E5B3A-481E-1140-ACBE-0D3A8FC85610}"/>
              </a:ext>
            </a:extLst>
          </p:cNvPr>
          <p:cNvSpPr txBox="1"/>
          <p:nvPr/>
        </p:nvSpPr>
        <p:spPr>
          <a:xfrm>
            <a:off x="7188383" y="22327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171FCF-1EC4-DE4E-890D-8EE15EF25FD9}"/>
              </a:ext>
            </a:extLst>
          </p:cNvPr>
          <p:cNvSpPr txBox="1"/>
          <p:nvPr/>
        </p:nvSpPr>
        <p:spPr>
          <a:xfrm>
            <a:off x="1016384" y="18831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38D02-10C4-0E4A-84BC-5BF5B762F487}"/>
              </a:ext>
            </a:extLst>
          </p:cNvPr>
          <p:cNvSpPr txBox="1"/>
          <p:nvPr/>
        </p:nvSpPr>
        <p:spPr>
          <a:xfrm>
            <a:off x="815179" y="21013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DB35E5-59C7-1A4C-B2D4-74B82571D6EF}"/>
              </a:ext>
            </a:extLst>
          </p:cNvPr>
          <p:cNvSpPr txBox="1"/>
          <p:nvPr/>
        </p:nvSpPr>
        <p:spPr>
          <a:xfrm>
            <a:off x="613974" y="23194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9AFA1-1103-094C-9BE6-29D874A67B87}"/>
              </a:ext>
            </a:extLst>
          </p:cNvPr>
          <p:cNvSpPr txBox="1"/>
          <p:nvPr/>
        </p:nvSpPr>
        <p:spPr>
          <a:xfrm>
            <a:off x="4035010" y="3283258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Tx 1: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8351A4-7CD9-C944-ABE4-F552A1FEA444}"/>
              </a:ext>
            </a:extLst>
          </p:cNvPr>
          <p:cNvSpPr txBox="1"/>
          <p:nvPr/>
        </p:nvSpPr>
        <p:spPr>
          <a:xfrm>
            <a:off x="5525392" y="3276957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Tx 2: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AEE8DC-9AB1-2D48-B5A5-BD0223AE4F9A}"/>
              </a:ext>
            </a:extLst>
          </p:cNvPr>
          <p:cNvSpPr txBox="1"/>
          <p:nvPr/>
        </p:nvSpPr>
        <p:spPr>
          <a:xfrm>
            <a:off x="7287265" y="3276956"/>
            <a:ext cx="60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Tx 3: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B40BE-10BF-F445-AAA2-17E5098D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Graphical intuition in the I-Q plane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Physical modeling of the SIMO channel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Physical modeling of the MIMO channel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46A33-CAF7-794F-BEF8-4662F602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14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217C67-4765-BE40-9692-A0636635F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Spatial signature: </a:t>
            </a:r>
            <a:r>
              <a:rPr lang="en-US" sz="2200" b="1" dirty="0">
                <a:highlight>
                  <a:srgbClr val="FFFF00"/>
                </a:highlight>
              </a:rPr>
              <a:t>How to phase-shift</a:t>
            </a:r>
            <a:r>
              <a:rPr lang="en-US" sz="2200" b="1" dirty="0"/>
              <a:t> </a:t>
            </a:r>
            <a:r>
              <a:rPr lang="en-US" sz="2200" dirty="0"/>
              <a:t>received signals to align them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b="1" dirty="0"/>
              <a:t>Spatial signature </a:t>
            </a:r>
            <a:r>
              <a:rPr lang="en-US" sz="2200" dirty="0"/>
              <a:t>of </a:t>
            </a:r>
            <a:r>
              <a:rPr lang="en-US" sz="2200" b="1" dirty="0">
                <a:solidFill>
                  <a:srgbClr val="FF0000"/>
                </a:solidFill>
              </a:rPr>
              <a:t>Transmit antenna 1</a:t>
            </a:r>
          </a:p>
          <a:p>
            <a:pPr lvl="1"/>
            <a:r>
              <a:rPr lang="en-US" sz="2200" dirty="0"/>
              <a:t>Equals spatial signature of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Tx antenna 2, 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0070C0"/>
                </a:solidFill>
              </a:rPr>
              <a:t>Tx antenna 3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r>
              <a:rPr lang="en-US" sz="2200" dirty="0"/>
              <a:t>So any </a:t>
            </a:r>
            <a:r>
              <a:rPr lang="en-US" sz="2200" b="1" dirty="0"/>
              <a:t>receiver attempt </a:t>
            </a:r>
            <a:r>
              <a:rPr lang="en-US" sz="2200" dirty="0"/>
              <a:t>to align signal from </a:t>
            </a:r>
            <a:r>
              <a:rPr lang="en-US" sz="2200" b="1" spc="-150" dirty="0">
                <a:solidFill>
                  <a:srgbClr val="FF0000"/>
                </a:solidFill>
              </a:rPr>
              <a:t>Transmit antenna 1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Also aligns transmit antennas 2 and 3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r>
              <a:rPr lang="en-US" sz="2200" dirty="0"/>
              <a:t>Result is </a:t>
            </a:r>
            <a:r>
              <a:rPr lang="en-US" sz="2200" b="1" dirty="0">
                <a:solidFill>
                  <a:srgbClr val="FF0000"/>
                </a:solidFill>
              </a:rPr>
              <a:t>interference between </a:t>
            </a:r>
            <a:r>
              <a:rPr lang="en-US" sz="2200" b="1" i="1" dirty="0">
                <a:solidFill>
                  <a:srgbClr val="FF0000"/>
                </a:solidFill>
              </a:rPr>
              <a:t>x</a:t>
            </a:r>
            <a:r>
              <a:rPr lang="en-US" sz="2200" b="1" baseline="-25000" dirty="0">
                <a:solidFill>
                  <a:srgbClr val="FF0000"/>
                </a:solidFill>
              </a:rPr>
              <a:t>1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200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i="1" dirty="0">
                <a:solidFill>
                  <a:srgbClr val="0070C0"/>
                </a:solidFill>
              </a:rPr>
              <a:t>x</a:t>
            </a:r>
            <a:r>
              <a:rPr lang="en-US" sz="2200" b="1" baseline="-25000" dirty="0">
                <a:solidFill>
                  <a:srgbClr val="0070C0"/>
                </a:solidFill>
              </a:rPr>
              <a:t>3</a:t>
            </a:r>
          </a:p>
          <a:p>
            <a:pPr lvl="1"/>
            <a:r>
              <a:rPr lang="en-US" sz="2200" b="1" dirty="0">
                <a:solidFill>
                  <a:srgbClr val="009900"/>
                </a:solidFill>
              </a:rPr>
              <a:t>Can send same single symbol x </a:t>
            </a:r>
            <a:r>
              <a:rPr lang="en-US" sz="2200" dirty="0"/>
              <a:t>on all transmit antennas</a:t>
            </a:r>
          </a:p>
          <a:p>
            <a:pPr lvl="2"/>
            <a:r>
              <a:rPr lang="en-US" sz="2200" dirty="0"/>
              <a:t>Results in </a:t>
            </a:r>
            <a:r>
              <a:rPr lang="en-US" sz="2200" b="1" dirty="0">
                <a:solidFill>
                  <a:srgbClr val="009900"/>
                </a:solidFill>
              </a:rPr>
              <a:t>same power gain as MRC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F7CB69-F06E-AC4B-8C1A-AD1C9A8C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Line-of-Sight MIMO Channel: Takeaways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43449-5F5C-5243-91FF-024F378A5427}"/>
              </a:ext>
            </a:extLst>
          </p:cNvPr>
          <p:cNvSpPr txBox="1"/>
          <p:nvPr/>
        </p:nvSpPr>
        <p:spPr>
          <a:xfrm rot="19800000">
            <a:off x="1940510" y="2967336"/>
            <a:ext cx="5262980" cy="923330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Spatial mux fail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096C8-C4E9-F64D-AB71-E3D1B4A2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Graphical intuition in the I-Q plane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modeling of the SIMO channel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Physical modeling of the MIMO channel</a:t>
            </a:r>
          </a:p>
          <a:p>
            <a:pPr marL="857250" lvl="1" indent="-457200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Line-of-Sight MIMO Channel</a:t>
            </a:r>
          </a:p>
          <a:p>
            <a:pPr marL="857250" lvl="1" indent="-457200"/>
            <a:r>
              <a:rPr lang="en-US" sz="2200" b="1" dirty="0"/>
              <a:t>Geographically-Separated Transmit Antennas</a:t>
            </a:r>
          </a:p>
          <a:p>
            <a:pPr marL="857250" lvl="1" indent="-457200"/>
            <a:r>
              <a:rPr lang="en-US" sz="2200" dirty="0"/>
              <a:t>Geographically-Separated Receive Antennas</a:t>
            </a:r>
          </a:p>
          <a:p>
            <a:pPr marL="857250" lvl="1" indent="-457200"/>
            <a:r>
              <a:rPr lang="en-US" sz="2200" dirty="0"/>
              <a:t>MIMO Link in Multipath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03829-9C6B-C841-AC7D-E70BC6C5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42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4559927"/>
                <a:ext cx="8763000" cy="1917071"/>
              </a:xfrm>
            </p:spPr>
            <p:txBody>
              <a:bodyPr>
                <a:normAutofit/>
              </a:bodyPr>
              <a:lstStyle/>
              <a:p>
                <a:r>
                  <a:rPr lang="en-US" sz="2200" b="1" dirty="0"/>
                  <a:t>Channel matrix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endParaRPr lang="en-US" sz="2200" dirty="0">
                  <a:ea typeface="Cambria Math" panose="02040503050406030204" pitchFamily="18" charset="0"/>
                </a:endParaRPr>
              </a:p>
              <a:p>
                <a:endParaRPr lang="en-US" sz="2200" b="1" dirty="0">
                  <a:solidFill>
                    <a:srgbClr val="0099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200" b="1" dirty="0">
                    <a:solidFill>
                      <a:srgbClr val="009900"/>
                    </a:solidFill>
                    <a:ea typeface="Cambria Math" panose="02040503050406030204" pitchFamily="18" charset="0"/>
                  </a:rPr>
                  <a:t>Different spatial signatures</a:t>
                </a:r>
                <a:r>
                  <a:rPr lang="en-US" sz="2200" dirty="0">
                    <a:ea typeface="Cambria Math" panose="02040503050406030204" pitchFamily="18" charset="0"/>
                  </a:rPr>
                  <a:t> for Transmit Antenna </a:t>
                </a:r>
                <a:r>
                  <a:rPr lang="en-US" sz="22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1,</a:t>
                </a:r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559927"/>
                <a:ext cx="8763000" cy="1917071"/>
              </a:xfrm>
              <a:blipFill>
                <a:blip r:embed="rId3"/>
                <a:stretch>
                  <a:fillRect l="-1594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Geographically-Separated Transmit Antennas:</a:t>
            </a:r>
            <a:br>
              <a:rPr lang="en-US" sz="3200" dirty="0"/>
            </a:br>
            <a:r>
              <a:rPr lang="en-US" sz="2800" i="1" dirty="0"/>
              <a:t>Space-Division Multiple Access (SDMA)</a:t>
            </a:r>
            <a:endParaRPr lang="en-US" sz="3200" i="1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FDF0CF0-E25F-E743-9498-5D27F9B29F0D}"/>
              </a:ext>
            </a:extLst>
          </p:cNvPr>
          <p:cNvSpPr/>
          <p:nvPr/>
        </p:nvSpPr>
        <p:spPr>
          <a:xfrm>
            <a:off x="1279669" y="2111384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376AE91-E2FD-6643-9D23-D84410AEF1FC}"/>
              </a:ext>
            </a:extLst>
          </p:cNvPr>
          <p:cNvSpPr/>
          <p:nvPr/>
        </p:nvSpPr>
        <p:spPr>
          <a:xfrm>
            <a:off x="6707638" y="2597403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23E754E-1B8A-0E4B-8CBD-7BAAF3EBEB27}"/>
              </a:ext>
            </a:extLst>
          </p:cNvPr>
          <p:cNvSpPr/>
          <p:nvPr/>
        </p:nvSpPr>
        <p:spPr>
          <a:xfrm>
            <a:off x="6707638" y="3080905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D8B9B1-C71E-F740-B260-5390F3D08A0D}"/>
              </a:ext>
            </a:extLst>
          </p:cNvPr>
          <p:cNvCxnSpPr>
            <a:cxnSpLocks/>
          </p:cNvCxnSpPr>
          <p:nvPr/>
        </p:nvCxnSpPr>
        <p:spPr>
          <a:xfrm>
            <a:off x="1611599" y="2342750"/>
            <a:ext cx="4638580" cy="518537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/>
              <p:nvPr/>
            </p:nvSpPr>
            <p:spPr>
              <a:xfrm rot="236693">
                <a:off x="3053252" y="2101713"/>
                <a:ext cx="9129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8C7CBE-462C-1645-B4F0-50675AA03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6693">
                <a:off x="3053252" y="2101713"/>
                <a:ext cx="91293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/>
              <p:nvPr/>
            </p:nvSpPr>
            <p:spPr>
              <a:xfrm>
                <a:off x="7004802" y="2525383"/>
                <a:ext cx="1776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/2</m:t>
                    </m:r>
                  </m:oMath>
                </a14:m>
                <a:r>
                  <a:rPr lang="en-US" sz="1600" b="0" dirty="0">
                    <a:latin typeface="Arial" charset="0"/>
                    <a:ea typeface="Arial" charset="0"/>
                    <a:cs typeface="Arial" charset="0"/>
                  </a:rPr>
                  <a:t> antenna separation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58901E-1948-654E-9293-ED6DBF4C0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02" y="2525383"/>
                <a:ext cx="1776531" cy="584775"/>
              </a:xfrm>
              <a:prstGeom prst="rect">
                <a:avLst/>
              </a:prstGeom>
              <a:blipFill>
                <a:blip r:embed="rId5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19D907-19E5-6847-8378-3D5B31C81C34}"/>
              </a:ext>
            </a:extLst>
          </p:cNvPr>
          <p:cNvCxnSpPr>
            <a:cxnSpLocks/>
          </p:cNvCxnSpPr>
          <p:nvPr/>
        </p:nvCxnSpPr>
        <p:spPr>
          <a:xfrm>
            <a:off x="7171220" y="2593040"/>
            <a:ext cx="0" cy="50091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DB012F-F8C4-4849-B028-D77D7422806C}"/>
              </a:ext>
            </a:extLst>
          </p:cNvPr>
          <p:cNvCxnSpPr>
            <a:cxnSpLocks/>
          </p:cNvCxnSpPr>
          <p:nvPr/>
        </p:nvCxnSpPr>
        <p:spPr>
          <a:xfrm>
            <a:off x="6256513" y="2102350"/>
            <a:ext cx="0" cy="1464553"/>
          </a:xfrm>
          <a:prstGeom prst="line">
            <a:avLst/>
          </a:prstGeom>
          <a:ln w="12700">
            <a:prstDash val="sysDash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DAA6CDF7-329A-0849-9475-8D96AADF2F22}"/>
              </a:ext>
            </a:extLst>
          </p:cNvPr>
          <p:cNvSpPr/>
          <p:nvPr/>
        </p:nvSpPr>
        <p:spPr>
          <a:xfrm>
            <a:off x="5976665" y="2584583"/>
            <a:ext cx="567754" cy="576725"/>
          </a:xfrm>
          <a:prstGeom prst="arc">
            <a:avLst>
              <a:gd name="adj1" fmla="val 5525472"/>
              <a:gd name="adj2" fmla="val 10451367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/>
              <p:nvPr/>
            </p:nvSpPr>
            <p:spPr>
              <a:xfrm>
                <a:off x="5773334" y="2956443"/>
                <a:ext cx="513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273CC4-0A0C-C94C-BEA7-C3B93343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334" y="2956443"/>
                <a:ext cx="513217" cy="369332"/>
              </a:xfrm>
              <a:prstGeom prst="rect">
                <a:avLst/>
              </a:prstGeom>
              <a:blipFill>
                <a:blip r:embed="rId6"/>
                <a:stretch>
                  <a:fillRect l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FAAEAF7-5F06-D349-9F33-DDD303C54F51}"/>
              </a:ext>
            </a:extLst>
          </p:cNvPr>
          <p:cNvSpPr txBox="1"/>
          <p:nvPr/>
        </p:nvSpPr>
        <p:spPr>
          <a:xfrm>
            <a:off x="294711" y="1602318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Send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x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F4364A-37BA-8441-A958-17F06887E4B4}"/>
              </a:ext>
            </a:extLst>
          </p:cNvPr>
          <p:cNvSpPr txBox="1"/>
          <p:nvPr/>
        </p:nvSpPr>
        <p:spPr>
          <a:xfrm>
            <a:off x="6462470" y="3508625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Receive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, y</a:t>
            </a:r>
            <a:r>
              <a:rPr lang="en-US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="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79603CD-C7FB-DE4C-911B-288C7D815A4C}"/>
              </a:ext>
            </a:extLst>
          </p:cNvPr>
          <p:cNvSpPr/>
          <p:nvPr/>
        </p:nvSpPr>
        <p:spPr>
          <a:xfrm>
            <a:off x="1286003" y="3375260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AFA935-190A-9F47-A2D6-BB479271FB3E}"/>
              </a:ext>
            </a:extLst>
          </p:cNvPr>
          <p:cNvCxnSpPr>
            <a:cxnSpLocks/>
          </p:cNvCxnSpPr>
          <p:nvPr/>
        </p:nvCxnSpPr>
        <p:spPr>
          <a:xfrm>
            <a:off x="1389647" y="2526094"/>
            <a:ext cx="0" cy="746018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55A661-28D5-524D-8F42-1E0AD190CDD5}"/>
              </a:ext>
            </a:extLst>
          </p:cNvPr>
          <p:cNvSpPr txBox="1"/>
          <p:nvPr/>
        </p:nvSpPr>
        <p:spPr>
          <a:xfrm>
            <a:off x="6887168" y="23427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60D4D6-797F-D04C-9472-BD4773A3067D}"/>
              </a:ext>
            </a:extLst>
          </p:cNvPr>
          <p:cNvSpPr txBox="1"/>
          <p:nvPr/>
        </p:nvSpPr>
        <p:spPr>
          <a:xfrm>
            <a:off x="6862776" y="310329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171FCF-1EC4-DE4E-890D-8EE15EF25FD9}"/>
              </a:ext>
            </a:extLst>
          </p:cNvPr>
          <p:cNvSpPr txBox="1"/>
          <p:nvPr/>
        </p:nvSpPr>
        <p:spPr>
          <a:xfrm>
            <a:off x="1029848" y="205523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638D02-10C4-0E4A-84BC-5BF5B762F487}"/>
              </a:ext>
            </a:extLst>
          </p:cNvPr>
          <p:cNvSpPr txBox="1"/>
          <p:nvPr/>
        </p:nvSpPr>
        <p:spPr>
          <a:xfrm>
            <a:off x="1007481" y="32721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9AFA1-1103-094C-9BE6-29D874A67B87}"/>
              </a:ext>
            </a:extLst>
          </p:cNvPr>
          <p:cNvSpPr txBox="1"/>
          <p:nvPr/>
        </p:nvSpPr>
        <p:spPr>
          <a:xfrm>
            <a:off x="4523582" y="4076751"/>
            <a:ext cx="60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Tx 1: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8351A4-7CD9-C944-ABE4-F552A1FEA444}"/>
              </a:ext>
            </a:extLst>
          </p:cNvPr>
          <p:cNvSpPr txBox="1"/>
          <p:nvPr/>
        </p:nvSpPr>
        <p:spPr>
          <a:xfrm>
            <a:off x="5731991" y="4076751"/>
            <a:ext cx="60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Tx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D384D2-CBF1-E844-AD1A-884AB6E1E27B}"/>
                  </a:ext>
                </a:extLst>
              </p:cNvPr>
              <p:cNvSpPr txBox="1"/>
              <p:nvPr/>
            </p:nvSpPr>
            <p:spPr>
              <a:xfrm>
                <a:off x="558722" y="2710048"/>
                <a:ext cx="9129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D384D2-CBF1-E844-AD1A-884AB6E1E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22" y="2710048"/>
                <a:ext cx="912931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75A3D4-C436-EA41-9913-F2CA99FA42E9}"/>
              </a:ext>
            </a:extLst>
          </p:cNvPr>
          <p:cNvCxnSpPr>
            <a:cxnSpLocks/>
          </p:cNvCxnSpPr>
          <p:nvPr/>
        </p:nvCxnSpPr>
        <p:spPr>
          <a:xfrm flipV="1">
            <a:off x="1616765" y="2854011"/>
            <a:ext cx="4638611" cy="664443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D23C53-9AEC-2148-A591-D0D0F372427F}"/>
                  </a:ext>
                </a:extLst>
              </p:cNvPr>
              <p:cNvSpPr txBox="1"/>
              <p:nvPr/>
            </p:nvSpPr>
            <p:spPr>
              <a:xfrm rot="21060147">
                <a:off x="3040263" y="2843296"/>
                <a:ext cx="9129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≫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𝜆</m:t>
                      </m:r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D23C53-9AEC-2148-A591-D0D0F3724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60147">
                <a:off x="3040263" y="2843296"/>
                <a:ext cx="91293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>
            <a:extLst>
              <a:ext uri="{FF2B5EF4-FFF2-40B4-BE49-F238E27FC236}">
                <a16:creationId xmlns:a16="http://schemas.microsoft.com/office/drawing/2014/main" id="{942A2440-32A1-C940-9B40-780D2C18420F}"/>
              </a:ext>
            </a:extLst>
          </p:cNvPr>
          <p:cNvSpPr/>
          <p:nvPr/>
        </p:nvSpPr>
        <p:spPr>
          <a:xfrm>
            <a:off x="5694479" y="2325150"/>
            <a:ext cx="1111269" cy="1128828"/>
          </a:xfrm>
          <a:prstGeom prst="arc">
            <a:avLst>
              <a:gd name="adj1" fmla="val 5525472"/>
              <a:gd name="adj2" fmla="val 11263375"/>
            </a:avLst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2B9A204-E7B5-5D4D-8CD2-EC830A2935F1}"/>
                  </a:ext>
                </a:extLst>
              </p:cNvPr>
              <p:cNvSpPr txBox="1"/>
              <p:nvPr/>
            </p:nvSpPr>
            <p:spPr>
              <a:xfrm>
                <a:off x="5511321" y="3137739"/>
                <a:ext cx="507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𝜙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2B9A204-E7B5-5D4D-8CD2-EC830A293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21" y="3137739"/>
                <a:ext cx="507895" cy="369332"/>
              </a:xfrm>
              <a:prstGeom prst="rect">
                <a:avLst/>
              </a:prstGeom>
              <a:blipFill>
                <a:blip r:embed="rId9"/>
                <a:stretch>
                  <a:fillRect l="-243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>
            <a:extLst>
              <a:ext uri="{FF2B5EF4-FFF2-40B4-BE49-F238E27FC236}">
                <a16:creationId xmlns:a16="http://schemas.microsoft.com/office/drawing/2014/main" id="{A13009E3-EE6E-3241-A494-A155C0283598}"/>
              </a:ext>
            </a:extLst>
          </p:cNvPr>
          <p:cNvSpPr/>
          <p:nvPr/>
        </p:nvSpPr>
        <p:spPr>
          <a:xfrm rot="16200000">
            <a:off x="4691770" y="4698319"/>
            <a:ext cx="143314" cy="1110599"/>
          </a:xfrm>
          <a:prstGeom prst="leftBrace">
            <a:avLst>
              <a:gd name="adj1" fmla="val 43779"/>
              <a:gd name="adj2" fmla="val 50000"/>
            </a:avLst>
          </a:prstGeom>
          <a:ln w="28575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C27BD93A-95FC-6549-B25C-C457211D78E6}"/>
              </a:ext>
            </a:extLst>
          </p:cNvPr>
          <p:cNvSpPr/>
          <p:nvPr/>
        </p:nvSpPr>
        <p:spPr>
          <a:xfrm rot="16200000">
            <a:off x="6022420" y="4698318"/>
            <a:ext cx="143314" cy="1110599"/>
          </a:xfrm>
          <a:prstGeom prst="leftBrace">
            <a:avLst>
              <a:gd name="adj1" fmla="val 43779"/>
              <a:gd name="adj2" fmla="val 50000"/>
            </a:avLst>
          </a:prstGeom>
          <a:ln w="28575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ADE5FF-5410-B947-8CA9-FF07A2840BC2}"/>
              </a:ext>
            </a:extLst>
          </p:cNvPr>
          <p:cNvSpPr txBox="1"/>
          <p:nvPr/>
        </p:nvSpPr>
        <p:spPr>
          <a:xfrm>
            <a:off x="4396980" y="5322711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Sig.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B89748-3E98-4846-902A-0DC770ED6729}"/>
              </a:ext>
            </a:extLst>
          </p:cNvPr>
          <p:cNvSpPr txBox="1"/>
          <p:nvPr/>
        </p:nvSpPr>
        <p:spPr>
          <a:xfrm>
            <a:off x="5753264" y="5318023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Sig.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4F8AD-D6EB-E040-ABF0-709F81AB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98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977151"/>
                <a:ext cx="8763000" cy="661396"/>
              </a:xfrm>
            </p:spPr>
            <p:txBody>
              <a:bodyPr>
                <a:normAutofit/>
              </a:bodyPr>
              <a:lstStyle/>
              <a:p>
                <a:r>
                  <a:rPr lang="en-US" sz="2200" b="1" dirty="0"/>
                  <a:t>Channel matrix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func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977151"/>
                <a:ext cx="8763000" cy="661396"/>
              </a:xfrm>
              <a:blipFill>
                <a:blip r:embed="rId3"/>
                <a:stretch>
                  <a:fillRect l="-1594" t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Signature =</a:t>
            </a:r>
            <a:br>
              <a:rPr lang="en-US" dirty="0"/>
            </a:br>
            <a:r>
              <a:rPr lang="en-US" dirty="0"/>
              <a:t>Series of Phase Differences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A13009E3-EE6E-3241-A494-A155C0283598}"/>
              </a:ext>
            </a:extLst>
          </p:cNvPr>
          <p:cNvSpPr/>
          <p:nvPr/>
        </p:nvSpPr>
        <p:spPr>
          <a:xfrm rot="16200000">
            <a:off x="4693789" y="2127474"/>
            <a:ext cx="143314" cy="1110599"/>
          </a:xfrm>
          <a:prstGeom prst="leftBrace">
            <a:avLst>
              <a:gd name="adj1" fmla="val 43779"/>
              <a:gd name="adj2" fmla="val 50000"/>
            </a:avLst>
          </a:prstGeom>
          <a:ln w="28575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C27BD93A-95FC-6549-B25C-C457211D78E6}"/>
              </a:ext>
            </a:extLst>
          </p:cNvPr>
          <p:cNvSpPr/>
          <p:nvPr/>
        </p:nvSpPr>
        <p:spPr>
          <a:xfrm rot="16200000">
            <a:off x="6024439" y="2127473"/>
            <a:ext cx="143314" cy="1110599"/>
          </a:xfrm>
          <a:prstGeom prst="leftBrace">
            <a:avLst>
              <a:gd name="adj1" fmla="val 43779"/>
              <a:gd name="adj2" fmla="val 50000"/>
            </a:avLst>
          </a:prstGeom>
          <a:ln w="28575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ADE5FF-5410-B947-8CA9-FF07A2840BC2}"/>
                  </a:ext>
                </a:extLst>
              </p:cNvPr>
              <p:cNvSpPr txBox="1"/>
              <p:nvPr/>
            </p:nvSpPr>
            <p:spPr>
              <a:xfrm>
                <a:off x="4175220" y="2751866"/>
                <a:ext cx="1180452" cy="360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Sig.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2ADE5FF-5410-B947-8CA9-FF07A2840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220" y="2751866"/>
                <a:ext cx="1180452" cy="360612"/>
              </a:xfrm>
              <a:prstGeom prst="rect">
                <a:avLst/>
              </a:prstGeom>
              <a:blipFill>
                <a:blip r:embed="rId4"/>
                <a:stretch>
                  <a:fillRect l="-2128" t="-689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0B89748-3E98-4846-902A-0DC770ED6729}"/>
                  </a:ext>
                </a:extLst>
              </p:cNvPr>
              <p:cNvSpPr txBox="1"/>
              <p:nvPr/>
            </p:nvSpPr>
            <p:spPr>
              <a:xfrm>
                <a:off x="5531504" y="2747178"/>
                <a:ext cx="1180451" cy="360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Sig.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0B89748-3E98-4846-902A-0DC770ED6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04" y="2747178"/>
                <a:ext cx="1180451" cy="360612"/>
              </a:xfrm>
              <a:prstGeom prst="rect">
                <a:avLst/>
              </a:prstGeom>
              <a:blipFill>
                <a:blip r:embed="rId5"/>
                <a:stretch>
                  <a:fillRect l="-2128" t="-689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8FCE0941-88C9-5941-8660-D0E82DE17684}"/>
              </a:ext>
            </a:extLst>
          </p:cNvPr>
          <p:cNvSpPr/>
          <p:nvPr/>
        </p:nvSpPr>
        <p:spPr>
          <a:xfrm>
            <a:off x="3011443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0A7F63E-6B53-2943-A0CC-B5C7BF8E8687}"/>
              </a:ext>
            </a:extLst>
          </p:cNvPr>
          <p:cNvSpPr/>
          <p:nvPr/>
        </p:nvSpPr>
        <p:spPr>
          <a:xfrm>
            <a:off x="2827326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B0C1643-0066-A449-A1D8-5118C5F61490}"/>
              </a:ext>
            </a:extLst>
          </p:cNvPr>
          <p:cNvSpPr/>
          <p:nvPr/>
        </p:nvSpPr>
        <p:spPr>
          <a:xfrm>
            <a:off x="2654238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F88701A-7D30-704E-988D-7BE565E9668D}"/>
              </a:ext>
            </a:extLst>
          </p:cNvPr>
          <p:cNvCxnSpPr>
            <a:cxnSpLocks/>
            <a:stCxn id="43" idx="2"/>
            <a:endCxn id="43" idx="6"/>
          </p:cNvCxnSpPr>
          <p:nvPr/>
        </p:nvCxnSpPr>
        <p:spPr>
          <a:xfrm>
            <a:off x="2654238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E868CD-D132-9C49-87DA-343F09EDB157}"/>
              </a:ext>
            </a:extLst>
          </p:cNvPr>
          <p:cNvCxnSpPr>
            <a:stCxn id="43" idx="0"/>
            <a:endCxn id="43" idx="4"/>
          </p:cNvCxnSpPr>
          <p:nvPr/>
        </p:nvCxnSpPr>
        <p:spPr>
          <a:xfrm>
            <a:off x="3258874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481396F-4EBA-9846-8A00-2B4F57EB70AD}"/>
              </a:ext>
            </a:extLst>
          </p:cNvPr>
          <p:cNvCxnSpPr>
            <a:stCxn id="43" idx="1"/>
            <a:endCxn id="43" idx="5"/>
          </p:cNvCxnSpPr>
          <p:nvPr/>
        </p:nvCxnSpPr>
        <p:spPr>
          <a:xfrm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7B43FB-FE14-EF48-8450-1907F1391C5F}"/>
              </a:ext>
            </a:extLst>
          </p:cNvPr>
          <p:cNvCxnSpPr>
            <a:stCxn id="43" idx="3"/>
            <a:endCxn id="43" idx="7"/>
          </p:cNvCxnSpPr>
          <p:nvPr/>
        </p:nvCxnSpPr>
        <p:spPr>
          <a:xfrm flipV="1"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62CEBC0-5FB7-2C49-B61D-12BDD50AB66E}"/>
              </a:ext>
            </a:extLst>
          </p:cNvPr>
          <p:cNvSpPr/>
          <p:nvPr/>
        </p:nvSpPr>
        <p:spPr>
          <a:xfrm>
            <a:off x="3204793" y="4893520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6" name="Isosceles Triangle 88">
            <a:extLst>
              <a:ext uri="{FF2B5EF4-FFF2-40B4-BE49-F238E27FC236}">
                <a16:creationId xmlns:a16="http://schemas.microsoft.com/office/drawing/2014/main" id="{730FEB17-8507-6349-B260-EEE7FC9264FB}"/>
              </a:ext>
            </a:extLst>
          </p:cNvPr>
          <p:cNvSpPr/>
          <p:nvPr/>
        </p:nvSpPr>
        <p:spPr>
          <a:xfrm>
            <a:off x="3192918" y="4376266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92D041-FAAA-3544-88C7-F6A776EAC974}"/>
              </a:ext>
            </a:extLst>
          </p:cNvPr>
          <p:cNvSpPr txBox="1"/>
          <p:nvPr/>
        </p:nvSpPr>
        <p:spPr>
          <a:xfrm>
            <a:off x="2224622" y="3339624"/>
            <a:ext cx="206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 Regular"/>
              </a:rPr>
              <a:t>From Transmit Antenna 1: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7E91CAB-7AD6-CD44-A369-E79A38E0BF30}"/>
              </a:ext>
            </a:extLst>
          </p:cNvPr>
          <p:cNvSpPr/>
          <p:nvPr/>
        </p:nvSpPr>
        <p:spPr>
          <a:xfrm>
            <a:off x="5477328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074970-77F3-1845-89AE-78651B3272A8}"/>
              </a:ext>
            </a:extLst>
          </p:cNvPr>
          <p:cNvSpPr/>
          <p:nvPr/>
        </p:nvSpPr>
        <p:spPr>
          <a:xfrm>
            <a:off x="5293211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D1FB35D-2EC5-0B45-88A7-996B7E3BC91B}"/>
              </a:ext>
            </a:extLst>
          </p:cNvPr>
          <p:cNvSpPr/>
          <p:nvPr/>
        </p:nvSpPr>
        <p:spPr>
          <a:xfrm>
            <a:off x="5120123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D179DE4-68CD-194F-9492-4EE46102FEA3}"/>
              </a:ext>
            </a:extLst>
          </p:cNvPr>
          <p:cNvCxnSpPr>
            <a:stCxn id="70" idx="2"/>
            <a:endCxn id="70" idx="6"/>
          </p:cNvCxnSpPr>
          <p:nvPr/>
        </p:nvCxnSpPr>
        <p:spPr>
          <a:xfrm>
            <a:off x="5120123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648F64C-C427-C74E-8680-318FB4A507A0}"/>
              </a:ext>
            </a:extLst>
          </p:cNvPr>
          <p:cNvCxnSpPr>
            <a:stCxn id="70" idx="0"/>
            <a:endCxn id="70" idx="4"/>
          </p:cNvCxnSpPr>
          <p:nvPr/>
        </p:nvCxnSpPr>
        <p:spPr>
          <a:xfrm>
            <a:off x="5724759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3B50598-6A5F-9A41-96E6-C37904869DCF}"/>
              </a:ext>
            </a:extLst>
          </p:cNvPr>
          <p:cNvCxnSpPr>
            <a:stCxn id="70" idx="1"/>
            <a:endCxn id="70" idx="5"/>
          </p:cNvCxnSpPr>
          <p:nvPr/>
        </p:nvCxnSpPr>
        <p:spPr>
          <a:xfrm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A17ADC7-F86E-9C46-A06E-8B95476C1E89}"/>
              </a:ext>
            </a:extLst>
          </p:cNvPr>
          <p:cNvCxnSpPr>
            <a:stCxn id="70" idx="3"/>
            <a:endCxn id="70" idx="7"/>
          </p:cNvCxnSpPr>
          <p:nvPr/>
        </p:nvCxnSpPr>
        <p:spPr>
          <a:xfrm flipV="1"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24184DB-5D29-D34E-824F-C5ED370FBA6D}"/>
              </a:ext>
            </a:extLst>
          </p:cNvPr>
          <p:cNvSpPr txBox="1"/>
          <p:nvPr/>
        </p:nvSpPr>
        <p:spPr>
          <a:xfrm>
            <a:off x="4584697" y="3324707"/>
            <a:ext cx="228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From Transmit Antenna 2:</a:t>
            </a:r>
          </a:p>
        </p:txBody>
      </p:sp>
      <p:sp>
        <p:nvSpPr>
          <p:cNvPr id="80" name="Isosceles Triangle 108">
            <a:extLst>
              <a:ext uri="{FF2B5EF4-FFF2-40B4-BE49-F238E27FC236}">
                <a16:creationId xmlns:a16="http://schemas.microsoft.com/office/drawing/2014/main" id="{1D5C1211-C50B-754B-B14D-305BAF7C3664}"/>
              </a:ext>
            </a:extLst>
          </p:cNvPr>
          <p:cNvSpPr/>
          <p:nvPr/>
        </p:nvSpPr>
        <p:spPr>
          <a:xfrm>
            <a:off x="5919687" y="4626444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2C71047-DB75-2C44-9468-C3AFD4ED9122}"/>
              </a:ext>
            </a:extLst>
          </p:cNvPr>
          <p:cNvSpPr/>
          <p:nvPr/>
        </p:nvSpPr>
        <p:spPr>
          <a:xfrm>
            <a:off x="5670678" y="4893445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623C4BD-61A2-3541-8DE4-F841BEA13F8A}"/>
              </a:ext>
            </a:extLst>
          </p:cNvPr>
          <p:cNvSpPr txBox="1"/>
          <p:nvPr/>
        </p:nvSpPr>
        <p:spPr>
          <a:xfrm flipH="1">
            <a:off x="593123" y="3958954"/>
            <a:ext cx="1585831" cy="646331"/>
          </a:xfrm>
          <a:prstGeom prst="accentCallout1">
            <a:avLst>
              <a:gd name="adj1" fmla="val 67551"/>
              <a:gd name="adj2" fmla="val 184"/>
              <a:gd name="adj3" fmla="val 69638"/>
              <a:gd name="adj4" fmla="val -62779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8902E-958E-E647-BA67-A4CB16EE048D}"/>
              </a:ext>
            </a:extLst>
          </p:cNvPr>
          <p:cNvSpPr txBox="1"/>
          <p:nvPr/>
        </p:nvSpPr>
        <p:spPr>
          <a:xfrm>
            <a:off x="4259142" y="4264734"/>
            <a:ext cx="484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9DE03E-11D7-E247-940C-0C0A06EE5CBC}"/>
              </a:ext>
            </a:extLst>
          </p:cNvPr>
          <p:cNvSpPr txBox="1"/>
          <p:nvPr/>
        </p:nvSpPr>
        <p:spPr>
          <a:xfrm flipH="1">
            <a:off x="593122" y="5355452"/>
            <a:ext cx="1585831" cy="646331"/>
          </a:xfrm>
          <a:prstGeom prst="accentCallout1">
            <a:avLst>
              <a:gd name="adj1" fmla="val 67551"/>
              <a:gd name="adj2" fmla="val 184"/>
              <a:gd name="adj3" fmla="val -46115"/>
              <a:gd name="adj4" fmla="val -63528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7784A9F-DADE-6644-BA08-6B59C57F7840}"/>
              </a:ext>
            </a:extLst>
          </p:cNvPr>
          <p:cNvSpPr txBox="1"/>
          <p:nvPr/>
        </p:nvSpPr>
        <p:spPr>
          <a:xfrm flipH="1">
            <a:off x="6329394" y="5351562"/>
            <a:ext cx="1585831" cy="646331"/>
          </a:xfrm>
          <a:prstGeom prst="accentCallout1">
            <a:avLst>
              <a:gd name="adj1" fmla="val 23934"/>
              <a:gd name="adj2" fmla="val 92291"/>
              <a:gd name="adj3" fmla="val -42760"/>
              <a:gd name="adj4" fmla="val 13341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4BA389A-B37E-984A-A084-F0A3BA86E7F4}"/>
              </a:ext>
            </a:extLst>
          </p:cNvPr>
          <p:cNvSpPr txBox="1"/>
          <p:nvPr/>
        </p:nvSpPr>
        <p:spPr>
          <a:xfrm flipH="1">
            <a:off x="6983689" y="3897776"/>
            <a:ext cx="1585831" cy="646331"/>
          </a:xfrm>
          <a:prstGeom prst="accentCallout1">
            <a:avLst>
              <a:gd name="adj1" fmla="val 67551"/>
              <a:gd name="adj2" fmla="val 92291"/>
              <a:gd name="adj3" fmla="val 109900"/>
              <a:gd name="adj4" fmla="val 157380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B1558FC2-1E33-2F40-8288-D5BF38EAFAAC}"/>
              </a:ext>
            </a:extLst>
          </p:cNvPr>
          <p:cNvSpPr/>
          <p:nvPr/>
        </p:nvSpPr>
        <p:spPr>
          <a:xfrm>
            <a:off x="3011443" y="4430346"/>
            <a:ext cx="504852" cy="504852"/>
          </a:xfrm>
          <a:prstGeom prst="arc">
            <a:avLst>
              <a:gd name="adj1" fmla="val 16870223"/>
              <a:gd name="adj2" fmla="val 4574989"/>
            </a:avLst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3CA0C1-9C53-524B-9040-48F7E1F40EB3}"/>
              </a:ext>
            </a:extLst>
          </p:cNvPr>
          <p:cNvSpPr txBox="1"/>
          <p:nvPr/>
        </p:nvSpPr>
        <p:spPr>
          <a:xfrm flipH="1">
            <a:off x="3692006" y="4775985"/>
            <a:ext cx="905051" cy="369332"/>
          </a:xfrm>
          <a:prstGeom prst="accentCallout1">
            <a:avLst>
              <a:gd name="adj1" fmla="val 61615"/>
              <a:gd name="adj2" fmla="val 93602"/>
              <a:gd name="adj3" fmla="val 19698"/>
              <a:gd name="adj4" fmla="val 119904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Arial Regular"/>
              </a:rPr>
              <a:t>Sig. 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DB48AE4-21D0-7C4D-9057-26431F033236}"/>
              </a:ext>
            </a:extLst>
          </p:cNvPr>
          <p:cNvSpPr txBox="1"/>
          <p:nvPr/>
        </p:nvSpPr>
        <p:spPr>
          <a:xfrm flipH="1">
            <a:off x="6756936" y="4816922"/>
            <a:ext cx="905051" cy="369332"/>
          </a:xfrm>
          <a:prstGeom prst="accentCallout1">
            <a:avLst>
              <a:gd name="adj1" fmla="val 49743"/>
              <a:gd name="adj2" fmla="val 98851"/>
              <a:gd name="adj3" fmla="val 28602"/>
              <a:gd name="adj4" fmla="val 18944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Sig. 2</a:t>
            </a:r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36E01D0B-8F5E-8244-BA00-7CF610F98EDB}"/>
              </a:ext>
            </a:extLst>
          </p:cNvPr>
          <p:cNvSpPr/>
          <p:nvPr/>
        </p:nvSpPr>
        <p:spPr>
          <a:xfrm>
            <a:off x="5477328" y="4452150"/>
            <a:ext cx="504852" cy="504852"/>
          </a:xfrm>
          <a:prstGeom prst="arc">
            <a:avLst>
              <a:gd name="adj1" fmla="val 472016"/>
              <a:gd name="adj2" fmla="val 4843681"/>
            </a:avLst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FCC0F94-BA49-4443-8F77-B35902956562}"/>
              </a:ext>
            </a:extLst>
          </p:cNvPr>
          <p:cNvSpPr txBox="1"/>
          <p:nvPr/>
        </p:nvSpPr>
        <p:spPr>
          <a:xfrm>
            <a:off x="4518675" y="1572263"/>
            <a:ext cx="60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Tx 1: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717BC32-8402-5946-8087-479ECA4D7CF1}"/>
              </a:ext>
            </a:extLst>
          </p:cNvPr>
          <p:cNvSpPr txBox="1"/>
          <p:nvPr/>
        </p:nvSpPr>
        <p:spPr>
          <a:xfrm>
            <a:off x="5727084" y="1572263"/>
            <a:ext cx="60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Tx 2: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C8441-F8C0-5840-9F84-5DF2616A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5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B6D58-C102-ED44-87C4-5A5165E3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832303"/>
          </a:xfrm>
        </p:spPr>
        <p:txBody>
          <a:bodyPr/>
          <a:lstStyle/>
          <a:p>
            <a:r>
              <a:rPr lang="en-US" dirty="0"/>
              <a:t>Suppose want to receive from </a:t>
            </a:r>
            <a:r>
              <a:rPr lang="en-US" b="1" dirty="0">
                <a:solidFill>
                  <a:srgbClr val="FF0000"/>
                </a:solidFill>
              </a:rPr>
              <a:t>Transmit Antenna 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(Recall:) </a:t>
            </a:r>
            <a:r>
              <a:rPr lang="en-US" b="1" dirty="0"/>
              <a:t>Rotate Receive Antenna 2’s </a:t>
            </a:r>
            <a:r>
              <a:rPr lang="en-US" dirty="0"/>
              <a:t>signal so that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Signature 2 </a:t>
            </a:r>
            <a:r>
              <a:rPr lang="en-US" b="1" dirty="0">
                <a:highlight>
                  <a:srgbClr val="FFFF00"/>
                </a:highlight>
              </a:rPr>
              <a:t>cancels itself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A6591C-0DAF-674A-81CA-D2D56EDF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Zero-Forcing Receiver</a:t>
            </a:r>
            <a:br>
              <a:rPr lang="en-US" dirty="0"/>
            </a:br>
            <a:r>
              <a:rPr lang="en-US" sz="2800" dirty="0"/>
              <a:t>(via Spatial Signatures)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D98A17-5D5F-094B-A49F-C44A5C887797}"/>
              </a:ext>
            </a:extLst>
          </p:cNvPr>
          <p:cNvSpPr/>
          <p:nvPr/>
        </p:nvSpPr>
        <p:spPr>
          <a:xfrm>
            <a:off x="3011443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29609C-6A1C-6448-BDD4-DC18B3A4433A}"/>
              </a:ext>
            </a:extLst>
          </p:cNvPr>
          <p:cNvSpPr/>
          <p:nvPr/>
        </p:nvSpPr>
        <p:spPr>
          <a:xfrm>
            <a:off x="2827326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30F266-4EEF-3B45-BF7F-30D43A9735B1}"/>
              </a:ext>
            </a:extLst>
          </p:cNvPr>
          <p:cNvSpPr/>
          <p:nvPr/>
        </p:nvSpPr>
        <p:spPr>
          <a:xfrm>
            <a:off x="2654238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93D394-ECA5-A445-BEEB-309D1B64CE8A}"/>
              </a:ext>
            </a:extLst>
          </p:cNvPr>
          <p:cNvCxnSpPr>
            <a:cxnSpLocks/>
            <a:stCxn id="7" idx="2"/>
            <a:endCxn id="7" idx="6"/>
          </p:cNvCxnSpPr>
          <p:nvPr/>
        </p:nvCxnSpPr>
        <p:spPr>
          <a:xfrm>
            <a:off x="2654238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CCCC6C-1BD8-F345-9905-CFC29C45019D}"/>
              </a:ext>
            </a:extLst>
          </p:cNvPr>
          <p:cNvCxnSpPr>
            <a:stCxn id="7" idx="0"/>
            <a:endCxn id="7" idx="4"/>
          </p:cNvCxnSpPr>
          <p:nvPr/>
        </p:nvCxnSpPr>
        <p:spPr>
          <a:xfrm>
            <a:off x="3258874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C7289B-0DB6-8E4E-9AF3-B9F6B737F5E8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ED6DBE-D4CF-0746-92A4-5B2B23498A3A}"/>
              </a:ext>
            </a:extLst>
          </p:cNvPr>
          <p:cNvCxnSpPr>
            <a:stCxn id="7" idx="3"/>
            <a:endCxn id="7" idx="7"/>
          </p:cNvCxnSpPr>
          <p:nvPr/>
        </p:nvCxnSpPr>
        <p:spPr>
          <a:xfrm flipV="1"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0F627EF-CF86-7041-B2F8-B37CD4DB8561}"/>
              </a:ext>
            </a:extLst>
          </p:cNvPr>
          <p:cNvSpPr/>
          <p:nvPr/>
        </p:nvSpPr>
        <p:spPr>
          <a:xfrm>
            <a:off x="2965775" y="4643063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Isosceles Triangle 88">
            <a:extLst>
              <a:ext uri="{FF2B5EF4-FFF2-40B4-BE49-F238E27FC236}">
                <a16:creationId xmlns:a16="http://schemas.microsoft.com/office/drawing/2014/main" id="{DC43A100-09D9-0941-BDED-1FC87BE97A57}"/>
              </a:ext>
            </a:extLst>
          </p:cNvPr>
          <p:cNvSpPr/>
          <p:nvPr/>
        </p:nvSpPr>
        <p:spPr>
          <a:xfrm>
            <a:off x="3192918" y="4376266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3064F-078B-9B43-A626-3E9C1D405719}"/>
              </a:ext>
            </a:extLst>
          </p:cNvPr>
          <p:cNvSpPr txBox="1"/>
          <p:nvPr/>
        </p:nvSpPr>
        <p:spPr>
          <a:xfrm>
            <a:off x="2224622" y="3339624"/>
            <a:ext cx="206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 Regular"/>
              </a:rPr>
              <a:t>From Transmit Antenna 1: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51F136-95EB-E048-8C83-7CC4E55D405B}"/>
              </a:ext>
            </a:extLst>
          </p:cNvPr>
          <p:cNvSpPr/>
          <p:nvPr/>
        </p:nvSpPr>
        <p:spPr>
          <a:xfrm>
            <a:off x="5477328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625580-9F80-D948-92BF-ED4A9058B7E5}"/>
              </a:ext>
            </a:extLst>
          </p:cNvPr>
          <p:cNvSpPr/>
          <p:nvPr/>
        </p:nvSpPr>
        <p:spPr>
          <a:xfrm>
            <a:off x="5293211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6CF343-3440-964A-927C-1513A807EA29}"/>
              </a:ext>
            </a:extLst>
          </p:cNvPr>
          <p:cNvSpPr/>
          <p:nvPr/>
        </p:nvSpPr>
        <p:spPr>
          <a:xfrm>
            <a:off x="5120123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DBC792-844E-364D-AFF4-6BCA01F9D7D9}"/>
              </a:ext>
            </a:extLst>
          </p:cNvPr>
          <p:cNvCxnSpPr>
            <a:stCxn id="17" idx="2"/>
            <a:endCxn id="17" idx="6"/>
          </p:cNvCxnSpPr>
          <p:nvPr/>
        </p:nvCxnSpPr>
        <p:spPr>
          <a:xfrm>
            <a:off x="5120123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0EA671-3A97-6848-964F-01028B248531}"/>
              </a:ext>
            </a:extLst>
          </p:cNvPr>
          <p:cNvCxnSpPr>
            <a:stCxn id="17" idx="0"/>
            <a:endCxn id="17" idx="4"/>
          </p:cNvCxnSpPr>
          <p:nvPr/>
        </p:nvCxnSpPr>
        <p:spPr>
          <a:xfrm>
            <a:off x="5724759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57667D-F8AA-4F49-BA9C-7A853CCAEFED}"/>
              </a:ext>
            </a:extLst>
          </p:cNvPr>
          <p:cNvCxnSpPr>
            <a:stCxn id="17" idx="1"/>
            <a:endCxn id="17" idx="5"/>
          </p:cNvCxnSpPr>
          <p:nvPr/>
        </p:nvCxnSpPr>
        <p:spPr>
          <a:xfrm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2582F6-DF0A-2B4E-9B26-DB08D2B741F9}"/>
              </a:ext>
            </a:extLst>
          </p:cNvPr>
          <p:cNvCxnSpPr>
            <a:stCxn id="17" idx="3"/>
            <a:endCxn id="17" idx="7"/>
          </p:cNvCxnSpPr>
          <p:nvPr/>
        </p:nvCxnSpPr>
        <p:spPr>
          <a:xfrm flipV="1"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AADD5A-E2D5-7B4D-9605-4027A3188624}"/>
              </a:ext>
            </a:extLst>
          </p:cNvPr>
          <p:cNvSpPr txBox="1"/>
          <p:nvPr/>
        </p:nvSpPr>
        <p:spPr>
          <a:xfrm>
            <a:off x="4584697" y="3324707"/>
            <a:ext cx="228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From Transmit Antenna 2:</a:t>
            </a:r>
          </a:p>
        </p:txBody>
      </p:sp>
      <p:sp>
        <p:nvSpPr>
          <p:cNvPr id="23" name="Isosceles Triangle 108">
            <a:extLst>
              <a:ext uri="{FF2B5EF4-FFF2-40B4-BE49-F238E27FC236}">
                <a16:creationId xmlns:a16="http://schemas.microsoft.com/office/drawing/2014/main" id="{DE0714AE-4308-EC4B-B198-BA762839E1B9}"/>
              </a:ext>
            </a:extLst>
          </p:cNvPr>
          <p:cNvSpPr/>
          <p:nvPr/>
        </p:nvSpPr>
        <p:spPr>
          <a:xfrm>
            <a:off x="5919687" y="4626444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B4A5DD-ADFA-A947-AB2C-65B63BB68189}"/>
              </a:ext>
            </a:extLst>
          </p:cNvPr>
          <p:cNvSpPr/>
          <p:nvPr/>
        </p:nvSpPr>
        <p:spPr>
          <a:xfrm>
            <a:off x="5431660" y="4626444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EA2ECE-1FD8-AA44-9847-FF557BEC5AB5}"/>
              </a:ext>
            </a:extLst>
          </p:cNvPr>
          <p:cNvSpPr txBox="1"/>
          <p:nvPr/>
        </p:nvSpPr>
        <p:spPr>
          <a:xfrm flipH="1">
            <a:off x="593123" y="3958954"/>
            <a:ext cx="1585831" cy="646331"/>
          </a:xfrm>
          <a:prstGeom prst="accentCallout1">
            <a:avLst>
              <a:gd name="adj1" fmla="val 67551"/>
              <a:gd name="adj2" fmla="val 184"/>
              <a:gd name="adj3" fmla="val 69638"/>
              <a:gd name="adj4" fmla="val -62779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628AB2-0E38-6B4D-81F4-5E63BD49B08F}"/>
              </a:ext>
            </a:extLst>
          </p:cNvPr>
          <p:cNvSpPr txBox="1"/>
          <p:nvPr/>
        </p:nvSpPr>
        <p:spPr>
          <a:xfrm>
            <a:off x="4259142" y="4264734"/>
            <a:ext cx="484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BEAC64-EAEB-C14A-9E9B-2A1CDF0D37D0}"/>
              </a:ext>
            </a:extLst>
          </p:cNvPr>
          <p:cNvSpPr txBox="1"/>
          <p:nvPr/>
        </p:nvSpPr>
        <p:spPr>
          <a:xfrm flipH="1">
            <a:off x="593122" y="5355452"/>
            <a:ext cx="1585831" cy="646331"/>
          </a:xfrm>
          <a:prstGeom prst="accentCallout1">
            <a:avLst>
              <a:gd name="adj1" fmla="val 67551"/>
              <a:gd name="adj2" fmla="val 184"/>
              <a:gd name="adj3" fmla="val -46115"/>
              <a:gd name="adj4" fmla="val -63528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8EF97-A54E-5942-8012-CADBEBFA4AA6}"/>
              </a:ext>
            </a:extLst>
          </p:cNvPr>
          <p:cNvSpPr txBox="1"/>
          <p:nvPr/>
        </p:nvSpPr>
        <p:spPr>
          <a:xfrm flipH="1">
            <a:off x="6329394" y="5351562"/>
            <a:ext cx="1585831" cy="646331"/>
          </a:xfrm>
          <a:prstGeom prst="accentCallout1">
            <a:avLst>
              <a:gd name="adj1" fmla="val 23934"/>
              <a:gd name="adj2" fmla="val 92291"/>
              <a:gd name="adj3" fmla="val -42760"/>
              <a:gd name="adj4" fmla="val 13341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F3E7F5-C9CD-7E41-BF20-F37A46F0AFE8}"/>
              </a:ext>
            </a:extLst>
          </p:cNvPr>
          <p:cNvSpPr txBox="1"/>
          <p:nvPr/>
        </p:nvSpPr>
        <p:spPr>
          <a:xfrm flipH="1">
            <a:off x="6983689" y="3897776"/>
            <a:ext cx="1585831" cy="646331"/>
          </a:xfrm>
          <a:prstGeom prst="accentCallout1">
            <a:avLst>
              <a:gd name="adj1" fmla="val 67551"/>
              <a:gd name="adj2" fmla="val 92291"/>
              <a:gd name="adj3" fmla="val 109900"/>
              <a:gd name="adj4" fmla="val 157380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6EAB07F-5D87-C744-B66D-3CAD7EC9FC56}"/>
              </a:ext>
            </a:extLst>
          </p:cNvPr>
          <p:cNvSpPr/>
          <p:nvPr/>
        </p:nvSpPr>
        <p:spPr>
          <a:xfrm>
            <a:off x="3011443" y="4430346"/>
            <a:ext cx="504852" cy="504852"/>
          </a:xfrm>
          <a:prstGeom prst="arc">
            <a:avLst>
              <a:gd name="adj1" fmla="val 16870223"/>
              <a:gd name="adj2" fmla="val 4574989"/>
            </a:avLst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6C8EA3-87B6-5048-9059-9F05A1AE6809}"/>
              </a:ext>
            </a:extLst>
          </p:cNvPr>
          <p:cNvSpPr txBox="1"/>
          <p:nvPr/>
        </p:nvSpPr>
        <p:spPr>
          <a:xfrm flipH="1">
            <a:off x="3692006" y="4775985"/>
            <a:ext cx="905051" cy="369332"/>
          </a:xfrm>
          <a:prstGeom prst="accentCallout1">
            <a:avLst>
              <a:gd name="adj1" fmla="val 61615"/>
              <a:gd name="adj2" fmla="val 93602"/>
              <a:gd name="adj3" fmla="val 19698"/>
              <a:gd name="adj4" fmla="val 119904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Arial Regular"/>
              </a:rPr>
              <a:t>Sig.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F85F9B-3CFB-D240-AECF-5E9C62E2C1A8}"/>
              </a:ext>
            </a:extLst>
          </p:cNvPr>
          <p:cNvSpPr txBox="1"/>
          <p:nvPr/>
        </p:nvSpPr>
        <p:spPr>
          <a:xfrm flipH="1">
            <a:off x="6756936" y="4816922"/>
            <a:ext cx="905051" cy="369332"/>
          </a:xfrm>
          <a:prstGeom prst="accentCallout1">
            <a:avLst>
              <a:gd name="adj1" fmla="val 49743"/>
              <a:gd name="adj2" fmla="val 98851"/>
              <a:gd name="adj3" fmla="val 28602"/>
              <a:gd name="adj4" fmla="val 18944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Sig. 2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0EF54A8-3215-E245-80D9-32ACC329B9A7}"/>
              </a:ext>
            </a:extLst>
          </p:cNvPr>
          <p:cNvSpPr/>
          <p:nvPr/>
        </p:nvSpPr>
        <p:spPr>
          <a:xfrm>
            <a:off x="5477328" y="4452150"/>
            <a:ext cx="504852" cy="504852"/>
          </a:xfrm>
          <a:prstGeom prst="arc">
            <a:avLst>
              <a:gd name="adj1" fmla="val 472016"/>
              <a:gd name="adj2" fmla="val 4843681"/>
            </a:avLst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A167AC24-1AB0-0C4B-93D3-2E06F02110A4}"/>
              </a:ext>
            </a:extLst>
          </p:cNvPr>
          <p:cNvSpPr/>
          <p:nvPr/>
        </p:nvSpPr>
        <p:spPr>
          <a:xfrm>
            <a:off x="5470702" y="4444718"/>
            <a:ext cx="504852" cy="504852"/>
          </a:xfrm>
          <a:prstGeom prst="arc">
            <a:avLst>
              <a:gd name="adj1" fmla="val 4850097"/>
              <a:gd name="adj2" fmla="val 10069675"/>
            </a:avLst>
          </a:prstGeom>
          <a:ln w="3810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AF584B53-7A32-0345-B41B-8E76059B34E7}"/>
              </a:ext>
            </a:extLst>
          </p:cNvPr>
          <p:cNvSpPr/>
          <p:nvPr/>
        </p:nvSpPr>
        <p:spPr>
          <a:xfrm>
            <a:off x="3003490" y="4438746"/>
            <a:ext cx="526825" cy="504852"/>
          </a:xfrm>
          <a:prstGeom prst="arc">
            <a:avLst>
              <a:gd name="adj1" fmla="val 4850097"/>
              <a:gd name="adj2" fmla="val 9738946"/>
            </a:avLst>
          </a:prstGeom>
          <a:ln w="3810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E84255-F959-5E45-8E3C-98D49E531BCC}"/>
              </a:ext>
            </a:extLst>
          </p:cNvPr>
          <p:cNvSpPr txBox="1"/>
          <p:nvPr/>
        </p:nvSpPr>
        <p:spPr>
          <a:xfrm rot="18900000">
            <a:off x="4852537" y="4487067"/>
            <a:ext cx="1741182" cy="461665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Cancelled!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343B0990-EFBA-434D-AB3D-39CB0C8C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96B6D58-C102-ED44-87C4-5A5165E32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46742"/>
                <a:ext cx="8763000" cy="1936673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One </a:t>
                </a:r>
                <a:r>
                  <a:rPr lang="en-US" sz="2200" b="1" dirty="0"/>
                  <a:t>spatial signature</a:t>
                </a:r>
                <a:r>
                  <a:rPr lang="en-US" sz="2200" dirty="0"/>
                  <a:t> = One </a:t>
                </a:r>
                <a:r>
                  <a:rPr lang="en-US" sz="2200" b="1" dirty="0">
                    <a:highlight>
                      <a:srgbClr val="FFFF00"/>
                    </a:highlight>
                  </a:rPr>
                  <a:t>direction</a:t>
                </a:r>
              </a:p>
              <a:p>
                <a:endParaRPr lang="en-US" sz="2200" b="1" dirty="0">
                  <a:highlight>
                    <a:srgbClr val="FFFF00"/>
                  </a:highlight>
                </a:endParaRPr>
              </a:p>
              <a:p>
                <a:r>
                  <a:rPr lang="en-US" sz="2200" b="1" dirty="0"/>
                  <a:t>Zero forcing </a:t>
                </a: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</a:rPr>
                  <a:t>Antenna 2</a:t>
                </a:r>
                <a:r>
                  <a:rPr lang="en-US" sz="2200" b="1" dirty="0"/>
                  <a:t> </a:t>
                </a:r>
                <a:r>
                  <a:rPr lang="en-US" sz="2200" dirty="0"/>
                  <a:t>is</a:t>
                </a:r>
                <a:r>
                  <a:rPr lang="en-US" sz="2200" b="1" dirty="0"/>
                  <a:t> </a:t>
                </a:r>
                <a:r>
                  <a:rPr lang="en-US" sz="2200" b="1" dirty="0">
                    <a:highlight>
                      <a:srgbClr val="FFFF00"/>
                    </a:highlight>
                  </a:rPr>
                  <a:t>projection</a:t>
                </a:r>
              </a:p>
              <a:p>
                <a:pPr lvl="1"/>
                <a:r>
                  <a:rPr lang="en-US" sz="2200" dirty="0"/>
                  <a:t>Onto</a:t>
                </a:r>
                <a:r>
                  <a:rPr lang="en-US" sz="2200" b="1" dirty="0"/>
                  <a:t> subspace ⊥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96B6D58-C102-ED44-87C4-5A5165E32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46742"/>
                <a:ext cx="8763000" cy="1936673"/>
              </a:xfrm>
              <a:blipFill>
                <a:blip r:embed="rId3"/>
                <a:stretch>
                  <a:fillRect l="-1594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A6591C-0DAF-674A-81CA-D2D56EDF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Zero-Forcing Receiver</a:t>
            </a:r>
            <a:br>
              <a:rPr lang="en-US" dirty="0"/>
            </a:br>
            <a:r>
              <a:rPr lang="en-US" sz="2800" dirty="0"/>
              <a:t>(via Spatial Signatures)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D98A17-5D5F-094B-A49F-C44A5C887797}"/>
              </a:ext>
            </a:extLst>
          </p:cNvPr>
          <p:cNvSpPr/>
          <p:nvPr/>
        </p:nvSpPr>
        <p:spPr>
          <a:xfrm>
            <a:off x="3011443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29609C-6A1C-6448-BDD4-DC18B3A4433A}"/>
              </a:ext>
            </a:extLst>
          </p:cNvPr>
          <p:cNvSpPr/>
          <p:nvPr/>
        </p:nvSpPr>
        <p:spPr>
          <a:xfrm>
            <a:off x="2827326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30F266-4EEF-3B45-BF7F-30D43A9735B1}"/>
              </a:ext>
            </a:extLst>
          </p:cNvPr>
          <p:cNvSpPr/>
          <p:nvPr/>
        </p:nvSpPr>
        <p:spPr>
          <a:xfrm>
            <a:off x="2654238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93D394-ECA5-A445-BEEB-309D1B64CE8A}"/>
              </a:ext>
            </a:extLst>
          </p:cNvPr>
          <p:cNvCxnSpPr>
            <a:cxnSpLocks/>
            <a:stCxn id="7" idx="2"/>
            <a:endCxn id="7" idx="6"/>
          </p:cNvCxnSpPr>
          <p:nvPr/>
        </p:nvCxnSpPr>
        <p:spPr>
          <a:xfrm>
            <a:off x="2654238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CCCC6C-1BD8-F345-9905-CFC29C45019D}"/>
              </a:ext>
            </a:extLst>
          </p:cNvPr>
          <p:cNvCxnSpPr>
            <a:stCxn id="7" idx="0"/>
            <a:endCxn id="7" idx="4"/>
          </p:cNvCxnSpPr>
          <p:nvPr/>
        </p:nvCxnSpPr>
        <p:spPr>
          <a:xfrm>
            <a:off x="3258874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C7289B-0DB6-8E4E-9AF3-B9F6B737F5E8}"/>
              </a:ext>
            </a:extLst>
          </p:cNvPr>
          <p:cNvCxnSpPr>
            <a:stCxn id="7" idx="1"/>
            <a:endCxn id="7" idx="5"/>
          </p:cNvCxnSpPr>
          <p:nvPr/>
        </p:nvCxnSpPr>
        <p:spPr>
          <a:xfrm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ED6DBE-D4CF-0746-92A4-5B2B23498A3A}"/>
              </a:ext>
            </a:extLst>
          </p:cNvPr>
          <p:cNvCxnSpPr>
            <a:stCxn id="7" idx="3"/>
            <a:endCxn id="7" idx="7"/>
          </p:cNvCxnSpPr>
          <p:nvPr/>
        </p:nvCxnSpPr>
        <p:spPr>
          <a:xfrm flipV="1">
            <a:off x="2831332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0F627EF-CF86-7041-B2F8-B37CD4DB8561}"/>
              </a:ext>
            </a:extLst>
          </p:cNvPr>
          <p:cNvSpPr/>
          <p:nvPr/>
        </p:nvSpPr>
        <p:spPr>
          <a:xfrm>
            <a:off x="2965775" y="4643063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Isosceles Triangle 88">
            <a:extLst>
              <a:ext uri="{FF2B5EF4-FFF2-40B4-BE49-F238E27FC236}">
                <a16:creationId xmlns:a16="http://schemas.microsoft.com/office/drawing/2014/main" id="{DC43A100-09D9-0941-BDED-1FC87BE97A57}"/>
              </a:ext>
            </a:extLst>
          </p:cNvPr>
          <p:cNvSpPr/>
          <p:nvPr/>
        </p:nvSpPr>
        <p:spPr>
          <a:xfrm>
            <a:off x="3192918" y="4376266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3064F-078B-9B43-A626-3E9C1D405719}"/>
              </a:ext>
            </a:extLst>
          </p:cNvPr>
          <p:cNvSpPr txBox="1"/>
          <p:nvPr/>
        </p:nvSpPr>
        <p:spPr>
          <a:xfrm>
            <a:off x="2224622" y="3339624"/>
            <a:ext cx="206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 Regular"/>
              </a:rPr>
              <a:t>From Transmit Antenna 1: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51F136-95EB-E048-8C83-7CC4E55D405B}"/>
              </a:ext>
            </a:extLst>
          </p:cNvPr>
          <p:cNvSpPr/>
          <p:nvPr/>
        </p:nvSpPr>
        <p:spPr>
          <a:xfrm>
            <a:off x="5477328" y="4445849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625580-9F80-D948-92BF-ED4A9058B7E5}"/>
              </a:ext>
            </a:extLst>
          </p:cNvPr>
          <p:cNvSpPr/>
          <p:nvPr/>
        </p:nvSpPr>
        <p:spPr>
          <a:xfrm>
            <a:off x="5293211" y="4264734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6CF343-3440-964A-927C-1513A807EA29}"/>
              </a:ext>
            </a:extLst>
          </p:cNvPr>
          <p:cNvSpPr/>
          <p:nvPr/>
        </p:nvSpPr>
        <p:spPr>
          <a:xfrm>
            <a:off x="5120123" y="4094586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DBC792-844E-364D-AFF4-6BCA01F9D7D9}"/>
              </a:ext>
            </a:extLst>
          </p:cNvPr>
          <p:cNvCxnSpPr>
            <a:stCxn id="17" idx="2"/>
            <a:endCxn id="17" idx="6"/>
          </p:cNvCxnSpPr>
          <p:nvPr/>
        </p:nvCxnSpPr>
        <p:spPr>
          <a:xfrm>
            <a:off x="5120123" y="4699222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0EA671-3A97-6848-964F-01028B248531}"/>
              </a:ext>
            </a:extLst>
          </p:cNvPr>
          <p:cNvCxnSpPr>
            <a:stCxn id="17" idx="0"/>
            <a:endCxn id="17" idx="4"/>
          </p:cNvCxnSpPr>
          <p:nvPr/>
        </p:nvCxnSpPr>
        <p:spPr>
          <a:xfrm>
            <a:off x="5724759" y="4094586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57667D-F8AA-4F49-BA9C-7A853CCAEFED}"/>
              </a:ext>
            </a:extLst>
          </p:cNvPr>
          <p:cNvCxnSpPr>
            <a:stCxn id="17" idx="1"/>
            <a:endCxn id="17" idx="5"/>
          </p:cNvCxnSpPr>
          <p:nvPr/>
        </p:nvCxnSpPr>
        <p:spPr>
          <a:xfrm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2582F6-DF0A-2B4E-9B26-DB08D2B741F9}"/>
              </a:ext>
            </a:extLst>
          </p:cNvPr>
          <p:cNvCxnSpPr>
            <a:stCxn id="17" idx="3"/>
            <a:endCxn id="17" idx="7"/>
          </p:cNvCxnSpPr>
          <p:nvPr/>
        </p:nvCxnSpPr>
        <p:spPr>
          <a:xfrm flipV="1">
            <a:off x="5297217" y="4271680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EAADD5A-E2D5-7B4D-9605-4027A3188624}"/>
              </a:ext>
            </a:extLst>
          </p:cNvPr>
          <p:cNvSpPr txBox="1"/>
          <p:nvPr/>
        </p:nvSpPr>
        <p:spPr>
          <a:xfrm>
            <a:off x="4584697" y="3324707"/>
            <a:ext cx="228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From Transmit Antenna 2:</a:t>
            </a:r>
          </a:p>
        </p:txBody>
      </p:sp>
      <p:sp>
        <p:nvSpPr>
          <p:cNvPr id="23" name="Isosceles Triangle 108">
            <a:extLst>
              <a:ext uri="{FF2B5EF4-FFF2-40B4-BE49-F238E27FC236}">
                <a16:creationId xmlns:a16="http://schemas.microsoft.com/office/drawing/2014/main" id="{DE0714AE-4308-EC4B-B198-BA762839E1B9}"/>
              </a:ext>
            </a:extLst>
          </p:cNvPr>
          <p:cNvSpPr/>
          <p:nvPr/>
        </p:nvSpPr>
        <p:spPr>
          <a:xfrm>
            <a:off x="5919687" y="4626444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B4A5DD-ADFA-A947-AB2C-65B63BB68189}"/>
              </a:ext>
            </a:extLst>
          </p:cNvPr>
          <p:cNvSpPr/>
          <p:nvPr/>
        </p:nvSpPr>
        <p:spPr>
          <a:xfrm>
            <a:off x="5431660" y="4626444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EA2ECE-1FD8-AA44-9847-FF557BEC5AB5}"/>
              </a:ext>
            </a:extLst>
          </p:cNvPr>
          <p:cNvSpPr txBox="1"/>
          <p:nvPr/>
        </p:nvSpPr>
        <p:spPr>
          <a:xfrm flipH="1">
            <a:off x="593123" y="3958954"/>
            <a:ext cx="1585831" cy="646331"/>
          </a:xfrm>
          <a:prstGeom prst="accentCallout1">
            <a:avLst>
              <a:gd name="adj1" fmla="val 67551"/>
              <a:gd name="adj2" fmla="val 184"/>
              <a:gd name="adj3" fmla="val 69638"/>
              <a:gd name="adj4" fmla="val -62779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628AB2-0E38-6B4D-81F4-5E63BD49B08F}"/>
              </a:ext>
            </a:extLst>
          </p:cNvPr>
          <p:cNvSpPr txBox="1"/>
          <p:nvPr/>
        </p:nvSpPr>
        <p:spPr>
          <a:xfrm>
            <a:off x="4259142" y="4264734"/>
            <a:ext cx="484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BEAC64-EAEB-C14A-9E9B-2A1CDF0D37D0}"/>
              </a:ext>
            </a:extLst>
          </p:cNvPr>
          <p:cNvSpPr txBox="1"/>
          <p:nvPr/>
        </p:nvSpPr>
        <p:spPr>
          <a:xfrm flipH="1">
            <a:off x="593122" y="5355452"/>
            <a:ext cx="1585831" cy="646331"/>
          </a:xfrm>
          <a:prstGeom prst="accentCallout1">
            <a:avLst>
              <a:gd name="adj1" fmla="val 67551"/>
              <a:gd name="adj2" fmla="val 184"/>
              <a:gd name="adj3" fmla="val -46115"/>
              <a:gd name="adj4" fmla="val -63528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8EF97-A54E-5942-8012-CADBEBFA4AA6}"/>
              </a:ext>
            </a:extLst>
          </p:cNvPr>
          <p:cNvSpPr txBox="1"/>
          <p:nvPr/>
        </p:nvSpPr>
        <p:spPr>
          <a:xfrm flipH="1">
            <a:off x="6329394" y="5351562"/>
            <a:ext cx="1585831" cy="646331"/>
          </a:xfrm>
          <a:prstGeom prst="accentCallout1">
            <a:avLst>
              <a:gd name="adj1" fmla="val 23934"/>
              <a:gd name="adj2" fmla="val 92291"/>
              <a:gd name="adj3" fmla="val -42760"/>
              <a:gd name="adj4" fmla="val 13341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F3E7F5-C9CD-7E41-BF20-F37A46F0AFE8}"/>
              </a:ext>
            </a:extLst>
          </p:cNvPr>
          <p:cNvSpPr txBox="1"/>
          <p:nvPr/>
        </p:nvSpPr>
        <p:spPr>
          <a:xfrm flipH="1">
            <a:off x="6983689" y="3897776"/>
            <a:ext cx="1585831" cy="646331"/>
          </a:xfrm>
          <a:prstGeom prst="accentCallout1">
            <a:avLst>
              <a:gd name="adj1" fmla="val 67551"/>
              <a:gd name="adj2" fmla="val 92291"/>
              <a:gd name="adj3" fmla="val 109900"/>
              <a:gd name="adj4" fmla="val 157380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Arial Regular"/>
              </a:rPr>
              <a:t>At Receive Antenna 1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6EAB07F-5D87-C744-B66D-3CAD7EC9FC56}"/>
              </a:ext>
            </a:extLst>
          </p:cNvPr>
          <p:cNvSpPr/>
          <p:nvPr/>
        </p:nvSpPr>
        <p:spPr>
          <a:xfrm>
            <a:off x="3011443" y="4430346"/>
            <a:ext cx="504852" cy="504852"/>
          </a:xfrm>
          <a:prstGeom prst="arc">
            <a:avLst>
              <a:gd name="adj1" fmla="val 16870223"/>
              <a:gd name="adj2" fmla="val 4574989"/>
            </a:avLst>
          </a:prstGeom>
          <a:ln w="38100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6C8EA3-87B6-5048-9059-9F05A1AE6809}"/>
              </a:ext>
            </a:extLst>
          </p:cNvPr>
          <p:cNvSpPr txBox="1"/>
          <p:nvPr/>
        </p:nvSpPr>
        <p:spPr>
          <a:xfrm flipH="1">
            <a:off x="3692006" y="4775985"/>
            <a:ext cx="905051" cy="369332"/>
          </a:xfrm>
          <a:prstGeom prst="accentCallout1">
            <a:avLst>
              <a:gd name="adj1" fmla="val 61615"/>
              <a:gd name="adj2" fmla="val 93602"/>
              <a:gd name="adj3" fmla="val 19698"/>
              <a:gd name="adj4" fmla="val 119904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Arial Regular"/>
              </a:rPr>
              <a:t>Sig.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F85F9B-3CFB-D240-AECF-5E9C62E2C1A8}"/>
              </a:ext>
            </a:extLst>
          </p:cNvPr>
          <p:cNvSpPr txBox="1"/>
          <p:nvPr/>
        </p:nvSpPr>
        <p:spPr>
          <a:xfrm flipH="1">
            <a:off x="6756936" y="4816922"/>
            <a:ext cx="905051" cy="369332"/>
          </a:xfrm>
          <a:prstGeom prst="accentCallout1">
            <a:avLst>
              <a:gd name="adj1" fmla="val 49743"/>
              <a:gd name="adj2" fmla="val 98851"/>
              <a:gd name="adj3" fmla="val 28602"/>
              <a:gd name="adj4" fmla="val 18944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egular"/>
              </a:rPr>
              <a:t>Sig. 2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0EF54A8-3215-E245-80D9-32ACC329B9A7}"/>
              </a:ext>
            </a:extLst>
          </p:cNvPr>
          <p:cNvSpPr/>
          <p:nvPr/>
        </p:nvSpPr>
        <p:spPr>
          <a:xfrm>
            <a:off x="5477328" y="4452150"/>
            <a:ext cx="504852" cy="504852"/>
          </a:xfrm>
          <a:prstGeom prst="arc">
            <a:avLst>
              <a:gd name="adj1" fmla="val 472016"/>
              <a:gd name="adj2" fmla="val 4843681"/>
            </a:avLst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A167AC24-1AB0-0C4B-93D3-2E06F02110A4}"/>
              </a:ext>
            </a:extLst>
          </p:cNvPr>
          <p:cNvSpPr/>
          <p:nvPr/>
        </p:nvSpPr>
        <p:spPr>
          <a:xfrm>
            <a:off x="5470702" y="4444718"/>
            <a:ext cx="504852" cy="504852"/>
          </a:xfrm>
          <a:prstGeom prst="arc">
            <a:avLst>
              <a:gd name="adj1" fmla="val 4850097"/>
              <a:gd name="adj2" fmla="val 10069675"/>
            </a:avLst>
          </a:prstGeom>
          <a:ln w="3810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AF584B53-7A32-0345-B41B-8E76059B34E7}"/>
              </a:ext>
            </a:extLst>
          </p:cNvPr>
          <p:cNvSpPr/>
          <p:nvPr/>
        </p:nvSpPr>
        <p:spPr>
          <a:xfrm>
            <a:off x="3003490" y="4438746"/>
            <a:ext cx="526825" cy="504852"/>
          </a:xfrm>
          <a:prstGeom prst="arc">
            <a:avLst>
              <a:gd name="adj1" fmla="val 4850097"/>
              <a:gd name="adj2" fmla="val 9738946"/>
            </a:avLst>
          </a:prstGeom>
          <a:ln w="38100">
            <a:solidFill>
              <a:srgbClr val="7030A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E84255-F959-5E45-8E3C-98D49E531BCC}"/>
              </a:ext>
            </a:extLst>
          </p:cNvPr>
          <p:cNvSpPr txBox="1"/>
          <p:nvPr/>
        </p:nvSpPr>
        <p:spPr>
          <a:xfrm rot="18900000">
            <a:off x="4852537" y="4487067"/>
            <a:ext cx="1741182" cy="461665"/>
          </a:xfrm>
          <a:prstGeom prst="rect">
            <a:avLst/>
          </a:prstGeom>
          <a:solidFill>
            <a:schemeClr val="accent3">
              <a:lumMod val="40000"/>
              <a:lumOff val="60000"/>
              <a:alpha val="4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Cancelled!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2D48F1-C5B3-984B-AC5B-0028BF65DAC9}"/>
              </a:ext>
            </a:extLst>
          </p:cNvPr>
          <p:cNvCxnSpPr/>
          <p:nvPr/>
        </p:nvCxnSpPr>
        <p:spPr>
          <a:xfrm>
            <a:off x="7172160" y="1588504"/>
            <a:ext cx="0" cy="1235034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EA31B5-2E0B-924C-9B11-F58464AA05B8}"/>
              </a:ext>
            </a:extLst>
          </p:cNvPr>
          <p:cNvCxnSpPr>
            <a:cxnSpLocks/>
          </p:cNvCxnSpPr>
          <p:nvPr/>
        </p:nvCxnSpPr>
        <p:spPr>
          <a:xfrm flipH="1">
            <a:off x="5962421" y="2823538"/>
            <a:ext cx="2444774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9717D9-7644-3B4E-B96B-884B4A62260D}"/>
              </a:ext>
            </a:extLst>
          </p:cNvPr>
          <p:cNvCxnSpPr>
            <a:cxnSpLocks/>
          </p:cNvCxnSpPr>
          <p:nvPr/>
        </p:nvCxnSpPr>
        <p:spPr>
          <a:xfrm flipV="1">
            <a:off x="7172160" y="2716660"/>
            <a:ext cx="757560" cy="10687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63FD7AE-8E21-4049-9258-947F44F85C8A}"/>
              </a:ext>
            </a:extLst>
          </p:cNvPr>
          <p:cNvCxnSpPr>
            <a:cxnSpLocks/>
          </p:cNvCxnSpPr>
          <p:nvPr/>
        </p:nvCxnSpPr>
        <p:spPr>
          <a:xfrm flipH="1">
            <a:off x="7172161" y="2101348"/>
            <a:ext cx="1235034" cy="722190"/>
          </a:xfrm>
          <a:prstGeom prst="straightConnector1">
            <a:avLst/>
          </a:prstGeom>
          <a:ln w="12700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4F4A359-37E0-7D47-A823-8DA16A4C0576}"/>
              </a:ext>
            </a:extLst>
          </p:cNvPr>
          <p:cNvSpPr/>
          <p:nvPr/>
        </p:nvSpPr>
        <p:spPr>
          <a:xfrm rot="19777454">
            <a:off x="7127974" y="2646987"/>
            <a:ext cx="146331" cy="1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EB3541-8FA7-7341-98C6-A5F7D2118559}"/>
                  </a:ext>
                </a:extLst>
              </p:cNvPr>
              <p:cNvSpPr/>
              <p:nvPr/>
            </p:nvSpPr>
            <p:spPr>
              <a:xfrm>
                <a:off x="7808915" y="2368895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EB3541-8FA7-7341-98C6-A5F7D2118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915" y="2368895"/>
                <a:ext cx="752898" cy="427618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D0EE465-59FF-E34F-B2D7-5E108D7CED61}"/>
                  </a:ext>
                </a:extLst>
              </p:cNvPr>
              <p:cNvSpPr/>
              <p:nvPr/>
            </p:nvSpPr>
            <p:spPr>
              <a:xfrm>
                <a:off x="6437913" y="1507476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D0EE465-59FF-E34F-B2D7-5E108D7CE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913" y="1507476"/>
                <a:ext cx="752898" cy="427618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EF67FB-94EC-EE43-BBB0-45C092463006}"/>
              </a:ext>
            </a:extLst>
          </p:cNvPr>
          <p:cNvCxnSpPr/>
          <p:nvPr/>
        </p:nvCxnSpPr>
        <p:spPr>
          <a:xfrm flipH="1" flipV="1">
            <a:off x="6638493" y="1921013"/>
            <a:ext cx="533667" cy="902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7E509E-296B-FC48-BA24-6D97C10C5A5B}"/>
              </a:ext>
            </a:extLst>
          </p:cNvPr>
          <p:cNvCxnSpPr>
            <a:cxnSpLocks/>
          </p:cNvCxnSpPr>
          <p:nvPr/>
        </p:nvCxnSpPr>
        <p:spPr>
          <a:xfrm flipV="1">
            <a:off x="7173735" y="1833648"/>
            <a:ext cx="410403" cy="9859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0AD1BF-B834-5F4E-A5E1-30075D6DA5A3}"/>
                  </a:ext>
                </a:extLst>
              </p:cNvPr>
              <p:cNvSpPr txBox="1"/>
              <p:nvPr/>
            </p:nvSpPr>
            <p:spPr>
              <a:xfrm>
                <a:off x="7553070" y="1507476"/>
                <a:ext cx="409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0AD1BF-B834-5F4E-A5E1-30075D6DA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070" y="1507476"/>
                <a:ext cx="409086" cy="40011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40174C2-1CAF-8C4A-8470-2608E36B2399}"/>
              </a:ext>
            </a:extLst>
          </p:cNvPr>
          <p:cNvCxnSpPr>
            <a:cxnSpLocks/>
          </p:cNvCxnSpPr>
          <p:nvPr/>
        </p:nvCxnSpPr>
        <p:spPr>
          <a:xfrm>
            <a:off x="7580813" y="1844782"/>
            <a:ext cx="312653" cy="556096"/>
          </a:xfrm>
          <a:prstGeom prst="straightConnector1">
            <a:avLst/>
          </a:prstGeom>
          <a:ln w="1270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96525679-2555-CA42-B7B7-4FF1BE1A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42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6B6D58-C102-ED44-87C4-5A5165E3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846122"/>
          </a:xfrm>
        </p:spPr>
        <p:txBody>
          <a:bodyPr>
            <a:normAutofit/>
          </a:bodyPr>
          <a:lstStyle/>
          <a:p>
            <a:r>
              <a:rPr lang="en-US" sz="2200" b="1" dirty="0"/>
              <a:t>Transmit antenna </a:t>
            </a:r>
            <a:r>
              <a:rPr lang="en-US" sz="2200" dirty="0"/>
              <a:t>separation </a:t>
            </a:r>
            <a:r>
              <a:rPr lang="en-US" sz="2200" dirty="0">
                <a:sym typeface="Wingdings" pitchFamily="2" charset="2"/>
              </a:rPr>
              <a:t></a:t>
            </a:r>
          </a:p>
          <a:p>
            <a:pPr lvl="1"/>
            <a:r>
              <a:rPr lang="en-US" sz="2200" b="1" dirty="0">
                <a:sym typeface="Wingdings" pitchFamily="2" charset="2"/>
              </a:rPr>
              <a:t>Spatial signature </a:t>
            </a:r>
            <a:r>
              <a:rPr lang="en-US" sz="2200" dirty="0">
                <a:sym typeface="Wingdings" pitchFamily="2" charset="2"/>
              </a:rPr>
              <a:t>separation  </a:t>
            </a:r>
          </a:p>
          <a:p>
            <a:pPr lvl="2"/>
            <a:r>
              <a:rPr lang="en-US" sz="2200" b="1" dirty="0">
                <a:solidFill>
                  <a:srgbClr val="009900"/>
                </a:solidFill>
                <a:sym typeface="Wingdings" pitchFamily="2" charset="2"/>
              </a:rPr>
              <a:t>Better projection,</a:t>
            </a:r>
            <a:endParaRPr lang="en-US" sz="2200" dirty="0">
              <a:sym typeface="Wingdings" pitchFamily="2" charset="2"/>
            </a:endParaRPr>
          </a:p>
          <a:p>
            <a:pPr lvl="2"/>
            <a:r>
              <a:rPr lang="en-US" sz="2200" b="1" dirty="0">
                <a:solidFill>
                  <a:srgbClr val="009900"/>
                </a:solidFill>
                <a:sym typeface="Wingdings" pitchFamily="2" charset="2"/>
              </a:rPr>
              <a:t>Better performance</a:t>
            </a:r>
          </a:p>
          <a:p>
            <a:endParaRPr lang="en-US" sz="2200" b="1" dirty="0">
              <a:solidFill>
                <a:srgbClr val="009900"/>
              </a:solidFill>
              <a:sym typeface="Wingdings" pitchFamily="2" charset="2"/>
            </a:endParaRPr>
          </a:p>
          <a:p>
            <a:endParaRPr lang="en-US" sz="2200" b="1" dirty="0">
              <a:solidFill>
                <a:srgbClr val="009900"/>
              </a:solidFill>
              <a:sym typeface="Wingdings" pitchFamily="2" charset="2"/>
            </a:endParaRPr>
          </a:p>
          <a:p>
            <a:endParaRPr lang="en-US" sz="2200" b="1" dirty="0">
              <a:solidFill>
                <a:srgbClr val="009900"/>
              </a:solidFill>
              <a:sym typeface="Wingdings" pitchFamily="2" charset="2"/>
            </a:endParaRPr>
          </a:p>
          <a:p>
            <a:r>
              <a:rPr lang="en-US" sz="2200" b="1" dirty="0">
                <a:sym typeface="Wingdings" pitchFamily="2" charset="2"/>
              </a:rPr>
              <a:t>MIMO antenna array without multipath</a:t>
            </a:r>
          </a:p>
          <a:p>
            <a:pPr lvl="1"/>
            <a:r>
              <a:rPr lang="en-US" sz="2200" dirty="0">
                <a:sym typeface="Wingdings" pitchFamily="2" charset="2"/>
              </a:rPr>
              <a:t>No transmit antenna separation</a:t>
            </a:r>
          </a:p>
          <a:p>
            <a:pPr lvl="1"/>
            <a:r>
              <a:rPr lang="en-US" sz="2200" dirty="0">
                <a:sym typeface="Wingdings" pitchFamily="2" charset="2"/>
              </a:rPr>
              <a:t>No spatial signature separation</a:t>
            </a:r>
          </a:p>
          <a:p>
            <a:pPr lvl="2"/>
            <a:r>
              <a:rPr lang="en-US" sz="2200" dirty="0">
                <a:sym typeface="Wingdings" pitchFamily="2" charset="2"/>
              </a:rPr>
              <a:t>Cancel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Tx Ant 2:</a:t>
            </a:r>
            <a:r>
              <a:rPr lang="en-US" sz="2200" dirty="0">
                <a:sym typeface="Wingdings" pitchFamily="2" charset="2"/>
              </a:rPr>
              <a:t> cancels </a:t>
            </a:r>
            <a:r>
              <a:rPr lang="en-US" sz="2200" b="1" dirty="0">
                <a:solidFill>
                  <a:srgbClr val="FF0000"/>
                </a:solidFill>
                <a:sym typeface="Wingdings" pitchFamily="2" charset="2"/>
              </a:rPr>
              <a:t>Tx Ant 1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  <a:sym typeface="Wingdings" pitchFamily="2" charset="2"/>
              </a:rPr>
              <a:t>No spatial multiplexing</a:t>
            </a:r>
          </a:p>
          <a:p>
            <a:pPr lvl="2"/>
            <a:endParaRPr lang="en-US" sz="2200" b="1" dirty="0">
              <a:sym typeface="Wingdings" pitchFamily="2" charset="2"/>
            </a:endParaRPr>
          </a:p>
          <a:p>
            <a:pPr lvl="2"/>
            <a:endParaRPr lang="en-US" sz="2200" b="1" dirty="0">
              <a:sym typeface="Wingdings" pitchFamily="2" charset="2"/>
            </a:endParaRPr>
          </a:p>
          <a:p>
            <a:endParaRPr lang="en-US" sz="2200" b="1" dirty="0">
              <a:solidFill>
                <a:srgbClr val="0099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A6591C-0DAF-674A-81CA-D2D56EDF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Separability: Discussion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2D48F1-C5B3-984B-AC5B-0028BF65DAC9}"/>
              </a:ext>
            </a:extLst>
          </p:cNvPr>
          <p:cNvCxnSpPr/>
          <p:nvPr/>
        </p:nvCxnSpPr>
        <p:spPr>
          <a:xfrm>
            <a:off x="7137287" y="1559506"/>
            <a:ext cx="0" cy="1235034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CEA31B5-2E0B-924C-9B11-F58464AA05B8}"/>
              </a:ext>
            </a:extLst>
          </p:cNvPr>
          <p:cNvCxnSpPr>
            <a:cxnSpLocks/>
          </p:cNvCxnSpPr>
          <p:nvPr/>
        </p:nvCxnSpPr>
        <p:spPr>
          <a:xfrm flipH="1">
            <a:off x="5927548" y="2794540"/>
            <a:ext cx="2444774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9717D9-7644-3B4E-B96B-884B4A62260D}"/>
              </a:ext>
            </a:extLst>
          </p:cNvPr>
          <p:cNvCxnSpPr>
            <a:cxnSpLocks/>
          </p:cNvCxnSpPr>
          <p:nvPr/>
        </p:nvCxnSpPr>
        <p:spPr>
          <a:xfrm flipV="1">
            <a:off x="7137287" y="2687662"/>
            <a:ext cx="757560" cy="10687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63FD7AE-8E21-4049-9258-947F44F85C8A}"/>
              </a:ext>
            </a:extLst>
          </p:cNvPr>
          <p:cNvCxnSpPr>
            <a:cxnSpLocks/>
          </p:cNvCxnSpPr>
          <p:nvPr/>
        </p:nvCxnSpPr>
        <p:spPr>
          <a:xfrm flipH="1">
            <a:off x="7137288" y="2072350"/>
            <a:ext cx="1235034" cy="722190"/>
          </a:xfrm>
          <a:prstGeom prst="straightConnector1">
            <a:avLst/>
          </a:prstGeom>
          <a:ln w="12700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4F4A359-37E0-7D47-A823-8DA16A4C0576}"/>
              </a:ext>
            </a:extLst>
          </p:cNvPr>
          <p:cNvSpPr/>
          <p:nvPr/>
        </p:nvSpPr>
        <p:spPr>
          <a:xfrm rot="19777454">
            <a:off x="7093101" y="2617989"/>
            <a:ext cx="146331" cy="1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EB3541-8FA7-7341-98C6-A5F7D2118559}"/>
                  </a:ext>
                </a:extLst>
              </p:cNvPr>
              <p:cNvSpPr/>
              <p:nvPr/>
            </p:nvSpPr>
            <p:spPr>
              <a:xfrm>
                <a:off x="7774042" y="2339897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EB3541-8FA7-7341-98C6-A5F7D2118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042" y="2339897"/>
                <a:ext cx="752898" cy="427618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D0EE465-59FF-E34F-B2D7-5E108D7CED61}"/>
                  </a:ext>
                </a:extLst>
              </p:cNvPr>
              <p:cNvSpPr/>
              <p:nvPr/>
            </p:nvSpPr>
            <p:spPr>
              <a:xfrm>
                <a:off x="6403040" y="1478478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D0EE465-59FF-E34F-B2D7-5E108D7CE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40" y="1478478"/>
                <a:ext cx="752898" cy="427618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EF67FB-94EC-EE43-BBB0-45C092463006}"/>
              </a:ext>
            </a:extLst>
          </p:cNvPr>
          <p:cNvCxnSpPr/>
          <p:nvPr/>
        </p:nvCxnSpPr>
        <p:spPr>
          <a:xfrm flipH="1" flipV="1">
            <a:off x="6603620" y="1892015"/>
            <a:ext cx="533667" cy="902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7E509E-296B-FC48-BA24-6D97C10C5A5B}"/>
              </a:ext>
            </a:extLst>
          </p:cNvPr>
          <p:cNvCxnSpPr>
            <a:cxnSpLocks/>
          </p:cNvCxnSpPr>
          <p:nvPr/>
        </p:nvCxnSpPr>
        <p:spPr>
          <a:xfrm flipV="1">
            <a:off x="7138862" y="1804650"/>
            <a:ext cx="410403" cy="9859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0AD1BF-B834-5F4E-A5E1-30075D6DA5A3}"/>
                  </a:ext>
                </a:extLst>
              </p:cNvPr>
              <p:cNvSpPr txBox="1"/>
              <p:nvPr/>
            </p:nvSpPr>
            <p:spPr>
              <a:xfrm>
                <a:off x="7518197" y="1478478"/>
                <a:ext cx="409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0AD1BF-B834-5F4E-A5E1-30075D6DA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197" y="1478478"/>
                <a:ext cx="409086" cy="40011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40174C2-1CAF-8C4A-8470-2608E36B2399}"/>
              </a:ext>
            </a:extLst>
          </p:cNvPr>
          <p:cNvCxnSpPr>
            <a:cxnSpLocks/>
          </p:cNvCxnSpPr>
          <p:nvPr/>
        </p:nvCxnSpPr>
        <p:spPr>
          <a:xfrm>
            <a:off x="7545940" y="1815784"/>
            <a:ext cx="312653" cy="556096"/>
          </a:xfrm>
          <a:prstGeom prst="straightConnector1">
            <a:avLst/>
          </a:prstGeom>
          <a:ln w="1270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0990C80-188B-8145-82CB-B7D4EDCE5665}"/>
              </a:ext>
            </a:extLst>
          </p:cNvPr>
          <p:cNvCxnSpPr/>
          <p:nvPr/>
        </p:nvCxnSpPr>
        <p:spPr>
          <a:xfrm>
            <a:off x="7143290" y="4146347"/>
            <a:ext cx="0" cy="1235034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29DDC5-9E63-CE48-987A-1D312BA158CE}"/>
              </a:ext>
            </a:extLst>
          </p:cNvPr>
          <p:cNvCxnSpPr>
            <a:cxnSpLocks/>
          </p:cNvCxnSpPr>
          <p:nvPr/>
        </p:nvCxnSpPr>
        <p:spPr>
          <a:xfrm flipH="1">
            <a:off x="5933551" y="5381381"/>
            <a:ext cx="2444774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1DD4792-0407-3B43-8D69-DBB6F8032350}"/>
              </a:ext>
            </a:extLst>
          </p:cNvPr>
          <p:cNvCxnSpPr>
            <a:cxnSpLocks/>
          </p:cNvCxnSpPr>
          <p:nvPr/>
        </p:nvCxnSpPr>
        <p:spPr>
          <a:xfrm flipH="1" flipV="1">
            <a:off x="6535075" y="4569136"/>
            <a:ext cx="608215" cy="812247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48A8599-3FDA-AD48-956D-F55BA7C2C492}"/>
              </a:ext>
            </a:extLst>
          </p:cNvPr>
          <p:cNvCxnSpPr>
            <a:cxnSpLocks/>
          </p:cNvCxnSpPr>
          <p:nvPr/>
        </p:nvCxnSpPr>
        <p:spPr>
          <a:xfrm flipH="1">
            <a:off x="7143291" y="4659191"/>
            <a:ext cx="1235034" cy="722190"/>
          </a:xfrm>
          <a:prstGeom prst="straightConnector1">
            <a:avLst/>
          </a:prstGeom>
          <a:ln w="12700"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142BAC79-B9E4-4C45-9E84-E36C8F29FC4C}"/>
              </a:ext>
            </a:extLst>
          </p:cNvPr>
          <p:cNvSpPr/>
          <p:nvPr/>
        </p:nvSpPr>
        <p:spPr>
          <a:xfrm rot="19777454">
            <a:off x="7099104" y="5204830"/>
            <a:ext cx="146331" cy="1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192E387-157D-4142-932E-96080FD38E3E}"/>
                  </a:ext>
                </a:extLst>
              </p:cNvPr>
              <p:cNvSpPr/>
              <p:nvPr/>
            </p:nvSpPr>
            <p:spPr>
              <a:xfrm>
                <a:off x="6068252" y="4433337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192E387-157D-4142-932E-96080FD38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252" y="4433337"/>
                <a:ext cx="752898" cy="427618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F6B99A1-5326-7840-A37E-CC70D1A66F36}"/>
                  </a:ext>
                </a:extLst>
              </p:cNvPr>
              <p:cNvSpPr/>
              <p:nvPr/>
            </p:nvSpPr>
            <p:spPr>
              <a:xfrm>
                <a:off x="6409043" y="4065319"/>
                <a:ext cx="752898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F6B99A1-5326-7840-A37E-CC70D1A66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043" y="4065319"/>
                <a:ext cx="752898" cy="427618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8E2946E-8BF0-1244-8045-610DD950B8D7}"/>
              </a:ext>
            </a:extLst>
          </p:cNvPr>
          <p:cNvCxnSpPr/>
          <p:nvPr/>
        </p:nvCxnSpPr>
        <p:spPr>
          <a:xfrm flipH="1" flipV="1">
            <a:off x="6609623" y="4478856"/>
            <a:ext cx="533667" cy="9025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4BE2C0E-2F60-6D44-8DC1-BCF287157416}"/>
              </a:ext>
            </a:extLst>
          </p:cNvPr>
          <p:cNvCxnSpPr>
            <a:cxnSpLocks/>
          </p:cNvCxnSpPr>
          <p:nvPr/>
        </p:nvCxnSpPr>
        <p:spPr>
          <a:xfrm flipV="1">
            <a:off x="7144865" y="4391491"/>
            <a:ext cx="410403" cy="9859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5A44130-BE8F-264F-8E1D-2064BCC46EEA}"/>
                  </a:ext>
                </a:extLst>
              </p:cNvPr>
              <p:cNvSpPr txBox="1"/>
              <p:nvPr/>
            </p:nvSpPr>
            <p:spPr>
              <a:xfrm>
                <a:off x="7524200" y="4065319"/>
                <a:ext cx="409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5A44130-BE8F-264F-8E1D-2064BCC46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00" y="4065319"/>
                <a:ext cx="409086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7DE5E1C-B3DB-874A-806F-1314556043CC}"/>
              </a:ext>
            </a:extLst>
          </p:cNvPr>
          <p:cNvCxnSpPr>
            <a:cxnSpLocks/>
          </p:cNvCxnSpPr>
          <p:nvPr/>
        </p:nvCxnSpPr>
        <p:spPr>
          <a:xfrm>
            <a:off x="7551943" y="4402625"/>
            <a:ext cx="312653" cy="556096"/>
          </a:xfrm>
          <a:prstGeom prst="straightConnector1">
            <a:avLst/>
          </a:prstGeom>
          <a:ln w="1270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22AE2-71AC-1144-9D60-FF7A4B1B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0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0E7D5-5B6C-5445-B8BA-9D2E2D23E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Graphical intuition in the I-Q plane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modeling of the SIMO channel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Physical modeling of the MIMO channel</a:t>
            </a:r>
          </a:p>
          <a:p>
            <a:pPr marL="857250" lvl="1" indent="-457200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Line-of-Sight MIMO Channel</a:t>
            </a:r>
          </a:p>
          <a:p>
            <a:pPr marL="857250" lvl="1" indent="-457200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Geographically-Separated Transmit Antennas</a:t>
            </a:r>
          </a:p>
          <a:p>
            <a:pPr marL="857250" lvl="1" indent="-457200"/>
            <a:r>
              <a:rPr lang="en-US" sz="2200" b="1" dirty="0"/>
              <a:t>Geographically-Separated Receive Antennas</a:t>
            </a:r>
          </a:p>
          <a:p>
            <a:pPr marL="857250" lvl="1" indent="-457200"/>
            <a:r>
              <a:rPr lang="en-US" sz="2200" b="1" dirty="0"/>
              <a:t>MIMO Link in Multipath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9A3484-1C3E-724E-A9DC-234B6D1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4E952-83ED-974B-8273-303055EA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7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B76254-93C7-A645-8B9D-6546E3839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735782"/>
            <a:ext cx="8763000" cy="741218"/>
          </a:xfrm>
        </p:spPr>
        <p:txBody>
          <a:bodyPr/>
          <a:lstStyle/>
          <a:p>
            <a:r>
              <a:rPr lang="en-US" b="1" dirty="0">
                <a:solidFill>
                  <a:srgbClr val="009900"/>
                </a:solidFill>
                <a:ea typeface="Cambria Math" panose="02040503050406030204" pitchFamily="18" charset="0"/>
              </a:rPr>
              <a:t>Different spatial signatures</a:t>
            </a:r>
            <a:r>
              <a:rPr lang="en-US" dirty="0">
                <a:ea typeface="Cambria Math" panose="02040503050406030204" pitchFamily="18" charset="0"/>
              </a:rPr>
              <a:t> for Receive Antennas </a:t>
            </a:r>
            <a:r>
              <a:rPr lang="en-US" b="1" dirty="0">
                <a:ea typeface="Cambria Math" panose="02040503050406030204" pitchFamily="18" charset="0"/>
              </a:rPr>
              <a:t>1,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b="1" dirty="0">
                <a:ea typeface="Cambria Math" panose="02040503050406030204" pitchFamily="18" charset="0"/>
              </a:rPr>
              <a:t>2</a:t>
            </a:r>
          </a:p>
          <a:p>
            <a:pPr lvl="1"/>
            <a:r>
              <a:rPr lang="en-US" b="1" dirty="0">
                <a:highlight>
                  <a:srgbClr val="FFFF00"/>
                </a:highlight>
                <a:ea typeface="Cambria Math" panose="02040503050406030204" pitchFamily="18" charset="0"/>
              </a:rPr>
              <a:t>Rows, instead of columns</a:t>
            </a:r>
            <a:r>
              <a:rPr lang="en-US" dirty="0">
                <a:ea typeface="Cambria Math" panose="02040503050406030204" pitchFamily="18" charset="0"/>
              </a:rPr>
              <a:t> in the MIMO matrix</a:t>
            </a:r>
            <a:endParaRPr lang="en-US" b="1" dirty="0">
              <a:ea typeface="Cambria Math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76285-E32C-2043-B4D5-A85969DB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Geographically-Separated Receive Antennas:</a:t>
            </a:r>
            <a:br>
              <a:rPr lang="en-US" sz="3200" dirty="0"/>
            </a:br>
            <a:r>
              <a:rPr lang="en-US" sz="2800" dirty="0"/>
              <a:t>SDMA Downlink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31F15-75AB-1B4D-BABE-39C06982E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65300"/>
            <a:ext cx="7924800" cy="3327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CB2BD-886A-5A4C-A541-5DDD72D8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0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4867835"/>
                <a:ext cx="8763000" cy="16091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b="1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den>
                                        </m:f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b="1" dirty="0"/>
              </a:p>
              <a:p>
                <a:r>
                  <a:rPr lang="en-US" sz="2000" b="1" dirty="0"/>
                  <a:t>Neither column </a:t>
                </a:r>
                <a:r>
                  <a:rPr lang="en-US" sz="2000" dirty="0"/>
                  <a:t>is a multiple of the other</a:t>
                </a:r>
              </a:p>
              <a:p>
                <a:pPr lvl="1"/>
                <a:r>
                  <a:rPr lang="en-US" sz="2000" dirty="0"/>
                  <a:t>So </a:t>
                </a:r>
                <a:r>
                  <a:rPr lang="en-US" sz="2000" b="1" dirty="0"/>
                  <a:t>H </a:t>
                </a:r>
                <a:r>
                  <a:rPr lang="en-US" sz="2000" dirty="0"/>
                  <a:t>has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solidFill>
                      <a:srgbClr val="009900"/>
                    </a:solidFill>
                  </a:rPr>
                  <a:t>two different transmit antenna spatial signatures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6D867F-17C3-7A49-A579-043D77D81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867835"/>
                <a:ext cx="8763000" cy="1609164"/>
              </a:xfrm>
              <a:blipFill>
                <a:blip r:embed="rId3"/>
                <a:stretch>
                  <a:fillRect l="-1304" t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MIMO in Multipath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CFD26-752B-154D-91F2-2B1998E67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65" y="1624040"/>
            <a:ext cx="7168287" cy="22429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FA6A3-3320-1A40-98B5-7E512196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B1E7F-E71B-394D-B4A6-AB094B223352}"/>
              </a:ext>
            </a:extLst>
          </p:cNvPr>
          <p:cNvSpPr txBox="1"/>
          <p:nvPr/>
        </p:nvSpPr>
        <p:spPr>
          <a:xfrm>
            <a:off x="2362201" y="4467898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pitchFamily="2" charset="0"/>
                <a:ea typeface="Arial" charset="0"/>
                <a:cs typeface="Arial" charset="0"/>
              </a:rPr>
              <a:t>Tx antenna 1: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9AFE3-8943-C54F-BA50-6D5CFC4702D8}"/>
              </a:ext>
            </a:extLst>
          </p:cNvPr>
          <p:cNvSpPr txBox="1"/>
          <p:nvPr/>
        </p:nvSpPr>
        <p:spPr>
          <a:xfrm>
            <a:off x="5377248" y="4465679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" pitchFamily="2" charset="0"/>
                <a:ea typeface="Arial" charset="0"/>
                <a:cs typeface="Arial" charset="0"/>
              </a:rPr>
              <a:t>Tx antenna 2:</a:t>
            </a:r>
          </a:p>
        </p:txBody>
      </p:sp>
    </p:spTree>
    <p:extLst>
      <p:ext uri="{BB962C8B-B14F-4D97-AF65-F5344CB8AC3E}">
        <p14:creationId xmlns:p14="http://schemas.microsoft.com/office/powerpoint/2010/main" val="320504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problem of wireless interference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53656" y="6135061"/>
            <a:ext cx="8436689" cy="526784"/>
          </a:xfrm>
          <a:solidFill>
            <a:srgbClr val="CCFFCC"/>
          </a:solidFill>
          <a:ln w="28575" cmpd="sng">
            <a:noFill/>
            <a:prstDash val="sysDash"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AP can estimate the channel, so can decode User A’s signal ( 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15" y="2765184"/>
            <a:ext cx="1043471" cy="10434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878" y="3201841"/>
            <a:ext cx="698787" cy="6987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5609040" y="244157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4742952" y="3959227"/>
            <a:ext cx="1836534" cy="3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altLang="zh-CN" b="1" dirty="0">
                <a:latin typeface="+mn-lt"/>
                <a:ea typeface="Arial"/>
                <a:cs typeface="Minion Pro"/>
              </a:rPr>
              <a:t>Access Point (AP)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8987" y="3959213"/>
            <a:ext cx="954364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User A</a:t>
            </a:r>
          </a:p>
        </p:txBody>
      </p:sp>
      <p:sp>
        <p:nvSpPr>
          <p:cNvPr id="46" name="Oval 45"/>
          <p:cNvSpPr/>
          <p:nvPr/>
        </p:nvSpPr>
        <p:spPr>
          <a:xfrm>
            <a:off x="6086585" y="4962973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09307" y="4962973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9101" y="3959213"/>
            <a:ext cx="1141659" cy="31233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b="0" dirty="0">
                <a:solidFill>
                  <a:srgbClr val="008000"/>
                </a:solidFill>
                <a:latin typeface="Arial Regular"/>
              </a:rPr>
              <a:t>Channel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154866" y="244157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38" y="2607786"/>
            <a:ext cx="6629640" cy="13259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5084646" y="4880089"/>
            <a:ext cx="968790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 send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52204" y="4882448"/>
            <a:ext cx="1420774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AP receive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28172" y="5415418"/>
            <a:ext cx="314728" cy="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4760" y="5275683"/>
            <a:ext cx="1141658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Channel</a:t>
            </a:r>
          </a:p>
        </p:txBody>
      </p:sp>
      <p:sp>
        <p:nvSpPr>
          <p:cNvPr id="21" name="Oval 20"/>
          <p:cNvSpPr/>
          <p:nvPr/>
        </p:nvSpPr>
        <p:spPr>
          <a:xfrm>
            <a:off x="8427980" y="6336421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455" y="4533537"/>
            <a:ext cx="1093569" cy="31233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b="0" dirty="0">
                <a:latin typeface="Arial Regular"/>
              </a:rPr>
              <a:t>I-Q plot: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2A833-0412-6B47-A1D3-50BB1692F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4877" y="4405376"/>
            <a:ext cx="1612900" cy="16129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C900D-274F-0A44-8E22-EFE463B3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7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6D867F-17C3-7A49-A579-043D77D81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72000"/>
            <a:ext cx="8763000" cy="1904999"/>
          </a:xfrm>
        </p:spPr>
        <p:txBody>
          <a:bodyPr>
            <a:normAutofit/>
          </a:bodyPr>
          <a:lstStyle/>
          <a:p>
            <a:r>
              <a:rPr lang="en-US" sz="2000" b="1" dirty="0"/>
              <a:t>Channel matrix H </a:t>
            </a:r>
            <a:r>
              <a:rPr lang="en-US" sz="2000" dirty="0"/>
              <a:t>has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9900"/>
                </a:solidFill>
              </a:rPr>
              <a:t>two different spatial signatures</a:t>
            </a:r>
          </a:p>
          <a:p>
            <a:endParaRPr lang="en-US" sz="2000" b="1" dirty="0">
              <a:ea typeface="Cambria Math" panose="02040503050406030204" pitchFamily="18" charset="0"/>
            </a:endParaRPr>
          </a:p>
          <a:p>
            <a:r>
              <a:rPr lang="en-US" sz="2000" dirty="0">
                <a:ea typeface="Cambria Math" panose="02040503050406030204" pitchFamily="18" charset="0"/>
              </a:rPr>
              <a:t>Imagine perfect </a:t>
            </a:r>
            <a:r>
              <a:rPr lang="en-US" sz="2000" b="1" dirty="0">
                <a:highlight>
                  <a:srgbClr val="FFFF00"/>
                </a:highlight>
                <a:ea typeface="Cambria Math" panose="02040503050406030204" pitchFamily="18" charset="0"/>
              </a:rPr>
              <a:t>signal</a:t>
            </a:r>
            <a:r>
              <a:rPr lang="en-US" sz="2000" dirty="0">
                <a:highlight>
                  <a:srgbClr val="FFFF00"/>
                </a:highlight>
                <a:ea typeface="Cambria Math" panose="02040503050406030204" pitchFamily="18" charset="0"/>
              </a:rPr>
              <a:t> </a:t>
            </a:r>
            <a:r>
              <a:rPr lang="en-US" sz="2000" b="1" dirty="0">
                <a:highlight>
                  <a:srgbClr val="FFFF00"/>
                </a:highlight>
                <a:ea typeface="Cambria Math" panose="02040503050406030204" pitchFamily="18" charset="0"/>
              </a:rPr>
              <a:t>“relays” </a:t>
            </a:r>
            <a:r>
              <a:rPr lang="en-US" sz="1800" b="1" dirty="0">
                <a:highlight>
                  <a:srgbClr val="FFFF00"/>
                </a:highlight>
                <a:latin typeface="Arial" charset="0"/>
                <a:ea typeface="Cambria Math" panose="02040503050406030204" pitchFamily="18" charset="0"/>
                <a:cs typeface="Arial" charset="0"/>
              </a:rPr>
              <a:t>A, B</a:t>
            </a:r>
            <a:endParaRPr lang="en-US" sz="1800" b="1" dirty="0">
              <a:highlight>
                <a:srgbClr val="FFFF00"/>
              </a:highlight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b="1" dirty="0">
                <a:solidFill>
                  <a:srgbClr val="0070C0"/>
                </a:solidFill>
                <a:ea typeface="Cambria Math" panose="02040503050406030204" pitchFamily="18" charset="0"/>
              </a:rPr>
              <a:t>This H is the product of:</a:t>
            </a:r>
          </a:p>
          <a:p>
            <a:pPr lvl="2"/>
            <a:r>
              <a:rPr lang="en-US" sz="2000" dirty="0">
                <a:ea typeface="Cambria Math" panose="02040503050406030204" pitchFamily="18" charset="0"/>
              </a:rPr>
              <a:t>Geographically-separated </a:t>
            </a:r>
            <a:r>
              <a:rPr lang="en-US" sz="2000" b="1" dirty="0">
                <a:ea typeface="Cambria Math" panose="02040503050406030204" pitchFamily="18" charset="0"/>
              </a:rPr>
              <a:t>receive</a:t>
            </a:r>
            <a:r>
              <a:rPr lang="en-US" sz="2000" dirty="0">
                <a:ea typeface="Cambria Math" panose="02040503050406030204" pitchFamily="18" charset="0"/>
              </a:rPr>
              <a:t> antenna channel</a:t>
            </a:r>
            <a:endParaRPr lang="en-US" sz="1600" dirty="0">
              <a:ea typeface="Cambria Math" panose="02040503050406030204" pitchFamily="18" charset="0"/>
            </a:endParaRPr>
          </a:p>
          <a:p>
            <a:pPr lvl="2"/>
            <a:r>
              <a:rPr lang="en-US" sz="2000" dirty="0">
                <a:ea typeface="Cambria Math" panose="02040503050406030204" pitchFamily="18" charset="0"/>
              </a:rPr>
              <a:t>Geographically-separated </a:t>
            </a:r>
            <a:r>
              <a:rPr lang="en-US" sz="2000" b="1" dirty="0">
                <a:ea typeface="Cambria Math" panose="02040503050406030204" pitchFamily="18" charset="0"/>
              </a:rPr>
              <a:t>transmit</a:t>
            </a:r>
            <a:r>
              <a:rPr lang="en-US" sz="2000" dirty="0">
                <a:ea typeface="Cambria Math" panose="02040503050406030204" pitchFamily="18" charset="0"/>
              </a:rPr>
              <a:t> antenna channel</a:t>
            </a:r>
            <a:endParaRPr lang="en-US" sz="1600" dirty="0">
              <a:ea typeface="Cambria Math" panose="02040503050406030204" pitchFamily="18" charset="0"/>
            </a:endParaRPr>
          </a:p>
          <a:p>
            <a:pPr lvl="2"/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C64641-6B01-8547-8839-7F3C4F9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Spatial Signatures: Intuition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CFD26-752B-154D-91F2-2B1998E67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5" y="1624040"/>
            <a:ext cx="7168287" cy="2242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B3207C-3561-8F4B-A3CC-94A55FC52358}"/>
              </a:ext>
            </a:extLst>
          </p:cNvPr>
          <p:cNvSpPr txBox="1"/>
          <p:nvPr/>
        </p:nvSpPr>
        <p:spPr>
          <a:xfrm>
            <a:off x="3608858" y="2194055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1C026-D5B1-B845-BC58-ACB3B85E0434}"/>
              </a:ext>
            </a:extLst>
          </p:cNvPr>
          <p:cNvSpPr txBox="1"/>
          <p:nvPr/>
        </p:nvSpPr>
        <p:spPr>
          <a:xfrm>
            <a:off x="3608858" y="34669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261F5-8D10-134D-91B4-F0F88A75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50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“Poorly-Conditioned” MIMO channels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28399" y="1417638"/>
            <a:ext cx="6369050" cy="1794821"/>
            <a:chOff x="1328399" y="3022175"/>
            <a:chExt cx="6369050" cy="1794821"/>
          </a:xfrm>
        </p:grpSpPr>
        <p:pic>
          <p:nvPicPr>
            <p:cNvPr id="5" name="Picture 4" descr="mimo_multipath_illconditioned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399" y="3022175"/>
              <a:ext cx="6369050" cy="17948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94907" y="3843307"/>
              <a:ext cx="2836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Only reflectors</a:t>
              </a:r>
            </a:p>
            <a:p>
              <a:r>
                <a:rPr lang="en-US" sz="1800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near receiver: </a:t>
              </a:r>
              <a:r>
                <a:rPr lang="en-US" sz="1800" i="1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ϕ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r>
                <a:rPr lang="en-US" sz="1800" dirty="0">
                  <a:solidFill>
                    <a:srgbClr val="FF0000"/>
                  </a:solidFill>
                </a:rPr>
                <a:t> ≈ </a:t>
              </a:r>
              <a:r>
                <a:rPr lang="en-US" sz="1800" i="1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ϕ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47449" y="3212459"/>
            <a:ext cx="6369050" cy="2102504"/>
            <a:chOff x="1328399" y="1417638"/>
            <a:chExt cx="6369050" cy="2102504"/>
          </a:xfrm>
        </p:grpSpPr>
        <p:pic>
          <p:nvPicPr>
            <p:cNvPr id="4" name="Picture 3" descr="mimo_multipath_illconditioned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399" y="1417638"/>
              <a:ext cx="6369050" cy="210250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33567" y="1955800"/>
              <a:ext cx="25587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Only reflectors near</a:t>
              </a:r>
            </a:p>
            <a:p>
              <a:r>
                <a:rPr lang="en-US" sz="1800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transmitter: </a:t>
              </a:r>
              <a:r>
                <a:rPr lang="en-US" sz="1800" i="1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θ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1</a:t>
              </a:r>
              <a:r>
                <a:rPr lang="en-US" sz="1800" dirty="0">
                  <a:solidFill>
                    <a:srgbClr val="FF0000"/>
                  </a:solidFill>
                </a:rPr>
                <a:t> ≈ </a:t>
              </a:r>
              <a:r>
                <a:rPr lang="en-US" sz="1800" i="1" dirty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θ</a:t>
              </a:r>
              <a:r>
                <a:rPr lang="en-US" sz="1800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1332" y="4396952"/>
            <a:ext cx="1449425" cy="1449425"/>
            <a:chOff x="6061511" y="3859174"/>
            <a:chExt cx="1449425" cy="1449425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060717" y="4583093"/>
              <a:ext cx="1449425" cy="1588"/>
            </a:xfrm>
            <a:prstGeom prst="line">
              <a:avLst/>
            </a:prstGeom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6061511" y="4603750"/>
              <a:ext cx="1449425" cy="1588"/>
            </a:xfrm>
            <a:prstGeom prst="line">
              <a:avLst/>
            </a:prstGeom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784634" y="4524374"/>
              <a:ext cx="642749" cy="7937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86224" y="4603750"/>
              <a:ext cx="641159" cy="94191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95255" y="4155042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95255" y="4641334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35492" y="5684295"/>
            <a:ext cx="6374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channel is poorly conditioned, spatial signatures are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closer aligned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3BF5B6-09F9-C644-8816-3367EBBA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0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Received signals </a:t>
            </a:r>
            <a:r>
              <a:rPr lang="en-US" sz="2000" dirty="0"/>
              <a:t>live in an </a:t>
            </a:r>
            <a:r>
              <a:rPr lang="en-US" sz="2000" i="1" dirty="0"/>
              <a:t>n</a:t>
            </a:r>
            <a:r>
              <a:rPr lang="en-US" sz="2000" i="1" baseline="-25000" dirty="0"/>
              <a:t>r</a:t>
            </a:r>
            <a:r>
              <a:rPr lang="en-US" sz="2000" dirty="0"/>
              <a:t>-dimensional vector space</a:t>
            </a:r>
          </a:p>
          <a:p>
            <a:pPr lvl="1"/>
            <a:r>
              <a:rPr lang="en-US" sz="2000" i="1" dirty="0"/>
              <a:t>e.g.</a:t>
            </a:r>
            <a:r>
              <a:rPr lang="en-US" sz="2000" dirty="0"/>
              <a:t> </a:t>
            </a:r>
            <a:r>
              <a:rPr lang="en-US" sz="2000" b="1" i="1" dirty="0"/>
              <a:t>n</a:t>
            </a:r>
            <a:r>
              <a:rPr lang="en-US" sz="2000" b="1" i="1" baseline="-25000" dirty="0"/>
              <a:t>r</a:t>
            </a:r>
            <a:r>
              <a:rPr lang="en-US" sz="2000" b="1" dirty="0"/>
              <a:t> = 3 </a:t>
            </a:r>
            <a:r>
              <a:rPr lang="en-US" sz="2000" dirty="0"/>
              <a:t>receive antennas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3-D vector space: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Cancel by </a:t>
            </a:r>
            <a:r>
              <a:rPr lang="en-US" sz="2000" b="1" dirty="0"/>
              <a:t>projection</a:t>
            </a:r>
            <a:r>
              <a:rPr lang="en-US" sz="2000" dirty="0"/>
              <a:t>.  Therefore, </a:t>
            </a:r>
            <a:r>
              <a:rPr lang="en-US" sz="2000" b="1" dirty="0">
                <a:highlight>
                  <a:srgbClr val="FFFF00"/>
                </a:highlight>
              </a:rPr>
              <a:t>at most </a:t>
            </a:r>
            <a:r>
              <a:rPr lang="en-US" sz="2000" b="1" i="1" dirty="0">
                <a:highlight>
                  <a:srgbClr val="FFFF00"/>
                </a:highlight>
              </a:rPr>
              <a:t>n</a:t>
            </a:r>
            <a:r>
              <a:rPr lang="en-US" sz="2000" b="1" i="1" baseline="-25000" dirty="0">
                <a:highlight>
                  <a:srgbClr val="FFFF00"/>
                </a:highlight>
              </a:rPr>
              <a:t>r</a:t>
            </a:r>
            <a:r>
              <a:rPr lang="en-US" sz="2000" dirty="0"/>
              <a:t> streams possible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Streams are Possible?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2555928"/>
            <a:ext cx="0" cy="1822862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11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One</a:t>
            </a:r>
            <a:r>
              <a:rPr lang="en-US" sz="2000" dirty="0"/>
              <a:t> spatial signature </a:t>
            </a:r>
            <a:r>
              <a:rPr lang="en-US" sz="2000" b="1" dirty="0">
                <a:highlight>
                  <a:srgbClr val="FFFF00"/>
                </a:highlight>
              </a:rPr>
              <a:t>per transmit antenna</a:t>
            </a:r>
          </a:p>
          <a:p>
            <a:pPr lvl="1"/>
            <a:r>
              <a:rPr lang="en-US" sz="2000" i="1" dirty="0"/>
              <a:t>e.g.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i="1" baseline="-25000" dirty="0"/>
              <a:t>r</a:t>
            </a:r>
            <a:r>
              <a:rPr lang="en-US" sz="2000" dirty="0"/>
              <a:t> = 3 receive, </a:t>
            </a:r>
            <a:r>
              <a:rPr lang="en-US" sz="2000" b="1" i="1" dirty="0"/>
              <a:t>n</a:t>
            </a:r>
            <a:r>
              <a:rPr lang="en-US" sz="2000" b="1" i="1" baseline="-25000" dirty="0"/>
              <a:t>t</a:t>
            </a:r>
            <a:r>
              <a:rPr lang="en-US" sz="2000" b="1" dirty="0"/>
              <a:t> = 2 </a:t>
            </a:r>
            <a:r>
              <a:rPr lang="en-US" sz="2000" dirty="0"/>
              <a:t>transmit antennas: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Therefore, </a:t>
            </a:r>
            <a:r>
              <a:rPr lang="en-US" sz="2000" b="1" dirty="0">
                <a:highlight>
                  <a:srgbClr val="FFFF00"/>
                </a:highlight>
              </a:rPr>
              <a:t>at most </a:t>
            </a:r>
            <a:r>
              <a:rPr lang="en-US" sz="2000" b="1" i="1" dirty="0">
                <a:highlight>
                  <a:srgbClr val="FFFF00"/>
                </a:highlight>
              </a:rPr>
              <a:t>n</a:t>
            </a:r>
            <a:r>
              <a:rPr lang="en-US" sz="2000" b="1" i="1" baseline="-25000" dirty="0">
                <a:highlight>
                  <a:srgbClr val="FFFF00"/>
                </a:highlight>
              </a:rPr>
              <a:t>t</a:t>
            </a:r>
            <a:r>
              <a:rPr lang="en-US" sz="2000" dirty="0"/>
              <a:t> streams possible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Streams are Possible?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2555928"/>
            <a:ext cx="0" cy="1822862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063928-7117-DC47-9E65-862A44E741C7}"/>
              </a:ext>
            </a:extLst>
          </p:cNvPr>
          <p:cNvCxnSpPr>
            <a:cxnSpLocks/>
          </p:cNvCxnSpPr>
          <p:nvPr/>
        </p:nvCxnSpPr>
        <p:spPr>
          <a:xfrm flipH="1">
            <a:off x="4067176" y="4378791"/>
            <a:ext cx="485775" cy="460474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6B1116-3045-234E-9B00-881108BFBB4C}"/>
              </a:ext>
            </a:extLst>
          </p:cNvPr>
          <p:cNvCxnSpPr>
            <a:cxnSpLocks/>
          </p:cNvCxnSpPr>
          <p:nvPr/>
        </p:nvCxnSpPr>
        <p:spPr>
          <a:xfrm>
            <a:off x="4533900" y="4378790"/>
            <a:ext cx="897060" cy="0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8DFA7-E90A-F147-B056-CB0E78CB420D}"/>
              </a:ext>
            </a:extLst>
          </p:cNvPr>
          <p:cNvSpPr txBox="1"/>
          <p:nvPr/>
        </p:nvSpPr>
        <p:spPr>
          <a:xfrm>
            <a:off x="3722315" y="471145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C8059D-C92B-6140-89B0-9AA174C19100}"/>
              </a:ext>
            </a:extLst>
          </p:cNvPr>
          <p:cNvSpPr txBox="1"/>
          <p:nvPr/>
        </p:nvSpPr>
        <p:spPr>
          <a:xfrm>
            <a:off x="5039156" y="434609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66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Need enough strong physical paths in the wireless channel</a:t>
            </a:r>
          </a:p>
          <a:p>
            <a:pPr lvl="1"/>
            <a:r>
              <a:rPr lang="en-US" sz="2000" i="1" dirty="0"/>
              <a:t>e.g.</a:t>
            </a:r>
            <a:r>
              <a:rPr lang="en-US" sz="2000" dirty="0"/>
              <a:t> </a:t>
            </a:r>
            <a:r>
              <a:rPr lang="en-US" sz="2000" b="1" i="1" dirty="0"/>
              <a:t>n</a:t>
            </a:r>
            <a:r>
              <a:rPr lang="en-US" sz="2000" b="1" i="1" baseline="-25000" dirty="0"/>
              <a:t>r</a:t>
            </a:r>
            <a:r>
              <a:rPr lang="en-US" sz="2000" dirty="0"/>
              <a:t> = 3, </a:t>
            </a:r>
            <a:r>
              <a:rPr lang="en-US" sz="2000" b="1" i="1" dirty="0"/>
              <a:t>n</a:t>
            </a:r>
            <a:r>
              <a:rPr lang="en-US" sz="2000" b="1" i="1" baseline="-25000" dirty="0"/>
              <a:t>t</a:t>
            </a:r>
            <a:r>
              <a:rPr lang="en-US" sz="2000" b="1" i="1" dirty="0"/>
              <a:t> </a:t>
            </a:r>
            <a:r>
              <a:rPr lang="en-US" sz="2000" b="1" dirty="0"/>
              <a:t>= 3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but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two physical paths</a:t>
            </a:r>
            <a:r>
              <a:rPr lang="en-US" sz="2000" b="1" dirty="0"/>
              <a:t> </a:t>
            </a:r>
            <a:r>
              <a:rPr lang="en-US" sz="2000" dirty="0"/>
              <a:t>confines { </a:t>
            </a:r>
            <a:r>
              <a:rPr lang="en-US" sz="2000" b="1" i="1" dirty="0"/>
              <a:t>h</a:t>
            </a:r>
            <a:r>
              <a:rPr lang="en-US" sz="2000" b="1" i="1" baseline="-25000" dirty="0"/>
              <a:t>i</a:t>
            </a:r>
            <a:r>
              <a:rPr lang="en-US" sz="2000" b="1" i="1" dirty="0"/>
              <a:t> </a:t>
            </a:r>
            <a:r>
              <a:rPr lang="en-US" sz="2000" dirty="0"/>
              <a:t>} to a </a:t>
            </a:r>
            <a:r>
              <a:rPr lang="en-US" sz="2000" b="1" dirty="0">
                <a:highlight>
                  <a:srgbClr val="FFFF00"/>
                </a:highlight>
              </a:rPr>
              <a:t>plane</a:t>
            </a: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endParaRPr lang="en-US" sz="2000" b="1" dirty="0">
              <a:highlight>
                <a:srgbClr val="FFFF00"/>
              </a:highlight>
            </a:endParaRPr>
          </a:p>
          <a:p>
            <a:endParaRPr lang="en-US" sz="2000" b="1" dirty="0">
              <a:highlight>
                <a:srgbClr val="FFFF00"/>
              </a:highlight>
            </a:endParaRPr>
          </a:p>
          <a:p>
            <a:endParaRPr lang="en-US" sz="2000" b="1" dirty="0">
              <a:highlight>
                <a:srgbClr val="FFFF00"/>
              </a:highlight>
            </a:endParaRPr>
          </a:p>
          <a:p>
            <a:endParaRPr lang="en-US" sz="2000" b="1" dirty="0">
              <a:highlight>
                <a:srgbClr val="FFFF00"/>
              </a:highlight>
            </a:endParaRPr>
          </a:p>
          <a:p>
            <a:endParaRPr lang="en-US" sz="2000" b="1" dirty="0">
              <a:highlight>
                <a:srgbClr val="FFFF00"/>
              </a:highlight>
            </a:endParaRPr>
          </a:p>
          <a:p>
            <a:endParaRPr lang="en-US" sz="2000" b="1" dirty="0">
              <a:highlight>
                <a:srgbClr val="FFFF00"/>
              </a:highlight>
            </a:endParaRPr>
          </a:p>
          <a:p>
            <a:r>
              <a:rPr lang="en-US" sz="2000" dirty="0"/>
              <a:t>At most </a:t>
            </a:r>
            <a:r>
              <a:rPr lang="en-US" sz="2000" b="1" dirty="0">
                <a:highlight>
                  <a:srgbClr val="FFFF00"/>
                </a:highlight>
              </a:rPr>
              <a:t># physical paths</a:t>
            </a:r>
            <a:r>
              <a:rPr lang="en-US" sz="2000" b="1" dirty="0"/>
              <a:t> </a:t>
            </a:r>
            <a:r>
              <a:rPr lang="en-US" sz="2000" dirty="0"/>
              <a:t>possible streams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Streams are Possible?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2555928"/>
            <a:ext cx="0" cy="1822862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063928-7117-DC47-9E65-862A44E741C7}"/>
              </a:ext>
            </a:extLst>
          </p:cNvPr>
          <p:cNvCxnSpPr>
            <a:cxnSpLocks/>
          </p:cNvCxnSpPr>
          <p:nvPr/>
        </p:nvCxnSpPr>
        <p:spPr>
          <a:xfrm flipH="1">
            <a:off x="4067176" y="4378791"/>
            <a:ext cx="485775" cy="460474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6B1116-3045-234E-9B00-881108BFBB4C}"/>
              </a:ext>
            </a:extLst>
          </p:cNvPr>
          <p:cNvCxnSpPr>
            <a:cxnSpLocks/>
          </p:cNvCxnSpPr>
          <p:nvPr/>
        </p:nvCxnSpPr>
        <p:spPr>
          <a:xfrm>
            <a:off x="4533900" y="4378790"/>
            <a:ext cx="897060" cy="0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8DFA7-E90A-F147-B056-CB0E78CB420D}"/>
              </a:ext>
            </a:extLst>
          </p:cNvPr>
          <p:cNvSpPr txBox="1"/>
          <p:nvPr/>
        </p:nvSpPr>
        <p:spPr>
          <a:xfrm>
            <a:off x="3722315" y="471145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C8059D-C92B-6140-89B0-9AA174C19100}"/>
              </a:ext>
            </a:extLst>
          </p:cNvPr>
          <p:cNvSpPr txBox="1"/>
          <p:nvPr/>
        </p:nvSpPr>
        <p:spPr>
          <a:xfrm>
            <a:off x="5039156" y="434609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392F54-19B6-B946-9B02-463FC0DB43D4}"/>
              </a:ext>
            </a:extLst>
          </p:cNvPr>
          <p:cNvCxnSpPr>
            <a:cxnSpLocks/>
          </p:cNvCxnSpPr>
          <p:nvPr/>
        </p:nvCxnSpPr>
        <p:spPr>
          <a:xfrm>
            <a:off x="4525266" y="4378789"/>
            <a:ext cx="395077" cy="424307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9FCDD8-9E1D-B44C-A9B7-4F067A1425A6}"/>
              </a:ext>
            </a:extLst>
          </p:cNvPr>
          <p:cNvSpPr txBox="1"/>
          <p:nvPr/>
        </p:nvSpPr>
        <p:spPr>
          <a:xfrm>
            <a:off x="4568359" y="468859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24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Need enough strong physical paths in the wireless channel</a:t>
            </a:r>
          </a:p>
          <a:p>
            <a:pPr lvl="1"/>
            <a:r>
              <a:rPr lang="en-US" sz="2000" i="1" dirty="0"/>
              <a:t>e.g.</a:t>
            </a:r>
            <a:r>
              <a:rPr lang="en-US" sz="2000" dirty="0"/>
              <a:t> </a:t>
            </a:r>
            <a:r>
              <a:rPr lang="en-US" sz="2000" b="1" i="1" dirty="0"/>
              <a:t>n</a:t>
            </a:r>
            <a:r>
              <a:rPr lang="en-US" sz="2000" b="1" i="1" baseline="-25000" dirty="0"/>
              <a:t>r</a:t>
            </a:r>
            <a:r>
              <a:rPr lang="en-US" sz="2000" dirty="0"/>
              <a:t> = 3, </a:t>
            </a:r>
            <a:r>
              <a:rPr lang="en-US" sz="2000" b="1" i="1" dirty="0"/>
              <a:t>n</a:t>
            </a:r>
            <a:r>
              <a:rPr lang="en-US" sz="2000" b="1" i="1" baseline="-25000" dirty="0"/>
              <a:t>t</a:t>
            </a:r>
            <a:r>
              <a:rPr lang="en-US" sz="2000" b="1" i="1" dirty="0"/>
              <a:t> </a:t>
            </a:r>
            <a:r>
              <a:rPr lang="en-US" sz="2000" b="1" dirty="0"/>
              <a:t>= 3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009900"/>
                </a:solidFill>
              </a:rPr>
              <a:t>three physical paths</a:t>
            </a: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pPr lvl="1"/>
            <a:endParaRPr lang="en-US" sz="2000" b="1" dirty="0">
              <a:highlight>
                <a:srgbClr val="FFFF00"/>
              </a:highlight>
            </a:endParaRPr>
          </a:p>
          <a:p>
            <a:endParaRPr lang="en-US" sz="2000" b="1" dirty="0">
              <a:highlight>
                <a:srgbClr val="FFFF00"/>
              </a:highlight>
            </a:endParaRPr>
          </a:p>
          <a:p>
            <a:endParaRPr lang="en-US" sz="2000" b="1" dirty="0">
              <a:highlight>
                <a:srgbClr val="FFFF00"/>
              </a:highlight>
            </a:endParaRPr>
          </a:p>
          <a:p>
            <a:endParaRPr lang="en-US" sz="2000" b="1" dirty="0">
              <a:highlight>
                <a:srgbClr val="FFFF00"/>
              </a:highlight>
            </a:endParaRPr>
          </a:p>
          <a:p>
            <a:endParaRPr lang="en-US" sz="2000" b="1" dirty="0">
              <a:highlight>
                <a:srgbClr val="FFFF00"/>
              </a:highlight>
            </a:endParaRPr>
          </a:p>
          <a:p>
            <a:r>
              <a:rPr lang="en-US" sz="2000" dirty="0"/>
              <a:t>At most </a:t>
            </a:r>
            <a:r>
              <a:rPr lang="en-US" sz="2000" b="1" dirty="0">
                <a:highlight>
                  <a:srgbClr val="FFFF00"/>
                </a:highlight>
              </a:rPr>
              <a:t># physical paths</a:t>
            </a:r>
            <a:r>
              <a:rPr lang="en-US" sz="2000" b="1" dirty="0"/>
              <a:t> </a:t>
            </a:r>
            <a:r>
              <a:rPr lang="en-US" sz="2000" dirty="0"/>
              <a:t>possible streams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Streams are Possible?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2555928"/>
            <a:ext cx="0" cy="1822862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E3533A-3506-024D-B69D-1AC1C179A153}"/>
              </a:ext>
            </a:extLst>
          </p:cNvPr>
          <p:cNvCxnSpPr>
            <a:cxnSpLocks/>
          </p:cNvCxnSpPr>
          <p:nvPr/>
        </p:nvCxnSpPr>
        <p:spPr>
          <a:xfrm flipV="1">
            <a:off x="4552950" y="3728852"/>
            <a:ext cx="1004702" cy="649938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2813E7-F03E-2D4F-9906-84F1EC517D50}"/>
              </a:ext>
            </a:extLst>
          </p:cNvPr>
          <p:cNvCxnSpPr/>
          <p:nvPr/>
        </p:nvCxnSpPr>
        <p:spPr>
          <a:xfrm>
            <a:off x="5557652" y="3728852"/>
            <a:ext cx="0" cy="997527"/>
          </a:xfrm>
          <a:prstGeom prst="line">
            <a:avLst/>
          </a:prstGeom>
          <a:ln w="12700">
            <a:prstDash val="dash"/>
            <a:headEnd type="none" w="med" len="med"/>
            <a:tailEnd type="oval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063928-7117-DC47-9E65-862A44E741C7}"/>
              </a:ext>
            </a:extLst>
          </p:cNvPr>
          <p:cNvCxnSpPr>
            <a:cxnSpLocks/>
          </p:cNvCxnSpPr>
          <p:nvPr/>
        </p:nvCxnSpPr>
        <p:spPr>
          <a:xfrm flipH="1">
            <a:off x="4067176" y="4378791"/>
            <a:ext cx="485775" cy="460474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6B1116-3045-234E-9B00-881108BFBB4C}"/>
              </a:ext>
            </a:extLst>
          </p:cNvPr>
          <p:cNvCxnSpPr>
            <a:cxnSpLocks/>
          </p:cNvCxnSpPr>
          <p:nvPr/>
        </p:nvCxnSpPr>
        <p:spPr>
          <a:xfrm>
            <a:off x="4533900" y="4378790"/>
            <a:ext cx="897060" cy="0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58DFA7-E90A-F147-B056-CB0E78CB420D}"/>
              </a:ext>
            </a:extLst>
          </p:cNvPr>
          <p:cNvSpPr txBox="1"/>
          <p:nvPr/>
        </p:nvSpPr>
        <p:spPr>
          <a:xfrm>
            <a:off x="3722315" y="471145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C8059D-C92B-6140-89B0-9AA174C19100}"/>
              </a:ext>
            </a:extLst>
          </p:cNvPr>
          <p:cNvSpPr txBox="1"/>
          <p:nvPr/>
        </p:nvSpPr>
        <p:spPr>
          <a:xfrm>
            <a:off x="5039156" y="434609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E0B03-B5E7-9F43-A308-90D823A78162}"/>
              </a:ext>
            </a:extLst>
          </p:cNvPr>
          <p:cNvSpPr txBox="1"/>
          <p:nvPr/>
        </p:nvSpPr>
        <p:spPr>
          <a:xfrm>
            <a:off x="4568359" y="468859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A1F20-5D46-1644-8EE5-BE91BE400987}"/>
              </a:ext>
            </a:extLst>
          </p:cNvPr>
          <p:cNvSpPr txBox="1"/>
          <p:nvPr/>
        </p:nvSpPr>
        <p:spPr>
          <a:xfrm>
            <a:off x="5148943" y="3293957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40CF20-D5A5-7D40-96C1-0F48B390CCE6}"/>
              </a:ext>
            </a:extLst>
          </p:cNvPr>
          <p:cNvCxnSpPr>
            <a:cxnSpLocks/>
          </p:cNvCxnSpPr>
          <p:nvPr/>
        </p:nvCxnSpPr>
        <p:spPr>
          <a:xfrm flipH="1">
            <a:off x="4552950" y="3728852"/>
            <a:ext cx="1004702" cy="0"/>
          </a:xfrm>
          <a:prstGeom prst="line">
            <a:avLst/>
          </a:prstGeom>
          <a:ln w="12700">
            <a:prstDash val="dash"/>
            <a:headEnd type="none" w="med" len="med"/>
            <a:tailEnd type="oval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7F657C-20AA-1B4F-B79C-85DE39676729}"/>
              </a:ext>
            </a:extLst>
          </p:cNvPr>
          <p:cNvCxnSpPr>
            <a:cxnSpLocks/>
          </p:cNvCxnSpPr>
          <p:nvPr/>
        </p:nvCxnSpPr>
        <p:spPr>
          <a:xfrm flipV="1">
            <a:off x="4534805" y="3773714"/>
            <a:ext cx="0" cy="601447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53CFD-CF7D-DB4E-AA1F-1BBC7E9E9065}"/>
              </a:ext>
            </a:extLst>
          </p:cNvPr>
          <p:cNvCxnSpPr>
            <a:cxnSpLocks/>
          </p:cNvCxnSpPr>
          <p:nvPr/>
        </p:nvCxnSpPr>
        <p:spPr>
          <a:xfrm>
            <a:off x="4525266" y="4378789"/>
            <a:ext cx="395077" cy="424307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9114B5-EF0F-9343-A6AA-F85C211C1D59}"/>
                  </a:ext>
                </a:extLst>
              </p:cNvPr>
              <p:cNvSpPr txBox="1"/>
              <p:nvPr/>
            </p:nvSpPr>
            <p:spPr>
              <a:xfrm>
                <a:off x="2932365" y="3695951"/>
                <a:ext cx="1735026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Proj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⊥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9114B5-EF0F-9343-A6AA-F85C211C1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65" y="3695951"/>
                <a:ext cx="1735026" cy="427938"/>
              </a:xfrm>
              <a:prstGeom prst="rect">
                <a:avLst/>
              </a:prstGeom>
              <a:blipFill>
                <a:blip r:embed="rId3"/>
                <a:stretch>
                  <a:fillRect l="-725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6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id="{C69667AB-A5CF-D74A-B155-3F296A538D6A}"/>
              </a:ext>
            </a:extLst>
          </p:cNvPr>
          <p:cNvSpPr/>
          <p:nvPr/>
        </p:nvSpPr>
        <p:spPr>
          <a:xfrm flipH="1">
            <a:off x="2606137" y="3954484"/>
            <a:ext cx="4264231" cy="1183338"/>
          </a:xfrm>
          <a:prstGeom prst="parallelogram">
            <a:avLst>
              <a:gd name="adj" fmla="val 93836"/>
            </a:avLst>
          </a:prstGeom>
          <a:solidFill>
            <a:schemeClr val="bg1">
              <a:lumMod val="75000"/>
              <a:alpha val="33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16077-3F52-C649-9E0C-66BACE9D1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figure of merit that summarizes the number of streams possible is called the number of </a:t>
            </a:r>
            <a:r>
              <a:rPr lang="en-US" sz="2000" b="1" i="1" dirty="0"/>
              <a:t>degrees of freedom </a:t>
            </a:r>
            <a:r>
              <a:rPr lang="en-US" sz="2000" b="1" dirty="0"/>
              <a:t>of H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Degrees of freedom = </a:t>
            </a:r>
            <a:r>
              <a:rPr lang="en-US" sz="2000" b="1" dirty="0">
                <a:highlight>
                  <a:srgbClr val="FFFF00"/>
                </a:highlight>
              </a:rPr>
              <a:t>min { </a:t>
            </a:r>
            <a:r>
              <a:rPr lang="en-US" sz="2000" b="1" i="1" dirty="0">
                <a:highlight>
                  <a:srgbClr val="FFFF00"/>
                </a:highlight>
              </a:rPr>
              <a:t>n</a:t>
            </a:r>
            <a:r>
              <a:rPr lang="en-US" sz="2000" b="1" i="1" baseline="-25000" dirty="0">
                <a:highlight>
                  <a:srgbClr val="FFFF00"/>
                </a:highlight>
              </a:rPr>
              <a:t>t </a:t>
            </a:r>
            <a:r>
              <a:rPr lang="en-US" sz="2000" b="1" dirty="0">
                <a:highlight>
                  <a:srgbClr val="FFFF00"/>
                </a:highlight>
              </a:rPr>
              <a:t>, </a:t>
            </a:r>
            <a:r>
              <a:rPr lang="en-US" sz="2000" b="1" i="1" dirty="0">
                <a:highlight>
                  <a:srgbClr val="FFFF00"/>
                </a:highlight>
              </a:rPr>
              <a:t>n</a:t>
            </a:r>
            <a:r>
              <a:rPr lang="en-US" sz="2000" b="1" i="1" baseline="-25000" dirty="0">
                <a:highlight>
                  <a:srgbClr val="FFFF00"/>
                </a:highlight>
              </a:rPr>
              <a:t>r </a:t>
            </a:r>
            <a:r>
              <a:rPr lang="en-US" sz="2000" b="1" dirty="0">
                <a:highlight>
                  <a:srgbClr val="FFFF00"/>
                </a:highlight>
              </a:rPr>
              <a:t>, # strong paths 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57585-CFCD-1C4B-8495-131A761C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6D13F1-9331-6148-AB23-4672646F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Degrees of Freedom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60509E-2839-C042-BA02-0210421EB3B2}"/>
              </a:ext>
            </a:extLst>
          </p:cNvPr>
          <p:cNvCxnSpPr>
            <a:cxnSpLocks/>
          </p:cNvCxnSpPr>
          <p:nvPr/>
        </p:nvCxnSpPr>
        <p:spPr>
          <a:xfrm>
            <a:off x="4533900" y="2555928"/>
            <a:ext cx="0" cy="1822862"/>
          </a:xfrm>
          <a:prstGeom prst="straightConnector1">
            <a:avLst/>
          </a:prstGeom>
          <a:ln w="12700"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09E625-AC70-734D-A393-107F461E6C47}"/>
              </a:ext>
            </a:extLst>
          </p:cNvPr>
          <p:cNvCxnSpPr>
            <a:cxnSpLocks/>
          </p:cNvCxnSpPr>
          <p:nvPr/>
        </p:nvCxnSpPr>
        <p:spPr>
          <a:xfrm flipH="1">
            <a:off x="2184565" y="4378792"/>
            <a:ext cx="4774870" cy="0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651097-F180-CC4A-8A85-27CF66708C82}"/>
              </a:ext>
            </a:extLst>
          </p:cNvPr>
          <p:cNvCxnSpPr>
            <a:cxnSpLocks/>
          </p:cNvCxnSpPr>
          <p:nvPr/>
        </p:nvCxnSpPr>
        <p:spPr>
          <a:xfrm flipH="1" flipV="1">
            <a:off x="3918858" y="3728853"/>
            <a:ext cx="1512102" cy="1615043"/>
          </a:xfrm>
          <a:prstGeom prst="straightConnector1">
            <a:avLst/>
          </a:prstGeom>
          <a:ln w="12700">
            <a:prstDash val="solid"/>
            <a:headEnd type="triangl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E3533A-3506-024D-B69D-1AC1C179A153}"/>
              </a:ext>
            </a:extLst>
          </p:cNvPr>
          <p:cNvCxnSpPr>
            <a:cxnSpLocks/>
          </p:cNvCxnSpPr>
          <p:nvPr/>
        </p:nvCxnSpPr>
        <p:spPr>
          <a:xfrm flipV="1">
            <a:off x="4552950" y="3728852"/>
            <a:ext cx="1004702" cy="649938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42813E7-F03E-2D4F-9906-84F1EC517D50}"/>
              </a:ext>
            </a:extLst>
          </p:cNvPr>
          <p:cNvCxnSpPr/>
          <p:nvPr/>
        </p:nvCxnSpPr>
        <p:spPr>
          <a:xfrm>
            <a:off x="5557652" y="3728852"/>
            <a:ext cx="0" cy="997527"/>
          </a:xfrm>
          <a:prstGeom prst="line">
            <a:avLst/>
          </a:prstGeom>
          <a:ln w="12700">
            <a:prstDash val="dash"/>
            <a:headEnd type="none" w="med" len="med"/>
            <a:tailEnd type="oval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6B1116-3045-234E-9B00-881108BFBB4C}"/>
              </a:ext>
            </a:extLst>
          </p:cNvPr>
          <p:cNvCxnSpPr>
            <a:cxnSpLocks/>
          </p:cNvCxnSpPr>
          <p:nvPr/>
        </p:nvCxnSpPr>
        <p:spPr>
          <a:xfrm>
            <a:off x="4533900" y="4378790"/>
            <a:ext cx="897060" cy="0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C8059D-C92B-6140-89B0-9AA174C19100}"/>
              </a:ext>
            </a:extLst>
          </p:cNvPr>
          <p:cNvSpPr txBox="1"/>
          <p:nvPr/>
        </p:nvSpPr>
        <p:spPr>
          <a:xfrm>
            <a:off x="5039156" y="434609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E0B03-B5E7-9F43-A308-90D823A78162}"/>
              </a:ext>
            </a:extLst>
          </p:cNvPr>
          <p:cNvSpPr txBox="1"/>
          <p:nvPr/>
        </p:nvSpPr>
        <p:spPr>
          <a:xfrm>
            <a:off x="4568359" y="4688591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A1F20-5D46-1644-8EE5-BE91BE400987}"/>
              </a:ext>
            </a:extLst>
          </p:cNvPr>
          <p:cNvSpPr txBox="1"/>
          <p:nvPr/>
        </p:nvSpPr>
        <p:spPr>
          <a:xfrm>
            <a:off x="5148943" y="3293957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53CFD-CF7D-DB4E-AA1F-1BBC7E9E9065}"/>
              </a:ext>
            </a:extLst>
          </p:cNvPr>
          <p:cNvCxnSpPr>
            <a:cxnSpLocks/>
          </p:cNvCxnSpPr>
          <p:nvPr/>
        </p:nvCxnSpPr>
        <p:spPr>
          <a:xfrm>
            <a:off x="4525266" y="4378789"/>
            <a:ext cx="395077" cy="424307"/>
          </a:xfrm>
          <a:prstGeom prst="straightConnector1">
            <a:avLst/>
          </a:prstGeom>
          <a:ln w="38100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327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89A394-CCA0-8D42-9704-ADDF3D9BD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b="1" dirty="0">
              <a:solidFill>
                <a:srgbClr val="009900"/>
              </a:solidFill>
            </a:endParaRPr>
          </a:p>
          <a:p>
            <a:r>
              <a:rPr lang="en-US" sz="2200" b="1" dirty="0">
                <a:solidFill>
                  <a:srgbClr val="009900"/>
                </a:solidFill>
              </a:rPr>
              <a:t>Spatial multiplexing</a:t>
            </a:r>
            <a:r>
              <a:rPr lang="en-US" sz="2200" dirty="0"/>
              <a:t> requires </a:t>
            </a:r>
            <a:r>
              <a:rPr lang="en-US" sz="2200" b="1" dirty="0">
                <a:highlight>
                  <a:srgbClr val="FFFF00"/>
                </a:highlight>
              </a:rPr>
              <a:t>either:</a:t>
            </a:r>
          </a:p>
          <a:p>
            <a:pPr lvl="1"/>
            <a:endParaRPr lang="en-US" sz="2200" dirty="0"/>
          </a:p>
          <a:p>
            <a:pPr lvl="1"/>
            <a:r>
              <a:rPr lang="en-US" sz="2200" b="1" dirty="0"/>
              <a:t>Spatially-separated</a:t>
            </a:r>
            <a:r>
              <a:rPr lang="en-US" sz="2200" dirty="0"/>
              <a:t> receivers / transmitters (SDMA), </a:t>
            </a:r>
            <a:r>
              <a:rPr lang="en-US" sz="2200" b="1" dirty="0">
                <a:highlight>
                  <a:srgbClr val="FFFF00"/>
                </a:highlight>
              </a:rPr>
              <a:t>or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Multiple antennas at </a:t>
            </a:r>
            <a:r>
              <a:rPr lang="en-US" sz="2200" b="1" dirty="0"/>
              <a:t>both</a:t>
            </a:r>
            <a:r>
              <a:rPr lang="en-US" sz="2200" dirty="0"/>
              <a:t> ends of a link (MIMO), </a:t>
            </a:r>
            <a:r>
              <a:rPr lang="en-US" sz="2200" b="1" dirty="0">
                <a:highlight>
                  <a:srgbClr val="FFFF00"/>
                </a:highlight>
              </a:rPr>
              <a:t>and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Enough </a:t>
            </a:r>
            <a:r>
              <a:rPr lang="en-US" sz="2200" b="1" dirty="0"/>
              <a:t>physical channel </a:t>
            </a:r>
            <a:r>
              <a:rPr lang="en-US" sz="2200" dirty="0"/>
              <a:t>propagation paths</a:t>
            </a:r>
          </a:p>
          <a:p>
            <a:pPr lvl="2"/>
            <a:endParaRPr lang="en-US" sz="2200" dirty="0"/>
          </a:p>
          <a:p>
            <a:r>
              <a:rPr lang="en-US" sz="2200" b="1" dirty="0"/>
              <a:t>Degrees of freedom</a:t>
            </a:r>
            <a:r>
              <a:rPr lang="en-US" sz="2200" dirty="0"/>
              <a:t> quantify spatial multiplexing potential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25ABD9-CF81-E943-B366-EEA46F1E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867A42-A45D-6840-AA78-AFB1CDCB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68737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Tuesday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MIMO III: Channel Capacity,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Interference Alignment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5DE2A-DA78-1B41-BFBC-8E8980EC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2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00000">
            <a:off x="4668197" y="1495798"/>
            <a:ext cx="698787" cy="6987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problem of wireless interference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3600000" flipV="1">
            <a:off x="5705039" y="2164374"/>
            <a:ext cx="0" cy="1284723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60315" y="1588637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Regular"/>
              </a:rPr>
              <a:t>User B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3600000" flipV="1">
            <a:off x="5131739" y="1262301"/>
            <a:ext cx="0" cy="1284723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15" y="2765184"/>
            <a:ext cx="1043471" cy="10434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9627">
            <a:off x="4246659" y="2109883"/>
            <a:ext cx="2651856" cy="13259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Content Placeholder 12"/>
          <p:cNvSpPr txBox="1">
            <a:spLocks/>
          </p:cNvSpPr>
          <p:nvPr/>
        </p:nvSpPr>
        <p:spPr>
          <a:xfrm>
            <a:off x="353656" y="6135061"/>
            <a:ext cx="8436689" cy="526784"/>
          </a:xfrm>
          <a:prstGeom prst="rect">
            <a:avLst/>
          </a:prstGeom>
          <a:solidFill>
            <a:srgbClr val="CCFFCC"/>
          </a:solidFill>
          <a:ln w="28575" cmpd="sng">
            <a:noFill/>
            <a:prstDash val="sysDash"/>
          </a:ln>
        </p:spPr>
        <p:txBody>
          <a:bodyPr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 can estimate the channel, so can decode User B’s signal (  )</a:t>
            </a:r>
          </a:p>
        </p:txBody>
      </p:sp>
      <p:sp>
        <p:nvSpPr>
          <p:cNvPr id="18" name="Oval 17"/>
          <p:cNvSpPr/>
          <p:nvPr/>
        </p:nvSpPr>
        <p:spPr>
          <a:xfrm>
            <a:off x="8445072" y="6315930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85983" y="4964509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08705" y="4964509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7259" y="4881625"/>
            <a:ext cx="982961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B send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95288" y="4883984"/>
            <a:ext cx="1420774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AP receive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071951" y="5415752"/>
            <a:ext cx="314728" cy="0"/>
          </a:xfrm>
          <a:prstGeom prst="line">
            <a:avLst/>
          </a:prstGeom>
          <a:ln w="38100" cmpd="sng">
            <a:solidFill>
              <a:srgbClr val="008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98539" y="5276017"/>
            <a:ext cx="1141658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Channel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37886" y="4529239"/>
            <a:ext cx="1093569" cy="31233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b="0" dirty="0">
                <a:latin typeface="Arial Regular"/>
              </a:rPr>
              <a:t>I-Q plot: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B978A-DB03-9446-9B7E-719E2E470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271" y="4408758"/>
            <a:ext cx="1612900" cy="1600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A730CC-7009-4F4D-AEED-9D43F838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2"/>
          <p:cNvSpPr txBox="1">
            <a:spLocks/>
          </p:cNvSpPr>
          <p:nvPr/>
        </p:nvSpPr>
        <p:spPr>
          <a:xfrm>
            <a:off x="804170" y="6030331"/>
            <a:ext cx="7622003" cy="526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noFill/>
            <a:prstDash val="sysDash"/>
          </a:ln>
        </p:spPr>
        <p:txBody>
          <a:bodyPr anchor="ctr">
            <a:normAutofit fontScale="92500"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One received signal (  ), two sent (  ,  ), so </a:t>
            </a:r>
            <a:r>
              <a:rPr lang="en-US" b="1" dirty="0"/>
              <a:t>AP can’t decode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00000">
            <a:off x="4668197" y="1495798"/>
            <a:ext cx="698787" cy="6987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problem of wireless interference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3600000" flipV="1">
            <a:off x="5705039" y="2164374"/>
            <a:ext cx="0" cy="1284723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60315" y="1588637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Regular"/>
              </a:rPr>
              <a:t>User B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3600000" flipV="1">
            <a:off x="5131739" y="1262301"/>
            <a:ext cx="0" cy="1284723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15" y="2765184"/>
            <a:ext cx="1043471" cy="10434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9627">
            <a:off x="4246659" y="2109883"/>
            <a:ext cx="2651856" cy="13259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878" y="3201841"/>
            <a:ext cx="698787" cy="6987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V="1">
            <a:off x="5609040" y="244157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48987" y="3959213"/>
            <a:ext cx="954364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User A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54866" y="244157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38" y="2607786"/>
            <a:ext cx="6629640" cy="13259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3" name="Oval 32"/>
          <p:cNvSpPr/>
          <p:nvPr/>
        </p:nvSpPr>
        <p:spPr>
          <a:xfrm>
            <a:off x="3592352" y="6217476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4" name="Oval 33"/>
          <p:cNvSpPr/>
          <p:nvPr/>
        </p:nvSpPr>
        <p:spPr>
          <a:xfrm>
            <a:off x="5474676" y="6205601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24612" y="6205601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47418" y="4537730"/>
            <a:ext cx="1093569" cy="31233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b="0" dirty="0">
                <a:latin typeface="Arial Regular"/>
              </a:rPr>
              <a:t>I-Q plot:</a:t>
            </a:r>
          </a:p>
        </p:txBody>
      </p:sp>
      <p:sp>
        <p:nvSpPr>
          <p:cNvPr id="39" name="Oval 38"/>
          <p:cNvSpPr/>
          <p:nvPr/>
        </p:nvSpPr>
        <p:spPr>
          <a:xfrm>
            <a:off x="5059095" y="5114550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4739" y="5073078"/>
            <a:ext cx="2943626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AP receive from B alone</a:t>
            </a:r>
          </a:p>
        </p:txBody>
      </p:sp>
      <p:sp>
        <p:nvSpPr>
          <p:cNvPr id="42" name="Oval 41"/>
          <p:cNvSpPr/>
          <p:nvPr/>
        </p:nvSpPr>
        <p:spPr>
          <a:xfrm>
            <a:off x="5059095" y="4814468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32910" y="4772996"/>
            <a:ext cx="2915285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AP receive from A alone</a:t>
            </a:r>
          </a:p>
        </p:txBody>
      </p:sp>
      <p:sp>
        <p:nvSpPr>
          <p:cNvPr id="45" name="Oval 44"/>
          <p:cNvSpPr/>
          <p:nvPr/>
        </p:nvSpPr>
        <p:spPr>
          <a:xfrm>
            <a:off x="5059095" y="5455636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51466" y="5414164"/>
            <a:ext cx="2280240" cy="312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b="0" dirty="0">
                <a:latin typeface="Arial Regular"/>
              </a:rPr>
              <a:t>AP receive (A + B)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3109" y="4718453"/>
            <a:ext cx="3312740" cy="993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E8274-A6F1-5C42-922A-F411BC7CC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642" y="4368530"/>
            <a:ext cx="1600200" cy="1600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290F5E-FCEF-EC43-963B-01D1C053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2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V="1">
            <a:off x="2154866" y="244157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164112" y="4991222"/>
            <a:ext cx="1209271" cy="1209271"/>
            <a:chOff x="1101199" y="5168332"/>
            <a:chExt cx="1209271" cy="1209271"/>
          </a:xfrm>
        </p:grpSpPr>
        <p:sp>
          <p:nvSpPr>
            <p:cNvPr id="28" name="Oval 27"/>
            <p:cNvSpPr/>
            <p:nvPr/>
          </p:nvSpPr>
          <p:spPr>
            <a:xfrm>
              <a:off x="1458404" y="5519595"/>
              <a:ext cx="504852" cy="50485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274287" y="5338480"/>
              <a:ext cx="867042" cy="86704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101199" y="5168332"/>
              <a:ext cx="1209271" cy="1209271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34" idx="2"/>
              <a:endCxn id="34" idx="6"/>
            </p:cNvCxnSpPr>
            <p:nvPr/>
          </p:nvCxnSpPr>
          <p:spPr>
            <a:xfrm>
              <a:off x="1101199" y="5772968"/>
              <a:ext cx="1209271" cy="0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4" idx="0"/>
              <a:endCxn id="34" idx="4"/>
            </p:cNvCxnSpPr>
            <p:nvPr/>
          </p:nvCxnSpPr>
          <p:spPr>
            <a:xfrm>
              <a:off x="1705835" y="5168332"/>
              <a:ext cx="0" cy="1209271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4" idx="1"/>
              <a:endCxn id="34" idx="5"/>
            </p:cNvCxnSpPr>
            <p:nvPr/>
          </p:nvCxnSpPr>
          <p:spPr>
            <a:xfrm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4" idx="3"/>
              <a:endCxn id="34" idx="7"/>
            </p:cNvCxnSpPr>
            <p:nvPr/>
          </p:nvCxnSpPr>
          <p:spPr>
            <a:xfrm flipV="1"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373383" y="5107600"/>
            <a:ext cx="723275" cy="269561"/>
          </a:xfrm>
          <a:prstGeom prst="accentCallout1">
            <a:avLst>
              <a:gd name="adj1" fmla="val 41024"/>
              <a:gd name="adj2" fmla="val 8543"/>
              <a:gd name="adj3" fmla="val 167722"/>
              <a:gd name="adj4" fmla="val -36943"/>
            </a:avLst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800" b="0" dirty="0">
                <a:latin typeface="Arial Regular"/>
              </a:rPr>
              <a:t>Send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100013" y="5847337"/>
            <a:ext cx="1361800" cy="269561"/>
          </a:xfrm>
          <a:prstGeom prst="accentCallout1">
            <a:avLst>
              <a:gd name="adj1" fmla="val 45074"/>
              <a:gd name="adj2" fmla="val 10032"/>
              <a:gd name="adj3" fmla="val 8470"/>
              <a:gd name="adj4" fmla="val -16654"/>
            </a:avLst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800" b="0" dirty="0">
                <a:latin typeface="Arial Regular"/>
              </a:rPr>
              <a:t>Antenna 1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-71438" y="4972820"/>
            <a:ext cx="1453482" cy="269561"/>
          </a:xfrm>
          <a:prstGeom prst="accentCallout1">
            <a:avLst>
              <a:gd name="adj1" fmla="val 45074"/>
              <a:gd name="adj2" fmla="val 3517"/>
              <a:gd name="adj3" fmla="val 117712"/>
              <a:gd name="adj4" fmla="val -20165"/>
            </a:avLst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1800" b="0" dirty="0">
                <a:latin typeface="Arial Regular"/>
              </a:rPr>
              <a:t>Antenna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Leveraging Multiple Antennas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01" y="1487211"/>
            <a:ext cx="8739999" cy="499355"/>
          </a:xfrm>
        </p:spPr>
        <p:txBody>
          <a:bodyPr>
            <a:normAutofit/>
          </a:bodyPr>
          <a:lstStyle/>
          <a:p>
            <a:r>
              <a:rPr lang="en-US" spc="-70" dirty="0"/>
              <a:t>Now, the AP hears </a:t>
            </a:r>
            <a:r>
              <a:rPr lang="en-US" b="1" spc="-70" dirty="0">
                <a:solidFill>
                  <a:srgbClr val="1F497D"/>
                </a:solidFill>
              </a:rPr>
              <a:t>two</a:t>
            </a:r>
            <a:r>
              <a:rPr lang="en-US" spc="-70" dirty="0">
                <a:solidFill>
                  <a:srgbClr val="1F497D"/>
                </a:solidFill>
              </a:rPr>
              <a:t> </a:t>
            </a:r>
            <a:r>
              <a:rPr lang="en-US" spc="-70" dirty="0"/>
              <a:t>received signals, one on each antenna:</a:t>
            </a:r>
          </a:p>
        </p:txBody>
      </p:sp>
      <p:pic>
        <p:nvPicPr>
          <p:cNvPr id="7" name="Picture 6" descr="1417386505_access_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9" y="2765184"/>
            <a:ext cx="1043471" cy="10434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878" y="3201841"/>
            <a:ext cx="698787" cy="69878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38" y="2607786"/>
            <a:ext cx="6629640" cy="13259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5544219" y="2411530"/>
            <a:ext cx="108161" cy="1527056"/>
            <a:chOff x="5602625" y="2190425"/>
            <a:chExt cx="108161" cy="1527056"/>
          </a:xfrm>
          <a:solidFill>
            <a:schemeClr val="tx1"/>
          </a:solidFill>
        </p:grpSpPr>
        <p:cxnSp>
          <p:nvCxnSpPr>
            <p:cNvPr id="17" name="Straight Connector 16"/>
            <p:cNvCxnSpPr/>
            <p:nvPr/>
          </p:nvCxnSpPr>
          <p:spPr>
            <a:xfrm flipV="1">
              <a:off x="5654810" y="2190425"/>
              <a:ext cx="0" cy="1527056"/>
            </a:xfrm>
            <a:prstGeom prst="line">
              <a:avLst/>
            </a:prstGeom>
            <a:grpFill/>
            <a:ln w="38100" cmpd="sng">
              <a:solidFill>
                <a:schemeClr val="tx2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602625" y="3378436"/>
              <a:ext cx="108161" cy="108161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03423" y="2411032"/>
            <a:ext cx="108161" cy="1527056"/>
            <a:chOff x="6061829" y="2189927"/>
            <a:chExt cx="108161" cy="1527056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6115910" y="2189927"/>
              <a:ext cx="0" cy="1527056"/>
            </a:xfrm>
            <a:prstGeom prst="line">
              <a:avLst/>
            </a:prstGeom>
            <a:ln w="38100" cmpd="sng">
              <a:solidFill>
                <a:srgbClr val="1F497D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Isosceles Triangle 65"/>
            <p:cNvSpPr/>
            <p:nvPr/>
          </p:nvSpPr>
          <p:spPr>
            <a:xfrm>
              <a:off x="6061829" y="2486425"/>
              <a:ext cx="108161" cy="108161"/>
            </a:xfrm>
            <a:prstGeom prst="triangle">
              <a:avLst/>
            </a:prstGeom>
            <a:solidFill>
              <a:srgbClr val="FFFFFF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5100445" y="3889977"/>
            <a:ext cx="1377800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b="1" dirty="0">
                <a:latin typeface="+mn-lt"/>
                <a:ea typeface="Arial"/>
                <a:cs typeface="Minion Pro"/>
              </a:rPr>
              <a:t>Access Point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4461" y="2326227"/>
            <a:ext cx="1425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highlight>
                  <a:srgbClr val="FFFF00"/>
                </a:highlight>
                <a:latin typeface="Arial Regular"/>
              </a:rPr>
              <a:t>Antenna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66377" y="23178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 Regular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014" y="3238584"/>
            <a:ext cx="95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Regular"/>
              </a:rPr>
              <a:t>User A</a:t>
            </a:r>
          </a:p>
        </p:txBody>
      </p:sp>
      <p:sp>
        <p:nvSpPr>
          <p:cNvPr id="46" name="Oval 45"/>
          <p:cNvSpPr/>
          <p:nvPr/>
        </p:nvSpPr>
        <p:spPr>
          <a:xfrm>
            <a:off x="1714667" y="5790156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1714667" y="5272902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72088" y="5541777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925" y="4412056"/>
            <a:ext cx="954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Arial Regular"/>
              </a:rPr>
              <a:t>User A</a:t>
            </a:r>
          </a:p>
        </p:txBody>
      </p:sp>
      <p:sp>
        <p:nvSpPr>
          <p:cNvPr id="29" name="Oval 28"/>
          <p:cNvSpPr/>
          <p:nvPr/>
        </p:nvSpPr>
        <p:spPr>
          <a:xfrm>
            <a:off x="2101605" y="3143811"/>
            <a:ext cx="108161" cy="108161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0A1F0D-DAB1-3D41-BAC6-69D2A7AA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5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Leveraging Multiple Antennas</a:t>
            </a:r>
          </a:p>
        </p:txBody>
      </p:sp>
      <p:cxnSp>
        <p:nvCxnSpPr>
          <p:cNvPr id="104" name="Straight Connector 103"/>
          <p:cNvCxnSpPr/>
          <p:nvPr/>
        </p:nvCxnSpPr>
        <p:spPr>
          <a:xfrm rot="3600000" flipV="1">
            <a:off x="5115163" y="1391126"/>
            <a:ext cx="0" cy="1284723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2155074" y="2676705"/>
            <a:ext cx="0" cy="1497011"/>
          </a:xfrm>
          <a:prstGeom prst="line">
            <a:avLst/>
          </a:prstGeom>
          <a:solidFill>
            <a:schemeClr val="tx1"/>
          </a:solidFill>
          <a:ln w="38100" cmpd="sng">
            <a:solidFill>
              <a:schemeClr val="tx2"/>
            </a:solidFill>
            <a:prstDash val="sysDash"/>
            <a:tailEnd type="non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958403" y="1485263"/>
            <a:ext cx="6957444" cy="2758772"/>
            <a:chOff x="958195" y="1250133"/>
            <a:chExt cx="6957444" cy="27587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999" y="2595203"/>
              <a:ext cx="6629640" cy="132592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8878" y="3201841"/>
              <a:ext cx="698787" cy="698787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8" r="54669"/>
            <a:stretch/>
          </p:blipFill>
          <p:spPr>
            <a:xfrm rot="3600000">
              <a:off x="4879896" y="1809292"/>
              <a:ext cx="1656936" cy="1325928"/>
            </a:xfrm>
            <a:prstGeom prst="rect">
              <a:avLst/>
            </a:prstGeo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700000">
              <a:off x="4668197" y="1451038"/>
              <a:ext cx="698787" cy="698787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5600235" y="2406924"/>
              <a:ext cx="0" cy="1527056"/>
            </a:xfrm>
            <a:prstGeom prst="line">
              <a:avLst/>
            </a:prstGeom>
            <a:ln w="38100" cmpd="sng">
              <a:solidFill>
                <a:srgbClr val="1F497D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061335" y="2406426"/>
              <a:ext cx="0" cy="1527056"/>
            </a:xfrm>
            <a:prstGeom prst="line">
              <a:avLst/>
            </a:prstGeom>
            <a:ln w="38100" cmpd="sng">
              <a:solidFill>
                <a:schemeClr val="tx2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1417386505_access_poin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110" y="2760578"/>
              <a:ext cx="1043471" cy="10434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cxnSp>
          <p:nvCxnSpPr>
            <p:cNvPr id="17" name="Straight Connector 16"/>
            <p:cNvCxnSpPr/>
            <p:nvPr/>
          </p:nvCxnSpPr>
          <p:spPr>
            <a:xfrm rot="3600000" flipV="1">
              <a:off x="5705039" y="2164374"/>
              <a:ext cx="0" cy="1284723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3600000" flipV="1">
              <a:off x="5849296" y="2396919"/>
              <a:ext cx="0" cy="1284723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sysDash"/>
              <a:tailEnd type="none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548050" y="3614882"/>
              <a:ext cx="108161" cy="108161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6007254" y="2682977"/>
              <a:ext cx="108161" cy="108161"/>
            </a:xfrm>
            <a:prstGeom prst="triangle">
              <a:avLst/>
            </a:prstGeom>
            <a:solidFill>
              <a:srgbClr val="FFFFFF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476368" y="2833179"/>
              <a:ext cx="108000" cy="1080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Isosceles Triangle 14"/>
            <p:cNvSpPr>
              <a:spLocks noChangeAspect="1"/>
            </p:cNvSpPr>
            <p:nvPr/>
          </p:nvSpPr>
          <p:spPr>
            <a:xfrm>
              <a:off x="6032394" y="2812160"/>
              <a:ext cx="108000" cy="108000"/>
            </a:xfrm>
            <a:prstGeom prst="triangle">
              <a:avLst/>
            </a:prstGeom>
            <a:solidFill>
              <a:srgbClr val="FFFFFF"/>
            </a:solidFill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2361" y="3608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  <a:latin typeface="Arial Regular"/>
                </a:rPr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65897" y="2324803"/>
              <a:ext cx="1425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highlight>
                    <a:srgbClr val="FFFF00"/>
                  </a:highlight>
                  <a:latin typeface="Arial Regular"/>
                </a:rPr>
                <a:t>Antenna 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87733" y="1250133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Arial Regular"/>
                </a:rPr>
                <a:t>User B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58195" y="3238584"/>
              <a:ext cx="954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Arial Regular"/>
                </a:rPr>
                <a:t>User A</a:t>
              </a: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271828" y="1649253"/>
              <a:ext cx="108000" cy="108000"/>
            </a:xfrm>
            <a:prstGeom prst="ellipse">
              <a:avLst/>
            </a:prstGeom>
            <a:solidFill>
              <a:srgbClr val="FFFF00"/>
            </a:solidFill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101605" y="3143811"/>
              <a:ext cx="108161" cy="108161"/>
            </a:xfrm>
            <a:prstGeom prst="ellipse">
              <a:avLst/>
            </a:prstGeom>
            <a:solidFill>
              <a:srgbClr val="FFFF00"/>
            </a:solidFill>
            <a:ln w="38100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14" name="Oval 113"/>
          <p:cNvSpPr/>
          <p:nvPr/>
        </p:nvSpPr>
        <p:spPr>
          <a:xfrm>
            <a:off x="6992396" y="5342485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808279" y="5161370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635191" y="4991222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stCxn id="116" idx="2"/>
            <a:endCxn id="116" idx="6"/>
          </p:cNvCxnSpPr>
          <p:nvPr/>
        </p:nvCxnSpPr>
        <p:spPr>
          <a:xfrm>
            <a:off x="6635191" y="5595858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6" idx="0"/>
            <a:endCxn id="116" idx="4"/>
          </p:cNvCxnSpPr>
          <p:nvPr/>
        </p:nvCxnSpPr>
        <p:spPr>
          <a:xfrm>
            <a:off x="7239827" y="4991222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6" idx="1"/>
            <a:endCxn id="116" idx="5"/>
          </p:cNvCxnSpPr>
          <p:nvPr/>
        </p:nvCxnSpPr>
        <p:spPr>
          <a:xfrm>
            <a:off x="6812285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6" idx="3"/>
            <a:endCxn id="116" idx="7"/>
          </p:cNvCxnSpPr>
          <p:nvPr/>
        </p:nvCxnSpPr>
        <p:spPr>
          <a:xfrm flipV="1">
            <a:off x="6812285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721369" y="6056671"/>
            <a:ext cx="1236236" cy="269561"/>
          </a:xfrm>
          <a:prstGeom prst="accentCallout1">
            <a:avLst>
              <a:gd name="adj1" fmla="val 45074"/>
              <a:gd name="adj2" fmla="val 3252"/>
              <a:gd name="adj3" fmla="val 59791"/>
              <a:gd name="adj4" fmla="val -2938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1800" b="0" dirty="0">
                <a:latin typeface="Arial Regular"/>
              </a:rPr>
              <a:t>Antenna 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729321" y="5054565"/>
            <a:ext cx="1236236" cy="269561"/>
          </a:xfrm>
          <a:prstGeom prst="accentCallout1">
            <a:avLst>
              <a:gd name="adj1" fmla="val 50010"/>
              <a:gd name="adj2" fmla="val 4305"/>
              <a:gd name="adj3" fmla="val 122950"/>
              <a:gd name="adj4" fmla="val -18691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sz="1800" b="0" dirty="0">
                <a:latin typeface="Arial Regular"/>
              </a:rPr>
              <a:t>Antenna 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009341" y="4449245"/>
            <a:ext cx="242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egular"/>
              </a:rPr>
              <a:t>Mixture of</a:t>
            </a:r>
            <a:r>
              <a:rPr lang="en-US" dirty="0">
                <a:latin typeface="Arial Regular"/>
              </a:rPr>
              <a:t> A and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8717" y="5179392"/>
            <a:ext cx="543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dirty="0">
                <a:latin typeface="Arial Regular"/>
              </a:rPr>
              <a:t>+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72034" y="5161296"/>
            <a:ext cx="543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dirty="0">
                <a:latin typeface="Arial Regular"/>
              </a:rPr>
              <a:t>=</a:t>
            </a:r>
          </a:p>
        </p:txBody>
      </p:sp>
      <p:sp>
        <p:nvSpPr>
          <p:cNvPr id="69" name="Oval 68"/>
          <p:cNvSpPr/>
          <p:nvPr/>
        </p:nvSpPr>
        <p:spPr>
          <a:xfrm>
            <a:off x="1521317" y="5342485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337200" y="5161370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164112" y="4991222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72" idx="2"/>
            <a:endCxn id="72" idx="6"/>
          </p:cNvCxnSpPr>
          <p:nvPr/>
        </p:nvCxnSpPr>
        <p:spPr>
          <a:xfrm>
            <a:off x="1164112" y="5595858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2" idx="0"/>
            <a:endCxn id="72" idx="4"/>
          </p:cNvCxnSpPr>
          <p:nvPr/>
        </p:nvCxnSpPr>
        <p:spPr>
          <a:xfrm>
            <a:off x="1768748" y="4991222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2" idx="1"/>
            <a:endCxn id="72" idx="5"/>
          </p:cNvCxnSpPr>
          <p:nvPr/>
        </p:nvCxnSpPr>
        <p:spPr>
          <a:xfrm>
            <a:off x="1341206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2" idx="3"/>
            <a:endCxn id="72" idx="7"/>
          </p:cNvCxnSpPr>
          <p:nvPr/>
        </p:nvCxnSpPr>
        <p:spPr>
          <a:xfrm flipV="1">
            <a:off x="1341206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1714667" y="5790156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89" name="Isosceles Triangle 88"/>
          <p:cNvSpPr/>
          <p:nvPr/>
        </p:nvSpPr>
        <p:spPr>
          <a:xfrm>
            <a:off x="1714667" y="5272902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267980" y="4477658"/>
            <a:ext cx="1002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Regular"/>
              </a:rPr>
              <a:t>User A</a:t>
            </a:r>
          </a:p>
        </p:txBody>
      </p:sp>
      <p:sp>
        <p:nvSpPr>
          <p:cNvPr id="93" name="Oval 92"/>
          <p:cNvSpPr/>
          <p:nvPr/>
        </p:nvSpPr>
        <p:spPr>
          <a:xfrm>
            <a:off x="3987202" y="5342485"/>
            <a:ext cx="504852" cy="50485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803085" y="5161370"/>
            <a:ext cx="867042" cy="867042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629997" y="4991222"/>
            <a:ext cx="1209271" cy="1209271"/>
          </a:xfrm>
          <a:prstGeom prst="ellipse">
            <a:avLst/>
          </a:prstGeom>
          <a:noFill/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>
            <a:stCxn id="95" idx="2"/>
            <a:endCxn id="95" idx="6"/>
          </p:cNvCxnSpPr>
          <p:nvPr/>
        </p:nvCxnSpPr>
        <p:spPr>
          <a:xfrm>
            <a:off x="3629997" y="5595858"/>
            <a:ext cx="1209271" cy="0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5" idx="0"/>
            <a:endCxn id="95" idx="4"/>
          </p:cNvCxnSpPr>
          <p:nvPr/>
        </p:nvCxnSpPr>
        <p:spPr>
          <a:xfrm>
            <a:off x="4234633" y="4991222"/>
            <a:ext cx="0" cy="1209271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5" idx="1"/>
            <a:endCxn id="95" idx="5"/>
          </p:cNvCxnSpPr>
          <p:nvPr/>
        </p:nvCxnSpPr>
        <p:spPr>
          <a:xfrm>
            <a:off x="3807091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3"/>
            <a:endCxn id="95" idx="7"/>
          </p:cNvCxnSpPr>
          <p:nvPr/>
        </p:nvCxnSpPr>
        <p:spPr>
          <a:xfrm flipV="1">
            <a:off x="3807091" y="5168316"/>
            <a:ext cx="855083" cy="855083"/>
          </a:xfrm>
          <a:prstGeom prst="line">
            <a:avLst/>
          </a:prstGeom>
          <a:ln>
            <a:solidFill>
              <a:srgbClr val="BFBFBF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729121" y="4450854"/>
            <a:ext cx="1011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Regular"/>
              </a:rPr>
              <a:t>User B</a:t>
            </a:r>
          </a:p>
        </p:txBody>
      </p:sp>
      <p:sp>
        <p:nvSpPr>
          <p:cNvPr id="109" name="Isosceles Triangle 108"/>
          <p:cNvSpPr/>
          <p:nvPr/>
        </p:nvSpPr>
        <p:spPr>
          <a:xfrm>
            <a:off x="4429561" y="5523080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180552" y="5790081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60" name="Isosceles Triangle 59"/>
          <p:cNvSpPr>
            <a:spLocks noChangeAspect="1"/>
          </p:cNvSpPr>
          <p:nvPr/>
        </p:nvSpPr>
        <p:spPr>
          <a:xfrm>
            <a:off x="7365946" y="5341844"/>
            <a:ext cx="108000" cy="108000"/>
          </a:xfrm>
          <a:prstGeom prst="triangle">
            <a:avLst/>
          </a:prstGeom>
          <a:solidFill>
            <a:srgbClr val="FFFFFF"/>
          </a:solidFill>
          <a:ln w="3810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7185827" y="6146493"/>
            <a:ext cx="108000" cy="10800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1115381" y="5064845"/>
            <a:ext cx="497957" cy="289246"/>
          </a:xfrm>
          <a:prstGeom prst="accentCallout1">
            <a:avLst>
              <a:gd name="adj1" fmla="val 50010"/>
              <a:gd name="adj2" fmla="val 13025"/>
              <a:gd name="adj3" fmla="val 93124"/>
              <a:gd name="adj4" fmla="val -23839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b="0" dirty="0">
                <a:latin typeface="Arial Regular"/>
              </a:rPr>
              <a:t>A2</a:t>
            </a:r>
          </a:p>
        </p:txBody>
      </p:sp>
      <p:sp>
        <p:nvSpPr>
          <p:cNvPr id="85" name="TextBox 84"/>
          <p:cNvSpPr txBox="1"/>
          <p:nvPr/>
        </p:nvSpPr>
        <p:spPr>
          <a:xfrm flipH="1">
            <a:off x="3815799" y="5274230"/>
            <a:ext cx="497957" cy="289246"/>
          </a:xfrm>
          <a:prstGeom prst="accentCallout1">
            <a:avLst>
              <a:gd name="adj1" fmla="val 50010"/>
              <a:gd name="adj2" fmla="val 13025"/>
              <a:gd name="adj3" fmla="val 108025"/>
              <a:gd name="adj4" fmla="val -26390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b="0" dirty="0">
                <a:latin typeface="Arial Regular"/>
              </a:rPr>
              <a:t>A2</a:t>
            </a:r>
          </a:p>
        </p:txBody>
      </p:sp>
      <p:sp>
        <p:nvSpPr>
          <p:cNvPr id="86" name="TextBox 85"/>
          <p:cNvSpPr txBox="1"/>
          <p:nvPr/>
        </p:nvSpPr>
        <p:spPr>
          <a:xfrm flipH="1">
            <a:off x="3566820" y="5790156"/>
            <a:ext cx="497957" cy="289246"/>
          </a:xfrm>
          <a:prstGeom prst="accentCallout1">
            <a:avLst>
              <a:gd name="adj1" fmla="val 50010"/>
              <a:gd name="adj2" fmla="val 13025"/>
              <a:gd name="adj3" fmla="val 25498"/>
              <a:gd name="adj4" fmla="val -2192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b="0" dirty="0">
                <a:latin typeface="Arial Regular"/>
              </a:rPr>
              <a:t>A1</a:t>
            </a:r>
          </a:p>
        </p:txBody>
      </p:sp>
      <p:sp>
        <p:nvSpPr>
          <p:cNvPr id="87" name="TextBox 86"/>
          <p:cNvSpPr txBox="1"/>
          <p:nvPr/>
        </p:nvSpPr>
        <p:spPr>
          <a:xfrm flipH="1">
            <a:off x="1092227" y="5786624"/>
            <a:ext cx="497957" cy="289246"/>
          </a:xfrm>
          <a:prstGeom prst="accentCallout1">
            <a:avLst>
              <a:gd name="adj1" fmla="val 50010"/>
              <a:gd name="adj2" fmla="val 13025"/>
              <a:gd name="adj3" fmla="val 25498"/>
              <a:gd name="adj4" fmla="val -2192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b="0" dirty="0">
                <a:latin typeface="Arial Regular"/>
              </a:rPr>
              <a:t>A1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E40DA-7281-3641-A6E3-2FF9BC53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6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01" y="255747"/>
            <a:ext cx="8739999" cy="799059"/>
          </a:xfrm>
        </p:spPr>
        <p:txBody>
          <a:bodyPr>
            <a:normAutofit/>
          </a:bodyPr>
          <a:lstStyle/>
          <a:p>
            <a:r>
              <a:rPr lang="en-GB" dirty="0"/>
              <a:t>Intuition: Zero-Forcing Receiver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1" y="1435931"/>
            <a:ext cx="8739999" cy="1611378"/>
          </a:xfrm>
        </p:spPr>
        <p:txBody>
          <a:bodyPr>
            <a:normAutofit/>
          </a:bodyPr>
          <a:lstStyle/>
          <a:p>
            <a:r>
              <a:rPr lang="en-US" dirty="0"/>
              <a:t>MIMO </a:t>
            </a:r>
            <a:r>
              <a:rPr lang="en-US" b="1" i="1" dirty="0">
                <a:solidFill>
                  <a:srgbClr val="1F497D"/>
                </a:solidFill>
              </a:rPr>
              <a:t>zero-forcing receiver</a:t>
            </a:r>
            <a:endParaRPr lang="en-US" sz="3200" dirty="0"/>
          </a:p>
          <a:p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Rotate</a:t>
            </a:r>
            <a:r>
              <a:rPr lang="en-US" dirty="0"/>
              <a:t> one antenna’s signal (  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Sum</a:t>
            </a:r>
            <a:r>
              <a:rPr lang="en-US" dirty="0"/>
              <a:t> the two antennas’ signals together (   +   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385936" y="3742140"/>
            <a:ext cx="1209271" cy="1209271"/>
            <a:chOff x="1101199" y="5168332"/>
            <a:chExt cx="1209271" cy="1209271"/>
          </a:xfrm>
        </p:grpSpPr>
        <p:sp>
          <p:nvSpPr>
            <p:cNvPr id="69" name="Oval 68"/>
            <p:cNvSpPr/>
            <p:nvPr/>
          </p:nvSpPr>
          <p:spPr>
            <a:xfrm>
              <a:off x="1458404" y="5519595"/>
              <a:ext cx="504852" cy="50485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274287" y="5338480"/>
              <a:ext cx="867042" cy="86704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101199" y="5168332"/>
              <a:ext cx="1209271" cy="1209271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72" idx="2"/>
              <a:endCxn id="72" idx="6"/>
            </p:cNvCxnSpPr>
            <p:nvPr/>
          </p:nvCxnSpPr>
          <p:spPr>
            <a:xfrm>
              <a:off x="1101199" y="5772968"/>
              <a:ext cx="1209271" cy="0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2" idx="0"/>
              <a:endCxn id="72" idx="4"/>
            </p:cNvCxnSpPr>
            <p:nvPr/>
          </p:nvCxnSpPr>
          <p:spPr>
            <a:xfrm>
              <a:off x="1705835" y="5168332"/>
              <a:ext cx="0" cy="1209271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2" idx="1"/>
              <a:endCxn id="72" idx="5"/>
            </p:cNvCxnSpPr>
            <p:nvPr/>
          </p:nvCxnSpPr>
          <p:spPr>
            <a:xfrm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2" idx="3"/>
              <a:endCxn id="72" idx="7"/>
            </p:cNvCxnSpPr>
            <p:nvPr/>
          </p:nvCxnSpPr>
          <p:spPr>
            <a:xfrm flipV="1"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Isosceles Triangle 88"/>
          <p:cNvSpPr/>
          <p:nvPr/>
        </p:nvSpPr>
        <p:spPr>
          <a:xfrm>
            <a:off x="2936491" y="4023820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489409" y="3069857"/>
            <a:ext cx="1002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Regular"/>
              </a:rPr>
              <a:t>User A</a:t>
            </a:r>
          </a:p>
        </p:txBody>
      </p:sp>
      <p:sp>
        <p:nvSpPr>
          <p:cNvPr id="88" name="Oval 87"/>
          <p:cNvSpPr/>
          <p:nvPr/>
        </p:nvSpPr>
        <p:spPr>
          <a:xfrm>
            <a:off x="2936491" y="4541074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61" name="Oval 60"/>
          <p:cNvSpPr/>
          <p:nvPr/>
        </p:nvSpPr>
        <p:spPr>
          <a:xfrm>
            <a:off x="2689060" y="4291855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59" name="Arc 58"/>
          <p:cNvSpPr/>
          <p:nvPr/>
        </p:nvSpPr>
        <p:spPr>
          <a:xfrm rot="5400000">
            <a:off x="2738145" y="4080401"/>
            <a:ext cx="504852" cy="511765"/>
          </a:xfrm>
          <a:prstGeom prst="arc">
            <a:avLst>
              <a:gd name="adj1" fmla="val 915357"/>
              <a:gd name="adj2" fmla="val 4225030"/>
            </a:avLst>
          </a:prstGeom>
          <a:ln>
            <a:solidFill>
              <a:schemeClr val="tx1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246454" y="3779811"/>
            <a:ext cx="649085" cy="289246"/>
          </a:xfrm>
          <a:prstGeom prst="accentCallout1">
            <a:avLst>
              <a:gd name="adj1" fmla="val 50010"/>
              <a:gd name="adj2" fmla="val 13025"/>
              <a:gd name="adj3" fmla="val 93124"/>
              <a:gd name="adj4" fmla="val -23839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60000"/>
              </a:lnSpc>
            </a:pPr>
            <a:r>
              <a:rPr lang="en-US" b="0" dirty="0">
                <a:latin typeface="Arial Regular"/>
              </a:rPr>
              <a:t>A2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42917" y="4579371"/>
            <a:ext cx="610350" cy="289246"/>
          </a:xfrm>
          <a:prstGeom prst="accentCallout1">
            <a:avLst>
              <a:gd name="adj1" fmla="val 50010"/>
              <a:gd name="adj2" fmla="val 13025"/>
              <a:gd name="adj3" fmla="val 25498"/>
              <a:gd name="adj4" fmla="val -2192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b="0" dirty="0">
                <a:latin typeface="Arial Regular"/>
              </a:rPr>
              <a:t>A1</a:t>
            </a: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4593544" y="2294339"/>
            <a:ext cx="108000" cy="108000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6085891" y="2640115"/>
            <a:ext cx="108000" cy="108000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85" name="Isosceles Triangle 84"/>
          <p:cNvSpPr>
            <a:spLocks noChangeAspect="1"/>
          </p:cNvSpPr>
          <p:nvPr/>
        </p:nvSpPr>
        <p:spPr>
          <a:xfrm>
            <a:off x="6535629" y="2640115"/>
            <a:ext cx="108000" cy="108000"/>
          </a:xfrm>
          <a:prstGeom prst="triangl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2" name="Right Arrow 11"/>
          <p:cNvSpPr/>
          <p:nvPr/>
        </p:nvSpPr>
        <p:spPr>
          <a:xfrm rot="18900000">
            <a:off x="2586772" y="4523151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5137704" y="3746396"/>
            <a:ext cx="1209271" cy="1209271"/>
            <a:chOff x="1101199" y="5168332"/>
            <a:chExt cx="1209271" cy="1209271"/>
          </a:xfrm>
        </p:grpSpPr>
        <p:sp>
          <p:nvSpPr>
            <p:cNvPr id="93" name="Oval 92"/>
            <p:cNvSpPr/>
            <p:nvPr/>
          </p:nvSpPr>
          <p:spPr>
            <a:xfrm>
              <a:off x="1458404" y="5519595"/>
              <a:ext cx="504852" cy="50485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274287" y="5338480"/>
              <a:ext cx="867042" cy="867042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101199" y="5168332"/>
              <a:ext cx="1209271" cy="1209271"/>
            </a:xfrm>
            <a:prstGeom prst="ellipse">
              <a:avLst/>
            </a:prstGeom>
            <a:noFill/>
            <a:ln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>
              <a:stCxn id="95" idx="2"/>
              <a:endCxn id="95" idx="6"/>
            </p:cNvCxnSpPr>
            <p:nvPr/>
          </p:nvCxnSpPr>
          <p:spPr>
            <a:xfrm>
              <a:off x="1101199" y="5772968"/>
              <a:ext cx="1209271" cy="0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  <a:endCxn id="95" idx="4"/>
            </p:cNvCxnSpPr>
            <p:nvPr/>
          </p:nvCxnSpPr>
          <p:spPr>
            <a:xfrm>
              <a:off x="1705835" y="5168332"/>
              <a:ext cx="0" cy="1209271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1"/>
              <a:endCxn id="95" idx="5"/>
            </p:cNvCxnSpPr>
            <p:nvPr/>
          </p:nvCxnSpPr>
          <p:spPr>
            <a:xfrm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5" idx="3"/>
              <a:endCxn id="95" idx="7"/>
            </p:cNvCxnSpPr>
            <p:nvPr/>
          </p:nvCxnSpPr>
          <p:spPr>
            <a:xfrm flipV="1">
              <a:off x="1278293" y="5345426"/>
              <a:ext cx="855083" cy="855083"/>
            </a:xfrm>
            <a:prstGeom prst="line">
              <a:avLst/>
            </a:prstGeom>
            <a:ln>
              <a:solidFill>
                <a:srgbClr val="BFBFBF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5236433" y="3047309"/>
            <a:ext cx="1011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Regular"/>
              </a:rPr>
              <a:t>User B</a:t>
            </a:r>
          </a:p>
        </p:txBody>
      </p:sp>
      <p:sp>
        <p:nvSpPr>
          <p:cNvPr id="109" name="Isosceles Triangle 108"/>
          <p:cNvSpPr/>
          <p:nvPr/>
        </p:nvSpPr>
        <p:spPr>
          <a:xfrm>
            <a:off x="5937268" y="4278254"/>
            <a:ext cx="108161" cy="108161"/>
          </a:xfrm>
          <a:prstGeom prst="triangl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05" name="Right Arrow 104"/>
          <p:cNvSpPr/>
          <p:nvPr/>
        </p:nvSpPr>
        <p:spPr>
          <a:xfrm rot="18900000">
            <a:off x="5337975" y="4523562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80151" y="4671290"/>
            <a:ext cx="965128" cy="3231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2000" b="0" dirty="0">
                <a:latin typeface="Arial Regular"/>
              </a:rPr>
              <a:t>Rotate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717558" y="4670692"/>
            <a:ext cx="965128" cy="3231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2000" b="0" dirty="0">
                <a:latin typeface="Arial Regular"/>
              </a:rPr>
              <a:t>Rotate</a:t>
            </a:r>
          </a:p>
        </p:txBody>
      </p:sp>
      <p:sp>
        <p:nvSpPr>
          <p:cNvPr id="110" name="Oval 109"/>
          <p:cNvSpPr/>
          <p:nvPr/>
        </p:nvSpPr>
        <p:spPr>
          <a:xfrm>
            <a:off x="5688259" y="4545255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57" name="Arc 56"/>
          <p:cNvSpPr/>
          <p:nvPr/>
        </p:nvSpPr>
        <p:spPr>
          <a:xfrm rot="5400000">
            <a:off x="5494512" y="4097325"/>
            <a:ext cx="504852" cy="511765"/>
          </a:xfrm>
          <a:prstGeom prst="arc">
            <a:avLst>
              <a:gd name="adj1" fmla="val 1008480"/>
              <a:gd name="adj2" fmla="val 4512135"/>
            </a:avLst>
          </a:prstGeom>
          <a:ln>
            <a:solidFill>
              <a:schemeClr val="tx1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440828" y="4296111"/>
            <a:ext cx="108161" cy="108161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64389" y="3995718"/>
            <a:ext cx="608831" cy="289246"/>
          </a:xfrm>
          <a:prstGeom prst="accentCallout1">
            <a:avLst>
              <a:gd name="adj1" fmla="val 50010"/>
              <a:gd name="adj2" fmla="val 13025"/>
              <a:gd name="adj3" fmla="val 108025"/>
              <a:gd name="adj4" fmla="val -26390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b="0" dirty="0">
                <a:latin typeface="Arial Regular"/>
              </a:rPr>
              <a:t>A2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80125" y="4551478"/>
            <a:ext cx="576032" cy="289246"/>
          </a:xfrm>
          <a:prstGeom prst="accentCallout1">
            <a:avLst>
              <a:gd name="adj1" fmla="val 50010"/>
              <a:gd name="adj2" fmla="val 13025"/>
              <a:gd name="adj3" fmla="val 25498"/>
              <a:gd name="adj4" fmla="val -21927"/>
            </a:avLst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b="0" dirty="0">
                <a:latin typeface="Arial Regular"/>
              </a:rPr>
              <a:t>A1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2689060" y="4023820"/>
            <a:ext cx="108161" cy="108161"/>
          </a:xfrm>
          <a:prstGeom prst="star5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77061" y="4083856"/>
            <a:ext cx="166310" cy="1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2743141" y="4118380"/>
            <a:ext cx="0" cy="159874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5-Point Star 110"/>
          <p:cNvSpPr/>
          <p:nvPr/>
        </p:nvSpPr>
        <p:spPr>
          <a:xfrm>
            <a:off x="5688259" y="4296951"/>
            <a:ext cx="108161" cy="108161"/>
          </a:xfrm>
          <a:prstGeom prst="star5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5771669" y="4351502"/>
            <a:ext cx="166310" cy="1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5552189" y="4351031"/>
            <a:ext cx="166310" cy="1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ight Arrow 124"/>
          <p:cNvSpPr/>
          <p:nvPr/>
        </p:nvSpPr>
        <p:spPr>
          <a:xfrm rot="5400000">
            <a:off x="5370967" y="3989740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/>
          <p:cNvSpPr/>
          <p:nvPr/>
        </p:nvSpPr>
        <p:spPr>
          <a:xfrm rot="5400000">
            <a:off x="5868769" y="3989740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5421519" y="3677659"/>
            <a:ext cx="707019" cy="3231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2000" b="0" dirty="0">
                <a:latin typeface="Arial Regular"/>
              </a:rPr>
              <a:t>Sum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899604" y="3714084"/>
            <a:ext cx="707019" cy="3231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2000" b="0" dirty="0">
                <a:latin typeface="Arial Regular"/>
              </a:rPr>
              <a:t>Sum</a:t>
            </a:r>
          </a:p>
        </p:txBody>
      </p:sp>
      <p:sp>
        <p:nvSpPr>
          <p:cNvPr id="129" name="Right Arrow 128"/>
          <p:cNvSpPr/>
          <p:nvPr/>
        </p:nvSpPr>
        <p:spPr>
          <a:xfrm>
            <a:off x="2385936" y="4235067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5400000">
            <a:off x="2865080" y="3738757"/>
            <a:ext cx="250983" cy="20732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ontent Placeholder 12"/>
          <p:cNvSpPr txBox="1">
            <a:spLocks/>
          </p:cNvSpPr>
          <p:nvPr/>
        </p:nvSpPr>
        <p:spPr>
          <a:xfrm>
            <a:off x="1628095" y="5441799"/>
            <a:ext cx="5887810" cy="999231"/>
          </a:xfrm>
          <a:prstGeom prst="rect">
            <a:avLst/>
          </a:prstGeom>
          <a:solidFill>
            <a:srgbClr val="CCFFCC">
              <a:alpha val="90000"/>
            </a:srgbClr>
          </a:solidFill>
          <a:ln w="28575" cmpd="sng">
            <a:solidFill>
              <a:schemeClr val="tx1"/>
            </a:solidFill>
            <a:prstDash val="sysDash"/>
          </a:ln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–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Char char="»"/>
              <a:defRPr sz="2800" b="0" i="0" kern="1200" spc="-5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dirty="0"/>
              <a:t>Zero-forcing </a:t>
            </a:r>
            <a:r>
              <a:rPr lang="en-US" b="1" dirty="0"/>
              <a:t>cancels</a:t>
            </a:r>
            <a:r>
              <a:rPr lang="en-US" dirty="0"/>
              <a:t> B, </a:t>
            </a:r>
            <a:r>
              <a:rPr lang="en-US" b="1" dirty="0"/>
              <a:t>revealing</a:t>
            </a:r>
            <a:r>
              <a:rPr lang="en-US" dirty="0"/>
              <a:t> A</a:t>
            </a:r>
          </a:p>
          <a:p>
            <a:pPr marL="0" indent="0" algn="ctr">
              <a:lnSpc>
                <a:spcPct val="90000"/>
              </a:lnSpc>
              <a:buFont typeface="Arial"/>
              <a:buNone/>
            </a:pPr>
            <a:r>
              <a:rPr lang="en-US" sz="2400" dirty="0"/>
              <a:t>Can re-run to cancel A, revealing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6382-E54B-314D-8CAB-17164E12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8" grpId="0" animBg="1"/>
      <p:bldP spid="61" grpId="0" animBg="1"/>
      <p:bldP spid="61" grpId="1" animBg="1"/>
      <p:bldP spid="59" grpId="0" animBg="1"/>
      <p:bldP spid="59" grpId="1" animBg="1"/>
      <p:bldP spid="65" grpId="0" animBg="1"/>
      <p:bldP spid="68" grpId="0" animBg="1"/>
      <p:bldP spid="74" grpId="0" animBg="1"/>
      <p:bldP spid="75" grpId="0" animBg="1"/>
      <p:bldP spid="85" grpId="0" animBg="1"/>
      <p:bldP spid="12" grpId="0" animBg="1"/>
      <p:bldP spid="12" grpId="1" animBg="1"/>
      <p:bldP spid="109" grpId="0" animBg="1"/>
      <p:bldP spid="105" grpId="0" animBg="1"/>
      <p:bldP spid="105" grpId="1" animBg="1"/>
      <p:bldP spid="15" grpId="0"/>
      <p:bldP spid="104" grpId="0"/>
      <p:bldP spid="110" grpId="0" animBg="1"/>
      <p:bldP spid="57" grpId="0" animBg="1"/>
      <p:bldP spid="57" grpId="1" animBg="1"/>
      <p:bldP spid="64" grpId="0" animBg="1"/>
      <p:bldP spid="64" grpId="1" animBg="1"/>
      <p:bldP spid="66" grpId="0" animBg="1"/>
      <p:bldP spid="67" grpId="0" animBg="1"/>
      <p:bldP spid="17" grpId="0" animBg="1"/>
      <p:bldP spid="111" grpId="0" animBg="1"/>
      <p:bldP spid="125" grpId="0" animBg="1"/>
      <p:bldP spid="126" grpId="0" animBg="1"/>
      <p:bldP spid="127" grpId="0"/>
      <p:bldP spid="128" grpId="0"/>
      <p:bldP spid="129" grpId="0" animBg="1"/>
      <p:bldP spid="130" grpId="0" animBg="1"/>
      <p:bldP spid="1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Spatial Multiplexing: More “Streams”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8166"/>
            <a:ext cx="8534400" cy="4857008"/>
          </a:xfrm>
        </p:spPr>
        <p:txBody>
          <a:bodyPr>
            <a:normAutofit/>
          </a:bodyPr>
          <a:lstStyle/>
          <a:p>
            <a:r>
              <a:rPr lang="en-US" dirty="0"/>
              <a:t>Send </a:t>
            </a:r>
            <a:r>
              <a:rPr lang="en-US" b="1" dirty="0">
                <a:solidFill>
                  <a:schemeClr val="tx2"/>
                </a:solidFill>
                <a:highlight>
                  <a:srgbClr val="FFFF00"/>
                </a:highlight>
              </a:rPr>
              <a:t>multiple streams of information</a:t>
            </a:r>
            <a:r>
              <a:rPr lang="en-US" dirty="0"/>
              <a:t> </a:t>
            </a:r>
            <a:r>
              <a:rPr lang="en-US" b="1" dirty="0"/>
              <a:t>over each of the spatial paths</a:t>
            </a:r>
            <a:r>
              <a:rPr lang="en-US" dirty="0"/>
              <a:t> between sender and receiver</a:t>
            </a:r>
          </a:p>
          <a:p>
            <a:pPr lvl="1"/>
            <a:r>
              <a:rPr lang="en-US" dirty="0"/>
              <a:t>This is called </a:t>
            </a:r>
            <a:r>
              <a:rPr lang="en-US" b="1" i="1" dirty="0"/>
              <a:t>spatial multiplexing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Potential for </a:t>
            </a:r>
            <a:r>
              <a:rPr lang="en-US" b="1" dirty="0">
                <a:solidFill>
                  <a:srgbClr val="008000"/>
                </a:solidFill>
              </a:rPr>
              <a:t>increased capacity by a factor of </a:t>
            </a:r>
            <a:r>
              <a:rPr lang="en-US" b="1" i="1" dirty="0">
                <a:solidFill>
                  <a:srgbClr val="008000"/>
                </a:solidFill>
              </a:rPr>
              <a:t>N</a:t>
            </a:r>
            <a:r>
              <a:rPr lang="en-US" dirty="0"/>
              <a:t> (minimum number of send or receive antennas):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Potential for </a:t>
            </a:r>
            <a:r>
              <a:rPr lang="en-US" dirty="0"/>
              <a:t>a </a:t>
            </a:r>
            <a:r>
              <a:rPr lang="en-US" b="1" dirty="0">
                <a:solidFill>
                  <a:srgbClr val="009900"/>
                </a:solidFill>
              </a:rPr>
              <a:t>multiplicative rate speed-up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115344" y="4231086"/>
          <a:ext cx="46085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4" imgW="1866900" imgH="241300" progId="Equation.3">
                  <p:embed/>
                </p:oleObj>
              </mc:Choice>
              <mc:Fallback>
                <p:oleObj name="Equation" r:id="rId4" imgW="1866900" imgH="2413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344" y="4231086"/>
                        <a:ext cx="4608512" cy="593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>
            <a:extLst>
              <a:ext uri="{FF2B5EF4-FFF2-40B4-BE49-F238E27FC236}">
                <a16:creationId xmlns:a16="http://schemas.microsoft.com/office/drawing/2014/main" id="{67AA9FC5-D2EE-6944-AFE5-16B553AFCFC0}"/>
              </a:ext>
            </a:extLst>
          </p:cNvPr>
          <p:cNvSpPr/>
          <p:nvPr/>
        </p:nvSpPr>
        <p:spPr>
          <a:xfrm>
            <a:off x="2933205" y="4824811"/>
            <a:ext cx="380011" cy="507210"/>
          </a:xfrm>
          <a:prstGeom prst="upArrow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B9DCA-3C6C-CC49-8BCF-C5D81406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152</TotalTime>
  <Words>1711</Words>
  <Application>Microsoft Macintosh PowerPoint</Application>
  <PresentationFormat>On-screen Show (4:3)</PresentationFormat>
  <Paragraphs>549</Paragraphs>
  <Slides>38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Regular</vt:lpstr>
      <vt:lpstr>Calibri</vt:lpstr>
      <vt:lpstr>Cambria Math</vt:lpstr>
      <vt:lpstr>Courier New</vt:lpstr>
      <vt:lpstr>Lucida Grande</vt:lpstr>
      <vt:lpstr>Minion Pro</vt:lpstr>
      <vt:lpstr>Times</vt:lpstr>
      <vt:lpstr>Times New Roman</vt:lpstr>
      <vt:lpstr>1_Office Theme</vt:lpstr>
      <vt:lpstr>Equation</vt:lpstr>
      <vt:lpstr>MIMO II: Physical Channel Modeling, Spatial Multiplexing</vt:lpstr>
      <vt:lpstr>Today</vt:lpstr>
      <vt:lpstr>The problem of wireless interference</vt:lpstr>
      <vt:lpstr>The problem of wireless interference</vt:lpstr>
      <vt:lpstr>The problem of wireless interference</vt:lpstr>
      <vt:lpstr>Leveraging Multiple Antennas</vt:lpstr>
      <vt:lpstr>Leveraging Multiple Antennas</vt:lpstr>
      <vt:lpstr>Intuition: Zero-Forcing Receiver</vt:lpstr>
      <vt:lpstr>Spatial Multiplexing: More “Streams”</vt:lpstr>
      <vt:lpstr>Today</vt:lpstr>
      <vt:lpstr>Physical Modeling of Multi-Antenna Channels</vt:lpstr>
      <vt:lpstr>Line-of-Sight SIMO Channel: A Second Look</vt:lpstr>
      <vt:lpstr>Line-of-Sight SIMO Channel: A Second Look</vt:lpstr>
      <vt:lpstr>Line-of-Sight SIMO Channel: Spatial Signature</vt:lpstr>
      <vt:lpstr>Line-of-Sight SIMO Channel: Maximal Ratio Combining (Review)</vt:lpstr>
      <vt:lpstr>Today</vt:lpstr>
      <vt:lpstr>The Line-of-Sight MIMO Channel</vt:lpstr>
      <vt:lpstr>The Line-of-Sight MIMO Channel: Channel Matrix</vt:lpstr>
      <vt:lpstr>The Line-of-Sight MIMO Channel: Identical Spatial Signatures</vt:lpstr>
      <vt:lpstr>The Line-of-Sight MIMO Channel: Takeaways</vt:lpstr>
      <vt:lpstr>Today</vt:lpstr>
      <vt:lpstr>Geographically-Separated Transmit Antennas: Space-Division Multiple Access (SDMA)</vt:lpstr>
      <vt:lpstr>Spatial Signature = Series of Phase Differences</vt:lpstr>
      <vt:lpstr>The Zero-Forcing Receiver (via Spatial Signatures)</vt:lpstr>
      <vt:lpstr>The Zero-Forcing Receiver (via Spatial Signatures)</vt:lpstr>
      <vt:lpstr>MIMO Separability: Discussion</vt:lpstr>
      <vt:lpstr>Today</vt:lpstr>
      <vt:lpstr>Geographically-Separated Receive Antennas: SDMA Downlink</vt:lpstr>
      <vt:lpstr>MIMO in Multipath</vt:lpstr>
      <vt:lpstr>Different Spatial Signatures: Intuition</vt:lpstr>
      <vt:lpstr>“Poorly-Conditioned” MIMO channels</vt:lpstr>
      <vt:lpstr>How Many Streams are Possible?</vt:lpstr>
      <vt:lpstr>How Many Streams are Possible?</vt:lpstr>
      <vt:lpstr>How Many Streams are Possible?</vt:lpstr>
      <vt:lpstr>How Many Streams are Possible?</vt:lpstr>
      <vt:lpstr>Degrees of Freedom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MIMO II: Physical Channel Modeling, Spatial Multiplexing</dc:title>
  <dc:creator>Kyle Jamieson</dc:creator>
  <cp:lastModifiedBy>Kyle Jamieson</cp:lastModifiedBy>
  <cp:revision>25</cp:revision>
  <cp:lastPrinted>2018-04-01T18:39:47Z</cp:lastPrinted>
  <dcterms:created xsi:type="dcterms:W3CDTF">2019-04-09T19:45:35Z</dcterms:created>
  <dcterms:modified xsi:type="dcterms:W3CDTF">2019-04-11T14:35:35Z</dcterms:modified>
</cp:coreProperties>
</file>