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5"/>
  </p:notesMasterIdLst>
  <p:handoutMasterIdLst>
    <p:handoutMasterId r:id="rId46"/>
  </p:handoutMasterIdLst>
  <p:sldIdLst>
    <p:sldId id="388" r:id="rId2"/>
    <p:sldId id="871" r:id="rId3"/>
    <p:sldId id="319" r:id="rId4"/>
    <p:sldId id="302" r:id="rId5"/>
    <p:sldId id="835" r:id="rId6"/>
    <p:sldId id="836" r:id="rId7"/>
    <p:sldId id="888" r:id="rId8"/>
    <p:sldId id="878" r:id="rId9"/>
    <p:sldId id="879" r:id="rId10"/>
    <p:sldId id="889" r:id="rId11"/>
    <p:sldId id="325" r:id="rId12"/>
    <p:sldId id="321" r:id="rId13"/>
    <p:sldId id="320" r:id="rId14"/>
    <p:sldId id="738" r:id="rId15"/>
    <p:sldId id="407" r:id="rId16"/>
    <p:sldId id="900" r:id="rId17"/>
    <p:sldId id="901" r:id="rId18"/>
    <p:sldId id="741" r:id="rId19"/>
    <p:sldId id="902" r:id="rId20"/>
    <p:sldId id="893" r:id="rId21"/>
    <p:sldId id="903" r:id="rId22"/>
    <p:sldId id="905" r:id="rId23"/>
    <p:sldId id="904" r:id="rId24"/>
    <p:sldId id="899" r:id="rId25"/>
    <p:sldId id="305" r:id="rId26"/>
    <p:sldId id="326" r:id="rId27"/>
    <p:sldId id="306" r:id="rId28"/>
    <p:sldId id="307" r:id="rId29"/>
    <p:sldId id="743" r:id="rId30"/>
    <p:sldId id="891" r:id="rId31"/>
    <p:sldId id="892" r:id="rId32"/>
    <p:sldId id="317" r:id="rId33"/>
    <p:sldId id="894" r:id="rId34"/>
    <p:sldId id="895" r:id="rId35"/>
    <p:sldId id="896" r:id="rId36"/>
    <p:sldId id="897" r:id="rId37"/>
    <p:sldId id="756" r:id="rId38"/>
    <p:sldId id="898" r:id="rId39"/>
    <p:sldId id="758" r:id="rId40"/>
    <p:sldId id="760" r:id="rId41"/>
    <p:sldId id="312" r:id="rId42"/>
    <p:sldId id="890" r:id="rId43"/>
    <p:sldId id="594" r:id="rId4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0000FF"/>
    <a:srgbClr val="CCFFFF"/>
    <a:srgbClr val="92D050"/>
    <a:srgbClr val="FF3300"/>
    <a:srgbClr val="FFCC99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7" autoAdjust="0"/>
    <p:restoredTop sz="89115" autoAdjust="0"/>
  </p:normalViewPr>
  <p:slideViewPr>
    <p:cSldViewPr snapToGrid="0">
      <p:cViewPr varScale="1">
        <p:scale>
          <a:sx n="159" d="100"/>
          <a:sy n="159" d="100"/>
        </p:scale>
        <p:origin x="9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16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7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5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5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x-non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326651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35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0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57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8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7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3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21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87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62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88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09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2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4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28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45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90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42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51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952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863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06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3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x-non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AT" altLang="x-none" b="1" dirty="0"/>
          </a:p>
        </p:txBody>
      </p:sp>
    </p:spTree>
    <p:extLst>
      <p:ext uri="{BB962C8B-B14F-4D97-AF65-F5344CB8AC3E}">
        <p14:creationId xmlns:p14="http://schemas.microsoft.com/office/powerpoint/2010/main" val="16043563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48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6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204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4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0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8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89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7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52189" y="1296175"/>
            <a:ext cx="8763528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763000" cy="2083904"/>
          </a:xfrm>
        </p:spPr>
        <p:txBody>
          <a:bodyPr/>
          <a:lstStyle>
            <a:lvl1pPr>
              <a:defRPr sz="2799" spc="-150">
                <a:latin typeface="Corbel" charset="0"/>
                <a:ea typeface="Corbel" charset="0"/>
                <a:cs typeface="Corbel" charset="0"/>
              </a:defRPr>
            </a:lvl1pPr>
            <a:lvl2pPr>
              <a:defRPr sz="2799" spc="-150">
                <a:latin typeface="Corbel" charset="0"/>
                <a:ea typeface="Corbel" charset="0"/>
                <a:cs typeface="Corbel" charset="0"/>
              </a:defRPr>
            </a:lvl2pPr>
            <a:lvl3pPr>
              <a:defRPr sz="2799" spc="-150">
                <a:latin typeface="Corbel" charset="0"/>
                <a:ea typeface="Corbel" charset="0"/>
                <a:cs typeface="Corbel" charset="0"/>
              </a:defRPr>
            </a:lvl3pPr>
            <a:lvl4pPr>
              <a:defRPr sz="2799" spc="-150">
                <a:latin typeface="Corbel" charset="0"/>
                <a:ea typeface="Corbel" charset="0"/>
                <a:cs typeface="Corbel" charset="0"/>
              </a:defRPr>
            </a:lvl4pPr>
            <a:lvl5pPr>
              <a:defRPr sz="2799" spc="-150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1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398" spc="-150"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" y="3664223"/>
            <a:ext cx="4306957" cy="2809464"/>
          </a:xfrm>
        </p:spPr>
        <p:txBody>
          <a:bodyPr/>
          <a:lstStyle>
            <a:lvl1pPr>
              <a:defRPr sz="2799" spc="-150">
                <a:latin typeface="Corbel" charset="0"/>
                <a:ea typeface="Corbel" charset="0"/>
                <a:cs typeface="Corbel" charset="0"/>
              </a:defRPr>
            </a:lvl1pPr>
            <a:lvl2pPr>
              <a:defRPr sz="2799" spc="-150">
                <a:latin typeface="Corbel" charset="0"/>
                <a:ea typeface="Corbel" charset="0"/>
                <a:cs typeface="Corbel" charset="0"/>
              </a:defRPr>
            </a:lvl2pPr>
            <a:lvl3pPr>
              <a:defRPr sz="2799" spc="-150">
                <a:latin typeface="Corbel" charset="0"/>
                <a:ea typeface="Corbel" charset="0"/>
                <a:cs typeface="Corbel" charset="0"/>
              </a:defRPr>
            </a:lvl3pPr>
            <a:lvl4pPr>
              <a:defRPr sz="2799" spc="-150">
                <a:latin typeface="Corbel" charset="0"/>
                <a:ea typeface="Corbel" charset="0"/>
                <a:cs typeface="Corbel" charset="0"/>
              </a:defRPr>
            </a:lvl4pPr>
            <a:lvl5pPr>
              <a:defRPr sz="2799" spc="-150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52122" y="3664223"/>
            <a:ext cx="4363278" cy="2809464"/>
          </a:xfrm>
        </p:spPr>
        <p:txBody>
          <a:bodyPr/>
          <a:lstStyle>
            <a:lvl1pPr>
              <a:defRPr sz="2799" spc="-150">
                <a:latin typeface="Corbel" charset="0"/>
                <a:ea typeface="Corbel" charset="0"/>
                <a:cs typeface="Corbel" charset="0"/>
              </a:defRPr>
            </a:lvl1pPr>
            <a:lvl2pPr>
              <a:defRPr sz="2799" spc="-150">
                <a:latin typeface="Corbel" charset="0"/>
                <a:ea typeface="Corbel" charset="0"/>
                <a:cs typeface="Corbel" charset="0"/>
              </a:defRPr>
            </a:lvl2pPr>
            <a:lvl3pPr>
              <a:defRPr sz="2799" spc="-150">
                <a:latin typeface="Corbel" charset="0"/>
                <a:ea typeface="Corbel" charset="0"/>
                <a:cs typeface="Corbel" charset="0"/>
              </a:defRPr>
            </a:lvl3pPr>
            <a:lvl4pPr>
              <a:defRPr sz="2799" spc="-150">
                <a:latin typeface="Corbel" charset="0"/>
                <a:ea typeface="Corbel" charset="0"/>
                <a:cs typeface="Corbel" charset="0"/>
              </a:defRPr>
            </a:lvl4pPr>
            <a:lvl5pPr>
              <a:defRPr sz="2799" spc="-150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latin typeface="Corbel" charset="0"/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Corbel" charset="0"/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latin typeface="Corbel" charset="0"/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4FBB0C2C-39CA-1542-84EB-DDB024902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9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88101"/>
            <a:ext cx="8382000" cy="1905000"/>
          </a:xfrm>
        </p:spPr>
        <p:txBody>
          <a:bodyPr/>
          <a:lstStyle/>
          <a:p>
            <a:r>
              <a:rPr lang="en-US" dirty="0"/>
              <a:t>Receiver Designs for the</a:t>
            </a:r>
            <a:br>
              <a:rPr lang="en-US" dirty="0"/>
            </a:br>
            <a:r>
              <a:rPr lang="en-US" dirty="0"/>
              <a:t>Radio Channel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Lecture </a:t>
            </a:r>
            <a:r>
              <a:rPr lang="en-US" altLang="zh-CN" dirty="0"/>
              <a:t>15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b="1" dirty="0"/>
              <a:t>Kyle Jamieson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4A596-B913-574E-B580-B1C894C66947}"/>
              </a:ext>
            </a:extLst>
          </p:cNvPr>
          <p:cNvSpPr txBox="1"/>
          <p:nvPr/>
        </p:nvSpPr>
        <p:spPr>
          <a:xfrm>
            <a:off x="2908726" y="6270567"/>
            <a:ext cx="3326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[Parts adapted from C. Sodini, W. Ozan, J. Tan]</a:t>
            </a:r>
          </a:p>
        </p:txBody>
      </p:sp>
    </p:spTree>
    <p:extLst>
      <p:ext uri="{BB962C8B-B14F-4D97-AF65-F5344CB8AC3E}">
        <p14:creationId xmlns:p14="http://schemas.microsoft.com/office/powerpoint/2010/main" val="67006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Delay Spread and Frequency-Selective Fading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Time-Domain Equalization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Orthogonal Frequency Division Multiplexing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7224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572FC8BC-1BD7-C245-BA0F-5999D0E32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182470"/>
            <a:ext cx="8763000" cy="1294530"/>
          </a:xfrm>
        </p:spPr>
        <p:txBody>
          <a:bodyPr/>
          <a:lstStyle/>
          <a:p>
            <a:r>
              <a:rPr lang="en-US" dirty="0"/>
              <a:t>Choose symbol time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 ≫ channel delay spread </a:t>
            </a:r>
            <a:r>
              <a:rPr lang="en-US" i="1" dirty="0"/>
              <a:t>T</a:t>
            </a:r>
            <a:r>
              <a:rPr lang="en-US" i="1" baseline="-25000" dirty="0"/>
              <a:t>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Solution: Increase symbol time</a:t>
            </a:r>
          </a:p>
        </p:txBody>
      </p:sp>
      <p:pic>
        <p:nvPicPr>
          <p:cNvPr id="7" name="Picture 4" descr="AABRMPT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7"/>
          <a:stretch/>
        </p:blipFill>
        <p:spPr bwMode="auto">
          <a:xfrm>
            <a:off x="154443" y="1833172"/>
            <a:ext cx="8760423" cy="22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02066D-E813-8F45-98A2-30AC4DC8E655}"/>
              </a:ext>
            </a:extLst>
          </p:cNvPr>
          <p:cNvGrpSpPr/>
          <p:nvPr/>
        </p:nvGrpSpPr>
        <p:grpSpPr>
          <a:xfrm>
            <a:off x="155599" y="4465616"/>
            <a:ext cx="8759267" cy="565549"/>
            <a:chOff x="154443" y="4867785"/>
            <a:chExt cx="8759267" cy="565549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54443" y="4867785"/>
              <a:ext cx="8759267" cy="56554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600" kern="1200" spc="-1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600" kern="1200" spc="-1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charset="-128"/>
                </a:defRPr>
              </a:lvl2pPr>
              <a:lvl3pPr marL="1144588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600" kern="1200" spc="-1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charset="-128"/>
                </a:defRPr>
              </a:lvl3pPr>
              <a:lvl4pPr marL="1601788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600" kern="1200" spc="-1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charset="-128"/>
                </a:defRPr>
              </a:lvl4pPr>
              <a:lvl5pPr marL="2058988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 kern="1200" spc="-1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charset="-128"/>
                </a:defRPr>
              </a:lvl5pPr>
              <a:lvl6pPr marL="2518120" indent="-228920" algn="l" defTabSz="457840" rtl="0" eaLnBrk="1" latinLnBrk="0" hangingPunct="1">
                <a:spcBef>
                  <a:spcPct val="20000"/>
                </a:spcBef>
                <a:buFont typeface="Arial"/>
                <a:buChar char="•"/>
                <a:defRPr sz="20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5961" indent="-228920" algn="l" defTabSz="457840" rtl="0" eaLnBrk="1" latinLnBrk="0" hangingPunct="1">
                <a:spcBef>
                  <a:spcPct val="20000"/>
                </a:spcBef>
                <a:buFont typeface="Arial"/>
                <a:buChar char="•"/>
                <a:defRPr sz="20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33801" indent="-228920" algn="l" defTabSz="457840" rtl="0" eaLnBrk="1" latinLnBrk="0" hangingPunct="1">
                <a:spcBef>
                  <a:spcPct val="20000"/>
                </a:spcBef>
                <a:buFont typeface="Arial"/>
                <a:buChar char="•"/>
                <a:defRPr sz="20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91641" indent="-228920" algn="l" defTabSz="457840" rtl="0" eaLnBrk="1" latinLnBrk="0" hangingPunct="1">
                <a:spcBef>
                  <a:spcPct val="20000"/>
                </a:spcBef>
                <a:buFont typeface="Arial"/>
                <a:buChar char="•"/>
                <a:defRPr sz="20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Transmitted signal								Received signal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323078" y="4936113"/>
              <a:ext cx="152118" cy="15211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50119" y="4936113"/>
              <a:ext cx="152118" cy="152118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96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41002" y="270736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9565" y="2707360"/>
            <a:ext cx="152118" cy="15211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18" name="Picture 4" descr="AABRMPT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24" b="37796" l="62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75" t="14454" r="17037" b="64160"/>
          <a:stretch/>
        </p:blipFill>
        <p:spPr bwMode="auto">
          <a:xfrm>
            <a:off x="6745780" y="2498075"/>
            <a:ext cx="1742234" cy="9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2700000">
            <a:off x="6873094" y="3370692"/>
            <a:ext cx="355772" cy="37444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13649" y="2707360"/>
            <a:ext cx="152118" cy="15211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21" name="Picture 4" descr="AABRMPT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 t="17769" r="90380" b="63708"/>
          <a:stretch/>
        </p:blipFill>
        <p:spPr bwMode="auto">
          <a:xfrm>
            <a:off x="1314003" y="2648549"/>
            <a:ext cx="735238" cy="8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7926" y="2300790"/>
            <a:ext cx="278884" cy="40657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0851" y="2294790"/>
            <a:ext cx="278884" cy="40657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91803" y="2323367"/>
            <a:ext cx="45634" cy="156832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52095" y="2323367"/>
            <a:ext cx="45634" cy="156832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3100" y="2348963"/>
            <a:ext cx="45634" cy="1734525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03393" y="2348963"/>
            <a:ext cx="46276" cy="1734525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5643" y="270136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4808" y="2298694"/>
            <a:ext cx="286727" cy="3379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97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F174FF-CAF1-CD49-A830-59AEDFA19D2C}"/>
              </a:ext>
            </a:extLst>
          </p:cNvPr>
          <p:cNvSpPr txBox="1"/>
          <p:nvPr/>
        </p:nvSpPr>
        <p:spPr>
          <a:xfrm>
            <a:off x="856531" y="3532257"/>
            <a:ext cx="130247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b="0" i="1" dirty="0">
              <a:latin typeface="Times" pitchFamily="2" charset="0"/>
              <a:ea typeface="Arial" charset="0"/>
              <a:cs typeface="Arial" charset="0"/>
            </a:endParaRPr>
          </a:p>
          <a:p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(</a:t>
            </a:r>
            <a:r>
              <a:rPr lang="en-US" b="0" i="1" u="sng" dirty="0">
                <a:highlight>
                  <a:srgbClr val="FFFF00"/>
                </a:highlight>
                <a:latin typeface="Times" pitchFamily="2" charset="0"/>
                <a:ea typeface="Arial" charset="0"/>
                <a:cs typeface="Arial" charset="0"/>
              </a:rPr>
              <a:t>double</a:t>
            </a:r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) T</a:t>
            </a:r>
            <a:r>
              <a:rPr lang="en-US" b="0" i="1" baseline="-25000" dirty="0">
                <a:latin typeface="Times" pitchFamily="2" charset="0"/>
                <a:ea typeface="Arial" charset="0"/>
                <a:cs typeface="Arial" charset="0"/>
              </a:rPr>
              <a:t>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328C32-086A-A441-B953-2233280B2A4E}"/>
              </a:ext>
            </a:extLst>
          </p:cNvPr>
          <p:cNvCxnSpPr>
            <a:cxnSpLocks/>
          </p:cNvCxnSpPr>
          <p:nvPr/>
        </p:nvCxnSpPr>
        <p:spPr>
          <a:xfrm>
            <a:off x="1411631" y="3789111"/>
            <a:ext cx="988662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12425" y="3629891"/>
            <a:ext cx="851542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No ISI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F69655-F10C-8947-B06D-F59903035D19}"/>
              </a:ext>
            </a:extLst>
          </p:cNvPr>
          <p:cNvSpPr/>
          <p:nvPr/>
        </p:nvSpPr>
        <p:spPr>
          <a:xfrm>
            <a:off x="3247200" y="3843656"/>
            <a:ext cx="2044800" cy="254232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D57B6D-3667-FD46-AAC8-0BC8F4CA2DEC}"/>
              </a:ext>
            </a:extLst>
          </p:cNvPr>
          <p:cNvSpPr/>
          <p:nvPr/>
        </p:nvSpPr>
        <p:spPr>
          <a:xfrm>
            <a:off x="3691802" y="3475116"/>
            <a:ext cx="439877" cy="531895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FE9D80-1E5F-9A4D-B5A6-42B98F015E10}"/>
              </a:ext>
            </a:extLst>
          </p:cNvPr>
          <p:cNvSpPr txBox="1"/>
          <p:nvPr/>
        </p:nvSpPr>
        <p:spPr>
          <a:xfrm>
            <a:off x="3603237" y="2017843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Times" pitchFamily="2" charset="0"/>
                <a:ea typeface="Arial" charset="0"/>
                <a:cs typeface="Arial" charset="0"/>
              </a:rPr>
              <a:t>(at receiver)</a:t>
            </a:r>
          </a:p>
        </p:txBody>
      </p:sp>
    </p:spTree>
    <p:extLst>
      <p:ext uri="{BB962C8B-B14F-4D97-AF65-F5344CB8AC3E}">
        <p14:creationId xmlns:p14="http://schemas.microsoft.com/office/powerpoint/2010/main" val="360538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94" dirty="0"/>
              <a:t>Symbol time determines</a:t>
            </a:r>
            <a:br>
              <a:rPr lang="en-US" sz="3594" dirty="0"/>
            </a:br>
            <a:r>
              <a:rPr lang="en-US" sz="3594" dirty="0"/>
              <a:t>frequency bandwidth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97DA2-CE88-0241-930D-3497A1635A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2423329" y="1911081"/>
            <a:ext cx="0" cy="1772422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2952" y="1902756"/>
            <a:ext cx="0" cy="1780747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69765" y="1902756"/>
            <a:ext cx="0" cy="1780747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55605" y="1922208"/>
            <a:ext cx="0" cy="1761295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460179" y="2316934"/>
            <a:ext cx="2883529" cy="1419617"/>
            <a:chOff x="5137362" y="3277495"/>
            <a:chExt cx="2888869" cy="142224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137362" y="4263463"/>
              <a:ext cx="2815871" cy="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745385" y="4300273"/>
              <a:ext cx="280846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 dirty="0">
                  <a:latin typeface="Corbel" charset="0"/>
                  <a:ea typeface="Corbel" charset="0"/>
                  <a:cs typeface="Corbel" charset="0"/>
                </a:rPr>
                <a:t>t</a:t>
              </a:r>
              <a:endParaRPr lang="en-US" sz="1996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22068" y="3277495"/>
              <a:ext cx="2448657" cy="985472"/>
            </a:xfrm>
            <a:custGeom>
              <a:avLst/>
              <a:gdLst>
                <a:gd name="connsiteX0" fmla="*/ 0 w 2543907"/>
                <a:gd name="connsiteY0" fmla="*/ 973016 h 973016"/>
                <a:gd name="connsiteX1" fmla="*/ 703384 w 2543907"/>
                <a:gd name="connsiteY1" fmla="*/ 973016 h 973016"/>
                <a:gd name="connsiteX2" fmla="*/ 703384 w 2543907"/>
                <a:gd name="connsiteY2" fmla="*/ 0 h 973016"/>
                <a:gd name="connsiteX3" fmla="*/ 1934307 w 2543907"/>
                <a:gd name="connsiteY3" fmla="*/ 0 h 973016"/>
                <a:gd name="connsiteX4" fmla="*/ 1934307 w 2543907"/>
                <a:gd name="connsiteY4" fmla="*/ 973016 h 973016"/>
                <a:gd name="connsiteX5" fmla="*/ 2543907 w 2543907"/>
                <a:gd name="connsiteY5" fmla="*/ 973016 h 973016"/>
                <a:gd name="connsiteX0" fmla="*/ 0 w 2543907"/>
                <a:gd name="connsiteY0" fmla="*/ 973016 h 984739"/>
                <a:gd name="connsiteX1" fmla="*/ 1043354 w 2543907"/>
                <a:gd name="connsiteY1" fmla="*/ 984739 h 984739"/>
                <a:gd name="connsiteX2" fmla="*/ 703384 w 2543907"/>
                <a:gd name="connsiteY2" fmla="*/ 0 h 984739"/>
                <a:gd name="connsiteX3" fmla="*/ 1934307 w 2543907"/>
                <a:gd name="connsiteY3" fmla="*/ 0 h 984739"/>
                <a:gd name="connsiteX4" fmla="*/ 1934307 w 2543907"/>
                <a:gd name="connsiteY4" fmla="*/ 973016 h 984739"/>
                <a:gd name="connsiteX5" fmla="*/ 2543907 w 2543907"/>
                <a:gd name="connsiteY5" fmla="*/ 973016 h 984739"/>
                <a:gd name="connsiteX0" fmla="*/ 0 w 2543907"/>
                <a:gd name="connsiteY0" fmla="*/ 973016 h 984739"/>
                <a:gd name="connsiteX1" fmla="*/ 1043354 w 2543907"/>
                <a:gd name="connsiteY1" fmla="*/ 984739 h 984739"/>
                <a:gd name="connsiteX2" fmla="*/ 1043353 w 2543907"/>
                <a:gd name="connsiteY2" fmla="*/ 11723 h 984739"/>
                <a:gd name="connsiteX3" fmla="*/ 1934307 w 2543907"/>
                <a:gd name="connsiteY3" fmla="*/ 0 h 984739"/>
                <a:gd name="connsiteX4" fmla="*/ 1934307 w 2543907"/>
                <a:gd name="connsiteY4" fmla="*/ 973016 h 984739"/>
                <a:gd name="connsiteX5" fmla="*/ 2543907 w 2543907"/>
                <a:gd name="connsiteY5" fmla="*/ 973016 h 984739"/>
                <a:gd name="connsiteX0" fmla="*/ 0 w 2543907"/>
                <a:gd name="connsiteY0" fmla="*/ 973016 h 984739"/>
                <a:gd name="connsiteX1" fmla="*/ 1043354 w 2543907"/>
                <a:gd name="connsiteY1" fmla="*/ 984739 h 984739"/>
                <a:gd name="connsiteX2" fmla="*/ 1043353 w 2543907"/>
                <a:gd name="connsiteY2" fmla="*/ 11723 h 984739"/>
                <a:gd name="connsiteX3" fmla="*/ 1934307 w 2543907"/>
                <a:gd name="connsiteY3" fmla="*/ 0 h 984739"/>
                <a:gd name="connsiteX4" fmla="*/ 1547446 w 2543907"/>
                <a:gd name="connsiteY4" fmla="*/ 984739 h 984739"/>
                <a:gd name="connsiteX5" fmla="*/ 2543907 w 2543907"/>
                <a:gd name="connsiteY5" fmla="*/ 973016 h 984739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47446 w 2543907"/>
                <a:gd name="connsiteY3" fmla="*/ 11723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59169 w 2543907"/>
                <a:gd name="connsiteY3" fmla="*/ 0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47446 w 2543907"/>
                <a:gd name="connsiteY3" fmla="*/ 23446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44271 w 2543907"/>
                <a:gd name="connsiteY3" fmla="*/ 4396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37921 w 2543907"/>
                <a:gd name="connsiteY3" fmla="*/ 1221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3247 h 974970"/>
                <a:gd name="connsiteX1" fmla="*/ 1043354 w 2543907"/>
                <a:gd name="connsiteY1" fmla="*/ 974970 h 974970"/>
                <a:gd name="connsiteX2" fmla="*/ 1043353 w 2543907"/>
                <a:gd name="connsiteY2" fmla="*/ 1954 h 974970"/>
                <a:gd name="connsiteX3" fmla="*/ 1550621 w 2543907"/>
                <a:gd name="connsiteY3" fmla="*/ 0 h 974970"/>
                <a:gd name="connsiteX4" fmla="*/ 1547446 w 2543907"/>
                <a:gd name="connsiteY4" fmla="*/ 974970 h 974970"/>
                <a:gd name="connsiteX5" fmla="*/ 2543907 w 2543907"/>
                <a:gd name="connsiteY5" fmla="*/ 963247 h 974970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37921 w 2543907"/>
                <a:gd name="connsiteY3" fmla="*/ 1221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9597 h 981320"/>
                <a:gd name="connsiteX1" fmla="*/ 1043354 w 2543907"/>
                <a:gd name="connsiteY1" fmla="*/ 981320 h 981320"/>
                <a:gd name="connsiteX2" fmla="*/ 1043353 w 2543907"/>
                <a:gd name="connsiteY2" fmla="*/ 8304 h 981320"/>
                <a:gd name="connsiteX3" fmla="*/ 1537921 w 2543907"/>
                <a:gd name="connsiteY3" fmla="*/ 0 h 981320"/>
                <a:gd name="connsiteX4" fmla="*/ 1547446 w 2543907"/>
                <a:gd name="connsiteY4" fmla="*/ 981320 h 981320"/>
                <a:gd name="connsiteX5" fmla="*/ 2543907 w 2543907"/>
                <a:gd name="connsiteY5" fmla="*/ 969597 h 981320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37921 w 2543907"/>
                <a:gd name="connsiteY3" fmla="*/ 1221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6422 h 978145"/>
                <a:gd name="connsiteX1" fmla="*/ 1043354 w 2543907"/>
                <a:gd name="connsiteY1" fmla="*/ 978145 h 978145"/>
                <a:gd name="connsiteX2" fmla="*/ 1043353 w 2543907"/>
                <a:gd name="connsiteY2" fmla="*/ 5129 h 978145"/>
                <a:gd name="connsiteX3" fmla="*/ 1537921 w 2543907"/>
                <a:gd name="connsiteY3" fmla="*/ 0 h 978145"/>
                <a:gd name="connsiteX4" fmla="*/ 1547446 w 2543907"/>
                <a:gd name="connsiteY4" fmla="*/ 978145 h 978145"/>
                <a:gd name="connsiteX5" fmla="*/ 2543907 w 2543907"/>
                <a:gd name="connsiteY5" fmla="*/ 966422 h 978145"/>
                <a:gd name="connsiteX0" fmla="*/ 0 w 2543907"/>
                <a:gd name="connsiteY0" fmla="*/ 966422 h 984495"/>
                <a:gd name="connsiteX1" fmla="*/ 903654 w 2543907"/>
                <a:gd name="connsiteY1" fmla="*/ 984495 h 984495"/>
                <a:gd name="connsiteX2" fmla="*/ 1043353 w 2543907"/>
                <a:gd name="connsiteY2" fmla="*/ 5129 h 984495"/>
                <a:gd name="connsiteX3" fmla="*/ 1537921 w 2543907"/>
                <a:gd name="connsiteY3" fmla="*/ 0 h 984495"/>
                <a:gd name="connsiteX4" fmla="*/ 1547446 w 2543907"/>
                <a:gd name="connsiteY4" fmla="*/ 978145 h 984495"/>
                <a:gd name="connsiteX5" fmla="*/ 2543907 w 2543907"/>
                <a:gd name="connsiteY5" fmla="*/ 966422 h 984495"/>
                <a:gd name="connsiteX0" fmla="*/ 0 w 2543907"/>
                <a:gd name="connsiteY0" fmla="*/ 966422 h 984495"/>
                <a:gd name="connsiteX1" fmla="*/ 903654 w 2543907"/>
                <a:gd name="connsiteY1" fmla="*/ 984495 h 984495"/>
                <a:gd name="connsiteX2" fmla="*/ 903653 w 2543907"/>
                <a:gd name="connsiteY2" fmla="*/ 11479 h 984495"/>
                <a:gd name="connsiteX3" fmla="*/ 1537921 w 2543907"/>
                <a:gd name="connsiteY3" fmla="*/ 0 h 984495"/>
                <a:gd name="connsiteX4" fmla="*/ 1547446 w 2543907"/>
                <a:gd name="connsiteY4" fmla="*/ 978145 h 984495"/>
                <a:gd name="connsiteX5" fmla="*/ 2543907 w 2543907"/>
                <a:gd name="connsiteY5" fmla="*/ 966422 h 984495"/>
                <a:gd name="connsiteX0" fmla="*/ 0 w 2543907"/>
                <a:gd name="connsiteY0" fmla="*/ 954943 h 973016"/>
                <a:gd name="connsiteX1" fmla="*/ 903654 w 2543907"/>
                <a:gd name="connsiteY1" fmla="*/ 973016 h 973016"/>
                <a:gd name="connsiteX2" fmla="*/ 903653 w 2543907"/>
                <a:gd name="connsiteY2" fmla="*/ 0 h 973016"/>
                <a:gd name="connsiteX3" fmla="*/ 1544271 w 2543907"/>
                <a:gd name="connsiteY3" fmla="*/ 1221 h 973016"/>
                <a:gd name="connsiteX4" fmla="*/ 1547446 w 2543907"/>
                <a:gd name="connsiteY4" fmla="*/ 966666 h 973016"/>
                <a:gd name="connsiteX5" fmla="*/ 2543907 w 2543907"/>
                <a:gd name="connsiteY5" fmla="*/ 954943 h 973016"/>
                <a:gd name="connsiteX0" fmla="*/ 0 w 2556607"/>
                <a:gd name="connsiteY0" fmla="*/ 954943 h 980343"/>
                <a:gd name="connsiteX1" fmla="*/ 903654 w 2556607"/>
                <a:gd name="connsiteY1" fmla="*/ 973016 h 980343"/>
                <a:gd name="connsiteX2" fmla="*/ 903653 w 2556607"/>
                <a:gd name="connsiteY2" fmla="*/ 0 h 980343"/>
                <a:gd name="connsiteX3" fmla="*/ 1544271 w 2556607"/>
                <a:gd name="connsiteY3" fmla="*/ 1221 h 980343"/>
                <a:gd name="connsiteX4" fmla="*/ 1547446 w 2556607"/>
                <a:gd name="connsiteY4" fmla="*/ 966666 h 980343"/>
                <a:gd name="connsiteX5" fmla="*/ 2556607 w 2556607"/>
                <a:gd name="connsiteY5" fmla="*/ 980343 h 980343"/>
                <a:gd name="connsiteX0" fmla="*/ 0 w 2531207"/>
                <a:gd name="connsiteY0" fmla="*/ 980343 h 980343"/>
                <a:gd name="connsiteX1" fmla="*/ 878254 w 2531207"/>
                <a:gd name="connsiteY1" fmla="*/ 973016 h 980343"/>
                <a:gd name="connsiteX2" fmla="*/ 878253 w 2531207"/>
                <a:gd name="connsiteY2" fmla="*/ 0 h 980343"/>
                <a:gd name="connsiteX3" fmla="*/ 1518871 w 2531207"/>
                <a:gd name="connsiteY3" fmla="*/ 1221 h 980343"/>
                <a:gd name="connsiteX4" fmla="*/ 1522046 w 2531207"/>
                <a:gd name="connsiteY4" fmla="*/ 966666 h 980343"/>
                <a:gd name="connsiteX5" fmla="*/ 2531207 w 2531207"/>
                <a:gd name="connsiteY5" fmla="*/ 980343 h 980343"/>
                <a:gd name="connsiteX0" fmla="*/ 0 w 2448657"/>
                <a:gd name="connsiteY0" fmla="*/ 980343 h 980343"/>
                <a:gd name="connsiteX1" fmla="*/ 878254 w 2448657"/>
                <a:gd name="connsiteY1" fmla="*/ 973016 h 980343"/>
                <a:gd name="connsiteX2" fmla="*/ 878253 w 2448657"/>
                <a:gd name="connsiteY2" fmla="*/ 0 h 980343"/>
                <a:gd name="connsiteX3" fmla="*/ 1518871 w 2448657"/>
                <a:gd name="connsiteY3" fmla="*/ 1221 h 980343"/>
                <a:gd name="connsiteX4" fmla="*/ 1522046 w 2448657"/>
                <a:gd name="connsiteY4" fmla="*/ 966666 h 980343"/>
                <a:gd name="connsiteX5" fmla="*/ 2448657 w 2448657"/>
                <a:gd name="connsiteY5" fmla="*/ 973993 h 980343"/>
                <a:gd name="connsiteX0" fmla="*/ 0 w 2448657"/>
                <a:gd name="connsiteY0" fmla="*/ 985472 h 985472"/>
                <a:gd name="connsiteX1" fmla="*/ 878254 w 2448657"/>
                <a:gd name="connsiteY1" fmla="*/ 978145 h 985472"/>
                <a:gd name="connsiteX2" fmla="*/ 878253 w 2448657"/>
                <a:gd name="connsiteY2" fmla="*/ 5129 h 985472"/>
                <a:gd name="connsiteX3" fmla="*/ 1518871 w 2448657"/>
                <a:gd name="connsiteY3" fmla="*/ 0 h 985472"/>
                <a:gd name="connsiteX4" fmla="*/ 1522046 w 2448657"/>
                <a:gd name="connsiteY4" fmla="*/ 971795 h 985472"/>
                <a:gd name="connsiteX5" fmla="*/ 2448657 w 2448657"/>
                <a:gd name="connsiteY5" fmla="*/ 979122 h 98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8657" h="985472">
                  <a:moveTo>
                    <a:pt x="0" y="985472"/>
                  </a:moveTo>
                  <a:lnTo>
                    <a:pt x="878254" y="978145"/>
                  </a:lnTo>
                  <a:cubicBezTo>
                    <a:pt x="878254" y="653806"/>
                    <a:pt x="878253" y="329468"/>
                    <a:pt x="878253" y="5129"/>
                  </a:cubicBezTo>
                  <a:lnTo>
                    <a:pt x="1518871" y="0"/>
                  </a:lnTo>
                  <a:cubicBezTo>
                    <a:pt x="1519929" y="322873"/>
                    <a:pt x="1520988" y="648922"/>
                    <a:pt x="1522046" y="971795"/>
                  </a:cubicBezTo>
                  <a:lnTo>
                    <a:pt x="2448657" y="979122"/>
                  </a:ln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864012" y="1922208"/>
            <a:ext cx="0" cy="1761295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15346" y="1397484"/>
            <a:ext cx="1520550" cy="705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6" i="1" dirty="0">
                <a:latin typeface="Corbel" charset="0"/>
                <a:ea typeface="Corbel" charset="0"/>
                <a:cs typeface="Corbel" charset="0"/>
              </a:rPr>
              <a:t>Symbol time</a:t>
            </a:r>
          </a:p>
          <a:p>
            <a:pPr algn="ctr"/>
            <a:r>
              <a:rPr lang="en-US" sz="1996" i="1" dirty="0">
                <a:latin typeface="Corbel" charset="0"/>
                <a:ea typeface="Corbel" charset="0"/>
                <a:cs typeface="Corbel" charset="0"/>
              </a:rPr>
              <a:t>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287230" y="2242054"/>
            <a:ext cx="576782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269765" y="3621286"/>
            <a:ext cx="6664277" cy="1900313"/>
            <a:chOff x="1162050" y="4047092"/>
            <a:chExt cx="6676618" cy="190383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1162050" y="4822031"/>
              <a:ext cx="1155700" cy="0"/>
            </a:xfrm>
            <a:prstGeom prst="straightConnector1">
              <a:avLst/>
            </a:prstGeom>
            <a:ln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246861" y="4277925"/>
              <a:ext cx="458780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96" i="1">
                  <a:latin typeface="Corbel" charset="0"/>
                  <a:ea typeface="Corbel" charset="0"/>
                  <a:cs typeface="Corbel" charset="0"/>
                </a:rPr>
                <a:t>2T</a:t>
              </a:r>
              <a:endParaRPr lang="en-US" sz="1996" i="1" dirty="0">
                <a:latin typeface="Corbel" charset="0"/>
                <a:ea typeface="Corbel" charset="0"/>
                <a:cs typeface="Corbel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62050" y="4166879"/>
              <a:ext cx="0" cy="1784045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317750" y="4166877"/>
              <a:ext cx="0" cy="1784045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549650" y="4166876"/>
              <a:ext cx="0" cy="1784045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1547153" y="4526856"/>
              <a:ext cx="2888869" cy="1411324"/>
              <a:chOff x="5157108" y="1531068"/>
              <a:chExt cx="2888869" cy="141132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765131" y="2542924"/>
                <a:ext cx="280846" cy="399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96" i="1" dirty="0">
                    <a:latin typeface="Corbel" charset="0"/>
                    <a:ea typeface="Corbel" charset="0"/>
                    <a:cs typeface="Corbel" charset="0"/>
                  </a:rPr>
                  <a:t>t</a:t>
                </a:r>
                <a:endParaRPr lang="en-US" sz="1996" dirty="0">
                  <a:latin typeface="Corbel" charset="0"/>
                  <a:ea typeface="Corbel" charset="0"/>
                  <a:cs typeface="Corbel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157108" y="1531068"/>
                <a:ext cx="2815871" cy="975046"/>
                <a:chOff x="5157108" y="1531068"/>
                <a:chExt cx="2815871" cy="975046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5157108" y="2506114"/>
                  <a:ext cx="2815871" cy="0"/>
                </a:xfrm>
                <a:prstGeom prst="straightConnector1">
                  <a:avLst/>
                </a:prstGeom>
                <a:ln>
                  <a:prstDash val="solid"/>
                  <a:tailEnd type="triangle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Freeform 19"/>
                <p:cNvSpPr/>
                <p:nvPr/>
              </p:nvSpPr>
              <p:spPr>
                <a:xfrm>
                  <a:off x="5216415" y="1531068"/>
                  <a:ext cx="2543907" cy="973016"/>
                </a:xfrm>
                <a:custGeom>
                  <a:avLst/>
                  <a:gdLst>
                    <a:gd name="connsiteX0" fmla="*/ 0 w 2543907"/>
                    <a:gd name="connsiteY0" fmla="*/ 973016 h 973016"/>
                    <a:gd name="connsiteX1" fmla="*/ 703384 w 2543907"/>
                    <a:gd name="connsiteY1" fmla="*/ 973016 h 973016"/>
                    <a:gd name="connsiteX2" fmla="*/ 703384 w 2543907"/>
                    <a:gd name="connsiteY2" fmla="*/ 0 h 973016"/>
                    <a:gd name="connsiteX3" fmla="*/ 1934307 w 2543907"/>
                    <a:gd name="connsiteY3" fmla="*/ 0 h 973016"/>
                    <a:gd name="connsiteX4" fmla="*/ 1934307 w 2543907"/>
                    <a:gd name="connsiteY4" fmla="*/ 973016 h 973016"/>
                    <a:gd name="connsiteX5" fmla="*/ 2543907 w 2543907"/>
                    <a:gd name="connsiteY5" fmla="*/ 973016 h 973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3907" h="973016">
                      <a:moveTo>
                        <a:pt x="0" y="973016"/>
                      </a:moveTo>
                      <a:lnTo>
                        <a:pt x="703384" y="973016"/>
                      </a:lnTo>
                      <a:lnTo>
                        <a:pt x="703384" y="0"/>
                      </a:lnTo>
                      <a:lnTo>
                        <a:pt x="1934307" y="0"/>
                      </a:lnTo>
                      <a:lnTo>
                        <a:pt x="1934307" y="973016"/>
                      </a:lnTo>
                      <a:lnTo>
                        <a:pt x="2543907" y="973016"/>
                      </a:lnTo>
                    </a:path>
                  </a:pathLst>
                </a:custGeom>
                <a:noFill/>
                <a:ln w="571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96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4952204" y="4047092"/>
              <a:ext cx="2886464" cy="1891088"/>
              <a:chOff x="5206947" y="2270229"/>
              <a:chExt cx="2886464" cy="189108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9536" y="2270229"/>
                <a:ext cx="1358688" cy="1839195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5206947" y="3725039"/>
                <a:ext cx="2815871" cy="0"/>
              </a:xfrm>
              <a:prstGeom prst="straightConnector1">
                <a:avLst/>
              </a:prstGeom>
              <a:ln>
                <a:prstDash val="solid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817374" y="3761849"/>
                <a:ext cx="276037" cy="399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96" i="1" dirty="0">
                    <a:latin typeface="Corbel" charset="0"/>
                    <a:ea typeface="Corbel" charset="0"/>
                    <a:cs typeface="Corbel" charset="0"/>
                  </a:rPr>
                  <a:t>f</a:t>
                </a:r>
                <a:endParaRPr lang="en-US" sz="1996" dirty="0">
                  <a:latin typeface="Corbel" charset="0"/>
                  <a:ea typeface="Corbel" charset="0"/>
                  <a:cs typeface="Corbel" charset="0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>
                <a:off x="6191942" y="2924270"/>
                <a:ext cx="693876" cy="0"/>
              </a:xfrm>
              <a:prstGeom prst="straightConnector1">
                <a:avLst/>
              </a:prstGeom>
              <a:ln>
                <a:prstDash val="solid"/>
                <a:headEnd type="triangle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5813913" y="2434474"/>
                <a:ext cx="620683" cy="399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996" i="1" dirty="0">
                    <a:solidFill>
                      <a:srgbClr val="438E00"/>
                    </a:solidFill>
                    <a:latin typeface="Corbel" charset="0"/>
                    <a:ea typeface="Corbel" charset="0"/>
                    <a:cs typeface="Corbel" charset="0"/>
                  </a:rPr>
                  <a:t>W/2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5009937" y="1848961"/>
            <a:ext cx="2876329" cy="1887591"/>
            <a:chOff x="5206947" y="4040605"/>
            <a:chExt cx="2881656" cy="189108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1" r="24498"/>
            <a:stretch/>
          </p:blipFill>
          <p:spPr>
            <a:xfrm>
              <a:off x="5206947" y="4040605"/>
              <a:ext cx="2603214" cy="1839195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5206947" y="5495414"/>
              <a:ext cx="2815871" cy="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812565" y="5532224"/>
              <a:ext cx="276038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 dirty="0">
                  <a:latin typeface="Corbel" charset="0"/>
                  <a:ea typeface="Corbel" charset="0"/>
                  <a:cs typeface="Corbel" charset="0"/>
                </a:rPr>
                <a:t>f</a:t>
              </a:r>
              <a:endParaRPr lang="en-US" sz="1996" dirty="0">
                <a:latin typeface="Corbel" charset="0"/>
                <a:ea typeface="Corbel" charset="0"/>
                <a:cs typeface="Corbe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6007792" y="4854670"/>
              <a:ext cx="1210432" cy="0"/>
            </a:xfrm>
            <a:prstGeom prst="straightConnector1">
              <a:avLst/>
            </a:prstGeom>
            <a:ln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851769" y="4360366"/>
              <a:ext cx="417101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96" i="1" dirty="0">
                  <a:latin typeface="Corbel" charset="0"/>
                  <a:ea typeface="Corbel" charset="0"/>
                  <a:cs typeface="Corbel" charset="0"/>
                </a:rPr>
                <a:t>W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1269765" y="5647959"/>
            <a:ext cx="6430115" cy="9497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Slowing down </a:t>
            </a:r>
            <a:r>
              <a:rPr lang="en-US" sz="2400" b="0">
                <a:solidFill>
                  <a:schemeClr val="tx1"/>
                </a:solidFill>
              </a:rPr>
              <a:t>by a factor of two </a:t>
            </a:r>
            <a:r>
              <a:rPr lang="en-US" sz="2400">
                <a:solidFill>
                  <a:srgbClr val="438E00"/>
                </a:solidFill>
              </a:rPr>
              <a:t>halves </a:t>
            </a:r>
            <a:r>
              <a:rPr lang="en-US" sz="2400" dirty="0">
                <a:solidFill>
                  <a:srgbClr val="438E00"/>
                </a:solidFill>
              </a:rPr>
              <a:t>the frequency bandwidth </a:t>
            </a:r>
            <a:r>
              <a:rPr lang="en-US" sz="2400" b="0" dirty="0">
                <a:solidFill>
                  <a:schemeClr val="tx1"/>
                </a:solidFill>
              </a:rPr>
              <a:t>of the sender’s signal</a:t>
            </a:r>
          </a:p>
        </p:txBody>
      </p:sp>
    </p:spTree>
    <p:extLst>
      <p:ext uri="{BB962C8B-B14F-4D97-AF65-F5344CB8AC3E}">
        <p14:creationId xmlns:p14="http://schemas.microsoft.com/office/powerpoint/2010/main" val="12828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x-none" dirty="0"/>
                  <a:t>Over what frequency range is the channel approximately the same?  This is the </a:t>
                </a:r>
                <a:r>
                  <a:rPr lang="en-US" altLang="x-none" b="1" i="1" dirty="0"/>
                  <a:t>coherence bandwidth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x-non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x-none" b="0" i="1" smtClean="0"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altLang="x-none" b="0" i="1" smtClean="0"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altLang="x-none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f>
                      <m:fPr>
                        <m:ctrlPr>
                          <a:rPr lang="mr-IN" altLang="x-none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x-non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x-non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x-none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x-none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altLang="x-none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75" t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/>
              <a:t>A narrowband signal “fits into” the coherence bandwidth</a:t>
            </a:r>
            <a:endParaRPr lang="en-US" altLang="x-none" sz="3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24" y="2906899"/>
            <a:ext cx="5283174" cy="34440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41238" y="2547500"/>
            <a:ext cx="2861255" cy="3245672"/>
            <a:chOff x="3245123" y="2552217"/>
            <a:chExt cx="2866554" cy="3251683"/>
          </a:xfrm>
        </p:grpSpPr>
        <p:sp>
          <p:nvSpPr>
            <p:cNvPr id="50" name="TextBox 49"/>
            <p:cNvSpPr txBox="1"/>
            <p:nvPr/>
          </p:nvSpPr>
          <p:spPr>
            <a:xfrm>
              <a:off x="3245123" y="2552217"/>
              <a:ext cx="2866554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 dirty="0">
                  <a:solidFill>
                    <a:schemeClr val="accent6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Coherence bandwidth </a:t>
              </a:r>
              <a:r>
                <a:rPr lang="en-US" sz="1996" i="1" dirty="0" err="1">
                  <a:solidFill>
                    <a:schemeClr val="accent6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W</a:t>
              </a:r>
              <a:r>
                <a:rPr lang="en-US" sz="1996" i="1" baseline="-25000" dirty="0" err="1">
                  <a:solidFill>
                    <a:schemeClr val="accent6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c</a:t>
              </a:r>
              <a:endParaRPr lang="en-US" sz="1996" i="1" baseline="-25000" dirty="0">
                <a:solidFill>
                  <a:schemeClr val="accent6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911600" y="3213100"/>
              <a:ext cx="51435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597400" y="3213100"/>
              <a:ext cx="52705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25950" y="3013882"/>
              <a:ext cx="0" cy="279001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597400" y="3013882"/>
              <a:ext cx="0" cy="279001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49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Wideband versus OFDM</a:t>
            </a:r>
          </a:p>
        </p:txBody>
      </p:sp>
      <p:sp>
        <p:nvSpPr>
          <p:cNvPr id="17443" name="TextBox 302"/>
          <p:cNvSpPr txBox="1">
            <a:spLocks noChangeArrowheads="1"/>
          </p:cNvSpPr>
          <p:nvPr/>
        </p:nvSpPr>
        <p:spPr bwMode="auto">
          <a:xfrm>
            <a:off x="7041650" y="3591844"/>
            <a:ext cx="693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800"/>
              <a:t>Time</a:t>
            </a:r>
          </a:p>
        </p:txBody>
      </p:sp>
      <p:sp>
        <p:nvSpPr>
          <p:cNvPr id="17444" name="TextBox 303"/>
          <p:cNvSpPr txBox="1">
            <a:spLocks noChangeArrowheads="1"/>
          </p:cNvSpPr>
          <p:nvPr/>
        </p:nvSpPr>
        <p:spPr bwMode="auto">
          <a:xfrm>
            <a:off x="1303481" y="1832890"/>
            <a:ext cx="1232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800"/>
              <a:t>Frequency</a:t>
            </a:r>
          </a:p>
        </p:txBody>
      </p:sp>
      <p:sp>
        <p:nvSpPr>
          <p:cNvPr id="17447" name="TextBox 306"/>
          <p:cNvSpPr txBox="1">
            <a:spLocks noChangeArrowheads="1"/>
          </p:cNvSpPr>
          <p:nvPr/>
        </p:nvSpPr>
        <p:spPr bwMode="auto">
          <a:xfrm>
            <a:off x="4384" y="2413290"/>
            <a:ext cx="17859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600" dirty="0"/>
              <a:t>Frequency selective fading</a:t>
            </a:r>
          </a:p>
          <a:p>
            <a:pPr algn="ctr"/>
            <a:r>
              <a:rPr lang="en-US" altLang="en-US" sz="1600" dirty="0"/>
              <a:t>distorts wide-band signals</a:t>
            </a:r>
          </a:p>
        </p:txBody>
      </p:sp>
      <p:cxnSp>
        <p:nvCxnSpPr>
          <p:cNvPr id="17448" name="Straight Arrow Connector 308"/>
          <p:cNvCxnSpPr>
            <a:cxnSpLocks noChangeShapeType="1"/>
          </p:cNvCxnSpPr>
          <p:nvPr/>
        </p:nvCxnSpPr>
        <p:spPr bwMode="auto">
          <a:xfrm>
            <a:off x="1573962" y="2955505"/>
            <a:ext cx="297575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9" name="TextBox 309"/>
          <p:cNvSpPr txBox="1">
            <a:spLocks noChangeArrowheads="1"/>
          </p:cNvSpPr>
          <p:nvPr/>
        </p:nvSpPr>
        <p:spPr bwMode="auto">
          <a:xfrm>
            <a:off x="4093532" y="3598180"/>
            <a:ext cx="2236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800"/>
              <a:t>Multipath causes ISI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EA067F-B311-9D45-9FC4-7823DFAFEF33}"/>
              </a:ext>
            </a:extLst>
          </p:cNvPr>
          <p:cNvGrpSpPr/>
          <p:nvPr/>
        </p:nvGrpSpPr>
        <p:grpSpPr>
          <a:xfrm>
            <a:off x="1895810" y="2214771"/>
            <a:ext cx="5324141" cy="1536936"/>
            <a:chOff x="2336178" y="1757284"/>
            <a:chExt cx="6617146" cy="1910192"/>
          </a:xfrm>
        </p:grpSpPr>
        <p:cxnSp>
          <p:nvCxnSpPr>
            <p:cNvPr id="17411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1501113" y="2592350"/>
              <a:ext cx="1671716" cy="15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12" name="Group 16"/>
            <p:cNvGrpSpPr>
              <a:grpSpLocks/>
            </p:cNvGrpSpPr>
            <p:nvPr/>
          </p:nvGrpSpPr>
          <p:grpSpPr bwMode="auto">
            <a:xfrm>
              <a:off x="2412238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44" name="Straight Connector 9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5" name="Straight Connector 10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6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7" name="Straight Connector 12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8" name="Straight Connector 13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9" name="Straight Connector 14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50" name="Straight Connector 15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3" name="Group 17"/>
            <p:cNvGrpSpPr>
              <a:grpSpLocks/>
            </p:cNvGrpSpPr>
            <p:nvPr/>
          </p:nvGrpSpPr>
          <p:grpSpPr bwMode="auto">
            <a:xfrm>
              <a:off x="2944652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37" name="Straight Connector 18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8" name="Straight Connector 19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9" name="Straight Connector 20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0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1" name="Straight Connector 22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2" name="Straight Connector 23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3" name="Straight Connector 24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4" name="Group 25"/>
            <p:cNvGrpSpPr>
              <a:grpSpLocks/>
            </p:cNvGrpSpPr>
            <p:nvPr/>
          </p:nvGrpSpPr>
          <p:grpSpPr bwMode="auto">
            <a:xfrm>
              <a:off x="3477066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30" name="Straight Connector 26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1" name="Straight Connector 27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2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3" name="Straight Connector 29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4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5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6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5" name="Group 33"/>
            <p:cNvGrpSpPr>
              <a:grpSpLocks/>
            </p:cNvGrpSpPr>
            <p:nvPr/>
          </p:nvGrpSpPr>
          <p:grpSpPr bwMode="auto">
            <a:xfrm>
              <a:off x="4009480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23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4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5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6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7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8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9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6" name="Group 41"/>
            <p:cNvGrpSpPr>
              <a:grpSpLocks/>
            </p:cNvGrpSpPr>
            <p:nvPr/>
          </p:nvGrpSpPr>
          <p:grpSpPr bwMode="auto">
            <a:xfrm>
              <a:off x="4541894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16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7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8" name="Straight Connector 44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9" name="Straight Connector 45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0" name="Straight Connector 46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1" name="Straight Connector 47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2" name="Straight Connector 48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7" name="Group 49"/>
            <p:cNvGrpSpPr>
              <a:grpSpLocks/>
            </p:cNvGrpSpPr>
            <p:nvPr/>
          </p:nvGrpSpPr>
          <p:grpSpPr bwMode="auto">
            <a:xfrm>
              <a:off x="5074308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09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0" name="Straight Connector 51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1" name="Straight Connector 52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2" name="Straight Connector 53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3" name="Straight Connector 54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4" name="Straight Connector 55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5" name="Straight Connector 56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8" name="Group 57"/>
            <p:cNvGrpSpPr>
              <a:grpSpLocks/>
            </p:cNvGrpSpPr>
            <p:nvPr/>
          </p:nvGrpSpPr>
          <p:grpSpPr bwMode="auto">
            <a:xfrm>
              <a:off x="5606722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02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3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4" name="Straight Connector 60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5" name="Straight Connector 61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6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7" name="Straight Connector 63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8" name="Straight Connector 64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9" name="Group 65"/>
            <p:cNvGrpSpPr>
              <a:grpSpLocks/>
            </p:cNvGrpSpPr>
            <p:nvPr/>
          </p:nvGrpSpPr>
          <p:grpSpPr bwMode="auto">
            <a:xfrm>
              <a:off x="6139136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595" name="Straight Connector 66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6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7" name="Straight Connector 68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8" name="Straight Connector 69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9" name="Straight Connector 70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0" name="Straight Connector 71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1" name="Straight Connector 72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0" name="Group 73"/>
            <p:cNvGrpSpPr>
              <a:grpSpLocks/>
            </p:cNvGrpSpPr>
            <p:nvPr/>
          </p:nvGrpSpPr>
          <p:grpSpPr bwMode="auto">
            <a:xfrm>
              <a:off x="6671550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588" name="Straight Connector 74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9" name="Straight Connector 75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0" name="Straight Connector 76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1" name="Straight Connector 77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2" name="Straight Connector 78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3" name="Straight Connector 79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4" name="Straight Connector 80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1" name="Group 81"/>
            <p:cNvGrpSpPr>
              <a:grpSpLocks/>
            </p:cNvGrpSpPr>
            <p:nvPr/>
          </p:nvGrpSpPr>
          <p:grpSpPr bwMode="auto">
            <a:xfrm>
              <a:off x="7203964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581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2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3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4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5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6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7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2" name="Group 89"/>
            <p:cNvGrpSpPr>
              <a:grpSpLocks/>
            </p:cNvGrpSpPr>
            <p:nvPr/>
          </p:nvGrpSpPr>
          <p:grpSpPr bwMode="auto">
            <a:xfrm>
              <a:off x="7736378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574" name="Straight Connector 90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5" name="Straight Connector 91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6" name="Straight Connector 92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7" name="Straight Connector 93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8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9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0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3" name="Group 97"/>
            <p:cNvGrpSpPr>
              <a:grpSpLocks/>
            </p:cNvGrpSpPr>
            <p:nvPr/>
          </p:nvGrpSpPr>
          <p:grpSpPr bwMode="auto">
            <a:xfrm>
              <a:off x="8268792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567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8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9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0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1" name="Straight Connector 102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2" name="Straight Connector 103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3" name="Straight Connector 104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424" name="Straight Arrow Connector 6"/>
            <p:cNvCxnSpPr>
              <a:cxnSpLocks noChangeShapeType="1"/>
            </p:cNvCxnSpPr>
            <p:nvPr/>
          </p:nvCxnSpPr>
          <p:spPr bwMode="auto">
            <a:xfrm>
              <a:off x="2336178" y="3427416"/>
              <a:ext cx="6617146" cy="15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50" name="Straight Arrow Connector 311"/>
            <p:cNvCxnSpPr>
              <a:cxnSpLocks noChangeShapeType="1"/>
            </p:cNvCxnSpPr>
            <p:nvPr/>
          </p:nvCxnSpPr>
          <p:spPr bwMode="auto">
            <a:xfrm flipH="1" flipV="1">
              <a:off x="4549413" y="3486043"/>
              <a:ext cx="572402" cy="1814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CDF5F-16A4-5144-BB40-E30856A4435B}"/>
              </a:ext>
            </a:extLst>
          </p:cNvPr>
          <p:cNvSpPr txBox="1"/>
          <p:nvPr/>
        </p:nvSpPr>
        <p:spPr>
          <a:xfrm>
            <a:off x="3122980" y="1537252"/>
            <a:ext cx="2248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Wideband Signal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16CFF4-6E6F-604F-97BD-7EF3B27D67E9}"/>
              </a:ext>
            </a:extLst>
          </p:cNvPr>
          <p:cNvGrpSpPr/>
          <p:nvPr/>
        </p:nvGrpSpPr>
        <p:grpSpPr>
          <a:xfrm>
            <a:off x="238508" y="4250078"/>
            <a:ext cx="7595445" cy="2262859"/>
            <a:chOff x="238508" y="4250078"/>
            <a:chExt cx="7595445" cy="2262859"/>
          </a:xfrm>
        </p:grpSpPr>
        <p:sp>
          <p:nvSpPr>
            <p:cNvPr id="17451" name="TextBox 316"/>
            <p:cNvSpPr txBox="1">
              <a:spLocks noChangeArrowheads="1"/>
            </p:cNvSpPr>
            <p:nvPr/>
          </p:nvSpPr>
          <p:spPr bwMode="auto">
            <a:xfrm>
              <a:off x="238508" y="5195593"/>
              <a:ext cx="1591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altLang="en-US" sz="1600" dirty="0"/>
                <a:t>Narrowband</a:t>
              </a:r>
            </a:p>
            <a:p>
              <a:pPr algn="ctr"/>
              <a:r>
                <a:rPr lang="en-US" altLang="en-US" sz="1600" dirty="0"/>
                <a:t>signals</a:t>
              </a:r>
            </a:p>
          </p:txBody>
        </p:sp>
        <p:sp>
          <p:nvSpPr>
            <p:cNvPr id="17453" name="TextBox 318"/>
            <p:cNvSpPr txBox="1">
              <a:spLocks noChangeArrowheads="1"/>
            </p:cNvSpPr>
            <p:nvPr/>
          </p:nvSpPr>
          <p:spPr bwMode="auto">
            <a:xfrm>
              <a:off x="3675713" y="6143605"/>
              <a:ext cx="2392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800" dirty="0"/>
                <a:t>Longer symbol time </a:t>
              </a:r>
              <a:r>
                <a:rPr lang="en-US" altLang="en-US" sz="1800" i="1" dirty="0" err="1"/>
                <a:t>T</a:t>
              </a:r>
              <a:r>
                <a:rPr lang="en-US" altLang="en-US" sz="1800" i="1" baseline="-25000" dirty="0" err="1"/>
                <a:t>s</a:t>
              </a:r>
              <a:endParaRPr lang="en-US" altLang="en-US" sz="1800" i="1" baseline="-25000" dirty="0"/>
            </a:p>
          </p:txBody>
        </p:sp>
        <p:cxnSp>
          <p:nvCxnSpPr>
            <p:cNvPr id="17425" name="Straight Arrow Connector 107"/>
            <p:cNvCxnSpPr>
              <a:cxnSpLocks noChangeShapeType="1"/>
            </p:cNvCxnSpPr>
            <p:nvPr/>
          </p:nvCxnSpPr>
          <p:spPr bwMode="auto">
            <a:xfrm rot="5400000" flipH="1" flipV="1">
              <a:off x="1184010" y="5350092"/>
              <a:ext cx="1487838" cy="14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26" name="Group 108"/>
            <p:cNvGrpSpPr>
              <a:grpSpLocks/>
            </p:cNvGrpSpPr>
            <p:nvPr/>
          </p:nvGrpSpPr>
          <p:grpSpPr bwMode="auto">
            <a:xfrm rot="5400000">
              <a:off x="2028763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560" name="Straight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1" name="Straight Connector 110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2" name="Straight Connector 111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3" name="Straight Connector 112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4" name="Straight Connector 113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5" name="Straight Connector 114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6" name="Straight Connector 115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7" name="Group 116"/>
            <p:cNvGrpSpPr>
              <a:grpSpLocks/>
            </p:cNvGrpSpPr>
            <p:nvPr/>
          </p:nvGrpSpPr>
          <p:grpSpPr bwMode="auto">
            <a:xfrm rot="16200000" flipV="1">
              <a:off x="2705695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553" name="Straight Connector 117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4" name="Straight Connector 118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5" name="Straight Connector 119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6" name="Straight Connector 120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7" name="Straight Connector 121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8" name="Straight Connector 122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9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8" name="Group 124"/>
            <p:cNvGrpSpPr>
              <a:grpSpLocks/>
            </p:cNvGrpSpPr>
            <p:nvPr/>
          </p:nvGrpSpPr>
          <p:grpSpPr bwMode="auto">
            <a:xfrm rot="16200000" flipV="1">
              <a:off x="2705695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546" name="Straight Connector 125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7" name="Straight Connector 126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8" name="Straight Connector 127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9" name="Straight Connector 128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0" name="Straight Connector 129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1" name="Straight Connector 130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2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9" name="Group 196"/>
            <p:cNvGrpSpPr>
              <a:grpSpLocks/>
            </p:cNvGrpSpPr>
            <p:nvPr/>
          </p:nvGrpSpPr>
          <p:grpSpPr bwMode="auto">
            <a:xfrm rot="5400000">
              <a:off x="2028763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539" name="Straight Connector 197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0" name="Straight Connector 198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1" name="Straight Connector 199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2" name="Straight Connector 200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3" name="Straight Connector 201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4" name="Straight Connector 202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5" name="Straight Connector 203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430" name="Straight Arrow Connector 204"/>
            <p:cNvCxnSpPr>
              <a:cxnSpLocks noChangeShapeType="1"/>
            </p:cNvCxnSpPr>
            <p:nvPr/>
          </p:nvCxnSpPr>
          <p:spPr bwMode="auto">
            <a:xfrm>
              <a:off x="1927223" y="6093306"/>
              <a:ext cx="5889302" cy="14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31" name="Group 205"/>
            <p:cNvGrpSpPr>
              <a:grpSpLocks/>
            </p:cNvGrpSpPr>
            <p:nvPr/>
          </p:nvGrpSpPr>
          <p:grpSpPr bwMode="auto">
            <a:xfrm rot="5400000">
              <a:off x="3382626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532" name="Straight Connector 206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3" name="Straight Connector 207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4" name="Straight Connector 208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5" name="Straight Connector 209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6" name="Straight Connector 210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7" name="Straight Connector 211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8" name="Straight Connector 212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2" name="Group 213"/>
            <p:cNvGrpSpPr>
              <a:grpSpLocks/>
            </p:cNvGrpSpPr>
            <p:nvPr/>
          </p:nvGrpSpPr>
          <p:grpSpPr bwMode="auto">
            <a:xfrm rot="16200000" flipV="1">
              <a:off x="4059558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525" name="Straight Connector 214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6" name="Straight Connector 215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7" name="Straight Connector 216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8" name="Straight Connector 217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9" name="Straight Connector 218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0" name="Straight Connector 219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1" name="Straight Connector 220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3" name="Group 221"/>
            <p:cNvGrpSpPr>
              <a:grpSpLocks/>
            </p:cNvGrpSpPr>
            <p:nvPr/>
          </p:nvGrpSpPr>
          <p:grpSpPr bwMode="auto">
            <a:xfrm rot="16200000" flipV="1">
              <a:off x="4059558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518" name="Straight Connector 222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9" name="Straight Connector 223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0" name="Straight Connector 224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1" name="Straight Connector 225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2" name="Straight Connector 226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3" name="Straight Connector 227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4" name="Straight Connector 228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4" name="Group 229"/>
            <p:cNvGrpSpPr>
              <a:grpSpLocks/>
            </p:cNvGrpSpPr>
            <p:nvPr/>
          </p:nvGrpSpPr>
          <p:grpSpPr bwMode="auto">
            <a:xfrm rot="5400000">
              <a:off x="3382626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511" name="Straight Connector 230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2" name="Straight Connector 231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3" name="Straight Connector 232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4" name="Straight Connector 233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5" name="Straight Connector 234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6" name="Straight Connector 235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7" name="Straight Connector 236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5" name="Group 237"/>
            <p:cNvGrpSpPr>
              <a:grpSpLocks/>
            </p:cNvGrpSpPr>
            <p:nvPr/>
          </p:nvGrpSpPr>
          <p:grpSpPr bwMode="auto">
            <a:xfrm rot="5400000">
              <a:off x="4736489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504" name="Straight Connector 238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5" name="Straight Connector 239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6" name="Straight Connector 240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7" name="Straight Connector 241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8" name="Straight Connector 242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9" name="Straight Connector 243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0" name="Straight Connector 244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6" name="Group 245"/>
            <p:cNvGrpSpPr>
              <a:grpSpLocks/>
            </p:cNvGrpSpPr>
            <p:nvPr/>
          </p:nvGrpSpPr>
          <p:grpSpPr bwMode="auto">
            <a:xfrm rot="16200000" flipV="1">
              <a:off x="5413420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497" name="Straight Connector 246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8" name="Straight Connector 247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9" name="Straight Connector 248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0" name="Straight Connector 249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1" name="Straight Connector 250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2" name="Straight Connector 251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3" name="Straight Connector 252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7" name="Group 253"/>
            <p:cNvGrpSpPr>
              <a:grpSpLocks/>
            </p:cNvGrpSpPr>
            <p:nvPr/>
          </p:nvGrpSpPr>
          <p:grpSpPr bwMode="auto">
            <a:xfrm rot="16200000" flipV="1">
              <a:off x="5413420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490" name="Straight Connector 254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1" name="Straight Connector 255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2" name="Straight Connector 256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3" name="Straight Connector 257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4" name="Straight Connector 258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5" name="Straight Connector 259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6" name="Straight Connector 260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8" name="Group 261"/>
            <p:cNvGrpSpPr>
              <a:grpSpLocks/>
            </p:cNvGrpSpPr>
            <p:nvPr/>
          </p:nvGrpSpPr>
          <p:grpSpPr bwMode="auto">
            <a:xfrm rot="5400000">
              <a:off x="4736489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483" name="Straight Connector 262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4" name="Straight Connector 263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5" name="Straight Connector 264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6" name="Straight Connector 265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7" name="Straight Connector 266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8" name="Straight Connector 267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9" name="Straight Connector 268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9" name="Group 269"/>
            <p:cNvGrpSpPr>
              <a:grpSpLocks/>
            </p:cNvGrpSpPr>
            <p:nvPr/>
          </p:nvGrpSpPr>
          <p:grpSpPr bwMode="auto">
            <a:xfrm rot="5400000">
              <a:off x="6090351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476" name="Straight Connector 270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7" name="Straight Connector 271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8" name="Straight Connector 272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9" name="Straight Connector 273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0" name="Straight Connector 274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1" name="Straight Connector 275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2" name="Straight Connector 276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40" name="Group 277"/>
            <p:cNvGrpSpPr>
              <a:grpSpLocks/>
            </p:cNvGrpSpPr>
            <p:nvPr/>
          </p:nvGrpSpPr>
          <p:grpSpPr bwMode="auto">
            <a:xfrm rot="16200000" flipV="1">
              <a:off x="6767283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469" name="Straight Connector 278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0" name="Straight Connector 279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1" name="Straight Connector 280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2" name="Straight Connector 281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3" name="Straight Connector 282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4" name="Straight Connector 283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5" name="Straight Connector 284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41" name="Group 285"/>
            <p:cNvGrpSpPr>
              <a:grpSpLocks/>
            </p:cNvGrpSpPr>
            <p:nvPr/>
          </p:nvGrpSpPr>
          <p:grpSpPr bwMode="auto">
            <a:xfrm rot="16200000" flipV="1">
              <a:off x="6767283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462" name="Straight Connector 286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3" name="Straight Connector 287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4" name="Straight Connector 288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5" name="Straight Connector 289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6" name="Straight Connector 290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7" name="Straight Connector 291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8" name="Straight Connector 292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42" name="Group 293"/>
            <p:cNvGrpSpPr>
              <a:grpSpLocks/>
            </p:cNvGrpSpPr>
            <p:nvPr/>
          </p:nvGrpSpPr>
          <p:grpSpPr bwMode="auto">
            <a:xfrm rot="5400000">
              <a:off x="6090351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455" name="Straight Connector 294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6" name="Straight Connector 295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7" name="Straight Connector 296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8" name="Straight Connector 297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9" name="Straight Connector 298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0" name="Straight Connector 299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1" name="Straight Connector 300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45" name="TextBox 304"/>
            <p:cNvSpPr txBox="1">
              <a:spLocks noChangeArrowheads="1"/>
            </p:cNvSpPr>
            <p:nvPr/>
          </p:nvSpPr>
          <p:spPr bwMode="auto">
            <a:xfrm>
              <a:off x="7216656" y="6077792"/>
              <a:ext cx="617297" cy="32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800"/>
                <a:t>Time</a:t>
              </a:r>
            </a:p>
          </p:txBody>
        </p:sp>
        <p:sp>
          <p:nvSpPr>
            <p:cNvPr id="17446" name="TextBox 305"/>
            <p:cNvSpPr txBox="1">
              <a:spLocks noChangeArrowheads="1"/>
            </p:cNvSpPr>
            <p:nvPr/>
          </p:nvSpPr>
          <p:spPr bwMode="auto">
            <a:xfrm>
              <a:off x="1400047" y="4250078"/>
              <a:ext cx="1096662" cy="32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800"/>
                <a:t>Frequency</a:t>
              </a:r>
            </a:p>
          </p:txBody>
        </p:sp>
        <p:cxnSp>
          <p:nvCxnSpPr>
            <p:cNvPr id="17452" name="Straight Arrow Connector 317"/>
            <p:cNvCxnSpPr>
              <a:cxnSpLocks noChangeShapeType="1"/>
            </p:cNvCxnSpPr>
            <p:nvPr/>
          </p:nvCxnSpPr>
          <p:spPr bwMode="auto">
            <a:xfrm>
              <a:off x="1487218" y="5487981"/>
              <a:ext cx="393128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54" name="Straight Arrow Connector 319"/>
            <p:cNvCxnSpPr>
              <a:cxnSpLocks noChangeShapeType="1"/>
              <a:stCxn id="17453" idx="1"/>
            </p:cNvCxnSpPr>
            <p:nvPr/>
          </p:nvCxnSpPr>
          <p:spPr bwMode="auto">
            <a:xfrm flipH="1" flipV="1">
              <a:off x="2944692" y="6125609"/>
              <a:ext cx="731021" cy="2026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178C461D-FBE3-8248-9C44-C26EAA98DF7B}"/>
                </a:ext>
              </a:extLst>
            </p:cNvPr>
            <p:cNvSpPr txBox="1"/>
            <p:nvPr/>
          </p:nvSpPr>
          <p:spPr>
            <a:xfrm>
              <a:off x="3357500" y="4378731"/>
              <a:ext cx="1779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99"/>
                  </a:highlight>
                  <a:latin typeface="Arial" charset="0"/>
                  <a:ea typeface="Arial" charset="0"/>
                  <a:cs typeface="Arial" charset="0"/>
                </a:rPr>
                <a:t>OFDM 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1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FDMA: Frequency Division Multiple Access 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idx="1"/>
          </p:nvPr>
        </p:nvSpPr>
        <p:spPr>
          <a:xfrm>
            <a:off x="175401" y="1520038"/>
            <a:ext cx="8739999" cy="24645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Channel frequency bandwidth divided into smaller </a:t>
            </a:r>
            <a:r>
              <a:rPr lang="en-US" sz="2000" b="1" i="1" dirty="0"/>
              <a:t>sub-bands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Each data gets </a:t>
            </a:r>
            <a:r>
              <a:rPr lang="en-US" sz="2000" b="1" dirty="0">
                <a:solidFill>
                  <a:srgbClr val="009900"/>
                </a:solidFill>
              </a:rPr>
              <a:t>own frequency sub-band </a:t>
            </a:r>
            <a:r>
              <a:rPr lang="en-US" sz="2000" dirty="0"/>
              <a:t>(sinusoidal carrier)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/>
              <a:t>But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need to add quiet </a:t>
            </a:r>
            <a:r>
              <a:rPr lang="en-US" sz="2000" b="1" i="1" dirty="0">
                <a:solidFill>
                  <a:srgbClr val="FF0000"/>
                </a:solidFill>
              </a:rPr>
              <a:t>guard</a:t>
            </a:r>
            <a:r>
              <a:rPr lang="en-US" sz="2000" b="1" dirty="0">
                <a:solidFill>
                  <a:srgbClr val="FF0000"/>
                </a:solidFill>
              </a:rPr>
              <a:t> sub-bands </a:t>
            </a:r>
            <a:r>
              <a:rPr lang="en-US" sz="2000" dirty="0"/>
              <a:t>in between each sub-band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To </a:t>
            </a:r>
            <a:r>
              <a:rPr lang="en-US" sz="2000" b="1" dirty="0"/>
              <a:t>mitigate inter-sub band interference 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20419" y="3686572"/>
            <a:ext cx="7471847" cy="2448097"/>
            <a:chOff x="519800" y="3964266"/>
            <a:chExt cx="7471847" cy="2448097"/>
          </a:xfrm>
        </p:grpSpPr>
        <p:sp>
          <p:nvSpPr>
            <p:cNvPr id="535556" name="Rectangle 4"/>
            <p:cNvSpPr>
              <a:spLocks noChangeArrowheads="1"/>
            </p:cNvSpPr>
            <p:nvPr/>
          </p:nvSpPr>
          <p:spPr bwMode="auto">
            <a:xfrm>
              <a:off x="4627563" y="4138613"/>
              <a:ext cx="627062" cy="22510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57" name="Line 5"/>
            <p:cNvSpPr>
              <a:spLocks noChangeShapeType="1"/>
            </p:cNvSpPr>
            <p:nvPr/>
          </p:nvSpPr>
          <p:spPr bwMode="auto">
            <a:xfrm flipV="1">
              <a:off x="4625975" y="5243513"/>
              <a:ext cx="6223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58" name="Line 6"/>
            <p:cNvSpPr>
              <a:spLocks noChangeShapeType="1"/>
            </p:cNvSpPr>
            <p:nvPr/>
          </p:nvSpPr>
          <p:spPr bwMode="auto">
            <a:xfrm flipV="1">
              <a:off x="4621213" y="5635625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59" name="Line 7"/>
            <p:cNvSpPr>
              <a:spLocks noChangeShapeType="1"/>
            </p:cNvSpPr>
            <p:nvPr/>
          </p:nvSpPr>
          <p:spPr bwMode="auto">
            <a:xfrm flipV="1">
              <a:off x="4625975" y="6021388"/>
              <a:ext cx="627063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60" name="Line 8"/>
            <p:cNvSpPr>
              <a:spLocks noChangeShapeType="1"/>
            </p:cNvSpPr>
            <p:nvPr/>
          </p:nvSpPr>
          <p:spPr bwMode="auto">
            <a:xfrm flipV="1">
              <a:off x="4621213" y="4857750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61" name="Line 9"/>
            <p:cNvSpPr>
              <a:spLocks noChangeShapeType="1"/>
            </p:cNvSpPr>
            <p:nvPr/>
          </p:nvSpPr>
          <p:spPr bwMode="auto">
            <a:xfrm flipV="1">
              <a:off x="4625975" y="4471988"/>
              <a:ext cx="6318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63" name="Line 11"/>
            <p:cNvSpPr>
              <a:spLocks noChangeShapeType="1"/>
            </p:cNvSpPr>
            <p:nvPr/>
          </p:nvSpPr>
          <p:spPr bwMode="auto">
            <a:xfrm>
              <a:off x="5346700" y="4411663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64" name="Freeform 12"/>
            <p:cNvSpPr>
              <a:spLocks/>
            </p:cNvSpPr>
            <p:nvPr/>
          </p:nvSpPr>
          <p:spPr bwMode="auto">
            <a:xfrm>
              <a:off x="5559427" y="4286849"/>
              <a:ext cx="1728787" cy="11430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3"/>
                </a:cxn>
                <a:cxn ang="0">
                  <a:pos x="1089" y="0"/>
                </a:cxn>
                <a:cxn ang="0">
                  <a:pos x="1089" y="72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FF000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65" name="Line 13"/>
            <p:cNvSpPr>
              <a:spLocks noChangeShapeType="1"/>
            </p:cNvSpPr>
            <p:nvPr/>
          </p:nvSpPr>
          <p:spPr bwMode="auto">
            <a:xfrm>
              <a:off x="5394325" y="4814888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67" name="Line 15"/>
            <p:cNvSpPr>
              <a:spLocks noChangeShapeType="1"/>
            </p:cNvSpPr>
            <p:nvPr/>
          </p:nvSpPr>
          <p:spPr bwMode="auto">
            <a:xfrm>
              <a:off x="5394325" y="5213350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68" name="Freeform 16"/>
            <p:cNvSpPr>
              <a:spLocks/>
            </p:cNvSpPr>
            <p:nvPr/>
          </p:nvSpPr>
          <p:spPr bwMode="auto">
            <a:xfrm>
              <a:off x="5574182" y="5095084"/>
              <a:ext cx="1728787" cy="11430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3"/>
                </a:cxn>
                <a:cxn ang="0">
                  <a:pos x="1089" y="0"/>
                </a:cxn>
                <a:cxn ang="0">
                  <a:pos x="1089" y="72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FFFF0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grpSp>
          <p:nvGrpSpPr>
            <p:cNvPr id="2" name="Group 17"/>
            <p:cNvGrpSpPr>
              <a:grpSpLocks/>
            </p:cNvGrpSpPr>
            <p:nvPr/>
          </p:nvGrpSpPr>
          <p:grpSpPr bwMode="auto">
            <a:xfrm>
              <a:off x="5411788" y="5618160"/>
              <a:ext cx="2228850" cy="395289"/>
              <a:chOff x="1884" y="2901"/>
              <a:chExt cx="1404" cy="249"/>
            </a:xfrm>
          </p:grpSpPr>
          <p:sp>
            <p:nvSpPr>
              <p:cNvPr id="535570" name="Line 18"/>
              <p:cNvSpPr>
                <a:spLocks noChangeShapeType="1"/>
              </p:cNvSpPr>
              <p:nvPr/>
            </p:nvSpPr>
            <p:spPr bwMode="auto">
              <a:xfrm>
                <a:off x="1884" y="2901"/>
                <a:ext cx="14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 b="0" dirty="0">
                  <a:latin typeface="Arial (null)"/>
                </a:endParaRPr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A9A0CA4B-E575-2A4D-B77A-A663FD586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3078"/>
                <a:ext cx="1089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3"/>
                  </a:cxn>
                  <a:cxn ang="0">
                    <a:pos x="1089" y="0"/>
                  </a:cxn>
                  <a:cxn ang="0">
                    <a:pos x="1089" y="72"/>
                  </a:cxn>
                </a:cxnLst>
                <a:rect l="0" t="0" r="r" b="b"/>
                <a:pathLst>
                  <a:path w="1089" h="72">
                    <a:moveTo>
                      <a:pt x="0" y="72"/>
                    </a:moveTo>
                    <a:lnTo>
                      <a:pt x="0" y="3"/>
                    </a:lnTo>
                    <a:lnTo>
                      <a:pt x="1089" y="0"/>
                    </a:lnTo>
                    <a:lnTo>
                      <a:pt x="1089" y="72"/>
                    </a:lnTo>
                  </a:path>
                </a:pathLst>
              </a:custGeom>
              <a:solidFill>
                <a:srgbClr val="0070C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 b="0" dirty="0">
                  <a:latin typeface="Arial (null)"/>
                </a:endParaRPr>
              </a:p>
            </p:txBody>
          </p:sp>
        </p:grpSp>
        <p:sp>
          <p:nvSpPr>
            <p:cNvPr id="535572" name="Line 20"/>
            <p:cNvSpPr>
              <a:spLocks noChangeShapeType="1"/>
            </p:cNvSpPr>
            <p:nvPr/>
          </p:nvSpPr>
          <p:spPr bwMode="auto">
            <a:xfrm>
              <a:off x="5441950" y="6024563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73" name="Line 21"/>
            <p:cNvSpPr>
              <a:spLocks noChangeShapeType="1"/>
            </p:cNvSpPr>
            <p:nvPr/>
          </p:nvSpPr>
          <p:spPr bwMode="auto">
            <a:xfrm>
              <a:off x="5448300" y="6412363"/>
              <a:ext cx="2228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574" name="Text Box 22"/>
            <p:cNvSpPr txBox="1">
              <a:spLocks noChangeArrowheads="1"/>
            </p:cNvSpPr>
            <p:nvPr/>
          </p:nvSpPr>
          <p:spPr bwMode="auto">
            <a:xfrm rot="16200000">
              <a:off x="3347581" y="4985822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>
                  <a:latin typeface="+mj-lt"/>
                </a:rPr>
                <a:t>frequency bands</a:t>
              </a:r>
            </a:p>
          </p:txBody>
        </p:sp>
        <p:sp>
          <p:nvSpPr>
            <p:cNvPr id="535575" name="Text Box 23"/>
            <p:cNvSpPr txBox="1">
              <a:spLocks noChangeArrowheads="1"/>
            </p:cNvSpPr>
            <p:nvPr/>
          </p:nvSpPr>
          <p:spPr bwMode="auto">
            <a:xfrm rot="67766">
              <a:off x="7332492" y="3964266"/>
              <a:ext cx="6591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>
                  <a:latin typeface="+mj-lt"/>
                </a:rPr>
                <a:t>time</a:t>
              </a:r>
            </a:p>
          </p:txBody>
        </p:sp>
        <p:sp>
          <p:nvSpPr>
            <p:cNvPr id="535606" name="Freeform 54"/>
            <p:cNvSpPr>
              <a:spLocks/>
            </p:cNvSpPr>
            <p:nvPr/>
          </p:nvSpPr>
          <p:spPr bwMode="auto">
            <a:xfrm>
              <a:off x="2032000" y="4348163"/>
              <a:ext cx="595313" cy="1538287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485"/>
                </a:cxn>
                <a:cxn ang="0">
                  <a:pos x="375" y="969"/>
                </a:cxn>
                <a:cxn ang="0">
                  <a:pos x="375" y="0"/>
                </a:cxn>
              </a:cxnLst>
              <a:rect l="0" t="0" r="r" b="b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617" name="Freeform 65"/>
            <p:cNvSpPr>
              <a:spLocks/>
            </p:cNvSpPr>
            <p:nvPr/>
          </p:nvSpPr>
          <p:spPr bwMode="auto">
            <a:xfrm>
              <a:off x="2803525" y="5040313"/>
              <a:ext cx="892175" cy="173037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618" name="Freeform 66"/>
            <p:cNvSpPr>
              <a:spLocks/>
            </p:cNvSpPr>
            <p:nvPr/>
          </p:nvSpPr>
          <p:spPr bwMode="auto">
            <a:xfrm>
              <a:off x="2846388" y="4270375"/>
              <a:ext cx="427037" cy="219075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620" name="Freeform 68"/>
            <p:cNvSpPr>
              <a:spLocks/>
            </p:cNvSpPr>
            <p:nvPr/>
          </p:nvSpPr>
          <p:spPr bwMode="auto">
            <a:xfrm>
              <a:off x="2755900" y="6069013"/>
              <a:ext cx="989013" cy="185737"/>
            </a:xfrm>
            <a:custGeom>
              <a:avLst/>
              <a:gdLst/>
              <a:ahLst/>
              <a:cxnLst>
                <a:cxn ang="0">
                  <a:pos x="20" y="113"/>
                </a:cxn>
                <a:cxn ang="0">
                  <a:pos x="114" y="2"/>
                </a:cxn>
                <a:cxn ang="0">
                  <a:pos x="256" y="114"/>
                </a:cxn>
                <a:cxn ang="0">
                  <a:pos x="394" y="0"/>
                </a:cxn>
                <a:cxn ang="0">
                  <a:pos x="522" y="116"/>
                </a:cxn>
                <a:cxn ang="0">
                  <a:pos x="616" y="14"/>
                </a:cxn>
              </a:cxnLst>
              <a:rect l="0" t="0" r="r" b="b"/>
              <a:pathLst>
                <a:path w="623" h="117">
                  <a:moveTo>
                    <a:pt x="20" y="113"/>
                  </a:moveTo>
                  <a:cubicBezTo>
                    <a:pt x="44" y="68"/>
                    <a:pt x="0" y="1"/>
                    <a:pt x="114" y="2"/>
                  </a:cubicBezTo>
                  <a:cubicBezTo>
                    <a:pt x="233" y="1"/>
                    <a:pt x="144" y="114"/>
                    <a:pt x="256" y="114"/>
                  </a:cubicBezTo>
                  <a:cubicBezTo>
                    <a:pt x="368" y="114"/>
                    <a:pt x="288" y="0"/>
                    <a:pt x="394" y="0"/>
                  </a:cubicBezTo>
                  <a:cubicBezTo>
                    <a:pt x="500" y="0"/>
                    <a:pt x="421" y="117"/>
                    <a:pt x="522" y="116"/>
                  </a:cubicBezTo>
                  <a:cubicBezTo>
                    <a:pt x="623" y="115"/>
                    <a:pt x="570" y="64"/>
                    <a:pt x="616" y="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535621" name="Text Box 69"/>
            <p:cNvSpPr txBox="1">
              <a:spLocks noChangeArrowheads="1"/>
            </p:cNvSpPr>
            <p:nvPr/>
          </p:nvSpPr>
          <p:spPr bwMode="auto">
            <a:xfrm>
              <a:off x="519800" y="4898599"/>
              <a:ext cx="14157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>
                  <a:latin typeface="+mj-lt"/>
                </a:rPr>
                <a:t>FDM signal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D7F790F-FE7B-FB40-906C-9A9E694EDF18}"/>
              </a:ext>
            </a:extLst>
          </p:cNvPr>
          <p:cNvSpPr txBox="1"/>
          <p:nvPr/>
        </p:nvSpPr>
        <p:spPr>
          <a:xfrm>
            <a:off x="6419491" y="419842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(guard)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EF253B-4620-8B41-A231-B345607E75B6}"/>
              </a:ext>
            </a:extLst>
          </p:cNvPr>
          <p:cNvSpPr txBox="1"/>
          <p:nvPr/>
        </p:nvSpPr>
        <p:spPr>
          <a:xfrm>
            <a:off x="6419490" y="498859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(guard)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E3F8D-3449-164D-AF58-A466C6CCC421}"/>
              </a:ext>
            </a:extLst>
          </p:cNvPr>
          <p:cNvSpPr txBox="1"/>
          <p:nvPr/>
        </p:nvSpPr>
        <p:spPr>
          <a:xfrm>
            <a:off x="6419489" y="577877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(guard)</a:t>
            </a:r>
          </a:p>
        </p:txBody>
      </p:sp>
    </p:spTree>
    <p:extLst>
      <p:ext uri="{BB962C8B-B14F-4D97-AF65-F5344CB8AC3E}">
        <p14:creationId xmlns:p14="http://schemas.microsoft.com/office/powerpoint/2010/main" val="82233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33F8F-5D93-3A44-9E1E-BEC49A09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67C8D3-B37C-4E4A-A49E-F55BD97C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sinusoids, different frequencies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04541F-F51A-0F46-B27E-2E16ED380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73" b="41520"/>
          <a:stretch/>
        </p:blipFill>
        <p:spPr>
          <a:xfrm>
            <a:off x="152400" y="1787732"/>
            <a:ext cx="8763000" cy="3006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05F4B-300C-904A-BB1D-B2E411735D78}"/>
              </a:ext>
            </a:extLst>
          </p:cNvPr>
          <p:cNvSpPr txBox="1"/>
          <p:nvPr/>
        </p:nvSpPr>
        <p:spPr>
          <a:xfrm>
            <a:off x="2684675" y="1418400"/>
            <a:ext cx="369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Baseband signal (In-Phase part)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44EB1-A785-4C41-997B-7154E7BDE7EB}"/>
              </a:ext>
            </a:extLst>
          </p:cNvPr>
          <p:cNvSpPr txBox="1"/>
          <p:nvPr/>
        </p:nvSpPr>
        <p:spPr>
          <a:xfrm>
            <a:off x="152399" y="5083985"/>
            <a:ext cx="8763000" cy="13628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pc="-7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Modulate amplitude/phase </a:t>
            </a:r>
            <a:r>
              <a:rPr lang="en-US" b="0" spc="-70" dirty="0">
                <a:latin typeface="Arial" charset="0"/>
                <a:ea typeface="Arial" charset="0"/>
                <a:cs typeface="Arial" charset="0"/>
              </a:rPr>
              <a:t>of each above </a:t>
            </a:r>
            <a:r>
              <a:rPr lang="en-US" i="1" spc="-70" dirty="0">
                <a:latin typeface="Arial" charset="0"/>
                <a:ea typeface="Arial" charset="0"/>
                <a:cs typeface="Arial" charset="0"/>
              </a:rPr>
              <a:t>subcarrier</a:t>
            </a:r>
            <a:r>
              <a:rPr lang="en-US" b="0" spc="-70" dirty="0">
                <a:latin typeface="Arial" charset="0"/>
                <a:ea typeface="Arial" charset="0"/>
                <a:cs typeface="Arial" charset="0"/>
              </a:rPr>
              <a:t> to send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>
                <a:latin typeface="Arial" charset="0"/>
                <a:ea typeface="Arial" charset="0"/>
                <a:cs typeface="Arial" charset="0"/>
              </a:rPr>
              <a:t>Different frequencies on different subcarriers </a:t>
            </a:r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don’t mutually interfere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5EF654-8ABC-B244-8607-EE3AAF37E9AE}"/>
              </a:ext>
            </a:extLst>
          </p:cNvPr>
          <p:cNvCxnSpPr>
            <a:cxnSpLocks/>
          </p:cNvCxnSpPr>
          <p:nvPr/>
        </p:nvCxnSpPr>
        <p:spPr>
          <a:xfrm>
            <a:off x="1308534" y="4963698"/>
            <a:ext cx="6934223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3F3855-A99A-934A-83AC-F245368E4034}"/>
              </a:ext>
            </a:extLst>
          </p:cNvPr>
          <p:cNvSpPr txBox="1"/>
          <p:nvPr/>
        </p:nvSpPr>
        <p:spPr>
          <a:xfrm>
            <a:off x="3418009" y="4794421"/>
            <a:ext cx="12044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0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Symbol time T</a:t>
            </a:r>
            <a:r>
              <a:rPr lang="en-US" sz="1200" b="0" i="1" baseline="-25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57793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36D835-3C5D-964A-97BD-6DFA53B02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Suppose </a:t>
                </a:r>
                <a:r>
                  <a:rPr lang="en-US" sz="2000" i="1" dirty="0"/>
                  <a:t>N</a:t>
                </a:r>
                <a:r>
                  <a:rPr lang="en-US" sz="2000" dirty="0"/>
                  <a:t> subcarriers and </a:t>
                </a:r>
                <a:r>
                  <a:rPr lang="en-US" sz="2000" i="1" dirty="0"/>
                  <a:t>N</a:t>
                </a:r>
                <a:r>
                  <a:rPr lang="en-US" sz="2000" dirty="0"/>
                  <a:t> complex valued data symbols</a:t>
                </a:r>
              </a:p>
              <a:p>
                <a:pPr lvl="1"/>
                <a:r>
                  <a:rPr lang="en-US" sz="2000" b="1" i="1" dirty="0">
                    <a:highlight>
                      <a:srgbClr val="FFFF00"/>
                    </a:highlight>
                  </a:rPr>
                  <a:t>X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[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k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]</a:t>
                </a:r>
                <a:r>
                  <a:rPr lang="en-US" sz="2000" dirty="0"/>
                  <a:t> (0 ≤ k &lt; N) are the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complex-valued data</a:t>
                </a:r>
                <a:r>
                  <a:rPr lang="en-US" sz="2000" b="1" dirty="0"/>
                  <a:t> </a:t>
                </a:r>
                <a:r>
                  <a:rPr lang="en-US" sz="2000" dirty="0"/>
                  <a:t>we want to send</a:t>
                </a:r>
              </a:p>
              <a:p>
                <a:endParaRPr lang="en-US" sz="2000" b="1" dirty="0"/>
              </a:p>
              <a:p>
                <a:endParaRPr lang="en-US" sz="2000" b="1" dirty="0"/>
              </a:p>
              <a:p>
                <a:r>
                  <a:rPr lang="en-US" sz="2000" b="1" dirty="0"/>
                  <a:t>Goal:</a:t>
                </a:r>
                <a:r>
                  <a:rPr lang="en-US" sz="2000" dirty="0"/>
                  <a:t> for integers </a:t>
                </a:r>
                <a:r>
                  <a:rPr lang="en-US" sz="2000" i="1" dirty="0"/>
                  <a:t>k</a:t>
                </a:r>
                <a:r>
                  <a:rPr lang="en-US" sz="2000" dirty="0"/>
                  <a:t> from 0 to </a:t>
                </a:r>
                <a:r>
                  <a:rPr lang="en-US" sz="2000" i="1" dirty="0"/>
                  <a:t>N</a:t>
                </a:r>
                <a:r>
                  <a:rPr lang="en-US" sz="2000" dirty="0"/>
                  <a:t>−1:</a:t>
                </a:r>
              </a:p>
              <a:p>
                <a:pPr lvl="1"/>
                <a:endParaRPr lang="en-US" sz="2000" b="1" dirty="0"/>
              </a:p>
              <a:p>
                <a:pPr lvl="1"/>
                <a:r>
                  <a:rPr lang="en-US" sz="2000" b="1" dirty="0"/>
                  <a:t>cosine</a:t>
                </a:r>
                <a:r>
                  <a:rPr lang="en-US" sz="2000" dirty="0"/>
                  <a:t> at frequency 2</a:t>
                </a:r>
                <a:r>
                  <a:rPr lang="en-US" sz="2000" i="1" dirty="0"/>
                  <a:t>πk</a:t>
                </a:r>
                <a:r>
                  <a:rPr lang="en-US" sz="2000" dirty="0"/>
                  <a:t>/</a:t>
                </a:r>
                <a:r>
                  <a:rPr lang="en-US" sz="2000" i="1" dirty="0"/>
                  <a:t>N</a:t>
                </a:r>
                <a:r>
                  <a:rPr lang="en-US" sz="2000" dirty="0"/>
                  <a:t> on the </a:t>
                </a:r>
                <a:r>
                  <a:rPr lang="en-US" sz="2000" b="1" dirty="0"/>
                  <a:t>I</a:t>
                </a:r>
                <a:r>
                  <a:rPr lang="en-US" sz="2000" dirty="0"/>
                  <a:t> channel</a:t>
                </a:r>
                <a:endParaRPr lang="en-US" sz="2000" b="1" dirty="0"/>
              </a:p>
              <a:p>
                <a:pPr lvl="1"/>
                <a:r>
                  <a:rPr lang="en-US" sz="2000" b="1" dirty="0"/>
                  <a:t>sine</a:t>
                </a:r>
                <a:r>
                  <a:rPr lang="en-US" sz="2000" dirty="0"/>
                  <a:t> at frequency 2</a:t>
                </a:r>
                <a:r>
                  <a:rPr lang="en-US" sz="2000" i="1" dirty="0"/>
                  <a:t>πk</a:t>
                </a:r>
                <a:r>
                  <a:rPr lang="en-US" sz="2000" dirty="0"/>
                  <a:t>/</a:t>
                </a:r>
                <a:r>
                  <a:rPr lang="en-US" sz="2000" i="1" dirty="0"/>
                  <a:t>N</a:t>
                </a:r>
                <a:r>
                  <a:rPr lang="en-US" sz="2000" dirty="0"/>
                  <a:t> on the </a:t>
                </a:r>
                <a:r>
                  <a:rPr lang="en-US" sz="2000" b="1" dirty="0"/>
                  <a:t>Q</a:t>
                </a:r>
                <a:r>
                  <a:rPr lang="en-US" sz="2000" dirty="0"/>
                  <a:t> channel</a:t>
                </a:r>
              </a:p>
              <a:p>
                <a:pPr lvl="2"/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So (as before)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let each subcarrier</a:t>
                </a:r>
                <a:r>
                  <a:rPr lang="en-US" sz="2000" dirty="0"/>
                  <a:t> be the time-domain (indexed by </a:t>
                </a:r>
                <a:r>
                  <a:rPr lang="en-US" sz="2000" i="1" dirty="0"/>
                  <a:t>n</a:t>
                </a:r>
                <a:r>
                  <a:rPr lang="en-US" sz="2000" dirty="0"/>
                  <a:t>) signal:</a:t>
                </a:r>
              </a:p>
              <a:p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𝑘𝑛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𝑘𝑛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000" b="0" dirty="0"/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36D835-3C5D-964A-97BD-6DFA53B02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4"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79E48-6DD3-4845-9CBF-D05DF3BF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1F3581-A6C3-B549-9414-0201EA32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Integer-Multiple Frequencies</a:t>
            </a:r>
          </a:p>
        </p:txBody>
      </p:sp>
    </p:spTree>
    <p:extLst>
      <p:ext uri="{BB962C8B-B14F-4D97-AF65-F5344CB8AC3E}">
        <p14:creationId xmlns:p14="http://schemas.microsoft.com/office/powerpoint/2010/main" val="3898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OFDM Subcarriers are “Orthogonal”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1570383"/>
            <a:ext cx="8763000" cy="1208817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Integer-multiple frequencies so </a:t>
            </a:r>
            <a:r>
              <a:rPr lang="en-US" altLang="en-US" sz="2000" b="1" dirty="0"/>
              <a:t>peaks</a:t>
            </a:r>
            <a:r>
              <a:rPr lang="en-US" altLang="en-US" sz="2000" dirty="0"/>
              <a:t> of each subcarrier </a:t>
            </a:r>
            <a:r>
              <a:rPr lang="en-US" altLang="en-US" sz="2000" b="1" spc="-150" dirty="0">
                <a:solidFill>
                  <a:srgbClr val="009900"/>
                </a:solidFill>
                <a:highlight>
                  <a:srgbClr val="FFFF99"/>
                </a:highlight>
              </a:rPr>
              <a:t>coincide in frequency with zeros</a:t>
            </a:r>
            <a:r>
              <a:rPr lang="en-US" altLang="en-US" sz="2000" dirty="0"/>
              <a:t> of other subcarriers</a:t>
            </a:r>
          </a:p>
          <a:p>
            <a:pPr marL="457200" lvl="1" indent="0">
              <a:buNone/>
            </a:pPr>
            <a:endParaRPr lang="en-US" altLang="en-US" sz="2000" dirty="0"/>
          </a:p>
          <a:p>
            <a:pPr lvl="1"/>
            <a:r>
              <a:rPr lang="en-US" altLang="en-US" sz="2000" dirty="0"/>
              <a:t>No guard bands required!</a:t>
            </a:r>
          </a:p>
          <a:p>
            <a:endParaRPr lang="en-US" altLang="en-US" sz="2000" dirty="0"/>
          </a:p>
        </p:txBody>
      </p:sp>
      <p:pic>
        <p:nvPicPr>
          <p:cNvPr id="25604" name="Picture 3" descr="f12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34" y="3012771"/>
            <a:ext cx="6105332" cy="36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3041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F699DF0-4EFC-B141-92F5-9A0E56F433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How to generate this type of signal: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𝑘𝑛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𝑘𝑛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By Euler’s formula,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This is the (familiar) </a:t>
                </a:r>
                <a:r>
                  <a:rPr lang="en-US" b="1" dirty="0">
                    <a:solidFill>
                      <a:srgbClr val="009900"/>
                    </a:solidFill>
                  </a:rPr>
                  <a:t>Inverse DFT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Transmit time domain signal </a:t>
                </a:r>
                <a:r>
                  <a:rPr lang="en-US" i="1" dirty="0"/>
                  <a:t>x</a:t>
                </a:r>
                <a:r>
                  <a:rPr lang="en-US" dirty="0"/>
                  <a:t>[</a:t>
                </a:r>
                <a:r>
                  <a:rPr lang="en-US" i="1" dirty="0"/>
                  <a:t>n</a:t>
                </a:r>
                <a:r>
                  <a:rPr lang="en-US" dirty="0"/>
                  <a:t>] = </a:t>
                </a:r>
                <a:r>
                  <a:rPr lang="en-US" b="1" dirty="0"/>
                  <a:t>DFT</a:t>
                </a:r>
                <a:r>
                  <a:rPr lang="en-US" b="1" baseline="30000" dirty="0"/>
                  <a:t>−1</a:t>
                </a:r>
                <a:r>
                  <a:rPr lang="en-US" dirty="0"/>
                  <a:t>{ </a:t>
                </a:r>
                <a:r>
                  <a:rPr lang="en-US" i="1" dirty="0"/>
                  <a:t>X</a:t>
                </a:r>
                <a:r>
                  <a:rPr lang="en-US" dirty="0"/>
                  <a:t>[</a:t>
                </a:r>
                <a:r>
                  <a:rPr lang="en-US" i="1" dirty="0"/>
                  <a:t>k</a:t>
                </a:r>
                <a:r>
                  <a:rPr lang="en-US" dirty="0"/>
                  <a:t>] }</a:t>
                </a:r>
              </a:p>
              <a:p>
                <a:pPr lvl="2"/>
                <a:endParaRPr lang="en-US" b="1" dirty="0">
                  <a:solidFill>
                    <a:srgbClr val="009900"/>
                  </a:solidFill>
                </a:endParaRPr>
              </a:p>
              <a:p>
                <a:pPr lvl="2"/>
                <a:r>
                  <a:rPr lang="en-US" dirty="0"/>
                  <a:t>So has an</a:t>
                </a:r>
                <a:r>
                  <a:rPr lang="en-US" b="1" dirty="0">
                    <a:solidFill>
                      <a:srgbClr val="009900"/>
                    </a:solidFill>
                  </a:rPr>
                  <a:t> efficient hardware implementation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F699DF0-4EFC-B141-92F5-9A0E56F433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14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42AFA-9054-0D42-BE53-1D7A1799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8C4CBF-9228-1043-B7FF-B2C21F05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an OFDM Signal</a:t>
            </a:r>
          </a:p>
        </p:txBody>
      </p:sp>
    </p:spTree>
    <p:extLst>
      <p:ext uri="{BB962C8B-B14F-4D97-AF65-F5344CB8AC3E}">
        <p14:creationId xmlns:p14="http://schemas.microsoft.com/office/powerpoint/2010/main" val="38308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Delay Spread and Frequency-Selective Fading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Time-Domain Equalization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Orthogonal Frequency Division Multiplexing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453311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845F1-1F36-2744-82FB-C8B3C0A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C9D8D6-0512-3B4E-B23E-F54973E2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Transmitting one OFDM symbol in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B2CEB-CD4D-2B48-9209-A8C38C4CE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4" b="7796"/>
          <a:stretch/>
        </p:blipFill>
        <p:spPr>
          <a:xfrm>
            <a:off x="753718" y="1702904"/>
            <a:ext cx="7414591" cy="418106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58C739-D616-1648-A6B9-B4A545A3C8E7}"/>
              </a:ext>
            </a:extLst>
          </p:cNvPr>
          <p:cNvCxnSpPr>
            <a:cxnSpLocks/>
          </p:cNvCxnSpPr>
          <p:nvPr/>
        </p:nvCxnSpPr>
        <p:spPr>
          <a:xfrm>
            <a:off x="1749288" y="6053243"/>
            <a:ext cx="5881676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E60ADB-7E83-E247-8F6F-DC6ABADEA7F5}"/>
              </a:ext>
            </a:extLst>
          </p:cNvPr>
          <p:cNvSpPr txBox="1"/>
          <p:nvPr/>
        </p:nvSpPr>
        <p:spPr>
          <a:xfrm>
            <a:off x="3623122" y="5883966"/>
            <a:ext cx="16757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0" dirty="0">
                <a:highlight>
                  <a:srgbClr val="FFFF99"/>
                </a:highligh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OFDM</a:t>
            </a:r>
            <a:r>
              <a:rPr lang="en-US" sz="1200" b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1200" b="0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symbol time T</a:t>
            </a:r>
            <a:r>
              <a:rPr lang="en-US" sz="1200" b="0" i="1" baseline="-25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17276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CD1664-E509-874B-B7F2-EE5CD6A017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1487826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>
                    <a:highlight>
                      <a:srgbClr val="FFFF00"/>
                    </a:highlight>
                  </a:rPr>
                  <a:t>Apply the DFT</a:t>
                </a:r>
                <a:r>
                  <a:rPr lang="en-US" sz="2000" dirty="0"/>
                  <a:t> to each OFDM symbol individually, </a:t>
                </a:r>
                <a:r>
                  <a:rPr lang="en-US" sz="2000" b="1" dirty="0">
                    <a:solidFill>
                      <a:srgbClr val="009900"/>
                    </a:solidFill>
                  </a:rPr>
                  <a:t>to recover data: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CD1664-E509-874B-B7F2-EE5CD6A017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1487826"/>
              </a:xfrm>
              <a:blipFill>
                <a:blip r:embed="rId3"/>
                <a:stretch>
                  <a:fillRect l="-1304" t="-35593" b="-8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8A07C-4FE5-6D4B-AC80-081B4E74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6431EB-5DDC-5D40-A2AB-D8AC230C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an OFDM signal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5EC2B4-8AC9-9946-BC0D-FACA78CD77B4}"/>
              </a:ext>
            </a:extLst>
          </p:cNvPr>
          <p:cNvGrpSpPr/>
          <p:nvPr/>
        </p:nvGrpSpPr>
        <p:grpSpPr>
          <a:xfrm>
            <a:off x="1355047" y="3164226"/>
            <a:ext cx="6433906" cy="2156422"/>
            <a:chOff x="1400047" y="4250078"/>
            <a:chExt cx="6433906" cy="2156422"/>
          </a:xfrm>
        </p:grpSpPr>
        <p:cxnSp>
          <p:nvCxnSpPr>
            <p:cNvPr id="8" name="Straight Arrow Connector 107">
              <a:extLst>
                <a:ext uri="{FF2B5EF4-FFF2-40B4-BE49-F238E27FC236}">
                  <a16:creationId xmlns:a16="http://schemas.microsoft.com/office/drawing/2014/main" id="{1A8B6B89-45FD-4643-98E1-7AA9354496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184010" y="5350092"/>
              <a:ext cx="1487838" cy="14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" name="Group 108">
              <a:extLst>
                <a:ext uri="{FF2B5EF4-FFF2-40B4-BE49-F238E27FC236}">
                  <a16:creationId xmlns:a16="http://schemas.microsoft.com/office/drawing/2014/main" id="{87A2A890-4857-D140-906C-424D15DD47C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028763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36" name="Straight Connector 109">
                <a:extLst>
                  <a:ext uri="{FF2B5EF4-FFF2-40B4-BE49-F238E27FC236}">
                    <a16:creationId xmlns:a16="http://schemas.microsoft.com/office/drawing/2014/main" id="{D3C61BA7-3C6E-C943-AD8A-B3452E3730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Straight Connector 110">
                <a:extLst>
                  <a:ext uri="{FF2B5EF4-FFF2-40B4-BE49-F238E27FC236}">
                    <a16:creationId xmlns:a16="http://schemas.microsoft.com/office/drawing/2014/main" id="{0C2FC6AA-9CAE-8F47-96DF-FCCEC1BB9A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" name="Straight Connector 111">
                <a:extLst>
                  <a:ext uri="{FF2B5EF4-FFF2-40B4-BE49-F238E27FC236}">
                    <a16:creationId xmlns:a16="http://schemas.microsoft.com/office/drawing/2014/main" id="{C6F9DB0E-AE82-3243-8C66-427409187F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Straight Connector 112">
                <a:extLst>
                  <a:ext uri="{FF2B5EF4-FFF2-40B4-BE49-F238E27FC236}">
                    <a16:creationId xmlns:a16="http://schemas.microsoft.com/office/drawing/2014/main" id="{BBF7763E-998D-8646-BB38-51973374308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Straight Connector 113">
                <a:extLst>
                  <a:ext uri="{FF2B5EF4-FFF2-40B4-BE49-F238E27FC236}">
                    <a16:creationId xmlns:a16="http://schemas.microsoft.com/office/drawing/2014/main" id="{A49A14DA-2F39-3948-A189-232E98208C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1" name="Straight Connector 114">
                <a:extLst>
                  <a:ext uri="{FF2B5EF4-FFF2-40B4-BE49-F238E27FC236}">
                    <a16:creationId xmlns:a16="http://schemas.microsoft.com/office/drawing/2014/main" id="{7F7241C5-0136-0940-9F95-305A3D3051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2" name="Straight Connector 115">
                <a:extLst>
                  <a:ext uri="{FF2B5EF4-FFF2-40B4-BE49-F238E27FC236}">
                    <a16:creationId xmlns:a16="http://schemas.microsoft.com/office/drawing/2014/main" id="{A128E30D-423E-0142-9813-B8CD8D23C3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" name="Group 116">
              <a:extLst>
                <a:ext uri="{FF2B5EF4-FFF2-40B4-BE49-F238E27FC236}">
                  <a16:creationId xmlns:a16="http://schemas.microsoft.com/office/drawing/2014/main" id="{6E46C33F-4691-5A41-894C-086062325C0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2705695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29" name="Straight Connector 117">
                <a:extLst>
                  <a:ext uri="{FF2B5EF4-FFF2-40B4-BE49-F238E27FC236}">
                    <a16:creationId xmlns:a16="http://schemas.microsoft.com/office/drawing/2014/main" id="{C098443E-A6DA-0944-8EA8-C9ED97F843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Connector 118">
                <a:extLst>
                  <a:ext uri="{FF2B5EF4-FFF2-40B4-BE49-F238E27FC236}">
                    <a16:creationId xmlns:a16="http://schemas.microsoft.com/office/drawing/2014/main" id="{8CE63627-ABAF-F54D-A8AC-952E59A2D0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Connector 119">
                <a:extLst>
                  <a:ext uri="{FF2B5EF4-FFF2-40B4-BE49-F238E27FC236}">
                    <a16:creationId xmlns:a16="http://schemas.microsoft.com/office/drawing/2014/main" id="{25A126D9-7A6E-DE41-AC28-FB3BE54DF6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Connector 120">
                <a:extLst>
                  <a:ext uri="{FF2B5EF4-FFF2-40B4-BE49-F238E27FC236}">
                    <a16:creationId xmlns:a16="http://schemas.microsoft.com/office/drawing/2014/main" id="{A4302522-2884-D444-8204-29E3B86412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Straight Connector 121">
                <a:extLst>
                  <a:ext uri="{FF2B5EF4-FFF2-40B4-BE49-F238E27FC236}">
                    <a16:creationId xmlns:a16="http://schemas.microsoft.com/office/drawing/2014/main" id="{29918195-53D4-B64D-A265-DAB7F29C0F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Straight Connector 122">
                <a:extLst>
                  <a:ext uri="{FF2B5EF4-FFF2-40B4-BE49-F238E27FC236}">
                    <a16:creationId xmlns:a16="http://schemas.microsoft.com/office/drawing/2014/main" id="{F2BE18B8-1D87-AC49-B84E-653F3BD910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Straight Connector 123">
                <a:extLst>
                  <a:ext uri="{FF2B5EF4-FFF2-40B4-BE49-F238E27FC236}">
                    <a16:creationId xmlns:a16="http://schemas.microsoft.com/office/drawing/2014/main" id="{FE81CEBB-34E8-A149-A44D-1680598D5A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" name="Group 124">
              <a:extLst>
                <a:ext uri="{FF2B5EF4-FFF2-40B4-BE49-F238E27FC236}">
                  <a16:creationId xmlns:a16="http://schemas.microsoft.com/office/drawing/2014/main" id="{CEF3EF5E-7779-3A4E-B576-28A3D7500A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2705695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22" name="Straight Connector 125">
                <a:extLst>
                  <a:ext uri="{FF2B5EF4-FFF2-40B4-BE49-F238E27FC236}">
                    <a16:creationId xmlns:a16="http://schemas.microsoft.com/office/drawing/2014/main" id="{BE55A7CC-1FD7-9440-830F-706022313C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Connector 126">
                <a:extLst>
                  <a:ext uri="{FF2B5EF4-FFF2-40B4-BE49-F238E27FC236}">
                    <a16:creationId xmlns:a16="http://schemas.microsoft.com/office/drawing/2014/main" id="{451C27D2-09BD-214B-BF9C-7D19840321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Straight Connector 127">
                <a:extLst>
                  <a:ext uri="{FF2B5EF4-FFF2-40B4-BE49-F238E27FC236}">
                    <a16:creationId xmlns:a16="http://schemas.microsoft.com/office/drawing/2014/main" id="{6CBD6A59-984E-7A4B-8E0F-46DD432493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Straight Connector 128">
                <a:extLst>
                  <a:ext uri="{FF2B5EF4-FFF2-40B4-BE49-F238E27FC236}">
                    <a16:creationId xmlns:a16="http://schemas.microsoft.com/office/drawing/2014/main" id="{05A74A87-FCFF-7F4E-A678-62EFBC45C8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Straight Connector 129">
                <a:extLst>
                  <a:ext uri="{FF2B5EF4-FFF2-40B4-BE49-F238E27FC236}">
                    <a16:creationId xmlns:a16="http://schemas.microsoft.com/office/drawing/2014/main" id="{B188E71B-CD11-F24D-BFD6-78AE823837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Straight Connector 130">
                <a:extLst>
                  <a:ext uri="{FF2B5EF4-FFF2-40B4-BE49-F238E27FC236}">
                    <a16:creationId xmlns:a16="http://schemas.microsoft.com/office/drawing/2014/main" id="{2FED50A2-531A-A94F-8C26-6ECD91448D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Connector 131">
                <a:extLst>
                  <a:ext uri="{FF2B5EF4-FFF2-40B4-BE49-F238E27FC236}">
                    <a16:creationId xmlns:a16="http://schemas.microsoft.com/office/drawing/2014/main" id="{8B7C6891-A258-4648-9128-E9A9CE9C9A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" name="Group 196">
              <a:extLst>
                <a:ext uri="{FF2B5EF4-FFF2-40B4-BE49-F238E27FC236}">
                  <a16:creationId xmlns:a16="http://schemas.microsoft.com/office/drawing/2014/main" id="{323CD8C0-F304-0A44-AB11-5619C54546A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028763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15" name="Straight Connector 197">
                <a:extLst>
                  <a:ext uri="{FF2B5EF4-FFF2-40B4-BE49-F238E27FC236}">
                    <a16:creationId xmlns:a16="http://schemas.microsoft.com/office/drawing/2014/main" id="{871C07CE-A9B1-674D-9024-F42C862745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Straight Connector 198">
                <a:extLst>
                  <a:ext uri="{FF2B5EF4-FFF2-40B4-BE49-F238E27FC236}">
                    <a16:creationId xmlns:a16="http://schemas.microsoft.com/office/drawing/2014/main" id="{37E030EA-1109-EB44-AE00-1882CE0C45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Straight Connector 199">
                <a:extLst>
                  <a:ext uri="{FF2B5EF4-FFF2-40B4-BE49-F238E27FC236}">
                    <a16:creationId xmlns:a16="http://schemas.microsoft.com/office/drawing/2014/main" id="{4999DAE6-35F1-C545-AE49-0AB09452E1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Connector 200">
                <a:extLst>
                  <a:ext uri="{FF2B5EF4-FFF2-40B4-BE49-F238E27FC236}">
                    <a16:creationId xmlns:a16="http://schemas.microsoft.com/office/drawing/2014/main" id="{01688724-54EB-BD4F-B04D-153CC9B05F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Straight Connector 201">
                <a:extLst>
                  <a:ext uri="{FF2B5EF4-FFF2-40B4-BE49-F238E27FC236}">
                    <a16:creationId xmlns:a16="http://schemas.microsoft.com/office/drawing/2014/main" id="{796DEC64-B5A3-0E49-B713-83BEBCD803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Straight Connector 202">
                <a:extLst>
                  <a:ext uri="{FF2B5EF4-FFF2-40B4-BE49-F238E27FC236}">
                    <a16:creationId xmlns:a16="http://schemas.microsoft.com/office/drawing/2014/main" id="{18E81E41-32BD-4D4A-8A59-4E2BD8649D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Connector 203">
                <a:extLst>
                  <a:ext uri="{FF2B5EF4-FFF2-40B4-BE49-F238E27FC236}">
                    <a16:creationId xmlns:a16="http://schemas.microsoft.com/office/drawing/2014/main" id="{97D8E79D-DD7F-A448-BC06-F49AE2100C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" name="Straight Arrow Connector 204">
              <a:extLst>
                <a:ext uri="{FF2B5EF4-FFF2-40B4-BE49-F238E27FC236}">
                  <a16:creationId xmlns:a16="http://schemas.microsoft.com/office/drawing/2014/main" id="{9ACDCDCB-5AAF-224D-8BAA-525713DA6D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27223" y="6093306"/>
              <a:ext cx="5889302" cy="14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" name="Group 205">
              <a:extLst>
                <a:ext uri="{FF2B5EF4-FFF2-40B4-BE49-F238E27FC236}">
                  <a16:creationId xmlns:a16="http://schemas.microsoft.com/office/drawing/2014/main" id="{90956C8A-B4B6-BF41-94EA-6B55E9DB3044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382626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08" name="Straight Connector 206">
                <a:extLst>
                  <a:ext uri="{FF2B5EF4-FFF2-40B4-BE49-F238E27FC236}">
                    <a16:creationId xmlns:a16="http://schemas.microsoft.com/office/drawing/2014/main" id="{22E58059-F8BB-1A45-BAA5-6805ACD774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Straight Connector 207">
                <a:extLst>
                  <a:ext uri="{FF2B5EF4-FFF2-40B4-BE49-F238E27FC236}">
                    <a16:creationId xmlns:a16="http://schemas.microsoft.com/office/drawing/2014/main" id="{1A263D69-D563-DC42-8512-77452AB5B7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" name="Straight Connector 208">
                <a:extLst>
                  <a:ext uri="{FF2B5EF4-FFF2-40B4-BE49-F238E27FC236}">
                    <a16:creationId xmlns:a16="http://schemas.microsoft.com/office/drawing/2014/main" id="{6DEAEC25-1D0A-D549-9104-DD8F7A42B0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" name="Straight Connector 209">
                <a:extLst>
                  <a:ext uri="{FF2B5EF4-FFF2-40B4-BE49-F238E27FC236}">
                    <a16:creationId xmlns:a16="http://schemas.microsoft.com/office/drawing/2014/main" id="{EF1FBCC5-48EC-BE43-9F41-B75A39886C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" name="Straight Connector 210">
                <a:extLst>
                  <a:ext uri="{FF2B5EF4-FFF2-40B4-BE49-F238E27FC236}">
                    <a16:creationId xmlns:a16="http://schemas.microsoft.com/office/drawing/2014/main" id="{EE1AA18D-EC55-A54A-AFC7-889A25FA080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Straight Connector 211">
                <a:extLst>
                  <a:ext uri="{FF2B5EF4-FFF2-40B4-BE49-F238E27FC236}">
                    <a16:creationId xmlns:a16="http://schemas.microsoft.com/office/drawing/2014/main" id="{9C60319B-64F6-994D-8EF7-1DC19A196F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Straight Connector 212">
                <a:extLst>
                  <a:ext uri="{FF2B5EF4-FFF2-40B4-BE49-F238E27FC236}">
                    <a16:creationId xmlns:a16="http://schemas.microsoft.com/office/drawing/2014/main" id="{498D4087-A4B6-694D-9787-525A79C047F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" name="Group 213">
              <a:extLst>
                <a:ext uri="{FF2B5EF4-FFF2-40B4-BE49-F238E27FC236}">
                  <a16:creationId xmlns:a16="http://schemas.microsoft.com/office/drawing/2014/main" id="{8947832B-6D55-3147-94F1-75DA1F81552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4059558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01" name="Straight Connector 214">
                <a:extLst>
                  <a:ext uri="{FF2B5EF4-FFF2-40B4-BE49-F238E27FC236}">
                    <a16:creationId xmlns:a16="http://schemas.microsoft.com/office/drawing/2014/main" id="{EA8D4F54-FFD9-264B-B156-F55903422F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Straight Connector 215">
                <a:extLst>
                  <a:ext uri="{FF2B5EF4-FFF2-40B4-BE49-F238E27FC236}">
                    <a16:creationId xmlns:a16="http://schemas.microsoft.com/office/drawing/2014/main" id="{63AB979E-B848-1741-96B4-B605E19306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Straight Connector 216">
                <a:extLst>
                  <a:ext uri="{FF2B5EF4-FFF2-40B4-BE49-F238E27FC236}">
                    <a16:creationId xmlns:a16="http://schemas.microsoft.com/office/drawing/2014/main" id="{170BE63E-0654-C448-B74D-18F3DFDBDE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Straight Connector 217">
                <a:extLst>
                  <a:ext uri="{FF2B5EF4-FFF2-40B4-BE49-F238E27FC236}">
                    <a16:creationId xmlns:a16="http://schemas.microsoft.com/office/drawing/2014/main" id="{BD6EA3D3-94EB-7541-908C-0EE0E77219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Straight Connector 218">
                <a:extLst>
                  <a:ext uri="{FF2B5EF4-FFF2-40B4-BE49-F238E27FC236}">
                    <a16:creationId xmlns:a16="http://schemas.microsoft.com/office/drawing/2014/main" id="{7E2D5D9E-2974-6A4F-8854-0BED9B60A0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Straight Connector 219">
                <a:extLst>
                  <a:ext uri="{FF2B5EF4-FFF2-40B4-BE49-F238E27FC236}">
                    <a16:creationId xmlns:a16="http://schemas.microsoft.com/office/drawing/2014/main" id="{D6BA307F-363E-564E-A9F6-23C501A09B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Straight Connector 220">
                <a:extLst>
                  <a:ext uri="{FF2B5EF4-FFF2-40B4-BE49-F238E27FC236}">
                    <a16:creationId xmlns:a16="http://schemas.microsoft.com/office/drawing/2014/main" id="{B88BEFB5-977C-4A44-BEB0-7CFFBD600D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" name="Group 221">
              <a:extLst>
                <a:ext uri="{FF2B5EF4-FFF2-40B4-BE49-F238E27FC236}">
                  <a16:creationId xmlns:a16="http://schemas.microsoft.com/office/drawing/2014/main" id="{BFC70250-C77E-9B41-9840-2F45EF42DC4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4059558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94" name="Straight Connector 222">
                <a:extLst>
                  <a:ext uri="{FF2B5EF4-FFF2-40B4-BE49-F238E27FC236}">
                    <a16:creationId xmlns:a16="http://schemas.microsoft.com/office/drawing/2014/main" id="{8480EEA1-F8B0-6745-BF73-51F705BBD2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Straight Connector 223">
                <a:extLst>
                  <a:ext uri="{FF2B5EF4-FFF2-40B4-BE49-F238E27FC236}">
                    <a16:creationId xmlns:a16="http://schemas.microsoft.com/office/drawing/2014/main" id="{058292B1-CFD0-F049-8D1E-6F7AEAA99D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Straight Connector 224">
                <a:extLst>
                  <a:ext uri="{FF2B5EF4-FFF2-40B4-BE49-F238E27FC236}">
                    <a16:creationId xmlns:a16="http://schemas.microsoft.com/office/drawing/2014/main" id="{E167B8C6-585F-7C46-A758-AF40902AED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225">
                <a:extLst>
                  <a:ext uri="{FF2B5EF4-FFF2-40B4-BE49-F238E27FC236}">
                    <a16:creationId xmlns:a16="http://schemas.microsoft.com/office/drawing/2014/main" id="{43B24BE5-48D4-7240-B2BB-54D2959A45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Straight Connector 226">
                <a:extLst>
                  <a:ext uri="{FF2B5EF4-FFF2-40B4-BE49-F238E27FC236}">
                    <a16:creationId xmlns:a16="http://schemas.microsoft.com/office/drawing/2014/main" id="{F0E028C2-73B7-6746-944B-9338F8C146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Connector 227">
                <a:extLst>
                  <a:ext uri="{FF2B5EF4-FFF2-40B4-BE49-F238E27FC236}">
                    <a16:creationId xmlns:a16="http://schemas.microsoft.com/office/drawing/2014/main" id="{6F2CB3AA-5526-2C4D-BC6D-884A46341D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Straight Connector 228">
                <a:extLst>
                  <a:ext uri="{FF2B5EF4-FFF2-40B4-BE49-F238E27FC236}">
                    <a16:creationId xmlns:a16="http://schemas.microsoft.com/office/drawing/2014/main" id="{CDF79817-2F97-194B-AAAE-3CFAEA1B2C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" name="Group 229">
              <a:extLst>
                <a:ext uri="{FF2B5EF4-FFF2-40B4-BE49-F238E27FC236}">
                  <a16:creationId xmlns:a16="http://schemas.microsoft.com/office/drawing/2014/main" id="{6EA3F971-5106-AF45-8667-2C38ED68BEA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382626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87" name="Straight Connector 230">
                <a:extLst>
                  <a:ext uri="{FF2B5EF4-FFF2-40B4-BE49-F238E27FC236}">
                    <a16:creationId xmlns:a16="http://schemas.microsoft.com/office/drawing/2014/main" id="{FE596785-6BB6-A542-815A-AC6C6BBFB3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Straight Connector 231">
                <a:extLst>
                  <a:ext uri="{FF2B5EF4-FFF2-40B4-BE49-F238E27FC236}">
                    <a16:creationId xmlns:a16="http://schemas.microsoft.com/office/drawing/2014/main" id="{4E8CC2B5-28E8-234B-BC9D-EE0E352E82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Straight Connector 232">
                <a:extLst>
                  <a:ext uri="{FF2B5EF4-FFF2-40B4-BE49-F238E27FC236}">
                    <a16:creationId xmlns:a16="http://schemas.microsoft.com/office/drawing/2014/main" id="{45B13F3F-270A-C942-BBAC-A87855C06B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Straight Connector 233">
                <a:extLst>
                  <a:ext uri="{FF2B5EF4-FFF2-40B4-BE49-F238E27FC236}">
                    <a16:creationId xmlns:a16="http://schemas.microsoft.com/office/drawing/2014/main" id="{77CA4C45-C3B8-F547-918E-CF394936DC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Straight Connector 234">
                <a:extLst>
                  <a:ext uri="{FF2B5EF4-FFF2-40B4-BE49-F238E27FC236}">
                    <a16:creationId xmlns:a16="http://schemas.microsoft.com/office/drawing/2014/main" id="{4DFD0F9D-906D-2043-A2ED-29939AC259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Straight Connector 235">
                <a:extLst>
                  <a:ext uri="{FF2B5EF4-FFF2-40B4-BE49-F238E27FC236}">
                    <a16:creationId xmlns:a16="http://schemas.microsoft.com/office/drawing/2014/main" id="{B281BCEB-8B15-4342-BAFB-CAC9D452B6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Straight Connector 236">
                <a:extLst>
                  <a:ext uri="{FF2B5EF4-FFF2-40B4-BE49-F238E27FC236}">
                    <a16:creationId xmlns:a16="http://schemas.microsoft.com/office/drawing/2014/main" id="{771E349A-71E6-1948-BB28-489327A7FD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" name="Group 237">
              <a:extLst>
                <a:ext uri="{FF2B5EF4-FFF2-40B4-BE49-F238E27FC236}">
                  <a16:creationId xmlns:a16="http://schemas.microsoft.com/office/drawing/2014/main" id="{6DBA121D-E437-D944-92EF-4B93B9F6BDB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736489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80" name="Straight Connector 238">
                <a:extLst>
                  <a:ext uri="{FF2B5EF4-FFF2-40B4-BE49-F238E27FC236}">
                    <a16:creationId xmlns:a16="http://schemas.microsoft.com/office/drawing/2014/main" id="{9B94C9A5-DCEF-534D-8F11-5AED86F106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Straight Connector 239">
                <a:extLst>
                  <a:ext uri="{FF2B5EF4-FFF2-40B4-BE49-F238E27FC236}">
                    <a16:creationId xmlns:a16="http://schemas.microsoft.com/office/drawing/2014/main" id="{B68F96C6-D595-D14B-B91E-FA396DD7C6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Straight Connector 240">
                <a:extLst>
                  <a:ext uri="{FF2B5EF4-FFF2-40B4-BE49-F238E27FC236}">
                    <a16:creationId xmlns:a16="http://schemas.microsoft.com/office/drawing/2014/main" id="{58BDEDA2-831C-D241-A689-F13560EB0C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Straight Connector 241">
                <a:extLst>
                  <a:ext uri="{FF2B5EF4-FFF2-40B4-BE49-F238E27FC236}">
                    <a16:creationId xmlns:a16="http://schemas.microsoft.com/office/drawing/2014/main" id="{8820A053-0B46-0B43-BA04-7F42DDA23D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Straight Connector 242">
                <a:extLst>
                  <a:ext uri="{FF2B5EF4-FFF2-40B4-BE49-F238E27FC236}">
                    <a16:creationId xmlns:a16="http://schemas.microsoft.com/office/drawing/2014/main" id="{877CC50C-666A-FA4E-B60C-004A30EFF0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Connector 243">
                <a:extLst>
                  <a:ext uri="{FF2B5EF4-FFF2-40B4-BE49-F238E27FC236}">
                    <a16:creationId xmlns:a16="http://schemas.microsoft.com/office/drawing/2014/main" id="{632CC1B0-ABF3-9141-8B4A-4443DE53DD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Straight Connector 244">
                <a:extLst>
                  <a:ext uri="{FF2B5EF4-FFF2-40B4-BE49-F238E27FC236}">
                    <a16:creationId xmlns:a16="http://schemas.microsoft.com/office/drawing/2014/main" id="{19925F69-0B05-8649-9244-01C2A1EA47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" name="Group 245">
              <a:extLst>
                <a:ext uri="{FF2B5EF4-FFF2-40B4-BE49-F238E27FC236}">
                  <a16:creationId xmlns:a16="http://schemas.microsoft.com/office/drawing/2014/main" id="{4BC0BD57-886E-8345-B073-144CB1C5433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5413420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73" name="Straight Connector 246">
                <a:extLst>
                  <a:ext uri="{FF2B5EF4-FFF2-40B4-BE49-F238E27FC236}">
                    <a16:creationId xmlns:a16="http://schemas.microsoft.com/office/drawing/2014/main" id="{1C6CB79D-0391-8447-A418-09AC882DF7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Straight Connector 247">
                <a:extLst>
                  <a:ext uri="{FF2B5EF4-FFF2-40B4-BE49-F238E27FC236}">
                    <a16:creationId xmlns:a16="http://schemas.microsoft.com/office/drawing/2014/main" id="{BC5B1D85-CDCD-D541-A61B-B200E1F867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Connector 248">
                <a:extLst>
                  <a:ext uri="{FF2B5EF4-FFF2-40B4-BE49-F238E27FC236}">
                    <a16:creationId xmlns:a16="http://schemas.microsoft.com/office/drawing/2014/main" id="{713DC7B0-90CD-D04A-A34D-022750B532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Straight Connector 249">
                <a:extLst>
                  <a:ext uri="{FF2B5EF4-FFF2-40B4-BE49-F238E27FC236}">
                    <a16:creationId xmlns:a16="http://schemas.microsoft.com/office/drawing/2014/main" id="{5E3E6211-46B4-774F-99F8-CF0BFEBD722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Connector 250">
                <a:extLst>
                  <a:ext uri="{FF2B5EF4-FFF2-40B4-BE49-F238E27FC236}">
                    <a16:creationId xmlns:a16="http://schemas.microsoft.com/office/drawing/2014/main" id="{B4D57EE7-2D71-7541-B85C-DEE2A532CD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Straight Connector 251">
                <a:extLst>
                  <a:ext uri="{FF2B5EF4-FFF2-40B4-BE49-F238E27FC236}">
                    <a16:creationId xmlns:a16="http://schemas.microsoft.com/office/drawing/2014/main" id="{1CBC6252-5555-1742-87C8-BC5599E82A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Straight Connector 252">
                <a:extLst>
                  <a:ext uri="{FF2B5EF4-FFF2-40B4-BE49-F238E27FC236}">
                    <a16:creationId xmlns:a16="http://schemas.microsoft.com/office/drawing/2014/main" id="{EAA3377B-078C-3648-904D-394F7EC78E0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" name="Group 253">
              <a:extLst>
                <a:ext uri="{FF2B5EF4-FFF2-40B4-BE49-F238E27FC236}">
                  <a16:creationId xmlns:a16="http://schemas.microsoft.com/office/drawing/2014/main" id="{29952C16-89D7-1F44-805C-F19A102FF6C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5413420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66" name="Straight Connector 254">
                <a:extLst>
                  <a:ext uri="{FF2B5EF4-FFF2-40B4-BE49-F238E27FC236}">
                    <a16:creationId xmlns:a16="http://schemas.microsoft.com/office/drawing/2014/main" id="{87D355A8-9D99-3C4F-ACA7-E26CB49035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Straight Connector 255">
                <a:extLst>
                  <a:ext uri="{FF2B5EF4-FFF2-40B4-BE49-F238E27FC236}">
                    <a16:creationId xmlns:a16="http://schemas.microsoft.com/office/drawing/2014/main" id="{78EE9BA0-8E92-3D40-B2AC-942BBF40C4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Connector 256">
                <a:extLst>
                  <a:ext uri="{FF2B5EF4-FFF2-40B4-BE49-F238E27FC236}">
                    <a16:creationId xmlns:a16="http://schemas.microsoft.com/office/drawing/2014/main" id="{D82F9411-0D88-BC46-92EF-CC0A705362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Connector 257">
                <a:extLst>
                  <a:ext uri="{FF2B5EF4-FFF2-40B4-BE49-F238E27FC236}">
                    <a16:creationId xmlns:a16="http://schemas.microsoft.com/office/drawing/2014/main" id="{BB99F2F6-EDC7-AC49-9BAC-43D2BB51F3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Connector 258">
                <a:extLst>
                  <a:ext uri="{FF2B5EF4-FFF2-40B4-BE49-F238E27FC236}">
                    <a16:creationId xmlns:a16="http://schemas.microsoft.com/office/drawing/2014/main" id="{641CC303-9830-4347-AD1A-B41EC4BE38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Connector 259">
                <a:extLst>
                  <a:ext uri="{FF2B5EF4-FFF2-40B4-BE49-F238E27FC236}">
                    <a16:creationId xmlns:a16="http://schemas.microsoft.com/office/drawing/2014/main" id="{EA14CEF3-CEDB-B342-AE94-C9ED35AC1E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Straight Connector 260">
                <a:extLst>
                  <a:ext uri="{FF2B5EF4-FFF2-40B4-BE49-F238E27FC236}">
                    <a16:creationId xmlns:a16="http://schemas.microsoft.com/office/drawing/2014/main" id="{E94C0358-4153-7749-8DB7-C69CCF2EC88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" name="Group 261">
              <a:extLst>
                <a:ext uri="{FF2B5EF4-FFF2-40B4-BE49-F238E27FC236}">
                  <a16:creationId xmlns:a16="http://schemas.microsoft.com/office/drawing/2014/main" id="{EF8487B6-322F-4442-A9C9-42558CFABF8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736489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59" name="Straight Connector 262">
                <a:extLst>
                  <a:ext uri="{FF2B5EF4-FFF2-40B4-BE49-F238E27FC236}">
                    <a16:creationId xmlns:a16="http://schemas.microsoft.com/office/drawing/2014/main" id="{AB012DE0-2904-D048-AEC5-8616B16C07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Straight Connector 263">
                <a:extLst>
                  <a:ext uri="{FF2B5EF4-FFF2-40B4-BE49-F238E27FC236}">
                    <a16:creationId xmlns:a16="http://schemas.microsoft.com/office/drawing/2014/main" id="{CCD78128-E161-024C-B43F-E6FF6FEF63B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Straight Connector 264">
                <a:extLst>
                  <a:ext uri="{FF2B5EF4-FFF2-40B4-BE49-F238E27FC236}">
                    <a16:creationId xmlns:a16="http://schemas.microsoft.com/office/drawing/2014/main" id="{A3E8C6A0-BD73-9D4C-A6DE-530EF6546A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265">
                <a:extLst>
                  <a:ext uri="{FF2B5EF4-FFF2-40B4-BE49-F238E27FC236}">
                    <a16:creationId xmlns:a16="http://schemas.microsoft.com/office/drawing/2014/main" id="{CFC0DE7C-5C5E-114A-B381-AE56B960C4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Straight Connector 266">
                <a:extLst>
                  <a:ext uri="{FF2B5EF4-FFF2-40B4-BE49-F238E27FC236}">
                    <a16:creationId xmlns:a16="http://schemas.microsoft.com/office/drawing/2014/main" id="{AEA192ED-8566-3C43-9843-87B10B754C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Straight Connector 267">
                <a:extLst>
                  <a:ext uri="{FF2B5EF4-FFF2-40B4-BE49-F238E27FC236}">
                    <a16:creationId xmlns:a16="http://schemas.microsoft.com/office/drawing/2014/main" id="{2BBA76C0-5E1E-1C45-BE71-8139F59668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Straight Connector 268">
                <a:extLst>
                  <a:ext uri="{FF2B5EF4-FFF2-40B4-BE49-F238E27FC236}">
                    <a16:creationId xmlns:a16="http://schemas.microsoft.com/office/drawing/2014/main" id="{964A0EC3-CF2A-C144-A960-C1A5DE852F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" name="Group 269">
              <a:extLst>
                <a:ext uri="{FF2B5EF4-FFF2-40B4-BE49-F238E27FC236}">
                  <a16:creationId xmlns:a16="http://schemas.microsoft.com/office/drawing/2014/main" id="{C616560C-0B34-654F-8CAF-EA5DC26903C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090351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52" name="Straight Connector 270">
                <a:extLst>
                  <a:ext uri="{FF2B5EF4-FFF2-40B4-BE49-F238E27FC236}">
                    <a16:creationId xmlns:a16="http://schemas.microsoft.com/office/drawing/2014/main" id="{82A0D3AB-2962-9148-A20B-3984E97673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Straight Connector 271">
                <a:extLst>
                  <a:ext uri="{FF2B5EF4-FFF2-40B4-BE49-F238E27FC236}">
                    <a16:creationId xmlns:a16="http://schemas.microsoft.com/office/drawing/2014/main" id="{716C7A49-94B8-3348-A333-81FD913B3D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Connector 272">
                <a:extLst>
                  <a:ext uri="{FF2B5EF4-FFF2-40B4-BE49-F238E27FC236}">
                    <a16:creationId xmlns:a16="http://schemas.microsoft.com/office/drawing/2014/main" id="{901A1085-9631-3E43-A4BF-6BD38391B5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273">
                <a:extLst>
                  <a:ext uri="{FF2B5EF4-FFF2-40B4-BE49-F238E27FC236}">
                    <a16:creationId xmlns:a16="http://schemas.microsoft.com/office/drawing/2014/main" id="{E569D294-70D8-3141-A65C-5A0CA1CBB3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Straight Connector 274">
                <a:extLst>
                  <a:ext uri="{FF2B5EF4-FFF2-40B4-BE49-F238E27FC236}">
                    <a16:creationId xmlns:a16="http://schemas.microsoft.com/office/drawing/2014/main" id="{85FBF797-2734-7F4E-9820-04D6DC7812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Connector 275">
                <a:extLst>
                  <a:ext uri="{FF2B5EF4-FFF2-40B4-BE49-F238E27FC236}">
                    <a16:creationId xmlns:a16="http://schemas.microsoft.com/office/drawing/2014/main" id="{3A82DD9B-669F-684F-A680-FDB60550E7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Straight Connector 276">
                <a:extLst>
                  <a:ext uri="{FF2B5EF4-FFF2-40B4-BE49-F238E27FC236}">
                    <a16:creationId xmlns:a16="http://schemas.microsoft.com/office/drawing/2014/main" id="{F668FC8D-6D70-3E40-AB1C-D2D4775A7D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" name="Group 277">
              <a:extLst>
                <a:ext uri="{FF2B5EF4-FFF2-40B4-BE49-F238E27FC236}">
                  <a16:creationId xmlns:a16="http://schemas.microsoft.com/office/drawing/2014/main" id="{FF99887D-8368-A245-B7B4-857F0145F1B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6767283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45" name="Straight Connector 278">
                <a:extLst>
                  <a:ext uri="{FF2B5EF4-FFF2-40B4-BE49-F238E27FC236}">
                    <a16:creationId xmlns:a16="http://schemas.microsoft.com/office/drawing/2014/main" id="{AABE792C-2833-D64C-8666-6B314591CBD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279">
                <a:extLst>
                  <a:ext uri="{FF2B5EF4-FFF2-40B4-BE49-F238E27FC236}">
                    <a16:creationId xmlns:a16="http://schemas.microsoft.com/office/drawing/2014/main" id="{328BEEA8-62B4-5047-A029-1D73F6A113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Connector 280">
                <a:extLst>
                  <a:ext uri="{FF2B5EF4-FFF2-40B4-BE49-F238E27FC236}">
                    <a16:creationId xmlns:a16="http://schemas.microsoft.com/office/drawing/2014/main" id="{94BD1F50-03AF-4E42-93E0-4483A78758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281">
                <a:extLst>
                  <a:ext uri="{FF2B5EF4-FFF2-40B4-BE49-F238E27FC236}">
                    <a16:creationId xmlns:a16="http://schemas.microsoft.com/office/drawing/2014/main" id="{AC220102-140E-B84C-A528-99428DC593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282">
                <a:extLst>
                  <a:ext uri="{FF2B5EF4-FFF2-40B4-BE49-F238E27FC236}">
                    <a16:creationId xmlns:a16="http://schemas.microsoft.com/office/drawing/2014/main" id="{9EABA5EE-49C0-4345-B181-FDA1092408D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283">
                <a:extLst>
                  <a:ext uri="{FF2B5EF4-FFF2-40B4-BE49-F238E27FC236}">
                    <a16:creationId xmlns:a16="http://schemas.microsoft.com/office/drawing/2014/main" id="{4E9419BB-4C5B-0D40-9BCD-FA9F83C05C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Connector 284">
                <a:extLst>
                  <a:ext uri="{FF2B5EF4-FFF2-40B4-BE49-F238E27FC236}">
                    <a16:creationId xmlns:a16="http://schemas.microsoft.com/office/drawing/2014/main" id="{4CB43C9C-CA73-514F-9ACE-A9CF67D315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4" name="Group 285">
              <a:extLst>
                <a:ext uri="{FF2B5EF4-FFF2-40B4-BE49-F238E27FC236}">
                  <a16:creationId xmlns:a16="http://schemas.microsoft.com/office/drawing/2014/main" id="{007746A7-E651-0649-BD7F-33BFFC88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6767283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38" name="Straight Connector 286">
                <a:extLst>
                  <a:ext uri="{FF2B5EF4-FFF2-40B4-BE49-F238E27FC236}">
                    <a16:creationId xmlns:a16="http://schemas.microsoft.com/office/drawing/2014/main" id="{8509715A-1FDA-294E-B340-502CBCD1D5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Straight Connector 287">
                <a:extLst>
                  <a:ext uri="{FF2B5EF4-FFF2-40B4-BE49-F238E27FC236}">
                    <a16:creationId xmlns:a16="http://schemas.microsoft.com/office/drawing/2014/main" id="{CAE98A72-CE5F-904B-B1C2-2A69A37BD8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Straight Connector 288">
                <a:extLst>
                  <a:ext uri="{FF2B5EF4-FFF2-40B4-BE49-F238E27FC236}">
                    <a16:creationId xmlns:a16="http://schemas.microsoft.com/office/drawing/2014/main" id="{044D423C-A586-494F-9A51-877259BDFE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Straight Connector 289">
                <a:extLst>
                  <a:ext uri="{FF2B5EF4-FFF2-40B4-BE49-F238E27FC236}">
                    <a16:creationId xmlns:a16="http://schemas.microsoft.com/office/drawing/2014/main" id="{0DDB421C-973E-E74E-8B76-BDF42366AE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Straight Connector 290">
                <a:extLst>
                  <a:ext uri="{FF2B5EF4-FFF2-40B4-BE49-F238E27FC236}">
                    <a16:creationId xmlns:a16="http://schemas.microsoft.com/office/drawing/2014/main" id="{2F77F2AA-2518-4D45-8795-5DADB73673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Connector 291">
                <a:extLst>
                  <a:ext uri="{FF2B5EF4-FFF2-40B4-BE49-F238E27FC236}">
                    <a16:creationId xmlns:a16="http://schemas.microsoft.com/office/drawing/2014/main" id="{54D4D977-92A1-734A-B93A-92331E41DA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Straight Connector 292">
                <a:extLst>
                  <a:ext uri="{FF2B5EF4-FFF2-40B4-BE49-F238E27FC236}">
                    <a16:creationId xmlns:a16="http://schemas.microsoft.com/office/drawing/2014/main" id="{436FFE6D-D0FC-E944-B1A0-42FDA7BE81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" name="Group 293">
              <a:extLst>
                <a:ext uri="{FF2B5EF4-FFF2-40B4-BE49-F238E27FC236}">
                  <a16:creationId xmlns:a16="http://schemas.microsoft.com/office/drawing/2014/main" id="{50026A5C-A779-F649-B3B3-CA2316099BC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090351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31" name="Straight Connector 294">
                <a:extLst>
                  <a:ext uri="{FF2B5EF4-FFF2-40B4-BE49-F238E27FC236}">
                    <a16:creationId xmlns:a16="http://schemas.microsoft.com/office/drawing/2014/main" id="{BACAD6E3-26D8-6347-903B-53F63EDFDA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295">
                <a:extLst>
                  <a:ext uri="{FF2B5EF4-FFF2-40B4-BE49-F238E27FC236}">
                    <a16:creationId xmlns:a16="http://schemas.microsoft.com/office/drawing/2014/main" id="{7021AC08-155E-9140-8AB1-9FA5630C2C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296">
                <a:extLst>
                  <a:ext uri="{FF2B5EF4-FFF2-40B4-BE49-F238E27FC236}">
                    <a16:creationId xmlns:a16="http://schemas.microsoft.com/office/drawing/2014/main" id="{0DCD8408-3CEF-E34D-8E54-C329434C3E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Straight Connector 297">
                <a:extLst>
                  <a:ext uri="{FF2B5EF4-FFF2-40B4-BE49-F238E27FC236}">
                    <a16:creationId xmlns:a16="http://schemas.microsoft.com/office/drawing/2014/main" id="{93C88B93-9189-1E4B-A900-145A2B8DF2E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Straight Connector 298">
                <a:extLst>
                  <a:ext uri="{FF2B5EF4-FFF2-40B4-BE49-F238E27FC236}">
                    <a16:creationId xmlns:a16="http://schemas.microsoft.com/office/drawing/2014/main" id="{847E90B8-A5E1-6841-B2F9-D43A2E6898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Straight Connector 299">
                <a:extLst>
                  <a:ext uri="{FF2B5EF4-FFF2-40B4-BE49-F238E27FC236}">
                    <a16:creationId xmlns:a16="http://schemas.microsoft.com/office/drawing/2014/main" id="{CE306724-D6B2-9D44-A70A-35626BDF9B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Straight Connector 300">
                <a:extLst>
                  <a:ext uri="{FF2B5EF4-FFF2-40B4-BE49-F238E27FC236}">
                    <a16:creationId xmlns:a16="http://schemas.microsoft.com/office/drawing/2014/main" id="{E6D131B8-3AA3-BC4E-98CB-29D555645E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TextBox 304">
              <a:extLst>
                <a:ext uri="{FF2B5EF4-FFF2-40B4-BE49-F238E27FC236}">
                  <a16:creationId xmlns:a16="http://schemas.microsoft.com/office/drawing/2014/main" id="{8D4F1D8C-4756-9E4D-84A4-1104224A5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6656" y="6077792"/>
              <a:ext cx="617297" cy="32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800"/>
                <a:t>Time</a:t>
              </a:r>
            </a:p>
          </p:txBody>
        </p:sp>
        <p:sp>
          <p:nvSpPr>
            <p:cNvPr id="27" name="TextBox 305">
              <a:extLst>
                <a:ext uri="{FF2B5EF4-FFF2-40B4-BE49-F238E27FC236}">
                  <a16:creationId xmlns:a16="http://schemas.microsoft.com/office/drawing/2014/main" id="{B613994E-D3EC-8E46-8FE6-78C4B44CC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047" y="4250078"/>
              <a:ext cx="1096662" cy="32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800"/>
                <a:t>Frequency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8B9E2F58-2CB4-7E40-941F-5520CD5D9933}"/>
              </a:ext>
            </a:extLst>
          </p:cNvPr>
          <p:cNvSpPr txBox="1"/>
          <p:nvPr/>
        </p:nvSpPr>
        <p:spPr>
          <a:xfrm>
            <a:off x="1852920" y="5262749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One OFDM symbol</a:t>
            </a:r>
          </a:p>
          <a:p>
            <a:r>
              <a:rPr lang="en-US" sz="1600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[0]…</a:t>
            </a:r>
            <a:r>
              <a:rPr lang="en-US" sz="1600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sz="1600" b="0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−1]</a:t>
            </a:r>
          </a:p>
        </p:txBody>
      </p:sp>
      <p:sp>
        <p:nvSpPr>
          <p:cNvPr id="144" name="Left Brace 143">
            <a:extLst>
              <a:ext uri="{FF2B5EF4-FFF2-40B4-BE49-F238E27FC236}">
                <a16:creationId xmlns:a16="http://schemas.microsoft.com/office/drawing/2014/main" id="{52EBE2FB-1AB0-9445-AB9E-0DDE6F4EF312}"/>
              </a:ext>
            </a:extLst>
          </p:cNvPr>
          <p:cNvSpPr/>
          <p:nvPr/>
        </p:nvSpPr>
        <p:spPr>
          <a:xfrm rot="16200000">
            <a:off x="2797274" y="4855106"/>
            <a:ext cx="133003" cy="609238"/>
          </a:xfrm>
          <a:prstGeom prst="leftBrace">
            <a:avLst>
              <a:gd name="adj1" fmla="val 39368"/>
              <a:gd name="adj2" fmla="val 50000"/>
            </a:avLst>
          </a:prstGeom>
          <a:ln w="28575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6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D9F9D-57D5-F542-9759-0F1949E4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798296"/>
          </a:xfrm>
        </p:spPr>
        <p:txBody>
          <a:bodyPr>
            <a:normAutofit/>
          </a:bodyPr>
          <a:lstStyle/>
          <a:p>
            <a:r>
              <a:rPr lang="en-US" sz="2000" b="1" dirty="0"/>
              <a:t>Channel impulse response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 is a </a:t>
            </a:r>
            <a:r>
              <a:rPr lang="en-US" sz="2000" b="1" dirty="0">
                <a:highlight>
                  <a:srgbClr val="FFFF00"/>
                </a:highlight>
              </a:rPr>
              <a:t>function of time</a:t>
            </a:r>
          </a:p>
          <a:p>
            <a:pPr lvl="1"/>
            <a:r>
              <a:rPr lang="en-US" sz="2000" dirty="0"/>
              <a:t>Impulse has an infinite bandwidth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Effect of a very narrowband channel is </a:t>
            </a:r>
            <a:r>
              <a:rPr lang="en-US" sz="2000" b="1" dirty="0">
                <a:highlight>
                  <a:srgbClr val="FFFF00"/>
                </a:highlight>
              </a:rPr>
              <a:t>one complex number </a:t>
            </a:r>
            <a:r>
              <a:rPr lang="en-US" sz="2000" b="1" i="1" dirty="0">
                <a:highlight>
                  <a:srgbClr val="FFFF00"/>
                </a:highlight>
              </a:rPr>
              <a:t>h</a:t>
            </a:r>
            <a:endParaRPr lang="en-US" sz="2000" b="1" dirty="0"/>
          </a:p>
          <a:p>
            <a:pPr lvl="1"/>
            <a:r>
              <a:rPr lang="en-US" sz="2000" dirty="0"/>
              <a:t>Subcarrier eventually arrives on all paths, </a:t>
            </a:r>
            <a:r>
              <a:rPr lang="en-US" sz="2000" i="1" dirty="0"/>
              <a:t>e.g.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 = </a:t>
            </a:r>
            <a:r>
              <a:rPr lang="en-US" sz="2000" i="1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+</a:t>
            </a:r>
            <a:r>
              <a:rPr lang="en-US" sz="2000" i="1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: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EB641-6F89-0747-9CB1-9D90463C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86A14A-A9BD-574C-97F4-D8A01B1D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wireless channel?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69A80E-FD10-A840-9AC1-0A97BC0B4CA2}"/>
              </a:ext>
            </a:extLst>
          </p:cNvPr>
          <p:cNvGrpSpPr/>
          <p:nvPr/>
        </p:nvGrpSpPr>
        <p:grpSpPr>
          <a:xfrm>
            <a:off x="1751380" y="2359511"/>
            <a:ext cx="4757683" cy="1575474"/>
            <a:chOff x="1200883" y="2268647"/>
            <a:chExt cx="5533663" cy="183243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8F8101F-8CA7-1F4F-8A71-1156CD160D01}"/>
                </a:ext>
              </a:extLst>
            </p:cNvPr>
            <p:cNvCxnSpPr/>
            <p:nvPr/>
          </p:nvCxnSpPr>
          <p:spPr>
            <a:xfrm>
              <a:off x="3574213" y="3652495"/>
              <a:ext cx="2810666" cy="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4D487EA-FB9A-1C46-9BDE-B3403AD55551}"/>
                </a:ext>
              </a:extLst>
            </p:cNvPr>
            <p:cNvCxnSpPr/>
            <p:nvPr/>
          </p:nvCxnSpPr>
          <p:spPr>
            <a:xfrm flipV="1">
              <a:off x="3574212" y="2296107"/>
              <a:ext cx="0" cy="1356388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3F8447-5031-E44A-91FB-62395E3347FB}"/>
                </a:ext>
              </a:extLst>
            </p:cNvPr>
            <p:cNvSpPr txBox="1"/>
            <p:nvPr/>
          </p:nvSpPr>
          <p:spPr>
            <a:xfrm>
              <a:off x="1200883" y="2268969"/>
              <a:ext cx="2373330" cy="680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Arial Regular"/>
                  <a:ea typeface="Corbel" charset="0"/>
                  <a:cs typeface="Corbel" charset="0"/>
                </a:rPr>
                <a:t>Channel impulse response </a:t>
              </a:r>
              <a:r>
                <a:rPr lang="en-US" sz="1600" b="0" i="1" dirty="0">
                  <a:latin typeface="Arial Regular"/>
                  <a:ea typeface="Corbel" charset="0"/>
                  <a:cs typeface="Corbel" charset="0"/>
                </a:rPr>
                <a:t>h</a:t>
              </a:r>
              <a:r>
                <a:rPr lang="en-US" sz="1600" b="0" dirty="0">
                  <a:latin typeface="Arial Regular"/>
                  <a:ea typeface="Corbel" charset="0"/>
                  <a:cs typeface="Corbel" charset="0"/>
                </a:rPr>
                <a:t>(</a:t>
              </a:r>
              <a:r>
                <a:rPr lang="en-US" sz="1600" b="0" i="1" dirty="0">
                  <a:latin typeface="Arial Regular"/>
                  <a:ea typeface="Corbel" charset="0"/>
                  <a:cs typeface="Corbel" charset="0"/>
                </a:rPr>
                <a:t>t</a:t>
              </a:r>
              <a:r>
                <a:rPr lang="en-US" sz="1600" b="0" dirty="0">
                  <a:latin typeface="Arial Regular"/>
                  <a:ea typeface="Corbel" charset="0"/>
                  <a:cs typeface="Corbel" charset="0"/>
                </a:rPr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13AB6E-2EB6-9946-9810-3F9D07F423DE}"/>
                </a:ext>
              </a:extLst>
            </p:cNvPr>
            <p:cNvSpPr txBox="1"/>
            <p:nvPr/>
          </p:nvSpPr>
          <p:spPr>
            <a:xfrm>
              <a:off x="6176626" y="3689236"/>
              <a:ext cx="281905" cy="393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Arial Regular"/>
                  <a:ea typeface="Corbel" charset="0"/>
                  <a:cs typeface="Corbel" charset="0"/>
                </a:rPr>
                <a:t>t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14E583-9FC1-6B4D-8945-B09963B39F30}"/>
                </a:ext>
              </a:extLst>
            </p:cNvPr>
            <p:cNvGrpSpPr/>
            <p:nvPr/>
          </p:nvGrpSpPr>
          <p:grpSpPr>
            <a:xfrm>
              <a:off x="3785692" y="2268647"/>
              <a:ext cx="434790" cy="1832435"/>
              <a:chOff x="3841668" y="4246699"/>
              <a:chExt cx="435595" cy="183582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C458B18-F3C7-0848-86F2-5837FC72D0A6}"/>
                  </a:ext>
                </a:extLst>
              </p:cNvPr>
              <p:cNvCxnSpPr/>
              <p:nvPr/>
            </p:nvCxnSpPr>
            <p:spPr>
              <a:xfrm flipV="1">
                <a:off x="4059465" y="4801259"/>
                <a:ext cx="0" cy="83185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tailEnd type="oval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A4272E-1CD9-1C49-86B1-773EB2099466}"/>
                  </a:ext>
                </a:extLst>
              </p:cNvPr>
              <p:cNvSpPr txBox="1"/>
              <p:nvPr/>
            </p:nvSpPr>
            <p:spPr>
              <a:xfrm>
                <a:off x="3860347" y="5688026"/>
                <a:ext cx="398237" cy="394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rgbClr val="FF0000"/>
                    </a:solidFill>
                    <a:latin typeface="Arial Regular"/>
                    <a:ea typeface="Corbel" charset="0"/>
                    <a:cs typeface="Corbel" charset="0"/>
                  </a:rPr>
                  <a:t>τ</a:t>
                </a:r>
                <a:r>
                  <a:rPr lang="en-US" sz="1600" b="0" baseline="-25000" dirty="0">
                    <a:solidFill>
                      <a:srgbClr val="FF0000"/>
                    </a:solidFill>
                    <a:latin typeface="Arial Regular"/>
                    <a:ea typeface="Corbel" charset="0"/>
                    <a:cs typeface="Corbel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714290-F600-8344-9E9B-E3832728FC23}"/>
                  </a:ext>
                </a:extLst>
              </p:cNvPr>
              <p:cNvSpPr txBox="1"/>
              <p:nvPr/>
            </p:nvSpPr>
            <p:spPr>
              <a:xfrm>
                <a:off x="3841668" y="4246699"/>
                <a:ext cx="435595" cy="394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rgbClr val="FF0000"/>
                    </a:solidFill>
                    <a:latin typeface="Arial Regular"/>
                    <a:ea typeface="Corbel" charset="0"/>
                    <a:cs typeface="Corbel" charset="0"/>
                  </a:rPr>
                  <a:t>a</a:t>
                </a:r>
                <a:r>
                  <a:rPr lang="en-US" sz="1600" b="0" baseline="-25000" dirty="0">
                    <a:solidFill>
                      <a:srgbClr val="FF0000"/>
                    </a:solidFill>
                    <a:latin typeface="Arial Regular"/>
                    <a:ea typeface="Corbel" charset="0"/>
                    <a:cs typeface="Corbel" charset="0"/>
                  </a:rPr>
                  <a:t>1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53C501-FD21-E74C-A50F-02C6B90F5AE6}"/>
                </a:ext>
              </a:extLst>
            </p:cNvPr>
            <p:cNvGrpSpPr/>
            <p:nvPr/>
          </p:nvGrpSpPr>
          <p:grpSpPr>
            <a:xfrm>
              <a:off x="4472876" y="2515473"/>
              <a:ext cx="434790" cy="1585609"/>
              <a:chOff x="4530114" y="4493983"/>
              <a:chExt cx="435594" cy="158854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F2172DC-EE8B-1D49-97EA-EC0E8F149EA7}"/>
                  </a:ext>
                </a:extLst>
              </p:cNvPr>
              <p:cNvCxnSpPr/>
              <p:nvPr/>
            </p:nvCxnSpPr>
            <p:spPr>
              <a:xfrm flipV="1">
                <a:off x="4725469" y="5036209"/>
                <a:ext cx="0" cy="596900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olid"/>
                <a:tailEnd type="oval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7008D6-FE7B-1141-BC9F-F2F7C27B746F}"/>
                  </a:ext>
                </a:extLst>
              </p:cNvPr>
              <p:cNvSpPr txBox="1"/>
              <p:nvPr/>
            </p:nvSpPr>
            <p:spPr>
              <a:xfrm>
                <a:off x="4531963" y="5688026"/>
                <a:ext cx="398236" cy="394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chemeClr val="tx2"/>
                    </a:solidFill>
                    <a:latin typeface="Arial Regular"/>
                    <a:ea typeface="Corbel" charset="0"/>
                    <a:cs typeface="Corbel" charset="0"/>
                  </a:rPr>
                  <a:t>τ</a:t>
                </a:r>
                <a:r>
                  <a:rPr lang="en-US" sz="1600" b="0" baseline="-25000" dirty="0">
                    <a:solidFill>
                      <a:schemeClr val="tx2"/>
                    </a:solidFill>
                    <a:latin typeface="Arial Regular"/>
                    <a:ea typeface="Corbel" charset="0"/>
                    <a:cs typeface="Corbel" charset="0"/>
                  </a:rPr>
                  <a:t>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497110-AC70-214E-980E-4D1E93F0A5CB}"/>
                  </a:ext>
                </a:extLst>
              </p:cNvPr>
              <p:cNvSpPr txBox="1"/>
              <p:nvPr/>
            </p:nvSpPr>
            <p:spPr>
              <a:xfrm>
                <a:off x="4530114" y="4493983"/>
                <a:ext cx="435594" cy="394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chemeClr val="tx2"/>
                    </a:solidFill>
                    <a:latin typeface="Arial Regular"/>
                    <a:ea typeface="Corbel" charset="0"/>
                    <a:cs typeface="Corbel" charset="0"/>
                  </a:rPr>
                  <a:t>a</a:t>
                </a:r>
                <a:r>
                  <a:rPr lang="en-US" sz="1600" b="0" baseline="-25000" dirty="0">
                    <a:solidFill>
                      <a:schemeClr val="tx2"/>
                    </a:solidFill>
                    <a:latin typeface="Arial Regular"/>
                    <a:ea typeface="Corbel" charset="0"/>
                    <a:cs typeface="Corbel" charset="0"/>
                  </a:rPr>
                  <a:t>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9644FF-312B-D142-96C4-9805957398B6}"/>
                </a:ext>
              </a:extLst>
            </p:cNvPr>
            <p:cNvGrpSpPr/>
            <p:nvPr/>
          </p:nvGrpSpPr>
          <p:grpSpPr>
            <a:xfrm>
              <a:off x="4003085" y="3114507"/>
              <a:ext cx="2731461" cy="393772"/>
              <a:chOff x="3734492" y="5741169"/>
              <a:chExt cx="2736520" cy="394501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BC4A53B-D01D-714E-AE16-CC811782E3E1}"/>
                  </a:ext>
                </a:extLst>
              </p:cNvPr>
              <p:cNvCxnSpPr/>
              <p:nvPr/>
            </p:nvCxnSpPr>
            <p:spPr>
              <a:xfrm>
                <a:off x="3734492" y="5981700"/>
                <a:ext cx="666004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prstDash val="solid"/>
                <a:headEnd type="triangle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C53BD9-A045-E747-B47F-3FCA02CA9820}"/>
                  </a:ext>
                </a:extLst>
              </p:cNvPr>
              <p:cNvSpPr txBox="1"/>
              <p:nvPr/>
            </p:nvSpPr>
            <p:spPr>
              <a:xfrm>
                <a:off x="4552896" y="5741169"/>
                <a:ext cx="1918116" cy="394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chemeClr val="accent6">
                        <a:lumMod val="75000"/>
                      </a:schemeClr>
                    </a:solidFill>
                    <a:latin typeface="Arial Regular"/>
                    <a:ea typeface="Corbel" charset="0"/>
                    <a:cs typeface="Corbel" charset="0"/>
                  </a:rPr>
                  <a:t>Delay spread T</a:t>
                </a:r>
                <a:r>
                  <a:rPr lang="en-US" sz="1600" b="0" baseline="-25000" dirty="0">
                    <a:solidFill>
                      <a:schemeClr val="accent6">
                        <a:lumMod val="75000"/>
                      </a:schemeClr>
                    </a:solidFill>
                    <a:latin typeface="Arial Regular"/>
                    <a:ea typeface="Corbel" charset="0"/>
                    <a:cs typeface="Corbel" charset="0"/>
                  </a:rPr>
                  <a:t>d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0B0DF5-3D67-4145-B2B3-E39051D58B22}"/>
              </a:ext>
            </a:extLst>
          </p:cNvPr>
          <p:cNvGrpSpPr/>
          <p:nvPr/>
        </p:nvGrpSpPr>
        <p:grpSpPr>
          <a:xfrm>
            <a:off x="2330708" y="5273234"/>
            <a:ext cx="5297676" cy="1390724"/>
            <a:chOff x="1249055" y="1642951"/>
            <a:chExt cx="7821247" cy="205320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FB69C2-D5D5-1844-9F21-ACF4C641C4A8}"/>
                </a:ext>
              </a:extLst>
            </p:cNvPr>
            <p:cNvGrpSpPr/>
            <p:nvPr/>
          </p:nvGrpSpPr>
          <p:grpSpPr>
            <a:xfrm>
              <a:off x="5776411" y="2660912"/>
              <a:ext cx="1696154" cy="851650"/>
              <a:chOff x="5568719" y="2733540"/>
              <a:chExt cx="1699295" cy="85322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B9861CE-531D-2D4B-85E4-B45ABC7DC68C}"/>
                  </a:ext>
                </a:extLst>
              </p:cNvPr>
              <p:cNvSpPr/>
              <p:nvPr/>
            </p:nvSpPr>
            <p:spPr>
              <a:xfrm>
                <a:off x="5818476" y="3181083"/>
                <a:ext cx="1449538" cy="40568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>
                    <a:solidFill>
                      <a:schemeClr val="tx1"/>
                    </a:solidFill>
                  </a:rPr>
                  <a:t>Receiver</a:t>
                </a:r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FA27227-185E-2A4F-84FC-C98AD395B166}"/>
                  </a:ext>
                </a:extLst>
              </p:cNvPr>
              <p:cNvSpPr/>
              <p:nvPr/>
            </p:nvSpPr>
            <p:spPr>
              <a:xfrm>
                <a:off x="5568719" y="2733540"/>
                <a:ext cx="246092" cy="653692"/>
              </a:xfrm>
              <a:custGeom>
                <a:avLst/>
                <a:gdLst>
                  <a:gd name="connsiteX0" fmla="*/ 643944 w 643944"/>
                  <a:gd name="connsiteY0" fmla="*/ 0 h 32198"/>
                  <a:gd name="connsiteX1" fmla="*/ 643944 w 643944"/>
                  <a:gd name="connsiteY1" fmla="*/ 0 h 32198"/>
                  <a:gd name="connsiteX2" fmla="*/ 560231 w 643944"/>
                  <a:gd name="connsiteY2" fmla="*/ 6440 h 32198"/>
                  <a:gd name="connsiteX3" fmla="*/ 521595 w 643944"/>
                  <a:gd name="connsiteY3" fmla="*/ 12879 h 32198"/>
                  <a:gd name="connsiteX4" fmla="*/ 457200 w 643944"/>
                  <a:gd name="connsiteY4" fmla="*/ 19319 h 32198"/>
                  <a:gd name="connsiteX5" fmla="*/ 309093 w 643944"/>
                  <a:gd name="connsiteY5" fmla="*/ 32198 h 32198"/>
                  <a:gd name="connsiteX6" fmla="*/ 0 w 643944"/>
                  <a:gd name="connsiteY6" fmla="*/ 32198 h 32198"/>
                  <a:gd name="connsiteX7" fmla="*/ 0 w 643944"/>
                  <a:gd name="connsiteY7" fmla="*/ 32198 h 32198"/>
                  <a:gd name="connsiteX0" fmla="*/ 643944 w 643944"/>
                  <a:gd name="connsiteY0" fmla="*/ 278246 h 310444"/>
                  <a:gd name="connsiteX1" fmla="*/ 643944 w 643944"/>
                  <a:gd name="connsiteY1" fmla="*/ 278246 h 310444"/>
                  <a:gd name="connsiteX2" fmla="*/ 560231 w 643944"/>
                  <a:gd name="connsiteY2" fmla="*/ 284686 h 310444"/>
                  <a:gd name="connsiteX3" fmla="*/ 521595 w 643944"/>
                  <a:gd name="connsiteY3" fmla="*/ 291125 h 310444"/>
                  <a:gd name="connsiteX4" fmla="*/ 457200 w 643944"/>
                  <a:gd name="connsiteY4" fmla="*/ 297565 h 310444"/>
                  <a:gd name="connsiteX5" fmla="*/ 309093 w 643944"/>
                  <a:gd name="connsiteY5" fmla="*/ 310444 h 310444"/>
                  <a:gd name="connsiteX6" fmla="*/ 0 w 643944"/>
                  <a:gd name="connsiteY6" fmla="*/ 310444 h 310444"/>
                  <a:gd name="connsiteX7" fmla="*/ 0 w 643944"/>
                  <a:gd name="connsiteY7" fmla="*/ 310444 h 310444"/>
                  <a:gd name="connsiteX0" fmla="*/ 644001 w 644001"/>
                  <a:gd name="connsiteY0" fmla="*/ 745677 h 835495"/>
                  <a:gd name="connsiteX1" fmla="*/ 644001 w 644001"/>
                  <a:gd name="connsiteY1" fmla="*/ 745677 h 835495"/>
                  <a:gd name="connsiteX2" fmla="*/ 560288 w 644001"/>
                  <a:gd name="connsiteY2" fmla="*/ 752117 h 835495"/>
                  <a:gd name="connsiteX3" fmla="*/ 521652 w 644001"/>
                  <a:gd name="connsiteY3" fmla="*/ 758556 h 835495"/>
                  <a:gd name="connsiteX4" fmla="*/ 457257 w 644001"/>
                  <a:gd name="connsiteY4" fmla="*/ 764996 h 835495"/>
                  <a:gd name="connsiteX5" fmla="*/ 309150 w 644001"/>
                  <a:gd name="connsiteY5" fmla="*/ 777875 h 835495"/>
                  <a:gd name="connsiteX6" fmla="*/ 57 w 644001"/>
                  <a:gd name="connsiteY6" fmla="*/ 777875 h 835495"/>
                  <a:gd name="connsiteX7" fmla="*/ 333432 w 644001"/>
                  <a:gd name="connsiteY7" fmla="*/ 0 h 835495"/>
                  <a:gd name="connsiteX0" fmla="*/ 356789 w 356789"/>
                  <a:gd name="connsiteY0" fmla="*/ 745677 h 802765"/>
                  <a:gd name="connsiteX1" fmla="*/ 356789 w 356789"/>
                  <a:gd name="connsiteY1" fmla="*/ 745677 h 802765"/>
                  <a:gd name="connsiteX2" fmla="*/ 273076 w 356789"/>
                  <a:gd name="connsiteY2" fmla="*/ 752117 h 802765"/>
                  <a:gd name="connsiteX3" fmla="*/ 234440 w 356789"/>
                  <a:gd name="connsiteY3" fmla="*/ 758556 h 802765"/>
                  <a:gd name="connsiteX4" fmla="*/ 170045 w 356789"/>
                  <a:gd name="connsiteY4" fmla="*/ 764996 h 802765"/>
                  <a:gd name="connsiteX5" fmla="*/ 21938 w 356789"/>
                  <a:gd name="connsiteY5" fmla="*/ 777875 h 802765"/>
                  <a:gd name="connsiteX6" fmla="*/ 55745 w 356789"/>
                  <a:gd name="connsiteY6" fmla="*/ 400050 h 802765"/>
                  <a:gd name="connsiteX7" fmla="*/ 46220 w 356789"/>
                  <a:gd name="connsiteY7" fmla="*/ 0 h 802765"/>
                  <a:gd name="connsiteX0" fmla="*/ 362915 w 362915"/>
                  <a:gd name="connsiteY0" fmla="*/ 745677 h 791462"/>
                  <a:gd name="connsiteX1" fmla="*/ 362915 w 362915"/>
                  <a:gd name="connsiteY1" fmla="*/ 745677 h 791462"/>
                  <a:gd name="connsiteX2" fmla="*/ 279202 w 362915"/>
                  <a:gd name="connsiteY2" fmla="*/ 752117 h 791462"/>
                  <a:gd name="connsiteX3" fmla="*/ 240566 w 362915"/>
                  <a:gd name="connsiteY3" fmla="*/ 758556 h 791462"/>
                  <a:gd name="connsiteX4" fmla="*/ 176171 w 362915"/>
                  <a:gd name="connsiteY4" fmla="*/ 764996 h 791462"/>
                  <a:gd name="connsiteX5" fmla="*/ 196339 w 362915"/>
                  <a:gd name="connsiteY5" fmla="*/ 387350 h 791462"/>
                  <a:gd name="connsiteX6" fmla="*/ 61871 w 362915"/>
                  <a:gd name="connsiteY6" fmla="*/ 400050 h 791462"/>
                  <a:gd name="connsiteX7" fmla="*/ 52346 w 362915"/>
                  <a:gd name="connsiteY7" fmla="*/ 0 h 791462"/>
                  <a:gd name="connsiteX0" fmla="*/ 447245 w 447245"/>
                  <a:gd name="connsiteY0" fmla="*/ 745677 h 777726"/>
                  <a:gd name="connsiteX1" fmla="*/ 447245 w 447245"/>
                  <a:gd name="connsiteY1" fmla="*/ 745677 h 777726"/>
                  <a:gd name="connsiteX2" fmla="*/ 363532 w 447245"/>
                  <a:gd name="connsiteY2" fmla="*/ 752117 h 777726"/>
                  <a:gd name="connsiteX3" fmla="*/ 324896 w 447245"/>
                  <a:gd name="connsiteY3" fmla="*/ 758556 h 777726"/>
                  <a:gd name="connsiteX4" fmla="*/ 151 w 447245"/>
                  <a:gd name="connsiteY4" fmla="*/ 476071 h 777726"/>
                  <a:gd name="connsiteX5" fmla="*/ 280669 w 447245"/>
                  <a:gd name="connsiteY5" fmla="*/ 387350 h 777726"/>
                  <a:gd name="connsiteX6" fmla="*/ 146201 w 447245"/>
                  <a:gd name="connsiteY6" fmla="*/ 400050 h 777726"/>
                  <a:gd name="connsiteX7" fmla="*/ 136676 w 447245"/>
                  <a:gd name="connsiteY7" fmla="*/ 0 h 777726"/>
                  <a:gd name="connsiteX0" fmla="*/ 503867 w 503867"/>
                  <a:gd name="connsiteY0" fmla="*/ 745677 h 764186"/>
                  <a:gd name="connsiteX1" fmla="*/ 503867 w 503867"/>
                  <a:gd name="connsiteY1" fmla="*/ 745677 h 764186"/>
                  <a:gd name="connsiteX2" fmla="*/ 420154 w 503867"/>
                  <a:gd name="connsiteY2" fmla="*/ 752117 h 764186"/>
                  <a:gd name="connsiteX3" fmla="*/ 32268 w 503867"/>
                  <a:gd name="connsiteY3" fmla="*/ 568056 h 764186"/>
                  <a:gd name="connsiteX4" fmla="*/ 56773 w 503867"/>
                  <a:gd name="connsiteY4" fmla="*/ 476071 h 764186"/>
                  <a:gd name="connsiteX5" fmla="*/ 337291 w 503867"/>
                  <a:gd name="connsiteY5" fmla="*/ 387350 h 764186"/>
                  <a:gd name="connsiteX6" fmla="*/ 202823 w 503867"/>
                  <a:gd name="connsiteY6" fmla="*/ 400050 h 764186"/>
                  <a:gd name="connsiteX7" fmla="*/ 193298 w 503867"/>
                  <a:gd name="connsiteY7" fmla="*/ 0 h 764186"/>
                  <a:gd name="connsiteX0" fmla="*/ 496126 w 496126"/>
                  <a:gd name="connsiteY0" fmla="*/ 745677 h 764186"/>
                  <a:gd name="connsiteX1" fmla="*/ 496126 w 496126"/>
                  <a:gd name="connsiteY1" fmla="*/ 745677 h 764186"/>
                  <a:gd name="connsiteX2" fmla="*/ 412413 w 496126"/>
                  <a:gd name="connsiteY2" fmla="*/ 752117 h 764186"/>
                  <a:gd name="connsiteX3" fmla="*/ 24527 w 496126"/>
                  <a:gd name="connsiteY3" fmla="*/ 568056 h 764186"/>
                  <a:gd name="connsiteX4" fmla="*/ 49032 w 496126"/>
                  <a:gd name="connsiteY4" fmla="*/ 476071 h 764186"/>
                  <a:gd name="connsiteX5" fmla="*/ 123175 w 496126"/>
                  <a:gd name="connsiteY5" fmla="*/ 438150 h 764186"/>
                  <a:gd name="connsiteX6" fmla="*/ 195082 w 496126"/>
                  <a:gd name="connsiteY6" fmla="*/ 400050 h 764186"/>
                  <a:gd name="connsiteX7" fmla="*/ 185557 w 496126"/>
                  <a:gd name="connsiteY7" fmla="*/ 0 h 764186"/>
                  <a:gd name="connsiteX0" fmla="*/ 496126 w 496126"/>
                  <a:gd name="connsiteY0" fmla="*/ 745677 h 764186"/>
                  <a:gd name="connsiteX1" fmla="*/ 496126 w 496126"/>
                  <a:gd name="connsiteY1" fmla="*/ 745677 h 764186"/>
                  <a:gd name="connsiteX2" fmla="*/ 412413 w 496126"/>
                  <a:gd name="connsiteY2" fmla="*/ 752117 h 764186"/>
                  <a:gd name="connsiteX3" fmla="*/ 24527 w 496126"/>
                  <a:gd name="connsiteY3" fmla="*/ 568056 h 764186"/>
                  <a:gd name="connsiteX4" fmla="*/ 49032 w 496126"/>
                  <a:gd name="connsiteY4" fmla="*/ 476071 h 764186"/>
                  <a:gd name="connsiteX5" fmla="*/ 123175 w 496126"/>
                  <a:gd name="connsiteY5" fmla="*/ 438150 h 764186"/>
                  <a:gd name="connsiteX6" fmla="*/ 372882 w 496126"/>
                  <a:gd name="connsiteY6" fmla="*/ 212725 h 764186"/>
                  <a:gd name="connsiteX7" fmla="*/ 185557 w 496126"/>
                  <a:gd name="connsiteY7" fmla="*/ 0 h 764186"/>
                  <a:gd name="connsiteX0" fmla="*/ 489160 w 489160"/>
                  <a:gd name="connsiteY0" fmla="*/ 745677 h 763985"/>
                  <a:gd name="connsiteX1" fmla="*/ 489160 w 489160"/>
                  <a:gd name="connsiteY1" fmla="*/ 745677 h 763985"/>
                  <a:gd name="connsiteX2" fmla="*/ 310197 w 489160"/>
                  <a:gd name="connsiteY2" fmla="*/ 752117 h 763985"/>
                  <a:gd name="connsiteX3" fmla="*/ 17561 w 489160"/>
                  <a:gd name="connsiteY3" fmla="*/ 568056 h 763985"/>
                  <a:gd name="connsiteX4" fmla="*/ 42066 w 489160"/>
                  <a:gd name="connsiteY4" fmla="*/ 476071 h 763985"/>
                  <a:gd name="connsiteX5" fmla="*/ 116209 w 489160"/>
                  <a:gd name="connsiteY5" fmla="*/ 438150 h 763985"/>
                  <a:gd name="connsiteX6" fmla="*/ 365916 w 489160"/>
                  <a:gd name="connsiteY6" fmla="*/ 212725 h 763985"/>
                  <a:gd name="connsiteX7" fmla="*/ 178591 w 489160"/>
                  <a:gd name="connsiteY7" fmla="*/ 0 h 763985"/>
                  <a:gd name="connsiteX0" fmla="*/ 489160 w 489160"/>
                  <a:gd name="connsiteY0" fmla="*/ 745677 h 752228"/>
                  <a:gd name="connsiteX1" fmla="*/ 489160 w 489160"/>
                  <a:gd name="connsiteY1" fmla="*/ 745677 h 752228"/>
                  <a:gd name="connsiteX2" fmla="*/ 310197 w 489160"/>
                  <a:gd name="connsiteY2" fmla="*/ 752117 h 752228"/>
                  <a:gd name="connsiteX3" fmla="*/ 17561 w 489160"/>
                  <a:gd name="connsiteY3" fmla="*/ 568056 h 752228"/>
                  <a:gd name="connsiteX4" fmla="*/ 42066 w 489160"/>
                  <a:gd name="connsiteY4" fmla="*/ 476071 h 752228"/>
                  <a:gd name="connsiteX5" fmla="*/ 116209 w 489160"/>
                  <a:gd name="connsiteY5" fmla="*/ 438150 h 752228"/>
                  <a:gd name="connsiteX6" fmla="*/ 365916 w 489160"/>
                  <a:gd name="connsiteY6" fmla="*/ 212725 h 752228"/>
                  <a:gd name="connsiteX7" fmla="*/ 178591 w 489160"/>
                  <a:gd name="connsiteY7" fmla="*/ 0 h 752228"/>
                  <a:gd name="connsiteX0" fmla="*/ 488929 w 488929"/>
                  <a:gd name="connsiteY0" fmla="*/ 745677 h 746204"/>
                  <a:gd name="connsiteX1" fmla="*/ 488929 w 488929"/>
                  <a:gd name="connsiteY1" fmla="*/ 745677 h 746204"/>
                  <a:gd name="connsiteX2" fmla="*/ 306791 w 488929"/>
                  <a:gd name="connsiteY2" fmla="*/ 745767 h 746204"/>
                  <a:gd name="connsiteX3" fmla="*/ 17330 w 488929"/>
                  <a:gd name="connsiteY3" fmla="*/ 568056 h 746204"/>
                  <a:gd name="connsiteX4" fmla="*/ 41835 w 488929"/>
                  <a:gd name="connsiteY4" fmla="*/ 476071 h 746204"/>
                  <a:gd name="connsiteX5" fmla="*/ 115978 w 488929"/>
                  <a:gd name="connsiteY5" fmla="*/ 438150 h 746204"/>
                  <a:gd name="connsiteX6" fmla="*/ 365685 w 488929"/>
                  <a:gd name="connsiteY6" fmla="*/ 212725 h 746204"/>
                  <a:gd name="connsiteX7" fmla="*/ 178360 w 488929"/>
                  <a:gd name="connsiteY7" fmla="*/ 0 h 746204"/>
                  <a:gd name="connsiteX0" fmla="*/ 488929 w 488929"/>
                  <a:gd name="connsiteY0" fmla="*/ 745677 h 791967"/>
                  <a:gd name="connsiteX1" fmla="*/ 488929 w 488929"/>
                  <a:gd name="connsiteY1" fmla="*/ 745677 h 791967"/>
                  <a:gd name="connsiteX2" fmla="*/ 306791 w 488929"/>
                  <a:gd name="connsiteY2" fmla="*/ 745767 h 791967"/>
                  <a:gd name="connsiteX3" fmla="*/ 17330 w 488929"/>
                  <a:gd name="connsiteY3" fmla="*/ 568056 h 791967"/>
                  <a:gd name="connsiteX4" fmla="*/ 41835 w 488929"/>
                  <a:gd name="connsiteY4" fmla="*/ 476071 h 791967"/>
                  <a:gd name="connsiteX5" fmla="*/ 115978 w 488929"/>
                  <a:gd name="connsiteY5" fmla="*/ 438150 h 791967"/>
                  <a:gd name="connsiteX6" fmla="*/ 365685 w 488929"/>
                  <a:gd name="connsiteY6" fmla="*/ 212725 h 791967"/>
                  <a:gd name="connsiteX7" fmla="*/ 178360 w 488929"/>
                  <a:gd name="connsiteY7" fmla="*/ 0 h 791967"/>
                  <a:gd name="connsiteX0" fmla="*/ 488929 w 488929"/>
                  <a:gd name="connsiteY0" fmla="*/ 745677 h 745767"/>
                  <a:gd name="connsiteX1" fmla="*/ 488929 w 488929"/>
                  <a:gd name="connsiteY1" fmla="*/ 745677 h 745767"/>
                  <a:gd name="connsiteX2" fmla="*/ 306791 w 488929"/>
                  <a:gd name="connsiteY2" fmla="*/ 745767 h 745767"/>
                  <a:gd name="connsiteX3" fmla="*/ 17330 w 488929"/>
                  <a:gd name="connsiteY3" fmla="*/ 568056 h 745767"/>
                  <a:gd name="connsiteX4" fmla="*/ 41835 w 488929"/>
                  <a:gd name="connsiteY4" fmla="*/ 476071 h 745767"/>
                  <a:gd name="connsiteX5" fmla="*/ 115978 w 488929"/>
                  <a:gd name="connsiteY5" fmla="*/ 438150 h 745767"/>
                  <a:gd name="connsiteX6" fmla="*/ 365685 w 488929"/>
                  <a:gd name="connsiteY6" fmla="*/ 212725 h 745767"/>
                  <a:gd name="connsiteX7" fmla="*/ 178360 w 488929"/>
                  <a:gd name="connsiteY7" fmla="*/ 0 h 745767"/>
                  <a:gd name="connsiteX0" fmla="*/ 515500 w 683280"/>
                  <a:gd name="connsiteY0" fmla="*/ 745677 h 745767"/>
                  <a:gd name="connsiteX1" fmla="*/ 515500 w 683280"/>
                  <a:gd name="connsiteY1" fmla="*/ 745677 h 745767"/>
                  <a:gd name="connsiteX2" fmla="*/ 333362 w 683280"/>
                  <a:gd name="connsiteY2" fmla="*/ 745767 h 745767"/>
                  <a:gd name="connsiteX3" fmla="*/ 43901 w 683280"/>
                  <a:gd name="connsiteY3" fmla="*/ 568056 h 745767"/>
                  <a:gd name="connsiteX4" fmla="*/ 68406 w 683280"/>
                  <a:gd name="connsiteY4" fmla="*/ 476071 h 745767"/>
                  <a:gd name="connsiteX5" fmla="*/ 675949 w 683280"/>
                  <a:gd name="connsiteY5" fmla="*/ 152400 h 745767"/>
                  <a:gd name="connsiteX6" fmla="*/ 392256 w 683280"/>
                  <a:gd name="connsiteY6" fmla="*/ 212725 h 745767"/>
                  <a:gd name="connsiteX7" fmla="*/ 204931 w 683280"/>
                  <a:gd name="connsiteY7" fmla="*/ 0 h 745767"/>
                  <a:gd name="connsiteX0" fmla="*/ 480518 w 757692"/>
                  <a:gd name="connsiteY0" fmla="*/ 745677 h 745767"/>
                  <a:gd name="connsiteX1" fmla="*/ 480518 w 757692"/>
                  <a:gd name="connsiteY1" fmla="*/ 745677 h 745767"/>
                  <a:gd name="connsiteX2" fmla="*/ 298380 w 757692"/>
                  <a:gd name="connsiteY2" fmla="*/ 745767 h 745767"/>
                  <a:gd name="connsiteX3" fmla="*/ 8919 w 757692"/>
                  <a:gd name="connsiteY3" fmla="*/ 568056 h 745767"/>
                  <a:gd name="connsiteX4" fmla="*/ 716049 w 757692"/>
                  <a:gd name="connsiteY4" fmla="*/ 260171 h 745767"/>
                  <a:gd name="connsiteX5" fmla="*/ 640967 w 757692"/>
                  <a:gd name="connsiteY5" fmla="*/ 152400 h 745767"/>
                  <a:gd name="connsiteX6" fmla="*/ 357274 w 757692"/>
                  <a:gd name="connsiteY6" fmla="*/ 212725 h 745767"/>
                  <a:gd name="connsiteX7" fmla="*/ 169949 w 757692"/>
                  <a:gd name="connsiteY7" fmla="*/ 0 h 745767"/>
                  <a:gd name="connsiteX0" fmla="*/ 341314 w 597660"/>
                  <a:gd name="connsiteY0" fmla="*/ 745677 h 745767"/>
                  <a:gd name="connsiteX1" fmla="*/ 341314 w 597660"/>
                  <a:gd name="connsiteY1" fmla="*/ 745677 h 745767"/>
                  <a:gd name="connsiteX2" fmla="*/ 159176 w 597660"/>
                  <a:gd name="connsiteY2" fmla="*/ 745767 h 745767"/>
                  <a:gd name="connsiteX3" fmla="*/ 158640 w 597660"/>
                  <a:gd name="connsiteY3" fmla="*/ 495031 h 745767"/>
                  <a:gd name="connsiteX4" fmla="*/ 576845 w 597660"/>
                  <a:gd name="connsiteY4" fmla="*/ 260171 h 745767"/>
                  <a:gd name="connsiteX5" fmla="*/ 501763 w 597660"/>
                  <a:gd name="connsiteY5" fmla="*/ 152400 h 745767"/>
                  <a:gd name="connsiteX6" fmla="*/ 218070 w 597660"/>
                  <a:gd name="connsiteY6" fmla="*/ 212725 h 745767"/>
                  <a:gd name="connsiteX7" fmla="*/ 30745 w 597660"/>
                  <a:gd name="connsiteY7" fmla="*/ 0 h 745767"/>
                  <a:gd name="connsiteX0" fmla="*/ 341314 w 597660"/>
                  <a:gd name="connsiteY0" fmla="*/ 745677 h 745767"/>
                  <a:gd name="connsiteX1" fmla="*/ 341314 w 597660"/>
                  <a:gd name="connsiteY1" fmla="*/ 745677 h 745767"/>
                  <a:gd name="connsiteX2" fmla="*/ 159176 w 597660"/>
                  <a:gd name="connsiteY2" fmla="*/ 745767 h 745767"/>
                  <a:gd name="connsiteX3" fmla="*/ 158640 w 597660"/>
                  <a:gd name="connsiteY3" fmla="*/ 495031 h 745767"/>
                  <a:gd name="connsiteX4" fmla="*/ 576845 w 597660"/>
                  <a:gd name="connsiteY4" fmla="*/ 260171 h 745767"/>
                  <a:gd name="connsiteX5" fmla="*/ 501763 w 597660"/>
                  <a:gd name="connsiteY5" fmla="*/ 152400 h 745767"/>
                  <a:gd name="connsiteX6" fmla="*/ 218070 w 597660"/>
                  <a:gd name="connsiteY6" fmla="*/ 212725 h 745767"/>
                  <a:gd name="connsiteX7" fmla="*/ 30745 w 597660"/>
                  <a:gd name="connsiteY7" fmla="*/ 0 h 745767"/>
                  <a:gd name="connsiteX0" fmla="*/ 341314 w 597660"/>
                  <a:gd name="connsiteY0" fmla="*/ 745677 h 745767"/>
                  <a:gd name="connsiteX1" fmla="*/ 341314 w 597660"/>
                  <a:gd name="connsiteY1" fmla="*/ 745677 h 745767"/>
                  <a:gd name="connsiteX2" fmla="*/ 159176 w 597660"/>
                  <a:gd name="connsiteY2" fmla="*/ 745767 h 745767"/>
                  <a:gd name="connsiteX3" fmla="*/ 158640 w 597660"/>
                  <a:gd name="connsiteY3" fmla="*/ 495031 h 745767"/>
                  <a:gd name="connsiteX4" fmla="*/ 576845 w 597660"/>
                  <a:gd name="connsiteY4" fmla="*/ 260171 h 745767"/>
                  <a:gd name="connsiteX5" fmla="*/ 501763 w 597660"/>
                  <a:gd name="connsiteY5" fmla="*/ 152400 h 745767"/>
                  <a:gd name="connsiteX6" fmla="*/ 218070 w 597660"/>
                  <a:gd name="connsiteY6" fmla="*/ 212725 h 745767"/>
                  <a:gd name="connsiteX7" fmla="*/ 30745 w 597660"/>
                  <a:gd name="connsiteY7" fmla="*/ 0 h 745767"/>
                  <a:gd name="connsiteX0" fmla="*/ 341314 w 597660"/>
                  <a:gd name="connsiteY0" fmla="*/ 745677 h 745767"/>
                  <a:gd name="connsiteX1" fmla="*/ 341314 w 597660"/>
                  <a:gd name="connsiteY1" fmla="*/ 745677 h 745767"/>
                  <a:gd name="connsiteX2" fmla="*/ 159176 w 597660"/>
                  <a:gd name="connsiteY2" fmla="*/ 745767 h 745767"/>
                  <a:gd name="connsiteX3" fmla="*/ 158640 w 597660"/>
                  <a:gd name="connsiteY3" fmla="*/ 383906 h 745767"/>
                  <a:gd name="connsiteX4" fmla="*/ 576845 w 597660"/>
                  <a:gd name="connsiteY4" fmla="*/ 260171 h 745767"/>
                  <a:gd name="connsiteX5" fmla="*/ 501763 w 597660"/>
                  <a:gd name="connsiteY5" fmla="*/ 152400 h 745767"/>
                  <a:gd name="connsiteX6" fmla="*/ 218070 w 597660"/>
                  <a:gd name="connsiteY6" fmla="*/ 212725 h 745767"/>
                  <a:gd name="connsiteX7" fmla="*/ 30745 w 597660"/>
                  <a:gd name="connsiteY7" fmla="*/ 0 h 745767"/>
                  <a:gd name="connsiteX0" fmla="*/ 341314 w 503052"/>
                  <a:gd name="connsiteY0" fmla="*/ 745677 h 745767"/>
                  <a:gd name="connsiteX1" fmla="*/ 341314 w 503052"/>
                  <a:gd name="connsiteY1" fmla="*/ 745677 h 745767"/>
                  <a:gd name="connsiteX2" fmla="*/ 159176 w 503052"/>
                  <a:gd name="connsiteY2" fmla="*/ 745767 h 745767"/>
                  <a:gd name="connsiteX3" fmla="*/ 158640 w 503052"/>
                  <a:gd name="connsiteY3" fmla="*/ 383906 h 745767"/>
                  <a:gd name="connsiteX4" fmla="*/ 316495 w 503052"/>
                  <a:gd name="connsiteY4" fmla="*/ 301446 h 745767"/>
                  <a:gd name="connsiteX5" fmla="*/ 501763 w 503052"/>
                  <a:gd name="connsiteY5" fmla="*/ 152400 h 745767"/>
                  <a:gd name="connsiteX6" fmla="*/ 218070 w 503052"/>
                  <a:gd name="connsiteY6" fmla="*/ 212725 h 745767"/>
                  <a:gd name="connsiteX7" fmla="*/ 30745 w 503052"/>
                  <a:gd name="connsiteY7" fmla="*/ 0 h 745767"/>
                  <a:gd name="connsiteX0" fmla="*/ 341314 w 503052"/>
                  <a:gd name="connsiteY0" fmla="*/ 745677 h 745767"/>
                  <a:gd name="connsiteX1" fmla="*/ 341314 w 503052"/>
                  <a:gd name="connsiteY1" fmla="*/ 745677 h 745767"/>
                  <a:gd name="connsiteX2" fmla="*/ 159176 w 503052"/>
                  <a:gd name="connsiteY2" fmla="*/ 745767 h 745767"/>
                  <a:gd name="connsiteX3" fmla="*/ 158640 w 503052"/>
                  <a:gd name="connsiteY3" fmla="*/ 383906 h 745767"/>
                  <a:gd name="connsiteX4" fmla="*/ 316495 w 503052"/>
                  <a:gd name="connsiteY4" fmla="*/ 301446 h 745767"/>
                  <a:gd name="connsiteX5" fmla="*/ 501763 w 503052"/>
                  <a:gd name="connsiteY5" fmla="*/ 152400 h 745767"/>
                  <a:gd name="connsiteX6" fmla="*/ 218070 w 503052"/>
                  <a:gd name="connsiteY6" fmla="*/ 212725 h 745767"/>
                  <a:gd name="connsiteX7" fmla="*/ 30745 w 503052"/>
                  <a:gd name="connsiteY7" fmla="*/ 0 h 745767"/>
                  <a:gd name="connsiteX0" fmla="*/ 341314 w 503052"/>
                  <a:gd name="connsiteY0" fmla="*/ 745677 h 745767"/>
                  <a:gd name="connsiteX1" fmla="*/ 341314 w 503052"/>
                  <a:gd name="connsiteY1" fmla="*/ 745677 h 745767"/>
                  <a:gd name="connsiteX2" fmla="*/ 159176 w 503052"/>
                  <a:gd name="connsiteY2" fmla="*/ 745767 h 745767"/>
                  <a:gd name="connsiteX3" fmla="*/ 158640 w 503052"/>
                  <a:gd name="connsiteY3" fmla="*/ 383906 h 745767"/>
                  <a:gd name="connsiteX4" fmla="*/ 316495 w 503052"/>
                  <a:gd name="connsiteY4" fmla="*/ 301446 h 745767"/>
                  <a:gd name="connsiteX5" fmla="*/ 501763 w 503052"/>
                  <a:gd name="connsiteY5" fmla="*/ 152400 h 745767"/>
                  <a:gd name="connsiteX6" fmla="*/ 218070 w 503052"/>
                  <a:gd name="connsiteY6" fmla="*/ 212725 h 745767"/>
                  <a:gd name="connsiteX7" fmla="*/ 30745 w 503052"/>
                  <a:gd name="connsiteY7" fmla="*/ 0 h 745767"/>
                  <a:gd name="connsiteX0" fmla="*/ 336909 w 336909"/>
                  <a:gd name="connsiteY0" fmla="*/ 745677 h 745767"/>
                  <a:gd name="connsiteX1" fmla="*/ 336909 w 336909"/>
                  <a:gd name="connsiteY1" fmla="*/ 745677 h 745767"/>
                  <a:gd name="connsiteX2" fmla="*/ 154771 w 336909"/>
                  <a:gd name="connsiteY2" fmla="*/ 745767 h 745767"/>
                  <a:gd name="connsiteX3" fmla="*/ 154235 w 336909"/>
                  <a:gd name="connsiteY3" fmla="*/ 383906 h 745767"/>
                  <a:gd name="connsiteX4" fmla="*/ 312090 w 336909"/>
                  <a:gd name="connsiteY4" fmla="*/ 301446 h 745767"/>
                  <a:gd name="connsiteX5" fmla="*/ 167158 w 336909"/>
                  <a:gd name="connsiteY5" fmla="*/ 263525 h 745767"/>
                  <a:gd name="connsiteX6" fmla="*/ 213665 w 336909"/>
                  <a:gd name="connsiteY6" fmla="*/ 212725 h 745767"/>
                  <a:gd name="connsiteX7" fmla="*/ 26340 w 336909"/>
                  <a:gd name="connsiteY7" fmla="*/ 0 h 745767"/>
                  <a:gd name="connsiteX0" fmla="*/ 329330 w 350827"/>
                  <a:gd name="connsiteY0" fmla="*/ 745677 h 745767"/>
                  <a:gd name="connsiteX1" fmla="*/ 329330 w 350827"/>
                  <a:gd name="connsiteY1" fmla="*/ 745677 h 745767"/>
                  <a:gd name="connsiteX2" fmla="*/ 147192 w 350827"/>
                  <a:gd name="connsiteY2" fmla="*/ 745767 h 745767"/>
                  <a:gd name="connsiteX3" fmla="*/ 146656 w 350827"/>
                  <a:gd name="connsiteY3" fmla="*/ 383906 h 745767"/>
                  <a:gd name="connsiteX4" fmla="*/ 304511 w 350827"/>
                  <a:gd name="connsiteY4" fmla="*/ 301446 h 745767"/>
                  <a:gd name="connsiteX5" fmla="*/ 159579 w 350827"/>
                  <a:gd name="connsiteY5" fmla="*/ 263525 h 745767"/>
                  <a:gd name="connsiteX6" fmla="*/ 348961 w 350827"/>
                  <a:gd name="connsiteY6" fmla="*/ 200025 h 745767"/>
                  <a:gd name="connsiteX7" fmla="*/ 18761 w 350827"/>
                  <a:gd name="connsiteY7" fmla="*/ 0 h 745767"/>
                  <a:gd name="connsiteX0" fmla="*/ 182674 w 202450"/>
                  <a:gd name="connsiteY0" fmla="*/ 694877 h 694967"/>
                  <a:gd name="connsiteX1" fmla="*/ 182674 w 202450"/>
                  <a:gd name="connsiteY1" fmla="*/ 694877 h 694967"/>
                  <a:gd name="connsiteX2" fmla="*/ 536 w 202450"/>
                  <a:gd name="connsiteY2" fmla="*/ 694967 h 694967"/>
                  <a:gd name="connsiteX3" fmla="*/ 0 w 202450"/>
                  <a:gd name="connsiteY3" fmla="*/ 333106 h 694967"/>
                  <a:gd name="connsiteX4" fmla="*/ 157855 w 202450"/>
                  <a:gd name="connsiteY4" fmla="*/ 250646 h 694967"/>
                  <a:gd name="connsiteX5" fmla="*/ 12923 w 202450"/>
                  <a:gd name="connsiteY5" fmla="*/ 212725 h 694967"/>
                  <a:gd name="connsiteX6" fmla="*/ 202305 w 202450"/>
                  <a:gd name="connsiteY6" fmla="*/ 149225 h 694967"/>
                  <a:gd name="connsiteX7" fmla="*/ 56255 w 202450"/>
                  <a:gd name="connsiteY7" fmla="*/ 0 h 694967"/>
                  <a:gd name="connsiteX0" fmla="*/ 306426 w 328264"/>
                  <a:gd name="connsiteY0" fmla="*/ 694877 h 694967"/>
                  <a:gd name="connsiteX1" fmla="*/ 306426 w 328264"/>
                  <a:gd name="connsiteY1" fmla="*/ 694877 h 694967"/>
                  <a:gd name="connsiteX2" fmla="*/ 124288 w 328264"/>
                  <a:gd name="connsiteY2" fmla="*/ 694967 h 694967"/>
                  <a:gd name="connsiteX3" fmla="*/ 123752 w 328264"/>
                  <a:gd name="connsiteY3" fmla="*/ 333106 h 694967"/>
                  <a:gd name="connsiteX4" fmla="*/ 281607 w 328264"/>
                  <a:gd name="connsiteY4" fmla="*/ 250646 h 694967"/>
                  <a:gd name="connsiteX5" fmla="*/ 150 w 328264"/>
                  <a:gd name="connsiteY5" fmla="*/ 206375 h 694967"/>
                  <a:gd name="connsiteX6" fmla="*/ 326057 w 328264"/>
                  <a:gd name="connsiteY6" fmla="*/ 149225 h 694967"/>
                  <a:gd name="connsiteX7" fmla="*/ 180007 w 328264"/>
                  <a:gd name="connsiteY7" fmla="*/ 0 h 694967"/>
                  <a:gd name="connsiteX0" fmla="*/ 307495 w 329333"/>
                  <a:gd name="connsiteY0" fmla="*/ 694877 h 694967"/>
                  <a:gd name="connsiteX1" fmla="*/ 307495 w 329333"/>
                  <a:gd name="connsiteY1" fmla="*/ 694877 h 694967"/>
                  <a:gd name="connsiteX2" fmla="*/ 125357 w 329333"/>
                  <a:gd name="connsiteY2" fmla="*/ 694967 h 694967"/>
                  <a:gd name="connsiteX3" fmla="*/ 124821 w 329333"/>
                  <a:gd name="connsiteY3" fmla="*/ 333106 h 694967"/>
                  <a:gd name="connsiteX4" fmla="*/ 212826 w 329333"/>
                  <a:gd name="connsiteY4" fmla="*/ 260171 h 694967"/>
                  <a:gd name="connsiteX5" fmla="*/ 1219 w 329333"/>
                  <a:gd name="connsiteY5" fmla="*/ 206375 h 694967"/>
                  <a:gd name="connsiteX6" fmla="*/ 327126 w 329333"/>
                  <a:gd name="connsiteY6" fmla="*/ 149225 h 694967"/>
                  <a:gd name="connsiteX7" fmla="*/ 181076 w 329333"/>
                  <a:gd name="connsiteY7" fmla="*/ 0 h 694967"/>
                  <a:gd name="connsiteX0" fmla="*/ 247527 w 268187"/>
                  <a:gd name="connsiteY0" fmla="*/ 694877 h 694967"/>
                  <a:gd name="connsiteX1" fmla="*/ 247527 w 268187"/>
                  <a:gd name="connsiteY1" fmla="*/ 694877 h 694967"/>
                  <a:gd name="connsiteX2" fmla="*/ 65389 w 268187"/>
                  <a:gd name="connsiteY2" fmla="*/ 694967 h 694967"/>
                  <a:gd name="connsiteX3" fmla="*/ 64853 w 268187"/>
                  <a:gd name="connsiteY3" fmla="*/ 333106 h 694967"/>
                  <a:gd name="connsiteX4" fmla="*/ 152858 w 268187"/>
                  <a:gd name="connsiteY4" fmla="*/ 260171 h 694967"/>
                  <a:gd name="connsiteX5" fmla="*/ 1576 w 268187"/>
                  <a:gd name="connsiteY5" fmla="*/ 203200 h 694967"/>
                  <a:gd name="connsiteX6" fmla="*/ 267158 w 268187"/>
                  <a:gd name="connsiteY6" fmla="*/ 149225 h 694967"/>
                  <a:gd name="connsiteX7" fmla="*/ 121108 w 268187"/>
                  <a:gd name="connsiteY7" fmla="*/ 0 h 694967"/>
                  <a:gd name="connsiteX0" fmla="*/ 246092 w 246092"/>
                  <a:gd name="connsiteY0" fmla="*/ 694877 h 694967"/>
                  <a:gd name="connsiteX1" fmla="*/ 246092 w 246092"/>
                  <a:gd name="connsiteY1" fmla="*/ 694877 h 694967"/>
                  <a:gd name="connsiteX2" fmla="*/ 63954 w 246092"/>
                  <a:gd name="connsiteY2" fmla="*/ 694967 h 694967"/>
                  <a:gd name="connsiteX3" fmla="*/ 63418 w 246092"/>
                  <a:gd name="connsiteY3" fmla="*/ 333106 h 694967"/>
                  <a:gd name="connsiteX4" fmla="*/ 151423 w 246092"/>
                  <a:gd name="connsiteY4" fmla="*/ 260171 h 694967"/>
                  <a:gd name="connsiteX5" fmla="*/ 141 w 246092"/>
                  <a:gd name="connsiteY5" fmla="*/ 203200 h 694967"/>
                  <a:gd name="connsiteX6" fmla="*/ 183173 w 246092"/>
                  <a:gd name="connsiteY6" fmla="*/ 165100 h 694967"/>
                  <a:gd name="connsiteX7" fmla="*/ 119673 w 246092"/>
                  <a:gd name="connsiteY7" fmla="*/ 0 h 694967"/>
                  <a:gd name="connsiteX0" fmla="*/ 246092 w 246092"/>
                  <a:gd name="connsiteY0" fmla="*/ 653602 h 653692"/>
                  <a:gd name="connsiteX1" fmla="*/ 246092 w 246092"/>
                  <a:gd name="connsiteY1" fmla="*/ 653602 h 653692"/>
                  <a:gd name="connsiteX2" fmla="*/ 63954 w 246092"/>
                  <a:gd name="connsiteY2" fmla="*/ 653692 h 653692"/>
                  <a:gd name="connsiteX3" fmla="*/ 63418 w 246092"/>
                  <a:gd name="connsiteY3" fmla="*/ 291831 h 653692"/>
                  <a:gd name="connsiteX4" fmla="*/ 151423 w 246092"/>
                  <a:gd name="connsiteY4" fmla="*/ 218896 h 653692"/>
                  <a:gd name="connsiteX5" fmla="*/ 141 w 246092"/>
                  <a:gd name="connsiteY5" fmla="*/ 161925 h 653692"/>
                  <a:gd name="connsiteX6" fmla="*/ 183173 w 246092"/>
                  <a:gd name="connsiteY6" fmla="*/ 123825 h 653692"/>
                  <a:gd name="connsiteX7" fmla="*/ 40298 w 246092"/>
                  <a:gd name="connsiteY7" fmla="*/ 0 h 653692"/>
                  <a:gd name="connsiteX0" fmla="*/ 246092 w 246092"/>
                  <a:gd name="connsiteY0" fmla="*/ 653602 h 653692"/>
                  <a:gd name="connsiteX1" fmla="*/ 246092 w 246092"/>
                  <a:gd name="connsiteY1" fmla="*/ 653602 h 653692"/>
                  <a:gd name="connsiteX2" fmla="*/ 63954 w 246092"/>
                  <a:gd name="connsiteY2" fmla="*/ 653692 h 653692"/>
                  <a:gd name="connsiteX3" fmla="*/ 63418 w 246092"/>
                  <a:gd name="connsiteY3" fmla="*/ 291831 h 653692"/>
                  <a:gd name="connsiteX4" fmla="*/ 151423 w 246092"/>
                  <a:gd name="connsiteY4" fmla="*/ 218896 h 653692"/>
                  <a:gd name="connsiteX5" fmla="*/ 141 w 246092"/>
                  <a:gd name="connsiteY5" fmla="*/ 161925 h 653692"/>
                  <a:gd name="connsiteX6" fmla="*/ 183173 w 246092"/>
                  <a:gd name="connsiteY6" fmla="*/ 123825 h 653692"/>
                  <a:gd name="connsiteX7" fmla="*/ 40298 w 246092"/>
                  <a:gd name="connsiteY7" fmla="*/ 0 h 65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092" h="653692">
                    <a:moveTo>
                      <a:pt x="246092" y="653602"/>
                    </a:moveTo>
                    <a:lnTo>
                      <a:pt x="246092" y="653602"/>
                    </a:lnTo>
                    <a:lnTo>
                      <a:pt x="63954" y="653692"/>
                    </a:lnTo>
                    <a:cubicBezTo>
                      <a:pt x="65693" y="516337"/>
                      <a:pt x="66861" y="482286"/>
                      <a:pt x="63418" y="291831"/>
                    </a:cubicBezTo>
                    <a:cubicBezTo>
                      <a:pt x="89638" y="217778"/>
                      <a:pt x="161969" y="240547"/>
                      <a:pt x="151423" y="218896"/>
                    </a:cubicBezTo>
                    <a:cubicBezTo>
                      <a:pt x="140877" y="197245"/>
                      <a:pt x="-5151" y="177770"/>
                      <a:pt x="141" y="161925"/>
                    </a:cubicBezTo>
                    <a:cubicBezTo>
                      <a:pt x="5433" y="146080"/>
                      <a:pt x="176480" y="150812"/>
                      <a:pt x="183173" y="123825"/>
                    </a:cubicBezTo>
                    <a:cubicBezTo>
                      <a:pt x="189866" y="96838"/>
                      <a:pt x="-102577" y="122767"/>
                      <a:pt x="40298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2127E37-74FD-3E4F-944F-F0C362C4C318}"/>
                </a:ext>
              </a:extLst>
            </p:cNvPr>
            <p:cNvGrpSpPr/>
            <p:nvPr/>
          </p:nvGrpSpPr>
          <p:grpSpPr>
            <a:xfrm>
              <a:off x="1249055" y="2660911"/>
              <a:ext cx="2051773" cy="854951"/>
              <a:chOff x="1468191" y="2730233"/>
              <a:chExt cx="2055573" cy="85653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9C2C3C9-E1B5-6B43-9F57-FA2A0968B301}"/>
                  </a:ext>
                </a:extLst>
              </p:cNvPr>
              <p:cNvSpPr/>
              <p:nvPr/>
            </p:nvSpPr>
            <p:spPr>
              <a:xfrm>
                <a:off x="1468191" y="3181083"/>
                <a:ext cx="1809482" cy="4056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tx1"/>
                    </a:solidFill>
                  </a:rPr>
                  <a:t>Transmitter</a:t>
                </a: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B683EB6-32EE-DB44-AB10-6CF17DB184D1}"/>
                  </a:ext>
                </a:extLst>
              </p:cNvPr>
              <p:cNvSpPr/>
              <p:nvPr/>
            </p:nvSpPr>
            <p:spPr>
              <a:xfrm flipH="1">
                <a:off x="3277672" y="2730233"/>
                <a:ext cx="246092" cy="653692"/>
              </a:xfrm>
              <a:custGeom>
                <a:avLst/>
                <a:gdLst>
                  <a:gd name="connsiteX0" fmla="*/ 643944 w 643944"/>
                  <a:gd name="connsiteY0" fmla="*/ 0 h 32198"/>
                  <a:gd name="connsiteX1" fmla="*/ 643944 w 643944"/>
                  <a:gd name="connsiteY1" fmla="*/ 0 h 32198"/>
                  <a:gd name="connsiteX2" fmla="*/ 560231 w 643944"/>
                  <a:gd name="connsiteY2" fmla="*/ 6440 h 32198"/>
                  <a:gd name="connsiteX3" fmla="*/ 521595 w 643944"/>
                  <a:gd name="connsiteY3" fmla="*/ 12879 h 32198"/>
                  <a:gd name="connsiteX4" fmla="*/ 457200 w 643944"/>
                  <a:gd name="connsiteY4" fmla="*/ 19319 h 32198"/>
                  <a:gd name="connsiteX5" fmla="*/ 309093 w 643944"/>
                  <a:gd name="connsiteY5" fmla="*/ 32198 h 32198"/>
                  <a:gd name="connsiteX6" fmla="*/ 0 w 643944"/>
                  <a:gd name="connsiteY6" fmla="*/ 32198 h 32198"/>
                  <a:gd name="connsiteX7" fmla="*/ 0 w 643944"/>
                  <a:gd name="connsiteY7" fmla="*/ 32198 h 32198"/>
                  <a:gd name="connsiteX0" fmla="*/ 643944 w 643944"/>
                  <a:gd name="connsiteY0" fmla="*/ 278246 h 310444"/>
                  <a:gd name="connsiteX1" fmla="*/ 643944 w 643944"/>
                  <a:gd name="connsiteY1" fmla="*/ 278246 h 310444"/>
                  <a:gd name="connsiteX2" fmla="*/ 560231 w 643944"/>
                  <a:gd name="connsiteY2" fmla="*/ 284686 h 310444"/>
                  <a:gd name="connsiteX3" fmla="*/ 521595 w 643944"/>
                  <a:gd name="connsiteY3" fmla="*/ 291125 h 310444"/>
                  <a:gd name="connsiteX4" fmla="*/ 457200 w 643944"/>
                  <a:gd name="connsiteY4" fmla="*/ 297565 h 310444"/>
                  <a:gd name="connsiteX5" fmla="*/ 309093 w 643944"/>
                  <a:gd name="connsiteY5" fmla="*/ 310444 h 310444"/>
                  <a:gd name="connsiteX6" fmla="*/ 0 w 643944"/>
                  <a:gd name="connsiteY6" fmla="*/ 310444 h 310444"/>
                  <a:gd name="connsiteX7" fmla="*/ 0 w 643944"/>
                  <a:gd name="connsiteY7" fmla="*/ 310444 h 310444"/>
                  <a:gd name="connsiteX0" fmla="*/ 644001 w 644001"/>
                  <a:gd name="connsiteY0" fmla="*/ 745677 h 835495"/>
                  <a:gd name="connsiteX1" fmla="*/ 644001 w 644001"/>
                  <a:gd name="connsiteY1" fmla="*/ 745677 h 835495"/>
                  <a:gd name="connsiteX2" fmla="*/ 560288 w 644001"/>
                  <a:gd name="connsiteY2" fmla="*/ 752117 h 835495"/>
                  <a:gd name="connsiteX3" fmla="*/ 521652 w 644001"/>
                  <a:gd name="connsiteY3" fmla="*/ 758556 h 835495"/>
                  <a:gd name="connsiteX4" fmla="*/ 457257 w 644001"/>
                  <a:gd name="connsiteY4" fmla="*/ 764996 h 835495"/>
                  <a:gd name="connsiteX5" fmla="*/ 309150 w 644001"/>
                  <a:gd name="connsiteY5" fmla="*/ 777875 h 835495"/>
                  <a:gd name="connsiteX6" fmla="*/ 57 w 644001"/>
                  <a:gd name="connsiteY6" fmla="*/ 777875 h 835495"/>
                  <a:gd name="connsiteX7" fmla="*/ 333432 w 644001"/>
                  <a:gd name="connsiteY7" fmla="*/ 0 h 835495"/>
                  <a:gd name="connsiteX0" fmla="*/ 356789 w 356789"/>
                  <a:gd name="connsiteY0" fmla="*/ 745677 h 802765"/>
                  <a:gd name="connsiteX1" fmla="*/ 356789 w 356789"/>
                  <a:gd name="connsiteY1" fmla="*/ 745677 h 802765"/>
                  <a:gd name="connsiteX2" fmla="*/ 273076 w 356789"/>
                  <a:gd name="connsiteY2" fmla="*/ 752117 h 802765"/>
                  <a:gd name="connsiteX3" fmla="*/ 234440 w 356789"/>
                  <a:gd name="connsiteY3" fmla="*/ 758556 h 802765"/>
                  <a:gd name="connsiteX4" fmla="*/ 170045 w 356789"/>
                  <a:gd name="connsiteY4" fmla="*/ 764996 h 802765"/>
                  <a:gd name="connsiteX5" fmla="*/ 21938 w 356789"/>
                  <a:gd name="connsiteY5" fmla="*/ 777875 h 802765"/>
                  <a:gd name="connsiteX6" fmla="*/ 55745 w 356789"/>
                  <a:gd name="connsiteY6" fmla="*/ 400050 h 802765"/>
                  <a:gd name="connsiteX7" fmla="*/ 46220 w 356789"/>
                  <a:gd name="connsiteY7" fmla="*/ 0 h 802765"/>
                  <a:gd name="connsiteX0" fmla="*/ 362915 w 362915"/>
                  <a:gd name="connsiteY0" fmla="*/ 745677 h 791462"/>
                  <a:gd name="connsiteX1" fmla="*/ 362915 w 362915"/>
                  <a:gd name="connsiteY1" fmla="*/ 745677 h 791462"/>
                  <a:gd name="connsiteX2" fmla="*/ 279202 w 362915"/>
                  <a:gd name="connsiteY2" fmla="*/ 752117 h 791462"/>
                  <a:gd name="connsiteX3" fmla="*/ 240566 w 362915"/>
                  <a:gd name="connsiteY3" fmla="*/ 758556 h 791462"/>
                  <a:gd name="connsiteX4" fmla="*/ 176171 w 362915"/>
                  <a:gd name="connsiteY4" fmla="*/ 764996 h 791462"/>
                  <a:gd name="connsiteX5" fmla="*/ 196339 w 362915"/>
                  <a:gd name="connsiteY5" fmla="*/ 387350 h 791462"/>
                  <a:gd name="connsiteX6" fmla="*/ 61871 w 362915"/>
                  <a:gd name="connsiteY6" fmla="*/ 400050 h 791462"/>
                  <a:gd name="connsiteX7" fmla="*/ 52346 w 362915"/>
                  <a:gd name="connsiteY7" fmla="*/ 0 h 791462"/>
                  <a:gd name="connsiteX0" fmla="*/ 447245 w 447245"/>
                  <a:gd name="connsiteY0" fmla="*/ 745677 h 777726"/>
                  <a:gd name="connsiteX1" fmla="*/ 447245 w 447245"/>
                  <a:gd name="connsiteY1" fmla="*/ 745677 h 777726"/>
                  <a:gd name="connsiteX2" fmla="*/ 363532 w 447245"/>
                  <a:gd name="connsiteY2" fmla="*/ 752117 h 777726"/>
                  <a:gd name="connsiteX3" fmla="*/ 324896 w 447245"/>
                  <a:gd name="connsiteY3" fmla="*/ 758556 h 777726"/>
                  <a:gd name="connsiteX4" fmla="*/ 151 w 447245"/>
                  <a:gd name="connsiteY4" fmla="*/ 476071 h 777726"/>
                  <a:gd name="connsiteX5" fmla="*/ 280669 w 447245"/>
                  <a:gd name="connsiteY5" fmla="*/ 387350 h 777726"/>
                  <a:gd name="connsiteX6" fmla="*/ 146201 w 447245"/>
                  <a:gd name="connsiteY6" fmla="*/ 400050 h 777726"/>
                  <a:gd name="connsiteX7" fmla="*/ 136676 w 447245"/>
                  <a:gd name="connsiteY7" fmla="*/ 0 h 777726"/>
                  <a:gd name="connsiteX0" fmla="*/ 503867 w 503867"/>
                  <a:gd name="connsiteY0" fmla="*/ 745677 h 764186"/>
                  <a:gd name="connsiteX1" fmla="*/ 503867 w 503867"/>
                  <a:gd name="connsiteY1" fmla="*/ 745677 h 764186"/>
                  <a:gd name="connsiteX2" fmla="*/ 420154 w 503867"/>
                  <a:gd name="connsiteY2" fmla="*/ 752117 h 764186"/>
                  <a:gd name="connsiteX3" fmla="*/ 32268 w 503867"/>
                  <a:gd name="connsiteY3" fmla="*/ 568056 h 764186"/>
                  <a:gd name="connsiteX4" fmla="*/ 56773 w 503867"/>
                  <a:gd name="connsiteY4" fmla="*/ 476071 h 764186"/>
                  <a:gd name="connsiteX5" fmla="*/ 337291 w 503867"/>
                  <a:gd name="connsiteY5" fmla="*/ 387350 h 764186"/>
                  <a:gd name="connsiteX6" fmla="*/ 202823 w 503867"/>
                  <a:gd name="connsiteY6" fmla="*/ 400050 h 764186"/>
                  <a:gd name="connsiteX7" fmla="*/ 193298 w 503867"/>
                  <a:gd name="connsiteY7" fmla="*/ 0 h 764186"/>
                  <a:gd name="connsiteX0" fmla="*/ 496126 w 496126"/>
                  <a:gd name="connsiteY0" fmla="*/ 745677 h 764186"/>
                  <a:gd name="connsiteX1" fmla="*/ 496126 w 496126"/>
                  <a:gd name="connsiteY1" fmla="*/ 745677 h 764186"/>
                  <a:gd name="connsiteX2" fmla="*/ 412413 w 496126"/>
                  <a:gd name="connsiteY2" fmla="*/ 752117 h 764186"/>
                  <a:gd name="connsiteX3" fmla="*/ 24527 w 496126"/>
                  <a:gd name="connsiteY3" fmla="*/ 568056 h 764186"/>
                  <a:gd name="connsiteX4" fmla="*/ 49032 w 496126"/>
                  <a:gd name="connsiteY4" fmla="*/ 476071 h 764186"/>
                  <a:gd name="connsiteX5" fmla="*/ 123175 w 496126"/>
                  <a:gd name="connsiteY5" fmla="*/ 438150 h 764186"/>
                  <a:gd name="connsiteX6" fmla="*/ 195082 w 496126"/>
                  <a:gd name="connsiteY6" fmla="*/ 400050 h 764186"/>
                  <a:gd name="connsiteX7" fmla="*/ 185557 w 496126"/>
                  <a:gd name="connsiteY7" fmla="*/ 0 h 764186"/>
                  <a:gd name="connsiteX0" fmla="*/ 496126 w 496126"/>
                  <a:gd name="connsiteY0" fmla="*/ 745677 h 764186"/>
                  <a:gd name="connsiteX1" fmla="*/ 496126 w 496126"/>
                  <a:gd name="connsiteY1" fmla="*/ 745677 h 764186"/>
                  <a:gd name="connsiteX2" fmla="*/ 412413 w 496126"/>
                  <a:gd name="connsiteY2" fmla="*/ 752117 h 764186"/>
                  <a:gd name="connsiteX3" fmla="*/ 24527 w 496126"/>
                  <a:gd name="connsiteY3" fmla="*/ 568056 h 764186"/>
                  <a:gd name="connsiteX4" fmla="*/ 49032 w 496126"/>
                  <a:gd name="connsiteY4" fmla="*/ 476071 h 764186"/>
                  <a:gd name="connsiteX5" fmla="*/ 123175 w 496126"/>
                  <a:gd name="connsiteY5" fmla="*/ 438150 h 764186"/>
                  <a:gd name="connsiteX6" fmla="*/ 372882 w 496126"/>
                  <a:gd name="connsiteY6" fmla="*/ 212725 h 764186"/>
                  <a:gd name="connsiteX7" fmla="*/ 185557 w 496126"/>
                  <a:gd name="connsiteY7" fmla="*/ 0 h 764186"/>
                  <a:gd name="connsiteX0" fmla="*/ 489160 w 489160"/>
                  <a:gd name="connsiteY0" fmla="*/ 745677 h 763985"/>
                  <a:gd name="connsiteX1" fmla="*/ 489160 w 489160"/>
                  <a:gd name="connsiteY1" fmla="*/ 745677 h 763985"/>
                  <a:gd name="connsiteX2" fmla="*/ 310197 w 489160"/>
                  <a:gd name="connsiteY2" fmla="*/ 752117 h 763985"/>
                  <a:gd name="connsiteX3" fmla="*/ 17561 w 489160"/>
                  <a:gd name="connsiteY3" fmla="*/ 568056 h 763985"/>
                  <a:gd name="connsiteX4" fmla="*/ 42066 w 489160"/>
                  <a:gd name="connsiteY4" fmla="*/ 476071 h 763985"/>
                  <a:gd name="connsiteX5" fmla="*/ 116209 w 489160"/>
                  <a:gd name="connsiteY5" fmla="*/ 438150 h 763985"/>
                  <a:gd name="connsiteX6" fmla="*/ 365916 w 489160"/>
                  <a:gd name="connsiteY6" fmla="*/ 212725 h 763985"/>
                  <a:gd name="connsiteX7" fmla="*/ 178591 w 489160"/>
                  <a:gd name="connsiteY7" fmla="*/ 0 h 763985"/>
                  <a:gd name="connsiteX0" fmla="*/ 489160 w 489160"/>
                  <a:gd name="connsiteY0" fmla="*/ 745677 h 752228"/>
                  <a:gd name="connsiteX1" fmla="*/ 489160 w 489160"/>
                  <a:gd name="connsiteY1" fmla="*/ 745677 h 752228"/>
                  <a:gd name="connsiteX2" fmla="*/ 310197 w 489160"/>
                  <a:gd name="connsiteY2" fmla="*/ 752117 h 752228"/>
                  <a:gd name="connsiteX3" fmla="*/ 17561 w 489160"/>
                  <a:gd name="connsiteY3" fmla="*/ 568056 h 752228"/>
                  <a:gd name="connsiteX4" fmla="*/ 42066 w 489160"/>
                  <a:gd name="connsiteY4" fmla="*/ 476071 h 752228"/>
                  <a:gd name="connsiteX5" fmla="*/ 116209 w 489160"/>
                  <a:gd name="connsiteY5" fmla="*/ 438150 h 752228"/>
                  <a:gd name="connsiteX6" fmla="*/ 365916 w 489160"/>
                  <a:gd name="connsiteY6" fmla="*/ 212725 h 752228"/>
                  <a:gd name="connsiteX7" fmla="*/ 178591 w 489160"/>
                  <a:gd name="connsiteY7" fmla="*/ 0 h 752228"/>
                  <a:gd name="connsiteX0" fmla="*/ 488929 w 488929"/>
                  <a:gd name="connsiteY0" fmla="*/ 745677 h 746204"/>
                  <a:gd name="connsiteX1" fmla="*/ 488929 w 488929"/>
                  <a:gd name="connsiteY1" fmla="*/ 745677 h 746204"/>
                  <a:gd name="connsiteX2" fmla="*/ 306791 w 488929"/>
                  <a:gd name="connsiteY2" fmla="*/ 745767 h 746204"/>
                  <a:gd name="connsiteX3" fmla="*/ 17330 w 488929"/>
                  <a:gd name="connsiteY3" fmla="*/ 568056 h 746204"/>
                  <a:gd name="connsiteX4" fmla="*/ 41835 w 488929"/>
                  <a:gd name="connsiteY4" fmla="*/ 476071 h 746204"/>
                  <a:gd name="connsiteX5" fmla="*/ 115978 w 488929"/>
                  <a:gd name="connsiteY5" fmla="*/ 438150 h 746204"/>
                  <a:gd name="connsiteX6" fmla="*/ 365685 w 488929"/>
                  <a:gd name="connsiteY6" fmla="*/ 212725 h 746204"/>
                  <a:gd name="connsiteX7" fmla="*/ 178360 w 488929"/>
                  <a:gd name="connsiteY7" fmla="*/ 0 h 746204"/>
                  <a:gd name="connsiteX0" fmla="*/ 488929 w 488929"/>
                  <a:gd name="connsiteY0" fmla="*/ 745677 h 791967"/>
                  <a:gd name="connsiteX1" fmla="*/ 488929 w 488929"/>
                  <a:gd name="connsiteY1" fmla="*/ 745677 h 791967"/>
                  <a:gd name="connsiteX2" fmla="*/ 306791 w 488929"/>
                  <a:gd name="connsiteY2" fmla="*/ 745767 h 791967"/>
                  <a:gd name="connsiteX3" fmla="*/ 17330 w 488929"/>
                  <a:gd name="connsiteY3" fmla="*/ 568056 h 791967"/>
                  <a:gd name="connsiteX4" fmla="*/ 41835 w 488929"/>
                  <a:gd name="connsiteY4" fmla="*/ 476071 h 791967"/>
                  <a:gd name="connsiteX5" fmla="*/ 115978 w 488929"/>
                  <a:gd name="connsiteY5" fmla="*/ 438150 h 791967"/>
                  <a:gd name="connsiteX6" fmla="*/ 365685 w 488929"/>
                  <a:gd name="connsiteY6" fmla="*/ 212725 h 791967"/>
                  <a:gd name="connsiteX7" fmla="*/ 178360 w 488929"/>
                  <a:gd name="connsiteY7" fmla="*/ 0 h 791967"/>
                  <a:gd name="connsiteX0" fmla="*/ 488929 w 488929"/>
                  <a:gd name="connsiteY0" fmla="*/ 745677 h 745767"/>
                  <a:gd name="connsiteX1" fmla="*/ 488929 w 488929"/>
                  <a:gd name="connsiteY1" fmla="*/ 745677 h 745767"/>
                  <a:gd name="connsiteX2" fmla="*/ 306791 w 488929"/>
                  <a:gd name="connsiteY2" fmla="*/ 745767 h 745767"/>
                  <a:gd name="connsiteX3" fmla="*/ 17330 w 488929"/>
                  <a:gd name="connsiteY3" fmla="*/ 568056 h 745767"/>
                  <a:gd name="connsiteX4" fmla="*/ 41835 w 488929"/>
                  <a:gd name="connsiteY4" fmla="*/ 476071 h 745767"/>
                  <a:gd name="connsiteX5" fmla="*/ 115978 w 488929"/>
                  <a:gd name="connsiteY5" fmla="*/ 438150 h 745767"/>
                  <a:gd name="connsiteX6" fmla="*/ 365685 w 488929"/>
                  <a:gd name="connsiteY6" fmla="*/ 212725 h 745767"/>
                  <a:gd name="connsiteX7" fmla="*/ 178360 w 488929"/>
                  <a:gd name="connsiteY7" fmla="*/ 0 h 745767"/>
                  <a:gd name="connsiteX0" fmla="*/ 515500 w 683280"/>
                  <a:gd name="connsiteY0" fmla="*/ 745677 h 745767"/>
                  <a:gd name="connsiteX1" fmla="*/ 515500 w 683280"/>
                  <a:gd name="connsiteY1" fmla="*/ 745677 h 745767"/>
                  <a:gd name="connsiteX2" fmla="*/ 333362 w 683280"/>
                  <a:gd name="connsiteY2" fmla="*/ 745767 h 745767"/>
                  <a:gd name="connsiteX3" fmla="*/ 43901 w 683280"/>
                  <a:gd name="connsiteY3" fmla="*/ 568056 h 745767"/>
                  <a:gd name="connsiteX4" fmla="*/ 68406 w 683280"/>
                  <a:gd name="connsiteY4" fmla="*/ 476071 h 745767"/>
                  <a:gd name="connsiteX5" fmla="*/ 675949 w 683280"/>
                  <a:gd name="connsiteY5" fmla="*/ 152400 h 745767"/>
                  <a:gd name="connsiteX6" fmla="*/ 392256 w 683280"/>
                  <a:gd name="connsiteY6" fmla="*/ 212725 h 745767"/>
                  <a:gd name="connsiteX7" fmla="*/ 204931 w 683280"/>
                  <a:gd name="connsiteY7" fmla="*/ 0 h 745767"/>
                  <a:gd name="connsiteX0" fmla="*/ 480518 w 757692"/>
                  <a:gd name="connsiteY0" fmla="*/ 745677 h 745767"/>
                  <a:gd name="connsiteX1" fmla="*/ 480518 w 757692"/>
                  <a:gd name="connsiteY1" fmla="*/ 745677 h 745767"/>
                  <a:gd name="connsiteX2" fmla="*/ 298380 w 757692"/>
                  <a:gd name="connsiteY2" fmla="*/ 745767 h 745767"/>
                  <a:gd name="connsiteX3" fmla="*/ 8919 w 757692"/>
                  <a:gd name="connsiteY3" fmla="*/ 568056 h 745767"/>
                  <a:gd name="connsiteX4" fmla="*/ 716049 w 757692"/>
                  <a:gd name="connsiteY4" fmla="*/ 260171 h 745767"/>
                  <a:gd name="connsiteX5" fmla="*/ 640967 w 757692"/>
                  <a:gd name="connsiteY5" fmla="*/ 152400 h 745767"/>
                  <a:gd name="connsiteX6" fmla="*/ 357274 w 757692"/>
                  <a:gd name="connsiteY6" fmla="*/ 212725 h 745767"/>
                  <a:gd name="connsiteX7" fmla="*/ 169949 w 757692"/>
                  <a:gd name="connsiteY7" fmla="*/ 0 h 745767"/>
                  <a:gd name="connsiteX0" fmla="*/ 341314 w 597660"/>
                  <a:gd name="connsiteY0" fmla="*/ 745677 h 745767"/>
                  <a:gd name="connsiteX1" fmla="*/ 341314 w 597660"/>
                  <a:gd name="connsiteY1" fmla="*/ 745677 h 745767"/>
                  <a:gd name="connsiteX2" fmla="*/ 159176 w 597660"/>
                  <a:gd name="connsiteY2" fmla="*/ 745767 h 745767"/>
                  <a:gd name="connsiteX3" fmla="*/ 158640 w 597660"/>
                  <a:gd name="connsiteY3" fmla="*/ 495031 h 745767"/>
                  <a:gd name="connsiteX4" fmla="*/ 576845 w 597660"/>
                  <a:gd name="connsiteY4" fmla="*/ 260171 h 745767"/>
                  <a:gd name="connsiteX5" fmla="*/ 501763 w 597660"/>
                  <a:gd name="connsiteY5" fmla="*/ 152400 h 745767"/>
                  <a:gd name="connsiteX6" fmla="*/ 218070 w 597660"/>
                  <a:gd name="connsiteY6" fmla="*/ 212725 h 745767"/>
                  <a:gd name="connsiteX7" fmla="*/ 30745 w 597660"/>
                  <a:gd name="connsiteY7" fmla="*/ 0 h 745767"/>
                  <a:gd name="connsiteX0" fmla="*/ 341314 w 597660"/>
                  <a:gd name="connsiteY0" fmla="*/ 745677 h 745767"/>
                  <a:gd name="connsiteX1" fmla="*/ 341314 w 597660"/>
                  <a:gd name="connsiteY1" fmla="*/ 745677 h 745767"/>
                  <a:gd name="connsiteX2" fmla="*/ 159176 w 597660"/>
                  <a:gd name="connsiteY2" fmla="*/ 745767 h 745767"/>
                  <a:gd name="connsiteX3" fmla="*/ 158640 w 597660"/>
                  <a:gd name="connsiteY3" fmla="*/ 495031 h 745767"/>
                  <a:gd name="connsiteX4" fmla="*/ 576845 w 597660"/>
                  <a:gd name="connsiteY4" fmla="*/ 260171 h 745767"/>
                  <a:gd name="connsiteX5" fmla="*/ 501763 w 597660"/>
                  <a:gd name="connsiteY5" fmla="*/ 152400 h 745767"/>
                  <a:gd name="connsiteX6" fmla="*/ 218070 w 597660"/>
                  <a:gd name="connsiteY6" fmla="*/ 212725 h 745767"/>
                  <a:gd name="connsiteX7" fmla="*/ 30745 w 597660"/>
                  <a:gd name="connsiteY7" fmla="*/ 0 h 745767"/>
                  <a:gd name="connsiteX0" fmla="*/ 341314 w 597660"/>
                  <a:gd name="connsiteY0" fmla="*/ 745677 h 745767"/>
                  <a:gd name="connsiteX1" fmla="*/ 341314 w 597660"/>
                  <a:gd name="connsiteY1" fmla="*/ 745677 h 745767"/>
                  <a:gd name="connsiteX2" fmla="*/ 159176 w 597660"/>
                  <a:gd name="connsiteY2" fmla="*/ 745767 h 745767"/>
                  <a:gd name="connsiteX3" fmla="*/ 158640 w 597660"/>
                  <a:gd name="connsiteY3" fmla="*/ 495031 h 745767"/>
                  <a:gd name="connsiteX4" fmla="*/ 576845 w 597660"/>
                  <a:gd name="connsiteY4" fmla="*/ 260171 h 745767"/>
                  <a:gd name="connsiteX5" fmla="*/ 501763 w 597660"/>
                  <a:gd name="connsiteY5" fmla="*/ 152400 h 745767"/>
                  <a:gd name="connsiteX6" fmla="*/ 218070 w 597660"/>
                  <a:gd name="connsiteY6" fmla="*/ 212725 h 745767"/>
                  <a:gd name="connsiteX7" fmla="*/ 30745 w 597660"/>
                  <a:gd name="connsiteY7" fmla="*/ 0 h 745767"/>
                  <a:gd name="connsiteX0" fmla="*/ 341314 w 597660"/>
                  <a:gd name="connsiteY0" fmla="*/ 745677 h 745767"/>
                  <a:gd name="connsiteX1" fmla="*/ 341314 w 597660"/>
                  <a:gd name="connsiteY1" fmla="*/ 745677 h 745767"/>
                  <a:gd name="connsiteX2" fmla="*/ 159176 w 597660"/>
                  <a:gd name="connsiteY2" fmla="*/ 745767 h 745767"/>
                  <a:gd name="connsiteX3" fmla="*/ 158640 w 597660"/>
                  <a:gd name="connsiteY3" fmla="*/ 383906 h 745767"/>
                  <a:gd name="connsiteX4" fmla="*/ 576845 w 597660"/>
                  <a:gd name="connsiteY4" fmla="*/ 260171 h 745767"/>
                  <a:gd name="connsiteX5" fmla="*/ 501763 w 597660"/>
                  <a:gd name="connsiteY5" fmla="*/ 152400 h 745767"/>
                  <a:gd name="connsiteX6" fmla="*/ 218070 w 597660"/>
                  <a:gd name="connsiteY6" fmla="*/ 212725 h 745767"/>
                  <a:gd name="connsiteX7" fmla="*/ 30745 w 597660"/>
                  <a:gd name="connsiteY7" fmla="*/ 0 h 745767"/>
                  <a:gd name="connsiteX0" fmla="*/ 341314 w 503052"/>
                  <a:gd name="connsiteY0" fmla="*/ 745677 h 745767"/>
                  <a:gd name="connsiteX1" fmla="*/ 341314 w 503052"/>
                  <a:gd name="connsiteY1" fmla="*/ 745677 h 745767"/>
                  <a:gd name="connsiteX2" fmla="*/ 159176 w 503052"/>
                  <a:gd name="connsiteY2" fmla="*/ 745767 h 745767"/>
                  <a:gd name="connsiteX3" fmla="*/ 158640 w 503052"/>
                  <a:gd name="connsiteY3" fmla="*/ 383906 h 745767"/>
                  <a:gd name="connsiteX4" fmla="*/ 316495 w 503052"/>
                  <a:gd name="connsiteY4" fmla="*/ 301446 h 745767"/>
                  <a:gd name="connsiteX5" fmla="*/ 501763 w 503052"/>
                  <a:gd name="connsiteY5" fmla="*/ 152400 h 745767"/>
                  <a:gd name="connsiteX6" fmla="*/ 218070 w 503052"/>
                  <a:gd name="connsiteY6" fmla="*/ 212725 h 745767"/>
                  <a:gd name="connsiteX7" fmla="*/ 30745 w 503052"/>
                  <a:gd name="connsiteY7" fmla="*/ 0 h 745767"/>
                  <a:gd name="connsiteX0" fmla="*/ 341314 w 503052"/>
                  <a:gd name="connsiteY0" fmla="*/ 745677 h 745767"/>
                  <a:gd name="connsiteX1" fmla="*/ 341314 w 503052"/>
                  <a:gd name="connsiteY1" fmla="*/ 745677 h 745767"/>
                  <a:gd name="connsiteX2" fmla="*/ 159176 w 503052"/>
                  <a:gd name="connsiteY2" fmla="*/ 745767 h 745767"/>
                  <a:gd name="connsiteX3" fmla="*/ 158640 w 503052"/>
                  <a:gd name="connsiteY3" fmla="*/ 383906 h 745767"/>
                  <a:gd name="connsiteX4" fmla="*/ 316495 w 503052"/>
                  <a:gd name="connsiteY4" fmla="*/ 301446 h 745767"/>
                  <a:gd name="connsiteX5" fmla="*/ 501763 w 503052"/>
                  <a:gd name="connsiteY5" fmla="*/ 152400 h 745767"/>
                  <a:gd name="connsiteX6" fmla="*/ 218070 w 503052"/>
                  <a:gd name="connsiteY6" fmla="*/ 212725 h 745767"/>
                  <a:gd name="connsiteX7" fmla="*/ 30745 w 503052"/>
                  <a:gd name="connsiteY7" fmla="*/ 0 h 745767"/>
                  <a:gd name="connsiteX0" fmla="*/ 341314 w 503052"/>
                  <a:gd name="connsiteY0" fmla="*/ 745677 h 745767"/>
                  <a:gd name="connsiteX1" fmla="*/ 341314 w 503052"/>
                  <a:gd name="connsiteY1" fmla="*/ 745677 h 745767"/>
                  <a:gd name="connsiteX2" fmla="*/ 159176 w 503052"/>
                  <a:gd name="connsiteY2" fmla="*/ 745767 h 745767"/>
                  <a:gd name="connsiteX3" fmla="*/ 158640 w 503052"/>
                  <a:gd name="connsiteY3" fmla="*/ 383906 h 745767"/>
                  <a:gd name="connsiteX4" fmla="*/ 316495 w 503052"/>
                  <a:gd name="connsiteY4" fmla="*/ 301446 h 745767"/>
                  <a:gd name="connsiteX5" fmla="*/ 501763 w 503052"/>
                  <a:gd name="connsiteY5" fmla="*/ 152400 h 745767"/>
                  <a:gd name="connsiteX6" fmla="*/ 218070 w 503052"/>
                  <a:gd name="connsiteY6" fmla="*/ 212725 h 745767"/>
                  <a:gd name="connsiteX7" fmla="*/ 30745 w 503052"/>
                  <a:gd name="connsiteY7" fmla="*/ 0 h 745767"/>
                  <a:gd name="connsiteX0" fmla="*/ 336909 w 336909"/>
                  <a:gd name="connsiteY0" fmla="*/ 745677 h 745767"/>
                  <a:gd name="connsiteX1" fmla="*/ 336909 w 336909"/>
                  <a:gd name="connsiteY1" fmla="*/ 745677 h 745767"/>
                  <a:gd name="connsiteX2" fmla="*/ 154771 w 336909"/>
                  <a:gd name="connsiteY2" fmla="*/ 745767 h 745767"/>
                  <a:gd name="connsiteX3" fmla="*/ 154235 w 336909"/>
                  <a:gd name="connsiteY3" fmla="*/ 383906 h 745767"/>
                  <a:gd name="connsiteX4" fmla="*/ 312090 w 336909"/>
                  <a:gd name="connsiteY4" fmla="*/ 301446 h 745767"/>
                  <a:gd name="connsiteX5" fmla="*/ 167158 w 336909"/>
                  <a:gd name="connsiteY5" fmla="*/ 263525 h 745767"/>
                  <a:gd name="connsiteX6" fmla="*/ 213665 w 336909"/>
                  <a:gd name="connsiteY6" fmla="*/ 212725 h 745767"/>
                  <a:gd name="connsiteX7" fmla="*/ 26340 w 336909"/>
                  <a:gd name="connsiteY7" fmla="*/ 0 h 745767"/>
                  <a:gd name="connsiteX0" fmla="*/ 329330 w 350827"/>
                  <a:gd name="connsiteY0" fmla="*/ 745677 h 745767"/>
                  <a:gd name="connsiteX1" fmla="*/ 329330 w 350827"/>
                  <a:gd name="connsiteY1" fmla="*/ 745677 h 745767"/>
                  <a:gd name="connsiteX2" fmla="*/ 147192 w 350827"/>
                  <a:gd name="connsiteY2" fmla="*/ 745767 h 745767"/>
                  <a:gd name="connsiteX3" fmla="*/ 146656 w 350827"/>
                  <a:gd name="connsiteY3" fmla="*/ 383906 h 745767"/>
                  <a:gd name="connsiteX4" fmla="*/ 304511 w 350827"/>
                  <a:gd name="connsiteY4" fmla="*/ 301446 h 745767"/>
                  <a:gd name="connsiteX5" fmla="*/ 159579 w 350827"/>
                  <a:gd name="connsiteY5" fmla="*/ 263525 h 745767"/>
                  <a:gd name="connsiteX6" fmla="*/ 348961 w 350827"/>
                  <a:gd name="connsiteY6" fmla="*/ 200025 h 745767"/>
                  <a:gd name="connsiteX7" fmla="*/ 18761 w 350827"/>
                  <a:gd name="connsiteY7" fmla="*/ 0 h 745767"/>
                  <a:gd name="connsiteX0" fmla="*/ 182674 w 202450"/>
                  <a:gd name="connsiteY0" fmla="*/ 694877 h 694967"/>
                  <a:gd name="connsiteX1" fmla="*/ 182674 w 202450"/>
                  <a:gd name="connsiteY1" fmla="*/ 694877 h 694967"/>
                  <a:gd name="connsiteX2" fmla="*/ 536 w 202450"/>
                  <a:gd name="connsiteY2" fmla="*/ 694967 h 694967"/>
                  <a:gd name="connsiteX3" fmla="*/ 0 w 202450"/>
                  <a:gd name="connsiteY3" fmla="*/ 333106 h 694967"/>
                  <a:gd name="connsiteX4" fmla="*/ 157855 w 202450"/>
                  <a:gd name="connsiteY4" fmla="*/ 250646 h 694967"/>
                  <a:gd name="connsiteX5" fmla="*/ 12923 w 202450"/>
                  <a:gd name="connsiteY5" fmla="*/ 212725 h 694967"/>
                  <a:gd name="connsiteX6" fmla="*/ 202305 w 202450"/>
                  <a:gd name="connsiteY6" fmla="*/ 149225 h 694967"/>
                  <a:gd name="connsiteX7" fmla="*/ 56255 w 202450"/>
                  <a:gd name="connsiteY7" fmla="*/ 0 h 694967"/>
                  <a:gd name="connsiteX0" fmla="*/ 306426 w 328264"/>
                  <a:gd name="connsiteY0" fmla="*/ 694877 h 694967"/>
                  <a:gd name="connsiteX1" fmla="*/ 306426 w 328264"/>
                  <a:gd name="connsiteY1" fmla="*/ 694877 h 694967"/>
                  <a:gd name="connsiteX2" fmla="*/ 124288 w 328264"/>
                  <a:gd name="connsiteY2" fmla="*/ 694967 h 694967"/>
                  <a:gd name="connsiteX3" fmla="*/ 123752 w 328264"/>
                  <a:gd name="connsiteY3" fmla="*/ 333106 h 694967"/>
                  <a:gd name="connsiteX4" fmla="*/ 281607 w 328264"/>
                  <a:gd name="connsiteY4" fmla="*/ 250646 h 694967"/>
                  <a:gd name="connsiteX5" fmla="*/ 150 w 328264"/>
                  <a:gd name="connsiteY5" fmla="*/ 206375 h 694967"/>
                  <a:gd name="connsiteX6" fmla="*/ 326057 w 328264"/>
                  <a:gd name="connsiteY6" fmla="*/ 149225 h 694967"/>
                  <a:gd name="connsiteX7" fmla="*/ 180007 w 328264"/>
                  <a:gd name="connsiteY7" fmla="*/ 0 h 694967"/>
                  <a:gd name="connsiteX0" fmla="*/ 307495 w 329333"/>
                  <a:gd name="connsiteY0" fmla="*/ 694877 h 694967"/>
                  <a:gd name="connsiteX1" fmla="*/ 307495 w 329333"/>
                  <a:gd name="connsiteY1" fmla="*/ 694877 h 694967"/>
                  <a:gd name="connsiteX2" fmla="*/ 125357 w 329333"/>
                  <a:gd name="connsiteY2" fmla="*/ 694967 h 694967"/>
                  <a:gd name="connsiteX3" fmla="*/ 124821 w 329333"/>
                  <a:gd name="connsiteY3" fmla="*/ 333106 h 694967"/>
                  <a:gd name="connsiteX4" fmla="*/ 212826 w 329333"/>
                  <a:gd name="connsiteY4" fmla="*/ 260171 h 694967"/>
                  <a:gd name="connsiteX5" fmla="*/ 1219 w 329333"/>
                  <a:gd name="connsiteY5" fmla="*/ 206375 h 694967"/>
                  <a:gd name="connsiteX6" fmla="*/ 327126 w 329333"/>
                  <a:gd name="connsiteY6" fmla="*/ 149225 h 694967"/>
                  <a:gd name="connsiteX7" fmla="*/ 181076 w 329333"/>
                  <a:gd name="connsiteY7" fmla="*/ 0 h 694967"/>
                  <a:gd name="connsiteX0" fmla="*/ 247527 w 268187"/>
                  <a:gd name="connsiteY0" fmla="*/ 694877 h 694967"/>
                  <a:gd name="connsiteX1" fmla="*/ 247527 w 268187"/>
                  <a:gd name="connsiteY1" fmla="*/ 694877 h 694967"/>
                  <a:gd name="connsiteX2" fmla="*/ 65389 w 268187"/>
                  <a:gd name="connsiteY2" fmla="*/ 694967 h 694967"/>
                  <a:gd name="connsiteX3" fmla="*/ 64853 w 268187"/>
                  <a:gd name="connsiteY3" fmla="*/ 333106 h 694967"/>
                  <a:gd name="connsiteX4" fmla="*/ 152858 w 268187"/>
                  <a:gd name="connsiteY4" fmla="*/ 260171 h 694967"/>
                  <a:gd name="connsiteX5" fmla="*/ 1576 w 268187"/>
                  <a:gd name="connsiteY5" fmla="*/ 203200 h 694967"/>
                  <a:gd name="connsiteX6" fmla="*/ 267158 w 268187"/>
                  <a:gd name="connsiteY6" fmla="*/ 149225 h 694967"/>
                  <a:gd name="connsiteX7" fmla="*/ 121108 w 268187"/>
                  <a:gd name="connsiteY7" fmla="*/ 0 h 694967"/>
                  <a:gd name="connsiteX0" fmla="*/ 246092 w 246092"/>
                  <a:gd name="connsiteY0" fmla="*/ 694877 h 694967"/>
                  <a:gd name="connsiteX1" fmla="*/ 246092 w 246092"/>
                  <a:gd name="connsiteY1" fmla="*/ 694877 h 694967"/>
                  <a:gd name="connsiteX2" fmla="*/ 63954 w 246092"/>
                  <a:gd name="connsiteY2" fmla="*/ 694967 h 694967"/>
                  <a:gd name="connsiteX3" fmla="*/ 63418 w 246092"/>
                  <a:gd name="connsiteY3" fmla="*/ 333106 h 694967"/>
                  <a:gd name="connsiteX4" fmla="*/ 151423 w 246092"/>
                  <a:gd name="connsiteY4" fmla="*/ 260171 h 694967"/>
                  <a:gd name="connsiteX5" fmla="*/ 141 w 246092"/>
                  <a:gd name="connsiteY5" fmla="*/ 203200 h 694967"/>
                  <a:gd name="connsiteX6" fmla="*/ 183173 w 246092"/>
                  <a:gd name="connsiteY6" fmla="*/ 165100 h 694967"/>
                  <a:gd name="connsiteX7" fmla="*/ 119673 w 246092"/>
                  <a:gd name="connsiteY7" fmla="*/ 0 h 694967"/>
                  <a:gd name="connsiteX0" fmla="*/ 246092 w 246092"/>
                  <a:gd name="connsiteY0" fmla="*/ 653602 h 653692"/>
                  <a:gd name="connsiteX1" fmla="*/ 246092 w 246092"/>
                  <a:gd name="connsiteY1" fmla="*/ 653602 h 653692"/>
                  <a:gd name="connsiteX2" fmla="*/ 63954 w 246092"/>
                  <a:gd name="connsiteY2" fmla="*/ 653692 h 653692"/>
                  <a:gd name="connsiteX3" fmla="*/ 63418 w 246092"/>
                  <a:gd name="connsiteY3" fmla="*/ 291831 h 653692"/>
                  <a:gd name="connsiteX4" fmla="*/ 151423 w 246092"/>
                  <a:gd name="connsiteY4" fmla="*/ 218896 h 653692"/>
                  <a:gd name="connsiteX5" fmla="*/ 141 w 246092"/>
                  <a:gd name="connsiteY5" fmla="*/ 161925 h 653692"/>
                  <a:gd name="connsiteX6" fmla="*/ 183173 w 246092"/>
                  <a:gd name="connsiteY6" fmla="*/ 123825 h 653692"/>
                  <a:gd name="connsiteX7" fmla="*/ 40298 w 246092"/>
                  <a:gd name="connsiteY7" fmla="*/ 0 h 653692"/>
                  <a:gd name="connsiteX0" fmla="*/ 246092 w 246092"/>
                  <a:gd name="connsiteY0" fmla="*/ 653602 h 653692"/>
                  <a:gd name="connsiteX1" fmla="*/ 246092 w 246092"/>
                  <a:gd name="connsiteY1" fmla="*/ 653602 h 653692"/>
                  <a:gd name="connsiteX2" fmla="*/ 63954 w 246092"/>
                  <a:gd name="connsiteY2" fmla="*/ 653692 h 653692"/>
                  <a:gd name="connsiteX3" fmla="*/ 63418 w 246092"/>
                  <a:gd name="connsiteY3" fmla="*/ 291831 h 653692"/>
                  <a:gd name="connsiteX4" fmla="*/ 151423 w 246092"/>
                  <a:gd name="connsiteY4" fmla="*/ 218896 h 653692"/>
                  <a:gd name="connsiteX5" fmla="*/ 141 w 246092"/>
                  <a:gd name="connsiteY5" fmla="*/ 161925 h 653692"/>
                  <a:gd name="connsiteX6" fmla="*/ 183173 w 246092"/>
                  <a:gd name="connsiteY6" fmla="*/ 123825 h 653692"/>
                  <a:gd name="connsiteX7" fmla="*/ 40298 w 246092"/>
                  <a:gd name="connsiteY7" fmla="*/ 0 h 65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092" h="653692">
                    <a:moveTo>
                      <a:pt x="246092" y="653602"/>
                    </a:moveTo>
                    <a:lnTo>
                      <a:pt x="246092" y="653602"/>
                    </a:lnTo>
                    <a:lnTo>
                      <a:pt x="63954" y="653692"/>
                    </a:lnTo>
                    <a:cubicBezTo>
                      <a:pt x="65693" y="516337"/>
                      <a:pt x="66861" y="482286"/>
                      <a:pt x="63418" y="291831"/>
                    </a:cubicBezTo>
                    <a:cubicBezTo>
                      <a:pt x="89638" y="217778"/>
                      <a:pt x="161969" y="240547"/>
                      <a:pt x="151423" y="218896"/>
                    </a:cubicBezTo>
                    <a:cubicBezTo>
                      <a:pt x="140877" y="197245"/>
                      <a:pt x="-5151" y="177770"/>
                      <a:pt x="141" y="161925"/>
                    </a:cubicBezTo>
                    <a:cubicBezTo>
                      <a:pt x="5433" y="146080"/>
                      <a:pt x="176480" y="150812"/>
                      <a:pt x="183173" y="123825"/>
                    </a:cubicBezTo>
                    <a:cubicBezTo>
                      <a:pt x="189866" y="96838"/>
                      <a:pt x="-102577" y="122767"/>
                      <a:pt x="40298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05663A-9B2D-3244-BB93-9DB08D268909}"/>
                </a:ext>
              </a:extLst>
            </p:cNvPr>
            <p:cNvCxnSpPr/>
            <p:nvPr/>
          </p:nvCxnSpPr>
          <p:spPr>
            <a:xfrm>
              <a:off x="3300828" y="3162348"/>
              <a:ext cx="2475584" cy="0"/>
            </a:xfrm>
            <a:prstGeom prst="straightConnector1">
              <a:avLst/>
            </a:prstGeom>
            <a:ln>
              <a:prstDash val="sysDash"/>
              <a:headEnd type="arrow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1FAC57-90C6-F046-98BE-4908FF81344D}"/>
                </a:ext>
              </a:extLst>
            </p:cNvPr>
            <p:cNvSpPr txBox="1"/>
            <p:nvPr/>
          </p:nvSpPr>
          <p:spPr>
            <a:xfrm>
              <a:off x="4308541" y="3241765"/>
              <a:ext cx="532958" cy="454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h</a:t>
              </a:r>
              <a:r>
                <a:rPr lang="en-US" sz="1400" baseline="-2500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1</a:t>
              </a:r>
              <a:endParaRPr lang="en-US" sz="14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2BF4948-2CDF-B245-84AB-B5D9E3910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216" y="2289878"/>
              <a:ext cx="6586086" cy="82326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36234B-B7C0-4A4E-A940-72225DA4C985}"/>
                </a:ext>
              </a:extLst>
            </p:cNvPr>
            <p:cNvSpPr/>
            <p:nvPr/>
          </p:nvSpPr>
          <p:spPr>
            <a:xfrm>
              <a:off x="3729702" y="1642951"/>
              <a:ext cx="1329547" cy="2408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0" dirty="0">
                <a:solidFill>
                  <a:schemeClr val="tx1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0D683C3-F025-1E44-86E1-E97303080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00000">
              <a:off x="2928899" y="1788097"/>
              <a:ext cx="2498767" cy="83292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33CFD86-5A78-424A-B0B7-BC5CFF1D9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4014495" y="2021571"/>
              <a:ext cx="2498767" cy="83292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4AC9E2-2B60-904C-98FD-1DD6078F0C30}"/>
                </a:ext>
              </a:extLst>
            </p:cNvPr>
            <p:cNvSpPr txBox="1"/>
            <p:nvPr/>
          </p:nvSpPr>
          <p:spPr>
            <a:xfrm>
              <a:off x="5384021" y="1892662"/>
              <a:ext cx="532958" cy="454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h</a:t>
              </a:r>
              <a:r>
                <a:rPr lang="en-US" sz="1400" baseline="-2500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2</a:t>
              </a:r>
              <a:endParaRPr lang="en-US" sz="14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2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8FCAED-AEB0-1A4C-AA28-10EBCDA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417948"/>
          </a:xfrm>
        </p:spPr>
        <p:txBody>
          <a:bodyPr/>
          <a:lstStyle/>
          <a:p>
            <a:r>
              <a:rPr lang="en-US" dirty="0"/>
              <a:t>Channel used at each subcarrier’s </a:t>
            </a:r>
            <a:r>
              <a:rPr lang="en-US" b="1" dirty="0"/>
              <a:t>discrete frequency 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579D1-3BB4-D946-A522-D6C32F3D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68AB8D-842A-A248-9F02-55B9D2FD8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wireless channel?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181FBC-FCF4-1340-9473-EF4EC10CD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131" y="2109879"/>
            <a:ext cx="5283174" cy="3444040"/>
          </a:xfrm>
          <a:prstGeom prst="rect">
            <a:avLst/>
          </a:prstGeom>
        </p:spPr>
      </p:pic>
      <p:pic>
        <p:nvPicPr>
          <p:cNvPr id="5" name="Picture 3" descr="f12aaa.jpg">
            <a:extLst>
              <a:ext uri="{FF2B5EF4-FFF2-40B4-BE49-F238E27FC236}">
                <a16:creationId xmlns:a16="http://schemas.microsoft.com/office/drawing/2014/main" id="{4038194A-F17E-424F-A08D-D286CE86A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33" y="2004103"/>
            <a:ext cx="6105332" cy="36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55CDD78-AA7B-D542-92DE-201369064061}"/>
              </a:ext>
            </a:extLst>
          </p:cNvPr>
          <p:cNvSpPr/>
          <p:nvPr/>
        </p:nvSpPr>
        <p:spPr>
          <a:xfrm>
            <a:off x="4138367" y="2573517"/>
            <a:ext cx="113122" cy="11312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1F6D2B-499C-AE4B-B084-E21CF51B0ED9}"/>
              </a:ext>
            </a:extLst>
          </p:cNvPr>
          <p:cNvSpPr/>
          <p:nvPr/>
        </p:nvSpPr>
        <p:spPr>
          <a:xfrm>
            <a:off x="4840295" y="2573517"/>
            <a:ext cx="113122" cy="11312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9C7D2A-E54B-5B4E-B48B-5F319BF300E4}"/>
              </a:ext>
            </a:extLst>
          </p:cNvPr>
          <p:cNvSpPr/>
          <p:nvPr/>
        </p:nvSpPr>
        <p:spPr>
          <a:xfrm>
            <a:off x="5523369" y="2573517"/>
            <a:ext cx="113122" cy="11312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0219F-DD89-144E-9262-51ACF95AFA7F}"/>
              </a:ext>
            </a:extLst>
          </p:cNvPr>
          <p:cNvSpPr txBox="1"/>
          <p:nvPr/>
        </p:nvSpPr>
        <p:spPr>
          <a:xfrm>
            <a:off x="763715" y="5637707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latin typeface="Arial" charset="0"/>
                <a:ea typeface="Arial" charset="0"/>
                <a:cs typeface="Arial" charset="0"/>
              </a:rPr>
              <a:t>e.g.</a:t>
            </a:r>
            <a:r>
              <a:rPr lang="en-US" sz="1800" b="0" dirty="0">
                <a:latin typeface="Arial" charset="0"/>
                <a:ea typeface="Arial" charset="0"/>
                <a:cs typeface="Arial" charset="0"/>
              </a:rPr>
              <a:t> with three subcarriers: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F2968-08DB-AC43-9F24-4F043C26E844}"/>
              </a:ext>
            </a:extLst>
          </p:cNvPr>
          <p:cNvSpPr txBox="1"/>
          <p:nvPr/>
        </p:nvSpPr>
        <p:spPr>
          <a:xfrm>
            <a:off x="3907028" y="563770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k=1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15E45-8697-BC4E-811B-063B2EAF9287}"/>
              </a:ext>
            </a:extLst>
          </p:cNvPr>
          <p:cNvSpPr txBox="1"/>
          <p:nvPr/>
        </p:nvSpPr>
        <p:spPr>
          <a:xfrm>
            <a:off x="4599528" y="5637707"/>
            <a:ext cx="57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k=2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542F2-4585-7441-8C55-945718664811}"/>
              </a:ext>
            </a:extLst>
          </p:cNvPr>
          <p:cNvSpPr txBox="1"/>
          <p:nvPr/>
        </p:nvSpPr>
        <p:spPr>
          <a:xfrm>
            <a:off x="5282601" y="5637707"/>
            <a:ext cx="57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k=3</a:t>
            </a:r>
          </a:p>
        </p:txBody>
      </p:sp>
    </p:spTree>
    <p:extLst>
      <p:ext uri="{BB962C8B-B14F-4D97-AF65-F5344CB8AC3E}">
        <p14:creationId xmlns:p14="http://schemas.microsoft.com/office/powerpoint/2010/main" val="11386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5.55556E-7 0.040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3.05556E-6 0.3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Estimating the Channel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1570383"/>
            <a:ext cx="8763000" cy="4623027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Transmit known a OFDM preamble symbol </a:t>
            </a:r>
            <a:r>
              <a:rPr lang="en-US" altLang="en-US" sz="2200" i="1" dirty="0"/>
              <a:t>p</a:t>
            </a:r>
            <a:r>
              <a:rPr lang="en-US" altLang="en-US" sz="2200" dirty="0"/>
              <a:t>[</a:t>
            </a:r>
            <a:r>
              <a:rPr lang="en-US" altLang="en-US" sz="2200" i="1" dirty="0"/>
              <a:t>n</a:t>
            </a:r>
            <a:r>
              <a:rPr lang="en-US" altLang="en-US" sz="2200" dirty="0"/>
              <a:t>]</a:t>
            </a:r>
          </a:p>
          <a:p>
            <a:pPr lvl="1"/>
            <a:r>
              <a:rPr lang="en-US" altLang="en-US" sz="2200" dirty="0"/>
              <a:t>In frequency domain </a:t>
            </a:r>
            <a:r>
              <a:rPr lang="en-US" altLang="en-US" sz="2200" b="1" dirty="0">
                <a:highlight>
                  <a:srgbClr val="FFFF99"/>
                </a:highlight>
              </a:rPr>
              <a:t>on frequency </a:t>
            </a:r>
            <a:r>
              <a:rPr lang="en-US" altLang="en-US" sz="2200" b="1" i="1" dirty="0">
                <a:highlight>
                  <a:srgbClr val="FFFF99"/>
                </a:highlight>
              </a:rPr>
              <a:t>k</a:t>
            </a:r>
            <a:r>
              <a:rPr lang="en-US" altLang="en-US" sz="2200" b="1" dirty="0">
                <a:highlight>
                  <a:srgbClr val="FFFF99"/>
                </a:highlight>
              </a:rPr>
              <a:t> </a:t>
            </a:r>
            <a:r>
              <a:rPr lang="en-US" altLang="en-US" sz="2200" dirty="0"/>
              <a:t>denote preamble </a:t>
            </a:r>
            <a:r>
              <a:rPr lang="en-US" altLang="en-US" sz="2200" b="1" i="1" dirty="0">
                <a:highlight>
                  <a:srgbClr val="FFFF99"/>
                </a:highlight>
              </a:rPr>
              <a:t>P</a:t>
            </a:r>
            <a:r>
              <a:rPr lang="en-US" altLang="en-US" sz="2200" b="1" dirty="0">
                <a:highlight>
                  <a:srgbClr val="FFFF99"/>
                </a:highlight>
              </a:rPr>
              <a:t>[</a:t>
            </a:r>
            <a:r>
              <a:rPr lang="en-US" altLang="en-US" sz="2200" b="1" i="1" dirty="0">
                <a:highlight>
                  <a:srgbClr val="FFFF99"/>
                </a:highlight>
              </a:rPr>
              <a:t>k</a:t>
            </a:r>
            <a:r>
              <a:rPr lang="en-US" altLang="en-US" sz="2200" b="1" dirty="0">
                <a:highlight>
                  <a:srgbClr val="FFFF99"/>
                </a:highlight>
              </a:rPr>
              <a:t>]</a:t>
            </a:r>
          </a:p>
          <a:p>
            <a:endParaRPr lang="en-US" altLang="en-US" sz="2200" dirty="0"/>
          </a:p>
          <a:p>
            <a:r>
              <a:rPr lang="en-US" altLang="en-US" sz="2200" dirty="0"/>
              <a:t>After DFT on the preamble, the receiver hears frequency domain value </a:t>
            </a:r>
            <a:r>
              <a:rPr lang="en-US" altLang="en-US" sz="2200" b="1" i="1" dirty="0">
                <a:highlight>
                  <a:srgbClr val="FFFF99"/>
                </a:highlight>
              </a:rPr>
              <a:t>Y[k]</a:t>
            </a:r>
          </a:p>
          <a:p>
            <a:endParaRPr lang="en-US" altLang="en-US" sz="2200" b="1" i="1" baseline="-25000" dirty="0">
              <a:highlight>
                <a:srgbClr val="FFFF99"/>
              </a:highlight>
            </a:endParaRPr>
          </a:p>
          <a:p>
            <a:r>
              <a:rPr lang="en-US" altLang="en-US" sz="2200" dirty="0"/>
              <a:t>Receiver computes channel estimate on kth subcarrier: H[k] = Y[k] / P[k]</a:t>
            </a:r>
          </a:p>
          <a:p>
            <a:endParaRPr lang="en-US" altLang="en-US" sz="2200" dirty="0"/>
          </a:p>
          <a:p>
            <a:endParaRPr lang="en-US" altLang="en-US" sz="2200" dirty="0"/>
          </a:p>
          <a:p>
            <a:r>
              <a:rPr lang="en-US" altLang="en-US" sz="2200" b="1" dirty="0"/>
              <a:t>Aside: </a:t>
            </a:r>
            <a:r>
              <a:rPr lang="en-US" altLang="en-US" sz="2200" dirty="0"/>
              <a:t>To compute channel impulse response: </a:t>
            </a:r>
            <a:r>
              <a:rPr lang="en-US" sz="2200" b="1" dirty="0"/>
              <a:t>DFT</a:t>
            </a:r>
            <a:r>
              <a:rPr lang="en-US" sz="2200" b="1" baseline="30000" dirty="0"/>
              <a:t>−1</a:t>
            </a:r>
            <a:r>
              <a:rPr lang="en-US" sz="2200" dirty="0"/>
              <a:t>{ </a:t>
            </a:r>
            <a:r>
              <a:rPr lang="en-US" sz="2200" i="1" dirty="0"/>
              <a:t>H</a:t>
            </a:r>
            <a:r>
              <a:rPr lang="en-US" sz="2200" dirty="0"/>
              <a:t>[</a:t>
            </a:r>
            <a:r>
              <a:rPr lang="en-US" sz="2200" i="1" dirty="0"/>
              <a:t>k</a:t>
            </a:r>
            <a:r>
              <a:rPr lang="en-US" sz="2200" dirty="0"/>
              <a:t>] } = </a:t>
            </a:r>
            <a:r>
              <a:rPr lang="en-US" sz="2200" i="1" dirty="0"/>
              <a:t>h</a:t>
            </a:r>
            <a:r>
              <a:rPr lang="en-US" sz="2200" dirty="0"/>
              <a:t>[</a:t>
            </a:r>
            <a:r>
              <a:rPr lang="en-US" sz="2200" i="1" dirty="0"/>
              <a:t>n</a:t>
            </a:r>
            <a:r>
              <a:rPr lang="en-US" sz="2200" dirty="0"/>
              <a:t>]</a:t>
            </a:r>
          </a:p>
          <a:p>
            <a:endParaRPr lang="en-US" altLang="en-US" sz="2200" dirty="0">
              <a:highlight>
                <a:srgbClr val="FFFF99"/>
              </a:highlight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1489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03793" y="2601856"/>
          <a:ext cx="7260249" cy="242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CorelDRAW" r:id="rId4" imgW="7216445" imgH="2410054" progId="CorelDRAW.Graphic.10">
                  <p:embed/>
                </p:oleObj>
              </mc:Choice>
              <mc:Fallback>
                <p:oleObj name="CorelDRAW" r:id="rId4" imgW="7216445" imgH="2410054" progId="CorelDRAW.Graphic.10">
                  <p:embed/>
                  <p:pic>
                    <p:nvPicPr>
                      <p:cNvPr id="225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93" y="2601856"/>
                        <a:ext cx="7260249" cy="2424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/>
              <a:t>Problem: Inter-OFDM Symbol Interference</a:t>
            </a:r>
          </a:p>
        </p:txBody>
      </p:sp>
      <p:graphicFrame>
        <p:nvGraphicFramePr>
          <p:cNvPr id="22532" name="Object 3"/>
          <p:cNvGraphicFramePr>
            <a:graphicFrameLocks noGrp="1" noChangeAspect="1"/>
          </p:cNvGraphicFramePr>
          <p:nvPr>
            <p:ph idx="13"/>
            <p:extLst/>
          </p:nvPr>
        </p:nvGraphicFramePr>
        <p:xfrm>
          <a:off x="2960497" y="1752864"/>
          <a:ext cx="2978983" cy="44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CorelDRAW" r:id="rId6" imgW="2985211" imgH="443179" progId="CorelDRAW.Graphic.10">
                  <p:embed/>
                </p:oleObj>
              </mc:Choice>
              <mc:Fallback>
                <p:oleObj name="CorelDRAW" r:id="rId6" imgW="2985211" imgH="443179" progId="CorelDRAW.Graphic.10">
                  <p:embed/>
                  <p:pic>
                    <p:nvPicPr>
                      <p:cNvPr id="225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497" y="1752864"/>
                        <a:ext cx="2978983" cy="442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424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03793" y="2601856"/>
          <a:ext cx="7260249" cy="242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CorelDRAW" r:id="rId4" imgW="7216445" imgH="2410054" progId="CorelDRAW.Graphic.10">
                  <p:embed/>
                </p:oleObj>
              </mc:Choice>
              <mc:Fallback>
                <p:oleObj name="CorelDRAW" r:id="rId4" imgW="7216445" imgH="2410054" progId="CorelDRAW.Graphic.10">
                  <p:embed/>
                  <p:pic>
                    <p:nvPicPr>
                      <p:cNvPr id="225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93" y="2601856"/>
                        <a:ext cx="7260249" cy="2424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993" dirty="0"/>
              <a:t>Problem: Receiver synchronization</a:t>
            </a:r>
          </a:p>
        </p:txBody>
      </p:sp>
      <p:graphicFrame>
        <p:nvGraphicFramePr>
          <p:cNvPr id="22532" name="Object 3"/>
          <p:cNvGraphicFramePr>
            <a:graphicFrameLocks noGrp="1" noChangeAspect="1"/>
          </p:cNvGraphicFramePr>
          <p:nvPr>
            <p:ph idx="13"/>
            <p:extLst/>
          </p:nvPr>
        </p:nvGraphicFramePr>
        <p:xfrm>
          <a:off x="2960497" y="1752864"/>
          <a:ext cx="2978983" cy="44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CorelDRAW" r:id="rId6" imgW="2985211" imgH="443179" progId="CorelDRAW.Graphic.10">
                  <p:embed/>
                </p:oleObj>
              </mc:Choice>
              <mc:Fallback>
                <p:oleObj name="CorelDRAW" r:id="rId6" imgW="2985211" imgH="443179" progId="CorelDRAW.Graphic.10">
                  <p:embed/>
                  <p:pic>
                    <p:nvPicPr>
                      <p:cNvPr id="225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497" y="1752864"/>
                        <a:ext cx="2978983" cy="442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 rot="16200000">
            <a:off x="3445375" y="4330618"/>
            <a:ext cx="177471" cy="1568720"/>
          </a:xfrm>
          <a:prstGeom prst="leftBrace">
            <a:avLst>
              <a:gd name="adj1" fmla="val 33333"/>
              <a:gd name="adj2" fmla="val 50000"/>
            </a:avLst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96"/>
          </a:p>
        </p:txBody>
      </p:sp>
      <p:sp>
        <p:nvSpPr>
          <p:cNvPr id="6" name="Left Brace 5"/>
          <p:cNvSpPr/>
          <p:nvPr/>
        </p:nvSpPr>
        <p:spPr>
          <a:xfrm rot="16200000">
            <a:off x="5039449" y="4330617"/>
            <a:ext cx="177471" cy="1568720"/>
          </a:xfrm>
          <a:prstGeom prst="leftBrace">
            <a:avLst>
              <a:gd name="adj1" fmla="val 33333"/>
              <a:gd name="adj2" fmla="val 50000"/>
            </a:avLst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96"/>
          </a:p>
        </p:txBody>
      </p:sp>
      <p:sp>
        <p:nvSpPr>
          <p:cNvPr id="7" name="Left Brace 6"/>
          <p:cNvSpPr/>
          <p:nvPr/>
        </p:nvSpPr>
        <p:spPr>
          <a:xfrm rot="16200000">
            <a:off x="6633523" y="4330616"/>
            <a:ext cx="177471" cy="1568720"/>
          </a:xfrm>
          <a:prstGeom prst="leftBrace">
            <a:avLst>
              <a:gd name="adj1" fmla="val 33333"/>
              <a:gd name="adj2" fmla="val 50000"/>
            </a:avLst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96"/>
          </a:p>
        </p:txBody>
      </p:sp>
      <p:sp>
        <p:nvSpPr>
          <p:cNvPr id="3" name="TextBox 2"/>
          <p:cNvSpPr txBox="1"/>
          <p:nvPr/>
        </p:nvSpPr>
        <p:spPr>
          <a:xfrm>
            <a:off x="2805133" y="3758589"/>
            <a:ext cx="310729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dirty="0">
                <a:latin typeface="Corbel" charset="0"/>
                <a:ea typeface="Corbel" charset="0"/>
                <a:cs typeface="Corbel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7754" y="3758589"/>
            <a:ext cx="312328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1139" y="3758589"/>
            <a:ext cx="309128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956" y="5286111"/>
            <a:ext cx="1201886" cy="399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Receiver: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8746" y="5224669"/>
            <a:ext cx="310729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1620" y="5255390"/>
            <a:ext cx="312328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dirty="0">
                <a:latin typeface="Corbel" charset="0"/>
                <a:ea typeface="Corbel" charset="0"/>
                <a:cs typeface="Corbel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495" y="5286110"/>
            <a:ext cx="309128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dirty="0">
                <a:latin typeface="Corbel" charset="0"/>
                <a:ea typeface="Corbel" charset="0"/>
                <a:cs typeface="Corbel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0879" y="5789062"/>
            <a:ext cx="4386078" cy="787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96" dirty="0">
                <a:solidFill>
                  <a:schemeClr val="tx1"/>
                </a:solidFill>
              </a:rPr>
              <a:t>Receiver’s</a:t>
            </a:r>
            <a:r>
              <a:rPr lang="en-US" sz="1996" b="0" dirty="0">
                <a:solidFill>
                  <a:schemeClr val="tx1"/>
                </a:solidFill>
              </a:rPr>
              <a:t> view of Symbol 1 contains </a:t>
            </a:r>
            <a:r>
              <a:rPr lang="en-US" sz="1996" dirty="0">
                <a:solidFill>
                  <a:srgbClr val="FF0000"/>
                </a:solidFill>
              </a:rPr>
              <a:t>actual Symbols 1 and 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749750" y="3714222"/>
            <a:ext cx="0" cy="1312017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15301" y="3714222"/>
            <a:ext cx="0" cy="1312017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105762" y="3585994"/>
          <a:ext cx="7220866" cy="148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CorelDRAW" r:id="rId4" imgW="7233818" imgH="1490472" progId="CorelDRAW.Graphic.10">
                  <p:embed/>
                </p:oleObj>
              </mc:Choice>
              <mc:Fallback>
                <p:oleObj name="CorelDRAW" r:id="rId4" imgW="7233818" imgH="1490472" progId="CorelDRAW.Graphic.10">
                  <p:embed/>
                  <p:pic>
                    <p:nvPicPr>
                      <p:cNvPr id="2355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762" y="3585994"/>
                        <a:ext cx="7220866" cy="1487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94"/>
              <a:t>Interference solution:</a:t>
            </a:r>
            <a:br>
              <a:rPr lang="en-US" sz="3594"/>
            </a:br>
            <a:r>
              <a:rPr lang="en-US" sz="3594"/>
              <a:t>Inter-symbol </a:t>
            </a:r>
            <a:r>
              <a:rPr lang="en-US" sz="3594" dirty="0"/>
              <a:t>guard interval</a:t>
            </a:r>
          </a:p>
        </p:txBody>
      </p:sp>
      <p:graphicFrame>
        <p:nvGraphicFramePr>
          <p:cNvPr id="23555" name="Object 2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2966781" y="1703803"/>
          <a:ext cx="3134271" cy="46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CorelDRAW" r:id="rId6" imgW="2985211" imgH="443179" progId="CorelDRAW.Graphic.10">
                  <p:embed/>
                </p:oleObj>
              </mc:Choice>
              <mc:Fallback>
                <p:oleObj name="CorelDRAW" r:id="rId6" imgW="2985211" imgH="443179" progId="CorelDRAW.Graphic.10">
                  <p:embed/>
                  <p:pic>
                    <p:nvPicPr>
                      <p:cNvPr id="235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781" y="1703803"/>
                        <a:ext cx="3134271" cy="46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1657138" y="2418714"/>
          <a:ext cx="5942121" cy="88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CorelDRAW" r:id="rId8" imgW="5870753" imgH="878129" progId="CorelDRAW.Graphic.10">
                  <p:embed/>
                </p:oleObj>
              </mc:Choice>
              <mc:Fallback>
                <p:oleObj name="CorelDRAW" r:id="rId8" imgW="5870753" imgH="878129" progId="CorelDRAW.Graphic.10">
                  <p:embed/>
                  <p:pic>
                    <p:nvPicPr>
                      <p:cNvPr id="235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138" y="2418714"/>
                        <a:ext cx="5942121" cy="888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657139" y="5388439"/>
            <a:ext cx="5753558" cy="893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96" dirty="0">
                <a:solidFill>
                  <a:schemeClr val="tx1"/>
                </a:solidFill>
              </a:rPr>
              <a:t>Guard interval between adjacent symbols mitigates adjacent symbol interference</a:t>
            </a:r>
            <a:endParaRPr lang="en-US" sz="19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1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039210" y="3691369"/>
          <a:ext cx="7143222" cy="147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CorelDRAW" r:id="rId4" imgW="7156094" imgH="1481938" progId="CorelDRAW.Graphic.10">
                  <p:embed/>
                </p:oleObj>
              </mc:Choice>
              <mc:Fallback>
                <p:oleObj name="CorelDRAW" r:id="rId4" imgW="7156094" imgH="1481938" progId="CorelDRAW.Graphic.10">
                  <p:embed/>
                  <p:pic>
                    <p:nvPicPr>
                      <p:cNvPr id="245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210" y="3691369"/>
                        <a:ext cx="7143222" cy="1479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Synchronization solution: Cyclic prefix</a:t>
            </a:r>
          </a:p>
        </p:txBody>
      </p:sp>
      <p:graphicFrame>
        <p:nvGraphicFramePr>
          <p:cNvPr id="24579" name="Object 2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4229680" y="1593159"/>
          <a:ext cx="3275298" cy="48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" name="CorelDRAW" r:id="rId6" imgW="2985211" imgH="443179" progId="CorelDRAW.Graphic.10">
                  <p:embed/>
                </p:oleObj>
              </mc:Choice>
              <mc:Fallback>
                <p:oleObj name="CorelDRAW" r:id="rId6" imgW="2985211" imgH="443179" progId="CorelDRAW.Graphic.10">
                  <p:embed/>
                  <p:pic>
                    <p:nvPicPr>
                      <p:cNvPr id="245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680" y="1593159"/>
                        <a:ext cx="3275298" cy="488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1562857" y="2558509"/>
          <a:ext cx="5942121" cy="79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CorelDRAW" r:id="rId8" imgW="6695542" imgH="895502" progId="CorelDRAW.Graphic.10">
                  <p:embed/>
                </p:oleObj>
              </mc:Choice>
              <mc:Fallback>
                <p:oleObj name="CorelDRAW" r:id="rId8" imgW="6695542" imgH="895502" progId="CorelDRAW.Graphic.10">
                  <p:embed/>
                  <p:pic>
                    <p:nvPicPr>
                      <p:cNvPr id="245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857" y="2558509"/>
                        <a:ext cx="5942121" cy="795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 rot="16200000">
            <a:off x="3128462" y="4953033"/>
            <a:ext cx="177471" cy="1568720"/>
          </a:xfrm>
          <a:prstGeom prst="leftBrace">
            <a:avLst>
              <a:gd name="adj1" fmla="val 33333"/>
              <a:gd name="adj2" fmla="val 50000"/>
            </a:avLst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96"/>
          </a:p>
        </p:txBody>
      </p:sp>
      <p:sp>
        <p:nvSpPr>
          <p:cNvPr id="14" name="TextBox 13"/>
          <p:cNvSpPr txBox="1"/>
          <p:nvPr/>
        </p:nvSpPr>
        <p:spPr>
          <a:xfrm>
            <a:off x="769044" y="5908526"/>
            <a:ext cx="1201886" cy="399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Receiver: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0012" y="5908526"/>
            <a:ext cx="1494374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Symbol OK!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32837" y="4336638"/>
            <a:ext cx="0" cy="1312017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98389" y="4336638"/>
            <a:ext cx="0" cy="1312017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DE5F9C-4DE3-394B-87A1-589F814FDDEB}"/>
              </a:ext>
            </a:extLst>
          </p:cNvPr>
          <p:cNvCxnSpPr/>
          <p:nvPr/>
        </p:nvCxnSpPr>
        <p:spPr>
          <a:xfrm>
            <a:off x="1744578" y="2518070"/>
            <a:ext cx="1744579" cy="0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1307748-321D-044A-8A90-A16008758938}"/>
              </a:ext>
            </a:extLst>
          </p:cNvPr>
          <p:cNvSpPr txBox="1"/>
          <p:nvPr/>
        </p:nvSpPr>
        <p:spPr>
          <a:xfrm>
            <a:off x="2408773" y="2318015"/>
            <a:ext cx="7670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i="1" baseline="-25000" dirty="0">
                <a:latin typeface="Times" pitchFamily="2" charset="0"/>
                <a:ea typeface="Arial" charset="0"/>
                <a:cs typeface="Arial" charset="0"/>
              </a:rPr>
              <a:t>s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, T</a:t>
            </a:r>
            <a:r>
              <a:rPr lang="en-US" i="1" baseline="-25000" dirty="0">
                <a:latin typeface="Times" pitchFamily="2" charset="0"/>
                <a:ea typeface="Arial" charset="0"/>
                <a:cs typeface="Arial" charset="0"/>
              </a:rPr>
              <a:t>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F70064-DBEC-E848-8BF2-4451B6B348EE}"/>
              </a:ext>
            </a:extLst>
          </p:cNvPr>
          <p:cNvCxnSpPr/>
          <p:nvPr/>
        </p:nvCxnSpPr>
        <p:spPr>
          <a:xfrm flipV="1">
            <a:off x="3489157" y="1789054"/>
            <a:ext cx="0" cy="1312017"/>
          </a:xfrm>
          <a:prstGeom prst="line">
            <a:avLst/>
          </a:prstGeom>
          <a:ln w="190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915A86-E1F0-124E-9F43-0E29221ED845}"/>
              </a:ext>
            </a:extLst>
          </p:cNvPr>
          <p:cNvCxnSpPr/>
          <p:nvPr/>
        </p:nvCxnSpPr>
        <p:spPr>
          <a:xfrm flipV="1">
            <a:off x="1752703" y="1789053"/>
            <a:ext cx="0" cy="1312017"/>
          </a:xfrm>
          <a:prstGeom prst="line">
            <a:avLst/>
          </a:prstGeom>
          <a:ln w="190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2C2C3B-B95A-B747-91C5-BD36A560CCEC}"/>
              </a:ext>
            </a:extLst>
          </p:cNvPr>
          <p:cNvCxnSpPr/>
          <p:nvPr/>
        </p:nvCxnSpPr>
        <p:spPr>
          <a:xfrm flipV="1">
            <a:off x="2121775" y="1789053"/>
            <a:ext cx="0" cy="1312017"/>
          </a:xfrm>
          <a:prstGeom prst="line">
            <a:avLst/>
          </a:prstGeom>
          <a:ln w="190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D5CD57-9779-0A4B-8830-A68227B36E43}"/>
              </a:ext>
            </a:extLst>
          </p:cNvPr>
          <p:cNvCxnSpPr>
            <a:cxnSpLocks/>
          </p:cNvCxnSpPr>
          <p:nvPr/>
        </p:nvCxnSpPr>
        <p:spPr>
          <a:xfrm>
            <a:off x="2121775" y="1995381"/>
            <a:ext cx="1378805" cy="0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6A0A7D-519B-C945-A2FD-D9BEE2864425}"/>
              </a:ext>
            </a:extLst>
          </p:cNvPr>
          <p:cNvSpPr txBox="1"/>
          <p:nvPr/>
        </p:nvSpPr>
        <p:spPr>
          <a:xfrm>
            <a:off x="2315262" y="1795326"/>
            <a:ext cx="9769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i="1" baseline="-25000" dirty="0">
                <a:latin typeface="Times" pitchFamily="2" charset="0"/>
                <a:ea typeface="Arial" charset="0"/>
                <a:cs typeface="Arial" charset="0"/>
              </a:rPr>
              <a:t>fft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, T</a:t>
            </a:r>
            <a:r>
              <a:rPr lang="en-US" i="1" baseline="-25000" dirty="0">
                <a:latin typeface="Times" pitchFamily="2" charset="0"/>
                <a:ea typeface="Arial" charset="0"/>
                <a:cs typeface="Arial" charset="0"/>
              </a:rPr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982068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Content Placeholder 3" descr="images_64qam_ofdm_ber_ofdm_spectrum_graph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" b="5908"/>
          <a:stretch/>
        </p:blipFill>
        <p:spPr>
          <a:xfrm>
            <a:off x="706561" y="1588532"/>
            <a:ext cx="7654673" cy="4454822"/>
          </a:xfrm>
        </p:spPr>
      </p:pic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OFDM signal: Frequency-Domain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9A7BF-B4E0-2147-9A40-BF944A2231CF}"/>
              </a:ext>
            </a:extLst>
          </p:cNvPr>
          <p:cNvSpPr txBox="1"/>
          <p:nvPr/>
        </p:nvSpPr>
        <p:spPr>
          <a:xfrm>
            <a:off x="434058" y="6183868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92D050"/>
                </a:highlight>
                <a:latin typeface="Arial" charset="0"/>
                <a:ea typeface="Arial" charset="0"/>
                <a:cs typeface="Arial" charset="0"/>
              </a:rPr>
              <a:t>Uniform power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in the frequency domain over the OFDM signal bandwidth</a:t>
            </a:r>
          </a:p>
        </p:txBody>
      </p:sp>
    </p:spTree>
    <p:extLst>
      <p:ext uri="{BB962C8B-B14F-4D97-AF65-F5344CB8AC3E}">
        <p14:creationId xmlns:p14="http://schemas.microsoft.com/office/powerpoint/2010/main" val="59381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Last Time: Multipath causes Delay Spread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76412" y="2660912"/>
            <a:ext cx="1530519" cy="851650"/>
            <a:chOff x="5568719" y="2733540"/>
            <a:chExt cx="1533353" cy="853227"/>
          </a:xfrm>
        </p:grpSpPr>
        <p:sp>
          <p:nvSpPr>
            <p:cNvPr id="6" name="Rectangle 5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9055" y="2660911"/>
            <a:ext cx="2051773" cy="854951"/>
            <a:chOff x="1468191" y="2730233"/>
            <a:chExt cx="2055573" cy="856534"/>
          </a:xfrm>
        </p:grpSpPr>
        <p:sp>
          <p:nvSpPr>
            <p:cNvPr id="9" name="Rectangle 8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3300828" y="3162348"/>
            <a:ext cx="2475584" cy="0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38876" y="3162297"/>
            <a:ext cx="689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a</a:t>
            </a:r>
            <a:r>
              <a:rPr lang="en-US" baseline="-25000" dirty="0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,τ</a:t>
            </a:r>
            <a:r>
              <a:rPr lang="en-US" baseline="-25000" dirty="0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9702" y="1642951"/>
            <a:ext cx="1329547" cy="2408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6800" y="182158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a</a:t>
            </a:r>
            <a:r>
              <a:rPr lang="en-US" baseline="-25000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2</a:t>
            </a:r>
            <a:r>
              <a:rPr lang="en-US" i="1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,τ</a:t>
            </a:r>
            <a:r>
              <a:rPr lang="en-US" baseline="-25000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25201" y="5622697"/>
            <a:ext cx="2810666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25200" y="4266309"/>
            <a:ext cx="0" cy="1356388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88957" y="4239171"/>
            <a:ext cx="1736243" cy="70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6" i="1" dirty="0">
                <a:latin typeface="Corbel" charset="0"/>
                <a:ea typeface="Corbel" charset="0"/>
                <a:cs typeface="Corbel" charset="0"/>
              </a:rPr>
              <a:t>Power Delay Profile P</a:t>
            </a:r>
            <a:r>
              <a:rPr lang="en-US" sz="1996" dirty="0">
                <a:latin typeface="Corbel" charset="0"/>
                <a:ea typeface="Corbel" charset="0"/>
                <a:cs typeface="Corbel" charset="0"/>
              </a:rPr>
              <a:t>(</a:t>
            </a:r>
            <a:r>
              <a:rPr lang="en-US" sz="1996" i="1" dirty="0">
                <a:latin typeface="Corbel" charset="0"/>
                <a:ea typeface="Corbel" charset="0"/>
                <a:cs typeface="Corbel" charset="0"/>
              </a:rPr>
              <a:t>t</a:t>
            </a:r>
            <a:r>
              <a:rPr lang="en-US" sz="1996" dirty="0">
                <a:latin typeface="Corbel" charset="0"/>
                <a:ea typeface="Corbel" charset="0"/>
                <a:cs typeface="Corbel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8403" y="5659438"/>
            <a:ext cx="280327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i="1">
                <a:latin typeface="Corbel" charset="0"/>
                <a:ea typeface="Corbel" charset="0"/>
                <a:cs typeface="Corbel" charset="0"/>
              </a:rPr>
              <a:t>t</a:t>
            </a:r>
            <a:endParaRPr lang="en-US" sz="1996" dirty="0"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50709" y="4238850"/>
            <a:ext cx="406731" cy="1837392"/>
            <a:chOff x="3855723" y="4246699"/>
            <a:chExt cx="407484" cy="184079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059465" y="4801259"/>
              <a:ext cx="0" cy="83185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867746" y="5688026"/>
              <a:ext cx="383438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 dirty="0">
                  <a:solidFill>
                    <a:srgbClr val="FF0000"/>
                  </a:solidFill>
                  <a:latin typeface="Corbel" charset="0"/>
                  <a:ea typeface="Corbel" charset="0"/>
                  <a:cs typeface="Corbel" charset="0"/>
                </a:rPr>
                <a:t>τ</a:t>
              </a:r>
              <a:r>
                <a:rPr lang="en-US" sz="1996" baseline="-25000" dirty="0">
                  <a:solidFill>
                    <a:srgbClr val="FF0000"/>
                  </a:solidFill>
                  <a:latin typeface="Corbel" charset="0"/>
                  <a:ea typeface="Corbel" charset="0"/>
                  <a:cs typeface="Corbel" charset="0"/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5723" y="4246699"/>
              <a:ext cx="407484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>
                  <a:solidFill>
                    <a:srgbClr val="FF0000"/>
                  </a:solidFill>
                  <a:latin typeface="Corbel" charset="0"/>
                  <a:ea typeface="Corbel" charset="0"/>
                  <a:cs typeface="Corbel" charset="0"/>
                </a:rPr>
                <a:t>a</a:t>
              </a:r>
              <a:r>
                <a:rPr lang="en-US" sz="1996" baseline="-25000">
                  <a:solidFill>
                    <a:srgbClr val="FF0000"/>
                  </a:solidFill>
                  <a:latin typeface="Corbel" charset="0"/>
                  <a:ea typeface="Corbel" charset="0"/>
                  <a:cs typeface="Corbel" charset="0"/>
                </a:rPr>
                <a:t>1</a:t>
              </a:r>
              <a:endParaRPr lang="en-US" sz="1996" baseline="-25000" dirty="0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33083" y="4485676"/>
            <a:ext cx="411530" cy="1590566"/>
            <a:chOff x="4539361" y="4493983"/>
            <a:chExt cx="412292" cy="1593511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4725469" y="5036209"/>
              <a:ext cx="0" cy="596900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539361" y="5688026"/>
              <a:ext cx="383438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>
                  <a:solidFill>
                    <a:schemeClr val="tx2"/>
                  </a:solidFill>
                  <a:latin typeface="Corbel" charset="0"/>
                  <a:ea typeface="Corbel" charset="0"/>
                  <a:cs typeface="Corbel" charset="0"/>
                </a:rPr>
                <a:t>τ</a:t>
              </a:r>
              <a:r>
                <a:rPr lang="en-US" sz="1996" baseline="-25000" dirty="0">
                  <a:solidFill>
                    <a:schemeClr val="tx2"/>
                  </a:solidFill>
                  <a:latin typeface="Corbel" charset="0"/>
                  <a:ea typeface="Corbel" charset="0"/>
                  <a:cs typeface="Corbel" charset="0"/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44169" y="4493983"/>
              <a:ext cx="407484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>
                  <a:solidFill>
                    <a:schemeClr val="tx2"/>
                  </a:solidFill>
                  <a:latin typeface="Corbel" charset="0"/>
                  <a:ea typeface="Corbel" charset="0"/>
                  <a:cs typeface="Corbel" charset="0"/>
                </a:rPr>
                <a:t>a</a:t>
              </a:r>
              <a:r>
                <a:rPr lang="en-US" sz="1996" baseline="-25000">
                  <a:solidFill>
                    <a:schemeClr val="tx2"/>
                  </a:solidFill>
                  <a:latin typeface="Corbel" charset="0"/>
                  <a:ea typeface="Corbel" charset="0"/>
                  <a:cs typeface="Corbel" charset="0"/>
                </a:rPr>
                <a:t>2</a:t>
              </a:r>
              <a:endParaRPr lang="en-US" sz="1996" baseline="-25000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72768" y="5141649"/>
            <a:ext cx="2252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rPr>
              <a:t>Channel delay spread T</a:t>
            </a:r>
            <a:r>
              <a:rPr lang="en-US" sz="1600" i="1" baseline="-25000" dirty="0">
                <a:solidFill>
                  <a:schemeClr val="accent6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rPr>
              <a:t>d</a:t>
            </a:r>
          </a:p>
        </p:txBody>
      </p:sp>
      <p:sp>
        <p:nvSpPr>
          <p:cNvPr id="38" name="Oval 37"/>
          <p:cNvSpPr/>
          <p:nvPr/>
        </p:nvSpPr>
        <p:spPr>
          <a:xfrm>
            <a:off x="3263303" y="2622209"/>
            <a:ext cx="127650" cy="12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63303" y="2619809"/>
            <a:ext cx="127650" cy="12765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07072EC-02FA-4148-831A-638D8552EB9E}"/>
              </a:ext>
            </a:extLst>
          </p:cNvPr>
          <p:cNvCxnSpPr>
            <a:cxnSpLocks/>
          </p:cNvCxnSpPr>
          <p:nvPr/>
        </p:nvCxnSpPr>
        <p:spPr>
          <a:xfrm flipV="1">
            <a:off x="3327128" y="2001059"/>
            <a:ext cx="1001471" cy="919758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78C949-F43D-6742-ABC9-60E545779FDF}"/>
              </a:ext>
            </a:extLst>
          </p:cNvPr>
          <p:cNvCxnSpPr>
            <a:cxnSpLocks/>
          </p:cNvCxnSpPr>
          <p:nvPr/>
        </p:nvCxnSpPr>
        <p:spPr>
          <a:xfrm>
            <a:off x="4392424" y="1997070"/>
            <a:ext cx="1271593" cy="765169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9C2FD3-D8C8-0245-97DB-139D0E89248D}"/>
              </a:ext>
            </a:extLst>
          </p:cNvPr>
          <p:cNvCxnSpPr/>
          <p:nvPr/>
        </p:nvCxnSpPr>
        <p:spPr>
          <a:xfrm>
            <a:off x="4054074" y="5394302"/>
            <a:ext cx="664773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9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045 0 " pathEditMode="relative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C 0.03641 -0.05545 0.0723 -0.11136 0.11668 -0.1116 C 0.16106 -0.11206 0.21394 -0.0566 0.26682 -0.00138 " pathEditMode="relative" ptsTypes="A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17B15-A55E-F846-838C-3B84612F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636028"/>
            <a:ext cx="8763000" cy="91717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Many low-frequency sinusoids in the time domain</a:t>
            </a:r>
          </a:p>
          <a:p>
            <a:r>
              <a:rPr lang="en-US" sz="2000" dirty="0"/>
              <a:t>Occasionally </a:t>
            </a:r>
            <a:r>
              <a:rPr lang="en-US" sz="2000" b="1" dirty="0">
                <a:highlight>
                  <a:srgbClr val="FFFF00"/>
                </a:highlight>
              </a:rPr>
              <a:t>in time,</a:t>
            </a:r>
            <a:r>
              <a:rPr lang="en-US" sz="2000" dirty="0"/>
              <a:t> many will </a:t>
            </a:r>
            <a:r>
              <a:rPr lang="en-US" sz="2000" b="1" dirty="0">
                <a:highlight>
                  <a:srgbClr val="FFFF00"/>
                </a:highlight>
              </a:rPr>
              <a:t>all constructively interfere</a:t>
            </a:r>
          </a:p>
          <a:p>
            <a:pPr lvl="1"/>
            <a:r>
              <a:rPr lang="en-US" sz="2000" b="1" dirty="0"/>
              <a:t>Result: </a:t>
            </a:r>
            <a:r>
              <a:rPr lang="en-US" sz="2000" dirty="0"/>
              <a:t>High ratio of </a:t>
            </a:r>
            <a:r>
              <a:rPr lang="en-US" sz="2000" b="1" dirty="0">
                <a:solidFill>
                  <a:srgbClr val="0070C0"/>
                </a:solidFill>
              </a:rPr>
              <a:t>peak power / average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F79749-BA4A-8546-9BF7-5BB6207D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02DD64-1D47-744F-BF14-1ECCCD3F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OFDM signal: Time Domain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2AF93-863F-D643-856D-9843B9CCD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74" y="1584785"/>
            <a:ext cx="5444836" cy="39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31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A31B0-7245-7441-84EF-2E2D21D3D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6416"/>
            <a:ext cx="5009804" cy="2851264"/>
          </a:xfrm>
        </p:spPr>
        <p:txBody>
          <a:bodyPr>
            <a:normAutofit/>
          </a:bodyPr>
          <a:lstStyle/>
          <a:p>
            <a:r>
              <a:rPr lang="en-US" sz="2200" b="1" i="1" dirty="0">
                <a:solidFill>
                  <a:srgbClr val="0070C0"/>
                </a:solidFill>
              </a:rPr>
              <a:t>Transmit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rgbClr val="0070C0"/>
                </a:solidFill>
              </a:rPr>
              <a:t>power amplifier </a:t>
            </a:r>
            <a:r>
              <a:rPr lang="en-US" sz="2200" dirty="0"/>
              <a:t>sits just before the transmit antenna</a:t>
            </a:r>
          </a:p>
          <a:p>
            <a:endParaRPr lang="en-US" sz="2200" dirty="0"/>
          </a:p>
          <a:p>
            <a:r>
              <a:rPr lang="en-US" sz="2200" dirty="0"/>
              <a:t>Peak power in non-linear region causes signal distortion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So </a:t>
            </a:r>
            <a:r>
              <a:rPr lang="en-US" sz="2200" b="1" dirty="0">
                <a:highlight>
                  <a:srgbClr val="FFFF99"/>
                </a:highlight>
              </a:rPr>
              <a:t>lower input signal level:</a:t>
            </a:r>
            <a:endParaRPr lang="en-US" sz="2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7E270-DB56-0840-95AC-6500CFEC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C580B3-F94C-9B41-8E38-B93A4134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Peak to Average Power &amp; Transmit Amplifiers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D3D6DA-7E32-0C4B-A07B-11A20A5B4D30}"/>
              </a:ext>
            </a:extLst>
          </p:cNvPr>
          <p:cNvGrpSpPr/>
          <p:nvPr/>
        </p:nvGrpSpPr>
        <p:grpSpPr>
          <a:xfrm>
            <a:off x="5324302" y="1541516"/>
            <a:ext cx="3591098" cy="2935142"/>
            <a:chOff x="4842164" y="2547356"/>
            <a:chExt cx="3591098" cy="29351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2EA706-4DE2-4045-A83A-E02B536C9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2164" y="2987918"/>
              <a:ext cx="3591098" cy="24945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89BB8E-ABD8-1A45-8E13-1DC49FE29801}"/>
                </a:ext>
              </a:extLst>
            </p:cNvPr>
            <p:cNvSpPr txBox="1"/>
            <p:nvPr/>
          </p:nvSpPr>
          <p:spPr>
            <a:xfrm>
              <a:off x="5212081" y="2547356"/>
              <a:ext cx="2851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Times" pitchFamily="2" charset="0"/>
                  <a:ea typeface="Arial" charset="0"/>
                  <a:cs typeface="Arial" charset="0"/>
                </a:rPr>
                <a:t>Typical Transmit Power Amplifier Response (</a:t>
              </a:r>
              <a:r>
                <a:rPr lang="en-US" sz="1600" b="0" i="1" dirty="0" err="1">
                  <a:latin typeface="Times" pitchFamily="2" charset="0"/>
                  <a:ea typeface="Arial" charset="0"/>
                  <a:cs typeface="Arial" charset="0"/>
                </a:rPr>
                <a:t>V</a:t>
              </a:r>
              <a:r>
                <a:rPr lang="en-US" sz="1600" b="0" baseline="-25000" dirty="0" err="1">
                  <a:latin typeface="Times" pitchFamily="2" charset="0"/>
                  <a:ea typeface="Arial" charset="0"/>
                  <a:cs typeface="Arial" charset="0"/>
                </a:rPr>
                <a:t>out</a:t>
              </a:r>
              <a:r>
                <a:rPr lang="en-US" sz="1600" b="0" dirty="0">
                  <a:latin typeface="Times" pitchFamily="2" charset="0"/>
                  <a:ea typeface="Arial" charset="0"/>
                  <a:cs typeface="Arial" charset="0"/>
                </a:rPr>
                <a:t> / </a:t>
              </a:r>
              <a:r>
                <a:rPr lang="en-US" sz="1600" b="0" i="1" dirty="0">
                  <a:latin typeface="Times" pitchFamily="2" charset="0"/>
                  <a:ea typeface="Arial" charset="0"/>
                  <a:cs typeface="Arial" charset="0"/>
                </a:rPr>
                <a:t>V</a:t>
              </a:r>
              <a:r>
                <a:rPr lang="en-US" sz="1600" b="0" baseline="-25000" dirty="0">
                  <a:latin typeface="Times" pitchFamily="2" charset="0"/>
                  <a:ea typeface="Arial" charset="0"/>
                  <a:cs typeface="Arial" charset="0"/>
                </a:rPr>
                <a:t>in</a:t>
              </a:r>
              <a:r>
                <a:rPr lang="en-US" sz="1600" b="0" dirty="0">
                  <a:latin typeface="Times" pitchFamily="2" charset="0"/>
                  <a:ea typeface="Arial" charset="0"/>
                  <a:cs typeface="Arial" charset="0"/>
                </a:rPr>
                <a:t>)</a:t>
              </a:r>
            </a:p>
          </p:txBody>
        </p: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D1D2861-628E-7241-8345-E0BE78801C49}"/>
              </a:ext>
            </a:extLst>
          </p:cNvPr>
          <p:cNvSpPr txBox="1">
            <a:spLocks/>
          </p:cNvSpPr>
          <p:nvPr/>
        </p:nvSpPr>
        <p:spPr bwMode="auto">
          <a:xfrm>
            <a:off x="152400" y="4580312"/>
            <a:ext cx="8763000" cy="197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spc="-150" dirty="0"/>
              <a:t>High</a:t>
            </a:r>
            <a:r>
              <a:rPr lang="en-US" sz="2200" b="0" spc="-150" dirty="0"/>
              <a:t> peak to average power ratio (PAPR) </a:t>
            </a:r>
            <a:r>
              <a:rPr lang="en-US" sz="2200" b="0" spc="-150" dirty="0">
                <a:sym typeface="Wingdings" pitchFamily="2" charset="2"/>
              </a:rPr>
              <a:t> </a:t>
            </a:r>
            <a:r>
              <a:rPr lang="en-US" sz="2200" spc="-150" dirty="0"/>
              <a:t>Low</a:t>
            </a:r>
            <a:r>
              <a:rPr lang="en-US" sz="2200" b="0" spc="-150" dirty="0"/>
              <a:t> </a:t>
            </a:r>
            <a:r>
              <a:rPr lang="en-US" sz="2200" spc="-150" dirty="0"/>
              <a:t>average</a:t>
            </a:r>
            <a:r>
              <a:rPr lang="en-US" sz="2200" b="0" spc="-150" dirty="0"/>
              <a:t> power level </a:t>
            </a:r>
            <a:r>
              <a:rPr lang="en-US" sz="2200" b="0" spc="-150" dirty="0">
                <a:sym typeface="Wingdings" pitchFamily="2" charset="2"/>
              </a:rPr>
              <a:t></a:t>
            </a:r>
            <a:endParaRPr lang="en-US" sz="2200" b="0" spc="-150" dirty="0"/>
          </a:p>
          <a:p>
            <a:pPr lvl="2"/>
            <a:endParaRPr lang="en-US" sz="2200" b="0" dirty="0"/>
          </a:p>
          <a:p>
            <a:pPr lvl="2"/>
            <a:r>
              <a:rPr lang="en-US" sz="2200" b="0" dirty="0"/>
              <a:t>Signal mostly uses </a:t>
            </a:r>
            <a:r>
              <a:rPr lang="en-US" sz="2200" dirty="0">
                <a:highlight>
                  <a:srgbClr val="FFFF99"/>
                </a:highlight>
              </a:rPr>
              <a:t>fewer levels in discrete representation</a:t>
            </a:r>
            <a:r>
              <a:rPr lang="en-US" sz="2200" b="0" dirty="0"/>
              <a:t>, so </a:t>
            </a:r>
            <a:r>
              <a:rPr lang="en-US" sz="2200" dirty="0">
                <a:solidFill>
                  <a:srgbClr val="FF0000"/>
                </a:solidFill>
              </a:rPr>
              <a:t>high quantization error </a:t>
            </a:r>
            <a:r>
              <a:rPr lang="en-US" sz="2200" b="0" dirty="0"/>
              <a:t>(another form of </a:t>
            </a:r>
            <a:r>
              <a:rPr lang="en-US" sz="2200" dirty="0">
                <a:solidFill>
                  <a:srgbClr val="FF0000"/>
                </a:solidFill>
              </a:rPr>
              <a:t>distortion</a:t>
            </a:r>
            <a:r>
              <a:rPr lang="en-US" sz="2200" b="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B0688-29F0-6A4C-8993-146DBDF81BA2}"/>
              </a:ext>
            </a:extLst>
          </p:cNvPr>
          <p:cNvSpPr txBox="1"/>
          <p:nvPr/>
        </p:nvSpPr>
        <p:spPr>
          <a:xfrm>
            <a:off x="6994805" y="2961045"/>
            <a:ext cx="110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99"/>
                </a:highlight>
                <a:latin typeface="Times" pitchFamily="2" charset="0"/>
                <a:ea typeface="Arial" charset="0"/>
                <a:cs typeface="Arial" charset="0"/>
              </a:rPr>
              <a:t>Put peak power here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2E49A0-0189-9543-8262-9D1EDA2B1706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525491" y="3050771"/>
            <a:ext cx="469314" cy="171884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9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0" name="Rectangle 60">
            <a:extLst>
              <a:ext uri="{FF2B5EF4-FFF2-40B4-BE49-F238E27FC236}">
                <a16:creationId xmlns:a16="http://schemas.microsoft.com/office/drawing/2014/main" id="{F6683ECC-2980-104F-A2ED-E4FE293A1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42" y="466858"/>
            <a:ext cx="8267700" cy="684212"/>
          </a:xfrm>
        </p:spPr>
        <p:txBody>
          <a:bodyPr/>
          <a:lstStyle/>
          <a:p>
            <a:r>
              <a:rPr lang="en-US" altLang="en-US"/>
              <a:t>An OFDM Modem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343387-D637-8245-8CA4-E1D4CC0B0C46}"/>
              </a:ext>
            </a:extLst>
          </p:cNvPr>
          <p:cNvGrpSpPr/>
          <p:nvPr/>
        </p:nvGrpSpPr>
        <p:grpSpPr>
          <a:xfrm>
            <a:off x="0" y="1420003"/>
            <a:ext cx="8361947" cy="4826810"/>
            <a:chOff x="0" y="968574"/>
            <a:chExt cx="9144000" cy="5278239"/>
          </a:xfrm>
        </p:grpSpPr>
        <p:sp>
          <p:nvSpPr>
            <p:cNvPr id="143362" name="Rectangle 2">
              <a:extLst>
                <a:ext uri="{FF2B5EF4-FFF2-40B4-BE49-F238E27FC236}">
                  <a16:creationId xmlns:a16="http://schemas.microsoft.com/office/drawing/2014/main" id="{8961C5E8-2198-B84D-B747-A3CCAB40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00" y="4125913"/>
              <a:ext cx="8135938" cy="212090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63" name="Rectangle 3">
              <a:extLst>
                <a:ext uri="{FF2B5EF4-FFF2-40B4-BE49-F238E27FC236}">
                  <a16:creationId xmlns:a16="http://schemas.microsoft.com/office/drawing/2014/main" id="{84BD2238-D094-9649-8693-E145A628D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075" y="4643438"/>
              <a:ext cx="485775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P/S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64" name="Rectangle 4">
              <a:extLst>
                <a:ext uri="{FF2B5EF4-FFF2-40B4-BE49-F238E27FC236}">
                  <a16:creationId xmlns:a16="http://schemas.microsoft.com/office/drawing/2014/main" id="{226D809B-47B2-7149-B653-2A955992E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275" y="4657725"/>
              <a:ext cx="901700" cy="15240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b="1" dirty="0">
                  <a:latin typeface="Arial" panose="020B0604020202020204" pitchFamily="34" charset="0"/>
                </a:rPr>
                <a:t>QAM </a:t>
              </a:r>
              <a:br>
                <a:rPr lang="en-US" altLang="en-US" sz="1600" b="1" dirty="0">
                  <a:latin typeface="Arial" panose="020B0604020202020204" pitchFamily="34" charset="0"/>
                </a:rPr>
              </a:br>
              <a:r>
                <a:rPr lang="en-US" altLang="en-US" sz="1600" b="1" dirty="0">
                  <a:latin typeface="Arial" panose="020B0604020202020204" pitchFamily="34" charset="0"/>
                </a:rPr>
                <a:t> </a:t>
              </a:r>
              <a:r>
                <a:rPr lang="en-US" altLang="en-US" sz="1600" b="1" i="1" dirty="0">
                  <a:latin typeface="Arial" panose="020B0604020202020204" pitchFamily="34" charset="0"/>
                </a:rPr>
                <a:t>decoder</a:t>
              </a:r>
              <a:endParaRPr lang="en-US" altLang="en-US" sz="1600" b="0" dirty="0">
                <a:latin typeface="Arial Regular"/>
              </a:endParaRPr>
            </a:p>
          </p:txBody>
        </p:sp>
        <p:sp>
          <p:nvSpPr>
            <p:cNvPr id="143365" name="Rectangle 5">
              <a:extLst>
                <a:ext uri="{FF2B5EF4-FFF2-40B4-BE49-F238E27FC236}">
                  <a16:creationId xmlns:a16="http://schemas.microsoft.com/office/drawing/2014/main" id="{B5A3C85F-D3EF-F84A-8244-6DAAB71A8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088" y="4672013"/>
              <a:ext cx="838200" cy="1524000"/>
            </a:xfrm>
            <a:prstGeom prst="rect">
              <a:avLst/>
            </a:prstGeom>
            <a:solidFill>
              <a:srgbClr val="FFCC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invert channel</a:t>
              </a:r>
            </a:p>
            <a:p>
              <a:r>
                <a:rPr lang="en-US" altLang="en-US" sz="1600" dirty="0">
                  <a:latin typeface="Arial" panose="020B0604020202020204" pitchFamily="34" charset="0"/>
                </a:rPr>
                <a:t>=</a:t>
              </a:r>
            </a:p>
            <a:p>
              <a:r>
                <a:rPr lang="en-US" altLang="en-US" sz="1200" dirty="0">
                  <a:latin typeface="Arial" panose="020B0604020202020204" pitchFamily="34" charset="0"/>
                </a:rPr>
                <a:t>frequency</a:t>
              </a:r>
            </a:p>
            <a:p>
              <a:r>
                <a:rPr lang="en-US" altLang="en-US" sz="1200" dirty="0">
                  <a:latin typeface="Arial" panose="020B0604020202020204" pitchFamily="34" charset="0"/>
                </a:rPr>
                <a:t>domain</a:t>
              </a:r>
            </a:p>
            <a:p>
              <a:r>
                <a:rPr lang="en-US" altLang="en-US" sz="1200" dirty="0">
                  <a:latin typeface="Arial" panose="020B0604020202020204" pitchFamily="34" charset="0"/>
                </a:rPr>
                <a:t>equalizer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66" name="Rectangle 6">
              <a:extLst>
                <a:ext uri="{FF2B5EF4-FFF2-40B4-BE49-F238E27FC236}">
                  <a16:creationId xmlns:a16="http://schemas.microsoft.com/office/drawing/2014/main" id="{122CF4B4-4100-B34C-B5D9-22644C80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00" y="1571625"/>
              <a:ext cx="457200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S/P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367" name="Rectangle 7">
              <a:extLst>
                <a:ext uri="{FF2B5EF4-FFF2-40B4-BE49-F238E27FC236}">
                  <a16:creationId xmlns:a16="http://schemas.microsoft.com/office/drawing/2014/main" id="{861E0345-A252-FD40-B154-511937988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075" y="1571625"/>
              <a:ext cx="1233488" cy="15240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quadrature amplitude modulation (QAM) </a:t>
              </a:r>
              <a:r>
                <a:rPr lang="en-US" altLang="en-US" sz="1600" i="1" dirty="0">
                  <a:latin typeface="Arial" panose="020B0604020202020204" pitchFamily="34" charset="0"/>
                </a:rPr>
                <a:t>encoder</a:t>
              </a:r>
              <a:endParaRPr lang="en-US" altLang="en-US" sz="1600" b="0" dirty="0">
                <a:latin typeface="Arial Regular"/>
              </a:endParaRPr>
            </a:p>
          </p:txBody>
        </p:sp>
        <p:sp>
          <p:nvSpPr>
            <p:cNvPr id="143368" name="Rectangle 8">
              <a:extLst>
                <a:ext uri="{FF2B5EF4-FFF2-40B4-BE49-F238E27FC236}">
                  <a16:creationId xmlns:a16="http://schemas.microsoft.com/office/drawing/2014/main" id="{E14EDB50-164C-F640-8578-1B69389A0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088" y="1571625"/>
              <a:ext cx="793750" cy="1524000"/>
            </a:xfrm>
            <a:prstGeom prst="rect">
              <a:avLst/>
            </a:prstGeom>
            <a:solidFill>
              <a:srgbClr val="CCFFCC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b="0" dirty="0">
                  <a:latin typeface="Arial Regular"/>
                </a:rPr>
                <a:t>N</a:t>
              </a:r>
              <a:r>
                <a:rPr lang="en-US" altLang="en-US" sz="1600" dirty="0">
                  <a:latin typeface="Arial" panose="020B0604020202020204" pitchFamily="34" charset="0"/>
                </a:rPr>
                <a:t>-IFFT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69" name="Rectangle 9">
              <a:extLst>
                <a:ext uri="{FF2B5EF4-FFF2-40B4-BE49-F238E27FC236}">
                  <a16:creationId xmlns:a16="http://schemas.microsoft.com/office/drawing/2014/main" id="{A45BBBAB-A092-1648-9D94-E0D08EE30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475" y="1571625"/>
              <a:ext cx="685800" cy="1524000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add cyclic prefix</a:t>
              </a:r>
            </a:p>
          </p:txBody>
        </p:sp>
        <p:sp>
          <p:nvSpPr>
            <p:cNvPr id="143370" name="Rectangle 10">
              <a:extLst>
                <a:ext uri="{FF2B5EF4-FFF2-40B4-BE49-F238E27FC236}">
                  <a16:creationId xmlns:a16="http://schemas.microsoft.com/office/drawing/2014/main" id="{12921808-2643-7149-AD24-265A1AB56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9025" y="1571625"/>
              <a:ext cx="481013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P/S</a:t>
              </a:r>
            </a:p>
          </p:txBody>
        </p:sp>
        <p:sp>
          <p:nvSpPr>
            <p:cNvPr id="143371" name="Rectangle 11">
              <a:extLst>
                <a:ext uri="{FF2B5EF4-FFF2-40B4-BE49-F238E27FC236}">
                  <a16:creationId xmlns:a16="http://schemas.microsoft.com/office/drawing/2014/main" id="{697B274C-B604-F14D-BB3E-32E39B8B5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788" y="1571625"/>
              <a:ext cx="914400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D/A +</a:t>
              </a:r>
            </a:p>
            <a:p>
              <a:r>
                <a:rPr lang="en-US" altLang="en-US" sz="1600" dirty="0">
                  <a:latin typeface="Arial" panose="020B0604020202020204" pitchFamily="34" charset="0"/>
                </a:rPr>
                <a:t>transmit filter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2" name="Rectangle 12">
              <a:extLst>
                <a:ext uri="{FF2B5EF4-FFF2-40B4-BE49-F238E27FC236}">
                  <a16:creationId xmlns:a16="http://schemas.microsoft.com/office/drawing/2014/main" id="{5A5BAF1A-F6A7-264A-BD51-E9068DFAE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000" y="4657725"/>
              <a:ext cx="900113" cy="1524000"/>
            </a:xfrm>
            <a:prstGeom prst="rect">
              <a:avLst/>
            </a:prstGeom>
            <a:solidFill>
              <a:srgbClr val="CCFFCC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b="0" dirty="0">
                  <a:latin typeface="Arial Regular"/>
                </a:rPr>
                <a:t>N</a:t>
              </a:r>
              <a:r>
                <a:rPr lang="en-US" altLang="en-US" sz="1600" dirty="0">
                  <a:latin typeface="Arial" panose="020B0604020202020204" pitchFamily="34" charset="0"/>
                </a:rPr>
                <a:t>-FFT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3" name="Rectangle 13">
              <a:extLst>
                <a:ext uri="{FF2B5EF4-FFF2-40B4-BE49-F238E27FC236}">
                  <a16:creationId xmlns:a16="http://schemas.microsoft.com/office/drawing/2014/main" id="{4210A72C-2E15-DB48-A11C-5E7FE7DB8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4988" y="4657725"/>
              <a:ext cx="481012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S/P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4" name="Rectangle 14">
              <a:extLst>
                <a:ext uri="{FF2B5EF4-FFF2-40B4-BE49-F238E27FC236}">
                  <a16:creationId xmlns:a16="http://schemas.microsoft.com/office/drawing/2014/main" id="{361402C7-17CA-1443-B812-BBB415A3E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657725"/>
              <a:ext cx="838200" cy="1524000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remove  cyclic prefix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5" name="Rectangle 15">
              <a:extLst>
                <a:ext uri="{FF2B5EF4-FFF2-40B4-BE49-F238E27FC236}">
                  <a16:creationId xmlns:a16="http://schemas.microsoft.com/office/drawing/2014/main" id="{1C88DE23-A591-5C42-9F92-1D7AF4805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990600"/>
              <a:ext cx="8077200" cy="228600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76" name="Text Box 16">
              <a:extLst>
                <a:ext uri="{FF2B5EF4-FFF2-40B4-BE49-F238E27FC236}">
                  <a16:creationId xmlns:a16="http://schemas.microsoft.com/office/drawing/2014/main" id="{4CE7836F-EAA4-8C4A-BD97-91EA817DD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276600"/>
              <a:ext cx="2286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solidFill>
                    <a:schemeClr val="accent2"/>
                  </a:solidFill>
                  <a:latin typeface="Arial Regular"/>
                </a:rPr>
                <a:t>TRANSMITTER</a:t>
              </a:r>
              <a:endParaRPr lang="en-US" altLang="en-US" b="0" dirty="0">
                <a:latin typeface="Arial Regular"/>
              </a:endParaRPr>
            </a:p>
          </p:txBody>
        </p:sp>
        <p:sp>
          <p:nvSpPr>
            <p:cNvPr id="143377" name="Text Box 17">
              <a:extLst>
                <a:ext uri="{FF2B5EF4-FFF2-40B4-BE49-F238E27FC236}">
                  <a16:creationId xmlns:a16="http://schemas.microsoft.com/office/drawing/2014/main" id="{BF650F86-6569-904F-AB3F-6B731501B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525" y="3730725"/>
              <a:ext cx="18049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solidFill>
                    <a:schemeClr val="accent2"/>
                  </a:solidFill>
                  <a:latin typeface="Arial Regular"/>
                </a:rPr>
                <a:t>RECEIVER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8" name="Text Box 18">
              <a:extLst>
                <a:ext uri="{FF2B5EF4-FFF2-40B4-BE49-F238E27FC236}">
                  <a16:creationId xmlns:a16="http://schemas.microsoft.com/office/drawing/2014/main" id="{D58E39D4-FC2B-3748-8F1B-BCA75FCED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1122462"/>
              <a:ext cx="17049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latin typeface="Arial Regular"/>
                </a:rPr>
                <a:t>N </a:t>
              </a:r>
              <a:r>
                <a:rPr lang="en-US" altLang="en-US" sz="1800" b="0" dirty="0" err="1">
                  <a:latin typeface="Arial Regular"/>
                </a:rPr>
                <a:t>subchannels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9" name="Text Box 19">
              <a:extLst>
                <a:ext uri="{FF2B5EF4-FFF2-40B4-BE49-F238E27FC236}">
                  <a16:creationId xmlns:a16="http://schemas.microsoft.com/office/drawing/2014/main" id="{35ED07E8-9D72-5649-9E21-523AAD33B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175" y="968574"/>
              <a:ext cx="2078038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latin typeface="Arial Regular"/>
                </a:rPr>
                <a:t>N complex samples</a:t>
              </a:r>
            </a:p>
          </p:txBody>
        </p:sp>
        <p:sp>
          <p:nvSpPr>
            <p:cNvPr id="143380" name="Text Box 20">
              <a:extLst>
                <a:ext uri="{FF2B5EF4-FFF2-40B4-BE49-F238E27FC236}">
                  <a16:creationId xmlns:a16="http://schemas.microsoft.com/office/drawing/2014/main" id="{349E5A19-A85B-2B48-9D6F-1D19BC7B9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9300" y="4061024"/>
              <a:ext cx="2117725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latin typeface="Arial Regular"/>
                </a:rPr>
                <a:t>N complex samples</a:t>
              </a:r>
            </a:p>
          </p:txBody>
        </p:sp>
        <p:sp>
          <p:nvSpPr>
            <p:cNvPr id="143381" name="Text Box 21">
              <a:extLst>
                <a:ext uri="{FF2B5EF4-FFF2-40B4-BE49-F238E27FC236}">
                  <a16:creationId xmlns:a16="http://schemas.microsoft.com/office/drawing/2014/main" id="{52984D45-E83E-CB4C-BA7E-A89A58DAF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300" y="4214912"/>
              <a:ext cx="17430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latin typeface="Arial Regular"/>
                </a:rPr>
                <a:t>N </a:t>
              </a:r>
              <a:r>
                <a:rPr lang="en-US" altLang="en-US" sz="1800" b="0" dirty="0" err="1">
                  <a:latin typeface="Arial Regular"/>
                </a:rPr>
                <a:t>subchannels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83" name="Rectangle 23">
              <a:extLst>
                <a:ext uri="{FF2B5EF4-FFF2-40B4-BE49-F238E27FC236}">
                  <a16:creationId xmlns:a16="http://schemas.microsoft.com/office/drawing/2014/main" id="{73D56E32-6AB9-7645-B65F-2B22888A8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138" y="4632325"/>
              <a:ext cx="876300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Receive filter</a:t>
              </a:r>
            </a:p>
            <a:p>
              <a:r>
                <a:rPr lang="en-US" altLang="en-US" sz="1600">
                  <a:latin typeface="Arial" panose="020B0604020202020204" pitchFamily="34" charset="0"/>
                </a:rPr>
                <a:t>+</a:t>
              </a:r>
            </a:p>
            <a:p>
              <a:r>
                <a:rPr lang="en-US" altLang="en-US" sz="1600">
                  <a:latin typeface="Arial" panose="020B0604020202020204" pitchFamily="34" charset="0"/>
                </a:rPr>
                <a:t>A/D</a:t>
              </a:r>
            </a:p>
          </p:txBody>
        </p:sp>
        <p:sp>
          <p:nvSpPr>
            <p:cNvPr id="143384" name="Rectangle 24">
              <a:extLst>
                <a:ext uri="{FF2B5EF4-FFF2-40B4-BE49-F238E27FC236}">
                  <a16:creationId xmlns:a16="http://schemas.microsoft.com/office/drawing/2014/main" id="{342123FC-01E5-034E-A57B-4D0BBFDEB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50" y="3492500"/>
              <a:ext cx="1993900" cy="457200"/>
            </a:xfrm>
            <a:prstGeom prst="rect">
              <a:avLst/>
            </a:prstGeom>
            <a:solidFill>
              <a:srgbClr val="99CC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multipath channel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85" name="Text Box 25">
              <a:extLst>
                <a:ext uri="{FF2B5EF4-FFF2-40B4-BE49-F238E27FC236}">
                  <a16:creationId xmlns:a16="http://schemas.microsoft.com/office/drawing/2014/main" id="{91823FC8-8E7D-8442-994E-4B4388A8A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075" y="317182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flatTx/>
            </a:bodyPr>
            <a:lstStyle/>
            <a:p>
              <a:pPr>
                <a:spcBef>
                  <a:spcPct val="50000"/>
                </a:spcBef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386" name="Rectangle 26">
              <a:extLst>
                <a:ext uri="{FF2B5EF4-FFF2-40B4-BE49-F238E27FC236}">
                  <a16:creationId xmlns:a16="http://schemas.microsoft.com/office/drawing/2014/main" id="{8EEB7EB7-C702-9F4E-B66B-4C635D84D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077" y="2213128"/>
              <a:ext cx="71" cy="302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89" name="Line 29">
              <a:extLst>
                <a:ext uri="{FF2B5EF4-FFF2-40B4-BE49-F238E27FC236}">
                  <a16:creationId xmlns:a16="http://schemas.microsoft.com/office/drawing/2014/main" id="{FA50421D-AFDF-0244-B5B1-110B72CCA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025" y="2244725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0" name="Line 30">
              <a:extLst>
                <a:ext uri="{FF2B5EF4-FFF2-40B4-BE49-F238E27FC236}">
                  <a16:creationId xmlns:a16="http://schemas.microsoft.com/office/drawing/2014/main" id="{E0DFEC99-AB49-6F47-8C07-8F0ECAE7B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3888" y="293370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1" name="Line 31">
              <a:extLst>
                <a:ext uri="{FF2B5EF4-FFF2-40B4-BE49-F238E27FC236}">
                  <a16:creationId xmlns:a16="http://schemas.microsoft.com/office/drawing/2014/main" id="{C979980E-1B58-2F49-BA44-44E518C99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3888" y="1736725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2" name="Line 32">
              <a:extLst>
                <a:ext uri="{FF2B5EF4-FFF2-40B4-BE49-F238E27FC236}">
                  <a16:creationId xmlns:a16="http://schemas.microsoft.com/office/drawing/2014/main" id="{CE02A5FD-A20A-CD4F-8683-439A5EB3A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3888" y="189865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3" name="Line 33">
              <a:extLst>
                <a:ext uri="{FF2B5EF4-FFF2-40B4-BE49-F238E27FC236}">
                  <a16:creationId xmlns:a16="http://schemas.microsoft.com/office/drawing/2014/main" id="{9E3CD58A-D636-6C4B-AAAA-5F4987BFB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6925" y="2232025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4" name="Line 34">
              <a:extLst>
                <a:ext uri="{FF2B5EF4-FFF2-40B4-BE49-F238E27FC236}">
                  <a16:creationId xmlns:a16="http://schemas.microsoft.com/office/drawing/2014/main" id="{27C28444-9CA2-684C-871C-FE3D890EB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388" y="293370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5" name="Line 35">
              <a:extLst>
                <a:ext uri="{FF2B5EF4-FFF2-40B4-BE49-F238E27FC236}">
                  <a16:creationId xmlns:a16="http://schemas.microsoft.com/office/drawing/2014/main" id="{58D02E9E-2A5D-A449-9F58-7FCA4118A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388" y="1736725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6" name="Line 36">
              <a:extLst>
                <a:ext uri="{FF2B5EF4-FFF2-40B4-BE49-F238E27FC236}">
                  <a16:creationId xmlns:a16="http://schemas.microsoft.com/office/drawing/2014/main" id="{8DBA7306-90B6-814F-A4FE-046C8D794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388" y="189865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7" name="Line 37">
              <a:extLst>
                <a:ext uri="{FF2B5EF4-FFF2-40B4-BE49-F238E27FC236}">
                  <a16:creationId xmlns:a16="http://schemas.microsoft.com/office/drawing/2014/main" id="{D62F2081-B7BC-154F-A01B-8910A8586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2738" y="2295525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3" name="Line 43">
              <a:extLst>
                <a:ext uri="{FF2B5EF4-FFF2-40B4-BE49-F238E27FC236}">
                  <a16:creationId xmlns:a16="http://schemas.microsoft.com/office/drawing/2014/main" id="{995C7BB7-6045-6842-95A3-2222A519B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21500" y="5386388"/>
              <a:ext cx="37147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4" name="Line 44">
              <a:extLst>
                <a:ext uri="{FF2B5EF4-FFF2-40B4-BE49-F238E27FC236}">
                  <a16:creationId xmlns:a16="http://schemas.microsoft.com/office/drawing/2014/main" id="{16ED6876-8006-6847-888E-D4CD77672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7025" y="5384800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5" name="Line 45">
              <a:extLst>
                <a:ext uri="{FF2B5EF4-FFF2-40B4-BE49-F238E27FC236}">
                  <a16:creationId xmlns:a16="http://schemas.microsoft.com/office/drawing/2014/main" id="{5E55DA26-A44C-534B-ACA2-53B2905E0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8113" y="4862513"/>
              <a:ext cx="3921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6" name="Line 46">
              <a:extLst>
                <a:ext uri="{FF2B5EF4-FFF2-40B4-BE49-F238E27FC236}">
                  <a16:creationId xmlns:a16="http://schemas.microsoft.com/office/drawing/2014/main" id="{8D186DE2-54CF-6A47-ABF9-EFAC235C3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8113" y="5000625"/>
              <a:ext cx="3921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7" name="Line 47">
              <a:extLst>
                <a:ext uri="{FF2B5EF4-FFF2-40B4-BE49-F238E27FC236}">
                  <a16:creationId xmlns:a16="http://schemas.microsoft.com/office/drawing/2014/main" id="{CFC205CE-EC5D-9C46-BE8A-2D9849963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8113" y="6038850"/>
              <a:ext cx="3921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8" name="Line 48">
              <a:extLst>
                <a:ext uri="{FF2B5EF4-FFF2-40B4-BE49-F238E27FC236}">
                  <a16:creationId xmlns:a16="http://schemas.microsoft.com/office/drawing/2014/main" id="{8B374A40-626B-4546-BF32-C7B8F0DE3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600" y="5345113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9" name="Line 49">
              <a:extLst>
                <a:ext uri="{FF2B5EF4-FFF2-40B4-BE49-F238E27FC236}">
                  <a16:creationId xmlns:a16="http://schemas.microsoft.com/office/drawing/2014/main" id="{E75040FA-9BBB-FF44-9547-A220F642F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3825" y="4862513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0" name="Line 50">
              <a:extLst>
                <a:ext uri="{FF2B5EF4-FFF2-40B4-BE49-F238E27FC236}">
                  <a16:creationId xmlns:a16="http://schemas.microsoft.com/office/drawing/2014/main" id="{6FECE2F9-AC83-014C-BA0B-0F417494C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3825" y="5000625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1" name="Line 51">
              <a:extLst>
                <a:ext uri="{FF2B5EF4-FFF2-40B4-BE49-F238E27FC236}">
                  <a16:creationId xmlns:a16="http://schemas.microsoft.com/office/drawing/2014/main" id="{6F89EE92-4C81-824C-937F-8B7C005FB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3825" y="6045200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2" name="Line 52">
              <a:extLst>
                <a:ext uri="{FF2B5EF4-FFF2-40B4-BE49-F238E27FC236}">
                  <a16:creationId xmlns:a16="http://schemas.microsoft.com/office/drawing/2014/main" id="{3F2671A8-8B88-E548-B610-2B4887B77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5327650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3" name="Line 53">
              <a:extLst>
                <a:ext uri="{FF2B5EF4-FFF2-40B4-BE49-F238E27FC236}">
                  <a16:creationId xmlns:a16="http://schemas.microsoft.com/office/drawing/2014/main" id="{5B2FA293-3A0B-8248-8D2E-2FE94D303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5100" y="4862513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4" name="Line 54">
              <a:extLst>
                <a:ext uri="{FF2B5EF4-FFF2-40B4-BE49-F238E27FC236}">
                  <a16:creationId xmlns:a16="http://schemas.microsoft.com/office/drawing/2014/main" id="{9427EB07-1261-FA4D-BA9B-4E850A00A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5100" y="5000625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5" name="Line 55">
              <a:extLst>
                <a:ext uri="{FF2B5EF4-FFF2-40B4-BE49-F238E27FC236}">
                  <a16:creationId xmlns:a16="http://schemas.microsoft.com/office/drawing/2014/main" id="{6A57EDE6-D2F1-4746-851B-1B652ABA0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5100" y="6045200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6" name="Line 56">
              <a:extLst>
                <a:ext uri="{FF2B5EF4-FFF2-40B4-BE49-F238E27FC236}">
                  <a16:creationId xmlns:a16="http://schemas.microsoft.com/office/drawing/2014/main" id="{58C7F351-F2D2-DC4C-ADA2-6E5128463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188" y="5305425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7" name="Line 57">
              <a:extLst>
                <a:ext uri="{FF2B5EF4-FFF2-40B4-BE49-F238E27FC236}">
                  <a16:creationId xmlns:a16="http://schemas.microsoft.com/office/drawing/2014/main" id="{011D2AF4-23AA-884E-AC78-A1C65076B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9550" y="4862513"/>
              <a:ext cx="3349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8" name="Line 58">
              <a:extLst>
                <a:ext uri="{FF2B5EF4-FFF2-40B4-BE49-F238E27FC236}">
                  <a16:creationId xmlns:a16="http://schemas.microsoft.com/office/drawing/2014/main" id="{C92063DC-4E81-C546-999A-F7589FF6B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9550" y="5000625"/>
              <a:ext cx="3349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9" name="Line 59">
              <a:extLst>
                <a:ext uri="{FF2B5EF4-FFF2-40B4-BE49-F238E27FC236}">
                  <a16:creationId xmlns:a16="http://schemas.microsoft.com/office/drawing/2014/main" id="{779EAE4D-3551-6741-B4A9-A89D270E4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9550" y="6045200"/>
              <a:ext cx="3349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21" name="Text Box 61">
              <a:extLst>
                <a:ext uri="{FF2B5EF4-FFF2-40B4-BE49-F238E27FC236}">
                  <a16:creationId xmlns:a16="http://schemas.microsoft.com/office/drawing/2014/main" id="{3FE8EF42-35B1-964F-B60E-A2E79C911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50" y="1909763"/>
              <a:ext cx="575310" cy="370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solidFill>
                    <a:schemeClr val="tx1"/>
                  </a:solidFill>
                  <a:latin typeface="Arial Regular"/>
                </a:rPr>
                <a:t>Bits</a:t>
              </a:r>
              <a:endParaRPr lang="en-US" altLang="en-US" b="0" dirty="0">
                <a:solidFill>
                  <a:schemeClr val="tx1"/>
                </a:solidFill>
                <a:latin typeface="Arial Regular"/>
              </a:endParaRPr>
            </a:p>
          </p:txBody>
        </p:sp>
        <p:sp>
          <p:nvSpPr>
            <p:cNvPr id="143422" name="Line 62">
              <a:extLst>
                <a:ext uri="{FF2B5EF4-FFF2-40B4-BE49-F238E27FC236}">
                  <a16:creationId xmlns:a16="http://schemas.microsoft.com/office/drawing/2014/main" id="{EFD8846E-228C-E940-8A27-972FE59EA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838" y="2287588"/>
              <a:ext cx="814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23" name="Text Box 63">
              <a:extLst>
                <a:ext uri="{FF2B5EF4-FFF2-40B4-BE49-F238E27FC236}">
                  <a16:creationId xmlns:a16="http://schemas.microsoft.com/office/drawing/2014/main" id="{3B0626B7-0693-F34B-A632-C5ACE45C0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376488"/>
              <a:ext cx="8001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Arial" panose="020B0604020202020204" pitchFamily="34" charset="0"/>
                </a:rPr>
                <a:t>00110</a:t>
              </a:r>
            </a:p>
          </p:txBody>
        </p:sp>
        <p:grpSp>
          <p:nvGrpSpPr>
            <p:cNvPr id="143430" name="Group 70">
              <a:extLst>
                <a:ext uri="{FF2B5EF4-FFF2-40B4-BE49-F238E27FC236}">
                  <a16:creationId xmlns:a16="http://schemas.microsoft.com/office/drawing/2014/main" id="{CD5F2801-ABAD-8145-89EB-6FDFE3C0D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15300" y="1422400"/>
              <a:ext cx="800100" cy="914400"/>
              <a:chOff x="1664" y="1088"/>
              <a:chExt cx="504" cy="576"/>
            </a:xfrm>
          </p:grpSpPr>
          <p:sp>
            <p:nvSpPr>
              <p:cNvPr id="143431" name="AutoShape 71">
                <a:extLst>
                  <a:ext uri="{FF2B5EF4-FFF2-40B4-BE49-F238E27FC236}">
                    <a16:creationId xmlns:a16="http://schemas.microsoft.com/office/drawing/2014/main" id="{878520AC-BFC8-7D44-8526-351C18CAD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35633">
                <a:off x="1912" y="1088"/>
                <a:ext cx="256" cy="27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  <p:sp>
            <p:nvSpPr>
              <p:cNvPr id="143432" name="Line 72">
                <a:extLst>
                  <a:ext uri="{FF2B5EF4-FFF2-40B4-BE49-F238E27FC236}">
                    <a16:creationId xmlns:a16="http://schemas.microsoft.com/office/drawing/2014/main" id="{EE0EC5A5-91FF-884A-B0CC-A529126A0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4" y="1664"/>
                <a:ext cx="37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  <p:sp>
            <p:nvSpPr>
              <p:cNvPr id="143433" name="Line 73">
                <a:extLst>
                  <a:ext uri="{FF2B5EF4-FFF2-40B4-BE49-F238E27FC236}">
                    <a16:creationId xmlns:a16="http://schemas.microsoft.com/office/drawing/2014/main" id="{B86C584C-C832-0C49-BF7A-A06A99D86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8" y="1336"/>
                <a:ext cx="0" cy="3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</p:grpSp>
        <p:grpSp>
          <p:nvGrpSpPr>
            <p:cNvPr id="143434" name="Group 74">
              <a:extLst>
                <a:ext uri="{FF2B5EF4-FFF2-40B4-BE49-F238E27FC236}">
                  <a16:creationId xmlns:a16="http://schemas.microsoft.com/office/drawing/2014/main" id="{38AD0F64-4786-934A-87FD-A41A8C658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7850" y="4508500"/>
              <a:ext cx="698500" cy="914400"/>
              <a:chOff x="1664" y="1088"/>
              <a:chExt cx="504" cy="576"/>
            </a:xfrm>
          </p:grpSpPr>
          <p:sp>
            <p:nvSpPr>
              <p:cNvPr id="143435" name="AutoShape 75">
                <a:extLst>
                  <a:ext uri="{FF2B5EF4-FFF2-40B4-BE49-F238E27FC236}">
                    <a16:creationId xmlns:a16="http://schemas.microsoft.com/office/drawing/2014/main" id="{2883AF9B-568C-5C41-A989-AEBA2E063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35633">
                <a:off x="1912" y="1088"/>
                <a:ext cx="256" cy="27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  <p:sp>
            <p:nvSpPr>
              <p:cNvPr id="143436" name="Line 76">
                <a:extLst>
                  <a:ext uri="{FF2B5EF4-FFF2-40B4-BE49-F238E27FC236}">
                    <a16:creationId xmlns:a16="http://schemas.microsoft.com/office/drawing/2014/main" id="{C2E0ECE9-44CF-2E46-B378-54E10C396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4" y="1664"/>
                <a:ext cx="37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  <p:sp>
            <p:nvSpPr>
              <p:cNvPr id="143437" name="Line 77">
                <a:extLst>
                  <a:ext uri="{FF2B5EF4-FFF2-40B4-BE49-F238E27FC236}">
                    <a16:creationId xmlns:a16="http://schemas.microsoft.com/office/drawing/2014/main" id="{64179716-4718-174C-A397-D6D2AC708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8" y="1336"/>
                <a:ext cx="0" cy="3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</p:grpSp>
        <p:sp>
          <p:nvSpPr>
            <p:cNvPr id="143438" name="Freeform 78">
              <a:extLst>
                <a:ext uri="{FF2B5EF4-FFF2-40B4-BE49-F238E27FC236}">
                  <a16:creationId xmlns:a16="http://schemas.microsoft.com/office/drawing/2014/main" id="{8716D437-EBD9-0341-9B68-FA13078D4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1688" y="1690688"/>
              <a:ext cx="722312" cy="1751012"/>
            </a:xfrm>
            <a:custGeom>
              <a:avLst/>
              <a:gdLst>
                <a:gd name="T0" fmla="*/ 311 w 396"/>
                <a:gd name="T1" fmla="*/ 0 h 992"/>
                <a:gd name="T2" fmla="*/ 303 w 396"/>
                <a:gd name="T3" fmla="*/ 400 h 992"/>
                <a:gd name="T4" fmla="*/ 191 w 396"/>
                <a:gd name="T5" fmla="*/ 552 h 992"/>
                <a:gd name="T6" fmla="*/ 71 w 396"/>
                <a:gd name="T7" fmla="*/ 696 h 992"/>
                <a:gd name="T8" fmla="*/ 39 w 396"/>
                <a:gd name="T9" fmla="*/ 728 h 992"/>
                <a:gd name="T10" fmla="*/ 23 w 396"/>
                <a:gd name="T11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" h="992">
                  <a:moveTo>
                    <a:pt x="311" y="0"/>
                  </a:moveTo>
                  <a:cubicBezTo>
                    <a:pt x="344" y="188"/>
                    <a:pt x="396" y="261"/>
                    <a:pt x="303" y="400"/>
                  </a:cubicBezTo>
                  <a:cubicBezTo>
                    <a:pt x="286" y="469"/>
                    <a:pt x="250" y="513"/>
                    <a:pt x="191" y="552"/>
                  </a:cubicBezTo>
                  <a:cubicBezTo>
                    <a:pt x="157" y="609"/>
                    <a:pt x="119" y="648"/>
                    <a:pt x="71" y="696"/>
                  </a:cubicBezTo>
                  <a:cubicBezTo>
                    <a:pt x="60" y="707"/>
                    <a:pt x="39" y="728"/>
                    <a:pt x="39" y="728"/>
                  </a:cubicBezTo>
                  <a:cubicBezTo>
                    <a:pt x="0" y="844"/>
                    <a:pt x="23" y="759"/>
                    <a:pt x="23" y="992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1" name="Freeform 81">
              <a:extLst>
                <a:ext uri="{FF2B5EF4-FFF2-40B4-BE49-F238E27FC236}">
                  <a16:creationId xmlns:a16="http://schemas.microsoft.com/office/drawing/2014/main" id="{7C736A58-FF99-B249-83BF-D14BD4709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025900"/>
              <a:ext cx="207963" cy="368300"/>
            </a:xfrm>
            <a:custGeom>
              <a:avLst/>
              <a:gdLst>
                <a:gd name="T0" fmla="*/ 0 w 131"/>
                <a:gd name="T1" fmla="*/ 0 h 232"/>
                <a:gd name="T2" fmla="*/ 112 w 131"/>
                <a:gd name="T3" fmla="*/ 56 h 232"/>
                <a:gd name="T4" fmla="*/ 112 w 131"/>
                <a:gd name="T5" fmla="*/ 144 h 232"/>
                <a:gd name="T6" fmla="*/ 112 w 131"/>
                <a:gd name="T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32">
                  <a:moveTo>
                    <a:pt x="0" y="0"/>
                  </a:moveTo>
                  <a:cubicBezTo>
                    <a:pt x="46" y="16"/>
                    <a:pt x="93" y="32"/>
                    <a:pt x="112" y="56"/>
                  </a:cubicBezTo>
                  <a:cubicBezTo>
                    <a:pt x="131" y="80"/>
                    <a:pt x="112" y="115"/>
                    <a:pt x="112" y="144"/>
                  </a:cubicBezTo>
                  <a:cubicBezTo>
                    <a:pt x="112" y="173"/>
                    <a:pt x="111" y="215"/>
                    <a:pt x="112" y="232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2" name="Line 82">
              <a:extLst>
                <a:ext uri="{FF2B5EF4-FFF2-40B4-BE49-F238E27FC236}">
                  <a16:creationId xmlns:a16="http://schemas.microsoft.com/office/drawing/2014/main" id="{859BA59F-E24F-4C45-ADA1-261FBBB08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650" y="2257425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3" name="Line 83">
              <a:extLst>
                <a:ext uri="{FF2B5EF4-FFF2-40B4-BE49-F238E27FC236}">
                  <a16:creationId xmlns:a16="http://schemas.microsoft.com/office/drawing/2014/main" id="{16259BF4-570C-9A4E-B327-771BF06D7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513" y="294640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4" name="Line 84">
              <a:extLst>
                <a:ext uri="{FF2B5EF4-FFF2-40B4-BE49-F238E27FC236}">
                  <a16:creationId xmlns:a16="http://schemas.microsoft.com/office/drawing/2014/main" id="{3EBE8A7E-270E-3A48-B21D-5120356F6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513" y="1749425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5" name="Line 85">
              <a:extLst>
                <a:ext uri="{FF2B5EF4-FFF2-40B4-BE49-F238E27FC236}">
                  <a16:creationId xmlns:a16="http://schemas.microsoft.com/office/drawing/2014/main" id="{FEF2DD49-EF11-5641-A34D-5B1F12AA9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513" y="191135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6" name="Line 86">
              <a:extLst>
                <a:ext uri="{FF2B5EF4-FFF2-40B4-BE49-F238E27FC236}">
                  <a16:creationId xmlns:a16="http://schemas.microsoft.com/office/drawing/2014/main" id="{EF1FCA4F-FCAA-C543-901A-C70464B49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338" y="2252663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7" name="Line 87">
              <a:extLst>
                <a:ext uri="{FF2B5EF4-FFF2-40B4-BE49-F238E27FC236}">
                  <a16:creationId xmlns:a16="http://schemas.microsoft.com/office/drawing/2014/main" id="{51887D1A-5FA6-2446-BEAC-22A76F564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250" y="2941638"/>
              <a:ext cx="38735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8" name="Line 88">
              <a:extLst>
                <a:ext uri="{FF2B5EF4-FFF2-40B4-BE49-F238E27FC236}">
                  <a16:creationId xmlns:a16="http://schemas.microsoft.com/office/drawing/2014/main" id="{06874814-AFE5-A947-BCF3-589C3BF53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713" y="1744663"/>
              <a:ext cx="36988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9" name="Line 89">
              <a:extLst>
                <a:ext uri="{FF2B5EF4-FFF2-40B4-BE49-F238E27FC236}">
                  <a16:creationId xmlns:a16="http://schemas.microsoft.com/office/drawing/2014/main" id="{005F9A49-6735-A945-8458-757D0E40D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788" y="1906588"/>
              <a:ext cx="4048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706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2877C5-3E6A-3F47-B8FC-984D6B3E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04874"/>
          </a:xfrm>
        </p:spPr>
        <p:txBody>
          <a:bodyPr/>
          <a:lstStyle/>
          <a:p>
            <a:r>
              <a:rPr lang="en-US" dirty="0"/>
              <a:t>OFDM uses </a:t>
            </a:r>
            <a:r>
              <a:rPr lang="en-US" b="1" dirty="0">
                <a:highlight>
                  <a:srgbClr val="FFFF99"/>
                </a:highlight>
              </a:rPr>
              <a:t>two identical, repeated symbols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 in the preamble for packet detection: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Receiver radio is </a:t>
            </a:r>
            <a:r>
              <a:rPr lang="en-US" b="1" dirty="0"/>
              <a:t>always listening, receiving samples</a:t>
            </a:r>
          </a:p>
          <a:p>
            <a:endParaRPr lang="en-US" dirty="0"/>
          </a:p>
          <a:p>
            <a:pPr lvl="1"/>
            <a:r>
              <a:rPr lang="en-US" dirty="0"/>
              <a:t>Call this </a:t>
            </a:r>
            <a:r>
              <a:rPr lang="en-US" b="1" dirty="0">
                <a:highlight>
                  <a:srgbClr val="FFFF99"/>
                </a:highlight>
              </a:rPr>
              <a:t>received sample stream </a:t>
            </a:r>
            <a:r>
              <a:rPr lang="en-US" b="1" i="1" dirty="0">
                <a:highlight>
                  <a:srgbClr val="FFFF99"/>
                </a:highlight>
              </a:rPr>
              <a:t>r</a:t>
            </a:r>
            <a:r>
              <a:rPr lang="en-US" b="1" dirty="0">
                <a:highlight>
                  <a:srgbClr val="FFFF99"/>
                </a:highlight>
              </a:rPr>
              <a:t>[</a:t>
            </a:r>
            <a:r>
              <a:rPr lang="en-US" b="1" i="1" dirty="0">
                <a:highlight>
                  <a:srgbClr val="FFFF99"/>
                </a:highlight>
              </a:rPr>
              <a:t>n</a:t>
            </a:r>
            <a:r>
              <a:rPr lang="en-US" b="1" dirty="0">
                <a:highlight>
                  <a:srgbClr val="FFFF99"/>
                </a:highlight>
              </a:rPr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2D9DA-882B-614D-AB09-D889266F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BC827D-3050-454A-AA74-9F8D502D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detection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46B21-BCC2-8B47-8DC0-72B3ACD360EC}"/>
              </a:ext>
            </a:extLst>
          </p:cNvPr>
          <p:cNvSpPr/>
          <p:nvPr/>
        </p:nvSpPr>
        <p:spPr>
          <a:xfrm>
            <a:off x="1815590" y="2642616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98E8C-0D13-9442-89AB-3E4579BFAF5F}"/>
              </a:ext>
            </a:extLst>
          </p:cNvPr>
          <p:cNvSpPr/>
          <p:nvPr/>
        </p:nvSpPr>
        <p:spPr>
          <a:xfrm>
            <a:off x="3116070" y="2642616"/>
            <a:ext cx="5445760" cy="386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F1DBE-5299-4746-8181-1707C9027891}"/>
              </a:ext>
            </a:extLst>
          </p:cNvPr>
          <p:cNvSpPr txBox="1"/>
          <p:nvPr/>
        </p:nvSpPr>
        <p:spPr>
          <a:xfrm>
            <a:off x="1165349" y="321478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Arial" charset="0"/>
                <a:ea typeface="Arial" charset="0"/>
                <a:cs typeface="Arial" charset="0"/>
              </a:rPr>
              <a:t>Preamble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10ADA-0D3D-7645-914D-B19DAF392603}"/>
              </a:ext>
            </a:extLst>
          </p:cNvPr>
          <p:cNvSpPr txBox="1"/>
          <p:nvPr/>
        </p:nvSpPr>
        <p:spPr>
          <a:xfrm>
            <a:off x="5134639" y="32147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Arial" charset="0"/>
                <a:ea typeface="Arial" charset="0"/>
                <a:cs typeface="Arial" charset="0"/>
              </a:rPr>
              <a:t>Packet</a:t>
            </a:r>
            <a:r>
              <a:rPr lang="zh-CN" alt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>
                <a:latin typeface="Arial" charset="0"/>
                <a:ea typeface="Arial" charset="0"/>
                <a:cs typeface="Arial" charset="0"/>
              </a:rPr>
              <a:t>body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FDF0CA5-254E-A944-B635-F57EEDF45AB7}"/>
              </a:ext>
            </a:extLst>
          </p:cNvPr>
          <p:cNvSpPr/>
          <p:nvPr/>
        </p:nvSpPr>
        <p:spPr>
          <a:xfrm rot="5400000">
            <a:off x="5768016" y="420967"/>
            <a:ext cx="141867" cy="5445762"/>
          </a:xfrm>
          <a:prstGeom prst="rightBrace">
            <a:avLst>
              <a:gd name="adj1" fmla="val 37359"/>
              <a:gd name="adj2" fmla="val 50000"/>
            </a:avLst>
          </a:prstGeom>
          <a:ln w="34925">
            <a:prstDash val="solid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562AFDF-1F59-9244-9E92-F8F15F9C4247}"/>
              </a:ext>
            </a:extLst>
          </p:cNvPr>
          <p:cNvSpPr/>
          <p:nvPr/>
        </p:nvSpPr>
        <p:spPr>
          <a:xfrm rot="5400000">
            <a:off x="1746142" y="1844856"/>
            <a:ext cx="138894" cy="2600960"/>
          </a:xfrm>
          <a:prstGeom prst="rightBrace">
            <a:avLst>
              <a:gd name="adj1" fmla="val 50832"/>
              <a:gd name="adj2" fmla="val 50000"/>
            </a:avLst>
          </a:prstGeom>
          <a:ln w="34925">
            <a:prstDash val="solid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79154-57CE-C04D-9236-9CB6C85CAB74}"/>
              </a:ext>
            </a:extLst>
          </p:cNvPr>
          <p:cNvSpPr/>
          <p:nvPr/>
        </p:nvSpPr>
        <p:spPr>
          <a:xfrm>
            <a:off x="515109" y="2642616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8061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07B922-C490-4149-8817-81205DDE3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each preamble symbol is of length </a:t>
                </a:r>
                <a:r>
                  <a:rPr lang="en-US" i="1" dirty="0"/>
                  <a:t>L</a:t>
                </a:r>
              </a:p>
              <a:p>
                <a:endParaRPr lang="en-US" i="1" dirty="0"/>
              </a:p>
              <a:p>
                <a:r>
                  <a:rPr lang="en-US" dirty="0"/>
                  <a:t>Receiver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highlight>
                      <a:srgbClr val="FFFF99"/>
                    </a:highlight>
                  </a:rPr>
                  <a:t>Angle</a:t>
                </a:r>
                <a:r>
                  <a:rPr lang="en-US" dirty="0">
                    <a:highlight>
                      <a:srgbClr val="FFFF99"/>
                    </a:highlight>
                  </a:rPr>
                  <a:t> </a:t>
                </a:r>
                <a:r>
                  <a:rPr lang="en-US" b="1" dirty="0">
                    <a:highlight>
                      <a:srgbClr val="FFFF99"/>
                    </a:highlight>
                  </a:rPr>
                  <a:t>of each term</a:t>
                </a:r>
                <a:r>
                  <a:rPr lang="en-US" b="1" dirty="0"/>
                  <a:t> </a:t>
                </a:r>
                <a:r>
                  <a:rPr lang="en-US" dirty="0"/>
                  <a:t>in the sum is </a:t>
                </a:r>
                <a:r>
                  <a:rPr lang="en-US" b="1" dirty="0">
                    <a:solidFill>
                      <a:srgbClr val="0070C0"/>
                    </a:solidFill>
                  </a:rPr>
                  <a:t>random</a:t>
                </a:r>
              </a:p>
              <a:p>
                <a:endParaRPr lang="en-US" dirty="0"/>
              </a:p>
              <a:p>
                <a:r>
                  <a:rPr lang="en-US" b="1" dirty="0"/>
                  <a:t>Sum</a:t>
                </a:r>
                <a:r>
                  <a:rPr lang="en-US" dirty="0"/>
                  <a:t> of complex numbers with </a:t>
                </a:r>
                <a:r>
                  <a:rPr lang="en-US" b="1" dirty="0">
                    <a:highlight>
                      <a:srgbClr val="FFFF99"/>
                    </a:highlight>
                  </a:rPr>
                  <a:t>random angle </a:t>
                </a:r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≈ 0</a:t>
                </a:r>
              </a:p>
              <a:p>
                <a:pPr lvl="1"/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c[0] ≈ 0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07B922-C490-4149-8817-81205DDE3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5029200"/>
              </a:xfrm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6EC9C-FB1E-4F4C-A8AE-154C2B1B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F61D70-A59F-904A-90EB-697122C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the preamble in noise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6A61F-D035-AF42-AA5C-4D5681C02D6E}"/>
              </a:ext>
            </a:extLst>
          </p:cNvPr>
          <p:cNvSpPr/>
          <p:nvPr/>
        </p:nvSpPr>
        <p:spPr>
          <a:xfrm>
            <a:off x="5310312" y="3856112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0B8F1-F0F8-564A-97AB-F2CB12895688}"/>
              </a:ext>
            </a:extLst>
          </p:cNvPr>
          <p:cNvSpPr/>
          <p:nvPr/>
        </p:nvSpPr>
        <p:spPr>
          <a:xfrm>
            <a:off x="4009831" y="3856112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949DB-0AF2-D040-86BA-F99D20F98991}"/>
              </a:ext>
            </a:extLst>
          </p:cNvPr>
          <p:cNvSpPr/>
          <p:nvPr/>
        </p:nvSpPr>
        <p:spPr>
          <a:xfrm>
            <a:off x="1120489" y="3856112"/>
            <a:ext cx="2889341" cy="386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background noise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FC14A-8C4F-434A-B09A-860367A5C0E4}"/>
              </a:ext>
            </a:extLst>
          </p:cNvPr>
          <p:cNvSpPr/>
          <p:nvPr/>
        </p:nvSpPr>
        <p:spPr>
          <a:xfrm>
            <a:off x="6610792" y="3865205"/>
            <a:ext cx="2201888" cy="386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Packet body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9C89C-9C95-B648-96FE-F7934D39880B}"/>
              </a:ext>
            </a:extLst>
          </p:cNvPr>
          <p:cNvSpPr txBox="1"/>
          <p:nvPr/>
        </p:nvSpPr>
        <p:spPr>
          <a:xfrm>
            <a:off x="252338" y="3842082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C428CC-2430-E74B-8B4A-CAE5613984DB}"/>
              </a:ext>
            </a:extLst>
          </p:cNvPr>
          <p:cNvGrpSpPr/>
          <p:nvPr/>
        </p:nvGrpSpPr>
        <p:grpSpPr>
          <a:xfrm>
            <a:off x="1120489" y="3343237"/>
            <a:ext cx="1300481" cy="400110"/>
            <a:chOff x="1108457" y="3138700"/>
            <a:chExt cx="1300481" cy="4001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DC94347-3E0A-CA48-A640-59701B5D553F}"/>
                </a:ext>
              </a:extLst>
            </p:cNvPr>
            <p:cNvGrpSpPr/>
            <p:nvPr/>
          </p:nvGrpSpPr>
          <p:grpSpPr>
            <a:xfrm>
              <a:off x="1108457" y="3140233"/>
              <a:ext cx="1300481" cy="397042"/>
              <a:chOff x="3997798" y="3092116"/>
              <a:chExt cx="1300481" cy="39704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3E89D3D-E330-1946-9D36-F5AAD3109326}"/>
                  </a:ext>
                </a:extLst>
              </p:cNvPr>
              <p:cNvCxnSpPr/>
              <p:nvPr/>
            </p:nvCxnSpPr>
            <p:spPr>
              <a:xfrm>
                <a:off x="3997798" y="3092116"/>
                <a:ext cx="1300481" cy="0"/>
              </a:xfrm>
              <a:prstGeom prst="line">
                <a:avLst/>
              </a:prstGeom>
              <a:ln w="19050">
                <a:prstDash val="soli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0E5E5B8-00A4-6B4F-B14D-E11C3C0CF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8279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B3A5860-EF00-E64F-98C0-BAFD8FDCE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8172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7F4C18-47BB-804B-83C0-7FCB515890E6}"/>
                </a:ext>
              </a:extLst>
            </p:cNvPr>
            <p:cNvSpPr txBox="1"/>
            <p:nvPr/>
          </p:nvSpPr>
          <p:spPr>
            <a:xfrm>
              <a:off x="1595030" y="313870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Times" pitchFamily="2" charset="0"/>
                  <a:ea typeface="Arial" charset="0"/>
                  <a:cs typeface="Arial" charset="0"/>
                </a:rPr>
                <a:t>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7AA2365-A566-E542-8264-9AF5CCEC4BDA}"/>
              </a:ext>
            </a:extLst>
          </p:cNvPr>
          <p:cNvSpPr txBox="1"/>
          <p:nvPr/>
        </p:nvSpPr>
        <p:spPr>
          <a:xfrm>
            <a:off x="778308" y="2866927"/>
            <a:ext cx="198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Computing 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c</a:t>
            </a:r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[0]:</a:t>
            </a:r>
          </a:p>
        </p:txBody>
      </p:sp>
    </p:spTree>
    <p:extLst>
      <p:ext uri="{BB962C8B-B14F-4D97-AF65-F5344CB8AC3E}">
        <p14:creationId xmlns:p14="http://schemas.microsoft.com/office/powerpoint/2010/main" val="2533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23 L 0.1420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07B922-C490-4149-8817-81205DDE3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preamble at position </a:t>
                </a:r>
                <a:r>
                  <a:rPr lang="en-US" i="1" dirty="0"/>
                  <a:t>n</a:t>
                </a:r>
                <a:r>
                  <a:rPr lang="en-US" baseline="-25000" dirty="0"/>
                  <a:t>0</a:t>
                </a:r>
                <a:endParaRPr lang="en-US" i="1" baseline="-25000" dirty="0"/>
              </a:p>
              <a:p>
                <a:endParaRPr lang="en-US" i="1" dirty="0"/>
              </a:p>
              <a:p>
                <a:r>
                  <a:rPr lang="en-US" dirty="0"/>
                  <a:t>Receiver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>
                  <a:highlight>
                    <a:srgbClr val="FFFF99"/>
                  </a:highlight>
                </a:endParaRPr>
              </a:p>
              <a:p>
                <a:r>
                  <a:rPr lang="en-US" b="1" dirty="0">
                    <a:highlight>
                      <a:srgbClr val="FFFF99"/>
                    </a:highlight>
                  </a:rPr>
                  <a:t>∡(</a:t>
                </a:r>
                <a:r>
                  <a:rPr lang="en-US" b="1" dirty="0" err="1">
                    <a:highlight>
                      <a:srgbClr val="FFFF99"/>
                    </a:highlight>
                  </a:rPr>
                  <a:t>zz</a:t>
                </a:r>
                <a:r>
                  <a:rPr lang="en-US" b="1" dirty="0">
                    <a:highlight>
                      <a:srgbClr val="FFFF99"/>
                    </a:highlight>
                  </a:rPr>
                  <a:t>*) = 0, so angle of each term</a:t>
                </a:r>
                <a:r>
                  <a:rPr lang="en-US" b="1" dirty="0"/>
                  <a:t> </a:t>
                </a:r>
                <a:r>
                  <a:rPr lang="en-US" dirty="0"/>
                  <a:t>in the sum is </a:t>
                </a:r>
                <a:r>
                  <a:rPr lang="en-US" dirty="0">
                    <a:solidFill>
                      <a:srgbClr val="0070C0"/>
                    </a:solidFill>
                    <a:highlight>
                      <a:srgbClr val="FFFF99"/>
                    </a:highlight>
                  </a:rPr>
                  <a:t>≈</a:t>
                </a:r>
                <a:r>
                  <a:rPr lang="en-US" dirty="0">
                    <a:highlight>
                      <a:srgbClr val="FFFF99"/>
                    </a:highlight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highlight>
                      <a:srgbClr val="FFFF99"/>
                    </a:highlight>
                  </a:rPr>
                  <a:t>0</a:t>
                </a:r>
              </a:p>
              <a:p>
                <a:endParaRPr lang="en-US" dirty="0"/>
              </a:p>
              <a:p>
                <a:r>
                  <a:rPr lang="en-US" b="1" dirty="0"/>
                  <a:t>Sum</a:t>
                </a:r>
                <a:r>
                  <a:rPr lang="en-US" dirty="0"/>
                  <a:t> of complex numbers with </a:t>
                </a:r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≈ 0</a:t>
                </a:r>
                <a:r>
                  <a:rPr lang="en-US" b="1" dirty="0">
                    <a:highlight>
                      <a:srgbClr val="FFFF99"/>
                    </a:highlight>
                  </a:rPr>
                  <a:t> angle </a:t>
                </a:r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is large</a:t>
                </a:r>
              </a:p>
              <a:p>
                <a:pPr lvl="1"/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c[n</a:t>
                </a:r>
                <a:r>
                  <a:rPr lang="en-US" b="1" baseline="-25000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0</a:t>
                </a:r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] is large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07B922-C490-4149-8817-81205DDE3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5029200"/>
              </a:xfrm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6EC9C-FB1E-4F4C-A8AE-154C2B1B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F61D70-A59F-904A-90EB-697122C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window encounters preamble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6A61F-D035-AF42-AA5C-4D5681C02D6E}"/>
              </a:ext>
            </a:extLst>
          </p:cNvPr>
          <p:cNvSpPr/>
          <p:nvPr/>
        </p:nvSpPr>
        <p:spPr>
          <a:xfrm>
            <a:off x="5322343" y="3603445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0B8F1-F0F8-564A-97AB-F2CB12895688}"/>
              </a:ext>
            </a:extLst>
          </p:cNvPr>
          <p:cNvSpPr/>
          <p:nvPr/>
        </p:nvSpPr>
        <p:spPr>
          <a:xfrm>
            <a:off x="4021862" y="3603445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949DB-0AF2-D040-86BA-F99D20F98991}"/>
              </a:ext>
            </a:extLst>
          </p:cNvPr>
          <p:cNvSpPr/>
          <p:nvPr/>
        </p:nvSpPr>
        <p:spPr>
          <a:xfrm>
            <a:off x="1132520" y="3603445"/>
            <a:ext cx="2889341" cy="386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background noise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FC14A-8C4F-434A-B09A-860367A5C0E4}"/>
              </a:ext>
            </a:extLst>
          </p:cNvPr>
          <p:cNvSpPr/>
          <p:nvPr/>
        </p:nvSpPr>
        <p:spPr>
          <a:xfrm>
            <a:off x="6622823" y="3600505"/>
            <a:ext cx="2201888" cy="3890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Packet body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9C89C-9C95-B648-96FE-F7934D39880B}"/>
              </a:ext>
            </a:extLst>
          </p:cNvPr>
          <p:cNvSpPr txBox="1"/>
          <p:nvPr/>
        </p:nvSpPr>
        <p:spPr>
          <a:xfrm>
            <a:off x="230730" y="360758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C428CC-2430-E74B-8B4A-CAE5613984DB}"/>
              </a:ext>
            </a:extLst>
          </p:cNvPr>
          <p:cNvGrpSpPr/>
          <p:nvPr/>
        </p:nvGrpSpPr>
        <p:grpSpPr>
          <a:xfrm>
            <a:off x="4020099" y="3127135"/>
            <a:ext cx="1300481" cy="400110"/>
            <a:chOff x="1108457" y="3138700"/>
            <a:chExt cx="1300481" cy="4001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DC94347-3E0A-CA48-A640-59701B5D553F}"/>
                </a:ext>
              </a:extLst>
            </p:cNvPr>
            <p:cNvGrpSpPr/>
            <p:nvPr/>
          </p:nvGrpSpPr>
          <p:grpSpPr>
            <a:xfrm>
              <a:off x="1108457" y="3140233"/>
              <a:ext cx="1300481" cy="397042"/>
              <a:chOff x="3997798" y="3092116"/>
              <a:chExt cx="1300481" cy="39704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3E89D3D-E330-1946-9D36-F5AAD3109326}"/>
                  </a:ext>
                </a:extLst>
              </p:cNvPr>
              <p:cNvCxnSpPr/>
              <p:nvPr/>
            </p:nvCxnSpPr>
            <p:spPr>
              <a:xfrm>
                <a:off x="3997798" y="3092116"/>
                <a:ext cx="1300481" cy="0"/>
              </a:xfrm>
              <a:prstGeom prst="line">
                <a:avLst/>
              </a:prstGeom>
              <a:ln w="19050">
                <a:prstDash val="soli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0E5E5B8-00A4-6B4F-B14D-E11C3C0CF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8279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B3A5860-EF00-E64F-98C0-BAFD8FDCE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8172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7F4C18-47BB-804B-83C0-7FCB515890E6}"/>
                </a:ext>
              </a:extLst>
            </p:cNvPr>
            <p:cNvSpPr txBox="1"/>
            <p:nvPr/>
          </p:nvSpPr>
          <p:spPr>
            <a:xfrm>
              <a:off x="1595030" y="313870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Times" pitchFamily="2" charset="0"/>
                  <a:ea typeface="Arial" charset="0"/>
                  <a:cs typeface="Arial" charset="0"/>
                </a:rPr>
                <a:t>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7AA2365-A566-E542-8264-9AF5CCEC4BDA}"/>
              </a:ext>
            </a:extLst>
          </p:cNvPr>
          <p:cNvSpPr txBox="1"/>
          <p:nvPr/>
        </p:nvSpPr>
        <p:spPr>
          <a:xfrm>
            <a:off x="3606585" y="2650825"/>
            <a:ext cx="2127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Computing 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c</a:t>
            </a:r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[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baseline="-25000" dirty="0">
                <a:latin typeface="Times" pitchFamily="2" charset="0"/>
                <a:ea typeface="Arial" charset="0"/>
                <a:cs typeface="Arial" charset="0"/>
              </a:rPr>
              <a:t>0</a:t>
            </a:r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]: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ECDE20-B389-B447-BDE3-A3B87FB95644}"/>
              </a:ext>
            </a:extLst>
          </p:cNvPr>
          <p:cNvSpPr txBox="1"/>
          <p:nvPr/>
        </p:nvSpPr>
        <p:spPr>
          <a:xfrm>
            <a:off x="3813953" y="398952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baseline="-25000" dirty="0">
                <a:latin typeface="Times" pitchFamily="2" charset="0"/>
                <a:ea typeface="Arial" charset="0"/>
                <a:cs typeface="Arial" charset="0"/>
              </a:rPr>
              <a:t>0</a:t>
            </a:r>
            <a:endParaRPr lang="en-US" dirty="0">
              <a:latin typeface="Times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24 L 0.14202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A9A851-C32B-9945-9EF6-7A04489002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Normalize </a:t>
                </a:r>
                <a:r>
                  <a:rPr lang="en-US" b="1" spc="-150" dirty="0">
                    <a:solidFill>
                      <a:schemeClr val="accent6">
                        <a:lumMod val="75000"/>
                      </a:schemeClr>
                    </a:solidFill>
                  </a:rPr>
                  <a:t>power fluctuations in r[n]</a:t>
                </a:r>
                <a:r>
                  <a:rPr lang="en-US" dirty="0"/>
                  <a:t>, by measuring power: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highlight>
                      <a:srgbClr val="FFFF99"/>
                    </a:highlight>
                  </a:rPr>
                  <a:t>Schmidl-Cox Packet Detection signal:</a:t>
                </a:r>
                <a:r>
                  <a:rPr lang="en-US" b="1" dirty="0"/>
                  <a:t> </a:t>
                </a:r>
                <a:r>
                  <a:rPr lang="en-US" b="1" i="1" dirty="0"/>
                  <a:t>m</a:t>
                </a:r>
                <a:r>
                  <a:rPr lang="en-US" b="1" dirty="0"/>
                  <a:t>[</a:t>
                </a:r>
                <a:r>
                  <a:rPr lang="en-US" b="1" i="1" dirty="0"/>
                  <a:t>n</a:t>
                </a:r>
                <a:r>
                  <a:rPr lang="en-US" b="1" dirty="0"/>
                  <a:t>] = </a:t>
                </a:r>
                <a:r>
                  <a:rPr lang="en-US" i="1" dirty="0"/>
                  <a:t>c</a:t>
                </a:r>
                <a:r>
                  <a:rPr lang="en-US" dirty="0"/>
                  <a:t>[</a:t>
                </a:r>
                <a:r>
                  <a:rPr lang="en-US" i="1" dirty="0"/>
                  <a:t>n</a:t>
                </a:r>
                <a:r>
                  <a:rPr lang="en-US" dirty="0"/>
                  <a:t>] / </a:t>
                </a:r>
                <a:r>
                  <a:rPr lang="en-US" i="1" dirty="0"/>
                  <a:t>p</a:t>
                </a:r>
                <a:r>
                  <a:rPr lang="en-US" dirty="0"/>
                  <a:t>[</a:t>
                </a:r>
                <a:r>
                  <a:rPr lang="en-US" i="1" dirty="0"/>
                  <a:t>n</a:t>
                </a:r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A9A851-C32B-9945-9EF6-7A04489002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14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9B560-F04A-304C-AA81-2E8197CF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8BAC5D-8AD3-024B-81F3-74BBD169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Schmidl-Cox Packet Detection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3CD37-7CD7-5A43-813D-191A1FA6FF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3" b="5784"/>
          <a:stretch/>
        </p:blipFill>
        <p:spPr>
          <a:xfrm>
            <a:off x="3070619" y="3962400"/>
            <a:ext cx="2848918" cy="2181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97FE1D-04E0-094D-AF41-E9AC87071484}"/>
              </a:ext>
            </a:extLst>
          </p:cNvPr>
          <p:cNvSpPr txBox="1"/>
          <p:nvPr/>
        </p:nvSpPr>
        <p:spPr>
          <a:xfrm>
            <a:off x="1046748" y="3962400"/>
            <a:ext cx="225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Packet detection metric </a:t>
            </a:r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m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[</a:t>
            </a:r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3BFE5-1A9C-6B42-A598-A903FA64F1F6}"/>
              </a:ext>
            </a:extLst>
          </p:cNvPr>
          <p:cNvSpPr txBox="1"/>
          <p:nvPr/>
        </p:nvSpPr>
        <p:spPr>
          <a:xfrm>
            <a:off x="3305026" y="6183868"/>
            <a:ext cx="22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Time samples </a:t>
            </a:r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endParaRPr lang="en-US" sz="1800" b="0" dirty="0">
              <a:latin typeface="Times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76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F375CCB0-8030-CD44-AC6A-8C2D5666DC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941943"/>
                <a:ext cx="8763000" cy="2535056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highlight>
                      <a:srgbClr val="FFFF99"/>
                    </a:highlight>
                  </a:rPr>
                  <a:t>Limited precision</a:t>
                </a:r>
                <a:r>
                  <a:rPr lang="en-US" sz="2000" b="1" dirty="0"/>
                  <a:t> </a:t>
                </a:r>
                <a:r>
                  <a:rPr lang="en-US" sz="2000" dirty="0"/>
                  <a:t>of frequency oscillators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Up-convert baseband signal </a:t>
                </a:r>
                <a:r>
                  <a:rPr lang="en-US" sz="2000" i="1" dirty="0" err="1"/>
                  <a:t>s</a:t>
                </a:r>
                <a:r>
                  <a:rPr lang="en-US" sz="2000" i="1" baseline="-25000" dirty="0" err="1"/>
                  <a:t>n</a:t>
                </a:r>
                <a:r>
                  <a:rPr lang="en-US" sz="2000" dirty="0"/>
                  <a:t> to passband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Down-convert passband signal </a:t>
                </a:r>
                <a:r>
                  <a:rPr lang="en-US" sz="2000" i="1" dirty="0" err="1"/>
                  <a:t>y</a:t>
                </a:r>
                <a:r>
                  <a:rPr lang="en-US" sz="2000" i="1" baseline="-25000" dirty="0" err="1"/>
                  <a:t>n</a:t>
                </a:r>
                <a:r>
                  <a:rPr lang="en-US" sz="2000" dirty="0"/>
                  <a:t> back to baseband: </a:t>
                </a:r>
              </a:p>
              <a:p>
                <a:endParaRPr lang="en-US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𝒓𝒙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𝒕𝒙</m:t>
                        </m:r>
                      </m:sub>
                    </m:sSub>
                  </m:oMath>
                </a14:m>
                <a:r>
                  <a:rPr lang="en-US" sz="2000" b="1" dirty="0"/>
                  <a:t>)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F375CCB0-8030-CD44-AC6A-8C2D5666D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941943"/>
                <a:ext cx="8763000" cy="2535056"/>
              </a:xfrm>
              <a:blipFill>
                <a:blip r:embed="rId3"/>
                <a:stretch>
                  <a:fillRect l="-1304" t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26</a:t>
            </a: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550"/>
              <a:t>A Closer Look at Carrier Frequency Offset</a:t>
            </a:r>
            <a:endParaRPr lang="en-US" altLang="en-US" sz="35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9C60D7-36CF-634A-B01B-F15D7ECB5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72561" y="-722236"/>
            <a:ext cx="2247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17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3D8B7B1-E6BD-7940-A8AE-E1DE7681DC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Because of carrier frequency offset,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b="0" dirty="0"/>
                  <a:t>Consider the </a:t>
                </a:r>
                <a:r>
                  <a:rPr lang="en-US" b="0" i="1" dirty="0"/>
                  <a:t>k</a:t>
                </a:r>
                <a:r>
                  <a:rPr lang="en-US" b="0" baseline="30000" dirty="0"/>
                  <a:t>th</a:t>
                </a:r>
                <a:r>
                  <a:rPr lang="en-US" b="0" dirty="0"/>
                  <a:t> term in sum: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This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 all terms have the </a:t>
                </a:r>
                <a:r>
                  <a:rPr lang="en-US" b="1" dirty="0">
                    <a:highlight>
                      <a:srgbClr val="FFFF99"/>
                    </a:highlight>
                  </a:rPr>
                  <a:t>same</a:t>
                </a:r>
                <a:r>
                  <a:rPr lang="en-US" dirty="0">
                    <a:highlight>
                      <a:srgbClr val="FFFF99"/>
                    </a:highlight>
                  </a:rPr>
                  <a:t> </a:t>
                </a:r>
                <a:r>
                  <a:rPr lang="en-US" b="1" dirty="0">
                    <a:highlight>
                      <a:srgbClr val="FFFF99"/>
                    </a:highlight>
                  </a:rPr>
                  <a:t>angle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So,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carrier</a:t>
                </a:r>
                <a:r>
                  <a:rPr lang="en-US" b="1" dirty="0"/>
                  <a:t>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frequency offset estimator</a:t>
                </a:r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∡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3D8B7B1-E6BD-7940-A8AE-E1DE7681D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6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944AA-B555-FC47-9E7E-28123E17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EA3F63-F3D9-B649-A1A7-8DEB1576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Carrier Frequency Offset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E21C17-B8B8-1C40-A6E3-B4A5F14466E5}"/>
              </a:ext>
            </a:extLst>
          </p:cNvPr>
          <p:cNvSpPr/>
          <p:nvPr/>
        </p:nvSpPr>
        <p:spPr>
          <a:xfrm>
            <a:off x="5322343" y="3603445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FE3934-C597-5C4A-BAA0-7E3397804001}"/>
              </a:ext>
            </a:extLst>
          </p:cNvPr>
          <p:cNvSpPr/>
          <p:nvPr/>
        </p:nvSpPr>
        <p:spPr>
          <a:xfrm>
            <a:off x="4021862" y="3603445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FD05A-549F-3C4B-9A47-55909EF3192C}"/>
              </a:ext>
            </a:extLst>
          </p:cNvPr>
          <p:cNvSpPr/>
          <p:nvPr/>
        </p:nvSpPr>
        <p:spPr>
          <a:xfrm>
            <a:off x="1132520" y="3603445"/>
            <a:ext cx="2889341" cy="386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background noise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9F7E6-6005-1842-A3A9-521E7C148FB7}"/>
              </a:ext>
            </a:extLst>
          </p:cNvPr>
          <p:cNvSpPr/>
          <p:nvPr/>
        </p:nvSpPr>
        <p:spPr>
          <a:xfrm>
            <a:off x="6622823" y="3600505"/>
            <a:ext cx="2201888" cy="3890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Packet body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5AAF0-8553-3840-9EDE-DC5DEFAE4B87}"/>
              </a:ext>
            </a:extLst>
          </p:cNvPr>
          <p:cNvSpPr txBox="1"/>
          <p:nvPr/>
        </p:nvSpPr>
        <p:spPr>
          <a:xfrm>
            <a:off x="230730" y="360758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9F45E4-D87E-C745-AFB5-BD5F94E0869A}"/>
              </a:ext>
            </a:extLst>
          </p:cNvPr>
          <p:cNvGrpSpPr/>
          <p:nvPr/>
        </p:nvGrpSpPr>
        <p:grpSpPr>
          <a:xfrm>
            <a:off x="4020099" y="3127135"/>
            <a:ext cx="1300481" cy="400110"/>
            <a:chOff x="1108457" y="3138700"/>
            <a:chExt cx="1300481" cy="4001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4136673-53CC-E845-A50E-7A48036B5093}"/>
                </a:ext>
              </a:extLst>
            </p:cNvPr>
            <p:cNvGrpSpPr/>
            <p:nvPr/>
          </p:nvGrpSpPr>
          <p:grpSpPr>
            <a:xfrm>
              <a:off x="1108457" y="3140233"/>
              <a:ext cx="1300481" cy="397042"/>
              <a:chOff x="3997798" y="3092116"/>
              <a:chExt cx="1300481" cy="397042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3F3887A-C2B7-C745-B936-B4BFAEC76539}"/>
                  </a:ext>
                </a:extLst>
              </p:cNvPr>
              <p:cNvCxnSpPr/>
              <p:nvPr/>
            </p:nvCxnSpPr>
            <p:spPr>
              <a:xfrm>
                <a:off x="3997798" y="3092116"/>
                <a:ext cx="1300481" cy="0"/>
              </a:xfrm>
              <a:prstGeom prst="line">
                <a:avLst/>
              </a:prstGeom>
              <a:ln w="19050">
                <a:prstDash val="soli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DECC4AB-DBD7-C647-93C6-43355699FC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8279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B2A340C-5644-D147-8A5B-2DAAB98B94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8172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483D8A-858F-7641-9185-3EDE72BF9D71}"/>
                </a:ext>
              </a:extLst>
            </p:cNvPr>
            <p:cNvSpPr txBox="1"/>
            <p:nvPr/>
          </p:nvSpPr>
          <p:spPr>
            <a:xfrm>
              <a:off x="1595030" y="313870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Times" pitchFamily="2" charset="0"/>
                  <a:ea typeface="Arial" charset="0"/>
                  <a:cs typeface="Arial" charset="0"/>
                </a:rPr>
                <a:t>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11698E6-475D-4D40-8BE1-5C458CA45971}"/>
              </a:ext>
            </a:extLst>
          </p:cNvPr>
          <p:cNvSpPr txBox="1"/>
          <p:nvPr/>
        </p:nvSpPr>
        <p:spPr>
          <a:xfrm>
            <a:off x="3628225" y="2650825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Computing 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c</a:t>
            </a:r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[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baseline="-25000" dirty="0">
                <a:latin typeface="Times" pitchFamily="2" charset="0"/>
                <a:ea typeface="Arial" charset="0"/>
                <a:cs typeface="Arial" charset="0"/>
              </a:rPr>
              <a:t>0</a:t>
            </a:r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]: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4B34CF-0908-9540-9C73-5B6E38088081}"/>
              </a:ext>
            </a:extLst>
          </p:cNvPr>
          <p:cNvSpPr txBox="1"/>
          <p:nvPr/>
        </p:nvSpPr>
        <p:spPr>
          <a:xfrm>
            <a:off x="3813953" y="398952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baseline="-25000" dirty="0">
                <a:latin typeface="Times" pitchFamily="2" charset="0"/>
                <a:ea typeface="Arial" charset="0"/>
                <a:cs typeface="Arial" charset="0"/>
              </a:rPr>
              <a:t>0</a:t>
            </a:r>
            <a:endParaRPr lang="en-US" dirty="0">
              <a:latin typeface="Times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24 L 0.14202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28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59364" cy="1066800"/>
          </a:xfrm>
        </p:spPr>
        <p:txBody>
          <a:bodyPr/>
          <a:lstStyle/>
          <a:p>
            <a:r>
              <a:rPr lang="en-US" altLang="zh-CN" dirty="0"/>
              <a:t>Sample Clock Offset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179587"/>
            <a:ext cx="87593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600" b="0" dirty="0">
                <a:latin typeface="+mj-lt"/>
              </a:rPr>
              <a:t>The transmitter and receiver may sample the signal at slightly different rates, leading to a </a:t>
            </a:r>
            <a:r>
              <a:rPr lang="en-US" sz="2600" i="1" spc="-150" dirty="0">
                <a:highlight>
                  <a:srgbClr val="FFFF99"/>
                </a:highlight>
                <a:latin typeface="+mj-lt"/>
              </a:rPr>
              <a:t>sample time offset </a:t>
            </a:r>
            <a:r>
              <a:rPr lang="en-US" sz="2600" i="1" spc="-150" dirty="0" err="1">
                <a:highlight>
                  <a:srgbClr val="FFFF99"/>
                </a:highlight>
                <a:latin typeface="+mj-lt"/>
              </a:rPr>
              <a:t>ζ</a:t>
            </a:r>
            <a:endParaRPr lang="en-US" sz="2600" i="1" spc="-150" dirty="0">
              <a:highlight>
                <a:srgbClr val="FFFF99"/>
              </a:highlight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600" b="0" dirty="0">
                <a:latin typeface="+mj-lt"/>
              </a:rPr>
              <a:t>All subcarriers experience the same sampling delay, but travel over different frequencies </a:t>
            </a:r>
            <a:endParaRPr lang="en-US" sz="2600" b="0" dirty="0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7BE80-DF9F-CA41-ACCB-A4CA0BC0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98" y="1643712"/>
            <a:ext cx="6490119" cy="25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1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Interference between reflected and line-of-sight radio waves results in </a:t>
            </a:r>
            <a:r>
              <a:rPr lang="en-US" altLang="x-none" b="1" dirty="0">
                <a:solidFill>
                  <a:srgbClr val="FF0000"/>
                </a:solidFill>
              </a:rPr>
              <a:t>frequency dependent fading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 dirty="0"/>
              <a:t>Last Time: Multipath causes Frequency </a:t>
            </a:r>
            <a:r>
              <a:rPr lang="en-US" altLang="x-none" sz="2800" i="1" dirty="0"/>
              <a:t>Selectivity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24" y="2906899"/>
            <a:ext cx="5283174" cy="34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9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30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59364" cy="1066800"/>
          </a:xfrm>
        </p:spPr>
        <p:txBody>
          <a:bodyPr/>
          <a:lstStyle/>
          <a:p>
            <a:r>
              <a:rPr lang="en-US" altLang="zh-CN" sz="3600" dirty="0"/>
              <a:t>Correcting Sample Clock Offset</a:t>
            </a:r>
            <a:br>
              <a:rPr lang="en-US" altLang="zh-CN" sz="3600" dirty="0"/>
            </a:br>
            <a:r>
              <a:rPr lang="en-US" altLang="zh-CN" sz="3600" dirty="0"/>
              <a:t>in the Frequency Domain</a:t>
            </a:r>
            <a:endParaRPr lang="en-US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2991" y="5184132"/>
            <a:ext cx="86787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600" b="0" dirty="0">
                <a:latin typeface="+mj-lt"/>
              </a:rPr>
              <a:t>Sample clock offset : slope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600" b="0" dirty="0">
                <a:latin typeface="+mj-lt"/>
              </a:rPr>
              <a:t>Residual CFO: intersection with y-axis</a:t>
            </a:r>
            <a:endParaRPr lang="en-US" sz="2600" b="0" dirty="0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87" y="1739932"/>
            <a:ext cx="5297557" cy="2923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4E0265-C226-1849-85D2-9621266F248E}"/>
              </a:ext>
            </a:extLst>
          </p:cNvPr>
          <p:cNvSpPr txBox="1"/>
          <p:nvPr/>
        </p:nvSpPr>
        <p:spPr>
          <a:xfrm>
            <a:off x="5700502" y="3386664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1897F-19D8-0F46-BFD6-2B43FFCEC685}"/>
              </a:ext>
            </a:extLst>
          </p:cNvPr>
          <p:cNvSpPr txBox="1"/>
          <p:nvPr/>
        </p:nvSpPr>
        <p:spPr>
          <a:xfrm>
            <a:off x="3247796" y="2080768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⦟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81BCBD-7001-884B-A5F9-9DAD78979E58}"/>
                  </a:ext>
                </a:extLst>
              </p:cNvPr>
              <p:cNvSpPr txBox="1"/>
              <p:nvPr/>
            </p:nvSpPr>
            <p:spPr>
              <a:xfrm>
                <a:off x="5652374" y="1921397"/>
                <a:ext cx="1578445" cy="7188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𝝅𝜻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𝑭𝑭𝑻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81BCBD-7001-884B-A5F9-9DAD78979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374" y="1921397"/>
                <a:ext cx="1578445" cy="718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205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OFDM with up to 48 subcarriers</a:t>
            </a:r>
          </a:p>
          <a:p>
            <a:pPr lvl="1"/>
            <a:r>
              <a:rPr lang="en-US" altLang="x-none" dirty="0"/>
              <a:t>Subcarrier spacing is 312.5 KHz</a:t>
            </a:r>
          </a:p>
          <a:p>
            <a:pPr lvl="1"/>
            <a:r>
              <a:rPr lang="en-US" altLang="x-none" dirty="0"/>
              <a:t>Subcarriers modulated: BPSK, QPSK, 16-QAM, or 64-QAM</a:t>
            </a:r>
          </a:p>
          <a:p>
            <a:endParaRPr lang="en-US" altLang="x-none" dirty="0"/>
          </a:p>
          <a:p>
            <a:r>
              <a:rPr lang="en-US" altLang="x-none" dirty="0"/>
              <a:t>Uses a convolutional code at a rate of ½, 2/3, ¾ , or 5/6 to provide forward error correction</a:t>
            </a:r>
          </a:p>
          <a:p>
            <a:endParaRPr lang="en-US" altLang="x-none" dirty="0"/>
          </a:p>
          <a:p>
            <a:r>
              <a:rPr lang="en-US" altLang="x-none" dirty="0"/>
              <a:t>Results in data rates of 6, 9, 12, 18, 24, 36, 48, and 54 </a:t>
            </a:r>
            <a:r>
              <a:rPr lang="en-US" altLang="x-none" dirty="0" err="1"/>
              <a:t>MBps</a:t>
            </a:r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Cyclic prefix is 25% of a symbol time (16 vs 64)</a:t>
            </a: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Example: IEEE 802.11a, 802.11g</a:t>
            </a:r>
          </a:p>
        </p:txBody>
      </p:sp>
    </p:spTree>
    <p:extLst>
      <p:ext uri="{BB962C8B-B14F-4D97-AF65-F5344CB8AC3E}">
        <p14:creationId xmlns:p14="http://schemas.microsoft.com/office/powerpoint/2010/main" val="2247395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676E69-1B12-4342-9395-FEE802E6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580E5F-332E-2147-855D-E9C0CA2F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Per-subcarrier Bit Rate Choice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02187-E3B0-8E46-BFE0-50BE0FDE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248" y="1875467"/>
            <a:ext cx="6193504" cy="36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58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Tuesday Topic: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MIMO I: Spatial Diversity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Friday Precept: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Lab 4: Single-carrier transceiver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on the HackRF hardware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4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Problem: Inter-symbol interference (ISI)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4" descr="AABRMPT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443" y="1833172"/>
            <a:ext cx="8760423" cy="22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4443" y="4867785"/>
            <a:ext cx="8759267" cy="16099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2pPr>
            <a:lvl3pPr marL="11445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3pPr>
            <a:lvl4pPr marL="16017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4pPr>
            <a:lvl5pPr marL="20589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5pPr>
            <a:lvl6pPr marL="2518120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596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380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164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95" dirty="0"/>
              <a:t>Transmitted signal</a:t>
            </a:r>
          </a:p>
          <a:p>
            <a:r>
              <a:rPr lang="en-US" sz="2795" dirty="0"/>
              <a:t>Received signal with ISI</a:t>
            </a:r>
          </a:p>
        </p:txBody>
      </p:sp>
      <p:sp>
        <p:nvSpPr>
          <p:cNvPr id="11" name="Oval 10"/>
          <p:cNvSpPr/>
          <p:nvPr/>
        </p:nvSpPr>
        <p:spPr>
          <a:xfrm>
            <a:off x="4533900" y="4959605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33900" y="5388987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1002" y="270736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02428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14450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26473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9565" y="2707360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05364" y="3175657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7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43" y="4867786"/>
            <a:ext cx="8759267" cy="1793728"/>
          </a:xfrm>
        </p:spPr>
        <p:txBody>
          <a:bodyPr>
            <a:normAutofit/>
          </a:bodyPr>
          <a:lstStyle/>
          <a:p>
            <a:r>
              <a:rPr lang="en-US" dirty="0"/>
              <a:t>Transmitted signal</a:t>
            </a:r>
          </a:p>
          <a:p>
            <a:r>
              <a:rPr lang="en-US" dirty="0"/>
              <a:t>Received signal with ISI</a:t>
            </a:r>
          </a:p>
          <a:p>
            <a:endParaRPr lang="en-US" dirty="0"/>
          </a:p>
          <a:p>
            <a:r>
              <a:rPr lang="en-US" dirty="0"/>
              <a:t>ISI at one symbol </a:t>
            </a:r>
            <a:r>
              <a:rPr lang="en-US" b="1" dirty="0">
                <a:solidFill>
                  <a:srgbClr val="FF0000"/>
                </a:solidFill>
              </a:rPr>
              <a:t>depends on</a:t>
            </a:r>
            <a:r>
              <a:rPr lang="en-US" b="1" dirty="0"/>
              <a:t> </a:t>
            </a:r>
            <a:r>
              <a:rPr lang="en-US" dirty="0"/>
              <a:t>the value of </a:t>
            </a:r>
            <a:r>
              <a:rPr lang="en-US" b="1" dirty="0">
                <a:solidFill>
                  <a:srgbClr val="FF0000"/>
                </a:solidFill>
              </a:rPr>
              <a:t>other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symbols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Problem: Inter-symbol interference (ISI)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C908-0101-D84D-BCF9-589A5CABA3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4" descr="AABRMPT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443" y="2141358"/>
            <a:ext cx="8760423" cy="25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63781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63064" y="333490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67946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28823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4967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76649" y="3128009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15130" y="2625709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36812" y="2420179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76649" y="333490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15130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36812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69542" y="4976696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69542" y="5370856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2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Delay Spread and Frequency-Selective Fading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Time-Domain Equalization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Orthogonal Frequency Division Multiplexing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7496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Wideband System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7928" y="2023421"/>
            <a:ext cx="990600" cy="45720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p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(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t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)</a:t>
            </a:r>
            <a:endParaRPr lang="en-US" b="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089" y="2498735"/>
            <a:ext cx="2616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Transmit</a:t>
            </a:r>
            <a:r>
              <a:rPr lang="zh-CN" alt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pulse 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179" y="2050898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" pitchFamily="2" charset="0"/>
                <a:ea typeface="Arial" charset="0"/>
                <a:cs typeface="Arial" charset="0"/>
              </a:rPr>
              <a:t>Data</a:t>
            </a:r>
            <a:r>
              <a:rPr lang="en-US" altLang="zh-CN" b="0" i="1" dirty="0">
                <a:latin typeface="Times" pitchFamily="2" charset="0"/>
                <a:ea typeface="Arial" charset="0"/>
                <a:cs typeface="Arial" charset="0"/>
              </a:rPr>
              <a:t> d</a:t>
            </a:r>
            <a:r>
              <a:rPr lang="en-US" altLang="zh-CN" b="0" i="1" baseline="-25000" dirty="0">
                <a:latin typeface="Times" pitchFamily="2" charset="0"/>
                <a:ea typeface="Arial" charset="0"/>
                <a:cs typeface="Arial" charset="0"/>
              </a:rPr>
              <a:t>k</a:t>
            </a:r>
            <a:endParaRPr lang="en-US" b="0" i="1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>
            <a:cxnSpLocks/>
            <a:stCxn id="10" idx="3"/>
            <a:endCxn id="8" idx="1"/>
          </p:cNvCxnSpPr>
          <p:nvPr/>
        </p:nvCxnSpPr>
        <p:spPr>
          <a:xfrm>
            <a:off x="1107934" y="2250953"/>
            <a:ext cx="449994" cy="1068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626974" y="2227067"/>
            <a:ext cx="2575223" cy="1238582"/>
          </a:xfrm>
          <a:custGeom>
            <a:avLst/>
            <a:gdLst>
              <a:gd name="connsiteX0" fmla="*/ 906162 w 2575223"/>
              <a:gd name="connsiteY0" fmla="*/ 9512 h 1511036"/>
              <a:gd name="connsiteX1" fmla="*/ 2314832 w 2575223"/>
              <a:gd name="connsiteY1" fmla="*/ 9512 h 1511036"/>
              <a:gd name="connsiteX2" fmla="*/ 2561968 w 2575223"/>
              <a:gd name="connsiteY2" fmla="*/ 108366 h 1511036"/>
              <a:gd name="connsiteX3" fmla="*/ 2277762 w 2575223"/>
              <a:gd name="connsiteY3" fmla="*/ 380215 h 1511036"/>
              <a:gd name="connsiteX4" fmla="*/ 152400 w 2575223"/>
              <a:gd name="connsiteY4" fmla="*/ 1306971 h 1511036"/>
              <a:gd name="connsiteX5" fmla="*/ 300681 w 2575223"/>
              <a:gd name="connsiteY5" fmla="*/ 1492323 h 1511036"/>
              <a:gd name="connsiteX6" fmla="*/ 1351005 w 2575223"/>
              <a:gd name="connsiteY6" fmla="*/ 1504680 h 151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5223" h="1511036">
                <a:moveTo>
                  <a:pt x="906162" y="9512"/>
                </a:moveTo>
                <a:cubicBezTo>
                  <a:pt x="1472513" y="1274"/>
                  <a:pt x="2038864" y="-6964"/>
                  <a:pt x="2314832" y="9512"/>
                </a:cubicBezTo>
                <a:cubicBezTo>
                  <a:pt x="2590800" y="25988"/>
                  <a:pt x="2568146" y="46582"/>
                  <a:pt x="2561968" y="108366"/>
                </a:cubicBezTo>
                <a:cubicBezTo>
                  <a:pt x="2555790" y="170150"/>
                  <a:pt x="2679357" y="180448"/>
                  <a:pt x="2277762" y="380215"/>
                </a:cubicBezTo>
                <a:cubicBezTo>
                  <a:pt x="1876167" y="579983"/>
                  <a:pt x="481913" y="1121620"/>
                  <a:pt x="152400" y="1306971"/>
                </a:cubicBezTo>
                <a:cubicBezTo>
                  <a:pt x="-177113" y="1492322"/>
                  <a:pt x="100914" y="1459372"/>
                  <a:pt x="300681" y="1492323"/>
                </a:cubicBezTo>
                <a:cubicBezTo>
                  <a:pt x="500448" y="1525274"/>
                  <a:pt x="1351005" y="1504680"/>
                  <a:pt x="1351005" y="1504680"/>
                </a:cubicBezTo>
              </a:path>
            </a:pathLst>
          </a:cu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0797" y="3237048"/>
            <a:ext cx="990600" cy="4572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h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(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t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)</a:t>
            </a:r>
            <a:endParaRPr lang="en-US" b="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263307" y="3456304"/>
            <a:ext cx="2531994" cy="1061981"/>
          </a:xfrm>
          <a:custGeom>
            <a:avLst/>
            <a:gdLst>
              <a:gd name="connsiteX0" fmla="*/ 906162 w 2575223"/>
              <a:gd name="connsiteY0" fmla="*/ 9512 h 1511036"/>
              <a:gd name="connsiteX1" fmla="*/ 2314832 w 2575223"/>
              <a:gd name="connsiteY1" fmla="*/ 9512 h 1511036"/>
              <a:gd name="connsiteX2" fmla="*/ 2561968 w 2575223"/>
              <a:gd name="connsiteY2" fmla="*/ 108366 h 1511036"/>
              <a:gd name="connsiteX3" fmla="*/ 2277762 w 2575223"/>
              <a:gd name="connsiteY3" fmla="*/ 380215 h 1511036"/>
              <a:gd name="connsiteX4" fmla="*/ 152400 w 2575223"/>
              <a:gd name="connsiteY4" fmla="*/ 1306971 h 1511036"/>
              <a:gd name="connsiteX5" fmla="*/ 300681 w 2575223"/>
              <a:gd name="connsiteY5" fmla="*/ 1492323 h 1511036"/>
              <a:gd name="connsiteX6" fmla="*/ 1351005 w 2575223"/>
              <a:gd name="connsiteY6" fmla="*/ 1504680 h 1511036"/>
              <a:gd name="connsiteX0" fmla="*/ 1721393 w 2575223"/>
              <a:gd name="connsiteY0" fmla="*/ 2753 h 1527348"/>
              <a:gd name="connsiteX1" fmla="*/ 2314832 w 2575223"/>
              <a:gd name="connsiteY1" fmla="*/ 25824 h 1527348"/>
              <a:gd name="connsiteX2" fmla="*/ 2561968 w 2575223"/>
              <a:gd name="connsiteY2" fmla="*/ 124678 h 1527348"/>
              <a:gd name="connsiteX3" fmla="*/ 2277762 w 2575223"/>
              <a:gd name="connsiteY3" fmla="*/ 396527 h 1527348"/>
              <a:gd name="connsiteX4" fmla="*/ 152400 w 2575223"/>
              <a:gd name="connsiteY4" fmla="*/ 1323283 h 1527348"/>
              <a:gd name="connsiteX5" fmla="*/ 300681 w 2575223"/>
              <a:gd name="connsiteY5" fmla="*/ 1508635 h 1527348"/>
              <a:gd name="connsiteX6" fmla="*/ 1351005 w 2575223"/>
              <a:gd name="connsiteY6" fmla="*/ 1520992 h 1527348"/>
              <a:gd name="connsiteX0" fmla="*/ 1721393 w 2573429"/>
              <a:gd name="connsiteY0" fmla="*/ 2753 h 1527348"/>
              <a:gd name="connsiteX1" fmla="*/ 2339289 w 2573429"/>
              <a:gd name="connsiteY1" fmla="*/ 25824 h 1527348"/>
              <a:gd name="connsiteX2" fmla="*/ 2561968 w 2573429"/>
              <a:gd name="connsiteY2" fmla="*/ 124678 h 1527348"/>
              <a:gd name="connsiteX3" fmla="*/ 2277762 w 2573429"/>
              <a:gd name="connsiteY3" fmla="*/ 396527 h 1527348"/>
              <a:gd name="connsiteX4" fmla="*/ 152400 w 2573429"/>
              <a:gd name="connsiteY4" fmla="*/ 1323283 h 1527348"/>
              <a:gd name="connsiteX5" fmla="*/ 300681 w 2573429"/>
              <a:gd name="connsiteY5" fmla="*/ 1508635 h 1527348"/>
              <a:gd name="connsiteX6" fmla="*/ 1351005 w 2573429"/>
              <a:gd name="connsiteY6" fmla="*/ 1520992 h 152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429" h="1527348">
                <a:moveTo>
                  <a:pt x="1721393" y="2753"/>
                </a:moveTo>
                <a:cubicBezTo>
                  <a:pt x="2287744" y="-5485"/>
                  <a:pt x="2199193" y="5503"/>
                  <a:pt x="2339289" y="25824"/>
                </a:cubicBezTo>
                <a:cubicBezTo>
                  <a:pt x="2479385" y="46145"/>
                  <a:pt x="2572222" y="62894"/>
                  <a:pt x="2561968" y="124678"/>
                </a:cubicBezTo>
                <a:cubicBezTo>
                  <a:pt x="2551714" y="186462"/>
                  <a:pt x="2679357" y="196760"/>
                  <a:pt x="2277762" y="396527"/>
                </a:cubicBezTo>
                <a:cubicBezTo>
                  <a:pt x="1876167" y="596295"/>
                  <a:pt x="481913" y="1137932"/>
                  <a:pt x="152400" y="1323283"/>
                </a:cubicBezTo>
                <a:cubicBezTo>
                  <a:pt x="-177113" y="1508634"/>
                  <a:pt x="100914" y="1475684"/>
                  <a:pt x="300681" y="1508635"/>
                </a:cubicBezTo>
                <a:cubicBezTo>
                  <a:pt x="500448" y="1541586"/>
                  <a:pt x="1351005" y="1520992"/>
                  <a:pt x="1351005" y="1520992"/>
                </a:cubicBezTo>
              </a:path>
            </a:pathLst>
          </a:cu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90348" y="4289685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p</a:t>
            </a:r>
            <a:r>
              <a:rPr lang="zh-CN" altLang="en-US" b="0" i="1" dirty="0">
                <a:solidFill>
                  <a:schemeClr val="tx1"/>
                </a:solidFill>
                <a:latin typeface="Times" pitchFamily="2" charset="0"/>
              </a:rPr>
              <a:t>*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(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−t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)</a:t>
            </a:r>
            <a:endParaRPr lang="en-US" b="0" dirty="0">
              <a:solidFill>
                <a:schemeClr val="tx1"/>
              </a:solidFill>
              <a:latin typeface="Times" pitchFamily="2" charset="0"/>
            </a:endParaRPr>
          </a:p>
        </p:txBody>
      </p:sp>
      <p:cxnSp>
        <p:nvCxnSpPr>
          <p:cNvPr id="29" name="Straight Connector 28"/>
          <p:cNvCxnSpPr>
            <a:cxnSpLocks/>
            <a:stCxn id="27" idx="3"/>
            <a:endCxn id="34" idx="2"/>
          </p:cNvCxnSpPr>
          <p:nvPr/>
        </p:nvCxnSpPr>
        <p:spPr>
          <a:xfrm flipV="1">
            <a:off x="4580948" y="4518110"/>
            <a:ext cx="180588" cy="175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792072" y="4196209"/>
            <a:ext cx="328537" cy="322076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20609" y="4518110"/>
            <a:ext cx="269849" cy="117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761536" y="4477551"/>
            <a:ext cx="83383" cy="8111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07482" y="4289685"/>
            <a:ext cx="990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h</a:t>
            </a:r>
            <a:r>
              <a:rPr lang="en-US" altLang="zh-CN" b="0" i="1" baseline="-25000" dirty="0">
                <a:solidFill>
                  <a:schemeClr val="tx1"/>
                </a:solidFill>
                <a:latin typeface="Times" pitchFamily="2" charset="0"/>
              </a:rPr>
              <a:t>eq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(t)</a:t>
            </a:r>
            <a:endParaRPr lang="en-US" b="0" i="1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31039" y="3886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i="1" dirty="0">
                <a:latin typeface="Times" pitchFamily="2" charset="0"/>
                <a:ea typeface="Arial" charset="0"/>
                <a:cs typeface="Arial" charset="0"/>
              </a:rPr>
              <a:t>y</a:t>
            </a:r>
            <a:r>
              <a:rPr lang="en-US" altLang="zh-CN" sz="1800" b="0" i="1" baseline="-25000" dirty="0">
                <a:latin typeface="Times" pitchFamily="2" charset="0"/>
                <a:ea typeface="Arial" charset="0"/>
                <a:cs typeface="Arial" charset="0"/>
              </a:rPr>
              <a:t>t</a:t>
            </a:r>
            <a:endParaRPr lang="en-US" sz="1800" b="0" i="1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68131" y="389819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y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[</a:t>
            </a:r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]</a:t>
            </a:r>
            <a:endParaRPr lang="en-US" sz="1800" b="0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398082" y="4511552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25644" y="4291872"/>
                <a:ext cx="2030813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" pitchFamily="2" charset="0"/>
                    <a:ea typeface="Arial" charset="0"/>
                    <a:cs typeface="Arial" charset="0"/>
                  </a:rPr>
                  <a:t>Received data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altLang="zh-CN" b="0" i="1" dirty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𝑑</m:t>
                        </m:r>
                        <m:r>
                          <a:rPr lang="en-US" altLang="zh-CN" b="0" i="1" baseline="-25000" dirty="0" err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e>
                    </m:acc>
                  </m:oMath>
                </a14:m>
                <a:endParaRPr lang="en-US" b="0" i="1" baseline="-25000" dirty="0">
                  <a:latin typeface="Times" pitchFamily="2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644" y="4291872"/>
                <a:ext cx="2030813" cy="416332"/>
              </a:xfrm>
              <a:prstGeom prst="rect">
                <a:avLst/>
              </a:prstGeom>
              <a:blipFill>
                <a:blip r:embed="rId3"/>
                <a:stretch>
                  <a:fillRect l="-2484" t="-29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185726" y="4796773"/>
            <a:ext cx="184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Matched filter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31536" y="4796773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Equalizer</a:t>
            </a:r>
            <a:endParaRPr lang="en-US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400" y="1814950"/>
            <a:ext cx="4265615" cy="109109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48635" y="3966003"/>
            <a:ext cx="3795691" cy="123088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14585" y="1408837"/>
            <a:ext cx="157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Transmitter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31634" y="3550247"/>
            <a:ext cx="1253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8798" y="2997092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32600" y="5319702"/>
                <a:ext cx="41606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𝒑</m:t>
                          </m:r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∗</m:t>
                          </m:r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𝒉</m:t>
                          </m:r>
                        </m:e>
                      </m:d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∗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𝒑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(−</m:t>
                      </m:r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00" y="5319702"/>
                <a:ext cx="4160691" cy="430887"/>
              </a:xfrm>
              <a:prstGeom prst="rect">
                <a:avLst/>
              </a:prstGeom>
              <a:blipFill>
                <a:blip r:embed="rId4"/>
                <a:stretch>
                  <a:fillRect l="-3670" r="-1223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154464" y="5984399"/>
            <a:ext cx="8760936" cy="5910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2000" i="1" dirty="0">
                <a:highlight>
                  <a:srgbClr val="FFFF99"/>
                </a:highlight>
              </a:rPr>
              <a:t>Composite channel f</a:t>
            </a:r>
            <a:r>
              <a:rPr lang="en-US" altLang="x-none" sz="2000" dirty="0">
                <a:highlight>
                  <a:srgbClr val="FFFF99"/>
                </a:highlight>
              </a:rPr>
              <a:t> </a:t>
            </a:r>
            <a:r>
              <a:rPr lang="en-US" altLang="x-none" sz="2000" b="0" dirty="0">
                <a:highlight>
                  <a:srgbClr val="FFFF99"/>
                </a:highlight>
              </a:rPr>
              <a:t>between data and received signal </a:t>
            </a:r>
            <a:r>
              <a:rPr lang="en-US" altLang="x-none" sz="2000" b="0" i="1" dirty="0">
                <a:highlight>
                  <a:srgbClr val="FFFF99"/>
                </a:highlight>
              </a:rPr>
              <a:t>y</a:t>
            </a:r>
            <a:r>
              <a:rPr lang="en-US" altLang="x-none" sz="2000" b="0" dirty="0">
                <a:highlight>
                  <a:srgbClr val="FFFF99"/>
                </a:highlight>
              </a:rPr>
              <a:t>[</a:t>
            </a:r>
            <a:r>
              <a:rPr lang="en-US" altLang="x-none" sz="2000" b="0" i="1" dirty="0">
                <a:highlight>
                  <a:srgbClr val="FFFF99"/>
                </a:highlight>
              </a:rPr>
              <a:t>n</a:t>
            </a:r>
            <a:r>
              <a:rPr lang="en-US" altLang="x-none" sz="2000" b="0" dirty="0">
                <a:highlight>
                  <a:srgbClr val="FFFF99"/>
                </a:highlight>
              </a:rPr>
              <a:t>]</a:t>
            </a:r>
            <a:r>
              <a:rPr lang="en-US" altLang="x-none" sz="2000" b="0" dirty="0"/>
              <a:t> is made up of the transmit pulse shape, radio channel, and matched filter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14821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13" y="4283374"/>
            <a:ext cx="7408639" cy="23767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Zero-Forcing Equalizer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14145" y="2679086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p</a:t>
            </a:r>
            <a:r>
              <a:rPr lang="zh-CN" altLang="en-US" b="0" i="1" dirty="0">
                <a:solidFill>
                  <a:schemeClr val="tx1"/>
                </a:solidFill>
                <a:latin typeface="Times" pitchFamily="2" charset="0"/>
              </a:rPr>
              <a:t>*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(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−t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)</a:t>
            </a:r>
            <a:endParaRPr lang="en-US" b="0" dirty="0">
              <a:solidFill>
                <a:schemeClr val="tx1"/>
              </a:solidFill>
              <a:latin typeface="Times" pitchFamily="2" charset="0"/>
            </a:endParaRPr>
          </a:p>
        </p:txBody>
      </p:sp>
      <p:cxnSp>
        <p:nvCxnSpPr>
          <p:cNvPr id="29" name="Straight Connector 28"/>
          <p:cNvCxnSpPr>
            <a:cxnSpLocks/>
            <a:stCxn id="27" idx="3"/>
            <a:endCxn id="34" idx="2"/>
          </p:cNvCxnSpPr>
          <p:nvPr/>
        </p:nvCxnSpPr>
        <p:spPr>
          <a:xfrm flipV="1">
            <a:off x="4304745" y="2907511"/>
            <a:ext cx="180588" cy="175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34" idx="7"/>
          </p:cNvCxnSpPr>
          <p:nvPr/>
        </p:nvCxnSpPr>
        <p:spPr>
          <a:xfrm flipV="1">
            <a:off x="4556505" y="2585611"/>
            <a:ext cx="287901" cy="293220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endCxn id="35" idx="1"/>
          </p:cNvCxnSpPr>
          <p:nvPr/>
        </p:nvCxnSpPr>
        <p:spPr>
          <a:xfrm>
            <a:off x="4844406" y="2907511"/>
            <a:ext cx="286873" cy="175"/>
          </a:xfrm>
          <a:prstGeom prst="line">
            <a:avLst/>
          </a:prstGeom>
          <a:ln w="34925">
            <a:prstDash val="solid"/>
            <a:headEnd type="oval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485333" y="2866952"/>
            <a:ext cx="83383" cy="8111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31279" y="2679086"/>
            <a:ext cx="990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h</a:t>
            </a:r>
            <a:r>
              <a:rPr lang="en-US" altLang="zh-CN" b="0" i="1" baseline="-25000" dirty="0">
                <a:solidFill>
                  <a:schemeClr val="tx1"/>
                </a:solidFill>
                <a:latin typeface="Times" pitchFamily="2" charset="0"/>
              </a:rPr>
              <a:t>eq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(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t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)</a:t>
            </a:r>
            <a:endParaRPr lang="en-US" b="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8625" y="22573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i="1" dirty="0">
                <a:latin typeface="Times" pitchFamily="2" charset="0"/>
                <a:ea typeface="Arial" charset="0"/>
                <a:cs typeface="Arial" charset="0"/>
              </a:rPr>
              <a:t>y</a:t>
            </a:r>
            <a:r>
              <a:rPr lang="en-US" altLang="zh-CN" sz="1800" b="0" i="1" baseline="-25000" dirty="0">
                <a:latin typeface="Times" pitchFamily="2" charset="0"/>
                <a:ea typeface="Arial" charset="0"/>
                <a:cs typeface="Arial" charset="0"/>
              </a:rPr>
              <a:t>t</a:t>
            </a:r>
            <a:endParaRPr lang="en-US" sz="1800" b="0" i="1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7334" y="22543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y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[</a:t>
            </a:r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]</a:t>
            </a:r>
            <a:endParaRPr lang="en-US" sz="1800" b="0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21879" y="2900953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8224" y="2675773"/>
                <a:ext cx="483914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𝑑</m:t>
                          </m:r>
                          <m:r>
                            <a:rPr lang="en-US" altLang="zh-CN" b="0" i="1" baseline="-25000" dirty="0" err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b="0" i="1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224" y="2675773"/>
                <a:ext cx="483914" cy="416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909523" y="3186174"/>
            <a:ext cx="184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Matched 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41733" y="3186174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Equalizer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400" y="1354771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01930" y="3586284"/>
                <a:ext cx="1649298" cy="63280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𝐻</m:t>
                      </m:r>
                      <m:r>
                        <a:rPr lang="en-US" b="0" i="1" baseline="-2500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𝑒𝑞</m:t>
                      </m:r>
                      <m:d>
                        <m:dPr>
                          <m:ctrlPr>
                            <a:rPr lang="en-US" b="0" i="1" baseline="-2500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𝑓</m:t>
                          </m:r>
                        </m:e>
                      </m:d>
                      <m:r>
                        <a:rPr lang="is-IS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is-IS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930" y="3586284"/>
                <a:ext cx="1649298" cy="632802"/>
              </a:xfrm>
              <a:prstGeom prst="rect">
                <a:avLst/>
              </a:prstGeom>
              <a:blipFill>
                <a:blip r:embed="rId5"/>
                <a:stretch>
                  <a:fillRect l="-6870" r="-2290" b="-156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1751352" y="2907510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309520" y="2698251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43574" y="2910550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506893" y="2254030"/>
            <a:ext cx="3936" cy="444221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8166" y="1835512"/>
            <a:ext cx="359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Receiver front-end noise: </a:t>
            </a:r>
            <a:r>
              <a:rPr lang="en-US" altLang="zh-CN" i="1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zh-CN" i="1" baseline="-25000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en-US" i="1" baseline="-25000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749B9-877D-8D47-BB70-D13CFAB40340}"/>
              </a:ext>
            </a:extLst>
          </p:cNvPr>
          <p:cNvSpPr txBox="1"/>
          <p:nvPr/>
        </p:nvSpPr>
        <p:spPr>
          <a:xfrm>
            <a:off x="6663218" y="3990815"/>
            <a:ext cx="107407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Received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C026C-39FF-964C-8985-C158095F0D7E}"/>
              </a:ext>
            </a:extLst>
          </p:cNvPr>
          <p:cNvSpPr txBox="1"/>
          <p:nvPr/>
        </p:nvSpPr>
        <p:spPr>
          <a:xfrm>
            <a:off x="7404070" y="4960484"/>
            <a:ext cx="958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Received</a:t>
            </a:r>
          </a:p>
          <a:p>
            <a:r>
              <a:rPr lang="en-US" sz="11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Information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FBF7B1-8D6E-8D4A-A1EE-6EA3A6B4A64A}"/>
              </a:ext>
            </a:extLst>
          </p:cNvPr>
          <p:cNvSpPr txBox="1"/>
          <p:nvPr/>
        </p:nvSpPr>
        <p:spPr>
          <a:xfrm>
            <a:off x="7720489" y="5565151"/>
            <a:ext cx="569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1499451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442</TotalTime>
  <Words>1658</Words>
  <Application>Microsoft Macintosh PowerPoint</Application>
  <PresentationFormat>On-screen Show (4:3)</PresentationFormat>
  <Paragraphs>440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Arial (null)</vt:lpstr>
      <vt:lpstr>Arial Regular</vt:lpstr>
      <vt:lpstr>Calibri</vt:lpstr>
      <vt:lpstr>Cambria Math</vt:lpstr>
      <vt:lpstr>Corbel</vt:lpstr>
      <vt:lpstr>Courier New</vt:lpstr>
      <vt:lpstr>Times</vt:lpstr>
      <vt:lpstr>Times New Roman</vt:lpstr>
      <vt:lpstr>1_Office Theme</vt:lpstr>
      <vt:lpstr>CorelDRAW</vt:lpstr>
      <vt:lpstr>Receiver Designs for the Radio Channel</vt:lpstr>
      <vt:lpstr>Today</vt:lpstr>
      <vt:lpstr>Last Time: Multipath causes Delay Spread</vt:lpstr>
      <vt:lpstr>Last Time: Multipath causes Frequency Selectivity</vt:lpstr>
      <vt:lpstr>Problem: Inter-symbol interference (ISI)</vt:lpstr>
      <vt:lpstr>Problem: Inter-symbol interference (ISI)</vt:lpstr>
      <vt:lpstr>Today</vt:lpstr>
      <vt:lpstr>Wideband System Design</vt:lpstr>
      <vt:lpstr>Zero-Forcing Equalizer</vt:lpstr>
      <vt:lpstr>Today</vt:lpstr>
      <vt:lpstr>Simple Solution: Increase symbol time</vt:lpstr>
      <vt:lpstr>Symbol time determines frequency bandwidth</vt:lpstr>
      <vt:lpstr>A narrowband signal “fits into” the coherence bandwidth</vt:lpstr>
      <vt:lpstr>Wideband versus OFDM</vt:lpstr>
      <vt:lpstr>FDMA: Frequency Division Multiple Access </vt:lpstr>
      <vt:lpstr>Long sinusoids, different frequencies</vt:lpstr>
      <vt:lpstr>Integer-Multiple Frequencies</vt:lpstr>
      <vt:lpstr>OFDM Subcarriers are “Orthogonal”</vt:lpstr>
      <vt:lpstr>Generating an OFDM Signal</vt:lpstr>
      <vt:lpstr>Transmitting one OFDM symbol in time</vt:lpstr>
      <vt:lpstr>Receiving an OFDM signal</vt:lpstr>
      <vt:lpstr>What about the wireless channel?</vt:lpstr>
      <vt:lpstr>What about the wireless channel?</vt:lpstr>
      <vt:lpstr>Estimating the Channel</vt:lpstr>
      <vt:lpstr>Problem: Inter-OFDM Symbol Interference</vt:lpstr>
      <vt:lpstr>Problem: Receiver synchronization</vt:lpstr>
      <vt:lpstr>Interference solution: Inter-symbol guard interval</vt:lpstr>
      <vt:lpstr>Synchronization solution: Cyclic prefix</vt:lpstr>
      <vt:lpstr>OFDM signal: Frequency-Domain view</vt:lpstr>
      <vt:lpstr>OFDM signal: Time Domain View</vt:lpstr>
      <vt:lpstr>Peak to Average Power &amp; Transmit Amplifiers</vt:lpstr>
      <vt:lpstr>An OFDM Modem </vt:lpstr>
      <vt:lpstr>Packet detection</vt:lpstr>
      <vt:lpstr>Searching for the preamble in noise</vt:lpstr>
      <vt:lpstr>Search window encounters preamble</vt:lpstr>
      <vt:lpstr>Schmidl-Cox Packet Detection</vt:lpstr>
      <vt:lpstr>A Closer Look at Carrier Frequency Offset</vt:lpstr>
      <vt:lpstr>Estimating Carrier Frequency Offset</vt:lpstr>
      <vt:lpstr>Sample Clock Offset</vt:lpstr>
      <vt:lpstr>Correcting Sample Clock Offset in the Frequency Domain</vt:lpstr>
      <vt:lpstr>Example: IEEE 802.11a, 802.11g</vt:lpstr>
      <vt:lpstr>Per-subcarrier Bit Rate Choice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Receiver Designs for the Radio Channel</dc:title>
  <dc:creator>Kyle Jamieson</dc:creator>
  <cp:lastModifiedBy>Kyle Jamieson</cp:lastModifiedBy>
  <cp:revision>55</cp:revision>
  <cp:lastPrinted>2018-04-01T18:39:47Z</cp:lastPrinted>
  <dcterms:created xsi:type="dcterms:W3CDTF">2019-04-02T13:50:17Z</dcterms:created>
  <dcterms:modified xsi:type="dcterms:W3CDTF">2019-04-04T14:48:58Z</dcterms:modified>
</cp:coreProperties>
</file>