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46"/>
  </p:notesMasterIdLst>
  <p:handoutMasterIdLst>
    <p:handoutMasterId r:id="rId47"/>
  </p:handoutMasterIdLst>
  <p:sldIdLst>
    <p:sldId id="388" r:id="rId2"/>
    <p:sldId id="857" r:id="rId3"/>
    <p:sldId id="861" r:id="rId4"/>
    <p:sldId id="862" r:id="rId5"/>
    <p:sldId id="864" r:id="rId6"/>
    <p:sldId id="865" r:id="rId7"/>
    <p:sldId id="866" r:id="rId8"/>
    <p:sldId id="867" r:id="rId9"/>
    <p:sldId id="870" r:id="rId10"/>
    <p:sldId id="872" r:id="rId11"/>
    <p:sldId id="802" r:id="rId12"/>
    <p:sldId id="829" r:id="rId13"/>
    <p:sldId id="894" r:id="rId14"/>
    <p:sldId id="831" r:id="rId15"/>
    <p:sldId id="886" r:id="rId16"/>
    <p:sldId id="887" r:id="rId17"/>
    <p:sldId id="888" r:id="rId18"/>
    <p:sldId id="832" r:id="rId19"/>
    <p:sldId id="890" r:id="rId20"/>
    <p:sldId id="889" r:id="rId21"/>
    <p:sldId id="833" r:id="rId22"/>
    <p:sldId id="891" r:id="rId23"/>
    <p:sldId id="892" r:id="rId24"/>
    <p:sldId id="610" r:id="rId25"/>
    <p:sldId id="885" r:id="rId26"/>
    <p:sldId id="895" r:id="rId27"/>
    <p:sldId id="834" r:id="rId28"/>
    <p:sldId id="845" r:id="rId29"/>
    <p:sldId id="877" r:id="rId30"/>
    <p:sldId id="846" r:id="rId31"/>
    <p:sldId id="856" r:id="rId32"/>
    <p:sldId id="874" r:id="rId33"/>
    <p:sldId id="875" r:id="rId34"/>
    <p:sldId id="876" r:id="rId35"/>
    <p:sldId id="893" r:id="rId36"/>
    <p:sldId id="673" r:id="rId37"/>
    <p:sldId id="859" r:id="rId38"/>
    <p:sldId id="896" r:id="rId39"/>
    <p:sldId id="271" r:id="rId40"/>
    <p:sldId id="801" r:id="rId41"/>
    <p:sldId id="882" r:id="rId42"/>
    <p:sldId id="883" r:id="rId43"/>
    <p:sldId id="884" r:id="rId44"/>
    <p:sldId id="594" r:id="rId4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9900"/>
    <a:srgbClr val="FFFF99"/>
    <a:srgbClr val="92D050"/>
    <a:srgbClr val="FF3300"/>
    <a:srgbClr val="FFCC99"/>
    <a:srgbClr val="0000FF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35" autoAdjust="0"/>
    <p:restoredTop sz="84145" autoAdjust="0"/>
  </p:normalViewPr>
  <p:slideViewPr>
    <p:cSldViewPr snapToGrid="0">
      <p:cViewPr varScale="1">
        <p:scale>
          <a:sx n="183" d="100"/>
          <a:sy n="183" d="100"/>
        </p:scale>
        <p:origin x="372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urier New" pitchFamily="-107" charset="0"/>
              </a:defRPr>
            </a:lvl1pPr>
          </a:lstStyle>
          <a:p>
            <a:pPr>
              <a:defRPr/>
            </a:pPr>
            <a:fld id="{227F3E45-4A14-2D47-8F04-4BB42089EFB5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70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89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r" defTabSz="957263">
              <a:defRPr sz="1300" b="0">
                <a:latin typeface="Times New Roman" pitchFamily="-107" charset="0"/>
              </a:defRPr>
            </a:lvl1pPr>
          </a:lstStyle>
          <a:p>
            <a:pPr>
              <a:defRPr/>
            </a:pPr>
            <a:fld id="{B069701C-02A1-CE43-ADB4-E98A80C2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150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664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26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5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1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85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508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09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18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484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87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589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19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143829" y="9119891"/>
            <a:ext cx="3170162" cy="47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endParaRPr lang="en-US" altLang="x-none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de-AT" altLang="x-none" b="1" dirty="0"/>
          </a:p>
        </p:txBody>
      </p:sp>
    </p:spTree>
    <p:extLst>
      <p:ext uri="{BB962C8B-B14F-4D97-AF65-F5344CB8AC3E}">
        <p14:creationId xmlns:p14="http://schemas.microsoft.com/office/powerpoint/2010/main" val="845534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379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51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274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92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66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4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44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702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 algn="l"/>
            <a:endParaRPr lang="en-GB" sz="1200" dirty="0">
              <a:latin typeface="Arial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9032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5381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5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623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354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69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9774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35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91459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085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46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578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6697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9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8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12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05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93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48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382000" cy="19050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None/>
              <a:defRPr sz="2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 descr="Princeton_shield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9050" y="2971800"/>
            <a:ext cx="805900" cy="101817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52400" y="4343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39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400" y="178755"/>
            <a:ext cx="8763000" cy="62982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32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32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32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9B53-AEC7-9D43-BD4D-FB123296C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8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25" y="1470346"/>
            <a:ext cx="434037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70346"/>
            <a:ext cx="4263565" cy="487743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0562-6296-9E41-94C7-4DAE5BF4E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59364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573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AC4-E5A6-0446-ADDB-6CB25A5DD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z="3600" spc="-10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2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25072-9793-DD45-A50B-C84D5FD44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BDEDE-40D3-1C4C-B3CB-CF078D2D5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06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0B851-7313-6B4B-90F0-D21AC23BC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lack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111C5-E04E-4942-8174-12BB645D5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80000"/>
              </a:lnSpc>
              <a:defRPr spc="-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" y="129540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92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47800"/>
            <a:ext cx="8763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553200"/>
            <a:ext cx="2133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553200"/>
            <a:ext cx="2133600" cy="2127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400" b="1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fld id="{62406363-7E77-DB4B-97E5-317AD9418D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3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0090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•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–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Font typeface="Arial" pitchFamily="-1" charset="0"/>
        <a:buChar char="»"/>
        <a:defRPr sz="2400" kern="1200" spc="-5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22.png"/><Relationship Id="rId7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2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The Radio</a:t>
            </a:r>
            <a:r>
              <a:rPr lang="zh-CN" altLang="en-US" dirty="0"/>
              <a:t> </a:t>
            </a:r>
            <a:r>
              <a:rPr lang="en-US" altLang="zh-CN" dirty="0"/>
              <a:t>Channel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COS </a:t>
            </a:r>
            <a:r>
              <a:rPr lang="en-US" altLang="zh-CN" sz="2800" dirty="0"/>
              <a:t>463</a:t>
            </a:r>
            <a:r>
              <a:rPr lang="en-US" sz="2800" dirty="0"/>
              <a:t>: Wireless </a:t>
            </a:r>
            <a:r>
              <a:rPr lang="en-US" altLang="zh-CN" sz="2800" dirty="0"/>
              <a:t>Networks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sz="2800" dirty="0"/>
              <a:t>Lecture </a:t>
            </a:r>
            <a:r>
              <a:rPr lang="en-US" altLang="zh-CN" dirty="0"/>
              <a:t>14</a:t>
            </a:r>
            <a:endParaRPr lang="en-US" sz="2800" dirty="0"/>
          </a:p>
          <a:p>
            <a:pPr>
              <a:lnSpc>
                <a:spcPct val="100000"/>
              </a:lnSpc>
            </a:pPr>
            <a:r>
              <a:rPr lang="en-US" b="1" dirty="0"/>
              <a:t>Kyle Jamieson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247" y="6248400"/>
            <a:ext cx="5333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[Parts adapted from I. Darwazeh, A. Goldsmith, T. Rappaport, 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P.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 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Steenkiste</a:t>
            </a:r>
            <a:r>
              <a:rPr 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Regular"/>
                <a:ea typeface="Corbel" charset="0"/>
                <a:cs typeface="Corbel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2707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D30855-09DC-264B-9CAD-D36BD3C9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537259"/>
            <a:ext cx="8763000" cy="939740"/>
          </a:xfrm>
        </p:spPr>
        <p:txBody>
          <a:bodyPr>
            <a:normAutofit/>
          </a:bodyPr>
          <a:lstStyle/>
          <a:p>
            <a:r>
              <a:rPr lang="en-US" sz="2000" b="1" i="1" dirty="0"/>
              <a:t>Small-scale models: </a:t>
            </a:r>
            <a:r>
              <a:rPr lang="en-US" sz="2000" dirty="0"/>
              <a:t>Characterize the channel over </a:t>
            </a:r>
            <a:r>
              <a:rPr lang="en-US" sz="2000" b="1" dirty="0">
                <a:highlight>
                  <a:srgbClr val="FFFF00"/>
                </a:highlight>
              </a:rPr>
              <a:t>at most</a:t>
            </a:r>
            <a:r>
              <a:rPr lang="en-US" sz="2000" dirty="0"/>
              <a:t> a few </a:t>
            </a:r>
            <a:r>
              <a:rPr lang="en-US" sz="2000" b="1" dirty="0">
                <a:solidFill>
                  <a:srgbClr val="0070C0"/>
                </a:solidFill>
              </a:rPr>
              <a:t>wavelengths</a:t>
            </a:r>
            <a:r>
              <a:rPr lang="en-US" sz="2000" dirty="0"/>
              <a:t> or a few </a:t>
            </a:r>
            <a:r>
              <a:rPr lang="en-US" sz="2000" b="1" dirty="0">
                <a:solidFill>
                  <a:srgbClr val="0070C0"/>
                </a:solidFill>
              </a:rPr>
              <a:t>seconds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AF286-1269-2A4D-AC2A-02AAB5267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F75113-1571-DB41-BAE6-A195DA3BA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Small-scale versus large-scale modeling</a:t>
            </a:r>
          </a:p>
        </p:txBody>
      </p:sp>
      <p:pic>
        <p:nvPicPr>
          <p:cNvPr id="5" name="Picture 4" descr="4-1">
            <a:extLst>
              <a:ext uri="{FF2B5EF4-FFF2-40B4-BE49-F238E27FC236}">
                <a16:creationId xmlns:a16="http://schemas.microsoft.com/office/drawing/2014/main" id="{D9C3A806-A89E-8D4E-81C3-C3CACB797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356" y="1666461"/>
            <a:ext cx="5483087" cy="342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632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Receiver gets </a:t>
            </a:r>
            <a:r>
              <a:rPr lang="en-US" altLang="en-US" sz="2000" b="1" dirty="0"/>
              <a:t>multiple copies </a:t>
            </a:r>
            <a:r>
              <a:rPr lang="en-US" altLang="en-US" sz="2000" dirty="0"/>
              <a:t>of signal</a:t>
            </a:r>
          </a:p>
          <a:p>
            <a:pPr lvl="1"/>
            <a:r>
              <a:rPr lang="en-US" altLang="en-US" sz="2000" dirty="0"/>
              <a:t>Each copy follows </a:t>
            </a:r>
            <a:r>
              <a:rPr lang="en-US" altLang="en-US" sz="2000" b="1" dirty="0"/>
              <a:t>different path</a:t>
            </a:r>
            <a:r>
              <a:rPr lang="en-US" altLang="en-US" sz="2000" dirty="0"/>
              <a:t>, with </a:t>
            </a:r>
            <a:r>
              <a:rPr lang="en-US" altLang="en-US" sz="2000" b="1" dirty="0">
                <a:highlight>
                  <a:srgbClr val="FFFF00"/>
                </a:highlight>
              </a:rPr>
              <a:t>different path length</a:t>
            </a:r>
          </a:p>
          <a:p>
            <a:pPr lvl="1"/>
            <a:r>
              <a:rPr lang="en-US" altLang="en-US" sz="2000" dirty="0"/>
              <a:t>Copies can </a:t>
            </a:r>
            <a:r>
              <a:rPr lang="en-US" altLang="en-US" sz="2000" b="1" dirty="0">
                <a:highlight>
                  <a:srgbClr val="FFFF00"/>
                </a:highlight>
              </a:rPr>
              <a:t>either strengthen or weaken </a:t>
            </a:r>
            <a:r>
              <a:rPr lang="en-US" altLang="en-US" sz="2000" dirty="0"/>
              <a:t>each other</a:t>
            </a:r>
          </a:p>
          <a:p>
            <a:pPr lvl="2"/>
            <a:r>
              <a:rPr lang="en-US" altLang="en-US" sz="2000" dirty="0"/>
              <a:t>Depends on whether they are </a:t>
            </a:r>
            <a:r>
              <a:rPr lang="en-US" altLang="en-US" sz="2000" b="1" dirty="0">
                <a:highlight>
                  <a:srgbClr val="FFFF00"/>
                </a:highlight>
              </a:rPr>
              <a:t>in or out of phase</a:t>
            </a:r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zh-TW" sz="2000" spc="-150" dirty="0">
                <a:ea typeface="PMingLiU" pitchFamily="18" charset="-120"/>
                <a:cs typeface="Calibri" pitchFamily="34" charset="0"/>
              </a:rPr>
              <a:t>Enables communication even when transmitter and receiver are not in “line of sight”</a:t>
            </a:r>
          </a:p>
          <a:p>
            <a:pPr lvl="1"/>
            <a:r>
              <a:rPr lang="en-US" altLang="zh-TW" sz="2000" dirty="0">
                <a:ea typeface="PMingLiU" pitchFamily="18" charset="-120"/>
                <a:cs typeface="Calibri" pitchFamily="34" charset="0"/>
              </a:rPr>
              <a:t>Allows radio waves effectively to propagate around obstacles, thereby </a:t>
            </a:r>
            <a:r>
              <a:rPr lang="en-US" altLang="zh-TW" sz="2000" dirty="0">
                <a:solidFill>
                  <a:srgbClr val="009900"/>
                </a:solidFill>
                <a:ea typeface="PMingLiU" pitchFamily="18" charset="-120"/>
                <a:cs typeface="Calibri" pitchFamily="34" charset="0"/>
              </a:rPr>
              <a:t>increasing the radio coverage area</a:t>
            </a:r>
            <a:endParaRPr lang="en-US" altLang="en-US" sz="2000" dirty="0"/>
          </a:p>
          <a:p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 dirty="0"/>
              <a:t>Transmitter, receiver, or environment object </a:t>
            </a:r>
            <a:r>
              <a:rPr lang="en-US" altLang="en-US" sz="2000" b="1" dirty="0">
                <a:highlight>
                  <a:srgbClr val="FFFF00"/>
                </a:highlight>
              </a:rPr>
              <a:t>movement</a:t>
            </a:r>
            <a:r>
              <a:rPr lang="en-US" altLang="en-US" sz="2000" b="1" dirty="0"/>
              <a:t> </a:t>
            </a:r>
            <a:r>
              <a:rPr lang="en-US" altLang="en-US" sz="2000" dirty="0"/>
              <a:t>on the order of λ significantly affects the outcome</a:t>
            </a:r>
          </a:p>
          <a:p>
            <a:pPr lvl="1"/>
            <a:r>
              <a:rPr lang="en-US" altLang="en-US" sz="2000" i="1" dirty="0"/>
              <a:t>e.g.</a:t>
            </a:r>
            <a:r>
              <a:rPr lang="en-US" altLang="en-US" sz="2000" dirty="0"/>
              <a:t> 2.4 GHz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λ = 12 cm, 900 MHz </a:t>
            </a:r>
            <a:r>
              <a:rPr lang="en-US" altLang="en-US" sz="2000" dirty="0">
                <a:sym typeface="Wingdings" pitchFamily="2" charset="2"/>
              </a:rPr>
              <a:t></a:t>
            </a:r>
            <a:r>
              <a:rPr lang="en-US" altLang="en-US" sz="2000" dirty="0"/>
              <a:t> </a:t>
            </a:r>
            <a:r>
              <a:rPr lang="en-US" altLang="en-US" sz="2000" i="1" dirty="0"/>
              <a:t>≈ </a:t>
            </a:r>
            <a:r>
              <a:rPr lang="en-US" altLang="en-US" sz="2000" dirty="0"/>
              <a:t>1 ft</a:t>
            </a:r>
          </a:p>
          <a:p>
            <a:endParaRPr lang="en-US" alt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111C5-E04E-4942-8174-12BB645D56A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Multipath Radio Propagation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113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Radio</a:t>
            </a:r>
            <a:r>
              <a:rPr lang="zh-CN" altLang="en-US" dirty="0"/>
              <a:t> </a:t>
            </a:r>
            <a:r>
              <a:rPr lang="en-US" altLang="zh-CN" dirty="0"/>
              <a:t>Propagation</a:t>
            </a:r>
            <a:r>
              <a:rPr lang="zh-CN" altLang="en-US" dirty="0"/>
              <a:t> </a:t>
            </a:r>
            <a:r>
              <a:rPr lang="en-US" altLang="zh-CN" dirty="0"/>
              <a:t>Mechanisms</a:t>
            </a:r>
            <a:endParaRPr lang="en-US" dirty="0"/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>
            <p:extLst/>
          </p:nvPr>
        </p:nvGraphicFramePr>
        <p:xfrm>
          <a:off x="2921001" y="1646236"/>
          <a:ext cx="701675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1" name="Clip" r:id="rId4" imgW="2849040" imgH="3902040" progId="MS_ClipArt_Gallery.2">
                  <p:embed/>
                </p:oleObj>
              </mc:Choice>
              <mc:Fallback>
                <p:oleObj name="Clip" r:id="rId4" imgW="2849040" imgH="3902040" progId="MS_ClipArt_Gallery.2">
                  <p:embed/>
                  <p:pic>
                    <p:nvPicPr>
                      <p:cNvPr id="22" name="Object 17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1" y="1646236"/>
                        <a:ext cx="701675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948B377-2679-3945-9B5F-3E7A1908D931}"/>
              </a:ext>
            </a:extLst>
          </p:cNvPr>
          <p:cNvGrpSpPr/>
          <p:nvPr/>
        </p:nvGrpSpPr>
        <p:grpSpPr>
          <a:xfrm>
            <a:off x="2613026" y="1614486"/>
            <a:ext cx="1527175" cy="1406526"/>
            <a:chOff x="2613026" y="1614486"/>
            <a:chExt cx="1527175" cy="1406526"/>
          </a:xfrm>
        </p:grpSpPr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3606801" y="2147886"/>
              <a:ext cx="457200" cy="3365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H="1">
              <a:off x="3606801" y="1614486"/>
              <a:ext cx="533400" cy="533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2613026" y="2682874"/>
              <a:ext cx="14700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ADAF6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600" dirty="0">
                  <a:latin typeface="+mj-lt"/>
                  <a:ea typeface="新細明體" charset="0"/>
                  <a:cs typeface="新細明體" charset="0"/>
                </a:rPr>
                <a:t>Reflection</a:t>
              </a:r>
            </a:p>
          </p:txBody>
        </p:sp>
      </p:grpSp>
      <p:graphicFrame>
        <p:nvGraphicFramePr>
          <p:cNvPr id="28" name="Object 23"/>
          <p:cNvGraphicFramePr>
            <a:graphicFrameLocks noChangeAspect="1"/>
          </p:cNvGraphicFramePr>
          <p:nvPr>
            <p:extLst/>
          </p:nvPr>
        </p:nvGraphicFramePr>
        <p:xfrm>
          <a:off x="5091113" y="1896299"/>
          <a:ext cx="37623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2" name="Clip" r:id="rId6" imgW="2033280" imgH="3390840" progId="MS_ClipArt_Gallery.2">
                  <p:embed/>
                </p:oleObj>
              </mc:Choice>
              <mc:Fallback>
                <p:oleObj name="Clip" r:id="rId6" imgW="2033280" imgH="3390840" progId="MS_ClipArt_Gallery.2">
                  <p:embed/>
                  <p:pic>
                    <p:nvPicPr>
                      <p:cNvPr id="2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1113" y="1896299"/>
                        <a:ext cx="37623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D523068-3A98-3E47-9FDC-4688729DEC38}"/>
              </a:ext>
            </a:extLst>
          </p:cNvPr>
          <p:cNvGrpSpPr/>
          <p:nvPr/>
        </p:nvGrpSpPr>
        <p:grpSpPr>
          <a:xfrm>
            <a:off x="4724400" y="1591499"/>
            <a:ext cx="1187450" cy="1423988"/>
            <a:chOff x="4724400" y="1591499"/>
            <a:chExt cx="1187450" cy="1423988"/>
          </a:xfrm>
        </p:grpSpPr>
        <p:sp>
          <p:nvSpPr>
            <p:cNvPr id="27" name="Text Box 22"/>
            <p:cNvSpPr txBox="1">
              <a:spLocks noChangeArrowheads="1"/>
            </p:cNvSpPr>
            <p:nvPr/>
          </p:nvSpPr>
          <p:spPr bwMode="auto">
            <a:xfrm>
              <a:off x="4724400" y="2677349"/>
              <a:ext cx="11874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ADAF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 dirty="0">
                  <a:latin typeface="+mj-lt"/>
                  <a:ea typeface="新細明體" charset="0"/>
                  <a:cs typeface="新細明體" charset="0"/>
                </a:rPr>
                <a:t>Scattering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5472113" y="1972499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5472113" y="2048699"/>
              <a:ext cx="3048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5472113" y="2048699"/>
              <a:ext cx="2286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 flipH="1">
              <a:off x="5472113" y="1591499"/>
              <a:ext cx="381000" cy="457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  <p:graphicFrame>
        <p:nvGraphicFramePr>
          <p:cNvPr id="35" name="Object 33"/>
          <p:cNvGraphicFramePr>
            <a:graphicFrameLocks noChangeAspect="1"/>
          </p:cNvGraphicFramePr>
          <p:nvPr>
            <p:extLst/>
          </p:nvPr>
        </p:nvGraphicFramePr>
        <p:xfrm>
          <a:off x="6970712" y="1904209"/>
          <a:ext cx="1425575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3" name="Clip" r:id="rId8" imgW="1426320" imgH="691560" progId="MS_ClipArt_Gallery.2">
                  <p:embed/>
                </p:oleObj>
              </mc:Choice>
              <mc:Fallback>
                <p:oleObj name="Clip" r:id="rId8" imgW="1426320" imgH="691560" progId="MS_ClipArt_Gallery.2">
                  <p:embed/>
                  <p:pic>
                    <p:nvPicPr>
                      <p:cNvPr id="35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12" y="1904209"/>
                        <a:ext cx="1425575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7DA23753-4604-394F-818D-5DC640A63B0C}"/>
              </a:ext>
            </a:extLst>
          </p:cNvPr>
          <p:cNvGrpSpPr/>
          <p:nvPr/>
        </p:nvGrpSpPr>
        <p:grpSpPr>
          <a:xfrm>
            <a:off x="6665912" y="1781971"/>
            <a:ext cx="1905000" cy="1239838"/>
            <a:chOff x="6665912" y="1781971"/>
            <a:chExt cx="1905000" cy="1239838"/>
          </a:xfrm>
        </p:grpSpPr>
        <p:sp>
          <p:nvSpPr>
            <p:cNvPr id="37" name="Line 30"/>
            <p:cNvSpPr>
              <a:spLocks noChangeShapeType="1"/>
            </p:cNvSpPr>
            <p:nvPr/>
          </p:nvSpPr>
          <p:spPr bwMode="auto">
            <a:xfrm flipV="1">
              <a:off x="6665912" y="1781971"/>
              <a:ext cx="76200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8" name="Line 31"/>
            <p:cNvSpPr>
              <a:spLocks noChangeShapeType="1"/>
            </p:cNvSpPr>
            <p:nvPr/>
          </p:nvSpPr>
          <p:spPr bwMode="auto">
            <a:xfrm>
              <a:off x="7427912" y="1781971"/>
              <a:ext cx="1143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>
              <a:off x="7427912" y="1781971"/>
              <a:ext cx="11430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7034212" y="2683671"/>
              <a:ext cx="1212850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ADAF6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 dirty="0">
                  <a:latin typeface="+mj-lt"/>
                  <a:ea typeface="新細明體" charset="0"/>
                  <a:cs typeface="新細明體" charset="0"/>
                </a:rPr>
                <a:t>Diffraction</a:t>
              </a:r>
            </a:p>
          </p:txBody>
        </p:sp>
      </p:grp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179512" y="3190874"/>
            <a:ext cx="8735888" cy="3300237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latin typeface="Arial Regular"/>
                <a:cs typeface="Calibri"/>
              </a:rPr>
              <a:t>Refraction</a:t>
            </a:r>
          </a:p>
          <a:p>
            <a:pPr lvl="1"/>
            <a:r>
              <a:rPr lang="en-US" sz="2000" dirty="0">
                <a:latin typeface="Arial Regular"/>
                <a:cs typeface="Calibri"/>
              </a:rPr>
              <a:t>Propagation wave changes direction when impinging on different medium</a:t>
            </a:r>
          </a:p>
          <a:p>
            <a:pPr lvl="1"/>
            <a:endParaRPr lang="en-US" sz="2000" dirty="0">
              <a:latin typeface="Arial Regular"/>
              <a:cs typeface="Calibri"/>
            </a:endParaRPr>
          </a:p>
          <a:p>
            <a:r>
              <a:rPr lang="en-US" sz="2000" b="1" dirty="0">
                <a:latin typeface="Arial Regular"/>
                <a:cs typeface="Calibri"/>
              </a:rPr>
              <a:t>Reflection</a:t>
            </a:r>
          </a:p>
          <a:p>
            <a:pPr lvl="1"/>
            <a:r>
              <a:rPr lang="en-US" sz="2000" dirty="0">
                <a:latin typeface="Arial Regular"/>
                <a:cs typeface="Calibri"/>
              </a:rPr>
              <a:t>Propagation wave impinges on </a:t>
            </a:r>
            <a:r>
              <a:rPr lang="en-US" sz="2000" b="1" dirty="0">
                <a:highlight>
                  <a:srgbClr val="FFFF00"/>
                </a:highlight>
                <a:latin typeface="Arial Regular"/>
                <a:cs typeface="Calibri"/>
              </a:rPr>
              <a:t>large object (compared to </a:t>
            </a:r>
            <a:r>
              <a:rPr lang="en-US" sz="2000" b="1" i="1" dirty="0">
                <a:highlight>
                  <a:srgbClr val="FFFF00"/>
                </a:highlight>
                <a:latin typeface="Arial Regular"/>
                <a:cs typeface="Calibri"/>
              </a:rPr>
              <a:t>λ</a:t>
            </a:r>
            <a:r>
              <a:rPr lang="en-US" sz="2000" b="1" dirty="0">
                <a:highlight>
                  <a:srgbClr val="FFFF00"/>
                </a:highlight>
                <a:latin typeface="Arial Regular"/>
                <a:cs typeface="Calibri"/>
              </a:rPr>
              <a:t>)</a:t>
            </a:r>
          </a:p>
          <a:p>
            <a:endParaRPr lang="en-US" sz="2000" dirty="0">
              <a:latin typeface="Arial Regular"/>
              <a:cs typeface="Calibri"/>
            </a:endParaRPr>
          </a:p>
          <a:p>
            <a:r>
              <a:rPr lang="en-US" sz="2000" b="1" dirty="0">
                <a:latin typeface="Arial Regular"/>
                <a:cs typeface="Calibri"/>
              </a:rPr>
              <a:t>Scattering</a:t>
            </a:r>
          </a:p>
          <a:p>
            <a:pPr lvl="1"/>
            <a:r>
              <a:rPr lang="en-US" sz="2000" dirty="0">
                <a:latin typeface="Arial Regular"/>
                <a:cs typeface="Calibri"/>
              </a:rPr>
              <a:t>Objects </a:t>
            </a:r>
            <a:r>
              <a:rPr lang="en-US" sz="2000" b="1" dirty="0">
                <a:highlight>
                  <a:srgbClr val="FFFF00"/>
                </a:highlight>
                <a:latin typeface="Arial Regular"/>
                <a:cs typeface="Calibri"/>
              </a:rPr>
              <a:t>smaller than </a:t>
            </a:r>
            <a:r>
              <a:rPr lang="en-US" sz="2000" b="1" i="1" dirty="0">
                <a:highlight>
                  <a:srgbClr val="FFFF00"/>
                </a:highlight>
                <a:latin typeface="Arial Regular"/>
                <a:cs typeface="Calibri"/>
              </a:rPr>
              <a:t>λ</a:t>
            </a:r>
            <a:r>
              <a:rPr lang="en-US" sz="2000" b="1" i="1" dirty="0">
                <a:latin typeface="Arial Regular"/>
                <a:cs typeface="Calibri"/>
              </a:rPr>
              <a:t> </a:t>
            </a:r>
            <a:r>
              <a:rPr lang="en-US" sz="2000" dirty="0">
                <a:latin typeface="Arial Regular"/>
                <a:cs typeface="Calibri"/>
              </a:rPr>
              <a:t>(i.e.  foliage, street signs etc.)</a:t>
            </a:r>
          </a:p>
          <a:p>
            <a:endParaRPr lang="en-US" sz="2000" dirty="0">
              <a:latin typeface="Arial Regular"/>
              <a:cs typeface="Calibri"/>
            </a:endParaRPr>
          </a:p>
          <a:p>
            <a:r>
              <a:rPr lang="en-US" sz="2000" b="1" dirty="0">
                <a:latin typeface="Arial Regular"/>
                <a:cs typeface="Calibri"/>
              </a:rPr>
              <a:t>Diffraction</a:t>
            </a:r>
          </a:p>
          <a:p>
            <a:pPr lvl="1"/>
            <a:r>
              <a:rPr lang="en-US" sz="2000" spc="0" dirty="0">
                <a:latin typeface="Arial Regular"/>
                <a:cs typeface="Calibri"/>
              </a:rPr>
              <a:t>Transmission path obstructed by surface with </a:t>
            </a:r>
            <a:r>
              <a:rPr lang="en-US" sz="2000" b="1" spc="0" dirty="0">
                <a:highlight>
                  <a:srgbClr val="FFFF00"/>
                </a:highlight>
                <a:latin typeface="Arial Regular"/>
                <a:cs typeface="Calibri"/>
              </a:rPr>
              <a:t>sharp irregular edges</a:t>
            </a:r>
          </a:p>
          <a:p>
            <a:pPr lvl="1"/>
            <a:r>
              <a:rPr lang="en-US" sz="2000" spc="0" dirty="0">
                <a:latin typeface="Arial Regular"/>
                <a:cs typeface="Calibri"/>
              </a:rPr>
              <a:t>Waves </a:t>
            </a:r>
            <a:r>
              <a:rPr lang="en-US" sz="2000" b="1" spc="0" dirty="0">
                <a:highlight>
                  <a:srgbClr val="FFFF00"/>
                </a:highlight>
                <a:latin typeface="Arial Regular"/>
                <a:cs typeface="Calibri"/>
              </a:rPr>
              <a:t>bend around obstacle</a:t>
            </a:r>
            <a:r>
              <a:rPr lang="en-US" sz="2000" spc="0" dirty="0">
                <a:latin typeface="Arial Regular"/>
                <a:cs typeface="Calibri"/>
              </a:rPr>
              <a:t>, even when line of sight does not exist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407D815-8B0B-5F4C-985A-7E9F2D361962}"/>
              </a:ext>
            </a:extLst>
          </p:cNvPr>
          <p:cNvGrpSpPr/>
          <p:nvPr/>
        </p:nvGrpSpPr>
        <p:grpSpPr>
          <a:xfrm>
            <a:off x="595314" y="1646236"/>
            <a:ext cx="1470025" cy="1368166"/>
            <a:chOff x="595314" y="1646236"/>
            <a:chExt cx="1470025" cy="1368166"/>
          </a:xfrm>
        </p:grpSpPr>
        <p:sp>
          <p:nvSpPr>
            <p:cNvPr id="41" name="Text Box 20">
              <a:extLst>
                <a:ext uri="{FF2B5EF4-FFF2-40B4-BE49-F238E27FC236}">
                  <a16:creationId xmlns:a16="http://schemas.microsoft.com/office/drawing/2014/main" id="{96F12B2B-1C10-5946-8BB3-51D41789BB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314" y="2676264"/>
              <a:ext cx="1470025" cy="338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DADAF6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zh-TW" sz="1600" dirty="0">
                  <a:latin typeface="+mj-lt"/>
                  <a:ea typeface="新細明體" charset="0"/>
                  <a:cs typeface="新細明體" charset="0"/>
                </a:rPr>
                <a:t>Refraction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1F5E60-0FB8-8044-AB25-88F228C98A53}"/>
                </a:ext>
              </a:extLst>
            </p:cNvPr>
            <p:cNvSpPr/>
            <p:nvPr/>
          </p:nvSpPr>
          <p:spPr>
            <a:xfrm>
              <a:off x="1213193" y="1646236"/>
              <a:ext cx="234268" cy="992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9050">
              <a:noFill/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43" name="Line 19">
              <a:extLst>
                <a:ext uri="{FF2B5EF4-FFF2-40B4-BE49-F238E27FC236}">
                  <a16:creationId xmlns:a16="http://schemas.microsoft.com/office/drawing/2014/main" id="{3799F7F6-D179-9646-B14C-46CD2DE8CE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47461" y="1989961"/>
              <a:ext cx="505165" cy="21958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4" name="Line 19">
              <a:extLst>
                <a:ext uri="{FF2B5EF4-FFF2-40B4-BE49-F238E27FC236}">
                  <a16:creationId xmlns:a16="http://schemas.microsoft.com/office/drawing/2014/main" id="{31A20BEF-DF53-AE48-9CDD-02340256E2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430" y="2209546"/>
              <a:ext cx="236649" cy="2195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45" name="Line 19">
              <a:extLst>
                <a:ext uri="{FF2B5EF4-FFF2-40B4-BE49-F238E27FC236}">
                  <a16:creationId xmlns:a16="http://schemas.microsoft.com/office/drawing/2014/main" id="{988341B9-48CC-D54B-8780-AED07A732D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5646" y="2423985"/>
              <a:ext cx="505165" cy="21958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6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Small-scale channel models</a:t>
            </a:r>
          </a:p>
          <a:p>
            <a:pPr marL="914400" lvl="1" indent="-514350"/>
            <a:r>
              <a:rPr lang="en-US" b="1" dirty="0"/>
              <a:t>Multi-path propagation</a:t>
            </a:r>
          </a:p>
          <a:p>
            <a:pPr marL="1314450" lvl="2" indent="-514350"/>
            <a:r>
              <a:rPr lang="en-US" b="1" dirty="0"/>
              <a:t>Frequency-domain view</a:t>
            </a:r>
          </a:p>
          <a:p>
            <a:pPr marL="1314450" lvl="2" indent="-514350"/>
            <a:r>
              <a:rPr lang="en-US" dirty="0"/>
              <a:t>Time-domain view</a:t>
            </a:r>
          </a:p>
          <a:p>
            <a:pPr marL="914400" lvl="1" indent="-514350"/>
            <a:endParaRPr lang="en-US" dirty="0"/>
          </a:p>
          <a:p>
            <a:pPr marL="914400" lvl="1" indent="-514350"/>
            <a:r>
              <a:rPr lang="en-US" dirty="0"/>
              <a:t>Motion and channel coherence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51358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Suppose </a:t>
                </a:r>
                <a:r>
                  <a:rPr lang="en-US" sz="2000" b="1" dirty="0"/>
                  <a:t>transmitter</a:t>
                </a:r>
                <a:r>
                  <a:rPr lang="en-US" sz="2000" dirty="0"/>
                  <a:t> is </a:t>
                </a:r>
                <a:r>
                  <a:rPr lang="en-US" sz="2000" b="1" dirty="0"/>
                  <a:t>distance</a:t>
                </a:r>
                <a:r>
                  <a:rPr lang="en-US" sz="2000" dirty="0"/>
                  <a:t> </a:t>
                </a:r>
                <a:r>
                  <a:rPr lang="en-US" sz="2000" b="1" i="1" dirty="0"/>
                  <a:t>d</a:t>
                </a:r>
                <a:r>
                  <a:rPr lang="en-US" sz="2000" dirty="0"/>
                  <a:t> (</a:t>
                </a:r>
                <a:r>
                  <a:rPr lang="en-US" sz="2000" b="1" dirty="0"/>
                  <a:t>propagation time delay </a:t>
                </a:r>
                <a:r>
                  <a:rPr lang="en-US" sz="2000" b="1" i="1" dirty="0" err="1"/>
                  <a:t>τ</a:t>
                </a:r>
                <a:r>
                  <a:rPr lang="en-US" sz="2000" b="1" i="1" dirty="0"/>
                  <a:t> = d / c</a:t>
                </a:r>
                <a:r>
                  <a:rPr lang="en-US" sz="2000" dirty="0"/>
                  <a:t>) away from </a:t>
                </a:r>
                <a:r>
                  <a:rPr lang="en-US" sz="2000" b="1" dirty="0"/>
                  <a:t>receiver</a:t>
                </a:r>
                <a:r>
                  <a:rPr lang="en-US" sz="2000" dirty="0"/>
                  <a:t> (where </a:t>
                </a:r>
                <a:r>
                  <a:rPr lang="en-US" sz="2000" i="1" dirty="0"/>
                  <a:t>c</a:t>
                </a:r>
                <a:r>
                  <a:rPr lang="en-US" sz="2000" dirty="0"/>
                  <a:t> is the speed of light)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Radio frequency transmitted signal: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charset="0"/>
                                  </a:rPr>
                                  <m:t>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Carrier frequency </a:t>
                </a:r>
                <a:r>
                  <a:rPr lang="en-US" sz="2000" b="1" i="1" dirty="0"/>
                  <a:t>f</a:t>
                </a:r>
                <a:r>
                  <a:rPr lang="en-US" sz="2000" b="1" i="1" baseline="-25000" dirty="0"/>
                  <a:t>c</a:t>
                </a:r>
                <a:r>
                  <a:rPr lang="en-US" sz="2000" dirty="0"/>
                  <a:t> corresponds to </a:t>
                </a:r>
                <a:r>
                  <a:rPr lang="en-US" sz="2000" b="1" i="1" dirty="0"/>
                  <a:t>radio wavelength </a:t>
                </a:r>
                <a:r>
                  <a:rPr lang="en-US" sz="2000" b="1" i="1" dirty="0" err="1"/>
                  <a:t>λ</a:t>
                </a:r>
                <a:endParaRPr lang="en-US" sz="2000" b="1" i="1" dirty="0"/>
              </a:p>
              <a:p>
                <a:pPr lvl="1"/>
                <a:endParaRPr lang="en-US" sz="2000" b="1" dirty="0"/>
              </a:p>
              <a:p>
                <a:pPr lvl="1"/>
                <a:r>
                  <a:rPr lang="en-US" sz="2000" b="1" dirty="0"/>
                  <a:t>Baseband</a:t>
                </a:r>
                <a:r>
                  <a:rPr lang="en-US" sz="2000" dirty="0"/>
                  <a:t> transmitted signal </a:t>
                </a:r>
                <a:r>
                  <a:rPr lang="en-US" sz="2000" b="1" dirty="0"/>
                  <a:t>in one symbol period: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=1+0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b="1" i="1" dirty="0">
                    <a:highlight>
                      <a:srgbClr val="CCFFFF"/>
                    </a:highlight>
                  </a:rPr>
                  <a:t>How to model the effect of the channel?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Sinusoidal carrier, line of sight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850110" y="2849376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22753" y="2849375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74526" y="3350812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4106" y="3350812"/>
            <a:ext cx="587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 Regular"/>
                <a:ea typeface="Corbel" charset="0"/>
                <a:cs typeface="Corbel" charset="0"/>
              </a:rPr>
              <a:t>d, τ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7914" y="2478342"/>
            <a:ext cx="6586086" cy="82326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E848043-0B1C-F44F-A6D3-E8E9B8254F79}"/>
              </a:ext>
            </a:extLst>
          </p:cNvPr>
          <p:cNvCxnSpPr>
            <a:cxnSpLocks/>
          </p:cNvCxnSpPr>
          <p:nvPr/>
        </p:nvCxnSpPr>
        <p:spPr>
          <a:xfrm>
            <a:off x="3973655" y="2449597"/>
            <a:ext cx="47270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1055A4-DBBB-6E42-A18C-CF475794BC97}"/>
              </a:ext>
            </a:extLst>
          </p:cNvPr>
          <p:cNvSpPr txBox="1"/>
          <p:nvPr/>
        </p:nvSpPr>
        <p:spPr>
          <a:xfrm>
            <a:off x="4046339" y="20207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 Regular"/>
                <a:ea typeface="Corbel" charset="0"/>
                <a:cs typeface="Corbel" charset="0"/>
              </a:rPr>
              <a:t>λ</a:t>
            </a:r>
            <a:endParaRPr lang="en-US" i="1" dirty="0">
              <a:latin typeface="Arial Regular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4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Represent channel’s amplitude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attenuation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/>
              <a:t>with a real number </a:t>
            </a:r>
            <a:r>
              <a:rPr lang="en-US" sz="2000" b="1" i="1" dirty="0">
                <a:solidFill>
                  <a:schemeClr val="accent6">
                    <a:lumMod val="75000"/>
                  </a:schemeClr>
                </a:solidFill>
              </a:rPr>
              <a:t>a</a:t>
            </a: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dirty="0"/>
              <a:t>Models, </a:t>
            </a:r>
            <a:r>
              <a:rPr lang="en-US" sz="2000" i="1" dirty="0"/>
              <a:t>e.g. </a:t>
            </a:r>
            <a:r>
              <a:rPr lang="en-US" sz="2000" dirty="0"/>
              <a:t>attenuation due to two refractions and partial reflection as the signal passes through an indoor wall</a:t>
            </a:r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Sinusoidal carrier, line of sight only:</a:t>
            </a:r>
            <a:br>
              <a:rPr lang="en-US" sz="3200" dirty="0"/>
            </a:br>
            <a:r>
              <a:rPr lang="en-US" sz="3200" dirty="0"/>
              <a:t>Signal Attenuation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697710" y="3254225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70353" y="3254224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222126" y="3755661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28657" y="3755661"/>
            <a:ext cx="853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75000"/>
                  </a:schemeClr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="0" dirty="0"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b="0" i="1" dirty="0">
                <a:latin typeface="Arial Regular"/>
                <a:ea typeface="Corbel" charset="0"/>
                <a:cs typeface="Corbel" charset="0"/>
              </a:rPr>
              <a:t>d, τ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5514" y="2883191"/>
            <a:ext cx="6586086" cy="82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87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Received signal travels distance </a:t>
            </a:r>
            <a:r>
              <a:rPr lang="en-US" sz="2000" i="1" dirty="0"/>
              <a:t>d</a:t>
            </a:r>
          </a:p>
          <a:p>
            <a:endParaRPr lang="en-US" sz="2000" dirty="0"/>
          </a:p>
          <a:p>
            <a:r>
              <a:rPr lang="en-US" sz="2000" b="1" dirty="0">
                <a:highlight>
                  <a:srgbClr val="FFFF00"/>
                </a:highlight>
              </a:rPr>
              <a:t>One wavelength</a:t>
            </a:r>
            <a:r>
              <a:rPr lang="en-US" sz="2000" b="1" dirty="0"/>
              <a:t> </a:t>
            </a:r>
            <a:r>
              <a:rPr lang="en-US" sz="2000" dirty="0"/>
              <a:t>corresponds to a 360˚ (</a:t>
            </a:r>
            <a:r>
              <a:rPr lang="en-US" sz="2000" b="1" dirty="0">
                <a:highlight>
                  <a:srgbClr val="FFFF00"/>
                </a:highlight>
              </a:rPr>
              <a:t>2</a:t>
            </a:r>
            <a:r>
              <a:rPr lang="en-US" sz="2000" b="1" i="1" dirty="0">
                <a:highlight>
                  <a:srgbClr val="FFFF00"/>
                </a:highlight>
              </a:rPr>
              <a:t>π</a:t>
            </a:r>
            <a:r>
              <a:rPr lang="en-US" sz="2000" b="1" dirty="0">
                <a:highlight>
                  <a:srgbClr val="FFFF00"/>
                </a:highlight>
              </a:rPr>
              <a:t> radian</a:t>
            </a:r>
            <a:r>
              <a:rPr lang="en-US" sz="2000" dirty="0"/>
              <a:t>) </a:t>
            </a:r>
            <a:r>
              <a:rPr lang="en-US" sz="2000" b="1" dirty="0"/>
              <a:t>phase shift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Represent path’s </a:t>
            </a:r>
            <a:r>
              <a:rPr lang="en-US" sz="2000" b="1" dirty="0"/>
              <a:t>phase shift </a:t>
            </a:r>
            <a:r>
              <a:rPr lang="en-US" sz="2000" dirty="0"/>
              <a:t>with an </a:t>
            </a:r>
            <a:r>
              <a:rPr lang="en-US" sz="2000" b="1" dirty="0"/>
              <a:t>angle</a:t>
            </a:r>
            <a:r>
              <a:rPr lang="en-US" sz="2000" dirty="0"/>
              <a:t> (real number) </a:t>
            </a:r>
            <a:r>
              <a:rPr lang="en-US" sz="2000" b="1" i="1" dirty="0" err="1">
                <a:highlight>
                  <a:srgbClr val="FFFF00"/>
                </a:highlight>
              </a:rPr>
              <a:t>θ</a:t>
            </a:r>
            <a:r>
              <a:rPr lang="en-US" sz="2000" b="1" i="1" dirty="0">
                <a:highlight>
                  <a:srgbClr val="FFFF00"/>
                </a:highlight>
              </a:rPr>
              <a:t> = </a:t>
            </a:r>
            <a:r>
              <a:rPr lang="en-US" sz="2000" b="1" dirty="0">
                <a:highlight>
                  <a:srgbClr val="FFFF00"/>
                </a:highlight>
              </a:rPr>
              <a:t>2</a:t>
            </a:r>
            <a:r>
              <a:rPr lang="en-US" sz="2000" b="1" i="1" dirty="0">
                <a:highlight>
                  <a:srgbClr val="FFFF00"/>
                </a:highlight>
              </a:rPr>
              <a:t>π⋅ d / </a:t>
            </a:r>
            <a:r>
              <a:rPr lang="en-US" sz="2000" b="1" i="1" dirty="0" err="1">
                <a:highlight>
                  <a:srgbClr val="FFFF00"/>
                </a:highlight>
              </a:rPr>
              <a:t>λ</a:t>
            </a:r>
            <a:r>
              <a:rPr lang="en-US" sz="2000" b="1" i="1" dirty="0"/>
              <a:t> 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“Abstract away” distance and wavelength into (one) phase shift </a:t>
            </a:r>
            <a:r>
              <a:rPr lang="en-US" sz="2000" i="1" dirty="0" err="1"/>
              <a:t>θ</a:t>
            </a:r>
            <a:endParaRPr lang="en-US" sz="2000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endParaRPr lang="en-US" sz="2000" b="1" i="1" dirty="0"/>
          </a:p>
          <a:p>
            <a:pPr marL="0" indent="0">
              <a:buNone/>
            </a:pPr>
            <a:endParaRPr lang="en-US" sz="2000" b="1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Sinusoidal carrier, line of sight only:</a:t>
            </a:r>
            <a:br>
              <a:rPr lang="en-US" sz="3200" dirty="0"/>
            </a:br>
            <a:r>
              <a:rPr lang="en-US" sz="3200" dirty="0"/>
              <a:t>Signal Phase Shift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546066" y="4845699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18709" y="4845698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070482" y="5347135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98039" y="534713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dirty="0"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 dirty="0" err="1">
                <a:highlight>
                  <a:srgbClr val="FFFF00"/>
                </a:highlight>
                <a:latin typeface="Arial Regular"/>
                <a:ea typeface="Corbel" charset="0"/>
                <a:cs typeface="Corbel" charset="0"/>
              </a:rPr>
              <a:t>θ</a:t>
            </a:r>
            <a:endParaRPr lang="en-US" i="1" dirty="0">
              <a:highlight>
                <a:srgbClr val="FFFF00"/>
              </a:highlight>
              <a:latin typeface="Arial Regular"/>
              <a:ea typeface="Corbel" charset="0"/>
              <a:cs typeface="Corbe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70" y="4474665"/>
            <a:ext cx="6586086" cy="82326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1744DE-60A1-6A4E-B82C-71998D7811BD}"/>
              </a:ext>
            </a:extLst>
          </p:cNvPr>
          <p:cNvCxnSpPr>
            <a:cxnSpLocks/>
          </p:cNvCxnSpPr>
          <p:nvPr/>
        </p:nvCxnSpPr>
        <p:spPr>
          <a:xfrm>
            <a:off x="3680488" y="4440240"/>
            <a:ext cx="472702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27B0265-BB27-0249-B51D-2CC675D2F94E}"/>
              </a:ext>
            </a:extLst>
          </p:cNvPr>
          <p:cNvSpPr txBox="1"/>
          <p:nvPr/>
        </p:nvSpPr>
        <p:spPr>
          <a:xfrm>
            <a:off x="3753172" y="401138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Arial Regular"/>
                <a:ea typeface="Corbel" charset="0"/>
                <a:cs typeface="Corbel" charset="0"/>
              </a:rPr>
              <a:t>λ</a:t>
            </a:r>
            <a:endParaRPr lang="en-US" i="1" dirty="0">
              <a:latin typeface="Arial Regular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8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763000" cy="1455944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Wireless channel h</a:t>
                </a:r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attenuates by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a,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 phase-shifts by </a:t>
                </a:r>
                <a:r>
                  <a:rPr lang="en-US" sz="2000" b="1" i="1" dirty="0" err="1">
                    <a:highlight>
                      <a:srgbClr val="FFFF00"/>
                    </a:highlight>
                  </a:rPr>
                  <a:t>θ</a:t>
                </a:r>
                <a:endParaRPr lang="en-US" sz="2000" b="1" i="1" dirty="0">
                  <a:highlight>
                    <a:srgbClr val="FFFF00"/>
                  </a:highlight>
                </a:endParaRPr>
              </a:p>
              <a:p>
                <a:pPr lvl="1"/>
                <a:r>
                  <a:rPr lang="en-US" sz="2000" dirty="0"/>
                  <a:t>Therefore,</a:t>
                </a:r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𝑎</m:t>
                    </m:r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𝜃</m:t>
                        </m:r>
                      </m:sup>
                    </m:sSup>
                  </m:oMath>
                </a14:m>
                <a:endParaRPr lang="en-US" sz="2000" b="1" dirty="0">
                  <a:highlight>
                    <a:srgbClr val="FFFF00"/>
                  </a:highlight>
                </a:endParaRPr>
              </a:p>
              <a:p>
                <a:pPr marL="0" indent="0">
                  <a:buNone/>
                </a:pPr>
                <a:endParaRPr lang="en-US" sz="2000" b="1" dirty="0">
                  <a:highlight>
                    <a:srgbClr val="FFFF00"/>
                  </a:highlight>
                </a:endParaRPr>
              </a:p>
              <a:p>
                <a:r>
                  <a:rPr lang="en-US" sz="2000" b="1" dirty="0"/>
                  <a:t>Received baseband signal: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𝑦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</m:oMath>
                </a14:m>
                <a:r>
                  <a:rPr lang="en-US" sz="2000" dirty="0"/>
                  <a:t>  (no noise)</a:t>
                </a:r>
              </a:p>
              <a:p>
                <a:endParaRPr lang="en-US" sz="2000" b="1" i="1" dirty="0"/>
              </a:p>
              <a:p>
                <a:endParaRPr lang="en-US" sz="2000" b="1" i="1" dirty="0"/>
              </a:p>
              <a:p>
                <a:endParaRPr lang="en-US" sz="2000" b="1" i="1" dirty="0"/>
              </a:p>
              <a:p>
                <a:endParaRPr lang="en-US" sz="2000" b="1" i="1" dirty="0"/>
              </a:p>
              <a:p>
                <a:endParaRPr lang="en-US" sz="2000" b="1" i="1" dirty="0"/>
              </a:p>
              <a:p>
                <a:endParaRPr lang="en-US" sz="2000" b="1" i="1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763000" cy="1455944"/>
              </a:xfrm>
              <a:blipFill>
                <a:blip r:embed="rId3"/>
                <a:stretch>
                  <a:fillRect l="-1304" t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Sinusoidal carrier, line of sight only:</a:t>
            </a:r>
            <a:br>
              <a:rPr lang="en-US" sz="3200" dirty="0"/>
            </a:br>
            <a:r>
              <a:rPr lang="en-US" sz="3200" dirty="0"/>
              <a:t>Channel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621510" y="5205524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94153" y="5205523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145926" y="5706960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3484" y="570696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dirty="0"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 dirty="0" err="1">
                <a:latin typeface="Arial Regular"/>
                <a:ea typeface="Corbel" charset="0"/>
                <a:cs typeface="Corbel" charset="0"/>
              </a:rPr>
              <a:t>θ</a:t>
            </a:r>
            <a:endParaRPr lang="en-US" i="1" dirty="0">
              <a:latin typeface="Arial Regular"/>
              <a:ea typeface="Corbel" charset="0"/>
              <a:cs typeface="Corbel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314" y="4834490"/>
            <a:ext cx="6586086" cy="8232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87EA17-A285-D846-B065-EEF572A0DCDA}"/>
              </a:ext>
            </a:extLst>
          </p:cNvPr>
          <p:cNvCxnSpPr>
            <a:cxnSpLocks/>
          </p:cNvCxnSpPr>
          <p:nvPr/>
        </p:nvCxnSpPr>
        <p:spPr>
          <a:xfrm>
            <a:off x="4437319" y="3042093"/>
            <a:ext cx="0" cy="1726822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2FF934-9917-5441-9555-1689677C68FC}"/>
              </a:ext>
            </a:extLst>
          </p:cNvPr>
          <p:cNvCxnSpPr>
            <a:cxnSpLocks/>
          </p:cNvCxnSpPr>
          <p:nvPr/>
        </p:nvCxnSpPr>
        <p:spPr>
          <a:xfrm flipH="1">
            <a:off x="3581924" y="3900153"/>
            <a:ext cx="1828800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B106850-7035-8941-8A83-F2954ECA5ECA}"/>
              </a:ext>
            </a:extLst>
          </p:cNvPr>
          <p:cNvCxnSpPr>
            <a:cxnSpLocks/>
          </p:cNvCxnSpPr>
          <p:nvPr/>
        </p:nvCxnSpPr>
        <p:spPr>
          <a:xfrm flipV="1">
            <a:off x="4437319" y="3405152"/>
            <a:ext cx="308245" cy="495002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Arc 30">
            <a:extLst>
              <a:ext uri="{FF2B5EF4-FFF2-40B4-BE49-F238E27FC236}">
                <a16:creationId xmlns:a16="http://schemas.microsoft.com/office/drawing/2014/main" id="{3C0F920A-E951-6743-B5BF-9B577018C28D}"/>
              </a:ext>
            </a:extLst>
          </p:cNvPr>
          <p:cNvSpPr/>
          <p:nvPr/>
        </p:nvSpPr>
        <p:spPr>
          <a:xfrm>
            <a:off x="3972964" y="3441260"/>
            <a:ext cx="891822" cy="891822"/>
          </a:xfrm>
          <a:prstGeom prst="arc">
            <a:avLst>
              <a:gd name="adj1" fmla="val 18467636"/>
              <a:gd name="adj2" fmla="val 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prstDash val="solid"/>
            <a:headEnd type="triangl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9449E1D-2748-1D4F-87FD-C1D1238B568A}"/>
              </a:ext>
            </a:extLst>
          </p:cNvPr>
          <p:cNvCxnSpPr>
            <a:cxnSpLocks/>
          </p:cNvCxnSpPr>
          <p:nvPr/>
        </p:nvCxnSpPr>
        <p:spPr>
          <a:xfrm flipV="1">
            <a:off x="4437318" y="3900153"/>
            <a:ext cx="683472" cy="1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477C0A-3FC5-2147-949F-E36372F2815B}"/>
              </a:ext>
            </a:extLst>
          </p:cNvPr>
          <p:cNvSpPr txBox="1"/>
          <p:nvPr/>
        </p:nvSpPr>
        <p:spPr>
          <a:xfrm>
            <a:off x="5428091" y="3770589"/>
            <a:ext cx="255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FFDFF7-56FC-2048-B9D9-60C5C93D0A5A}"/>
              </a:ext>
            </a:extLst>
          </p:cNvPr>
          <p:cNvSpPr txBox="1"/>
          <p:nvPr/>
        </p:nvSpPr>
        <p:spPr>
          <a:xfrm>
            <a:off x="3995577" y="2782992"/>
            <a:ext cx="383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D7DD8B-3E5F-6343-9BA5-D3FF77E58A19}"/>
              </a:ext>
            </a:extLst>
          </p:cNvPr>
          <p:cNvSpPr txBox="1"/>
          <p:nvPr/>
        </p:nvSpPr>
        <p:spPr>
          <a:xfrm>
            <a:off x="4836958" y="38314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39EE4A2-0457-6D41-8BDE-9CBE0039B9F5}"/>
              </a:ext>
            </a:extLst>
          </p:cNvPr>
          <p:cNvSpPr txBox="1"/>
          <p:nvPr/>
        </p:nvSpPr>
        <p:spPr>
          <a:xfrm>
            <a:off x="4477841" y="307601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CBDB91-D592-0A4B-94C1-00EA2845F16E}"/>
              </a:ext>
            </a:extLst>
          </p:cNvPr>
          <p:cNvSpPr txBox="1"/>
          <p:nvPr/>
        </p:nvSpPr>
        <p:spPr>
          <a:xfrm>
            <a:off x="4805175" y="3483376"/>
            <a:ext cx="129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Rotate by </a:t>
            </a:r>
            <a:r>
              <a:rPr lang="en-US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θ</a:t>
            </a:r>
            <a:endParaRPr lang="en-US" sz="1600" i="1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C675D6-775D-4C40-A161-8506C8A5E069}"/>
              </a:ext>
            </a:extLst>
          </p:cNvPr>
          <p:cNvSpPr txBox="1"/>
          <p:nvPr/>
        </p:nvSpPr>
        <p:spPr>
          <a:xfrm>
            <a:off x="4816651" y="3059932"/>
            <a:ext cx="118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Scale by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E5BFAF-5A15-E640-97B0-6EB5359D163A}"/>
              </a:ext>
            </a:extLst>
          </p:cNvPr>
          <p:cNvSpPr txBox="1"/>
          <p:nvPr/>
        </p:nvSpPr>
        <p:spPr>
          <a:xfrm>
            <a:off x="2654926" y="492353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5758B6-BB3F-894A-BDD2-7C39646DF749}"/>
              </a:ext>
            </a:extLst>
          </p:cNvPr>
          <p:cNvSpPr txBox="1"/>
          <p:nvPr/>
        </p:nvSpPr>
        <p:spPr>
          <a:xfrm>
            <a:off x="5450544" y="582893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473612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231" y="4036660"/>
            <a:ext cx="8759479" cy="2516540"/>
          </a:xfrm>
        </p:spPr>
        <p:txBody>
          <a:bodyPr>
            <a:normAutofit/>
          </a:bodyPr>
          <a:lstStyle/>
          <a:p>
            <a:r>
              <a:rPr lang="en-US" sz="2000" dirty="0"/>
              <a:t>What if reflections (</a:t>
            </a:r>
            <a:r>
              <a:rPr lang="en-US" sz="2000" i="1" dirty="0"/>
              <a:t>e.g.,</a:t>
            </a:r>
            <a:r>
              <a:rPr lang="en-US" sz="2000" dirty="0"/>
              <a:t> indoor walls) introduce a second path?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Wireless channel becomes the </a:t>
            </a:r>
            <a:r>
              <a:rPr lang="en-US" sz="2000" b="1" dirty="0">
                <a:highlight>
                  <a:srgbClr val="FFFF00"/>
                </a:highlight>
              </a:rPr>
              <a:t>superposition</a:t>
            </a:r>
            <a:r>
              <a:rPr lang="en-US" sz="2000" dirty="0"/>
              <a:t> of the </a:t>
            </a:r>
            <a:r>
              <a:rPr lang="en-US" sz="2000" b="1" i="1" dirty="0"/>
              <a:t>direct path’s channel h</a:t>
            </a:r>
            <a:r>
              <a:rPr lang="en-US" sz="2000" b="1" i="1" baseline="-25000" dirty="0"/>
              <a:t>1</a:t>
            </a:r>
            <a:r>
              <a:rPr lang="en-US" sz="2000" b="1" i="1" dirty="0"/>
              <a:t> </a:t>
            </a:r>
            <a:r>
              <a:rPr lang="en-US" sz="2000" dirty="0"/>
              <a:t>and the </a:t>
            </a:r>
            <a:r>
              <a:rPr lang="en-US" sz="2000" b="1" i="1" dirty="0"/>
              <a:t>reflection path’s channel h</a:t>
            </a:r>
            <a:r>
              <a:rPr lang="en-US" sz="2000" b="1" i="1" baseline="-25000" dirty="0"/>
              <a:t>2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plus reflecting path: Motivation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8851" y="324176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2688" y="1590234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2758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4036660"/>
                <a:ext cx="8759479" cy="571337"/>
              </a:xfrm>
            </p:spPr>
            <p:txBody>
              <a:bodyPr>
                <a:normAutofit/>
              </a:bodyPr>
              <a:lstStyle/>
              <a:p>
                <a:r>
                  <a:rPr lang="en-US" sz="2000" b="0" dirty="0"/>
                  <a:t>Channel is now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h</m:t>
                    </m:r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b="0" i="1" smtClean="0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4036660"/>
                <a:ext cx="8759479" cy="571337"/>
              </a:xfrm>
              <a:blipFill>
                <a:blip r:embed="rId3"/>
                <a:stretch>
                  <a:fillRect l="-1304" t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plus reflecting path:</a:t>
            </a:r>
            <a:br>
              <a:rPr lang="en-US" sz="3200" dirty="0"/>
            </a:br>
            <a:r>
              <a:rPr lang="en-US" sz="3200" dirty="0"/>
              <a:t>Channel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8851" y="324176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2688" y="1590234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E591A6D-8396-F84E-B9D5-0D4B208F7D09}"/>
              </a:ext>
            </a:extLst>
          </p:cNvPr>
          <p:cNvCxnSpPr>
            <a:cxnSpLocks/>
          </p:cNvCxnSpPr>
          <p:nvPr/>
        </p:nvCxnSpPr>
        <p:spPr>
          <a:xfrm>
            <a:off x="4592482" y="4839671"/>
            <a:ext cx="0" cy="1683123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1EA041B-6547-8D40-839F-48A44C7A91E7}"/>
              </a:ext>
            </a:extLst>
          </p:cNvPr>
          <p:cNvCxnSpPr>
            <a:cxnSpLocks/>
          </p:cNvCxnSpPr>
          <p:nvPr/>
        </p:nvCxnSpPr>
        <p:spPr>
          <a:xfrm flipH="1">
            <a:off x="3656000" y="5748182"/>
            <a:ext cx="1831999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701FE5E-D3DD-344E-9224-5C0A6BF3DF44}"/>
              </a:ext>
            </a:extLst>
          </p:cNvPr>
          <p:cNvCxnSpPr>
            <a:cxnSpLocks/>
          </p:cNvCxnSpPr>
          <p:nvPr/>
        </p:nvCxnSpPr>
        <p:spPr>
          <a:xfrm flipV="1">
            <a:off x="4592482" y="4950905"/>
            <a:ext cx="528379" cy="797278"/>
          </a:xfrm>
          <a:prstGeom prst="straightConnector1">
            <a:avLst/>
          </a:prstGeom>
          <a:ln w="2857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C474609-012C-984F-B92C-512E6A6E7DB8}"/>
              </a:ext>
            </a:extLst>
          </p:cNvPr>
          <p:cNvCxnSpPr>
            <a:cxnSpLocks/>
          </p:cNvCxnSpPr>
          <p:nvPr/>
        </p:nvCxnSpPr>
        <p:spPr>
          <a:xfrm flipV="1">
            <a:off x="4590612" y="5552508"/>
            <a:ext cx="551847" cy="195675"/>
          </a:xfrm>
          <a:prstGeom prst="straightConnector1">
            <a:avLst/>
          </a:prstGeom>
          <a:ln w="2857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D8C9491-8531-DC4F-BBB3-586F7952A092}"/>
              </a:ext>
            </a:extLst>
          </p:cNvPr>
          <p:cNvSpPr txBox="1"/>
          <p:nvPr/>
        </p:nvSpPr>
        <p:spPr>
          <a:xfrm>
            <a:off x="4590891" y="5010990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b="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2C19C0-1592-0B40-8EF6-38094F3D9A8A}"/>
              </a:ext>
            </a:extLst>
          </p:cNvPr>
          <p:cNvSpPr txBox="1"/>
          <p:nvPr/>
        </p:nvSpPr>
        <p:spPr>
          <a:xfrm>
            <a:off x="5083156" y="5377966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600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5C9943-E496-8B48-9823-2BB6A562F186}"/>
              </a:ext>
            </a:extLst>
          </p:cNvPr>
          <p:cNvSpPr txBox="1"/>
          <p:nvPr/>
        </p:nvSpPr>
        <p:spPr>
          <a:xfrm>
            <a:off x="5538528" y="5597997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F848785-3D1D-414E-99C2-45A432575025}"/>
              </a:ext>
            </a:extLst>
          </p:cNvPr>
          <p:cNvSpPr txBox="1"/>
          <p:nvPr/>
        </p:nvSpPr>
        <p:spPr>
          <a:xfrm>
            <a:off x="4196987" y="4791843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Q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B803E3C-70B9-6E46-912D-0142CBBFC677}"/>
              </a:ext>
            </a:extLst>
          </p:cNvPr>
          <p:cNvCxnSpPr>
            <a:cxnSpLocks/>
          </p:cNvCxnSpPr>
          <p:nvPr/>
        </p:nvCxnSpPr>
        <p:spPr>
          <a:xfrm flipV="1">
            <a:off x="5119230" y="4766271"/>
            <a:ext cx="551847" cy="195675"/>
          </a:xfrm>
          <a:prstGeom prst="straightConnector1">
            <a:avLst/>
          </a:prstGeom>
          <a:ln w="28575">
            <a:prstDash val="sysDash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415033C-B939-154A-B816-556F97CAE03C}"/>
              </a:ext>
            </a:extLst>
          </p:cNvPr>
          <p:cNvSpPr txBox="1"/>
          <p:nvPr/>
        </p:nvSpPr>
        <p:spPr>
          <a:xfrm>
            <a:off x="5139292" y="4508397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600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690371F-41DC-C64D-A6C1-16BA2148ACED}"/>
              </a:ext>
            </a:extLst>
          </p:cNvPr>
          <p:cNvCxnSpPr>
            <a:cxnSpLocks/>
          </p:cNvCxnSpPr>
          <p:nvPr/>
        </p:nvCxnSpPr>
        <p:spPr>
          <a:xfrm flipV="1">
            <a:off x="4592087" y="4761783"/>
            <a:ext cx="1077119" cy="986402"/>
          </a:xfrm>
          <a:prstGeom prst="straightConnector1">
            <a:avLst/>
          </a:prstGeom>
          <a:ln w="57150">
            <a:solidFill>
              <a:srgbClr val="0070C0"/>
            </a:solidFill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D2CE313-E445-5C43-B998-6AB6011B2E25}"/>
              </a:ext>
            </a:extLst>
          </p:cNvPr>
          <p:cNvSpPr txBox="1"/>
          <p:nvPr/>
        </p:nvSpPr>
        <p:spPr>
          <a:xfrm>
            <a:off x="5584388" y="4751253"/>
            <a:ext cx="32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endParaRPr lang="en-US" sz="1800" baseline="-250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4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ADDA9-F373-1E4C-B46C-5E1C8850A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b="1" dirty="0">
                <a:solidFill>
                  <a:srgbClr val="0070C0"/>
                </a:solidFill>
              </a:rPr>
              <a:t>radio channel</a:t>
            </a:r>
            <a:r>
              <a:rPr lang="en-US" sz="2200" b="1" dirty="0"/>
              <a:t> </a:t>
            </a:r>
            <a:r>
              <a:rPr lang="en-US" sz="2200" dirty="0"/>
              <a:t>is what </a:t>
            </a:r>
            <a:r>
              <a:rPr lang="en-US" sz="2200" b="1" dirty="0">
                <a:solidFill>
                  <a:srgbClr val="FF0000"/>
                </a:solidFill>
              </a:rPr>
              <a:t>limits</a:t>
            </a:r>
            <a:r>
              <a:rPr lang="en-US" sz="2200" dirty="0"/>
              <a:t> most communications systems – the main challenge!</a:t>
            </a:r>
          </a:p>
          <a:p>
            <a:pPr lvl="1"/>
            <a:r>
              <a:rPr lang="en-US" sz="2200" dirty="0"/>
              <a:t>Understanding its </a:t>
            </a:r>
            <a:r>
              <a:rPr lang="en-US" sz="2200" b="1" dirty="0">
                <a:highlight>
                  <a:srgbClr val="FFFF00"/>
                </a:highlight>
              </a:rPr>
              <a:t>properties</a:t>
            </a:r>
            <a:r>
              <a:rPr lang="en-US" sz="2200" dirty="0"/>
              <a:t> is therefore key to understanding radio systems’ </a:t>
            </a:r>
            <a:r>
              <a:rPr lang="en-US" sz="2200" b="1" dirty="0"/>
              <a:t>design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There is </a:t>
            </a:r>
            <a:r>
              <a:rPr lang="en-US" sz="2200" b="1" dirty="0">
                <a:solidFill>
                  <a:srgbClr val="0070C0"/>
                </a:solidFill>
              </a:rPr>
              <a:t>variation in many different properties</a:t>
            </a:r>
          </a:p>
          <a:p>
            <a:pPr lvl="1"/>
            <a:r>
              <a:rPr lang="en-US" sz="2200" dirty="0"/>
              <a:t>Carrier frequency, environment (</a:t>
            </a:r>
            <a:r>
              <a:rPr lang="en-US" sz="2200" i="1" dirty="0"/>
              <a:t>e.g.</a:t>
            </a:r>
            <a:r>
              <a:rPr lang="en-US" sz="2200" dirty="0"/>
              <a:t> indoors, outdoors, satellite, space)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Many different </a:t>
            </a:r>
            <a:r>
              <a:rPr lang="en-US" sz="2200" b="1" dirty="0">
                <a:highlight>
                  <a:srgbClr val="FFFF00"/>
                </a:highlight>
              </a:rPr>
              <a:t>models</a:t>
            </a:r>
            <a:r>
              <a:rPr lang="en-US" sz="2200" dirty="0"/>
              <a:t> covering </a:t>
            </a:r>
            <a:r>
              <a:rPr lang="en-US" sz="2200" b="1" dirty="0"/>
              <a:t>many different scenarios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A3494A-198B-634B-88B2-F16566C73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858514-3A25-7243-BF45-5B579623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Radio Channel: Motivation</a:t>
            </a:r>
          </a:p>
        </p:txBody>
      </p:sp>
    </p:spTree>
    <p:extLst>
      <p:ext uri="{BB962C8B-B14F-4D97-AF65-F5344CB8AC3E}">
        <p14:creationId xmlns:p14="http://schemas.microsoft.com/office/powerpoint/2010/main" val="3216202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4924442"/>
                <a:ext cx="8759479" cy="1628757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i="1" dirty="0">
                    <a:ea typeface="Cambria Math" panose="02040503050406030204" pitchFamily="18" charset="0"/>
                  </a:rPr>
                  <a:t>Phase difference between paths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000" b="0" dirty="0"/>
              </a:p>
              <a:p>
                <a:pPr lvl="1"/>
                <a:r>
                  <a:rPr lang="en-US" sz="2000" dirty="0"/>
                  <a:t>Depends on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wavelength</a:t>
                </a:r>
                <a:r>
                  <a:rPr lang="en-US" sz="2000" b="1" dirty="0"/>
                  <a:t> </a:t>
                </a:r>
                <a:r>
                  <a:rPr lang="en-US" sz="2000" dirty="0"/>
                  <a:t>and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path length difference</a:t>
                </a:r>
              </a:p>
              <a:p>
                <a:pPr lvl="1"/>
                <a:endParaRPr lang="en-US" sz="2000" b="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b="1" dirty="0"/>
                  <a:t>So,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depends on wavelength (frequency)</a:t>
                </a:r>
                <a:r>
                  <a:rPr lang="en-US" sz="2000" b="1" dirty="0"/>
                  <a:t> </a:t>
                </a:r>
                <a:r>
                  <a:rPr lang="en-US" sz="2000" dirty="0"/>
                  <a:t>as well as channel attenuation</a:t>
                </a: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4924442"/>
                <a:ext cx="8759479" cy="1628757"/>
              </a:xfrm>
              <a:blipFill>
                <a:blip r:embed="rId3"/>
                <a:stretch>
                  <a:fillRect l="-1304" t="-5426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Line-of-sight plus reflecting path:</a:t>
            </a:r>
            <a:br>
              <a:rPr lang="en-US" sz="3200" dirty="0"/>
            </a:br>
            <a:r>
              <a:rPr lang="en-US" sz="3200" dirty="0"/>
              <a:t>Channel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9" name="Rectangle 8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5" name="Rectangle 4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olid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28851" y="3241766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482688" y="1590234"/>
            <a:ext cx="1292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 (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 </a:t>
            </a:r>
            <a:r>
              <a:rPr lang="en-US" i="1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θ</a:t>
            </a:r>
            <a:r>
              <a:rPr lang="en-US" baseline="-2500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2A0278F-2FA1-8245-9CD8-CCC3D481A70A}"/>
              </a:ext>
            </a:extLst>
          </p:cNvPr>
          <p:cNvCxnSpPr>
            <a:cxnSpLocks/>
          </p:cNvCxnSpPr>
          <p:nvPr/>
        </p:nvCxnSpPr>
        <p:spPr>
          <a:xfrm>
            <a:off x="7640638" y="3939154"/>
            <a:ext cx="0" cy="1683123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5C80575-8DA3-E048-83CF-FF1F3AAF5C81}"/>
              </a:ext>
            </a:extLst>
          </p:cNvPr>
          <p:cNvCxnSpPr>
            <a:cxnSpLocks/>
          </p:cNvCxnSpPr>
          <p:nvPr/>
        </p:nvCxnSpPr>
        <p:spPr>
          <a:xfrm flipH="1">
            <a:off x="6704156" y="4847665"/>
            <a:ext cx="1831999" cy="0"/>
          </a:xfrm>
          <a:prstGeom prst="straightConnector1">
            <a:avLst/>
          </a:prstGeom>
          <a:ln w="1905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4FA40A-16B2-EC45-99E6-62318D81C9B7}"/>
              </a:ext>
            </a:extLst>
          </p:cNvPr>
          <p:cNvCxnSpPr>
            <a:cxnSpLocks/>
          </p:cNvCxnSpPr>
          <p:nvPr/>
        </p:nvCxnSpPr>
        <p:spPr>
          <a:xfrm flipV="1">
            <a:off x="7640638" y="4050388"/>
            <a:ext cx="528379" cy="797278"/>
          </a:xfrm>
          <a:prstGeom prst="straightConnector1">
            <a:avLst/>
          </a:prstGeom>
          <a:ln w="2857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9612B73-6188-9F46-90FE-69E4E2F86550}"/>
              </a:ext>
            </a:extLst>
          </p:cNvPr>
          <p:cNvCxnSpPr>
            <a:cxnSpLocks/>
          </p:cNvCxnSpPr>
          <p:nvPr/>
        </p:nvCxnSpPr>
        <p:spPr>
          <a:xfrm flipV="1">
            <a:off x="7638768" y="4651991"/>
            <a:ext cx="551847" cy="195675"/>
          </a:xfrm>
          <a:prstGeom prst="straightConnector1">
            <a:avLst/>
          </a:prstGeom>
          <a:ln w="28575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B9EE39C-181B-F14E-BFC9-DDED2BA78232}"/>
              </a:ext>
            </a:extLst>
          </p:cNvPr>
          <p:cNvSpPr txBox="1"/>
          <p:nvPr/>
        </p:nvSpPr>
        <p:spPr>
          <a:xfrm>
            <a:off x="7639047" y="4110473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b="0" baseline="-25000" dirty="0"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964B402-89EB-1542-915C-118BCF9C7305}"/>
              </a:ext>
            </a:extLst>
          </p:cNvPr>
          <p:cNvSpPr txBox="1"/>
          <p:nvPr/>
        </p:nvSpPr>
        <p:spPr>
          <a:xfrm>
            <a:off x="8131312" y="4477449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en-US" sz="1600" b="0" i="1" baseline="-25000" dirty="0">
                <a:latin typeface="Arial" charset="0"/>
                <a:ea typeface="Arial" charset="0"/>
                <a:cs typeface="Arial" charset="0"/>
              </a:rPr>
              <a:t>2</a:t>
            </a:r>
            <a:endParaRPr lang="en-US" sz="1600" b="0" baseline="-25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4D792D-CA8A-AD40-8384-069C1049FBC7}"/>
              </a:ext>
            </a:extLst>
          </p:cNvPr>
          <p:cNvSpPr txBox="1"/>
          <p:nvPr/>
        </p:nvSpPr>
        <p:spPr>
          <a:xfrm>
            <a:off x="8586684" y="469748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258878-FC50-534D-B8A9-D8E6B63A4872}"/>
              </a:ext>
            </a:extLst>
          </p:cNvPr>
          <p:cNvSpPr txBox="1"/>
          <p:nvPr/>
        </p:nvSpPr>
        <p:spPr>
          <a:xfrm>
            <a:off x="7245143" y="3891326"/>
            <a:ext cx="3449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Q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980067DD-95D3-1F49-AF02-2C188E7CBF79}"/>
              </a:ext>
            </a:extLst>
          </p:cNvPr>
          <p:cNvSpPr/>
          <p:nvPr/>
        </p:nvSpPr>
        <p:spPr>
          <a:xfrm>
            <a:off x="7308931" y="4516598"/>
            <a:ext cx="667654" cy="667654"/>
          </a:xfrm>
          <a:prstGeom prst="arc">
            <a:avLst>
              <a:gd name="adj1" fmla="val 18247815"/>
              <a:gd name="adj2" fmla="val 20485417"/>
            </a:avLst>
          </a:prstGeom>
          <a:ln w="38100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FFA57F7-E093-F644-9A0B-2D2884FA51C9}"/>
              </a:ext>
            </a:extLst>
          </p:cNvPr>
          <p:cNvSpPr txBox="1"/>
          <p:nvPr/>
        </p:nvSpPr>
        <p:spPr>
          <a:xfrm>
            <a:off x="7833194" y="4331705"/>
            <a:ext cx="4331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1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Δθ</a:t>
            </a:r>
            <a:endParaRPr lang="en-US" sz="1600" b="0" baseline="-250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9519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x-none" sz="2000" dirty="0"/>
              <a:t>Interference between reflected and line-of-sight radio waves results in </a:t>
            </a:r>
            <a:r>
              <a:rPr lang="en-US" altLang="x-none" sz="2000" b="1" dirty="0">
                <a:highlight>
                  <a:srgbClr val="FFFF00"/>
                </a:highlight>
              </a:rPr>
              <a:t>frequency dependent fading</a:t>
            </a: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dirty="0">
              <a:highlight>
                <a:srgbClr val="FFFF00"/>
              </a:highlight>
            </a:endParaRPr>
          </a:p>
          <a:p>
            <a:endParaRPr lang="en-US" altLang="x-none" sz="2000" b="1" i="1" dirty="0"/>
          </a:p>
          <a:p>
            <a:endParaRPr lang="en-US" altLang="x-none" sz="2000" b="1" i="1" dirty="0"/>
          </a:p>
          <a:p>
            <a:r>
              <a:rPr lang="en-US" altLang="x-none" sz="2000" b="1" i="1" dirty="0"/>
              <a:t>Coherence bandwidth </a:t>
            </a:r>
            <a:r>
              <a:rPr lang="en-US" altLang="x-none" sz="2000" i="1" dirty="0"/>
              <a:t>B</a:t>
            </a:r>
            <a:r>
              <a:rPr lang="en-US" altLang="x-none" sz="2000" i="1" baseline="-25000" dirty="0"/>
              <a:t>c</a:t>
            </a:r>
            <a:r>
              <a:rPr lang="en-US" altLang="x-none" sz="2000" dirty="0"/>
              <a:t>: </a:t>
            </a:r>
            <a:r>
              <a:rPr lang="en-US" altLang="x-none" sz="2000" b="1" dirty="0">
                <a:highlight>
                  <a:srgbClr val="FFFF00"/>
                </a:highlight>
              </a:rPr>
              <a:t>Frequency range</a:t>
            </a:r>
            <a:r>
              <a:rPr lang="en-US" altLang="x-none" sz="2000" b="1" dirty="0"/>
              <a:t> </a:t>
            </a:r>
            <a:r>
              <a:rPr lang="en-US" altLang="x-none" sz="2000" dirty="0"/>
              <a:t>over which the channel is roughly the </a:t>
            </a:r>
            <a:r>
              <a:rPr lang="en-US" altLang="x-none" sz="2000" b="1" dirty="0">
                <a:highlight>
                  <a:srgbClr val="FFFF00"/>
                </a:highlight>
              </a:rPr>
              <a:t>same</a:t>
            </a:r>
            <a:r>
              <a:rPr lang="en-US" altLang="x-none" sz="2000" dirty="0"/>
              <a:t> (“flat”)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/>
              <a:t>Reflections cause frequency </a:t>
            </a:r>
            <a:r>
              <a:rPr lang="en-US" altLang="x-none" sz="3200" i="1" dirty="0"/>
              <a:t>selectivity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13" y="2126724"/>
            <a:ext cx="5283174" cy="34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68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2E2977-2172-964B-B519-04D1F290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514694"/>
            <a:ext cx="5862795" cy="1914306"/>
          </a:xfrm>
        </p:spPr>
        <p:txBody>
          <a:bodyPr>
            <a:normAutofit/>
          </a:bodyPr>
          <a:lstStyle/>
          <a:p>
            <a:r>
              <a:rPr lang="en-US" sz="2000" dirty="0"/>
              <a:t>One 2.4 GHz Wi-Fi channel is centered at </a:t>
            </a:r>
            <a:r>
              <a:rPr lang="en-US" sz="2000" b="1" dirty="0">
                <a:highlight>
                  <a:srgbClr val="FFFF00"/>
                </a:highlight>
              </a:rPr>
              <a:t>2412 MHz</a:t>
            </a:r>
            <a:r>
              <a:rPr lang="en-US" sz="2000" dirty="0"/>
              <a:t> and spans a </a:t>
            </a:r>
            <a:r>
              <a:rPr lang="en-US" sz="2000" b="1" dirty="0">
                <a:highlight>
                  <a:srgbClr val="FFFF00"/>
                </a:highlight>
              </a:rPr>
              <a:t>20 MHz</a:t>
            </a:r>
            <a:r>
              <a:rPr lang="en-US" sz="2000" b="1" dirty="0"/>
              <a:t> </a:t>
            </a:r>
            <a:r>
              <a:rPr lang="en-US" sz="2000" dirty="0"/>
              <a:t>bandwidth</a:t>
            </a:r>
          </a:p>
          <a:p>
            <a:pPr marL="0" indent="0">
              <a:buNone/>
            </a:pPr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Observe:</a:t>
            </a:r>
            <a:r>
              <a:rPr lang="en-US" sz="2000" dirty="0"/>
              <a:t> Frequency-selective fading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0332F-A458-624D-B3F4-689026D9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E18658-C60D-2E47-B550-E5389D0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Frequency-Selective Fading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50834-DA49-2D48-A147-96BF1CBD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95" y="1724098"/>
            <a:ext cx="2900205" cy="1558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DCDD1-C715-534E-8D45-CB3BA8AB3C99}"/>
              </a:ext>
            </a:extLst>
          </p:cNvPr>
          <p:cNvSpPr txBox="1"/>
          <p:nvPr/>
        </p:nvSpPr>
        <p:spPr>
          <a:xfrm>
            <a:off x="7761749" y="1842760"/>
            <a:ext cx="9845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[D. Halperin]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4C327FE5-8E75-7E40-84F8-0DEDF1BC18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3282417"/>
                <a:ext cx="8763000" cy="31364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Recall, phase shift for </a:t>
                </a:r>
                <a:r>
                  <a:rPr lang="en-US" sz="2000" i="1" dirty="0"/>
                  <a:t>k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b="0" dirty="0"/>
                  <a:t>Received phase difference between paths </a:t>
                </a:r>
                <a:r>
                  <a:rPr lang="en-US" sz="2000" dirty="0">
                    <a:highlight>
                      <a:srgbClr val="FFFF00"/>
                    </a:highlight>
                  </a:rPr>
                  <a:t>depends on wavelength</a:t>
                </a:r>
              </a:p>
              <a:p>
                <a:pPr marL="0" indent="0">
                  <a:buNone/>
                </a:pPr>
                <a:endParaRPr lang="en-US" sz="2000" b="0" dirty="0"/>
              </a:p>
              <a:p>
                <a:endParaRPr lang="en-US" sz="2000" b="0" dirty="0"/>
              </a:p>
              <a:p>
                <a:r>
                  <a:rPr lang="en-US" sz="2000" b="0" dirty="0"/>
                  <a:t>Channel spans 2402–2422 MHz</a:t>
                </a:r>
              </a:p>
              <a:p>
                <a:pPr lvl="1"/>
                <a:r>
                  <a:rPr lang="en-US" sz="2000" b="0" dirty="0"/>
                  <a:t>Lowest wavelength (2402 MHz): </a:t>
                </a:r>
                <a:r>
                  <a:rPr lang="en-US" sz="2000" dirty="0"/>
                  <a:t>12.49 cm</a:t>
                </a:r>
              </a:p>
              <a:p>
                <a:pPr lvl="1"/>
                <a:r>
                  <a:rPr lang="en-US" sz="2000" b="0" dirty="0"/>
                  <a:t>Highest wavelength (2422 MHz): </a:t>
                </a:r>
                <a:r>
                  <a:rPr lang="en-US" sz="2000" dirty="0"/>
                  <a:t>12.39 cm</a:t>
                </a:r>
              </a:p>
              <a:p>
                <a:pPr lvl="1"/>
                <a:endParaRPr lang="en-US" sz="2000" b="0" dirty="0"/>
              </a:p>
              <a:p>
                <a:pPr lvl="2"/>
                <a:r>
                  <a:rPr lang="en-US" sz="2000" dirty="0">
                    <a:solidFill>
                      <a:srgbClr val="0070C0"/>
                    </a:solidFill>
                  </a:rPr>
                  <a:t>Just one millimeter wavelength difference</a:t>
                </a:r>
              </a:p>
              <a:p>
                <a:pPr lvl="3"/>
                <a:r>
                  <a:rPr lang="en-US" sz="2000" b="0" dirty="0"/>
                  <a:t>Almost the same.  </a:t>
                </a:r>
                <a:r>
                  <a:rPr lang="en-US" sz="2000" dirty="0"/>
                  <a:t>Contradiction?</a:t>
                </a:r>
                <a:r>
                  <a:rPr lang="en-US" sz="2000" b="0" dirty="0"/>
                  <a:t> </a:t>
                </a:r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4C327FE5-8E75-7E40-84F8-0DEDF1BC1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3282417"/>
                <a:ext cx="8763000" cy="3136415"/>
              </a:xfrm>
              <a:prstGeom prst="rect">
                <a:avLst/>
              </a:prstGeom>
              <a:blipFill>
                <a:blip r:embed="rId4"/>
                <a:stretch>
                  <a:fillRect l="-1304" t="-2419" b="-161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4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D0332F-A458-624D-B3F4-689026D9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E18658-C60D-2E47-B550-E5389D04C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Frequency-Selective Fading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50834-DA49-2D48-A147-96BF1CBD8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95" y="1353567"/>
            <a:ext cx="2900205" cy="15583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DCDD1-C715-534E-8D45-CB3BA8AB3C99}"/>
              </a:ext>
            </a:extLst>
          </p:cNvPr>
          <p:cNvSpPr txBox="1"/>
          <p:nvPr/>
        </p:nvSpPr>
        <p:spPr>
          <a:xfrm>
            <a:off x="7761749" y="1472229"/>
            <a:ext cx="9845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[D. Halperin]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4C327FE5-8E75-7E40-84F8-0DEDF1BC187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52400" y="1458853"/>
                <a:ext cx="8763000" cy="4959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36000" tIns="36000" rIns="36000" bIns="3600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ＭＳ Ｐゴシック" pitchFamily="-1" charset="-128"/>
                  </a:defRPr>
                </a:lvl1pPr>
                <a:lvl2pPr marL="742950" indent="-28575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2pPr>
                <a:lvl3pPr marL="11430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•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3pPr>
                <a:lvl4pPr marL="16002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–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4pPr>
                <a:lvl5pPr marL="2057400" indent="-228600" algn="l" defTabSz="457200" rtl="0" eaLnBrk="1" fontAlgn="base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Font typeface="Arial" pitchFamily="-1" charset="0"/>
                  <a:buChar char="»"/>
                  <a:defRPr sz="2400" kern="1200" spc="-50">
                    <a:solidFill>
                      <a:schemeClr val="tx1"/>
                    </a:solidFill>
                    <a:latin typeface="+mn-lt"/>
                    <a:ea typeface="ＭＳ Ｐゴシック" pitchFamily="-1" charset="-128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0" dirty="0"/>
                  <a:t>Channel spans 2402–2422 MHz</a:t>
                </a:r>
              </a:p>
              <a:p>
                <a:pPr lvl="1"/>
                <a:r>
                  <a:rPr lang="en-US" sz="2000" b="0" dirty="0"/>
                  <a:t>Lowest wavelength (2402 MHz): </a:t>
                </a:r>
                <a:r>
                  <a:rPr lang="en-US" sz="2000" dirty="0"/>
                  <a:t>12.49 cm</a:t>
                </a:r>
              </a:p>
              <a:p>
                <a:pPr lvl="1"/>
                <a:r>
                  <a:rPr lang="en-US" sz="2000" b="0" dirty="0"/>
                  <a:t>Highest wavelength (2422 MHz): </a:t>
                </a:r>
                <a:r>
                  <a:rPr lang="en-US" sz="2000" dirty="0"/>
                  <a:t>12.39 cm</a:t>
                </a:r>
              </a:p>
              <a:p>
                <a:pPr lvl="1"/>
                <a:endParaRPr lang="en-US" sz="2000" b="0" dirty="0"/>
              </a:p>
              <a:p>
                <a:pPr marL="0" indent="0">
                  <a:buNone/>
                </a:pPr>
                <a:endParaRPr lang="en-US" sz="2000" b="0" dirty="0"/>
              </a:p>
              <a:p>
                <a:endParaRPr lang="en-US" sz="2000" b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b="0" dirty="0">
                    <a:ea typeface="Cambria Math" panose="02040503050406030204" pitchFamily="18" charset="0"/>
                  </a:rPr>
                  <a:t>Recall,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causes additive vs. destructive fading</a:t>
                </a:r>
              </a:p>
              <a:p>
                <a:pPr marL="457200" indent="-457200"/>
                <a:endParaRPr lang="en-US" sz="2000" b="0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000" b="0" dirty="0"/>
                  <a:t>For Wi-Fi,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b="0" dirty="0"/>
                  <a:t> so,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≈20 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</m:oMath>
                </a14:m>
                <a:r>
                  <a:rPr lang="en-US" sz="2000" b="0" dirty="0"/>
                  <a:t>, equals:</a:t>
                </a:r>
              </a:p>
              <a:p>
                <a:pPr marL="857250" lvl="1" indent="-457200"/>
                <a:r>
                  <a:rPr lang="en-US" sz="2000" b="0" dirty="0">
                    <a:highlight>
                      <a:srgbClr val="FFFF00"/>
                    </a:highlight>
                  </a:rPr>
                  <a:t>160×12.49 cm wavelengths</a:t>
                </a:r>
              </a:p>
              <a:p>
                <a:pPr marL="857250" lvl="1" indent="-457200"/>
                <a:r>
                  <a:rPr lang="en-US" sz="2000" dirty="0">
                    <a:highlight>
                      <a:srgbClr val="FFFF00"/>
                    </a:highlight>
                  </a:rPr>
                  <a:t>161</a:t>
                </a:r>
                <a:r>
                  <a:rPr lang="en-US" sz="2000" b="0" dirty="0">
                    <a:highlight>
                      <a:srgbClr val="FFFF00"/>
                    </a:highlight>
                  </a:rPr>
                  <a:t>×12.39 cm wavelengths</a:t>
                </a:r>
              </a:p>
              <a:p>
                <a:pPr marL="457200" indent="-457200"/>
                <a:endParaRPr lang="en-US" sz="2000" b="0" dirty="0">
                  <a:highlight>
                    <a:srgbClr val="FFFF00"/>
                  </a:highlight>
                </a:endParaRPr>
              </a:p>
              <a:p>
                <a:pPr marL="457200" indent="-457200"/>
                <a:endParaRPr lang="en-US" sz="2000" b="0" dirty="0">
                  <a:highlight>
                    <a:srgbClr val="FFFF00"/>
                  </a:highlight>
                </a:endParaRPr>
              </a:p>
              <a:p>
                <a:pPr marL="457200" indent="-457200"/>
                <a:r>
                  <a:rPr lang="en-US" sz="2000" b="0" dirty="0"/>
                  <a:t>So we move from </a:t>
                </a:r>
                <a:r>
                  <a:rPr lang="en-US" sz="2000" b="0" i="1" dirty="0"/>
                  <a:t>e.g.</a:t>
                </a:r>
                <a:r>
                  <a:rPr lang="en-US" sz="2000" b="0" dirty="0"/>
                  <a:t> </a:t>
                </a:r>
                <a:r>
                  <a:rPr lang="en-US" sz="2000" dirty="0">
                    <a:solidFill>
                      <a:srgbClr val="0070C0"/>
                    </a:solidFill>
                  </a:rPr>
                  <a:t>constructive to destructive, to constructive </a:t>
                </a:r>
                <a:r>
                  <a:rPr lang="en-US" sz="2000" b="0" dirty="0"/>
                  <a:t>fading </a:t>
                </a:r>
                <a:r>
                  <a:rPr lang="en-US" sz="2000" dirty="0"/>
                  <a:t>from lowest to highest </a:t>
                </a:r>
                <a:r>
                  <a:rPr lang="en-US" sz="2000" b="0" dirty="0"/>
                  <a:t>wavelength</a:t>
                </a:r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4C327FE5-8E75-7E40-84F8-0DEDF1BC1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1458853"/>
                <a:ext cx="8763000" cy="4959980"/>
              </a:xfrm>
              <a:prstGeom prst="rect">
                <a:avLst/>
              </a:prstGeom>
              <a:blipFill>
                <a:blip r:embed="rId4"/>
                <a:stretch>
                  <a:fillRect l="-1304" t="-179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0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BCAFA8-5DC2-7243-8233-1627F37EF5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4027120"/>
                <a:ext cx="8763000" cy="2449880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i="1" dirty="0"/>
                  <a:t>Forward channel </a:t>
                </a:r>
                <a:r>
                  <a:rPr lang="en-US" sz="2000" dirty="0"/>
                  <a:t>(T to R)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</m:oMath>
                </a14:m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endParaRPr lang="en-US" sz="2000" b="1" i="1" dirty="0"/>
              </a:p>
              <a:p>
                <a:r>
                  <a:rPr lang="en-US" sz="2000" dirty="0"/>
                  <a:t>Switch T and R roles, changing nothing else:</a:t>
                </a:r>
              </a:p>
              <a:p>
                <a:pPr lvl="1"/>
                <a:r>
                  <a:rPr lang="en-US" sz="2000" b="1" i="1" dirty="0"/>
                  <a:t>Reverse channel</a:t>
                </a:r>
                <a:r>
                  <a:rPr lang="en-US" sz="2000" dirty="0"/>
                  <a:t> (R to T)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mr-I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sz="200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charset="0"/>
                          </a:rPr>
                          <m:t>𝑗</m:t>
                        </m:r>
                        <m:r>
                          <a:rPr lang="en-US" sz="2000" i="1">
                            <a:latin typeface="Cambria Math" charset="0"/>
                          </a:rPr>
                          <m:t>2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/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charset="0"/>
                          </a:rPr>
                          <m:t>𝑇𝑅</m:t>
                        </m:r>
                      </m:sub>
                    </m:sSub>
                  </m:oMath>
                </a14:m>
                <a:endParaRPr lang="en-US" sz="2000" b="0" dirty="0">
                  <a:ea typeface="Cambria Math" charset="0"/>
                </a:endParaRPr>
              </a:p>
              <a:p>
                <a:pPr lvl="1"/>
                <a:r>
                  <a:rPr lang="en-US" sz="2000" dirty="0"/>
                  <a:t>The </a:t>
                </a:r>
                <a:r>
                  <a:rPr lang="en-US" sz="2000" dirty="0">
                    <a:highlight>
                      <a:srgbClr val="FFFF99"/>
                    </a:highlight>
                  </a:rPr>
                  <a:t>reverse radio channel</a:t>
                </a:r>
                <a:r>
                  <a:rPr lang="en-US" sz="2000" dirty="0"/>
                  <a:t> is </a:t>
                </a:r>
                <a:r>
                  <a:rPr lang="en-US" sz="2000" b="1" i="1" dirty="0"/>
                  <a:t>“reciprocal”</a:t>
                </a:r>
                <a:endParaRPr lang="en-US" sz="2000" dirty="0"/>
              </a:p>
              <a:p>
                <a:pPr lvl="1"/>
                <a:endParaRPr lang="en-US" sz="2000" b="1" dirty="0"/>
              </a:p>
              <a:p>
                <a:r>
                  <a:rPr lang="en-US" sz="2000" dirty="0"/>
                  <a:t>Practical radio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receiver</a:t>
                </a:r>
                <a:r>
                  <a:rPr lang="en-US" sz="2000" dirty="0"/>
                  <a:t> circuitry induces differences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𝑇𝑅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𝑅𝑇</m:t>
                        </m:r>
                      </m:sub>
                    </m:sSub>
                  </m:oMath>
                </a14:m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2BCAFA8-5DC2-7243-8233-1627F37E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4027120"/>
                <a:ext cx="8763000" cy="2449880"/>
              </a:xfrm>
              <a:blipFill>
                <a:blip r:embed="rId3"/>
                <a:stretch>
                  <a:fillRect l="-1304" t="-3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95037-C710-F54E-9BAC-7A107740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27DD3-53A9-0548-9B5D-1E7BE46C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Radio Channels are “Reciprocal”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E101CF-F16B-8D40-8049-FE2A50B2F383}"/>
              </a:ext>
            </a:extLst>
          </p:cNvPr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8D555E-E1CD-0047-BCA2-F2AB64A98DB8}"/>
                </a:ext>
              </a:extLst>
            </p:cNvPr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Receiver R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68EF8B8-222D-284E-9575-8E24EBE3A360}"/>
                </a:ext>
              </a:extLst>
            </p:cNvPr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D80B6E0-7F3E-4940-AAE4-A6488BC2B9CB}"/>
              </a:ext>
            </a:extLst>
          </p:cNvPr>
          <p:cNvGrpSpPr/>
          <p:nvPr/>
        </p:nvGrpSpPr>
        <p:grpSpPr>
          <a:xfrm>
            <a:off x="1611713" y="2660911"/>
            <a:ext cx="1689116" cy="854951"/>
            <a:chOff x="1831520" y="2730233"/>
            <a:chExt cx="1692244" cy="85653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5CDC088-53E7-234F-B525-5304840CCF30}"/>
                </a:ext>
              </a:extLst>
            </p:cNvPr>
            <p:cNvSpPr/>
            <p:nvPr/>
          </p:nvSpPr>
          <p:spPr>
            <a:xfrm>
              <a:off x="1831520" y="3181083"/>
              <a:ext cx="1446153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0" dirty="0">
                  <a:solidFill>
                    <a:schemeClr val="tx1"/>
                  </a:solidFill>
                </a:rPr>
                <a:t>Transmitter T</a:t>
              </a: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115F0FE-9958-5C4D-9C47-D9D83AE46CA9}"/>
                </a:ext>
              </a:extLst>
            </p:cNvPr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91FCCAD-20D9-A043-B27A-17B9C1B64703}"/>
              </a:ext>
            </a:extLst>
          </p:cNvPr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155B362-E4BA-A341-BF3D-70682641D181}"/>
              </a:ext>
            </a:extLst>
          </p:cNvPr>
          <p:cNvSpPr txBox="1"/>
          <p:nvPr/>
        </p:nvSpPr>
        <p:spPr>
          <a:xfrm>
            <a:off x="4068311" y="3241766"/>
            <a:ext cx="10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endParaRPr lang="en-US" dirty="0">
              <a:solidFill>
                <a:srgbClr val="FF0000"/>
              </a:solidFill>
              <a:latin typeface="Arial Regular"/>
              <a:ea typeface="Corbel" charset="0"/>
              <a:cs typeface="Corbe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CC7823-E54F-EB4F-9E43-566D2CF971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4216" y="2289878"/>
            <a:ext cx="6586086" cy="8232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E295446-D848-4C42-AF2F-D6E05421E8C9}"/>
              </a:ext>
            </a:extLst>
          </p:cNvPr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3D5CE8-BAE8-524C-81F1-6A0ECE349E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928899" y="1788097"/>
            <a:ext cx="2498767" cy="8329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0D8823-1506-E24A-A59F-E1C1FF7006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00000">
            <a:off x="4014495" y="2021571"/>
            <a:ext cx="2498767" cy="83292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92D180C-34E9-3147-82C2-0FF2D56295F5}"/>
              </a:ext>
            </a:extLst>
          </p:cNvPr>
          <p:cNvSpPr txBox="1"/>
          <p:nvPr/>
        </p:nvSpPr>
        <p:spPr>
          <a:xfrm>
            <a:off x="5622148" y="1590234"/>
            <a:ext cx="1013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endParaRPr lang="en-US" dirty="0">
              <a:solidFill>
                <a:schemeClr val="tx2"/>
              </a:solidFill>
              <a:latin typeface="Arial Regular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E34F49-8D55-6847-A44D-C63AB4874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2273596"/>
          </a:xfrm>
        </p:spPr>
        <p:txBody>
          <a:bodyPr/>
          <a:lstStyle/>
          <a:p>
            <a:r>
              <a:rPr lang="en-US" altLang="en-US" sz="2000" dirty="0"/>
              <a:t>Approximate solutions to Maxwell’s electromagnetic equations by instead </a:t>
            </a:r>
            <a:r>
              <a:rPr lang="en-US" altLang="en-US" sz="2000" b="1" dirty="0">
                <a:highlight>
                  <a:srgbClr val="FFFF99"/>
                </a:highlight>
              </a:rPr>
              <a:t>representing wavefronts as particles, traveling along rays</a:t>
            </a:r>
          </a:p>
          <a:p>
            <a:pPr lvl="1"/>
            <a:r>
              <a:rPr lang="en-US" altLang="en-US" sz="2000" dirty="0"/>
              <a:t>Apply geometric reflection, diffraction, scattering rules</a:t>
            </a:r>
          </a:p>
          <a:p>
            <a:pPr lvl="2"/>
            <a:r>
              <a:rPr lang="en-US" altLang="en-US" sz="2000" dirty="0"/>
              <a:t>Compute angle of reflection, angle of diffraction</a:t>
            </a:r>
          </a:p>
          <a:p>
            <a:pPr lvl="2"/>
            <a:endParaRPr lang="en-US" altLang="en-US" sz="2000" dirty="0"/>
          </a:p>
          <a:p>
            <a:r>
              <a:rPr lang="en-US" altLang="en-US" sz="2000" dirty="0"/>
              <a:t>Error is smallest when </a:t>
            </a:r>
            <a:r>
              <a:rPr lang="en-US" altLang="en-US" sz="2000" b="1" dirty="0">
                <a:solidFill>
                  <a:srgbClr val="0070C0"/>
                </a:solidFill>
              </a:rPr>
              <a:t>receiver is many </a:t>
            </a:r>
            <a:r>
              <a:rPr lang="en-US" altLang="en-US" sz="2000" b="1" i="1" dirty="0">
                <a:solidFill>
                  <a:srgbClr val="0070C0"/>
                </a:solidFill>
              </a:rPr>
              <a:t>λ</a:t>
            </a:r>
            <a:r>
              <a:rPr lang="en-US" altLang="en-US" sz="2000" b="1" dirty="0">
                <a:solidFill>
                  <a:srgbClr val="0070C0"/>
                </a:solidFill>
              </a:rPr>
              <a:t> from nearest scatterer,</a:t>
            </a:r>
            <a:r>
              <a:rPr lang="en-US" altLang="en-US" sz="2000" dirty="0"/>
              <a:t> and all </a:t>
            </a:r>
            <a:r>
              <a:rPr lang="en-US" altLang="en-US" sz="2000" b="1" dirty="0">
                <a:solidFill>
                  <a:srgbClr val="0070C0"/>
                </a:solidFill>
              </a:rPr>
              <a:t>scatterers are large relative to </a:t>
            </a:r>
            <a:r>
              <a:rPr lang="en-US" altLang="en-US" sz="2000" b="1" i="1" dirty="0">
                <a:solidFill>
                  <a:srgbClr val="0070C0"/>
                </a:solidFill>
              </a:rPr>
              <a:t>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067FC-324D-A447-8758-7B51CF01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17B6FE0-EE6B-9A4A-9F86-B70D4567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Putting it all </a:t>
            </a:r>
            <a:r>
              <a:rPr lang="en-US" sz="3600"/>
              <a:t>Together: Ray </a:t>
            </a:r>
            <a:r>
              <a:rPr lang="en-US" sz="3600" dirty="0"/>
              <a:t>Tracing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0C538-15E9-4546-9AE8-BB7B0B733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53590" y="3116519"/>
            <a:ext cx="2080442" cy="3443177"/>
          </a:xfrm>
          <a:prstGeom prst="rect">
            <a:avLst/>
          </a:prstGeom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F3A4FC-2FAE-A049-8A17-2F202F3D7D8C}"/>
              </a:ext>
            </a:extLst>
          </p:cNvPr>
          <p:cNvSpPr txBox="1">
            <a:spLocks/>
          </p:cNvSpPr>
          <p:nvPr/>
        </p:nvSpPr>
        <p:spPr bwMode="auto">
          <a:xfrm>
            <a:off x="152400" y="3949997"/>
            <a:ext cx="5121349" cy="246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•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–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pitchFamily="-1" charset="0"/>
              <a:buChar char="»"/>
              <a:defRPr sz="2600" kern="1200" spc="-50">
                <a:solidFill>
                  <a:schemeClr val="tx1"/>
                </a:solidFill>
                <a:latin typeface="+mn-lt"/>
                <a:ea typeface="ＭＳ Ｐゴシック" pitchFamily="-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b="0" dirty="0"/>
              <a:t>Good match to empirical data in rural areas, along city streets (radios close to ground), and indoors</a:t>
            </a:r>
          </a:p>
          <a:p>
            <a:endParaRPr lang="en-US" altLang="en-US" sz="2000" b="0" dirty="0"/>
          </a:p>
          <a:p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Completely site-specific</a:t>
            </a:r>
          </a:p>
          <a:p>
            <a:pPr lvl="1"/>
            <a:r>
              <a:rPr lang="en-US" altLang="en-US" sz="2000" b="0" dirty="0"/>
              <a:t>Changes to site may </a:t>
            </a:r>
            <a:r>
              <a:rPr lang="en-US" altLang="en-US" sz="2000" dirty="0">
                <a:solidFill>
                  <a:schemeClr val="accent6">
                    <a:lumMod val="75000"/>
                  </a:schemeClr>
                </a:solidFill>
              </a:rPr>
              <a:t>invalidate model</a:t>
            </a:r>
          </a:p>
        </p:txBody>
      </p:sp>
    </p:spTree>
    <p:extLst>
      <p:ext uri="{BB962C8B-B14F-4D97-AF65-F5344CB8AC3E}">
        <p14:creationId xmlns:p14="http://schemas.microsoft.com/office/powerpoint/2010/main" val="1173026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Small-scale channel models</a:t>
            </a:r>
          </a:p>
          <a:p>
            <a:pPr marL="914400" lvl="1" indent="-514350"/>
            <a:r>
              <a:rPr lang="en-US" b="1" dirty="0"/>
              <a:t>Multi-path propagation</a:t>
            </a:r>
          </a:p>
          <a:p>
            <a:pPr marL="1314450" lvl="2" indent="-514350"/>
            <a:r>
              <a:rPr lang="en-US" dirty="0"/>
              <a:t>Frequency-domain view</a:t>
            </a:r>
          </a:p>
          <a:p>
            <a:pPr marL="1314450" lvl="2" indent="-514350"/>
            <a:r>
              <a:rPr lang="en-US" b="1" dirty="0"/>
              <a:t>Time-domain view</a:t>
            </a:r>
          </a:p>
          <a:p>
            <a:pPr marL="914400" lvl="1" indent="-514350"/>
            <a:endParaRPr lang="en-US" dirty="0"/>
          </a:p>
          <a:p>
            <a:pPr marL="914400" lvl="1" indent="-514350"/>
            <a:r>
              <a:rPr lang="en-US" dirty="0"/>
              <a:t>Motion and channel coherence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819040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What does the channel look like in time?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76412" y="2660912"/>
            <a:ext cx="1530519" cy="851650"/>
            <a:chOff x="5568719" y="2733540"/>
            <a:chExt cx="1533353" cy="853227"/>
          </a:xfrm>
        </p:grpSpPr>
        <p:sp>
          <p:nvSpPr>
            <p:cNvPr id="6" name="Rectangle 5"/>
            <p:cNvSpPr/>
            <p:nvPr/>
          </p:nvSpPr>
          <p:spPr>
            <a:xfrm>
              <a:off x="5818477" y="3181083"/>
              <a:ext cx="1283595" cy="4056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Receiver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5568719" y="2733540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249055" y="2660911"/>
            <a:ext cx="2051773" cy="854951"/>
            <a:chOff x="1468191" y="2730233"/>
            <a:chExt cx="2055573" cy="856534"/>
          </a:xfrm>
        </p:grpSpPr>
        <p:sp>
          <p:nvSpPr>
            <p:cNvPr id="9" name="Rectangle 8"/>
            <p:cNvSpPr/>
            <p:nvPr/>
          </p:nvSpPr>
          <p:spPr>
            <a:xfrm>
              <a:off x="1468191" y="3181083"/>
              <a:ext cx="1809482" cy="4056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996" b="0">
                  <a:solidFill>
                    <a:schemeClr val="tx1"/>
                  </a:solidFill>
                </a:rPr>
                <a:t>Transmitter</a:t>
              </a:r>
              <a:endParaRPr lang="en-US" sz="1996" b="0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 flipH="1">
              <a:off x="3277672" y="2730233"/>
              <a:ext cx="246092" cy="653692"/>
            </a:xfrm>
            <a:custGeom>
              <a:avLst/>
              <a:gdLst>
                <a:gd name="connsiteX0" fmla="*/ 643944 w 643944"/>
                <a:gd name="connsiteY0" fmla="*/ 0 h 32198"/>
                <a:gd name="connsiteX1" fmla="*/ 643944 w 643944"/>
                <a:gd name="connsiteY1" fmla="*/ 0 h 32198"/>
                <a:gd name="connsiteX2" fmla="*/ 560231 w 643944"/>
                <a:gd name="connsiteY2" fmla="*/ 6440 h 32198"/>
                <a:gd name="connsiteX3" fmla="*/ 521595 w 643944"/>
                <a:gd name="connsiteY3" fmla="*/ 12879 h 32198"/>
                <a:gd name="connsiteX4" fmla="*/ 457200 w 643944"/>
                <a:gd name="connsiteY4" fmla="*/ 19319 h 32198"/>
                <a:gd name="connsiteX5" fmla="*/ 309093 w 643944"/>
                <a:gd name="connsiteY5" fmla="*/ 32198 h 32198"/>
                <a:gd name="connsiteX6" fmla="*/ 0 w 643944"/>
                <a:gd name="connsiteY6" fmla="*/ 32198 h 32198"/>
                <a:gd name="connsiteX7" fmla="*/ 0 w 643944"/>
                <a:gd name="connsiteY7" fmla="*/ 32198 h 32198"/>
                <a:gd name="connsiteX0" fmla="*/ 643944 w 643944"/>
                <a:gd name="connsiteY0" fmla="*/ 278246 h 310444"/>
                <a:gd name="connsiteX1" fmla="*/ 643944 w 643944"/>
                <a:gd name="connsiteY1" fmla="*/ 278246 h 310444"/>
                <a:gd name="connsiteX2" fmla="*/ 560231 w 643944"/>
                <a:gd name="connsiteY2" fmla="*/ 284686 h 310444"/>
                <a:gd name="connsiteX3" fmla="*/ 521595 w 643944"/>
                <a:gd name="connsiteY3" fmla="*/ 291125 h 310444"/>
                <a:gd name="connsiteX4" fmla="*/ 457200 w 643944"/>
                <a:gd name="connsiteY4" fmla="*/ 297565 h 310444"/>
                <a:gd name="connsiteX5" fmla="*/ 309093 w 643944"/>
                <a:gd name="connsiteY5" fmla="*/ 310444 h 310444"/>
                <a:gd name="connsiteX6" fmla="*/ 0 w 643944"/>
                <a:gd name="connsiteY6" fmla="*/ 310444 h 310444"/>
                <a:gd name="connsiteX7" fmla="*/ 0 w 643944"/>
                <a:gd name="connsiteY7" fmla="*/ 310444 h 310444"/>
                <a:gd name="connsiteX0" fmla="*/ 644001 w 644001"/>
                <a:gd name="connsiteY0" fmla="*/ 745677 h 835495"/>
                <a:gd name="connsiteX1" fmla="*/ 644001 w 644001"/>
                <a:gd name="connsiteY1" fmla="*/ 745677 h 835495"/>
                <a:gd name="connsiteX2" fmla="*/ 560288 w 644001"/>
                <a:gd name="connsiteY2" fmla="*/ 752117 h 835495"/>
                <a:gd name="connsiteX3" fmla="*/ 521652 w 644001"/>
                <a:gd name="connsiteY3" fmla="*/ 758556 h 835495"/>
                <a:gd name="connsiteX4" fmla="*/ 457257 w 644001"/>
                <a:gd name="connsiteY4" fmla="*/ 764996 h 835495"/>
                <a:gd name="connsiteX5" fmla="*/ 309150 w 644001"/>
                <a:gd name="connsiteY5" fmla="*/ 777875 h 835495"/>
                <a:gd name="connsiteX6" fmla="*/ 57 w 644001"/>
                <a:gd name="connsiteY6" fmla="*/ 777875 h 835495"/>
                <a:gd name="connsiteX7" fmla="*/ 333432 w 644001"/>
                <a:gd name="connsiteY7" fmla="*/ 0 h 835495"/>
                <a:gd name="connsiteX0" fmla="*/ 356789 w 356789"/>
                <a:gd name="connsiteY0" fmla="*/ 745677 h 802765"/>
                <a:gd name="connsiteX1" fmla="*/ 356789 w 356789"/>
                <a:gd name="connsiteY1" fmla="*/ 745677 h 802765"/>
                <a:gd name="connsiteX2" fmla="*/ 273076 w 356789"/>
                <a:gd name="connsiteY2" fmla="*/ 752117 h 802765"/>
                <a:gd name="connsiteX3" fmla="*/ 234440 w 356789"/>
                <a:gd name="connsiteY3" fmla="*/ 758556 h 802765"/>
                <a:gd name="connsiteX4" fmla="*/ 170045 w 356789"/>
                <a:gd name="connsiteY4" fmla="*/ 764996 h 802765"/>
                <a:gd name="connsiteX5" fmla="*/ 21938 w 356789"/>
                <a:gd name="connsiteY5" fmla="*/ 777875 h 802765"/>
                <a:gd name="connsiteX6" fmla="*/ 55745 w 356789"/>
                <a:gd name="connsiteY6" fmla="*/ 400050 h 802765"/>
                <a:gd name="connsiteX7" fmla="*/ 46220 w 356789"/>
                <a:gd name="connsiteY7" fmla="*/ 0 h 802765"/>
                <a:gd name="connsiteX0" fmla="*/ 362915 w 362915"/>
                <a:gd name="connsiteY0" fmla="*/ 745677 h 791462"/>
                <a:gd name="connsiteX1" fmla="*/ 362915 w 362915"/>
                <a:gd name="connsiteY1" fmla="*/ 745677 h 791462"/>
                <a:gd name="connsiteX2" fmla="*/ 279202 w 362915"/>
                <a:gd name="connsiteY2" fmla="*/ 752117 h 791462"/>
                <a:gd name="connsiteX3" fmla="*/ 240566 w 362915"/>
                <a:gd name="connsiteY3" fmla="*/ 758556 h 791462"/>
                <a:gd name="connsiteX4" fmla="*/ 176171 w 362915"/>
                <a:gd name="connsiteY4" fmla="*/ 764996 h 791462"/>
                <a:gd name="connsiteX5" fmla="*/ 196339 w 362915"/>
                <a:gd name="connsiteY5" fmla="*/ 387350 h 791462"/>
                <a:gd name="connsiteX6" fmla="*/ 61871 w 362915"/>
                <a:gd name="connsiteY6" fmla="*/ 400050 h 791462"/>
                <a:gd name="connsiteX7" fmla="*/ 52346 w 362915"/>
                <a:gd name="connsiteY7" fmla="*/ 0 h 791462"/>
                <a:gd name="connsiteX0" fmla="*/ 447245 w 447245"/>
                <a:gd name="connsiteY0" fmla="*/ 745677 h 777726"/>
                <a:gd name="connsiteX1" fmla="*/ 447245 w 447245"/>
                <a:gd name="connsiteY1" fmla="*/ 745677 h 777726"/>
                <a:gd name="connsiteX2" fmla="*/ 363532 w 447245"/>
                <a:gd name="connsiteY2" fmla="*/ 752117 h 777726"/>
                <a:gd name="connsiteX3" fmla="*/ 324896 w 447245"/>
                <a:gd name="connsiteY3" fmla="*/ 758556 h 777726"/>
                <a:gd name="connsiteX4" fmla="*/ 151 w 447245"/>
                <a:gd name="connsiteY4" fmla="*/ 476071 h 777726"/>
                <a:gd name="connsiteX5" fmla="*/ 280669 w 447245"/>
                <a:gd name="connsiteY5" fmla="*/ 387350 h 777726"/>
                <a:gd name="connsiteX6" fmla="*/ 146201 w 447245"/>
                <a:gd name="connsiteY6" fmla="*/ 400050 h 777726"/>
                <a:gd name="connsiteX7" fmla="*/ 136676 w 447245"/>
                <a:gd name="connsiteY7" fmla="*/ 0 h 777726"/>
                <a:gd name="connsiteX0" fmla="*/ 503867 w 503867"/>
                <a:gd name="connsiteY0" fmla="*/ 745677 h 764186"/>
                <a:gd name="connsiteX1" fmla="*/ 503867 w 503867"/>
                <a:gd name="connsiteY1" fmla="*/ 745677 h 764186"/>
                <a:gd name="connsiteX2" fmla="*/ 420154 w 503867"/>
                <a:gd name="connsiteY2" fmla="*/ 752117 h 764186"/>
                <a:gd name="connsiteX3" fmla="*/ 32268 w 503867"/>
                <a:gd name="connsiteY3" fmla="*/ 568056 h 764186"/>
                <a:gd name="connsiteX4" fmla="*/ 56773 w 503867"/>
                <a:gd name="connsiteY4" fmla="*/ 476071 h 764186"/>
                <a:gd name="connsiteX5" fmla="*/ 337291 w 503867"/>
                <a:gd name="connsiteY5" fmla="*/ 387350 h 764186"/>
                <a:gd name="connsiteX6" fmla="*/ 202823 w 503867"/>
                <a:gd name="connsiteY6" fmla="*/ 400050 h 764186"/>
                <a:gd name="connsiteX7" fmla="*/ 193298 w 503867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195082 w 496126"/>
                <a:gd name="connsiteY6" fmla="*/ 400050 h 764186"/>
                <a:gd name="connsiteX7" fmla="*/ 185557 w 496126"/>
                <a:gd name="connsiteY7" fmla="*/ 0 h 764186"/>
                <a:gd name="connsiteX0" fmla="*/ 496126 w 496126"/>
                <a:gd name="connsiteY0" fmla="*/ 745677 h 764186"/>
                <a:gd name="connsiteX1" fmla="*/ 496126 w 496126"/>
                <a:gd name="connsiteY1" fmla="*/ 745677 h 764186"/>
                <a:gd name="connsiteX2" fmla="*/ 412413 w 496126"/>
                <a:gd name="connsiteY2" fmla="*/ 752117 h 764186"/>
                <a:gd name="connsiteX3" fmla="*/ 24527 w 496126"/>
                <a:gd name="connsiteY3" fmla="*/ 568056 h 764186"/>
                <a:gd name="connsiteX4" fmla="*/ 49032 w 496126"/>
                <a:gd name="connsiteY4" fmla="*/ 476071 h 764186"/>
                <a:gd name="connsiteX5" fmla="*/ 123175 w 496126"/>
                <a:gd name="connsiteY5" fmla="*/ 438150 h 764186"/>
                <a:gd name="connsiteX6" fmla="*/ 372882 w 496126"/>
                <a:gd name="connsiteY6" fmla="*/ 212725 h 764186"/>
                <a:gd name="connsiteX7" fmla="*/ 185557 w 496126"/>
                <a:gd name="connsiteY7" fmla="*/ 0 h 764186"/>
                <a:gd name="connsiteX0" fmla="*/ 489160 w 489160"/>
                <a:gd name="connsiteY0" fmla="*/ 745677 h 763985"/>
                <a:gd name="connsiteX1" fmla="*/ 489160 w 489160"/>
                <a:gd name="connsiteY1" fmla="*/ 745677 h 763985"/>
                <a:gd name="connsiteX2" fmla="*/ 310197 w 489160"/>
                <a:gd name="connsiteY2" fmla="*/ 752117 h 763985"/>
                <a:gd name="connsiteX3" fmla="*/ 17561 w 489160"/>
                <a:gd name="connsiteY3" fmla="*/ 568056 h 763985"/>
                <a:gd name="connsiteX4" fmla="*/ 42066 w 489160"/>
                <a:gd name="connsiteY4" fmla="*/ 476071 h 763985"/>
                <a:gd name="connsiteX5" fmla="*/ 116209 w 489160"/>
                <a:gd name="connsiteY5" fmla="*/ 438150 h 763985"/>
                <a:gd name="connsiteX6" fmla="*/ 365916 w 489160"/>
                <a:gd name="connsiteY6" fmla="*/ 212725 h 763985"/>
                <a:gd name="connsiteX7" fmla="*/ 178591 w 489160"/>
                <a:gd name="connsiteY7" fmla="*/ 0 h 763985"/>
                <a:gd name="connsiteX0" fmla="*/ 489160 w 489160"/>
                <a:gd name="connsiteY0" fmla="*/ 745677 h 752228"/>
                <a:gd name="connsiteX1" fmla="*/ 489160 w 489160"/>
                <a:gd name="connsiteY1" fmla="*/ 745677 h 752228"/>
                <a:gd name="connsiteX2" fmla="*/ 310197 w 489160"/>
                <a:gd name="connsiteY2" fmla="*/ 752117 h 752228"/>
                <a:gd name="connsiteX3" fmla="*/ 17561 w 489160"/>
                <a:gd name="connsiteY3" fmla="*/ 568056 h 752228"/>
                <a:gd name="connsiteX4" fmla="*/ 42066 w 489160"/>
                <a:gd name="connsiteY4" fmla="*/ 476071 h 752228"/>
                <a:gd name="connsiteX5" fmla="*/ 116209 w 489160"/>
                <a:gd name="connsiteY5" fmla="*/ 438150 h 752228"/>
                <a:gd name="connsiteX6" fmla="*/ 365916 w 489160"/>
                <a:gd name="connsiteY6" fmla="*/ 212725 h 752228"/>
                <a:gd name="connsiteX7" fmla="*/ 178591 w 489160"/>
                <a:gd name="connsiteY7" fmla="*/ 0 h 752228"/>
                <a:gd name="connsiteX0" fmla="*/ 488929 w 488929"/>
                <a:gd name="connsiteY0" fmla="*/ 745677 h 746204"/>
                <a:gd name="connsiteX1" fmla="*/ 488929 w 488929"/>
                <a:gd name="connsiteY1" fmla="*/ 745677 h 746204"/>
                <a:gd name="connsiteX2" fmla="*/ 306791 w 488929"/>
                <a:gd name="connsiteY2" fmla="*/ 745767 h 746204"/>
                <a:gd name="connsiteX3" fmla="*/ 17330 w 488929"/>
                <a:gd name="connsiteY3" fmla="*/ 568056 h 746204"/>
                <a:gd name="connsiteX4" fmla="*/ 41835 w 488929"/>
                <a:gd name="connsiteY4" fmla="*/ 476071 h 746204"/>
                <a:gd name="connsiteX5" fmla="*/ 115978 w 488929"/>
                <a:gd name="connsiteY5" fmla="*/ 438150 h 746204"/>
                <a:gd name="connsiteX6" fmla="*/ 365685 w 488929"/>
                <a:gd name="connsiteY6" fmla="*/ 212725 h 746204"/>
                <a:gd name="connsiteX7" fmla="*/ 178360 w 488929"/>
                <a:gd name="connsiteY7" fmla="*/ 0 h 746204"/>
                <a:gd name="connsiteX0" fmla="*/ 488929 w 488929"/>
                <a:gd name="connsiteY0" fmla="*/ 745677 h 791967"/>
                <a:gd name="connsiteX1" fmla="*/ 488929 w 488929"/>
                <a:gd name="connsiteY1" fmla="*/ 745677 h 791967"/>
                <a:gd name="connsiteX2" fmla="*/ 306791 w 488929"/>
                <a:gd name="connsiteY2" fmla="*/ 745767 h 791967"/>
                <a:gd name="connsiteX3" fmla="*/ 17330 w 488929"/>
                <a:gd name="connsiteY3" fmla="*/ 568056 h 791967"/>
                <a:gd name="connsiteX4" fmla="*/ 41835 w 488929"/>
                <a:gd name="connsiteY4" fmla="*/ 476071 h 791967"/>
                <a:gd name="connsiteX5" fmla="*/ 115978 w 488929"/>
                <a:gd name="connsiteY5" fmla="*/ 438150 h 791967"/>
                <a:gd name="connsiteX6" fmla="*/ 365685 w 488929"/>
                <a:gd name="connsiteY6" fmla="*/ 212725 h 791967"/>
                <a:gd name="connsiteX7" fmla="*/ 178360 w 488929"/>
                <a:gd name="connsiteY7" fmla="*/ 0 h 791967"/>
                <a:gd name="connsiteX0" fmla="*/ 488929 w 488929"/>
                <a:gd name="connsiteY0" fmla="*/ 745677 h 745767"/>
                <a:gd name="connsiteX1" fmla="*/ 488929 w 488929"/>
                <a:gd name="connsiteY1" fmla="*/ 745677 h 745767"/>
                <a:gd name="connsiteX2" fmla="*/ 306791 w 488929"/>
                <a:gd name="connsiteY2" fmla="*/ 745767 h 745767"/>
                <a:gd name="connsiteX3" fmla="*/ 17330 w 488929"/>
                <a:gd name="connsiteY3" fmla="*/ 568056 h 745767"/>
                <a:gd name="connsiteX4" fmla="*/ 41835 w 488929"/>
                <a:gd name="connsiteY4" fmla="*/ 476071 h 745767"/>
                <a:gd name="connsiteX5" fmla="*/ 115978 w 488929"/>
                <a:gd name="connsiteY5" fmla="*/ 438150 h 745767"/>
                <a:gd name="connsiteX6" fmla="*/ 365685 w 488929"/>
                <a:gd name="connsiteY6" fmla="*/ 212725 h 745767"/>
                <a:gd name="connsiteX7" fmla="*/ 178360 w 488929"/>
                <a:gd name="connsiteY7" fmla="*/ 0 h 745767"/>
                <a:gd name="connsiteX0" fmla="*/ 515500 w 683280"/>
                <a:gd name="connsiteY0" fmla="*/ 745677 h 745767"/>
                <a:gd name="connsiteX1" fmla="*/ 515500 w 683280"/>
                <a:gd name="connsiteY1" fmla="*/ 745677 h 745767"/>
                <a:gd name="connsiteX2" fmla="*/ 333362 w 683280"/>
                <a:gd name="connsiteY2" fmla="*/ 745767 h 745767"/>
                <a:gd name="connsiteX3" fmla="*/ 43901 w 683280"/>
                <a:gd name="connsiteY3" fmla="*/ 568056 h 745767"/>
                <a:gd name="connsiteX4" fmla="*/ 68406 w 683280"/>
                <a:gd name="connsiteY4" fmla="*/ 476071 h 745767"/>
                <a:gd name="connsiteX5" fmla="*/ 675949 w 683280"/>
                <a:gd name="connsiteY5" fmla="*/ 152400 h 745767"/>
                <a:gd name="connsiteX6" fmla="*/ 392256 w 683280"/>
                <a:gd name="connsiteY6" fmla="*/ 212725 h 745767"/>
                <a:gd name="connsiteX7" fmla="*/ 204931 w 683280"/>
                <a:gd name="connsiteY7" fmla="*/ 0 h 745767"/>
                <a:gd name="connsiteX0" fmla="*/ 480518 w 757692"/>
                <a:gd name="connsiteY0" fmla="*/ 745677 h 745767"/>
                <a:gd name="connsiteX1" fmla="*/ 480518 w 757692"/>
                <a:gd name="connsiteY1" fmla="*/ 745677 h 745767"/>
                <a:gd name="connsiteX2" fmla="*/ 298380 w 757692"/>
                <a:gd name="connsiteY2" fmla="*/ 745767 h 745767"/>
                <a:gd name="connsiteX3" fmla="*/ 8919 w 757692"/>
                <a:gd name="connsiteY3" fmla="*/ 568056 h 745767"/>
                <a:gd name="connsiteX4" fmla="*/ 716049 w 757692"/>
                <a:gd name="connsiteY4" fmla="*/ 260171 h 745767"/>
                <a:gd name="connsiteX5" fmla="*/ 640967 w 757692"/>
                <a:gd name="connsiteY5" fmla="*/ 152400 h 745767"/>
                <a:gd name="connsiteX6" fmla="*/ 357274 w 757692"/>
                <a:gd name="connsiteY6" fmla="*/ 212725 h 745767"/>
                <a:gd name="connsiteX7" fmla="*/ 169949 w 757692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495031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97660"/>
                <a:gd name="connsiteY0" fmla="*/ 745677 h 745767"/>
                <a:gd name="connsiteX1" fmla="*/ 341314 w 597660"/>
                <a:gd name="connsiteY1" fmla="*/ 745677 h 745767"/>
                <a:gd name="connsiteX2" fmla="*/ 159176 w 597660"/>
                <a:gd name="connsiteY2" fmla="*/ 745767 h 745767"/>
                <a:gd name="connsiteX3" fmla="*/ 158640 w 597660"/>
                <a:gd name="connsiteY3" fmla="*/ 383906 h 745767"/>
                <a:gd name="connsiteX4" fmla="*/ 576845 w 597660"/>
                <a:gd name="connsiteY4" fmla="*/ 260171 h 745767"/>
                <a:gd name="connsiteX5" fmla="*/ 501763 w 597660"/>
                <a:gd name="connsiteY5" fmla="*/ 152400 h 745767"/>
                <a:gd name="connsiteX6" fmla="*/ 218070 w 597660"/>
                <a:gd name="connsiteY6" fmla="*/ 212725 h 745767"/>
                <a:gd name="connsiteX7" fmla="*/ 30745 w 597660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41314 w 503052"/>
                <a:gd name="connsiteY0" fmla="*/ 745677 h 745767"/>
                <a:gd name="connsiteX1" fmla="*/ 341314 w 503052"/>
                <a:gd name="connsiteY1" fmla="*/ 745677 h 745767"/>
                <a:gd name="connsiteX2" fmla="*/ 159176 w 503052"/>
                <a:gd name="connsiteY2" fmla="*/ 745767 h 745767"/>
                <a:gd name="connsiteX3" fmla="*/ 158640 w 503052"/>
                <a:gd name="connsiteY3" fmla="*/ 383906 h 745767"/>
                <a:gd name="connsiteX4" fmla="*/ 316495 w 503052"/>
                <a:gd name="connsiteY4" fmla="*/ 301446 h 745767"/>
                <a:gd name="connsiteX5" fmla="*/ 501763 w 503052"/>
                <a:gd name="connsiteY5" fmla="*/ 152400 h 745767"/>
                <a:gd name="connsiteX6" fmla="*/ 218070 w 503052"/>
                <a:gd name="connsiteY6" fmla="*/ 212725 h 745767"/>
                <a:gd name="connsiteX7" fmla="*/ 30745 w 503052"/>
                <a:gd name="connsiteY7" fmla="*/ 0 h 745767"/>
                <a:gd name="connsiteX0" fmla="*/ 336909 w 336909"/>
                <a:gd name="connsiteY0" fmla="*/ 745677 h 745767"/>
                <a:gd name="connsiteX1" fmla="*/ 336909 w 336909"/>
                <a:gd name="connsiteY1" fmla="*/ 745677 h 745767"/>
                <a:gd name="connsiteX2" fmla="*/ 154771 w 336909"/>
                <a:gd name="connsiteY2" fmla="*/ 745767 h 745767"/>
                <a:gd name="connsiteX3" fmla="*/ 154235 w 336909"/>
                <a:gd name="connsiteY3" fmla="*/ 383906 h 745767"/>
                <a:gd name="connsiteX4" fmla="*/ 312090 w 336909"/>
                <a:gd name="connsiteY4" fmla="*/ 301446 h 745767"/>
                <a:gd name="connsiteX5" fmla="*/ 167158 w 336909"/>
                <a:gd name="connsiteY5" fmla="*/ 263525 h 745767"/>
                <a:gd name="connsiteX6" fmla="*/ 213665 w 336909"/>
                <a:gd name="connsiteY6" fmla="*/ 212725 h 745767"/>
                <a:gd name="connsiteX7" fmla="*/ 26340 w 336909"/>
                <a:gd name="connsiteY7" fmla="*/ 0 h 745767"/>
                <a:gd name="connsiteX0" fmla="*/ 329330 w 350827"/>
                <a:gd name="connsiteY0" fmla="*/ 745677 h 745767"/>
                <a:gd name="connsiteX1" fmla="*/ 329330 w 350827"/>
                <a:gd name="connsiteY1" fmla="*/ 745677 h 745767"/>
                <a:gd name="connsiteX2" fmla="*/ 147192 w 350827"/>
                <a:gd name="connsiteY2" fmla="*/ 745767 h 745767"/>
                <a:gd name="connsiteX3" fmla="*/ 146656 w 350827"/>
                <a:gd name="connsiteY3" fmla="*/ 383906 h 745767"/>
                <a:gd name="connsiteX4" fmla="*/ 304511 w 350827"/>
                <a:gd name="connsiteY4" fmla="*/ 301446 h 745767"/>
                <a:gd name="connsiteX5" fmla="*/ 159579 w 350827"/>
                <a:gd name="connsiteY5" fmla="*/ 263525 h 745767"/>
                <a:gd name="connsiteX6" fmla="*/ 348961 w 350827"/>
                <a:gd name="connsiteY6" fmla="*/ 200025 h 745767"/>
                <a:gd name="connsiteX7" fmla="*/ 18761 w 350827"/>
                <a:gd name="connsiteY7" fmla="*/ 0 h 745767"/>
                <a:gd name="connsiteX0" fmla="*/ 182674 w 202450"/>
                <a:gd name="connsiteY0" fmla="*/ 694877 h 694967"/>
                <a:gd name="connsiteX1" fmla="*/ 182674 w 202450"/>
                <a:gd name="connsiteY1" fmla="*/ 694877 h 694967"/>
                <a:gd name="connsiteX2" fmla="*/ 536 w 202450"/>
                <a:gd name="connsiteY2" fmla="*/ 694967 h 694967"/>
                <a:gd name="connsiteX3" fmla="*/ 0 w 202450"/>
                <a:gd name="connsiteY3" fmla="*/ 333106 h 694967"/>
                <a:gd name="connsiteX4" fmla="*/ 157855 w 202450"/>
                <a:gd name="connsiteY4" fmla="*/ 250646 h 694967"/>
                <a:gd name="connsiteX5" fmla="*/ 12923 w 202450"/>
                <a:gd name="connsiteY5" fmla="*/ 212725 h 694967"/>
                <a:gd name="connsiteX6" fmla="*/ 202305 w 202450"/>
                <a:gd name="connsiteY6" fmla="*/ 149225 h 694967"/>
                <a:gd name="connsiteX7" fmla="*/ 56255 w 202450"/>
                <a:gd name="connsiteY7" fmla="*/ 0 h 694967"/>
                <a:gd name="connsiteX0" fmla="*/ 306426 w 328264"/>
                <a:gd name="connsiteY0" fmla="*/ 694877 h 694967"/>
                <a:gd name="connsiteX1" fmla="*/ 306426 w 328264"/>
                <a:gd name="connsiteY1" fmla="*/ 694877 h 694967"/>
                <a:gd name="connsiteX2" fmla="*/ 124288 w 328264"/>
                <a:gd name="connsiteY2" fmla="*/ 694967 h 694967"/>
                <a:gd name="connsiteX3" fmla="*/ 123752 w 328264"/>
                <a:gd name="connsiteY3" fmla="*/ 333106 h 694967"/>
                <a:gd name="connsiteX4" fmla="*/ 281607 w 328264"/>
                <a:gd name="connsiteY4" fmla="*/ 250646 h 694967"/>
                <a:gd name="connsiteX5" fmla="*/ 150 w 328264"/>
                <a:gd name="connsiteY5" fmla="*/ 206375 h 694967"/>
                <a:gd name="connsiteX6" fmla="*/ 326057 w 328264"/>
                <a:gd name="connsiteY6" fmla="*/ 149225 h 694967"/>
                <a:gd name="connsiteX7" fmla="*/ 180007 w 328264"/>
                <a:gd name="connsiteY7" fmla="*/ 0 h 694967"/>
                <a:gd name="connsiteX0" fmla="*/ 307495 w 329333"/>
                <a:gd name="connsiteY0" fmla="*/ 694877 h 694967"/>
                <a:gd name="connsiteX1" fmla="*/ 307495 w 329333"/>
                <a:gd name="connsiteY1" fmla="*/ 694877 h 694967"/>
                <a:gd name="connsiteX2" fmla="*/ 125357 w 329333"/>
                <a:gd name="connsiteY2" fmla="*/ 694967 h 694967"/>
                <a:gd name="connsiteX3" fmla="*/ 124821 w 329333"/>
                <a:gd name="connsiteY3" fmla="*/ 333106 h 694967"/>
                <a:gd name="connsiteX4" fmla="*/ 212826 w 329333"/>
                <a:gd name="connsiteY4" fmla="*/ 260171 h 694967"/>
                <a:gd name="connsiteX5" fmla="*/ 1219 w 329333"/>
                <a:gd name="connsiteY5" fmla="*/ 206375 h 694967"/>
                <a:gd name="connsiteX6" fmla="*/ 327126 w 329333"/>
                <a:gd name="connsiteY6" fmla="*/ 149225 h 694967"/>
                <a:gd name="connsiteX7" fmla="*/ 181076 w 329333"/>
                <a:gd name="connsiteY7" fmla="*/ 0 h 694967"/>
                <a:gd name="connsiteX0" fmla="*/ 247527 w 268187"/>
                <a:gd name="connsiteY0" fmla="*/ 694877 h 694967"/>
                <a:gd name="connsiteX1" fmla="*/ 247527 w 268187"/>
                <a:gd name="connsiteY1" fmla="*/ 694877 h 694967"/>
                <a:gd name="connsiteX2" fmla="*/ 65389 w 268187"/>
                <a:gd name="connsiteY2" fmla="*/ 694967 h 694967"/>
                <a:gd name="connsiteX3" fmla="*/ 64853 w 268187"/>
                <a:gd name="connsiteY3" fmla="*/ 333106 h 694967"/>
                <a:gd name="connsiteX4" fmla="*/ 152858 w 268187"/>
                <a:gd name="connsiteY4" fmla="*/ 260171 h 694967"/>
                <a:gd name="connsiteX5" fmla="*/ 1576 w 268187"/>
                <a:gd name="connsiteY5" fmla="*/ 203200 h 694967"/>
                <a:gd name="connsiteX6" fmla="*/ 267158 w 268187"/>
                <a:gd name="connsiteY6" fmla="*/ 149225 h 694967"/>
                <a:gd name="connsiteX7" fmla="*/ 121108 w 268187"/>
                <a:gd name="connsiteY7" fmla="*/ 0 h 694967"/>
                <a:gd name="connsiteX0" fmla="*/ 246092 w 246092"/>
                <a:gd name="connsiteY0" fmla="*/ 694877 h 694967"/>
                <a:gd name="connsiteX1" fmla="*/ 246092 w 246092"/>
                <a:gd name="connsiteY1" fmla="*/ 694877 h 694967"/>
                <a:gd name="connsiteX2" fmla="*/ 63954 w 246092"/>
                <a:gd name="connsiteY2" fmla="*/ 694967 h 694967"/>
                <a:gd name="connsiteX3" fmla="*/ 63418 w 246092"/>
                <a:gd name="connsiteY3" fmla="*/ 333106 h 694967"/>
                <a:gd name="connsiteX4" fmla="*/ 151423 w 246092"/>
                <a:gd name="connsiteY4" fmla="*/ 260171 h 694967"/>
                <a:gd name="connsiteX5" fmla="*/ 141 w 246092"/>
                <a:gd name="connsiteY5" fmla="*/ 203200 h 694967"/>
                <a:gd name="connsiteX6" fmla="*/ 183173 w 246092"/>
                <a:gd name="connsiteY6" fmla="*/ 165100 h 694967"/>
                <a:gd name="connsiteX7" fmla="*/ 119673 w 246092"/>
                <a:gd name="connsiteY7" fmla="*/ 0 h 694967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  <a:gd name="connsiteX0" fmla="*/ 246092 w 246092"/>
                <a:gd name="connsiteY0" fmla="*/ 653602 h 653692"/>
                <a:gd name="connsiteX1" fmla="*/ 246092 w 246092"/>
                <a:gd name="connsiteY1" fmla="*/ 653602 h 653692"/>
                <a:gd name="connsiteX2" fmla="*/ 63954 w 246092"/>
                <a:gd name="connsiteY2" fmla="*/ 653692 h 653692"/>
                <a:gd name="connsiteX3" fmla="*/ 63418 w 246092"/>
                <a:gd name="connsiteY3" fmla="*/ 291831 h 653692"/>
                <a:gd name="connsiteX4" fmla="*/ 151423 w 246092"/>
                <a:gd name="connsiteY4" fmla="*/ 218896 h 653692"/>
                <a:gd name="connsiteX5" fmla="*/ 141 w 246092"/>
                <a:gd name="connsiteY5" fmla="*/ 161925 h 653692"/>
                <a:gd name="connsiteX6" fmla="*/ 183173 w 246092"/>
                <a:gd name="connsiteY6" fmla="*/ 123825 h 653692"/>
                <a:gd name="connsiteX7" fmla="*/ 40298 w 246092"/>
                <a:gd name="connsiteY7" fmla="*/ 0 h 65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6092" h="653692">
                  <a:moveTo>
                    <a:pt x="246092" y="653602"/>
                  </a:moveTo>
                  <a:lnTo>
                    <a:pt x="246092" y="653602"/>
                  </a:lnTo>
                  <a:lnTo>
                    <a:pt x="63954" y="653692"/>
                  </a:lnTo>
                  <a:cubicBezTo>
                    <a:pt x="65693" y="516337"/>
                    <a:pt x="66861" y="482286"/>
                    <a:pt x="63418" y="291831"/>
                  </a:cubicBezTo>
                  <a:cubicBezTo>
                    <a:pt x="89638" y="217778"/>
                    <a:pt x="161969" y="240547"/>
                    <a:pt x="151423" y="218896"/>
                  </a:cubicBezTo>
                  <a:cubicBezTo>
                    <a:pt x="140877" y="197245"/>
                    <a:pt x="-5151" y="177770"/>
                    <a:pt x="141" y="161925"/>
                  </a:cubicBezTo>
                  <a:cubicBezTo>
                    <a:pt x="5433" y="146080"/>
                    <a:pt x="176480" y="150812"/>
                    <a:pt x="183173" y="123825"/>
                  </a:cubicBezTo>
                  <a:cubicBezTo>
                    <a:pt x="189866" y="96838"/>
                    <a:pt x="-102577" y="122767"/>
                    <a:pt x="40298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6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3300828" y="3162348"/>
            <a:ext cx="2475584" cy="0"/>
          </a:xfrm>
          <a:prstGeom prst="straightConnector1">
            <a:avLst/>
          </a:prstGeom>
          <a:ln>
            <a:prstDash val="sysDash"/>
            <a:headEnd type="arrow" w="med" len="med"/>
            <a:tailEnd type="arrow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85789" y="3162297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b="0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  <a:r>
              <a:rPr lang="en-US" b="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b="0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29702" y="1642951"/>
            <a:ext cx="1329547" cy="2408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6629" y="162268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b="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b="0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d</a:t>
            </a:r>
            <a:r>
              <a:rPr lang="en-US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  <a:r>
              <a:rPr lang="en-US" b="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,</a:t>
            </a:r>
            <a:r>
              <a:rPr lang="en-US" b="0" i="1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τ</a:t>
            </a:r>
            <a:r>
              <a:rPr lang="en-US" b="0" baseline="-25000" dirty="0">
                <a:solidFill>
                  <a:schemeClr val="tx2"/>
                </a:solidFill>
                <a:latin typeface="Arial Regular"/>
                <a:ea typeface="Corbel" charset="0"/>
                <a:cs typeface="Corbel" charset="0"/>
              </a:rPr>
              <a:t>2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625201" y="5622697"/>
            <a:ext cx="2810666" cy="0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625200" y="4266309"/>
            <a:ext cx="0" cy="1356388"/>
          </a:xfrm>
          <a:prstGeom prst="straightConnector1">
            <a:avLst/>
          </a:prstGeom>
          <a:ln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51871" y="4239171"/>
            <a:ext cx="2373330" cy="70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Channel impulse response </a:t>
            </a:r>
            <a:r>
              <a:rPr lang="en-US" sz="1996" b="0" i="1" dirty="0">
                <a:latin typeface="Arial Regular"/>
                <a:ea typeface="Corbel" charset="0"/>
                <a:cs typeface="Corbel" charset="0"/>
              </a:rPr>
              <a:t>h</a:t>
            </a:r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(</a:t>
            </a:r>
            <a:r>
              <a:rPr lang="en-US" sz="1996" b="0" i="1" dirty="0">
                <a:latin typeface="Arial Regular"/>
                <a:ea typeface="Corbel" charset="0"/>
                <a:cs typeface="Corbel" charset="0"/>
              </a:rPr>
              <a:t>t</a:t>
            </a:r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40967" y="5659438"/>
            <a:ext cx="255198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b="0" dirty="0">
                <a:latin typeface="Arial Regular"/>
                <a:ea typeface="Corbel" charset="0"/>
                <a:cs typeface="Corbel" charset="0"/>
              </a:rPr>
              <a:t>t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43121" y="4238850"/>
            <a:ext cx="421910" cy="1837392"/>
            <a:chOff x="3848120" y="4246699"/>
            <a:chExt cx="422691" cy="184079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4059465" y="4801259"/>
              <a:ext cx="0" cy="83185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867746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i="1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996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48120" y="4246699"/>
              <a:ext cx="422691" cy="40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996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02747" y="3446031"/>
            <a:ext cx="421910" cy="399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6" b="0" i="1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a</a:t>
            </a:r>
            <a:r>
              <a:rPr lang="en-US" sz="1996" b="0" baseline="-250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1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530296" y="4485676"/>
            <a:ext cx="421910" cy="1590566"/>
            <a:chOff x="4536566" y="4493983"/>
            <a:chExt cx="422691" cy="1593511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4725469" y="5036209"/>
              <a:ext cx="0" cy="596900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39361" y="5688026"/>
              <a:ext cx="383438" cy="399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i="1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996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36566" y="4493983"/>
              <a:ext cx="422691" cy="40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996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54074" y="5084717"/>
            <a:ext cx="2778714" cy="399468"/>
            <a:chOff x="3734492" y="5741169"/>
            <a:chExt cx="2783860" cy="400207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3734492" y="5981700"/>
              <a:ext cx="666004" cy="0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505555" y="5741169"/>
              <a:ext cx="2012797" cy="4002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996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Delay spread T</a:t>
              </a:r>
              <a:r>
                <a:rPr lang="en-US" sz="1996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d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3263303" y="2622209"/>
            <a:ext cx="127650" cy="12765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63303" y="2619809"/>
            <a:ext cx="127650" cy="127650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271" tIns="45635" rIns="91271" bIns="4563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996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4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045 0 " pathEditMode="relative" ptsTypes="AA">
                                      <p:cBhvr>
                                        <p:cTn id="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C 0.03641 -0.05545 0.0723 -0.11136 0.11668 -0.1116 C 0.16106 -0.11206 0.21394 -0.0566 0.26682 -0.00138 " pathEditMode="relative" ptsTypes="A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7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413625"/>
                <a:ext cx="8632825" cy="16724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sz="2000" b="1" dirty="0">
                    <a:highlight>
                      <a:srgbClr val="FFFF99"/>
                    </a:highlight>
                    <a:latin typeface="Arial Regular"/>
                    <a:cs typeface="Calibri" pitchFamily="34" charset="0"/>
                  </a:rPr>
                  <a:t>Power</a:t>
                </a:r>
                <a:r>
                  <a:rPr lang="en-GB" sz="2000" dirty="0">
                    <a:latin typeface="Arial Regular"/>
                    <a:cs typeface="Calibri" pitchFamily="34" charset="0"/>
                  </a:rPr>
                  <a:t> received via the path with </a:t>
                </a:r>
                <a:r>
                  <a:rPr lang="en-GB" sz="2000" b="1" dirty="0">
                    <a:highlight>
                      <a:srgbClr val="FFFF99"/>
                    </a:highlight>
                    <a:latin typeface="Arial Regular"/>
                    <a:cs typeface="Calibri" pitchFamily="34" charset="0"/>
                  </a:rPr>
                  <a:t>excess time delay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GB" sz="2000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 smtClean="0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GB" sz="2000" b="1" dirty="0">
                    <a:latin typeface="Arial Regular"/>
                    <a:cs typeface="Calibri" pitchFamily="34" charset="0"/>
                  </a:rPr>
                  <a:t> </a:t>
                </a:r>
                <a:r>
                  <a:rPr lang="en-GB" sz="2000" dirty="0">
                    <a:latin typeface="Arial Regular"/>
                    <a:cs typeface="Calibri" pitchFamily="34" charset="0"/>
                  </a:rPr>
                  <a:t>is the value (height) of the discrete PDP component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Calibri" pitchFamily="34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GB" sz="2000" dirty="0">
                    <a:latin typeface="Arial Regular"/>
                    <a:cs typeface="Calibri" pitchFamily="34" charset="0"/>
                  </a:rPr>
                  <a:t>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GB" sz="2000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itchFamily="34" charset="0"/>
                          </a:rPr>
                          <m:t>𝝉</m:t>
                        </m:r>
                      </m:e>
                      <m:sub>
                        <m:r>
                          <a:rPr lang="en-US" sz="2000" b="1" i="1">
                            <a:highlight>
                              <a:srgbClr val="FFFF99"/>
                            </a:highlight>
                            <a:latin typeface="Cambria Math" panose="02040503050406030204" pitchFamily="18" charset="0"/>
                            <a:cs typeface="Calibri" pitchFamily="34" charset="0"/>
                          </a:rPr>
                          <m:t>𝒊</m:t>
                        </m:r>
                      </m:sub>
                    </m:sSub>
                  </m:oMath>
                </a14:m>
                <a:endParaRPr lang="en-GB" sz="2000" b="1" baseline="-25000" dirty="0">
                  <a:latin typeface="Arial Regular"/>
                  <a:cs typeface="Calibri" pitchFamily="34" charset="0"/>
                </a:endParaRPr>
              </a:p>
              <a:p>
                <a:pPr>
                  <a:lnSpc>
                    <a:spcPct val="90000"/>
                  </a:lnSpc>
                  <a:buFontTx/>
                  <a:buNone/>
                </a:pPr>
                <a:endParaRPr lang="en-GB" sz="2000" i="1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GB" sz="2000" i="1" dirty="0">
                    <a:latin typeface="Times New Roman" pitchFamily="18" charset="0"/>
                  </a:rPr>
                  <a:t>P</a:t>
                </a:r>
                <a:r>
                  <a:rPr lang="en-GB" sz="2000" dirty="0">
                    <a:latin typeface="Times New Roman" pitchFamily="18" charset="0"/>
                  </a:rPr>
                  <a:t>(</a:t>
                </a:r>
                <a:r>
                  <a:rPr lang="el-GR" sz="2000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sz="2000" dirty="0">
                    <a:latin typeface="Times New Roman" pitchFamily="18" charset="0"/>
                  </a:rPr>
                  <a:t>) </a:t>
                </a:r>
                <a:r>
                  <a:rPr lang="en-GB" sz="2000" dirty="0">
                    <a:latin typeface="Times New Roman" pitchFamily="18" charset="0"/>
                    <a:sym typeface="Symbol" pitchFamily="18" charset="2"/>
                  </a:rPr>
                  <a:t>corresponds to </a:t>
                </a:r>
                <a:r>
                  <a:rPr lang="en-GB" sz="2000" dirty="0">
                    <a:latin typeface="Times New Roman" pitchFamily="18" charset="0"/>
                  </a:rPr>
                  <a:t>|</a:t>
                </a:r>
                <a:r>
                  <a:rPr lang="en-GB" sz="2000" i="1" dirty="0">
                    <a:latin typeface="Times New Roman" pitchFamily="18" charset="0"/>
                  </a:rPr>
                  <a:t>h</a:t>
                </a:r>
                <a:r>
                  <a:rPr lang="en-GB" sz="2000" dirty="0">
                    <a:latin typeface="Times New Roman" pitchFamily="18" charset="0"/>
                  </a:rPr>
                  <a:t>(</a:t>
                </a:r>
                <a:r>
                  <a:rPr lang="el-GR" sz="2000" i="1" dirty="0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 sz="2000" dirty="0">
                    <a:latin typeface="Times New Roman" pitchFamily="18" charset="0"/>
                  </a:rPr>
                  <a:t>)|</a:t>
                </a:r>
                <a:r>
                  <a:rPr lang="en-GB" sz="2000" baseline="30000" dirty="0">
                    <a:latin typeface="Times New Roman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27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413625"/>
                <a:ext cx="8632825" cy="1672475"/>
              </a:xfrm>
              <a:blipFill>
                <a:blip r:embed="rId3"/>
                <a:stretch>
                  <a:fillRect l="-1324" t="-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304888D9-9E65-314C-852E-0F6AA83DB230}"/>
              </a:ext>
            </a:extLst>
          </p:cNvPr>
          <p:cNvGrpSpPr/>
          <p:nvPr/>
        </p:nvGrpSpPr>
        <p:grpSpPr>
          <a:xfrm>
            <a:off x="2160588" y="3280525"/>
            <a:ext cx="5083175" cy="2741560"/>
            <a:chOff x="1931988" y="3998913"/>
            <a:chExt cx="5083175" cy="2741560"/>
          </a:xfrm>
        </p:grpSpPr>
        <p:grpSp>
          <p:nvGrpSpPr>
            <p:cNvPr id="32772" name="Group 4"/>
            <p:cNvGrpSpPr>
              <a:grpSpLocks/>
            </p:cNvGrpSpPr>
            <p:nvPr/>
          </p:nvGrpSpPr>
          <p:grpSpPr bwMode="auto">
            <a:xfrm>
              <a:off x="1931988" y="3998913"/>
              <a:ext cx="5083175" cy="2406650"/>
              <a:chOff x="1773" y="3242"/>
              <a:chExt cx="2421" cy="916"/>
            </a:xfrm>
          </p:grpSpPr>
          <p:sp>
            <p:nvSpPr>
              <p:cNvPr id="32774" name="Text Box 5"/>
              <p:cNvSpPr txBox="1">
                <a:spLocks noChangeArrowheads="1"/>
              </p:cNvSpPr>
              <p:nvPr/>
            </p:nvSpPr>
            <p:spPr bwMode="auto">
              <a:xfrm>
                <a:off x="1773" y="3266"/>
                <a:ext cx="325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GB" i="1">
                    <a:latin typeface="Times New Roman" pitchFamily="18" charset="0"/>
                  </a:rPr>
                  <a:t>P</a:t>
                </a:r>
                <a:r>
                  <a:rPr lang="en-GB">
                    <a:latin typeface="Times New Roman" pitchFamily="18" charset="0"/>
                  </a:rPr>
                  <a:t>(</a:t>
                </a:r>
                <a:r>
                  <a:rPr lang="el-GR" i="1">
                    <a:latin typeface="Times New Roman" pitchFamily="18" charset="0"/>
                    <a:cs typeface="Times New Roman" pitchFamily="18" charset="0"/>
                  </a:rPr>
                  <a:t>τ</a:t>
                </a:r>
                <a:r>
                  <a:rPr lang="en-GB"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32775" name="Line 6"/>
              <p:cNvSpPr>
                <a:spLocks noChangeShapeType="1"/>
              </p:cNvSpPr>
              <p:nvPr/>
            </p:nvSpPr>
            <p:spPr bwMode="auto">
              <a:xfrm flipH="1">
                <a:off x="2256" y="3242"/>
                <a:ext cx="10" cy="8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6" name="Line 7"/>
              <p:cNvSpPr>
                <a:spLocks noChangeShapeType="1"/>
              </p:cNvSpPr>
              <p:nvPr/>
            </p:nvSpPr>
            <p:spPr bwMode="auto">
              <a:xfrm>
                <a:off x="2256" y="4128"/>
                <a:ext cx="17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7" name="Line 8"/>
              <p:cNvSpPr>
                <a:spLocks noChangeShapeType="1"/>
              </p:cNvSpPr>
              <p:nvPr/>
            </p:nvSpPr>
            <p:spPr bwMode="auto">
              <a:xfrm>
                <a:off x="2409" y="3696"/>
                <a:ext cx="1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8" name="Line 9"/>
              <p:cNvSpPr>
                <a:spLocks noChangeShapeType="1"/>
              </p:cNvSpPr>
              <p:nvPr/>
            </p:nvSpPr>
            <p:spPr bwMode="auto">
              <a:xfrm>
                <a:off x="2266" y="3456"/>
                <a:ext cx="0" cy="67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79" name="Line 10"/>
              <p:cNvSpPr>
                <a:spLocks noChangeShapeType="1"/>
              </p:cNvSpPr>
              <p:nvPr/>
            </p:nvSpPr>
            <p:spPr bwMode="auto">
              <a:xfrm>
                <a:off x="2601" y="3814"/>
                <a:ext cx="1" cy="3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0" name="Line 11"/>
              <p:cNvSpPr>
                <a:spLocks noChangeShapeType="1"/>
              </p:cNvSpPr>
              <p:nvPr/>
            </p:nvSpPr>
            <p:spPr bwMode="auto">
              <a:xfrm>
                <a:off x="3177" y="3814"/>
                <a:ext cx="1" cy="31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1" name="Line 12"/>
              <p:cNvSpPr>
                <a:spLocks noChangeShapeType="1"/>
              </p:cNvSpPr>
              <p:nvPr/>
            </p:nvSpPr>
            <p:spPr bwMode="auto">
              <a:xfrm>
                <a:off x="3609" y="4006"/>
                <a:ext cx="1" cy="12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2" name="Line 13"/>
              <p:cNvSpPr>
                <a:spLocks noChangeShapeType="1"/>
              </p:cNvSpPr>
              <p:nvPr/>
            </p:nvSpPr>
            <p:spPr bwMode="auto">
              <a:xfrm>
                <a:off x="3705" y="4054"/>
                <a:ext cx="1" cy="7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3" name="Text Box 14"/>
              <p:cNvSpPr txBox="1">
                <a:spLocks noChangeArrowheads="1"/>
              </p:cNvSpPr>
              <p:nvPr/>
            </p:nvSpPr>
            <p:spPr bwMode="auto">
              <a:xfrm>
                <a:off x="4042" y="3984"/>
                <a:ext cx="152" cy="1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GB" i="1">
                    <a:latin typeface="Symbol" pitchFamily="18" charset="2"/>
                  </a:rPr>
                  <a:t>t</a:t>
                </a:r>
              </a:p>
            </p:txBody>
          </p:sp>
        </p:grpSp>
        <p:sp>
          <p:nvSpPr>
            <p:cNvPr id="32773" name="Text Box 15"/>
            <p:cNvSpPr txBox="1">
              <a:spLocks noChangeArrowheads="1"/>
            </p:cNvSpPr>
            <p:nvPr/>
          </p:nvSpPr>
          <p:spPr bwMode="auto">
            <a:xfrm>
              <a:off x="2806460" y="6340363"/>
              <a:ext cx="31290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pitchFamily="34" charset="-128"/>
                </a:defRPr>
              </a:lvl9pPr>
            </a:lstStyle>
            <a:p>
              <a:pPr eaLnBrk="1" hangingPunct="1"/>
              <a:r>
                <a:rPr lang="en-GB" b="0" dirty="0">
                  <a:latin typeface="Times" pitchFamily="2" charset="0"/>
                </a:rPr>
                <a:t>0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Regular"/>
                <a:cs typeface="Calibri" pitchFamily="34" charset="0"/>
              </a:rPr>
              <a:t>Power delay profile (PDP)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6E9A0-FD77-E448-B886-346829E342B3}"/>
                  </a:ext>
                </a:extLst>
              </p:cNvPr>
              <p:cNvSpPr/>
              <p:nvPr/>
            </p:nvSpPr>
            <p:spPr>
              <a:xfrm>
                <a:off x="3414431" y="5604565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476E9A0-FD77-E448-B886-346829E342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31" y="5604565"/>
                <a:ext cx="364594" cy="400110"/>
              </a:xfrm>
              <a:prstGeom prst="rect">
                <a:avLst/>
              </a:prstGeom>
              <a:blipFill>
                <a:blip r:embed="rId4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81B990-1C46-0844-AEC7-A10DEA38EB94}"/>
                  </a:ext>
                </a:extLst>
              </p:cNvPr>
              <p:cNvSpPr/>
              <p:nvPr/>
            </p:nvSpPr>
            <p:spPr>
              <a:xfrm>
                <a:off x="3824617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81B990-1C46-0844-AEC7-A10DEA38EB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17" y="5602724"/>
                <a:ext cx="364594" cy="400110"/>
              </a:xfrm>
              <a:prstGeom prst="rect">
                <a:avLst/>
              </a:prstGeom>
              <a:blipFill>
                <a:blip r:embed="rId5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005E99-2A18-DE4E-8F50-0A9B8B901727}"/>
                  </a:ext>
                </a:extLst>
              </p:cNvPr>
              <p:cNvSpPr/>
              <p:nvPr/>
            </p:nvSpPr>
            <p:spPr>
              <a:xfrm>
                <a:off x="5010025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7005E99-2A18-DE4E-8F50-0A9B8B9017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025" y="5602724"/>
                <a:ext cx="364594" cy="400110"/>
              </a:xfrm>
              <a:prstGeom prst="rect">
                <a:avLst/>
              </a:prstGeom>
              <a:blipFill>
                <a:blip r:embed="rId6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87A46-B4F2-F141-80C8-55C82265B65D}"/>
                  </a:ext>
                </a:extLst>
              </p:cNvPr>
              <p:cNvSpPr/>
              <p:nvPr/>
            </p:nvSpPr>
            <p:spPr>
              <a:xfrm>
                <a:off x="5897793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687A46-B4F2-F141-80C8-55C82265B6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793" y="5602724"/>
                <a:ext cx="364594" cy="400110"/>
              </a:xfrm>
              <a:prstGeom prst="rect">
                <a:avLst/>
              </a:prstGeom>
              <a:blipFill>
                <a:blip r:embed="rId7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F6A41-62E3-A947-BE4A-B91FAEF4A592}"/>
                  </a:ext>
                </a:extLst>
              </p:cNvPr>
              <p:cNvSpPr/>
              <p:nvPr/>
            </p:nvSpPr>
            <p:spPr>
              <a:xfrm>
                <a:off x="6175988" y="5602724"/>
                <a:ext cx="36459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Calibri" pitchFamily="34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77F6A41-62E3-A947-BE4A-B91FAEF4A5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88" y="5602724"/>
                <a:ext cx="364594" cy="400110"/>
              </a:xfrm>
              <a:prstGeom prst="rect">
                <a:avLst/>
              </a:prstGeom>
              <a:blipFill>
                <a:blip r:embed="rId8"/>
                <a:stretch>
                  <a:fillRect l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462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F97CCB-68B4-6344-84F3-BCD7D9E6B7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000" dirty="0"/>
                  <a:t>Given a PDP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/>
                  <a:t> sampled at time steps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dirty="0"/>
                  <a:t>:</a:t>
                </a:r>
              </a:p>
              <a:p>
                <a:pPr marL="0" indent="0">
                  <a:buNone/>
                </a:pPr>
                <a:endParaRPr lang="en-US" sz="2000" b="1" i="1" dirty="0"/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Mean excess delay</a:t>
                </a:r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</m:acc>
                  </m:oMath>
                </a14:m>
                <a:r>
                  <a:rPr lang="en-US" sz="2000" dirty="0"/>
                  <a:t>: Expected value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b="0" dirty="0"/>
              </a:p>
              <a:p>
                <a:pPr marL="0" indent="0" algn="ctr">
                  <a:buNone/>
                </a:pPr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/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b="1" i="1" dirty="0">
                  <a:highlight>
                    <a:srgbClr val="FFFF99"/>
                  </a:highlight>
                </a:endParaRPr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Root mean squared (RMS) delay spread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2000" dirty="0"/>
                  <a:t> measures the spread of the power’s arrival in time</a:t>
                </a:r>
              </a:p>
              <a:p>
                <a:pPr lvl="1"/>
                <a:r>
                  <a:rPr lang="en-US" sz="2000" dirty="0"/>
                  <a:t>RMS delay spread is the variance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000" dirty="0"/>
              </a:p>
              <a:p>
                <a:pPr marL="0" indent="0" algn="ctr">
                  <a:buNone/>
                </a:pP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̅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acc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20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 dirty="0"/>
                  <a:t>, 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b="1" i="1" dirty="0">
                    <a:highlight>
                      <a:srgbClr val="FFFF99"/>
                    </a:highlight>
                  </a:rPr>
                  <a:t>Maximum excess delay &lt; X dB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greatest</a:t>
                </a:r>
                <a:r>
                  <a:rPr lang="en-US" sz="2000" dirty="0"/>
                  <a:t> delay at which the PDP is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greater than 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X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 dB below</a:t>
                </a:r>
                <a:r>
                  <a:rPr lang="en-US" sz="2000" b="1" dirty="0"/>
                  <a:t> </a:t>
                </a:r>
                <a:r>
                  <a:rPr lang="en-US" sz="2000" dirty="0"/>
                  <a:t>the strongest arrival in the PDP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FF97CCB-68B4-6344-84F3-BCD7D9E6B7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t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23DADA-B1A5-4B4C-8B3B-9BCE1E5B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31A767-D7FD-D243-A879-5456C5BB3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Characterizing a power delay profile</a:t>
            </a:r>
          </a:p>
        </p:txBody>
      </p:sp>
    </p:spTree>
    <p:extLst>
      <p:ext uri="{BB962C8B-B14F-4D97-AF65-F5344CB8AC3E}">
        <p14:creationId xmlns:p14="http://schemas.microsoft.com/office/powerpoint/2010/main" val="377737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C11B85-1E6F-154D-8B98-56904702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</a:t>
            </a:r>
            <a:r>
              <a:rPr lang="en-US" sz="2000" b="1" i="1" dirty="0"/>
              <a:t>channel model</a:t>
            </a:r>
            <a:r>
              <a:rPr lang="en-US" sz="2000" dirty="0"/>
              <a:t> describes </a:t>
            </a:r>
            <a:r>
              <a:rPr lang="en-US" sz="2000" b="1" dirty="0">
                <a:highlight>
                  <a:srgbClr val="FFFF00"/>
                </a:highlight>
              </a:rPr>
              <a:t>what</a:t>
            </a:r>
            <a:r>
              <a:rPr lang="en-US" sz="2000" dirty="0">
                <a:highlight>
                  <a:srgbClr val="FFFF00"/>
                </a:highlight>
              </a:rPr>
              <a:t> </a:t>
            </a:r>
            <a:r>
              <a:rPr lang="en-US" sz="2000" b="1" dirty="0">
                <a:highlight>
                  <a:srgbClr val="FFFF00"/>
                </a:highlight>
              </a:rPr>
              <a:t>happens</a:t>
            </a:r>
          </a:p>
          <a:p>
            <a:pPr lvl="1"/>
            <a:r>
              <a:rPr lang="en-US" sz="2000" dirty="0"/>
              <a:t>Gives channel output power for a particular input power</a:t>
            </a:r>
          </a:p>
          <a:p>
            <a:pPr lvl="1"/>
            <a:r>
              <a:rPr lang="en-US" sz="2000" dirty="0"/>
              <a:t>“Black Box” – no explanation of mechanism</a:t>
            </a:r>
          </a:p>
          <a:p>
            <a:pPr lvl="1"/>
            <a:r>
              <a:rPr lang="en-US" sz="2000" dirty="0"/>
              <a:t>Requires appropriate statistical parameters (</a:t>
            </a:r>
            <a:r>
              <a:rPr lang="en-US" sz="2000" i="1" dirty="0"/>
              <a:t>e.g.</a:t>
            </a:r>
            <a:r>
              <a:rPr lang="en-US" sz="2000" dirty="0"/>
              <a:t> loss, fading)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i="1" dirty="0"/>
              <a:t>propagation model</a:t>
            </a:r>
            <a:r>
              <a:rPr lang="en-US" sz="2000" dirty="0"/>
              <a:t> describes </a:t>
            </a:r>
            <a:r>
              <a:rPr lang="en-US" sz="2000" b="1" dirty="0">
                <a:highlight>
                  <a:srgbClr val="FFFF00"/>
                </a:highlight>
              </a:rPr>
              <a:t>how it happens</a:t>
            </a:r>
          </a:p>
          <a:p>
            <a:pPr lvl="1"/>
            <a:r>
              <a:rPr lang="en-US" sz="2000" dirty="0"/>
              <a:t>How signal gets from transmitter to receiver</a:t>
            </a:r>
          </a:p>
          <a:p>
            <a:pPr lvl="1"/>
            <a:r>
              <a:rPr lang="en-US" sz="2000" dirty="0"/>
              <a:t>How energy is redistributed in time and frequency</a:t>
            </a:r>
          </a:p>
          <a:p>
            <a:pPr lvl="1"/>
            <a:r>
              <a:rPr lang="en-US" sz="2000" dirty="0"/>
              <a:t>Can </a:t>
            </a:r>
            <a:r>
              <a:rPr lang="en-US" sz="2000" b="1" dirty="0">
                <a:solidFill>
                  <a:srgbClr val="009900"/>
                </a:solidFill>
              </a:rPr>
              <a:t>inform</a:t>
            </a:r>
            <a:r>
              <a:rPr lang="en-US" sz="2000" dirty="0"/>
              <a:t> </a:t>
            </a:r>
            <a:r>
              <a:rPr lang="en-US" sz="2000" b="1" dirty="0"/>
              <a:t>channel model </a:t>
            </a:r>
            <a:r>
              <a:rPr lang="en-US" sz="2000" dirty="0"/>
              <a:t>parameters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AD3FAF-F887-4844-89C6-68EA42306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6E3025-DEC1-C046-B2F2-05496C1EC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and Propagation Models</a:t>
            </a:r>
          </a:p>
        </p:txBody>
      </p:sp>
    </p:spTree>
    <p:extLst>
      <p:ext uri="{BB962C8B-B14F-4D97-AF65-F5344CB8AC3E}">
        <p14:creationId xmlns:p14="http://schemas.microsoft.com/office/powerpoint/2010/main" val="4021400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indoor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860610"/>
            <a:ext cx="5646737" cy="464978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3690842" y="2418240"/>
            <a:ext cx="1686116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1400" b="0" dirty="0">
                <a:latin typeface="Arial Regular"/>
                <a:cs typeface="Calibri" pitchFamily="34" charset="0"/>
              </a:rPr>
              <a:t>Finite bandwidth of measurement normally results in continuous PDP</a:t>
            </a:r>
          </a:p>
          <a:p>
            <a:pPr eaLnBrk="1" hangingPunct="1"/>
            <a:endParaRPr lang="en-GB" sz="1400" b="0" dirty="0">
              <a:latin typeface="Arial Regular"/>
              <a:cs typeface="Calibri" pitchFamily="34" charset="0"/>
            </a:endParaRPr>
          </a:p>
          <a:p>
            <a:pPr eaLnBrk="1" hangingPunct="1"/>
            <a:r>
              <a:rPr lang="en-GB" sz="1400" b="0" dirty="0">
                <a:latin typeface="Arial Regular"/>
                <a:cs typeface="Calibri" pitchFamily="34" charset="0"/>
              </a:rPr>
              <a:t>PDP typically has a decaying exponential form</a:t>
            </a:r>
          </a:p>
        </p:txBody>
      </p:sp>
      <p:graphicFrame>
        <p:nvGraphicFramePr>
          <p:cNvPr id="5" name="Group 34"/>
          <p:cNvGraphicFramePr>
            <a:graphicFrameLocks noGrp="1"/>
          </p:cNvGraphicFramePr>
          <p:nvPr>
            <p:extLst/>
          </p:nvPr>
        </p:nvGraphicFramePr>
        <p:xfrm>
          <a:off x="6216650" y="1990725"/>
          <a:ext cx="2325688" cy="3457416"/>
        </p:xfrm>
        <a:graphic>
          <a:graphicData uri="http://schemas.openxmlformats.org/drawingml/2006/table">
            <a:tbl>
              <a:tblPr/>
              <a:tblGrid>
                <a:gridCol w="1235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Environment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RMS delay spread</a:t>
                      </a: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Indoor 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 – 50 n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Satellite mobile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40 – 50 n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0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Open area (rural)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0.2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Suburban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&lt; 1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Urban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 – 3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Hilly macrocell</a:t>
                      </a:r>
                    </a:p>
                  </a:txBody>
                  <a:tcPr marL="91497" marR="91497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 – 10 </a:t>
                      </a: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Symbol" pitchFamily="18" charset="2"/>
                        </a:rPr>
                        <a:t>𝛍s</a:t>
                      </a: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1497" marR="91497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3823" name="TextBox 1"/>
          <p:cNvSpPr txBox="1">
            <a:spLocks noChangeArrowheads="1"/>
          </p:cNvSpPr>
          <p:nvPr/>
        </p:nvSpPr>
        <p:spPr bwMode="auto">
          <a:xfrm>
            <a:off x="5468112" y="1460500"/>
            <a:ext cx="35790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dirty="0">
                <a:solidFill>
                  <a:srgbClr val="000099"/>
                </a:solidFill>
              </a:rPr>
              <a:t>Typical RMS delay spreads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Indoor PDP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9506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B8314-5716-3641-958D-6F9B0FCED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C322C-193E-AE4D-AA6A-6AE82156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Indoor power delay profile</a:t>
            </a:r>
          </a:p>
        </p:txBody>
      </p:sp>
      <p:pic>
        <p:nvPicPr>
          <p:cNvPr id="5" name="Picture 5" descr="F5_10">
            <a:extLst>
              <a:ext uri="{FF2B5EF4-FFF2-40B4-BE49-F238E27FC236}">
                <a16:creationId xmlns:a16="http://schemas.microsoft.com/office/drawing/2014/main" id="{09830B52-FC9A-BB4D-9E6A-7876C4000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1455" y="1428216"/>
            <a:ext cx="7224890" cy="491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647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43C111-D00A-604E-BACB-9B0D1CF8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4954788"/>
            <a:ext cx="8763000" cy="152221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Slow down </a:t>
            </a:r>
            <a:r>
              <a:rPr lang="en-US" sz="2000" dirty="0">
                <a:sym typeface="Wingdings" pitchFamily="2" charset="2"/>
              </a:rPr>
              <a:t> sending data over a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narrow bandwidth</a:t>
            </a:r>
            <a:r>
              <a:rPr lang="en-US" sz="2000" b="1" dirty="0">
                <a:sym typeface="Wingdings" pitchFamily="2" charset="2"/>
              </a:rPr>
              <a:t> </a:t>
            </a:r>
            <a:r>
              <a:rPr lang="en-US" sz="2000" dirty="0">
                <a:sym typeface="Wingdings" pitchFamily="2" charset="2"/>
              </a:rPr>
              <a:t>channel</a:t>
            </a:r>
          </a:p>
          <a:p>
            <a:pPr lvl="1">
              <a:lnSpc>
                <a:spcPct val="100000"/>
              </a:lnSpc>
            </a:pPr>
            <a:r>
              <a:rPr lang="en-US" sz="2000" dirty="0">
                <a:sym typeface="Wingdings" pitchFamily="2" charset="2"/>
              </a:rPr>
              <a:t>Channel is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constant</a:t>
            </a:r>
            <a:r>
              <a:rPr lang="en-US" sz="2000" dirty="0">
                <a:sym typeface="Wingdings" pitchFamily="2" charset="2"/>
              </a:rPr>
              <a:t> over its bandwidth</a:t>
            </a:r>
            <a:endParaRPr lang="en-US" sz="2000" b="1" dirty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lnSpc>
                <a:spcPct val="100000"/>
              </a:lnSpc>
            </a:pPr>
            <a:r>
              <a:rPr lang="en-US" sz="2000" b="1" dirty="0">
                <a:solidFill>
                  <a:srgbClr val="FF0000"/>
                </a:solidFill>
                <a:sym typeface="Wingdings" pitchFamily="2" charset="2"/>
              </a:rPr>
              <a:t>Multipath is still present, </a:t>
            </a:r>
            <a:r>
              <a:rPr lang="en-US" sz="2000" dirty="0">
                <a:sym typeface="Wingdings" pitchFamily="2" charset="2"/>
              </a:rPr>
              <a:t>so channel strength fluctuates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over</a:t>
            </a:r>
            <a:r>
              <a:rPr lang="en-US" sz="2000" dirty="0">
                <a:highlight>
                  <a:srgbClr val="FFFF00"/>
                </a:highlight>
                <a:sym typeface="Wingdings" pitchFamily="2" charset="2"/>
              </a:rPr>
              <a:t> </a:t>
            </a:r>
            <a:r>
              <a:rPr lang="en-US" sz="2000" b="1" dirty="0">
                <a:highlight>
                  <a:srgbClr val="FFFF00"/>
                </a:highlight>
                <a:sym typeface="Wingdings" pitchFamily="2" charset="2"/>
              </a:rPr>
              <a:t>time</a:t>
            </a:r>
          </a:p>
          <a:p>
            <a:pPr lvl="2">
              <a:lnSpc>
                <a:spcPct val="100000"/>
              </a:lnSpc>
            </a:pPr>
            <a:r>
              <a:rPr lang="en-US" sz="2000" b="1" dirty="0">
                <a:solidFill>
                  <a:srgbClr val="0070C0"/>
                </a:solidFill>
                <a:highlight>
                  <a:srgbClr val="CCFFFF"/>
                </a:highlight>
                <a:sym typeface="Wingdings" pitchFamily="2" charset="2"/>
              </a:rPr>
              <a:t>How to model this fluctuation?</a:t>
            </a:r>
            <a:endParaRPr lang="en-US" sz="2000" b="1" dirty="0">
              <a:solidFill>
                <a:srgbClr val="0070C0"/>
              </a:solidFill>
              <a:highlight>
                <a:srgbClr val="CCFFFF"/>
              </a:highlight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4C427-BF74-5A43-9CDE-BB3679928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40744A-7022-8B48-B312-BAD97527E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Flat Fading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B1CA30-68B1-A04B-AF8C-81D8352C8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13" y="1442779"/>
            <a:ext cx="5283174" cy="34440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F85E74-5279-5341-9C6B-38C35650F47C}"/>
              </a:ext>
            </a:extLst>
          </p:cNvPr>
          <p:cNvSpPr/>
          <p:nvPr/>
        </p:nvSpPr>
        <p:spPr>
          <a:xfrm>
            <a:off x="4790660" y="1510748"/>
            <a:ext cx="477079" cy="284751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E1FC02-ACF1-C247-BDD9-2FDFCDA995B1}"/>
              </a:ext>
            </a:extLst>
          </p:cNvPr>
          <p:cNvSpPr txBox="1"/>
          <p:nvPr/>
        </p:nvSpPr>
        <p:spPr>
          <a:xfrm>
            <a:off x="5267739" y="151074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Channel</a:t>
            </a:r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AC42A75-BA5A-9B46-9546-448C40126D42}"/>
              </a:ext>
            </a:extLst>
          </p:cNvPr>
          <p:cNvSpPr/>
          <p:nvPr/>
        </p:nvSpPr>
        <p:spPr>
          <a:xfrm>
            <a:off x="8067261" y="4500137"/>
            <a:ext cx="848139" cy="756899"/>
          </a:xfrm>
          <a:prstGeom prst="wedgeRectCallout">
            <a:avLst>
              <a:gd name="adj1" fmla="val -37567"/>
              <a:gd name="adj2" fmla="val 137657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tx1"/>
                </a:solidFill>
                <a:latin typeface="+mn-lt"/>
              </a:rPr>
              <a:t>Not shown above!</a:t>
            </a:r>
          </a:p>
        </p:txBody>
      </p:sp>
    </p:spTree>
    <p:extLst>
      <p:ext uri="{BB962C8B-B14F-4D97-AF65-F5344CB8AC3E}">
        <p14:creationId xmlns:p14="http://schemas.microsoft.com/office/powerpoint/2010/main" val="601723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0A9C1E-DA8C-D74D-BA27-F4DBC75FFC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28131"/>
                <a:ext cx="8763000" cy="264886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Random gain of </a:t>
                </a:r>
                <a:r>
                  <a:rPr lang="en-US" sz="2000" i="1" dirty="0"/>
                  <a:t>k</a:t>
                </a:r>
                <a:r>
                  <a:rPr lang="en-US" sz="2000" baseline="30000" dirty="0"/>
                  <a:t>th</a:t>
                </a:r>
                <a:r>
                  <a:rPr lang="en-US" sz="2000" dirty="0"/>
                  <a:t> arriving path: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Therefore, the I and Q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channel components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r>
                  <a:rPr lang="en-US" sz="2000" dirty="0"/>
                  <a:t> are </a:t>
                </a:r>
                <a:r>
                  <a:rPr lang="en-US" sz="2000" b="1" dirty="0"/>
                  <a:t>zero-mean Gaussian distributed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So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r>
                  <a:rPr lang="en-US" sz="2000" dirty="0"/>
                  <a:t> is </a:t>
                </a:r>
                <a:r>
                  <a:rPr lang="en-US" sz="2000" b="1" i="1" dirty="0">
                    <a:highlight>
                      <a:srgbClr val="FFFF99"/>
                    </a:highlight>
                  </a:rPr>
                  <a:t>Rayleigh-distributed</a:t>
                </a:r>
              </a:p>
              <a:p>
                <a:endParaRPr lang="en-US" sz="2000" b="1" dirty="0"/>
              </a:p>
              <a:p>
                <a:endParaRPr lang="en-US" sz="2000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0A9C1E-DA8C-D74D-BA27-F4DBC75FFC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28131"/>
                <a:ext cx="8763000" cy="2648869"/>
              </a:xfrm>
              <a:blipFill>
                <a:blip r:embed="rId3"/>
                <a:stretch>
                  <a:fillRect l="-1304" t="-1905" r="-1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20FD81-A8A8-724E-B151-B0326367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42E72D-D73A-D547-B714-422B5F8E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Fading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BBAF2E-59AA-9841-9073-5570C6E511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05612" y="695690"/>
            <a:ext cx="2250565" cy="375699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ECFBDF5-611B-294A-89C7-771D5168DBEF}"/>
              </a:ext>
            </a:extLst>
          </p:cNvPr>
          <p:cNvGrpSpPr/>
          <p:nvPr/>
        </p:nvGrpSpPr>
        <p:grpSpPr>
          <a:xfrm>
            <a:off x="5802131" y="4900195"/>
            <a:ext cx="1993900" cy="1676542"/>
            <a:chOff x="5854700" y="4352164"/>
            <a:chExt cx="1993900" cy="167654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92A725D-0E47-B44D-B101-B36EE7DD7C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305550" y="4193485"/>
              <a:ext cx="1092200" cy="19939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E0EEC3-1F33-E54A-843F-63A877E4A7D1}"/>
                    </a:ext>
                  </a:extLst>
                </p:cNvPr>
                <p:cNvSpPr txBox="1"/>
                <p:nvPr/>
              </p:nvSpPr>
              <p:spPr>
                <a:xfrm>
                  <a:off x="6216998" y="5690152"/>
                  <a:ext cx="36760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𝜎</m:t>
                        </m:r>
                      </m:oMath>
                    </m:oMathPara>
                  </a14:m>
                  <a:endParaRPr lang="en-US" sz="1600" b="0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AE0EEC3-1F33-E54A-843F-63A877E4A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6998" y="5690152"/>
                  <a:ext cx="367601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58D9C7C-D6CA-1542-95AE-B06F4C81F364}"/>
                </a:ext>
              </a:extLst>
            </p:cNvPr>
            <p:cNvSpPr txBox="1"/>
            <p:nvPr/>
          </p:nvSpPr>
          <p:spPr>
            <a:xfrm>
              <a:off x="6206281" y="4352164"/>
              <a:ext cx="12907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0" dirty="0">
                  <a:latin typeface="Arial" charset="0"/>
                  <a:ea typeface="Arial" charset="0"/>
                  <a:cs typeface="Arial" charset="0"/>
                </a:rPr>
                <a:t>Rayleigh PDF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90F049-21F8-984E-A9B6-5D8FFD8E9CE5}"/>
              </a:ext>
            </a:extLst>
          </p:cNvPr>
          <p:cNvGrpSpPr/>
          <p:nvPr/>
        </p:nvGrpSpPr>
        <p:grpSpPr>
          <a:xfrm>
            <a:off x="4760323" y="2008616"/>
            <a:ext cx="3175812" cy="1304410"/>
            <a:chOff x="4704521" y="1579771"/>
            <a:chExt cx="3984195" cy="163644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4D5196-4274-A94A-AE31-6876E8BD7AE0}"/>
                </a:ext>
              </a:extLst>
            </p:cNvPr>
            <p:cNvCxnSpPr/>
            <p:nvPr/>
          </p:nvCxnSpPr>
          <p:spPr>
            <a:xfrm>
              <a:off x="6496340" y="2666115"/>
              <a:ext cx="2122000" cy="0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441DD53-E0B1-CC48-8557-7AE1D0B6AA36}"/>
                </a:ext>
              </a:extLst>
            </p:cNvPr>
            <p:cNvCxnSpPr/>
            <p:nvPr/>
          </p:nvCxnSpPr>
          <p:spPr>
            <a:xfrm flipV="1">
              <a:off x="6496339" y="1642068"/>
              <a:ext cx="0" cy="1024048"/>
            </a:xfrm>
            <a:prstGeom prst="straightConnector1">
              <a:avLst/>
            </a:prstGeom>
            <a:ln>
              <a:prstDash val="solid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C2A520-7EDF-194C-90CB-5D6856D68827}"/>
                </a:ext>
              </a:extLst>
            </p:cNvPr>
            <p:cNvSpPr txBox="1"/>
            <p:nvPr/>
          </p:nvSpPr>
          <p:spPr>
            <a:xfrm>
              <a:off x="4704521" y="1621578"/>
              <a:ext cx="1791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Channel impulse response 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h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(</a:t>
              </a:r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t</a:t>
              </a:r>
              <a:r>
                <a:rPr lang="en-US" sz="1600" b="0" dirty="0">
                  <a:latin typeface="Arial Regular"/>
                  <a:ea typeface="Corbel" charset="0"/>
                  <a:cs typeface="Corbel" charset="0"/>
                </a:rPr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7D6EB0E-D54D-AE46-B28B-3838AA01B916}"/>
                </a:ext>
              </a:extLst>
            </p:cNvPr>
            <p:cNvSpPr txBox="1"/>
            <p:nvPr/>
          </p:nvSpPr>
          <p:spPr>
            <a:xfrm>
              <a:off x="8446342" y="2693853"/>
              <a:ext cx="2423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i="1" dirty="0">
                  <a:latin typeface="Arial Regular"/>
                  <a:ea typeface="Corbel" charset="0"/>
                  <a:cs typeface="Corbel" charset="0"/>
                </a:rPr>
                <a:t>t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B33164-2E43-F640-9864-279908607128}"/>
                </a:ext>
              </a:extLst>
            </p:cNvPr>
            <p:cNvCxnSpPr/>
            <p:nvPr/>
          </p:nvCxnSpPr>
          <p:spPr>
            <a:xfrm flipV="1">
              <a:off x="6820133" y="2039244"/>
              <a:ext cx="0" cy="626870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E6B00-B175-B042-AB49-25776A2EC42C}"/>
                </a:ext>
              </a:extLst>
            </p:cNvPr>
            <p:cNvSpPr txBox="1"/>
            <p:nvPr/>
          </p:nvSpPr>
          <p:spPr>
            <a:xfrm>
              <a:off x="6563369" y="2707500"/>
              <a:ext cx="513530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02BADDA-7B49-5C4C-B2BD-A6153D2D8507}"/>
                </a:ext>
              </a:extLst>
            </p:cNvPr>
            <p:cNvSpPr txBox="1"/>
            <p:nvPr/>
          </p:nvSpPr>
          <p:spPr>
            <a:xfrm>
              <a:off x="6539282" y="1579771"/>
              <a:ext cx="561704" cy="508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rgbClr val="FF0000"/>
                  </a:solidFill>
                  <a:latin typeface="Arial Regular"/>
                  <a:ea typeface="Corbel" charset="0"/>
                  <a:cs typeface="Corbel" charset="0"/>
                </a:rPr>
                <a:t>1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326055D-7B4A-5541-9433-AB5915CFF37A}"/>
                </a:ext>
              </a:extLst>
            </p:cNvPr>
            <p:cNvCxnSpPr/>
            <p:nvPr/>
          </p:nvCxnSpPr>
          <p:spPr>
            <a:xfrm flipV="1">
              <a:off x="7322030" y="2216298"/>
              <a:ext cx="0" cy="449815"/>
            </a:xfrm>
            <a:prstGeom prst="line">
              <a:avLst/>
            </a:prstGeom>
            <a:ln>
              <a:solidFill>
                <a:schemeClr val="tx2"/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C9B3FB-CF16-2248-853D-42B4E09951A2}"/>
                </a:ext>
              </a:extLst>
            </p:cNvPr>
            <p:cNvSpPr txBox="1"/>
            <p:nvPr/>
          </p:nvSpPr>
          <p:spPr>
            <a:xfrm>
              <a:off x="7069494" y="2707496"/>
              <a:ext cx="513531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50F100E-F9BA-5D46-A66D-09124053F4D4}"/>
                </a:ext>
              </a:extLst>
            </p:cNvPr>
            <p:cNvSpPr txBox="1"/>
            <p:nvPr/>
          </p:nvSpPr>
          <p:spPr>
            <a:xfrm>
              <a:off x="7058091" y="1741183"/>
              <a:ext cx="561704" cy="5087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chemeClr val="tx2"/>
                  </a:solidFill>
                  <a:latin typeface="Arial Regular"/>
                  <a:ea typeface="Corbel" charset="0"/>
                  <a:cs typeface="Corbel" charset="0"/>
                </a:rPr>
                <a:t>2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DAD6EB-0ED4-5D43-83A3-30502CCA00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9474" y="2352679"/>
              <a:ext cx="0" cy="303122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  <a:prstDash val="solid"/>
              <a:tailEnd type="oval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28B986-59B3-7A47-8ED2-962367B911B9}"/>
                </a:ext>
              </a:extLst>
            </p:cNvPr>
            <p:cNvSpPr txBox="1"/>
            <p:nvPr/>
          </p:nvSpPr>
          <p:spPr>
            <a:xfrm>
              <a:off x="7552564" y="1852247"/>
              <a:ext cx="3738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a</a:t>
              </a:r>
              <a:r>
                <a:rPr lang="en-US" sz="1600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9E0D9EE-528F-6045-9A14-FB5D2948839C}"/>
                </a:ext>
              </a:extLst>
            </p:cNvPr>
            <p:cNvSpPr txBox="1"/>
            <p:nvPr/>
          </p:nvSpPr>
          <p:spPr>
            <a:xfrm>
              <a:off x="7568592" y="2707496"/>
              <a:ext cx="3417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τ</a:t>
              </a:r>
              <a:r>
                <a:rPr lang="en-US" sz="1600" b="0" baseline="-25000" dirty="0">
                  <a:solidFill>
                    <a:schemeClr val="accent6">
                      <a:lumMod val="75000"/>
                    </a:schemeClr>
                  </a:solidFill>
                  <a:latin typeface="Arial Regular"/>
                  <a:ea typeface="Corbel" charset="0"/>
                  <a:cs typeface="Corbe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738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7BF0F2-7182-8D40-A64C-2E585D6F7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2AEC97-C4BB-D441-92A6-99E9C2CE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Rayleigh fading example</a:t>
            </a:r>
          </a:p>
        </p:txBody>
      </p:sp>
      <p:pic>
        <p:nvPicPr>
          <p:cNvPr id="5" name="Picture 3" descr="F5_15">
            <a:extLst>
              <a:ext uri="{FF2B5EF4-FFF2-40B4-BE49-F238E27FC236}">
                <a16:creationId xmlns:a16="http://schemas.microsoft.com/office/drawing/2014/main" id="{231CA58F-C57E-BC44-86CB-5DB41C45DC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721" y="1596886"/>
            <a:ext cx="6396383" cy="459848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22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Small-scale channel models</a:t>
            </a:r>
          </a:p>
          <a:p>
            <a:pPr marL="914400" lvl="1" indent="-514350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Multi-path propagation</a:t>
            </a:r>
          </a:p>
          <a:p>
            <a:pPr marL="914400" lvl="1" indent="-514350"/>
            <a:endParaRPr lang="en-US" b="1" dirty="0"/>
          </a:p>
          <a:p>
            <a:pPr marL="914400" lvl="1" indent="-514350"/>
            <a:r>
              <a:rPr lang="en-US" b="1" dirty="0"/>
              <a:t>Motion and channel coherence time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6222316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4231" y="4050070"/>
            <a:ext cx="8759479" cy="2427635"/>
          </a:xfrm>
        </p:spPr>
        <p:txBody>
          <a:bodyPr>
            <a:normAutofit/>
          </a:bodyPr>
          <a:lstStyle/>
          <a:p>
            <a:r>
              <a:rPr lang="en-US" sz="2000" spc="-150" dirty="0"/>
              <a:t>Suppose </a:t>
            </a:r>
            <a:r>
              <a:rPr lang="en-US" sz="2000" b="1" spc="-150" dirty="0"/>
              <a:t>reflecting wall</a:t>
            </a:r>
            <a:r>
              <a:rPr lang="en-US" sz="2000" spc="-150" dirty="0"/>
              <a:t>, fixed transmit antenna, no other objects</a:t>
            </a:r>
          </a:p>
          <a:p>
            <a:pPr lvl="1"/>
            <a:r>
              <a:rPr lang="en-US" sz="2000" dirty="0"/>
              <a:t>Receive antenna moving rightwards at velocity </a:t>
            </a:r>
            <a:r>
              <a:rPr lang="en-US" sz="2000" i="1" dirty="0"/>
              <a:t>v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Two arriving signals </a:t>
            </a:r>
            <a:r>
              <a:rPr lang="en-US" sz="2000" dirty="0"/>
              <a:t>at receiver antenna with a </a:t>
            </a:r>
            <a:r>
              <a:rPr lang="en-US" sz="2000" b="1" dirty="0">
                <a:highlight>
                  <a:srgbClr val="FFFF00"/>
                </a:highlight>
              </a:rPr>
              <a:t>path length difference</a:t>
            </a:r>
            <a:r>
              <a:rPr lang="en-US" sz="2000" b="1" dirty="0"/>
              <a:t> of </a:t>
            </a:r>
            <a:r>
              <a:rPr lang="en-US" sz="2000" dirty="0"/>
              <a:t>2(</a:t>
            </a:r>
            <a:r>
              <a:rPr lang="en-US" sz="2000" i="1" dirty="0"/>
              <a:t>d </a:t>
            </a:r>
            <a:r>
              <a:rPr lang="en-US" sz="2000" dirty="0"/>
              <a:t>− </a:t>
            </a:r>
            <a:r>
              <a:rPr lang="en-US" sz="2000" i="1" dirty="0"/>
              <a:t>r</a:t>
            </a:r>
            <a:r>
              <a:rPr lang="en-US" sz="2000" dirty="0"/>
              <a:t>(</a:t>
            </a:r>
            <a:r>
              <a:rPr lang="en-US" sz="2000" i="1" dirty="0"/>
              <a:t>t</a:t>
            </a:r>
            <a:r>
              <a:rPr lang="en-US" sz="2000" dirty="0"/>
              <a:t>))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Stationary transmitter, moving receiver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0327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7A466-3453-F143-A8DB-56A40659BE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3896022"/>
                <a:ext cx="4767309" cy="2418405"/>
              </a:xfrm>
            </p:spPr>
            <p:txBody>
              <a:bodyPr>
                <a:normAutofit/>
              </a:bodyPr>
              <a:lstStyle/>
              <a:p>
                <a:r>
                  <a:rPr lang="en-US" sz="2000" b="1" dirty="0">
                    <a:highlight>
                      <a:srgbClr val="FFFF00"/>
                    </a:highlight>
                  </a:rPr>
                  <a:t>Path length difference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=2(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num>
                      <m:den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dirty="0"/>
                  <a:t>receive ≈ 0</a:t>
                </a:r>
              </a:p>
              <a:p>
                <a:pPr lvl="1"/>
                <a:r>
                  <a:rPr lang="en-US" sz="2000" b="1" i="1" dirty="0"/>
                  <a:t>Destructive interference</a:t>
                </a:r>
                <a:endParaRPr lang="en-US" sz="2000" dirty="0"/>
              </a:p>
              <a:p>
                <a:pPr lvl="1"/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𝜆</m:t>
                        </m:r>
                      </m:e>
                    </m:d>
                    <m:r>
                      <a:rPr lang="en-US" sz="2000" i="1">
                        <a:latin typeface="Cambria Math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ym typeface="Wingdings" pitchFamily="2" charset="2"/>
                  </a:rPr>
                  <a:t> </a:t>
                </a:r>
                <a:r>
                  <a:rPr lang="en-US" sz="2000" dirty="0"/>
                  <a:t>receive ≈ 2</a:t>
                </a:r>
              </a:p>
              <a:p>
                <a:pPr lvl="1"/>
                <a:r>
                  <a:rPr lang="en-US" sz="2000" b="1" i="1" dirty="0"/>
                  <a:t>Constructive interference</a:t>
                </a:r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CB7A466-3453-F143-A8DB-56A40659BE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896022"/>
                <a:ext cx="4767309" cy="2418405"/>
              </a:xfrm>
              <a:blipFill>
                <a:blip r:embed="rId3"/>
                <a:stretch>
                  <a:fillRect l="-2400" t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61AE60-A4CF-884B-9CE7-BEC76B3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629323-134A-0B40-8EA6-0EDD8598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does fading in time arise?</a:t>
            </a:r>
          </a:p>
        </p:txBody>
      </p:sp>
      <p:pic>
        <p:nvPicPr>
          <p:cNvPr id="25" name="Picture 24" descr="constructive.gif">
            <a:extLst>
              <a:ext uri="{FF2B5EF4-FFF2-40B4-BE49-F238E27FC236}">
                <a16:creationId xmlns:a16="http://schemas.microsoft.com/office/drawing/2014/main" id="{B3A94E90-EA56-3040-B9D2-6B5BEFA27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567" y="4017765"/>
            <a:ext cx="3539331" cy="2654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63E488-D20B-954F-9D98-8F24BE58A003}"/>
              </a:ext>
            </a:extLst>
          </p:cNvPr>
          <p:cNvSpPr txBox="1"/>
          <p:nvPr/>
        </p:nvSpPr>
        <p:spPr>
          <a:xfrm>
            <a:off x="6642351" y="554432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λ/2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2AA60B-D840-7245-83F0-8FBCF1B2B02E}"/>
              </a:ext>
            </a:extLst>
          </p:cNvPr>
          <p:cNvSpPr txBox="1"/>
          <p:nvPr/>
        </p:nvSpPr>
        <p:spPr>
          <a:xfrm>
            <a:off x="8131624" y="554431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λ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E4CCC-FFE2-324C-BA28-0BF8D1D55DED}"/>
              </a:ext>
            </a:extLst>
          </p:cNvPr>
          <p:cNvCxnSpPr/>
          <p:nvPr/>
        </p:nvCxnSpPr>
        <p:spPr>
          <a:xfrm>
            <a:off x="8236759" y="5259511"/>
            <a:ext cx="0" cy="192702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D56D3BA-209D-2E4D-BB01-2AE710327167}"/>
              </a:ext>
            </a:extLst>
          </p:cNvPr>
          <p:cNvCxnSpPr/>
          <p:nvPr/>
        </p:nvCxnSpPr>
        <p:spPr>
          <a:xfrm>
            <a:off x="5317514" y="5340820"/>
            <a:ext cx="3142122" cy="4193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B561987-C0B7-DC49-A602-97D0AE1716C3}"/>
              </a:ext>
            </a:extLst>
          </p:cNvPr>
          <p:cNvSpPr txBox="1"/>
          <p:nvPr/>
        </p:nvSpPr>
        <p:spPr>
          <a:xfrm>
            <a:off x="7091259" y="6179656"/>
            <a:ext cx="5533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0" spc="-300" dirty="0">
                <a:solidFill>
                  <a:srgbClr val="FF0000"/>
                </a:solidFill>
                <a:latin typeface="Arial Regular"/>
                <a:ea typeface="Corbel" charset="0"/>
                <a:cs typeface="Corbel" charset="0"/>
              </a:rPr>
              <a:t>sum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CC02F0F5-4B69-AE4A-B8A0-37507D55748B}"/>
              </a:ext>
            </a:extLst>
          </p:cNvPr>
          <p:cNvSpPr/>
          <p:nvPr/>
        </p:nvSpPr>
        <p:spPr>
          <a:xfrm>
            <a:off x="7004104" y="6101359"/>
            <a:ext cx="1263390" cy="556705"/>
          </a:xfrm>
          <a:prstGeom prst="roundRect">
            <a:avLst/>
          </a:prstGeom>
          <a:ln w="19050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003023F-CE12-CB42-8F71-62AA365DFC85}"/>
              </a:ext>
            </a:extLst>
          </p:cNvPr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E852D26C-B556-7149-BC76-85B7EF8F5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3D82EA6-9092-A649-A029-10B602D4BF7F}"/>
                </a:ext>
              </a:extLst>
            </p:cNvPr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271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B9FD3E2-3594-1E4E-8D55-845DA59BD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preceding example, the reflected wave and direct wave travel in opposite directions</a:t>
            </a:r>
          </a:p>
          <a:p>
            <a:endParaRPr lang="en-US" dirty="0"/>
          </a:p>
          <a:p>
            <a:pPr lvl="1"/>
            <a:r>
              <a:rPr lang="en-US" i="1" dirty="0"/>
              <a:t>What happens if we move the reflecting wall to the left side of the transmitter?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i="1" dirty="0"/>
              <a:t>What is the nature of the multipath fading, both over time and over frequency?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0CCA2B-AD3B-D146-91D7-12676BE17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1075E-88CB-5446-9FCE-FED73B09C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Stretch Break and In-Class Question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41FB9C-3594-0F45-8E17-2BCB6F0C3D07}"/>
              </a:ext>
            </a:extLst>
          </p:cNvPr>
          <p:cNvGrpSpPr/>
          <p:nvPr/>
        </p:nvGrpSpPr>
        <p:grpSpPr>
          <a:xfrm>
            <a:off x="2375191" y="3065846"/>
            <a:ext cx="4393619" cy="1977959"/>
            <a:chOff x="1540837" y="3065846"/>
            <a:chExt cx="4393619" cy="197795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282679-DF45-5C42-8FE5-6C35B8A3064C}"/>
                </a:ext>
              </a:extLst>
            </p:cNvPr>
            <p:cNvCxnSpPr>
              <a:cxnSpLocks/>
            </p:cNvCxnSpPr>
            <p:nvPr/>
          </p:nvCxnSpPr>
          <p:spPr>
            <a:xfrm>
              <a:off x="4083389" y="3650620"/>
              <a:ext cx="0" cy="886479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FFBE917-9B22-D943-952F-BF7BAF5F795A}"/>
                </a:ext>
              </a:extLst>
            </p:cNvPr>
            <p:cNvCxnSpPr>
              <a:cxnSpLocks/>
            </p:cNvCxnSpPr>
            <p:nvPr/>
          </p:nvCxnSpPr>
          <p:spPr>
            <a:xfrm>
              <a:off x="2183624" y="3650620"/>
              <a:ext cx="0" cy="886479"/>
            </a:xfrm>
            <a:prstGeom prst="line">
              <a:avLst/>
            </a:prstGeom>
            <a:ln w="57150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CC3EFCDC-2C27-9C4F-808D-7E205E8ECE6A}"/>
                </a:ext>
              </a:extLst>
            </p:cNvPr>
            <p:cNvSpPr/>
            <p:nvPr/>
          </p:nvSpPr>
          <p:spPr>
            <a:xfrm>
              <a:off x="4886107" y="4048490"/>
              <a:ext cx="642174" cy="342028"/>
            </a:xfrm>
            <a:prstGeom prst="roundRect">
              <a:avLst/>
            </a:prstGeom>
            <a:noFill/>
            <a:ln w="19050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2111CC9-CEF2-6D4D-87DE-3E1AFD884878}"/>
                </a:ext>
              </a:extLst>
            </p:cNvPr>
            <p:cNvSpPr/>
            <p:nvPr/>
          </p:nvSpPr>
          <p:spPr>
            <a:xfrm>
              <a:off x="4941949" y="4390518"/>
              <a:ext cx="172760" cy="17276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A17E820-D7BA-2B42-8264-36F92C8F2EB5}"/>
                </a:ext>
              </a:extLst>
            </p:cNvPr>
            <p:cNvSpPr/>
            <p:nvPr/>
          </p:nvSpPr>
          <p:spPr>
            <a:xfrm>
              <a:off x="5285573" y="4390518"/>
              <a:ext cx="172760" cy="172760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b="0" dirty="0">
                <a:solidFill>
                  <a:schemeClr val="tx1"/>
                </a:solidFill>
                <a:latin typeface="+mn-lt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4E01BD-2EC3-3C48-8064-B0117131C0B4}"/>
                </a:ext>
              </a:extLst>
            </p:cNvPr>
            <p:cNvCxnSpPr>
              <a:cxnSpLocks/>
            </p:cNvCxnSpPr>
            <p:nvPr/>
          </p:nvCxnSpPr>
          <p:spPr>
            <a:xfrm>
              <a:off x="5197803" y="3710246"/>
              <a:ext cx="0" cy="338244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28ABE4-014F-3943-8B20-3124D01678F8}"/>
                </a:ext>
              </a:extLst>
            </p:cNvPr>
            <p:cNvCxnSpPr>
              <a:cxnSpLocks/>
            </p:cNvCxnSpPr>
            <p:nvPr/>
          </p:nvCxnSpPr>
          <p:spPr>
            <a:xfrm>
              <a:off x="5360633" y="4749232"/>
              <a:ext cx="573823" cy="0"/>
            </a:xfrm>
            <a:prstGeom prst="line">
              <a:avLst/>
            </a:prstGeom>
            <a:ln w="28575">
              <a:solidFill>
                <a:schemeClr val="bg1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926141-7ECD-C942-AAE7-E7CF00B778D0}"/>
                </a:ext>
              </a:extLst>
            </p:cNvPr>
            <p:cNvSpPr txBox="1"/>
            <p:nvPr/>
          </p:nvSpPr>
          <p:spPr>
            <a:xfrm>
              <a:off x="5472760" y="4705251"/>
              <a:ext cx="2984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72E7B0-E21D-624B-BBA5-587334C272C0}"/>
                </a:ext>
              </a:extLst>
            </p:cNvPr>
            <p:cNvSpPr txBox="1"/>
            <p:nvPr/>
          </p:nvSpPr>
          <p:spPr>
            <a:xfrm>
              <a:off x="3446321" y="3065846"/>
              <a:ext cx="127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Transmit antenna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16CACDF-C503-DB40-A965-AC612CEA4870}"/>
                </a:ext>
              </a:extLst>
            </p:cNvPr>
            <p:cNvSpPr txBox="1"/>
            <p:nvPr/>
          </p:nvSpPr>
          <p:spPr>
            <a:xfrm>
              <a:off x="1540837" y="3261754"/>
              <a:ext cx="127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0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Wall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80E0FBD-1C56-F242-B569-F8BB940B0204}"/>
                </a:ext>
              </a:extLst>
            </p:cNvPr>
            <p:cNvCxnSpPr>
              <a:cxnSpLocks/>
            </p:cNvCxnSpPr>
            <p:nvPr/>
          </p:nvCxnSpPr>
          <p:spPr>
            <a:xfrm>
              <a:off x="4083389" y="3833669"/>
              <a:ext cx="1114414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D3B7F84-A9B5-6741-9076-53B0149F8AD0}"/>
                </a:ext>
              </a:extLst>
            </p:cNvPr>
            <p:cNvSpPr txBox="1"/>
            <p:nvPr/>
          </p:nvSpPr>
          <p:spPr>
            <a:xfrm>
              <a:off x="4323842" y="3833058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r(t)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D077BC5-20A4-CD4A-9338-80FB5A2C41A9}"/>
                </a:ext>
              </a:extLst>
            </p:cNvPr>
            <p:cNvCxnSpPr>
              <a:cxnSpLocks/>
            </p:cNvCxnSpPr>
            <p:nvPr/>
          </p:nvCxnSpPr>
          <p:spPr>
            <a:xfrm>
              <a:off x="2211924" y="3833460"/>
              <a:ext cx="1871465" cy="0"/>
            </a:xfrm>
            <a:prstGeom prst="line">
              <a:avLst/>
            </a:prstGeom>
            <a:ln w="19050">
              <a:solidFill>
                <a:schemeClr val="bg1"/>
              </a:solidFill>
              <a:prstDash val="sysDash"/>
              <a:headEnd type="triangle" w="med" len="med"/>
              <a:tailEnd type="triangl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5C0D47-99E9-944B-87A5-0C25A2982215}"/>
                </a:ext>
              </a:extLst>
            </p:cNvPr>
            <p:cNvSpPr txBox="1"/>
            <p:nvPr/>
          </p:nvSpPr>
          <p:spPr>
            <a:xfrm>
              <a:off x="2978657" y="3833058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9722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A change </a:t>
            </a:r>
            <a:r>
              <a:rPr lang="en-US" sz="2000" dirty="0"/>
              <a:t>in </a:t>
            </a:r>
            <a:r>
              <a:rPr lang="en-US" sz="2000" b="1" dirty="0"/>
              <a:t>path length difference </a:t>
            </a:r>
            <a:r>
              <a:rPr lang="en-US" sz="2000" dirty="0"/>
              <a:t>of </a:t>
            </a:r>
            <a:r>
              <a:rPr lang="en-US" sz="2000" dirty="0" err="1"/>
              <a:t>λ</a:t>
            </a:r>
            <a:r>
              <a:rPr lang="en-US" sz="2000" dirty="0"/>
              <a:t> / 2 transitions from constructive to destructive interference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Receiver movement of </a:t>
            </a:r>
            <a:r>
              <a:rPr lang="en-US" sz="2000" b="1" dirty="0"/>
              <a:t>λ/4:</a:t>
            </a:r>
            <a:r>
              <a:rPr lang="en-US" sz="2000" dirty="0"/>
              <a:t> </a:t>
            </a:r>
            <a:r>
              <a:rPr lang="en-US" sz="2000" b="1" i="1" dirty="0">
                <a:highlight>
                  <a:srgbClr val="FFFF99"/>
                </a:highlight>
              </a:rPr>
              <a:t>coherence distance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b="1" dirty="0"/>
              <a:t>Duration of time</a:t>
            </a:r>
            <a:r>
              <a:rPr lang="en-US" sz="2000" dirty="0"/>
              <a:t> that transmitter, receiver, or objects in environment take to move a coherence distance: </a:t>
            </a:r>
            <a:r>
              <a:rPr lang="en-US" sz="2000" b="1" i="1" dirty="0">
                <a:highlight>
                  <a:srgbClr val="FFFF99"/>
                </a:highlight>
              </a:rPr>
              <a:t>channel coherence time T</a:t>
            </a:r>
            <a:r>
              <a:rPr lang="en-US" sz="2000" b="1" i="1" baseline="-25000" dirty="0">
                <a:highlight>
                  <a:srgbClr val="FFFF99"/>
                </a:highlight>
              </a:rPr>
              <a:t>c</a:t>
            </a:r>
          </a:p>
          <a:p>
            <a:pPr lvl="2"/>
            <a:endParaRPr lang="en-US" sz="2000" dirty="0"/>
          </a:p>
          <a:p>
            <a:pPr lvl="2"/>
            <a:r>
              <a:rPr lang="en-US" sz="2000" dirty="0"/>
              <a:t>Walking speed (2 mph) @ 2.4 GHz: ≈ 15 milliseconds</a:t>
            </a:r>
          </a:p>
          <a:p>
            <a:pPr lvl="2"/>
            <a:r>
              <a:rPr lang="en-US" sz="2000" dirty="0"/>
              <a:t>Driving speed (20 mph) @ 1.9 GHz: ≈ 2.5 milliseconds</a:t>
            </a:r>
          </a:p>
          <a:p>
            <a:pPr lvl="2"/>
            <a:r>
              <a:rPr lang="en-US" sz="2000" dirty="0"/>
              <a:t>Train/freeway speed (75 mph) @ 1.9 GHz: &lt; 1 millisecond</a:t>
            </a:r>
          </a:p>
          <a:p>
            <a:pPr lvl="2"/>
            <a:endParaRPr lang="en-US" sz="20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0EC31-23D6-1D42-99D7-2B6C49252CC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Coherence Time</a:t>
            </a:r>
          </a:p>
        </p:txBody>
      </p:sp>
    </p:spTree>
    <p:extLst>
      <p:ext uri="{BB962C8B-B14F-4D97-AF65-F5344CB8AC3E}">
        <p14:creationId xmlns:p14="http://schemas.microsoft.com/office/powerpoint/2010/main" val="3659707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Large scale channel model</a:t>
            </a:r>
          </a:p>
          <a:p>
            <a:pPr lvl="1"/>
            <a:r>
              <a:rPr lang="en-US" b="1" i="1" dirty="0"/>
              <a:t>Friis</a:t>
            </a:r>
            <a:r>
              <a:rPr lang="en-US" b="1" dirty="0"/>
              <a:t> Free space model</a:t>
            </a:r>
          </a:p>
          <a:p>
            <a:pPr marL="1314450" lvl="2" indent="-514350"/>
            <a:r>
              <a:rPr lang="en-US" dirty="0"/>
              <a:t>How much power delivered from omnidirectional transmitter to omnidirectional receiver, in free space?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Small-scale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2971134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Another perspective: Doppler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17904"/>
                <a:ext cx="7839456" cy="4287218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sz="2400" dirty="0"/>
                  <a:t>Movement by the transmitter, receiver, or objects in the environment creates a </a:t>
                </a:r>
                <a:r>
                  <a:rPr lang="en-US" altLang="zh-CN" sz="2400" b="1" i="1" dirty="0"/>
                  <a:t>Doppler</a:t>
                </a:r>
                <a:r>
                  <a:rPr lang="zh-CN" altLang="en-US" sz="2400" b="1" i="1" dirty="0"/>
                  <a:t> </a:t>
                </a:r>
                <a:r>
                  <a:rPr lang="en-US" altLang="zh-CN" sz="2400" b="1" i="1" dirty="0"/>
                  <a:t>S</a:t>
                </a:r>
                <a:r>
                  <a:rPr lang="en-US" altLang="en-US" sz="2400" b="1" i="1" dirty="0"/>
                  <a:t>hift</a:t>
                </a:r>
              </a:p>
              <a:p>
                <a:endParaRPr lang="en-US" alt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98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17904"/>
                <a:ext cx="7839456" cy="4287218"/>
              </a:xfrm>
              <a:blipFill>
                <a:blip r:embed="rId3"/>
                <a:stretch>
                  <a:fillRect l="-1945" t="-3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707" y="3090788"/>
            <a:ext cx="5909414" cy="32551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206D82-C0F9-4943-95F3-027ED72B6555}"/>
              </a:ext>
            </a:extLst>
          </p:cNvPr>
          <p:cNvSpPr txBox="1"/>
          <p:nvPr/>
        </p:nvSpPr>
        <p:spPr>
          <a:xfrm>
            <a:off x="4591018" y="4047461"/>
            <a:ext cx="649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  <a:ea typeface="Arial" charset="0"/>
                <a:cs typeface="Arial" charset="0"/>
              </a:rPr>
              <a:t>v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ea typeface="Arial" charset="0"/>
                <a:cs typeface="Arial" charset="0"/>
                <a:sym typeface="Wingdings" pitchFamily="2" charset="2"/>
              </a:rPr>
              <a:t>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2189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4050070"/>
                <a:ext cx="8759479" cy="2427635"/>
              </a:xfrm>
            </p:spPr>
            <p:txBody>
              <a:bodyPr>
                <a:noAutofit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Doppler Shift of a path</a:t>
                </a:r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∙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𝑟𝑎𝑑𝑖𝑎𝑙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</a:t>
                </a:r>
                <a:r>
                  <a:rPr lang="en-US" sz="2000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radial</a:t>
                </a:r>
                <a:r>
                  <a:rPr lang="en-US" sz="2000" dirty="0"/>
                  <a:t> is </a:t>
                </a:r>
                <a:r>
                  <a:rPr lang="en-US" sz="2000" b="1" dirty="0"/>
                  <a:t>radial</a:t>
                </a:r>
                <a:r>
                  <a:rPr lang="en-US" sz="2000" dirty="0"/>
                  <a:t> component of receiver’s velocity vector </a:t>
                </a:r>
                <a:r>
                  <a:rPr lang="en-US" sz="2000" b="1" dirty="0"/>
                  <a:t>along the path</a:t>
                </a:r>
              </a:p>
              <a:p>
                <a:pPr lvl="2"/>
                <a:endParaRPr lang="en-US" sz="2000" b="1" dirty="0">
                  <a:highlight>
                    <a:srgbClr val="FFFF99"/>
                  </a:highlight>
                </a:endParaRPr>
              </a:p>
              <a:p>
                <a:pPr lvl="2"/>
                <a:r>
                  <a:rPr lang="en-US" sz="2000" b="1" dirty="0">
                    <a:highlight>
                      <a:srgbClr val="FFFF99"/>
                    </a:highlight>
                  </a:rPr>
                  <a:t>Positive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with</a:t>
                </a:r>
                <a:r>
                  <a:rPr lang="en-US" sz="2000" b="1" dirty="0"/>
                  <a:t>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decreasing</a:t>
                </a:r>
                <a:r>
                  <a:rPr lang="en-US" sz="2000" b="1" dirty="0"/>
                  <a:t> path length</a:t>
                </a:r>
                <a:r>
                  <a:rPr lang="en-US" sz="2000" dirty="0"/>
                  <a:t>,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1" i="1" smtClean="0">
                        <a:highlight>
                          <a:srgbClr val="FFFF99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000" b="1" dirty="0"/>
                  <a:t> with </a:t>
                </a:r>
                <a:r>
                  <a:rPr lang="en-US" sz="2000" b="1" dirty="0">
                    <a:highlight>
                      <a:srgbClr val="FFFF99"/>
                    </a:highlight>
                  </a:rPr>
                  <a:t>increasing</a:t>
                </a:r>
                <a:r>
                  <a:rPr lang="en-US" sz="2000" dirty="0"/>
                  <a:t> path length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Suppose </a:t>
                </a:r>
                <a:r>
                  <a:rPr lang="en-US" sz="2000" i="1" dirty="0"/>
                  <a:t>v</a:t>
                </a:r>
                <a:r>
                  <a:rPr lang="en-US" sz="2000" dirty="0"/>
                  <a:t> = 60 km/h, </a:t>
                </a:r>
                <a:r>
                  <a:rPr lang="en-US" sz="2000" i="1" dirty="0"/>
                  <a:t>f</a:t>
                </a:r>
                <a:r>
                  <a:rPr lang="en-US" sz="2000" i="1" baseline="-25000" dirty="0"/>
                  <a:t>c</a:t>
                </a:r>
                <a:r>
                  <a:rPr lang="en-US" sz="2000" dirty="0"/>
                  <a:t> = 900 MHz</a:t>
                </a:r>
              </a:p>
              <a:p>
                <a:pPr lvl="1"/>
                <a:r>
                  <a:rPr lang="en-US" sz="2000" dirty="0"/>
                  <a:t>Direct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000" dirty="0"/>
                  <a:t>, reflection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=+50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000" dirty="0"/>
              </a:p>
              <a:p>
                <a:pPr lvl="1"/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4050070"/>
                <a:ext cx="8759479" cy="2427635"/>
              </a:xfrm>
              <a:blipFill>
                <a:blip r:embed="rId3"/>
                <a:stretch>
                  <a:fillRect l="-1304" t="-2604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Stationary transmitter, moving receiver: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24790" y="1775875"/>
            <a:ext cx="6211977" cy="2131163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32284" y="1694732"/>
              <a:ext cx="1136851" cy="70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996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7490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1502230"/>
                <a:ext cx="8759479" cy="209457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000" b="1" i="1" dirty="0">
                    <a:solidFill>
                      <a:srgbClr val="0070C0"/>
                    </a:solidFill>
                  </a:rPr>
                  <a:t>Channel Doppler Spread D</a:t>
                </a:r>
                <a:r>
                  <a:rPr lang="en-US" sz="2000" b="1" i="1" baseline="-25000" dirty="0">
                    <a:solidFill>
                      <a:srgbClr val="0070C0"/>
                    </a:solidFill>
                  </a:rPr>
                  <a:t>s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:</a:t>
                </a:r>
                <a:r>
                  <a:rPr lang="en-US" sz="2000" b="1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/>
                  <a:t>maximum path Doppler shift, minus minimum path Doppler shift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Suppose </a:t>
                </a:r>
                <a:r>
                  <a:rPr lang="en-US" sz="2000" i="1" dirty="0"/>
                  <a:t>v</a:t>
                </a:r>
                <a:r>
                  <a:rPr lang="en-US" sz="2000" dirty="0"/>
                  <a:t> = 60 km/h, </a:t>
                </a:r>
                <a:r>
                  <a:rPr lang="en-US" sz="2000" i="1" dirty="0"/>
                  <a:t>f</a:t>
                </a:r>
                <a:r>
                  <a:rPr lang="en-US" sz="2000" i="1" baseline="-25000" dirty="0"/>
                  <a:t>c</a:t>
                </a:r>
                <a:r>
                  <a:rPr lang="en-US" sz="2000" dirty="0"/>
                  <a:t> = 900 MHz</a:t>
                </a:r>
              </a:p>
              <a:p>
                <a:pPr lvl="1"/>
                <a:r>
                  <a:rPr lang="en-US" sz="2000" dirty="0"/>
                  <a:t>Direct path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=−50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r>
                  <a:rPr lang="en-US" sz="2000" dirty="0"/>
                  <a:t>, reflection path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=+50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𝐻𝑧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Doppler Spread: </a:t>
                </a:r>
                <a:r>
                  <a:rPr lang="en-US" sz="2000" b="1" dirty="0"/>
                  <a:t>100 Hz</a:t>
                </a:r>
              </a:p>
              <a:p>
                <a:endParaRPr lang="en-US" sz="2000" b="1" dirty="0"/>
              </a:p>
              <a:p>
                <a:r>
                  <a:rPr lang="en-US" sz="2000" dirty="0"/>
                  <a:t>Results in sinusoidal “envelope” at frequency </a:t>
                </a:r>
                <a:r>
                  <a:rPr lang="en-US" sz="2000" i="1" dirty="0"/>
                  <a:t>D</a:t>
                </a:r>
                <a:r>
                  <a:rPr lang="en-US" sz="2000" i="1" baseline="-25000" dirty="0"/>
                  <a:t>s</a:t>
                </a:r>
                <a:r>
                  <a:rPr lang="en-US" sz="2000" dirty="0"/>
                  <a:t> / 2: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1502230"/>
                <a:ext cx="8759479" cy="2094577"/>
              </a:xfrm>
              <a:blipFill>
                <a:blip r:embed="rId3"/>
                <a:stretch>
                  <a:fillRect l="-1159" t="-5422" r="-435" b="-3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Stationary transmitter, moving receiver: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01606" y="4688390"/>
            <a:ext cx="3812104" cy="1307831"/>
            <a:chOff x="1530558" y="1388441"/>
            <a:chExt cx="6223481" cy="21351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900" r="1435"/>
            <a:stretch/>
          </p:blipFill>
          <p:spPr>
            <a:xfrm>
              <a:off x="1530558" y="1388441"/>
              <a:ext cx="6223481" cy="21351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359131" y="1541330"/>
              <a:ext cx="1240979" cy="7536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Times New Roman"/>
                  <a:cs typeface="Times New Roman"/>
                </a:rPr>
                <a:t>Receiver</a:t>
              </a:r>
            </a:p>
            <a:p>
              <a:pPr algn="ctr"/>
              <a:r>
                <a:rPr lang="en-US" sz="1200" dirty="0">
                  <a:latin typeface="Times New Roman"/>
                  <a:cs typeface="Times New Roman"/>
                </a:rPr>
                <a:t>antenna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46751A7-D45A-C745-AC95-CC8D6B981F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972" y="4025051"/>
            <a:ext cx="3951767" cy="26345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159529-1A0B-0047-8BFC-679EA19C4921}"/>
              </a:ext>
            </a:extLst>
          </p:cNvPr>
          <p:cNvSpPr txBox="1"/>
          <p:nvPr/>
        </p:nvSpPr>
        <p:spPr>
          <a:xfrm>
            <a:off x="839972" y="3776315"/>
            <a:ext cx="11993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" pitchFamily="2" charset="0"/>
                <a:ea typeface="Arial" charset="0"/>
                <a:cs typeface="Arial" charset="0"/>
              </a:rPr>
              <a:t>Received signal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5B06723-5F96-8042-A23D-CA8F46E7D04B}"/>
              </a:ext>
            </a:extLst>
          </p:cNvPr>
          <p:cNvCxnSpPr>
            <a:cxnSpLocks/>
          </p:cNvCxnSpPr>
          <p:nvPr/>
        </p:nvCxnSpPr>
        <p:spPr>
          <a:xfrm>
            <a:off x="3225209" y="4152551"/>
            <a:ext cx="581247" cy="0"/>
          </a:xfrm>
          <a:prstGeom prst="straightConnector1">
            <a:avLst/>
          </a:prstGeom>
          <a:ln w="12700">
            <a:prstDash val="solid"/>
            <a:headEnd type="triangle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862D60-9189-784A-B1D8-BA07F3A0D8D6}"/>
              </a:ext>
            </a:extLst>
          </p:cNvPr>
          <p:cNvCxnSpPr>
            <a:cxnSpLocks/>
          </p:cNvCxnSpPr>
          <p:nvPr/>
        </p:nvCxnSpPr>
        <p:spPr>
          <a:xfrm flipV="1">
            <a:off x="3225209" y="4025051"/>
            <a:ext cx="0" cy="2474986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88310F-1F00-7C4E-93C5-27D9A223899C}"/>
              </a:ext>
            </a:extLst>
          </p:cNvPr>
          <p:cNvCxnSpPr>
            <a:cxnSpLocks/>
          </p:cNvCxnSpPr>
          <p:nvPr/>
        </p:nvCxnSpPr>
        <p:spPr>
          <a:xfrm flipV="1">
            <a:off x="3806456" y="4025051"/>
            <a:ext cx="0" cy="2474986"/>
          </a:xfrm>
          <a:prstGeom prst="line">
            <a:avLst/>
          </a:prstGeom>
          <a:ln w="12700">
            <a:prstDash val="dash"/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D84266-F301-DB4F-AAE1-2B322769B24D}"/>
              </a:ext>
            </a:extLst>
          </p:cNvPr>
          <p:cNvSpPr txBox="1"/>
          <p:nvPr/>
        </p:nvSpPr>
        <p:spPr>
          <a:xfrm>
            <a:off x="3276023" y="3914814"/>
            <a:ext cx="47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latin typeface="Times" pitchFamily="2" charset="0"/>
                <a:ea typeface="Arial" charset="0"/>
                <a:cs typeface="Arial" charset="0"/>
              </a:rPr>
              <a:t>5 ms</a:t>
            </a:r>
          </a:p>
        </p:txBody>
      </p:sp>
    </p:spTree>
    <p:extLst>
      <p:ext uri="{BB962C8B-B14F-4D97-AF65-F5344CB8AC3E}">
        <p14:creationId xmlns:p14="http://schemas.microsoft.com/office/powerpoint/2010/main" val="3622958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54231" y="1502230"/>
                <a:ext cx="8759479" cy="49623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000" dirty="0"/>
                  <a:t>Sinusoidal “envelope” at frequency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: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Transition from 0 to peak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So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qualitatively significant </a:t>
                </a:r>
                <a:r>
                  <a:rPr lang="en-US" sz="2000" dirty="0"/>
                  <a:t>change in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/>
              </a:p>
              <a:p>
                <a:pPr lvl="2"/>
                <a:r>
                  <a:rPr lang="en-US" sz="2000" dirty="0"/>
                  <a:t>Alternate definition of </a:t>
                </a:r>
                <a:r>
                  <a:rPr lang="en-US" sz="2000" b="1" i="1" dirty="0">
                    <a:highlight>
                      <a:srgbClr val="FFFF99"/>
                    </a:highlight>
                  </a:rPr>
                  <a:t>channel coherence time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231" y="1502230"/>
                <a:ext cx="8759479" cy="4962365"/>
              </a:xfrm>
              <a:blipFill>
                <a:blip r:embed="rId3"/>
                <a:stretch>
                  <a:fillRect l="-1304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Channel Coherence Time:</a:t>
            </a:r>
            <a:br>
              <a:rPr lang="en-US" sz="3200" dirty="0"/>
            </a:br>
            <a:r>
              <a:rPr lang="en-US" sz="3200" dirty="0"/>
              <a:t>From a Doppler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F8D0F8-8CA7-F942-A31C-5C24CB24C37B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666D0E-0333-4D4B-A24A-EEE62DCF79BF}"/>
              </a:ext>
            </a:extLst>
          </p:cNvPr>
          <p:cNvGrpSpPr/>
          <p:nvPr/>
        </p:nvGrpSpPr>
        <p:grpSpPr>
          <a:xfrm>
            <a:off x="2558016" y="1930435"/>
            <a:ext cx="3951767" cy="2963174"/>
            <a:chOff x="839972" y="3696388"/>
            <a:chExt cx="3951767" cy="296317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46751A7-D45A-C745-AC95-CC8D6B981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972" y="4025051"/>
              <a:ext cx="3951767" cy="26345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159529-1A0B-0047-8BFC-679EA19C4921}"/>
                </a:ext>
              </a:extLst>
            </p:cNvPr>
            <p:cNvSpPr txBox="1"/>
            <p:nvPr/>
          </p:nvSpPr>
          <p:spPr>
            <a:xfrm>
              <a:off x="839972" y="3776315"/>
              <a:ext cx="1199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Times" pitchFamily="2" charset="0"/>
                  <a:ea typeface="Arial" charset="0"/>
                  <a:cs typeface="Arial" charset="0"/>
                </a:rPr>
                <a:t>Received signal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5B06723-5F96-8042-A23D-CA8F46E7D04B}"/>
                </a:ext>
              </a:extLst>
            </p:cNvPr>
            <p:cNvCxnSpPr>
              <a:cxnSpLocks/>
            </p:cNvCxnSpPr>
            <p:nvPr/>
          </p:nvCxnSpPr>
          <p:spPr>
            <a:xfrm>
              <a:off x="3225209" y="4152551"/>
              <a:ext cx="581247" cy="0"/>
            </a:xfrm>
            <a:prstGeom prst="straightConnector1">
              <a:avLst/>
            </a:prstGeom>
            <a:ln w="12700">
              <a:prstDash val="solid"/>
              <a:headEnd type="triangle"/>
              <a:tailEnd type="triangle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862D60-9189-784A-B1D8-BA07F3A0D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5209" y="4025051"/>
              <a:ext cx="0" cy="2474986"/>
            </a:xfrm>
            <a:prstGeom prst="line">
              <a:avLst/>
            </a:prstGeom>
            <a:ln w="12700">
              <a:prstDash val="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A88310F-1F00-7C4E-93C5-27D9A22389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6456" y="4025051"/>
              <a:ext cx="0" cy="2474986"/>
            </a:xfrm>
            <a:prstGeom prst="line">
              <a:avLst/>
            </a:prstGeom>
            <a:ln w="12700">
              <a:prstDash val="dash"/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D84266-F301-DB4F-AAE1-2B322769B24D}"/>
                    </a:ext>
                  </a:extLst>
                </p:cNvPr>
                <p:cNvSpPr txBox="1"/>
                <p:nvPr/>
              </p:nvSpPr>
              <p:spPr>
                <a:xfrm>
                  <a:off x="3363085" y="3696388"/>
                  <a:ext cx="383117" cy="4368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1200" b="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US" sz="1200" b="0" dirty="0">
                    <a:latin typeface="Times" pitchFamily="2" charset="0"/>
                    <a:ea typeface="Arial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5D84266-F301-DB4F-AAE1-2B322769B2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3085" y="3696388"/>
                  <a:ext cx="383117" cy="43685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39239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929D63-613C-2045-89A2-FF10DCE8F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b="1" dirty="0"/>
          </a:p>
          <a:p>
            <a:pPr marL="0" indent="0" algn="ctr">
              <a:buNone/>
            </a:pPr>
            <a:r>
              <a:rPr lang="en-US" sz="3200" b="1" dirty="0"/>
              <a:t>Thursday Topic: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Receiver Designs for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the Wireless Channel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10A58-BFF4-E241-9BB0-07BDA3AE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5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83FD89-F552-5648-85EF-1131DE8EAE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5063778"/>
                <a:ext cx="8763000" cy="1413221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Deliver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2000" dirty="0"/>
                  <a:t> Watts to an omnidirectional transmitting antenna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So then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power density</a:t>
                </a:r>
                <a:r>
                  <a:rPr lang="en-US" sz="2000" dirty="0"/>
                  <a:t> (Watts per unit area) at </a:t>
                </a:r>
                <a:r>
                  <a:rPr lang="en-US" sz="2000" b="1" i="1" dirty="0">
                    <a:highlight>
                      <a:srgbClr val="FFFF00"/>
                    </a:highlight>
                  </a:rPr>
                  <a:t>range</a:t>
                </a:r>
                <a:r>
                  <a:rPr lang="en-US" sz="2000" dirty="0">
                    <a:highlight>
                      <a:srgbClr val="FFFF00"/>
                    </a:highlight>
                  </a:rPr>
                  <a:t> </a:t>
                </a:r>
                <a:r>
                  <a:rPr lang="en-US" sz="2000" i="1" dirty="0">
                    <a:highlight>
                      <a:srgbClr val="FFFF00"/>
                    </a:highlight>
                  </a:rPr>
                  <a:t>d</a:t>
                </a:r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/>
                  <a:t> W/m</a:t>
                </a:r>
                <a:r>
                  <a:rPr lang="en-US" sz="2000" baseline="30000" dirty="0"/>
                  <a:t>2</a:t>
                </a:r>
                <a:endParaRPr lang="en-US" sz="2000" dirty="0"/>
              </a:p>
              <a:p>
                <a:pPr lvl="1"/>
                <a:r>
                  <a:rPr lang="en-US" sz="1800" dirty="0"/>
                  <a:t>Independent of wavelength (frequency)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83FD89-F552-5648-85EF-1131DE8EAE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063778"/>
                <a:ext cx="8763000" cy="1413221"/>
              </a:xfrm>
              <a:blipFill>
                <a:blip r:embed="rId3"/>
                <a:stretch>
                  <a:fillRect l="-1304" t="-6250" b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E23AF-405D-FF44-90B1-BF2A55DC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56F1BAA-CBB4-4944-98CF-078F1543F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Transmitting in Free Space</a:t>
            </a:r>
          </a:p>
        </p:txBody>
      </p:sp>
      <p:pic>
        <p:nvPicPr>
          <p:cNvPr id="5" name="Picture 3" descr="F4_3">
            <a:extLst>
              <a:ext uri="{FF2B5EF4-FFF2-40B4-BE49-F238E27FC236}">
                <a16:creationId xmlns:a16="http://schemas.microsoft.com/office/drawing/2014/main" id="{74427CBD-FEEE-954E-AFA1-680C5241B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4780" y="1921008"/>
            <a:ext cx="2758568" cy="2766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716BD-E009-1746-82DA-9F604140D3F2}"/>
                  </a:ext>
                </a:extLst>
              </p:cNvPr>
              <p:cNvSpPr txBox="1"/>
              <p:nvPr/>
            </p:nvSpPr>
            <p:spPr>
              <a:xfrm>
                <a:off x="4505967" y="3075082"/>
                <a:ext cx="3675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Arial" charset="0"/>
                          <a:cs typeface="Arial" charset="0"/>
                        </a:rPr>
                        <m:t>𝑑</m:t>
                      </m:r>
                    </m:oMath>
                  </m:oMathPara>
                </a14:m>
                <a:endParaRPr lang="en-US" sz="1600" b="0" i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2716BD-E009-1746-82DA-9F604140D3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67" y="3075082"/>
                <a:ext cx="367537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272D2-26D8-574B-BB08-36ECF05A17E9}"/>
                  </a:ext>
                </a:extLst>
              </p:cNvPr>
              <p:cNvSpPr txBox="1"/>
              <p:nvPr/>
            </p:nvSpPr>
            <p:spPr>
              <a:xfrm>
                <a:off x="4873504" y="4471680"/>
                <a:ext cx="365138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800" b="0" dirty="0">
                    <a:latin typeface="Arial" charset="0"/>
                    <a:ea typeface="Arial" charset="0"/>
                    <a:cs typeface="Arial" charset="0"/>
                  </a:rPr>
                  <a:t>Total spherical surface area: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4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charset="0"/>
                      </a:rPr>
                      <m:t>𝜋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𝑑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E272D2-26D8-574B-BB08-36ECF05A1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3504" y="4471680"/>
                <a:ext cx="3651385" cy="369332"/>
              </a:xfrm>
              <a:prstGeom prst="rect">
                <a:avLst/>
              </a:prstGeom>
              <a:blipFill>
                <a:blip r:embed="rId6"/>
                <a:stretch>
                  <a:fillRect l="-104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3752F69-8093-7942-9650-04FB84542448}"/>
              </a:ext>
            </a:extLst>
          </p:cNvPr>
          <p:cNvSpPr txBox="1"/>
          <p:nvPr/>
        </p:nvSpPr>
        <p:spPr>
          <a:xfrm>
            <a:off x="5482583" y="2827012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charset="0"/>
                <a:ea typeface="Arial" charset="0"/>
                <a:cs typeface="Arial" charset="0"/>
              </a:rPr>
              <a:t>unit area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4F2E80-B072-7443-92A1-70EC3C741E91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4873504" y="2643308"/>
            <a:ext cx="609079" cy="368370"/>
          </a:xfrm>
          <a:prstGeom prst="straightConnector1">
            <a:avLst/>
          </a:prstGeom>
          <a:ln w="19050">
            <a:prstDash val="solid"/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6DD6E-E1FA-844B-A4D1-66DEECCD8F3E}"/>
                  </a:ext>
                </a:extLst>
              </p:cNvPr>
              <p:cNvSpPr txBox="1"/>
              <p:nvPr/>
            </p:nvSpPr>
            <p:spPr>
              <a:xfrm>
                <a:off x="3545121" y="3119468"/>
                <a:ext cx="4544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Arial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800" b="0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C6DD6E-E1FA-844B-A4D1-66DEECCD8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121" y="3119468"/>
                <a:ext cx="454419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0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4BC5D9-13EC-9446-BB80-A7B416A6CF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sz="2000" b="1" i="1" dirty="0">
                  <a:highlight>
                    <a:srgbClr val="FFFF00"/>
                  </a:highlight>
                </a:endParaRPr>
              </a:p>
              <a:p>
                <a:r>
                  <a:rPr lang="en-US" sz="2000" b="1" i="1" dirty="0">
                    <a:highlight>
                      <a:srgbClr val="FFFF00"/>
                    </a:highlight>
                  </a:rPr>
                  <a:t>Effective aperture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2000" b="1" i="1" smtClean="0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000" b="1" i="1" dirty="0">
                    <a:highlight>
                      <a:srgbClr val="FFFF00"/>
                    </a:highlight>
                  </a:rPr>
                  <a:t>:</a:t>
                </a:r>
                <a:r>
                  <a:rPr lang="en-US" sz="2000" b="1" i="1" dirty="0"/>
                  <a:t> </a:t>
                </a:r>
                <a:r>
                  <a:rPr lang="en-US" sz="2000" dirty="0"/>
                  <a:t>fraction of incident power density </a:t>
                </a:r>
                <a:r>
                  <a:rPr lang="en-US" sz="20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 </a:t>
                </a:r>
                <a:r>
                  <a:rPr lang="en-US" sz="2000" dirty="0"/>
                  <a:t>captured and received: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endParaRPr lang="en-US" sz="2000" dirty="0"/>
              </a:p>
              <a:p>
                <a:pPr lvl="2"/>
                <a:endParaRPr lang="en-US" sz="2000" dirty="0"/>
              </a:p>
              <a:p>
                <a:pPr lvl="2"/>
                <a:r>
                  <a:rPr lang="en-US" sz="2000" dirty="0"/>
                  <a:t>Larger antennas at greater </a:t>
                </a:r>
                <a:r>
                  <a:rPr lang="en-US" sz="2000" i="1" dirty="0"/>
                  <a:t>λ</a:t>
                </a:r>
                <a:r>
                  <a:rPr lang="en-US" sz="2000" dirty="0"/>
                  <a:t> </a:t>
                </a:r>
                <a:r>
                  <a:rPr lang="en-US" sz="2000" b="1" dirty="0">
                    <a:solidFill>
                      <a:srgbClr val="0070C0"/>
                    </a:solidFill>
                  </a:rPr>
                  <a:t>capture more power</a:t>
                </a:r>
              </a:p>
              <a:p>
                <a:pPr lvl="2"/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Therefore, </a:t>
                </a:r>
                <a:r>
                  <a:rPr lang="en-US" sz="2000" b="1" dirty="0">
                    <a:highlight>
                      <a:srgbClr val="FFFF00"/>
                    </a:highlight>
                  </a:rPr>
                  <a:t>power received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000" dirty="0"/>
                  <a:t> is the product of the power density and effective aperture:</a:t>
                </a:r>
              </a:p>
              <a:p>
                <a:endParaRPr 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F4BC5D9-13EC-9446-BB80-A7B416A6CF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04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5C353-1823-C544-B891-B3571001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292C0E-ED50-7244-B10B-A067CC93F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Idealized Receive Antenna</a:t>
            </a:r>
          </a:p>
        </p:txBody>
      </p:sp>
    </p:spTree>
    <p:extLst>
      <p:ext uri="{BB962C8B-B14F-4D97-AF65-F5344CB8AC3E}">
        <p14:creationId xmlns:p14="http://schemas.microsoft.com/office/powerpoint/2010/main" val="401457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71134A-37E0-8048-AAB1-B5A386D43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5426" y="1470346"/>
            <a:ext cx="4884926" cy="4877434"/>
          </a:xfrm>
        </p:spPr>
        <p:txBody>
          <a:bodyPr>
            <a:normAutofit/>
          </a:bodyPr>
          <a:lstStyle/>
          <a:p>
            <a:r>
              <a:rPr lang="en-US" sz="2000" dirty="0"/>
              <a:t>Antennas </a:t>
            </a:r>
            <a:r>
              <a:rPr lang="en-US" sz="2000" b="1" dirty="0">
                <a:solidFill>
                  <a:srgbClr val="0070C0"/>
                </a:solidFill>
              </a:rPr>
              <a:t>don’t radiate power equally in all directions</a:t>
            </a:r>
          </a:p>
          <a:p>
            <a:pPr lvl="1"/>
            <a:r>
              <a:rPr lang="en-US" sz="2000" dirty="0"/>
              <a:t>Specific to the antenna design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Model these gains in the directions of interest between transmitter, receiver:</a:t>
            </a:r>
          </a:p>
          <a:p>
            <a:pPr lvl="1"/>
            <a:endParaRPr lang="en-US" sz="2000" dirty="0"/>
          </a:p>
          <a:p>
            <a:pPr lvl="1"/>
            <a:r>
              <a:rPr lang="en-US" sz="2000" b="1" i="1" dirty="0">
                <a:highlight>
                  <a:srgbClr val="FFFF00"/>
                </a:highlight>
              </a:rPr>
              <a:t>Transmit antenna gain</a:t>
            </a:r>
            <a:r>
              <a:rPr lang="en-US" sz="2000" b="1" dirty="0"/>
              <a:t>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</a:p>
          <a:p>
            <a:endParaRPr lang="en-US" sz="2000" dirty="0"/>
          </a:p>
          <a:p>
            <a:pPr lvl="1"/>
            <a:r>
              <a:rPr lang="en-US" sz="2000" b="1" dirty="0">
                <a:highlight>
                  <a:srgbClr val="FFFF00"/>
                </a:highlight>
              </a:rPr>
              <a:t>Receive antenna gain</a:t>
            </a:r>
            <a:r>
              <a:rPr lang="en-US" sz="2000" b="1" dirty="0"/>
              <a:t> </a:t>
            </a:r>
            <a:r>
              <a:rPr lang="en-US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000" i="1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F6F08A-371E-204F-9838-0AF6BF6D4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4894" y="1470025"/>
            <a:ext cx="3048370" cy="5337614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D1E144-2ACE-1B40-BA30-4EC303670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8FA737-8261-ED41-B454-55831C49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Antenna Gain</a:t>
            </a:r>
          </a:p>
        </p:txBody>
      </p:sp>
    </p:spTree>
    <p:extLst>
      <p:ext uri="{BB962C8B-B14F-4D97-AF65-F5344CB8AC3E}">
        <p14:creationId xmlns:p14="http://schemas.microsoft.com/office/powerpoint/2010/main" val="63354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ECD6EA1-7EC9-0244-9444-020DE60409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2216258"/>
                <a:ext cx="8763000" cy="4260742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b="1" dirty="0">
                    <a:highlight>
                      <a:srgbClr val="FFFF00"/>
                    </a:highlight>
                  </a:rPr>
                  <a:t>Power received</a:t>
                </a:r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2400" dirty="0"/>
                  <a:t> is the product of the power received by idealized antennas, times transmit and receive antenna gains: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(4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0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ECD6EA1-7EC9-0244-9444-020DE60409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216258"/>
                <a:ext cx="8763000" cy="4260742"/>
              </a:xfrm>
              <a:blipFill>
                <a:blip r:embed="rId3"/>
                <a:stretch>
                  <a:fillRect l="-1739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8E9035-B5A9-7345-98EA-50489DB0B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562-6296-9E41-94C7-4DAE5BF4E44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E98EF28-7133-9B44-A5DB-73CD64F36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Friis</a:t>
            </a:r>
            <a:r>
              <a:rPr lang="en-US" dirty="0"/>
              <a:t> Free Space Channel Model</a:t>
            </a:r>
          </a:p>
        </p:txBody>
      </p:sp>
    </p:spTree>
    <p:extLst>
      <p:ext uri="{BB962C8B-B14F-4D97-AF65-F5344CB8AC3E}">
        <p14:creationId xmlns:p14="http://schemas.microsoft.com/office/powerpoint/2010/main" val="3156099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7F2E4-D37C-6949-A34D-9E1AB830A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Large scale channel models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Small-scale channel models</a:t>
            </a:r>
          </a:p>
          <a:p>
            <a:pPr marL="914400" lvl="1" indent="-514350"/>
            <a:r>
              <a:rPr lang="en-US" b="1" dirty="0"/>
              <a:t>Multi-path propagation</a:t>
            </a:r>
          </a:p>
          <a:p>
            <a:pPr marL="914400" lvl="1" indent="-514350"/>
            <a:endParaRPr lang="en-US" dirty="0"/>
          </a:p>
          <a:p>
            <a:pPr marL="914400" lvl="1" indent="-514350"/>
            <a:r>
              <a:rPr lang="en-US" dirty="0"/>
              <a:t>Motion and channel coherence time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D9740-62FC-4543-9A8A-B278CDEB6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111C5-E04E-4942-8174-12BB645D56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3442E-D446-8B41-926A-E7CCB30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98877029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  <a:prstDash val="sysDash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0" dirty="0" smtClean="0">
            <a:solidFill>
              <a:schemeClr val="tx1"/>
            </a:solidFill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prstDash val="solid"/>
          <a:headEnd type="triangle"/>
          <a:tailEnd type="triangle"/>
        </a:ln>
        <a:effectLst/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inceton COS" id="{1763B6FC-619E-1148-9C62-BA52FD7E8BC6}" vid="{308E1F7E-139B-3246-A2F6-E5D99BA075B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1253</TotalTime>
  <Words>2218</Words>
  <Application>Microsoft Macintosh PowerPoint</Application>
  <PresentationFormat>On-screen Show (4:3)</PresentationFormat>
  <Paragraphs>535</Paragraphs>
  <Slides>44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Arial Regular</vt:lpstr>
      <vt:lpstr>Calibri</vt:lpstr>
      <vt:lpstr>Cambria Math</vt:lpstr>
      <vt:lpstr>Courier New</vt:lpstr>
      <vt:lpstr>Symbol</vt:lpstr>
      <vt:lpstr>Times</vt:lpstr>
      <vt:lpstr>Times New Roman</vt:lpstr>
      <vt:lpstr>1_Office Theme</vt:lpstr>
      <vt:lpstr>Clip</vt:lpstr>
      <vt:lpstr>The Radio Channel</vt:lpstr>
      <vt:lpstr>Radio Channel: Motivation</vt:lpstr>
      <vt:lpstr>Channel and Propagation Models</vt:lpstr>
      <vt:lpstr>Today</vt:lpstr>
      <vt:lpstr>Transmitting in Free Space</vt:lpstr>
      <vt:lpstr>Idealized Receive Antenna</vt:lpstr>
      <vt:lpstr>Antenna Gain</vt:lpstr>
      <vt:lpstr>Friis Free Space Channel Model</vt:lpstr>
      <vt:lpstr>Today</vt:lpstr>
      <vt:lpstr>Small-scale versus large-scale modeling</vt:lpstr>
      <vt:lpstr>Multipath Radio Propagation</vt:lpstr>
      <vt:lpstr>Radio Propagation Mechanisms</vt:lpstr>
      <vt:lpstr>Today</vt:lpstr>
      <vt:lpstr>Sinusoidal carrier, line of sight only</vt:lpstr>
      <vt:lpstr>Sinusoidal carrier, line of sight only: Signal Attenuation</vt:lpstr>
      <vt:lpstr>Sinusoidal carrier, line of sight only: Signal Phase Shift</vt:lpstr>
      <vt:lpstr>Sinusoidal carrier, line of sight only: Channel Model</vt:lpstr>
      <vt:lpstr>Line-of-sight plus reflecting path: Motivation</vt:lpstr>
      <vt:lpstr>Line-of-sight plus reflecting path: Channel Model</vt:lpstr>
      <vt:lpstr>Line-of-sight plus reflecting path: Channel Model</vt:lpstr>
      <vt:lpstr>Reflections cause frequency selectivity</vt:lpstr>
      <vt:lpstr>Practical Frequency-Selective Fading</vt:lpstr>
      <vt:lpstr>Practical Frequency-Selective Fading</vt:lpstr>
      <vt:lpstr>Radio Channels are “Reciprocal”</vt:lpstr>
      <vt:lpstr>Putting it all Together: Ray Tracing</vt:lpstr>
      <vt:lpstr>Today</vt:lpstr>
      <vt:lpstr>What does the channel look like in time?</vt:lpstr>
      <vt:lpstr>Power delay profile (PDP)</vt:lpstr>
      <vt:lpstr>Characterizing a power delay profile</vt:lpstr>
      <vt:lpstr>Example Indoor PDP Estimation</vt:lpstr>
      <vt:lpstr>Indoor power delay profile</vt:lpstr>
      <vt:lpstr>Flat Fading</vt:lpstr>
      <vt:lpstr>Rayleigh Fading Model</vt:lpstr>
      <vt:lpstr>Rayleigh fading example</vt:lpstr>
      <vt:lpstr>Today</vt:lpstr>
      <vt:lpstr>Stationary transmitter, moving receiver</vt:lpstr>
      <vt:lpstr>How does fading in time arise?</vt:lpstr>
      <vt:lpstr>Stretch Break and In-Class Question</vt:lpstr>
      <vt:lpstr>Channel Coherence Time</vt:lpstr>
      <vt:lpstr>Another perspective: Doppler Effect</vt:lpstr>
      <vt:lpstr>Stationary transmitter, moving receiver: From a Doppler Perspective</vt:lpstr>
      <vt:lpstr>Stationary transmitter, moving receiver: From a Doppler Perspective</vt:lpstr>
      <vt:lpstr>Channel Coherence Time: From a Doppler Perspective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Radio Channel</dc:title>
  <dc:creator>Kyle Jamieson</dc:creator>
  <cp:lastModifiedBy>Kyle Jamieson</cp:lastModifiedBy>
  <cp:revision>73</cp:revision>
  <cp:lastPrinted>2018-04-01T18:39:47Z</cp:lastPrinted>
  <dcterms:created xsi:type="dcterms:W3CDTF">2019-04-01T14:03:13Z</dcterms:created>
  <dcterms:modified xsi:type="dcterms:W3CDTF">2019-04-02T14:34:36Z</dcterms:modified>
</cp:coreProperties>
</file>