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388" r:id="rId2"/>
    <p:sldId id="63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35" r:id="rId22"/>
    <p:sldId id="613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3" r:id="rId41"/>
    <p:sldId id="594" r:id="rId4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 autoAdjust="0"/>
    <p:restoredTop sz="91924" autoAdjust="0"/>
  </p:normalViewPr>
  <p:slideViewPr>
    <p:cSldViewPr snapToGrid="0">
      <p:cViewPr varScale="1">
        <p:scale>
          <a:sx n="165" d="100"/>
          <a:sy n="165" d="100"/>
        </p:scale>
        <p:origin x="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3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0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9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1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8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4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2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1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6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1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1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3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7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6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3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6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7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5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5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9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59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2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(null)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(null)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(null)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(null)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(null)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(null)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(null)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(null)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(null)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(null)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(null)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(null)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(null)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(null)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(null)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(null)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Receiver Design and Performance; Shannon Capacity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13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6216" y="6468533"/>
            <a:ext cx="3011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M. Perrott, C. Terman]</a:t>
            </a:r>
          </a:p>
        </p:txBody>
      </p:sp>
    </p:spTree>
    <p:extLst>
      <p:ext uri="{BB962C8B-B14F-4D97-AF65-F5344CB8AC3E}">
        <p14:creationId xmlns:p14="http://schemas.microsoft.com/office/powerpoint/2010/main" val="108463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96560-1379-3247-93F8-FF8B5052C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1711" r="4167" b="27592"/>
          <a:stretch/>
        </p:blipFill>
        <p:spPr>
          <a:xfrm>
            <a:off x="828675" y="1343025"/>
            <a:ext cx="7410450" cy="368005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DA712-762E-FA46-8615-77CB3107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23081"/>
            <a:ext cx="8763000" cy="145391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Combined filter G </a:t>
            </a:r>
            <a:r>
              <a:rPr lang="en-US" sz="2000" dirty="0"/>
              <a:t>corresponds to </a:t>
            </a:r>
            <a:r>
              <a:rPr lang="en-US" sz="2000" b="1" dirty="0">
                <a:highlight>
                  <a:srgbClr val="FFFF00"/>
                </a:highlight>
              </a:rPr>
              <a:t>convolution</a:t>
            </a:r>
            <a:r>
              <a:rPr lang="en-US" sz="2000" dirty="0">
                <a:highlight>
                  <a:srgbClr val="FFFF00"/>
                </a:highlight>
              </a:rPr>
              <a:t> in the time domain</a:t>
            </a:r>
            <a:r>
              <a:rPr lang="en-US" sz="2000" dirty="0"/>
              <a:t> with G’s </a:t>
            </a:r>
            <a:r>
              <a:rPr lang="en-US" sz="2000" b="1" i="1" dirty="0"/>
              <a:t>impulse response </a:t>
            </a:r>
            <a:r>
              <a:rPr lang="en-US" sz="2000" dirty="0"/>
              <a:t>(inverse Fourier Transform of G)</a:t>
            </a:r>
          </a:p>
          <a:p>
            <a:endParaRPr lang="en-US" sz="2000" dirty="0"/>
          </a:p>
          <a:p>
            <a:r>
              <a:rPr lang="en-US" sz="2000" dirty="0"/>
              <a:t>Time domain view allows us to more clearly see </a:t>
            </a:r>
            <a:r>
              <a:rPr lang="en-US" sz="2000" b="1" dirty="0">
                <a:highlight>
                  <a:srgbClr val="FFFF00"/>
                </a:highlight>
              </a:rPr>
              <a:t>impact of overall filter on ISI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82C6A-0EC8-9D4E-A414-E48E7966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39558-0432-2F46-BC9D-29F0886E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Filtering in the Time Domain</a:t>
            </a:r>
          </a:p>
        </p:txBody>
      </p:sp>
    </p:spTree>
    <p:extLst>
      <p:ext uri="{BB962C8B-B14F-4D97-AF65-F5344CB8AC3E}">
        <p14:creationId xmlns:p14="http://schemas.microsoft.com/office/powerpoint/2010/main" val="67887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29326-D80C-F84E-9F75-BDB3AAE4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43300"/>
            <a:ext cx="5549900" cy="2933700"/>
          </a:xfrm>
        </p:spPr>
        <p:txBody>
          <a:bodyPr>
            <a:normAutofit/>
          </a:bodyPr>
          <a:lstStyle/>
          <a:p>
            <a:r>
              <a:rPr lang="en-US" sz="2000" dirty="0"/>
              <a:t>Receiver </a:t>
            </a:r>
            <a:r>
              <a:rPr lang="en-US" sz="2000" b="1" dirty="0"/>
              <a:t>samples</a:t>
            </a:r>
            <a:r>
              <a:rPr lang="en-US" sz="2000" dirty="0"/>
              <a:t> I/Q every </a:t>
            </a:r>
            <a:r>
              <a:rPr lang="en-US" sz="2000" b="1" dirty="0">
                <a:highlight>
                  <a:srgbClr val="FFFF00"/>
                </a:highlight>
              </a:rPr>
              <a:t>symbol period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Achieving zero ISI requires that </a:t>
            </a:r>
            <a:r>
              <a:rPr lang="en-US" sz="2000" b="1" dirty="0">
                <a:highlight>
                  <a:srgbClr val="FFFF00"/>
                </a:highlight>
              </a:rPr>
              <a:t>each symbol</a:t>
            </a:r>
            <a:r>
              <a:rPr lang="en-US" sz="2000" b="1" dirty="0"/>
              <a:t> influence only </a:t>
            </a:r>
            <a:r>
              <a:rPr lang="en-US" sz="2000" b="1" dirty="0">
                <a:highlight>
                  <a:srgbClr val="FFFF00"/>
                </a:highlight>
              </a:rPr>
              <a:t>one sample</a:t>
            </a:r>
            <a:r>
              <a:rPr lang="en-US" sz="2000" dirty="0"/>
              <a:t> at the combined filter output</a:t>
            </a:r>
          </a:p>
          <a:p>
            <a:endParaRPr lang="en-US" sz="2000" dirty="0"/>
          </a:p>
          <a:p>
            <a:r>
              <a:rPr lang="en-US" sz="2000" b="1" dirty="0"/>
              <a:t>Issue: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Want lower overall filter bandwidth </a:t>
            </a:r>
            <a:r>
              <a:rPr lang="en-US" sz="2000" dirty="0"/>
              <a:t>to reduce spectrum bandwidth and lower noise</a:t>
            </a:r>
          </a:p>
          <a:p>
            <a:pPr lvl="1"/>
            <a:r>
              <a:rPr lang="en-US" sz="2000" dirty="0"/>
              <a:t>But this causes </a:t>
            </a:r>
            <a:r>
              <a:rPr lang="en-US" sz="2000" b="1" dirty="0">
                <a:solidFill>
                  <a:srgbClr val="FF0000"/>
                </a:solidFill>
              </a:rPr>
              <a:t>smoothing of </a:t>
            </a:r>
            <a:r>
              <a:rPr lang="en-US" sz="2000" b="1" i="1" dirty="0">
                <a:solidFill>
                  <a:srgbClr val="FF0000"/>
                </a:solidFill>
              </a:rPr>
              <a:t>g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C0C84-B8CC-A74B-A02F-84111053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232AC-561B-8742-B6CF-623B90EA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Impulse Response and ISI: High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B9C09-FAD2-A949-9E57-3C1DF5B4B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1" b="57963"/>
          <a:stretch/>
        </p:blipFill>
        <p:spPr>
          <a:xfrm>
            <a:off x="0" y="1397000"/>
            <a:ext cx="9144000" cy="214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FF2B2-DB90-0847-A06B-017F2FF3B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61" t="27409" r="2500" b="17037"/>
          <a:stretch/>
        </p:blipFill>
        <p:spPr>
          <a:xfrm>
            <a:off x="5702300" y="2540000"/>
            <a:ext cx="3213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95526-8B6A-9E40-A78A-811E38A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E0565-D0BE-2F47-A6C0-17F752CB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Impulse Response and ISI: Low Bandwidth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12F2D-DF87-5547-8CD1-4AE7B9F2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 b="53704"/>
          <a:stretch/>
        </p:blipFill>
        <p:spPr>
          <a:xfrm>
            <a:off x="0" y="1333500"/>
            <a:ext cx="91440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99FD3-790D-424D-BBCB-849ADA1D9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94" t="10926" b="16112"/>
          <a:stretch/>
        </p:blipFill>
        <p:spPr>
          <a:xfrm>
            <a:off x="5549900" y="1333500"/>
            <a:ext cx="3594100" cy="5003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E0F94-2382-EA46-906F-000A1A79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619500"/>
            <a:ext cx="5499100" cy="2857500"/>
          </a:xfrm>
        </p:spPr>
        <p:txBody>
          <a:bodyPr>
            <a:normAutofit/>
          </a:bodyPr>
          <a:lstStyle/>
          <a:p>
            <a:r>
              <a:rPr lang="en-US" sz="2000" dirty="0"/>
              <a:t>Smoothed impulse response has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span longer than one symbol period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Convolution reveals that </a:t>
            </a:r>
            <a:r>
              <a:rPr lang="en-US" sz="2000" b="1" dirty="0"/>
              <a:t>each symbol impacts filter output</a:t>
            </a:r>
            <a:r>
              <a:rPr lang="en-US" sz="2000" dirty="0"/>
              <a:t> at </a:t>
            </a:r>
            <a:r>
              <a:rPr lang="en-US" sz="2000" b="1" dirty="0">
                <a:highlight>
                  <a:srgbClr val="FFFF00"/>
                </a:highlight>
              </a:rPr>
              <a:t>&gt; 1 sample value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Inter-symbol interference </a:t>
            </a:r>
            <a:r>
              <a:rPr lang="en-US" sz="2000" dirty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71771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08312-763E-E44B-8673-18CC48C4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C2F2E-E7E6-354C-9642-99BCE9C7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Direct View of the ISI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BCA0E-4520-FB40-995A-D073549EB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1" t="11481" r="4166" b="52963"/>
          <a:stretch/>
        </p:blipFill>
        <p:spPr>
          <a:xfrm>
            <a:off x="374650" y="1358900"/>
            <a:ext cx="83185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3960B-9138-9F46-BAD6-95F5AB8B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36" t="27407" r="2708" b="15370"/>
          <a:stretch/>
        </p:blipFill>
        <p:spPr>
          <a:xfrm>
            <a:off x="5346700" y="2451100"/>
            <a:ext cx="3479800" cy="39243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C03F45-D1E0-C645-B067-462CB389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568700"/>
            <a:ext cx="5716138" cy="2908300"/>
          </a:xfrm>
        </p:spPr>
        <p:txBody>
          <a:bodyPr>
            <a:normAutofit/>
          </a:bodyPr>
          <a:lstStyle/>
          <a:p>
            <a:r>
              <a:rPr lang="en-US" sz="2000" dirty="0"/>
              <a:t>Consider impact of </a:t>
            </a:r>
            <a:r>
              <a:rPr lang="en-US" sz="2000" b="1" dirty="0">
                <a:highlight>
                  <a:srgbClr val="FFFF00"/>
                </a:highlight>
              </a:rPr>
              <a:t>just one symbol on received signal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Samples at filter output more </a:t>
            </a:r>
            <a:r>
              <a:rPr lang="en-US" sz="2000" b="1" dirty="0"/>
              <a:t>clearly show the impact</a:t>
            </a:r>
            <a:r>
              <a:rPr lang="en-US" sz="2000" dirty="0"/>
              <a:t> of the one symbol on </a:t>
            </a:r>
            <a:r>
              <a:rPr lang="en-US" sz="2000" b="1" dirty="0">
                <a:highlight>
                  <a:srgbClr val="FFFF00"/>
                </a:highlight>
              </a:rPr>
              <a:t>other sample values</a:t>
            </a:r>
          </a:p>
        </p:txBody>
      </p:sp>
    </p:spTree>
    <p:extLst>
      <p:ext uri="{BB962C8B-B14F-4D97-AF65-F5344CB8AC3E}">
        <p14:creationId xmlns:p14="http://schemas.microsoft.com/office/powerpoint/2010/main" val="6245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2AE41F-44F0-1948-9F3C-3BF32785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89612"/>
            <a:ext cx="5448300" cy="2587388"/>
          </a:xfrm>
        </p:spPr>
        <p:txBody>
          <a:bodyPr>
            <a:normAutofit/>
          </a:bodyPr>
          <a:lstStyle/>
          <a:p>
            <a:r>
              <a:rPr lang="en-US" sz="2000" b="1" dirty="0"/>
              <a:t>Sample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</a:t>
            </a:r>
            <a:r>
              <a:rPr lang="en-US" sz="2000" b="1" dirty="0"/>
              <a:t>at the symbol period</a:t>
            </a:r>
          </a:p>
          <a:p>
            <a:pPr lvl="1"/>
            <a:r>
              <a:rPr lang="en-US" sz="2000" b="1" i="1" dirty="0">
                <a:highlight>
                  <a:srgbClr val="FFFF00"/>
                </a:highlight>
              </a:rPr>
              <a:t>Nyquist </a:t>
            </a:r>
            <a:r>
              <a:rPr lang="en-US" sz="2000" b="1" i="1" u="sng" dirty="0">
                <a:highlight>
                  <a:srgbClr val="FFFF00"/>
                </a:highlight>
              </a:rPr>
              <a:t>Criterion</a:t>
            </a:r>
            <a:r>
              <a:rPr lang="en-US" sz="2000" b="1" i="1" dirty="0">
                <a:highlight>
                  <a:srgbClr val="FFFF00"/>
                </a:highlight>
              </a:rPr>
              <a:t>:</a:t>
            </a:r>
            <a:r>
              <a:rPr lang="en-US" sz="2000" b="1" i="1" dirty="0"/>
              <a:t> </a:t>
            </a:r>
            <a:r>
              <a:rPr lang="en-US" sz="2000" dirty="0"/>
              <a:t>Samples must have only one non-zero value to achieve zero ISI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Can 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span &gt;1 symbol period (</a:t>
            </a:r>
            <a:r>
              <a:rPr lang="en-US" sz="2000" b="1" dirty="0">
                <a:solidFill>
                  <a:srgbClr val="009900"/>
                </a:solidFill>
              </a:rPr>
              <a:t>low bandwidth</a:t>
            </a:r>
            <a:r>
              <a:rPr lang="en-US" sz="2000" dirty="0"/>
              <a:t>) and </a:t>
            </a:r>
            <a:r>
              <a:rPr lang="en-US" sz="2000" b="1" dirty="0"/>
              <a:t>still meet Nyquist Criterion?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AE05A-D7FE-384A-A783-E70E236C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483AC-2F3B-3548-A64D-422F12ED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Nyquist Criterion for Zero ISI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23984-0B6C-154C-98FC-E708A4775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 b="58704"/>
          <a:stretch/>
        </p:blipFill>
        <p:spPr>
          <a:xfrm>
            <a:off x="0" y="1466850"/>
            <a:ext cx="9144000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88B2-1D5A-6F47-A9D7-0F36DE6AA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0" t="11852" r="3473" b="23798"/>
          <a:stretch/>
        </p:blipFill>
        <p:spPr>
          <a:xfrm>
            <a:off x="5600700" y="1466850"/>
            <a:ext cx="3225800" cy="4413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F99C8-2B32-DB4F-A2FD-A95A9DAD122D}"/>
              </a:ext>
            </a:extLst>
          </p:cNvPr>
          <p:cNvSpPr txBox="1"/>
          <p:nvPr/>
        </p:nvSpPr>
        <p:spPr>
          <a:xfrm>
            <a:off x="6781800" y="6030375"/>
            <a:ext cx="1319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Sample Times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C7C3749-44C6-534B-B093-721DC322363C}"/>
              </a:ext>
            </a:extLst>
          </p:cNvPr>
          <p:cNvSpPr/>
          <p:nvPr/>
        </p:nvSpPr>
        <p:spPr>
          <a:xfrm rot="18900000">
            <a:off x="7998138" y="5952007"/>
            <a:ext cx="304036" cy="177800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54245C-8AB8-F548-875B-9907C693C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38600"/>
                <a:ext cx="7155712" cy="2438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Raised cosine filter achieves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low bandwidth and zero ISI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Impulse response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spans more than one symbol, </a:t>
                </a:r>
                <a:r>
                  <a:rPr lang="en-US" sz="2000" dirty="0"/>
                  <a:t>but has </a:t>
                </a:r>
                <a:r>
                  <a:rPr lang="en-US" sz="2000" b="1" dirty="0">
                    <a:solidFill>
                      <a:srgbClr val="009900"/>
                    </a:solidFill>
                    <a:highlight>
                      <a:srgbClr val="FFFF00"/>
                    </a:highlight>
                  </a:rPr>
                  <a:t>only one non-zero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sample</a:t>
                </a:r>
                <a:r>
                  <a:rPr lang="en-US" sz="2000" dirty="0"/>
                  <a:t> value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Impulse response: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54245C-8AB8-F548-875B-9907C693C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38600"/>
                <a:ext cx="7155712" cy="2438400"/>
              </a:xfrm>
              <a:blipFill>
                <a:blip r:embed="rId3"/>
                <a:stretch>
                  <a:fillRect l="-1599" t="-3627" r="-888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3C118-E65E-B743-90D0-101CD3D2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FE116-5FAE-C044-8A8D-4058DA0D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 Filter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9C45A-EAE6-7E48-91FE-764CBD357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" t="11296" r="5556" b="53148"/>
          <a:stretch/>
        </p:blipFill>
        <p:spPr>
          <a:xfrm>
            <a:off x="482600" y="1397000"/>
            <a:ext cx="8115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52405E-7424-494F-9FCC-7D1441FD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59200"/>
            <a:ext cx="8763000" cy="2717800"/>
          </a:xfrm>
        </p:spPr>
        <p:txBody>
          <a:bodyPr>
            <a:normAutofit/>
          </a:bodyPr>
          <a:lstStyle/>
          <a:p>
            <a:r>
              <a:rPr lang="en-US" sz="2000" dirty="0"/>
              <a:t>Parameter α (0 ≤ α ≤ 1) is referred to as the </a:t>
            </a:r>
            <a:r>
              <a:rPr lang="en-US" sz="2000" b="1" i="1" dirty="0"/>
              <a:t>roll-off factor </a:t>
            </a:r>
            <a:r>
              <a:rPr lang="en-US" sz="2000" dirty="0"/>
              <a:t>of the filter	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Smaller values of α lead to:</a:t>
            </a:r>
          </a:p>
          <a:p>
            <a:pPr lvl="2"/>
            <a:r>
              <a:rPr lang="en-US" sz="2000" dirty="0"/>
              <a:t>Reduced filter bandwidth</a:t>
            </a:r>
          </a:p>
          <a:p>
            <a:pPr lvl="2"/>
            <a:r>
              <a:rPr lang="en-US" sz="2000" dirty="0"/>
              <a:t>Increased duration of the filter impulse response</a:t>
            </a:r>
          </a:p>
          <a:p>
            <a:endParaRPr lang="en-US" sz="2000" dirty="0"/>
          </a:p>
          <a:p>
            <a:r>
              <a:rPr lang="en-US" sz="2000" dirty="0"/>
              <a:t>Regardless of α, the raised cosine filter </a:t>
            </a:r>
            <a:r>
              <a:rPr lang="en-US" sz="2000" b="1" dirty="0">
                <a:solidFill>
                  <a:srgbClr val="009900"/>
                </a:solidFill>
              </a:rPr>
              <a:t>achieves zero ISI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C8084-6EB6-FE4C-BAEC-81C9B4E2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BFD27D-AF29-9E47-A412-F16CDD35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 Filter: Roll-off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FFD110-8F07-994D-9D6A-195590E5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7" b="53334"/>
          <a:stretch/>
        </p:blipFill>
        <p:spPr>
          <a:xfrm>
            <a:off x="0" y="1409700"/>
            <a:ext cx="9144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53C39-5226-7243-8127-A11E0F41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F6290-E0D3-084B-9787-9597BEF0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Large α on Eye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301EF-C1A0-B447-92E3-1F5BFFAA9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6" b="53519"/>
          <a:stretch/>
        </p:blipFill>
        <p:spPr>
          <a:xfrm>
            <a:off x="0" y="1511300"/>
            <a:ext cx="91440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2FDCC-8E93-9249-AE56-D2BDEB967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39" t="34445" r="3889" b="16667"/>
          <a:stretch/>
        </p:blipFill>
        <p:spPr>
          <a:xfrm>
            <a:off x="5499100" y="3124200"/>
            <a:ext cx="3289300" cy="3352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07323-814F-B34B-B4AE-C9DD3FFB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581400"/>
            <a:ext cx="5457217" cy="2895600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CCFFFF"/>
                </a:highlight>
              </a:rPr>
              <a:t>Large roll-off factor</a:t>
            </a:r>
            <a:r>
              <a:rPr lang="en-US" sz="2000" b="1" dirty="0"/>
              <a:t> </a:t>
            </a:r>
            <a:r>
              <a:rPr lang="en-US" sz="2000" dirty="0"/>
              <a:t>leads to nice, </a:t>
            </a:r>
            <a:r>
              <a:rPr lang="en-US" sz="2000" b="1" dirty="0">
                <a:solidFill>
                  <a:srgbClr val="009900"/>
                </a:solidFill>
              </a:rPr>
              <a:t>open</a:t>
            </a:r>
            <a:r>
              <a:rPr lang="en-US" sz="2000" dirty="0"/>
              <a:t> eye diagram</a:t>
            </a:r>
          </a:p>
          <a:p>
            <a:endParaRPr lang="en-US" sz="2000" dirty="0"/>
          </a:p>
          <a:p>
            <a:r>
              <a:rPr lang="en-US" sz="2000" b="1" dirty="0"/>
              <a:t>Key observation:</a:t>
            </a:r>
            <a:r>
              <a:rPr lang="en-US" sz="2000" dirty="0"/>
              <a:t> Achieving zero ISI </a:t>
            </a:r>
            <a:r>
              <a:rPr lang="en-US" sz="2000" b="1" dirty="0">
                <a:highlight>
                  <a:srgbClr val="FFFF00"/>
                </a:highlight>
              </a:rPr>
              <a:t>requires precise placement of sample times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Error</a:t>
            </a:r>
            <a:r>
              <a:rPr lang="en-US" sz="2000" dirty="0"/>
              <a:t> in placement of sample times leads to </a:t>
            </a:r>
            <a:r>
              <a:rPr lang="en-US" sz="2000" b="1" dirty="0">
                <a:solidFill>
                  <a:srgbClr val="FF0000"/>
                </a:solidFill>
              </a:rPr>
              <a:t>substantial ISI</a:t>
            </a:r>
          </a:p>
        </p:txBody>
      </p:sp>
    </p:spTree>
    <p:extLst>
      <p:ext uri="{BB962C8B-B14F-4D97-AF65-F5344CB8AC3E}">
        <p14:creationId xmlns:p14="http://schemas.microsoft.com/office/powerpoint/2010/main" val="19167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E4D50-68AF-7340-92CC-8158563F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504056"/>
            <a:ext cx="5423377" cy="2972944"/>
          </a:xfrm>
        </p:spPr>
        <p:txBody>
          <a:bodyPr>
            <a:normAutofit/>
          </a:bodyPr>
          <a:lstStyle/>
          <a:p>
            <a:r>
              <a:rPr lang="en-US" sz="2000" dirty="0"/>
              <a:t>Small roll-off factor reduces the filter bandwidth and still allows zero ISI to be achieved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Issue:</a:t>
            </a:r>
            <a:r>
              <a:rPr lang="en-US" sz="2000" dirty="0"/>
              <a:t> </a:t>
            </a:r>
            <a:r>
              <a:rPr lang="en-US" sz="2000" b="1" dirty="0">
                <a:highlight>
                  <a:srgbClr val="FFFF00"/>
                </a:highlight>
              </a:rPr>
              <a:t>Greater sensitivity </a:t>
            </a:r>
            <a:r>
              <a:rPr lang="en-US" sz="2000" dirty="0">
                <a:highlight>
                  <a:srgbClr val="FFFF00"/>
                </a:highlight>
              </a:rPr>
              <a:t>to sample time placement</a:t>
            </a:r>
            <a:r>
              <a:rPr lang="en-US" sz="2000" dirty="0"/>
              <a:t> than for large α</a:t>
            </a:r>
          </a:p>
          <a:p>
            <a:pPr lvl="1"/>
            <a:r>
              <a:rPr lang="en-US" sz="2000" dirty="0"/>
              <a:t>Needs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greater receiver complexity</a:t>
            </a:r>
            <a:r>
              <a:rPr lang="en-US" sz="2000" dirty="0"/>
              <a:t> to ensure precise sample time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F3EED-21C1-FA43-A8E5-A07DC717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CED9E4-EB99-934B-B1E5-E9438E0F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Small α on Eye Diagram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C5C63-851D-1549-BD46-762F66BA1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27" b="59499"/>
          <a:stretch/>
        </p:blipFill>
        <p:spPr>
          <a:xfrm>
            <a:off x="0" y="1340662"/>
            <a:ext cx="9144000" cy="2041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E9C46-8059-884A-811C-DC16DF3A2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26" t="17042" r="2500" b="14380"/>
          <a:stretch/>
        </p:blipFill>
        <p:spPr>
          <a:xfrm>
            <a:off x="5507026" y="1773798"/>
            <a:ext cx="3408374" cy="47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557E6-0EBC-E446-8D3C-8B7E610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55C61B-02FE-B841-A3E3-7B68585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Transmitter and Receiver Filter Design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158A7-F375-E548-928A-4E21D7790D46}"/>
              </a:ext>
            </a:extLst>
          </p:cNvPr>
          <p:cNvGrpSpPr/>
          <p:nvPr/>
        </p:nvGrpSpPr>
        <p:grpSpPr>
          <a:xfrm>
            <a:off x="557699" y="1395660"/>
            <a:ext cx="8094876" cy="4620938"/>
            <a:chOff x="419386" y="1395660"/>
            <a:chExt cx="8442731" cy="4819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394DED-899C-5449-A3DD-1BA39CBF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26" b="24712"/>
            <a:stretch/>
          </p:blipFill>
          <p:spPr>
            <a:xfrm>
              <a:off x="419386" y="1395660"/>
              <a:ext cx="8236475" cy="40005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370ABE-F9DE-ED42-9BA2-326AD9C5B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200" t="40132" r="-2504" b="11454"/>
            <a:stretch/>
          </p:blipFill>
          <p:spPr>
            <a:xfrm>
              <a:off x="6201420" y="3224462"/>
              <a:ext cx="2660697" cy="299070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E91F9-A9EE-9841-8009-4C21CCC04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5407863"/>
                <a:ext cx="5949104" cy="12339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Overall response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b="1" dirty="0">
                    <a:solidFill>
                      <a:srgbClr val="009900"/>
                    </a:solidFill>
                  </a:rPr>
                  <a:t>Can choose that </a:t>
                </a:r>
                <a:r>
                  <a:rPr lang="en-US" sz="1800" dirty="0"/>
                  <a:t>based on eye diagram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i="1" dirty="0"/>
                  <a:t>How to choose transmit pulse shape (P) and receive filter (H)?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E91F9-A9EE-9841-8009-4C21CCC04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5407863"/>
                <a:ext cx="5949104" cy="1233941"/>
              </a:xfrm>
              <a:blipFill>
                <a:blip r:embed="rId4"/>
                <a:stretch>
                  <a:fillRect l="-1709" t="-10204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74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E75D3-457B-C442-AE54-B685A617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Today</a:t>
            </a:r>
          </a:p>
          <a:p>
            <a:pPr marL="0" indent="0" algn="ctr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Receiver architecture</a:t>
            </a:r>
          </a:p>
          <a:p>
            <a:pPr marL="914400" lvl="1" indent="-514350"/>
            <a:r>
              <a:rPr lang="en-US" b="1" dirty="0"/>
              <a:t>Tradeoffs between ISI and Noise</a:t>
            </a:r>
          </a:p>
          <a:p>
            <a:pPr marL="914400" lvl="1" indent="-514350"/>
            <a:r>
              <a:rPr lang="en-US" dirty="0"/>
              <a:t>Transmit/receive filter design: Raised Cosine Matched Filter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Bit error rate and Shannon Capacity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Coming up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Realistic </a:t>
            </a:r>
            <a:r>
              <a:rPr lang="en-US" b="1" dirty="0"/>
              <a:t>wireless channel</a:t>
            </a:r>
          </a:p>
          <a:p>
            <a:endParaRPr lang="en-US" dirty="0"/>
          </a:p>
          <a:p>
            <a:r>
              <a:rPr lang="en-US" dirty="0"/>
              <a:t>Using </a:t>
            </a:r>
            <a:r>
              <a:rPr lang="en-US" b="1" dirty="0"/>
              <a:t>multiple antennas </a:t>
            </a:r>
            <a:r>
              <a:rPr lang="en-US" dirty="0"/>
              <a:t>(MIMO)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CB86-2710-294D-9D47-2A51E658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325DF-4D4D-234A-BF43-23517026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725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A0F02-3B5F-7148-B599-47F981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7D00AA-DE48-A94C-9F04-F2C4B7A8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 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0FAC54-ACFF-1245-915D-1318823569E7}"/>
              </a:ext>
            </a:extLst>
          </p:cNvPr>
          <p:cNvGrpSpPr/>
          <p:nvPr/>
        </p:nvGrpSpPr>
        <p:grpSpPr>
          <a:xfrm>
            <a:off x="639722" y="1489489"/>
            <a:ext cx="8097024" cy="5170073"/>
            <a:chOff x="0" y="714616"/>
            <a:chExt cx="9144000" cy="58385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411938-8487-6E4E-A0C1-3D6950B0A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420" b="30532"/>
            <a:stretch/>
          </p:blipFill>
          <p:spPr>
            <a:xfrm>
              <a:off x="0" y="714616"/>
              <a:ext cx="9144000" cy="40494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E64E4D-5EEA-0941-B55D-5C7DC61A7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496" t="24651" r="3782" b="4443"/>
            <a:stretch/>
          </p:blipFill>
          <p:spPr>
            <a:xfrm>
              <a:off x="6354696" y="1690486"/>
              <a:ext cx="2443522" cy="486271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985793-12DC-E74C-93C4-936AAAB41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1" y="5255879"/>
                <a:ext cx="6166512" cy="1403682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Setting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/>
                  <a:t> yields a </a:t>
                </a:r>
                <a:r>
                  <a:rPr lang="en-US" sz="1800" b="1" i="1" dirty="0">
                    <a:highlight>
                      <a:srgbClr val="FFFF00"/>
                    </a:highlight>
                  </a:rPr>
                  <a:t>matched filter </a:t>
                </a:r>
                <a:r>
                  <a:rPr lang="en-US" sz="1800" dirty="0">
                    <a:highlight>
                      <a:srgbClr val="FFFF00"/>
                    </a:highlight>
                  </a:rPr>
                  <a:t>design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Each filter is a 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square-root</a:t>
                </a:r>
                <a:r>
                  <a:rPr lang="en-US" sz="1800" dirty="0"/>
                  <a:t> raised cosine filter</a:t>
                </a:r>
              </a:p>
              <a:p>
                <a:pPr lvl="1"/>
                <a:endParaRPr lang="en-US" sz="1800" b="1" dirty="0">
                  <a:solidFill>
                    <a:srgbClr val="009900"/>
                  </a:solidFill>
                </a:endParaRPr>
              </a:p>
              <a:p>
                <a:pPr lvl="1"/>
                <a:r>
                  <a:rPr lang="en-US" sz="1800" b="1" dirty="0">
                    <a:solidFill>
                      <a:srgbClr val="009900"/>
                    </a:solidFill>
                  </a:rPr>
                  <a:t>Maximizes SNR at receiver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985793-12DC-E74C-93C4-936AAAB4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5255879"/>
                <a:ext cx="6166512" cy="1403682"/>
              </a:xfrm>
              <a:blipFill>
                <a:blip r:embed="rId4"/>
                <a:stretch>
                  <a:fillRect l="-1646" t="-6306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93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E75D3-457B-C442-AE54-B685A617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Receiver architecture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Tradeoffs between ISI and Noise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Transmit/receive filter design: Raised Cosine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Bit error rate and Shannon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4CB86-2710-294D-9D47-2A51E658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325DF-4D4D-234A-BF43-23517026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82609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E5C25-AFCA-BF44-B1EE-01F454EB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68132-BBFE-9D4D-AB29-9D8E7E9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Digital Modulation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412C7-F097-0045-B3F6-78611605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2" t="3043" r="42222" b="4645"/>
          <a:stretch/>
        </p:blipFill>
        <p:spPr>
          <a:xfrm rot="5400000">
            <a:off x="2912220" y="-1362817"/>
            <a:ext cx="3243361" cy="87630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6EE7F-CD85-DA4D-8A1B-7CD7D58A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65744"/>
            <a:ext cx="8763000" cy="21112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Transmitter sends discrete-value signals over analog communication channel</a:t>
            </a:r>
          </a:p>
          <a:p>
            <a:endParaRPr lang="en-US" sz="2000" dirty="0"/>
          </a:p>
          <a:p>
            <a:r>
              <a:rPr lang="en-US" sz="2000" dirty="0"/>
              <a:t>Receiver samples recovered baseband signal</a:t>
            </a:r>
          </a:p>
          <a:p>
            <a:pPr lvl="1"/>
            <a:r>
              <a:rPr lang="en-US" sz="2000" dirty="0"/>
              <a:t>Noise and ISI corrupt received signal</a:t>
            </a:r>
          </a:p>
          <a:p>
            <a:endParaRPr lang="en-US" sz="2000" dirty="0"/>
          </a:p>
          <a:p>
            <a:r>
              <a:rPr lang="en-US" sz="2000" dirty="0"/>
              <a:t>Key techniques:</a:t>
            </a:r>
          </a:p>
          <a:p>
            <a:pPr lvl="1"/>
            <a:r>
              <a:rPr lang="en-US" sz="2000" dirty="0"/>
              <a:t>Properly design transmit and receive filters for low ISI</a:t>
            </a:r>
          </a:p>
          <a:p>
            <a:pPr lvl="1"/>
            <a:r>
              <a:rPr lang="en-US" sz="2000" dirty="0"/>
              <a:t>Sample and slice received signals to detect symbols</a:t>
            </a:r>
          </a:p>
        </p:txBody>
      </p:sp>
    </p:spTree>
    <p:extLst>
      <p:ext uri="{BB962C8B-B14F-4D97-AF65-F5344CB8AC3E}">
        <p14:creationId xmlns:p14="http://schemas.microsoft.com/office/powerpoint/2010/main" val="1933461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14BAF8-22F1-794A-8737-0849D6537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9" r="14445"/>
          <a:stretch/>
        </p:blipFill>
        <p:spPr>
          <a:xfrm rot="5400000">
            <a:off x="1925920" y="-478121"/>
            <a:ext cx="5152462" cy="900430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DB569C-D0BF-0045-8C0A-0DC33024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700" y="4610100"/>
            <a:ext cx="6108700" cy="1866900"/>
          </a:xfrm>
        </p:spPr>
        <p:txBody>
          <a:bodyPr>
            <a:normAutofit/>
          </a:bodyPr>
          <a:lstStyle/>
          <a:p>
            <a:r>
              <a:rPr lang="en-US" sz="2000" dirty="0"/>
              <a:t>Amplitude of I/Q transmit signals impact power of transmitted output</a:t>
            </a:r>
          </a:p>
          <a:p>
            <a:pPr lvl="1"/>
            <a:r>
              <a:rPr lang="en-US" sz="2000" dirty="0"/>
              <a:t>Output power limited within a given spectral band</a:t>
            </a:r>
          </a:p>
          <a:p>
            <a:pPr lvl="1"/>
            <a:r>
              <a:rPr lang="en-US" sz="2000" dirty="0"/>
              <a:t>Low output power desirable for portable applications (battery life)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9C76A-8C44-5C4E-B01F-6C9CB711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78422-1565-E94F-B58A-64845729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Transmitter</a:t>
            </a:r>
          </a:p>
        </p:txBody>
      </p:sp>
    </p:spTree>
    <p:extLst>
      <p:ext uri="{BB962C8B-B14F-4D97-AF65-F5344CB8AC3E}">
        <p14:creationId xmlns:p14="http://schemas.microsoft.com/office/powerpoint/2010/main" val="174172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5B371D-1FE7-C041-A51C-39B8EEE1D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9" r="15185"/>
          <a:stretch/>
        </p:blipFill>
        <p:spPr>
          <a:xfrm rot="5400000">
            <a:off x="1981200" y="-546100"/>
            <a:ext cx="52070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D3743D-75FA-574A-B34E-75861D77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319" y="5266531"/>
            <a:ext cx="2936081" cy="1083469"/>
          </a:xfrm>
        </p:spPr>
        <p:txBody>
          <a:bodyPr>
            <a:normAutofit/>
          </a:bodyPr>
          <a:lstStyle/>
          <a:p>
            <a:r>
              <a:rPr lang="en-US" sz="1800" dirty="0"/>
              <a:t>Provides intuitive view of the relationship between symbol separation and transmitted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04134-EBEB-C94E-879A-51B8FD85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3D83F-53DB-1049-BFD8-0696C9CA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Constellation View of the Transmitter</a:t>
            </a:r>
          </a:p>
        </p:txBody>
      </p:sp>
    </p:spTree>
    <p:extLst>
      <p:ext uri="{BB962C8B-B14F-4D97-AF65-F5344CB8AC3E}">
        <p14:creationId xmlns:p14="http://schemas.microsoft.com/office/powerpoint/2010/main" val="31169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5C571-7B94-CE4A-999B-0A6A5A8C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r="12963"/>
          <a:stretch/>
        </p:blipFill>
        <p:spPr>
          <a:xfrm rot="5400000">
            <a:off x="1879600" y="-508000"/>
            <a:ext cx="53848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BED7E-0D45-8D46-8560-A7CF29F1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719" y="4686300"/>
            <a:ext cx="2021681" cy="1790700"/>
          </a:xfrm>
        </p:spPr>
        <p:txBody>
          <a:bodyPr>
            <a:normAutofit/>
          </a:bodyPr>
          <a:lstStyle/>
          <a:p>
            <a:r>
              <a:rPr lang="en-US" sz="1800" dirty="0"/>
              <a:t>Provides an intuitive view of relationship between symbol separation, received signal power,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21084-35F6-494A-8D88-9A7AD7F8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DADB6-B5C5-DB41-93F1-1FC9FFFC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Constellation View of the Receiver</a:t>
            </a:r>
          </a:p>
        </p:txBody>
      </p:sp>
    </p:spTree>
    <p:extLst>
      <p:ext uri="{BB962C8B-B14F-4D97-AF65-F5344CB8AC3E}">
        <p14:creationId xmlns:p14="http://schemas.microsoft.com/office/powerpoint/2010/main" val="173696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39CFD2-F45F-5D4F-97EC-82528DB25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6" r="17314"/>
          <a:stretch/>
        </p:blipFill>
        <p:spPr>
          <a:xfrm rot="5400000">
            <a:off x="2286305" y="-724171"/>
            <a:ext cx="4279832" cy="854764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59A8F6-2E14-964C-BB31-50C070B1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0100"/>
            <a:ext cx="8763000" cy="596899"/>
          </a:xfrm>
        </p:spPr>
        <p:txBody>
          <a:bodyPr>
            <a:normAutofit/>
          </a:bodyPr>
          <a:lstStyle/>
          <a:p>
            <a:r>
              <a:rPr lang="en-US" sz="2000" b="1" dirty="0"/>
              <a:t>SNR (in signal frequency band) </a:t>
            </a:r>
            <a:r>
              <a:rPr lang="en-US" sz="2000" dirty="0"/>
              <a:t>is influenced by transmitted power, distance between transmitter &amp; receiver, and background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3D52D-A0D6-F84D-A880-C14445A5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E7C12B-78F5-3745-9108-523F4F05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SNR on Receiver Constellation</a:t>
            </a:r>
          </a:p>
        </p:txBody>
      </p:sp>
    </p:spTree>
    <p:extLst>
      <p:ext uri="{BB962C8B-B14F-4D97-AF65-F5344CB8AC3E}">
        <p14:creationId xmlns:p14="http://schemas.microsoft.com/office/powerpoint/2010/main" val="62287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EBC4B-6BFE-AE4E-8F6E-881D1B65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114CE-1C7A-4E4B-B704-C2B1B23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Increased signal on Constellation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6AE42-4B2A-3F4D-8E93-2E89543E8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4" r="17804"/>
          <a:stretch/>
        </p:blipFill>
        <p:spPr>
          <a:xfrm rot="5400000">
            <a:off x="2305050" y="-615950"/>
            <a:ext cx="4660900" cy="85598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47713-A840-CE4D-9C24-6EEA4435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9400"/>
            <a:ext cx="4102100" cy="1358900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Increase</a:t>
            </a:r>
            <a:r>
              <a:rPr lang="en-US" sz="2000" dirty="0"/>
              <a:t> in received signal power leads to </a:t>
            </a:r>
            <a:r>
              <a:rPr lang="en-US" sz="2000" b="1" dirty="0">
                <a:highlight>
                  <a:srgbClr val="FFFF00"/>
                </a:highlight>
              </a:rPr>
              <a:t>increased separation </a:t>
            </a:r>
            <a:r>
              <a:rPr lang="en-US" sz="2000" dirty="0"/>
              <a:t>between symbols</a:t>
            </a:r>
          </a:p>
          <a:p>
            <a:pPr lvl="1"/>
            <a:r>
              <a:rPr lang="en-US" sz="2000" dirty="0"/>
              <a:t>SNR improved if and when </a:t>
            </a:r>
            <a:r>
              <a:rPr lang="en-US" sz="2000" b="1" dirty="0">
                <a:highlight>
                  <a:srgbClr val="FFFF00"/>
                </a:highlight>
              </a:rPr>
              <a:t>noise level unchanged</a:t>
            </a:r>
          </a:p>
        </p:txBody>
      </p:sp>
    </p:spTree>
    <p:extLst>
      <p:ext uri="{BB962C8B-B14F-4D97-AF65-F5344CB8AC3E}">
        <p14:creationId xmlns:p14="http://schemas.microsoft.com/office/powerpoint/2010/main" val="284520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A9C68-210B-3440-8A74-82A81E5CD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2" t="14445" r="28148" b="18056"/>
          <a:stretch/>
        </p:blipFill>
        <p:spPr>
          <a:xfrm rot="5400000">
            <a:off x="2448278" y="1067329"/>
            <a:ext cx="4171244" cy="605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643A2-0026-6440-8631-3F1C0234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EE7CB-5533-F148-999D-991B6675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the Impact </a:t>
            </a:r>
            <a:r>
              <a:rPr lang="en-US"/>
              <a:t>of Noise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0C2B3-B5E1-6141-B68A-FEDCF69A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71" y="1489428"/>
            <a:ext cx="8759429" cy="644172"/>
          </a:xfrm>
        </p:spPr>
        <p:txBody>
          <a:bodyPr>
            <a:normAutofit/>
          </a:bodyPr>
          <a:lstStyle/>
          <a:p>
            <a:r>
              <a:rPr lang="en-US" sz="2000" dirty="0"/>
              <a:t>Distribution of noise: zero-mean Gaussian distribution</a:t>
            </a:r>
          </a:p>
          <a:p>
            <a:pPr lvl="1"/>
            <a:r>
              <a:rPr lang="en-US" sz="2000" dirty="0"/>
              <a:t>Variance of noise determines the width of the Gaussian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7AECF0A-4E57-0B41-9DA1-AB8EE5F85D8B}"/>
              </a:ext>
            </a:extLst>
          </p:cNvPr>
          <p:cNvSpPr txBox="1">
            <a:spLocks/>
          </p:cNvSpPr>
          <p:nvPr/>
        </p:nvSpPr>
        <p:spPr bwMode="auto">
          <a:xfrm>
            <a:off x="152400" y="5982758"/>
            <a:ext cx="8763000" cy="7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Minimum separation between symbols: </a:t>
            </a:r>
            <a:r>
              <a:rPr lang="en-US" sz="2000" b="0" i="1" dirty="0"/>
              <a:t>d</a:t>
            </a:r>
            <a:r>
              <a:rPr lang="en-US" sz="2000" b="0" baseline="-25000" dirty="0"/>
              <a:t>min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Bit errors occur </a:t>
            </a:r>
            <a:r>
              <a:rPr lang="en-US" sz="2000" b="0" dirty="0"/>
              <a:t>when noise </a:t>
            </a:r>
            <a:r>
              <a:rPr lang="en-US" sz="2000" dirty="0">
                <a:highlight>
                  <a:srgbClr val="FFFF00"/>
                </a:highlight>
              </a:rPr>
              <a:t>moves a symbol by more than ½ </a:t>
            </a:r>
            <a:r>
              <a:rPr lang="en-US" sz="2000" i="1" dirty="0">
                <a:highlight>
                  <a:srgbClr val="FFFF00"/>
                </a:highlight>
              </a:rPr>
              <a:t>d</a:t>
            </a:r>
            <a:r>
              <a:rPr lang="en-US" sz="2000" baseline="-25000" dirty="0">
                <a:highlight>
                  <a:srgbClr val="FFFF00"/>
                </a:highlight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9804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0C710-8011-5542-9048-49AE0716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89760"/>
            <a:ext cx="8763000" cy="13872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Lower signal power </a:t>
            </a:r>
            <a:r>
              <a:rPr lang="en-US" sz="2000" dirty="0"/>
              <a:t>leads to </a:t>
            </a:r>
            <a:r>
              <a:rPr lang="en-US" sz="2000" b="1" dirty="0"/>
              <a:t>reduced value for </a:t>
            </a:r>
            <a:r>
              <a:rPr lang="en-US" sz="2000" b="1" i="1" dirty="0"/>
              <a:t>d</a:t>
            </a:r>
            <a:r>
              <a:rPr lang="en-US" sz="2000" b="1" baseline="-25000" dirty="0"/>
              <a:t>min</a:t>
            </a:r>
          </a:p>
          <a:p>
            <a:r>
              <a:rPr lang="en-US" sz="2000" dirty="0"/>
              <a:t>Leads to a </a:t>
            </a:r>
            <a:r>
              <a:rPr lang="en-US" sz="2000" b="1" dirty="0">
                <a:solidFill>
                  <a:srgbClr val="FF0000"/>
                </a:solidFill>
              </a:rPr>
              <a:t>higher bit error rate</a:t>
            </a:r>
          </a:p>
          <a:p>
            <a:pPr lvl="1"/>
            <a:r>
              <a:rPr lang="en-US" sz="2000" dirty="0"/>
              <a:t>Assuming noise variance unchanged</a:t>
            </a:r>
          </a:p>
          <a:p>
            <a:pPr lvl="1"/>
            <a:r>
              <a:rPr lang="en-US" sz="2000" dirty="0"/>
              <a:t>Assuming received signal power reduced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1FA24-DD12-2347-B645-A6A82AF7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B4D6AB-626F-A547-97F7-751C86C6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Reduced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324F2-FF4D-C945-8BB5-F5777BAB6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7222" r="34815" b="26389"/>
          <a:stretch/>
        </p:blipFill>
        <p:spPr>
          <a:xfrm rot="5400000">
            <a:off x="3033367" y="998427"/>
            <a:ext cx="3423121" cy="47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DC327-B31E-3047-817A-8148BDDB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89228"/>
            <a:ext cx="8763000" cy="2287772"/>
          </a:xfrm>
        </p:spPr>
        <p:txBody>
          <a:bodyPr>
            <a:normAutofit/>
          </a:bodyPr>
          <a:lstStyle/>
          <a:p>
            <a:r>
              <a:rPr lang="en-US" sz="2000" dirty="0"/>
              <a:t>Leverage </a:t>
            </a:r>
            <a:r>
              <a:rPr lang="en-US" sz="2000" b="1" dirty="0"/>
              <a:t>analog</a:t>
            </a:r>
            <a:r>
              <a:rPr lang="en-US" sz="2000" dirty="0"/>
              <a:t> communication channel to send </a:t>
            </a:r>
            <a:r>
              <a:rPr lang="en-US" sz="2000" b="1" dirty="0">
                <a:highlight>
                  <a:srgbClr val="FFFF00"/>
                </a:highlight>
              </a:rPr>
              <a:t>discrete-valued symbols</a:t>
            </a:r>
          </a:p>
          <a:p>
            <a:pPr lvl="1"/>
            <a:r>
              <a:rPr lang="en-US" sz="2000" i="1" spc="-150" dirty="0"/>
              <a:t>e.g.</a:t>
            </a:r>
            <a:r>
              <a:rPr lang="en-US" sz="2000" spc="-150" dirty="0"/>
              <a:t> send symbol from {-3,-1,1,3} on both I and Q channels every symbol period</a:t>
            </a:r>
          </a:p>
          <a:p>
            <a:endParaRPr lang="en-US" sz="2000" dirty="0"/>
          </a:p>
          <a:p>
            <a:r>
              <a:rPr lang="en-US" sz="2000" dirty="0"/>
              <a:t>At receiver, </a:t>
            </a:r>
            <a:r>
              <a:rPr lang="en-US" sz="2000" b="1" dirty="0"/>
              <a:t>sample I/Q waveforms </a:t>
            </a:r>
            <a:r>
              <a:rPr lang="en-US" sz="2000" dirty="0"/>
              <a:t>every symbol period</a:t>
            </a:r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Associate each sampled I/Q value with symbol</a:t>
            </a:r>
            <a:r>
              <a:rPr lang="en-US" sz="2000" b="1" dirty="0"/>
              <a:t> </a:t>
            </a:r>
            <a:r>
              <a:rPr lang="en-US" sz="2000" dirty="0"/>
              <a:t>from set, on both I and Q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9B530-99E2-1A42-B98B-5FDBFEE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9B41D9-5184-814F-A80F-734A7DA0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Digital I/Q 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8302A-B2E6-B240-B188-A7D3ED6C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3063" y="-1840013"/>
            <a:ext cx="2301674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10D7D-9263-8441-8364-5E16184E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21300"/>
            <a:ext cx="8763000" cy="11557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Reducing the number of symbols </a:t>
            </a:r>
            <a:r>
              <a:rPr lang="en-US" sz="2000" dirty="0"/>
              <a:t>leads to an </a:t>
            </a:r>
            <a:r>
              <a:rPr lang="en-US" sz="2000" b="1" dirty="0"/>
              <a:t>increased value for </a:t>
            </a:r>
            <a:r>
              <a:rPr lang="en-US" sz="2000" b="1" i="1" dirty="0"/>
              <a:t>d</a:t>
            </a:r>
            <a:r>
              <a:rPr lang="en-US" sz="2000" b="1" baseline="-25000" dirty="0"/>
              <a:t>min</a:t>
            </a:r>
          </a:p>
          <a:p>
            <a:r>
              <a:rPr lang="en-US" sz="2000" dirty="0"/>
              <a:t>Leads to a </a:t>
            </a:r>
            <a:r>
              <a:rPr lang="en-US" sz="2000" b="1" dirty="0">
                <a:solidFill>
                  <a:srgbClr val="00B050"/>
                </a:solidFill>
              </a:rPr>
              <a:t>lower bit error rate</a:t>
            </a:r>
          </a:p>
          <a:p>
            <a:pPr lvl="1"/>
            <a:r>
              <a:rPr lang="en-US" sz="2000" dirty="0"/>
              <a:t>Assuming signal power, noise variance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919C-52D2-AF48-92DA-8EF3AE6A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61274-EA21-134F-80E4-5FEE3973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Constellation Size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78DA2-4F90-9140-91D9-4599EA9C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4166" r="35185" b="20555"/>
          <a:stretch/>
        </p:blipFill>
        <p:spPr>
          <a:xfrm rot="5400000">
            <a:off x="2783502" y="670898"/>
            <a:ext cx="3310296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5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B52F-673E-5F4D-A0FC-CBE6DD8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07744"/>
            <a:ext cx="8763000" cy="1669256"/>
          </a:xfrm>
        </p:spPr>
        <p:txBody>
          <a:bodyPr>
            <a:normAutofit/>
          </a:bodyPr>
          <a:lstStyle/>
          <a:p>
            <a:r>
              <a:rPr lang="en-US" sz="2000" dirty="0"/>
              <a:t>Bit Error Rate depends on two factors: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SNR</a:t>
            </a:r>
            <a:r>
              <a:rPr lang="en-US" sz="2000" dirty="0">
                <a:sym typeface="Wingdings" pitchFamily="2" charset="2"/>
              </a:rPr>
              <a:t> (ratio of received signal power to noise variance)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itchFamily="2" charset="2"/>
              </a:rPr>
              <a:t># constellation points, which sets </a:t>
            </a:r>
            <a:r>
              <a:rPr lang="en-US" sz="2000" b="1" i="1" dirty="0">
                <a:sym typeface="Wingdings" pitchFamily="2" charset="2"/>
              </a:rPr>
              <a:t>d</a:t>
            </a:r>
            <a:r>
              <a:rPr lang="en-US" sz="2000" b="1" baseline="-25000" dirty="0">
                <a:sym typeface="Wingdings" pitchFamily="2" charset="2"/>
              </a:rPr>
              <a:t>min</a:t>
            </a:r>
            <a:r>
              <a:rPr lang="en-US" sz="2000" b="1" dirty="0">
                <a:sym typeface="Wingdings" pitchFamily="2" charset="2"/>
              </a:rPr>
              <a:t>,</a:t>
            </a:r>
            <a:r>
              <a:rPr lang="en-US" sz="2000" dirty="0">
                <a:sym typeface="Wingdings" pitchFamily="2" charset="2"/>
              </a:rPr>
              <a:t> given a received signal power level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DC6C4-4868-7C4A-94A5-0DAED46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2608CD-A14C-7B4C-BD25-CAD4EF19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Estimate Bit Error Rate?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2EB7B-84A2-DE44-AC96-8DA16845C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7" t="27500" r="32963" b="26388"/>
          <a:stretch/>
        </p:blipFill>
        <p:spPr>
          <a:xfrm rot="5400000">
            <a:off x="2908988" y="1074756"/>
            <a:ext cx="3249823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48784D-FBC5-FB4B-B9D2-4FCE9917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9" r="14444"/>
          <a:stretch/>
        </p:blipFill>
        <p:spPr>
          <a:xfrm rot="5400000">
            <a:off x="1955800" y="-635000"/>
            <a:ext cx="5232400" cy="9144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45F7A-CDDB-2742-AE32-31874E36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425406"/>
            <a:ext cx="8763000" cy="340519"/>
          </a:xfrm>
        </p:spPr>
        <p:txBody>
          <a:bodyPr>
            <a:normAutofit/>
          </a:bodyPr>
          <a:lstStyle/>
          <a:p>
            <a:r>
              <a:rPr lang="en-US" sz="1800" dirty="0"/>
              <a:t>Assumptions: No ISI, four-point constellation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93A00-F3B6-5D44-9BA5-8E0FC9B3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4ECAA-B366-CF42-A129-CA301C07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Let’s Start with a Detailed System View</a:t>
            </a:r>
          </a:p>
        </p:txBody>
      </p:sp>
    </p:spTree>
    <p:extLst>
      <p:ext uri="{BB962C8B-B14F-4D97-AF65-F5344CB8AC3E}">
        <p14:creationId xmlns:p14="http://schemas.microsoft.com/office/powerpoint/2010/main" val="3817562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0738-3E7D-F54E-B804-7CB441F6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098BB2-3B1D-244F-BEB6-C3A22749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Closer Examination of Signal and Noise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D87EA-70AC-6942-B9F6-67FEBB90C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8"/>
          <a:stretch/>
        </p:blipFill>
        <p:spPr>
          <a:xfrm rot="5400000">
            <a:off x="1996669" y="142629"/>
            <a:ext cx="5150662" cy="76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8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6CA49-96D3-074A-9974-D31766BB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97D8A6-1B91-404A-B0F4-9747189F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Binary Symmetric Channel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09D68-D4A4-F644-B476-92369C9EE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3" r="9600"/>
          <a:stretch/>
        </p:blipFill>
        <p:spPr>
          <a:xfrm rot="5400000">
            <a:off x="2160494" y="-148137"/>
            <a:ext cx="4746812" cy="79047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47CDD-ED78-7B48-9CEB-BE28336F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259288"/>
            <a:ext cx="8763000" cy="29935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Provides a succinct model of the wireless channel</a:t>
            </a:r>
          </a:p>
        </p:txBody>
      </p:sp>
    </p:spTree>
    <p:extLst>
      <p:ext uri="{BB962C8B-B14F-4D97-AF65-F5344CB8AC3E}">
        <p14:creationId xmlns:p14="http://schemas.microsoft.com/office/powerpoint/2010/main" val="191315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77AEA-A937-FE40-A885-34657EB1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217523-E99B-1B43-92D9-1510CEEC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0E1F6-053D-FE45-8B44-A5EA095A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3"/>
          <a:stretch/>
        </p:blipFill>
        <p:spPr>
          <a:xfrm rot="5400000">
            <a:off x="1887093" y="115095"/>
            <a:ext cx="5293613" cy="78365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E7D0AF-0D18-EE4E-AB3C-A8DF48837BFE}"/>
              </a:ext>
            </a:extLst>
          </p:cNvPr>
          <p:cNvSpPr/>
          <p:nvPr/>
        </p:nvSpPr>
        <p:spPr>
          <a:xfrm>
            <a:off x="450376" y="1364776"/>
            <a:ext cx="7881582" cy="2064224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F9613-EBA1-8B47-910E-3DDA343D92FC}"/>
              </a:ext>
            </a:extLst>
          </p:cNvPr>
          <p:cNvSpPr/>
          <p:nvPr/>
        </p:nvSpPr>
        <p:spPr>
          <a:xfrm>
            <a:off x="4695093" y="3675186"/>
            <a:ext cx="3534508" cy="2382714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300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D6E60-DE7B-7B43-AF04-2FEA49A1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DCEEC-BAA3-4D4E-8C2C-890A9E58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Bit Error Rate Versus SNR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840AD-982B-FF4F-ADC3-F380A32E2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8" r="3584"/>
          <a:stretch/>
        </p:blipFill>
        <p:spPr>
          <a:xfrm rot="5400000">
            <a:off x="1949404" y="-40677"/>
            <a:ext cx="5168991" cy="8018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74B961-70AF-A440-89CA-A7DEFDFA6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2038" y="3550444"/>
                <a:ext cx="4043362" cy="292655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Bit error rate </a:t>
                </a:r>
                <a:r>
                  <a:rPr lang="en-US" sz="2000" i="1" dirty="0"/>
                  <a:t>P</a:t>
                </a:r>
                <a:r>
                  <a:rPr lang="en-US" sz="2000" i="1" baseline="-25000" dirty="0"/>
                  <a:t>e</a:t>
                </a:r>
              </a:p>
              <a:p>
                <a:r>
                  <a:rPr lang="en-US" sz="2000" dirty="0"/>
                  <a:t>SNR (dB)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𝑚𝑖𝑛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Gaussian distribution of noise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74B961-70AF-A440-89CA-A7DEFDFA6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2038" y="3550444"/>
                <a:ext cx="4043362" cy="2926555"/>
              </a:xfrm>
              <a:blipFill>
                <a:blip r:embed="rId4"/>
                <a:stretch>
                  <a:fillRect l="-283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12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D611D-EB7A-F74A-BF08-892BFD16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3236DD-D5F2-3448-BBB7-8217B6A8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753C6-7583-1143-9159-A8DC5C71E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36466"/>
          <a:stretch/>
        </p:blipFill>
        <p:spPr>
          <a:xfrm rot="5400000">
            <a:off x="2930749" y="-1139172"/>
            <a:ext cx="3282502" cy="8310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049D1-FDCB-D748-BC41-F28E6B0FC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695372"/>
                <a:ext cx="8763000" cy="178162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Digital communication can achieve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arbitrarily-low bit error rates </a:t>
                </a:r>
                <a:r>
                  <a:rPr lang="en-US" sz="2000" b="1" dirty="0"/>
                  <a:t>if</a:t>
                </a:r>
                <a:r>
                  <a:rPr lang="en-US" sz="2000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appropriate coding</a:t>
                </a:r>
                <a:r>
                  <a:rPr lang="en-US" sz="2000" b="1" dirty="0"/>
                  <a:t> </a:t>
                </a:r>
                <a:r>
                  <a:rPr lang="en-US" sz="2000" dirty="0"/>
                  <a:t>methods are employed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The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capacity,</a:t>
                </a:r>
                <a:r>
                  <a:rPr lang="en-US" sz="2000" dirty="0"/>
                  <a:t> or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maximum rate</a:t>
                </a:r>
                <a:r>
                  <a:rPr lang="en-US" sz="2000" b="1" dirty="0"/>
                  <a:t> </a:t>
                </a:r>
                <a:r>
                  <a:rPr lang="en-US" sz="2000" dirty="0"/>
                  <a:t>of a Gaussian channel with bandwidth </a:t>
                </a:r>
                <a:r>
                  <a:rPr lang="en-US" sz="2000" i="1" dirty="0"/>
                  <a:t>BW</a:t>
                </a:r>
                <a:r>
                  <a:rPr lang="en-US" sz="2000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to support arbitrarily-low bit error rate communication</a:t>
                </a:r>
                <a:r>
                  <a:rPr lang="en-US" sz="2000" b="1" dirty="0"/>
                  <a:t> </a:t>
                </a:r>
                <a:r>
                  <a:rPr lang="en-US" sz="2000" dirty="0"/>
                  <a:t>is:</a:t>
                </a:r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𝐵𝑊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𝑆𝑁𝑅</m:t>
                            </m:r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second</m:t>
                    </m:r>
                  </m:oMath>
                </a14:m>
                <a:r>
                  <a:rPr lang="en-US" sz="2000" dirty="0"/>
                  <a:t> (SNR in </a:t>
                </a:r>
                <a:r>
                  <a:rPr lang="en-US" sz="2000" b="1" dirty="0"/>
                  <a:t>linear scale units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049D1-FDCB-D748-BC41-F28E6B0FC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695372"/>
                <a:ext cx="8763000" cy="1781628"/>
              </a:xfrm>
              <a:blipFill>
                <a:blip r:embed="rId4"/>
                <a:stretch>
                  <a:fillRect l="-1304" t="-4965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584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7A64F-7CD1-754E-8193-E9A78ED9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72650"/>
            <a:ext cx="8763000" cy="1004349"/>
          </a:xfrm>
        </p:spPr>
        <p:txBody>
          <a:bodyPr>
            <a:normAutofit/>
          </a:bodyPr>
          <a:lstStyle/>
          <a:p>
            <a:r>
              <a:rPr lang="en-US" sz="2000" dirty="0"/>
              <a:t>A doubling of bandwidth allows twice the number of bits to be sent in time T</a:t>
            </a:r>
          </a:p>
          <a:p>
            <a:pPr lvl="1"/>
            <a:r>
              <a:rPr lang="en-US" sz="2000" dirty="0"/>
              <a:t>Capacity (bits/second) increases linearly with 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25A6A-FA30-5F48-8423-82E399B0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E60F92-A8A7-4F4C-BEED-03927898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Impact of Channel Bandwidth 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31911-6E2B-0547-AE02-0F9EDB55C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9" r="27243"/>
          <a:stretch/>
        </p:blipFill>
        <p:spPr>
          <a:xfrm rot="5400000">
            <a:off x="2609743" y="-686340"/>
            <a:ext cx="3848314" cy="82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16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8D65-7F67-C04D-B575-941CDB0E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2643B9-98DC-0648-B3F5-9BA47D17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SNR on Capacity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3AA9D-D234-C245-B60D-609F75E33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0" r="27644"/>
          <a:stretch/>
        </p:blipFill>
        <p:spPr>
          <a:xfrm rot="5400000">
            <a:off x="2638092" y="-681529"/>
            <a:ext cx="3791616" cy="827601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C0CF4-151E-7E4E-8084-3B70A2FE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higher SNR allows more bits to be sent per symbol</a:t>
            </a:r>
          </a:p>
          <a:p>
            <a:pPr lvl="1"/>
            <a:r>
              <a:rPr lang="en-US" sz="2000" dirty="0"/>
              <a:t>Adding n bits adds 2</a:t>
            </a:r>
            <a:r>
              <a:rPr lang="en-US" sz="2000" i="1" baseline="30000" dirty="0"/>
              <a:t>n</a:t>
            </a:r>
            <a:r>
              <a:rPr lang="en-US" sz="2000" dirty="0"/>
              <a:t> constellation points, but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reduces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000" b="1" baseline="-25000" dirty="0" err="1">
                <a:solidFill>
                  <a:schemeClr val="accent6">
                    <a:lumMod val="75000"/>
                  </a:schemeClr>
                </a:solidFill>
              </a:rPr>
              <a:t>min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High SNR (&gt;&gt; 1): </a:t>
            </a:r>
            <a:r>
              <a:rPr lang="en-US" sz="2000" dirty="0"/>
              <a:t>Capacity </a:t>
            </a:r>
            <a:r>
              <a:rPr lang="en-US" sz="2000" b="1" dirty="0">
                <a:solidFill>
                  <a:srgbClr val="009900"/>
                </a:solidFill>
              </a:rPr>
              <a:t>increases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b="1" dirty="0">
                <a:solidFill>
                  <a:srgbClr val="009900"/>
                </a:solidFill>
              </a:rPr>
              <a:t>linearly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/>
              <a:t>with </a:t>
            </a:r>
            <a:r>
              <a:rPr lang="en-US" sz="2000" b="1" dirty="0"/>
              <a:t>SNR</a:t>
            </a:r>
            <a:r>
              <a:rPr lang="en-US" sz="2000" dirty="0"/>
              <a:t> (dB, log scale)</a:t>
            </a:r>
          </a:p>
        </p:txBody>
      </p:sp>
    </p:spTree>
    <p:extLst>
      <p:ext uri="{BB962C8B-B14F-4D97-AF65-F5344CB8AC3E}">
        <p14:creationId xmlns:p14="http://schemas.microsoft.com/office/powerpoint/2010/main" val="225425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23779-C281-A549-9350-51B91BF3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3D94E-C7E5-CC4A-8875-63F03402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Transmit and Receive Filters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7A7613-0C45-DE4C-88C8-46C6A3CB1C2F}"/>
              </a:ext>
            </a:extLst>
          </p:cNvPr>
          <p:cNvGrpSpPr/>
          <p:nvPr/>
        </p:nvGrpSpPr>
        <p:grpSpPr>
          <a:xfrm>
            <a:off x="838200" y="1349309"/>
            <a:ext cx="8077200" cy="5416616"/>
            <a:chOff x="546100" y="787400"/>
            <a:chExt cx="8597900" cy="5765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B1471A-A3CD-5449-9B39-AE26CC090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73" t="11481" b="38148"/>
            <a:stretch/>
          </p:blipFill>
          <p:spPr>
            <a:xfrm>
              <a:off x="546100" y="787400"/>
              <a:ext cx="8597900" cy="3454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E705CA-5DF1-824A-A1AB-1191BDA76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95" t="11482" r="4305" b="4443"/>
            <a:stretch/>
          </p:blipFill>
          <p:spPr>
            <a:xfrm>
              <a:off x="6235700" y="787400"/>
              <a:ext cx="2514600" cy="576580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5EBC2E-3FC7-7B47-BE95-1447D409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78858"/>
            <a:ext cx="5969000" cy="2041310"/>
          </a:xfrm>
        </p:spPr>
        <p:txBody>
          <a:bodyPr>
            <a:normAutofit/>
          </a:bodyPr>
          <a:lstStyle/>
          <a:p>
            <a:r>
              <a:rPr lang="en-US" sz="2000" b="1" dirty="0"/>
              <a:t>Last time: </a:t>
            </a:r>
            <a:r>
              <a:rPr lang="en-US" sz="2000" b="1" dirty="0">
                <a:highlight>
                  <a:srgbClr val="FFFF00"/>
                </a:highlight>
              </a:rPr>
              <a:t>Transmit pulse-shaping filter</a:t>
            </a:r>
          </a:p>
          <a:p>
            <a:pPr lvl="1"/>
            <a:r>
              <a:rPr lang="en-US" sz="2000" b="1" dirty="0"/>
              <a:t>Tradeoff</a:t>
            </a:r>
            <a:r>
              <a:rPr lang="en-US" sz="2000" dirty="0"/>
              <a:t> between </a:t>
            </a:r>
            <a:r>
              <a:rPr lang="en-US" sz="2000" b="1" dirty="0"/>
              <a:t>transmitted bandwidth </a:t>
            </a:r>
            <a:r>
              <a:rPr lang="en-US" sz="2000" dirty="0"/>
              <a:t>and </a:t>
            </a:r>
            <a:r>
              <a:rPr lang="en-US" sz="2000" b="1" dirty="0"/>
              <a:t>intersymbol interference </a:t>
            </a:r>
            <a:r>
              <a:rPr lang="en-US" sz="2000" dirty="0"/>
              <a:t>(ISI)</a:t>
            </a:r>
          </a:p>
          <a:p>
            <a:endParaRPr lang="en-US" sz="2000" dirty="0"/>
          </a:p>
          <a:p>
            <a:r>
              <a:rPr lang="en-US" sz="2000" b="1" dirty="0"/>
              <a:t>This time:</a:t>
            </a:r>
            <a:r>
              <a:rPr lang="en-US" sz="2000" dirty="0"/>
              <a:t> </a:t>
            </a:r>
            <a:r>
              <a:rPr lang="en-US" sz="2000" b="1" dirty="0">
                <a:highlight>
                  <a:srgbClr val="FFFF00"/>
                </a:highlight>
              </a:rPr>
              <a:t>Receive filter</a:t>
            </a:r>
            <a:r>
              <a:rPr lang="en-US" sz="2000" dirty="0"/>
              <a:t> (previously assumed very wide bandwidth so as not to influence ISI)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C7C2-A9ED-794F-860F-A4EAB2E94681}"/>
              </a:ext>
            </a:extLst>
          </p:cNvPr>
          <p:cNvSpPr/>
          <p:nvPr/>
        </p:nvSpPr>
        <p:spPr>
          <a:xfrm>
            <a:off x="1258111" y="3605718"/>
            <a:ext cx="395591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05214-2D51-6047-A732-ABBC6BDF0467}"/>
              </a:ext>
            </a:extLst>
          </p:cNvPr>
          <p:cNvSpPr/>
          <p:nvPr/>
        </p:nvSpPr>
        <p:spPr>
          <a:xfrm>
            <a:off x="2499536" y="3605717"/>
            <a:ext cx="395591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A60FE2-C222-6A44-9B9E-AB7C969BFE04}"/>
              </a:ext>
            </a:extLst>
          </p:cNvPr>
          <p:cNvSpPr/>
          <p:nvPr/>
        </p:nvSpPr>
        <p:spPr>
          <a:xfrm>
            <a:off x="3982261" y="3291391"/>
            <a:ext cx="853264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6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F998C-DFB7-7E47-A7DF-4AC526B3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Constellation diagrams allow intuitive approach of quantifying uncoded bit error rate of a channel</a:t>
            </a:r>
          </a:p>
          <a:p>
            <a:pPr lvl="1"/>
            <a:r>
              <a:rPr lang="en-US" sz="2400" dirty="0"/>
              <a:t>Function of SNR and number of constellation points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digital communication channel can be viewed in terms of a binary signaling model</a:t>
            </a:r>
          </a:p>
          <a:p>
            <a:pPr lvl="1"/>
            <a:r>
              <a:rPr lang="en-US" sz="2400" dirty="0"/>
              <a:t>Focuses attention on </a:t>
            </a:r>
            <a:r>
              <a:rPr lang="en-US" sz="2400" b="1" dirty="0">
                <a:highlight>
                  <a:srgbClr val="FFFF00"/>
                </a:highlight>
              </a:rPr>
              <a:t>key issue of bit error rate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Coding theoretically allows </a:t>
            </a:r>
            <a:r>
              <a:rPr lang="en-US" sz="2400" b="1" dirty="0">
                <a:highlight>
                  <a:srgbClr val="FFFF00"/>
                </a:highlight>
              </a:rPr>
              <a:t>arbitrarily low bit error rate performance</a:t>
            </a:r>
            <a:r>
              <a:rPr lang="en-US" sz="2400" dirty="0"/>
              <a:t> of a practical digital communication link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6AC53-723D-9848-970E-42838256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F0A1C-E5CC-8745-8A04-2A74C038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32036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Wireless Channel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1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72EB-EB31-FD4C-9821-7C20127A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E8793-8228-F445-9F0F-4AD90093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Tools for Examining ISI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36F97-9A69-6349-8A55-890D4C70B5DC}"/>
              </a:ext>
            </a:extLst>
          </p:cNvPr>
          <p:cNvGrpSpPr/>
          <p:nvPr/>
        </p:nvGrpSpPr>
        <p:grpSpPr>
          <a:xfrm>
            <a:off x="1155700" y="1497924"/>
            <a:ext cx="7289800" cy="5259151"/>
            <a:chOff x="660400" y="698500"/>
            <a:chExt cx="8115300" cy="5854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CE6B36-6019-F94F-95C9-BF2B5845F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22" t="10185" r="5972" b="54631"/>
            <a:stretch/>
          </p:blipFill>
          <p:spPr>
            <a:xfrm>
              <a:off x="660400" y="698500"/>
              <a:ext cx="7937500" cy="2413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02D6CC-7AF0-8F48-B962-91A0CF6E4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500" t="39074" r="4027" b="4446"/>
            <a:stretch/>
          </p:blipFill>
          <p:spPr>
            <a:xfrm>
              <a:off x="6172200" y="2679700"/>
              <a:ext cx="2603500" cy="3873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0E4E13-1D06-D146-ACD3-5CA54B444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61" t="37592" r="31250" b="37779"/>
            <a:stretch/>
          </p:blipFill>
          <p:spPr>
            <a:xfrm>
              <a:off x="4559300" y="2578100"/>
              <a:ext cx="1727200" cy="1689100"/>
            </a:xfrm>
            <a:prstGeom prst="rect">
              <a:avLst/>
            </a:prstGeom>
          </p:spPr>
        </p:pic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0ED61CD-3BEE-CD4D-BFD8-B4258FBDBC48}"/>
              </a:ext>
            </a:extLst>
          </p:cNvPr>
          <p:cNvSpPr txBox="1">
            <a:spLocks/>
          </p:cNvSpPr>
          <p:nvPr/>
        </p:nvSpPr>
        <p:spPr bwMode="auto">
          <a:xfrm>
            <a:off x="152400" y="4818434"/>
            <a:ext cx="5794718" cy="107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Constellation Diagram</a:t>
            </a:r>
          </a:p>
          <a:p>
            <a:pPr lvl="1"/>
            <a:r>
              <a:rPr lang="en-US" sz="1800" b="0" dirty="0"/>
              <a:t>Shows aggregate placement of sampled I/Q values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ISI spreads</a:t>
            </a:r>
            <a:r>
              <a:rPr lang="en-US" sz="1800" b="0" dirty="0"/>
              <a:t> the constellation points</a:t>
            </a:r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B8587-A9C9-0445-ABA4-1A74A444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665469"/>
            <a:ext cx="4899499" cy="1289151"/>
          </a:xfrm>
        </p:spPr>
        <p:txBody>
          <a:bodyPr>
            <a:normAutofit/>
          </a:bodyPr>
          <a:lstStyle/>
          <a:p>
            <a:r>
              <a:rPr lang="en-US" sz="1800" b="1" dirty="0"/>
              <a:t>Eye Diagram</a:t>
            </a:r>
          </a:p>
          <a:p>
            <a:pPr lvl="1"/>
            <a:r>
              <a:rPr lang="en-US" sz="1800" dirty="0"/>
              <a:t>For </a:t>
            </a:r>
            <a:r>
              <a:rPr lang="en-US" sz="1800" b="1" dirty="0">
                <a:highlight>
                  <a:srgbClr val="FFFF00"/>
                </a:highlight>
              </a:rPr>
              <a:t>transition behavior</a:t>
            </a:r>
            <a:r>
              <a:rPr lang="en-US" sz="1800" b="1" dirty="0"/>
              <a:t> </a:t>
            </a:r>
            <a:r>
              <a:rPr lang="en-US" sz="1800" spc="-150" dirty="0"/>
              <a:t>between symbols</a:t>
            </a:r>
          </a:p>
          <a:p>
            <a:pPr lvl="1"/>
            <a:r>
              <a:rPr lang="en-US" sz="1800" dirty="0"/>
              <a:t>ISI causes </a:t>
            </a:r>
            <a:r>
              <a:rPr lang="en-US" sz="1800" b="1" dirty="0">
                <a:solidFill>
                  <a:srgbClr val="FF0000"/>
                </a:solidFill>
              </a:rPr>
              <a:t>eye to close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030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290CD6-3799-3840-9B55-F397E1D9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790583"/>
            <a:ext cx="5402239" cy="1421259"/>
          </a:xfrm>
        </p:spPr>
        <p:txBody>
          <a:bodyPr>
            <a:normAutofit/>
          </a:bodyPr>
          <a:lstStyle/>
          <a:p>
            <a:r>
              <a:rPr lang="en-US" sz="2000" b="1" dirty="0"/>
              <a:t>Receiver noise </a:t>
            </a:r>
            <a:r>
              <a:rPr lang="en-US" sz="2000" dirty="0"/>
              <a:t>adds to desired I/Q signals, causes </a:t>
            </a:r>
            <a:r>
              <a:rPr lang="en-US" sz="2000" b="1" dirty="0">
                <a:solidFill>
                  <a:srgbClr val="FF0000"/>
                </a:solidFill>
              </a:rPr>
              <a:t>corruption</a:t>
            </a:r>
          </a:p>
          <a:p>
            <a:pPr lvl="1"/>
            <a:r>
              <a:rPr lang="en-US" sz="2000" dirty="0"/>
              <a:t>Eye </a:t>
            </a:r>
            <a:r>
              <a:rPr lang="en-US" sz="2000" b="1" dirty="0">
                <a:solidFill>
                  <a:srgbClr val="FF0000"/>
                </a:solidFill>
              </a:rPr>
              <a:t>closes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further</a:t>
            </a:r>
          </a:p>
          <a:p>
            <a:pPr lvl="1"/>
            <a:r>
              <a:rPr lang="en-US" sz="2000" dirty="0"/>
              <a:t>Constellation points </a:t>
            </a:r>
            <a:r>
              <a:rPr lang="en-US" sz="2000" b="1" dirty="0">
                <a:solidFill>
                  <a:srgbClr val="FF0000"/>
                </a:solidFill>
              </a:rPr>
              <a:t>spread 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48572-91FD-8B4A-B7B4-1A793A2A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E898F-7B8B-3C45-841B-09B8EC8B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Receiver Noise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140C49-6583-1A4C-898B-8B3520A502E6}"/>
              </a:ext>
            </a:extLst>
          </p:cNvPr>
          <p:cNvGrpSpPr/>
          <p:nvPr/>
        </p:nvGrpSpPr>
        <p:grpSpPr>
          <a:xfrm>
            <a:off x="598343" y="1371600"/>
            <a:ext cx="8317057" cy="5287962"/>
            <a:chOff x="0" y="739470"/>
            <a:chExt cx="9144000" cy="58137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5A463F-3764-2C4B-A1DD-8F89001C6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82" b="56111"/>
            <a:stretch/>
          </p:blipFill>
          <p:spPr>
            <a:xfrm>
              <a:off x="0" y="739470"/>
              <a:ext cx="9144000" cy="2270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E20284-C193-6449-AC0D-7422AEA98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61" t="35185" r="27083" b="37963"/>
            <a:stretch/>
          </p:blipFill>
          <p:spPr>
            <a:xfrm>
              <a:off x="4559300" y="2413000"/>
              <a:ext cx="2108200" cy="1841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3D13B9-732B-D34D-85A0-DEB8763DE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39" t="35186" r="2499" b="4443"/>
            <a:stretch/>
          </p:blipFill>
          <p:spPr>
            <a:xfrm>
              <a:off x="5956300" y="2413000"/>
              <a:ext cx="2959100" cy="4140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96523-6E9F-6E43-B311-156BDE90FAA6}"/>
              </a:ext>
            </a:extLst>
          </p:cNvPr>
          <p:cNvSpPr/>
          <p:nvPr/>
        </p:nvSpPr>
        <p:spPr>
          <a:xfrm>
            <a:off x="4374204" y="1557457"/>
            <a:ext cx="677694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24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B26AA-EC4E-3041-A734-7777FA02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978322"/>
            <a:ext cx="4330891" cy="926524"/>
          </a:xfrm>
        </p:spPr>
        <p:txBody>
          <a:bodyPr>
            <a:normAutofit/>
          </a:bodyPr>
          <a:lstStyle/>
          <a:p>
            <a:r>
              <a:rPr lang="en-US" sz="2000" b="1" dirty="0"/>
              <a:t>Primary noise source: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Thermal noise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receive circuits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0276A-782E-BC46-8ED9-91FC376E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819DA2-F0ED-1F4A-BDDE-E1FD147A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Benefit of Lower Receiver Filter Bandwidth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E048C-8E4B-5D44-82CD-15ED28620392}"/>
              </a:ext>
            </a:extLst>
          </p:cNvPr>
          <p:cNvGrpSpPr/>
          <p:nvPr/>
        </p:nvGrpSpPr>
        <p:grpSpPr>
          <a:xfrm>
            <a:off x="528419" y="1419225"/>
            <a:ext cx="8386981" cy="5346700"/>
            <a:chOff x="0" y="723900"/>
            <a:chExt cx="9144000" cy="5829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0A9222-C2D8-8245-A573-A4E16F313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55" b="57223"/>
            <a:stretch/>
          </p:blipFill>
          <p:spPr>
            <a:xfrm>
              <a:off x="0" y="723900"/>
              <a:ext cx="9144000" cy="220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A55FFE-FE47-354B-8F91-D27397FFB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528" t="42777" r="30694" b="39075"/>
            <a:stretch/>
          </p:blipFill>
          <p:spPr>
            <a:xfrm>
              <a:off x="4711700" y="2933700"/>
              <a:ext cx="1625600" cy="1244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709789-6AF0-3542-A13A-608F798B2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778" t="30555" r="5694" b="4445"/>
            <a:stretch/>
          </p:blipFill>
          <p:spPr>
            <a:xfrm>
              <a:off x="6197600" y="2095500"/>
              <a:ext cx="2425700" cy="4457700"/>
            </a:xfrm>
            <a:prstGeom prst="rect">
              <a:avLst/>
            </a:prstGeom>
          </p:spPr>
        </p:pic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04DE541-8B0F-BE4B-B671-B07A18B9A69D}"/>
              </a:ext>
            </a:extLst>
          </p:cNvPr>
          <p:cNvSpPr txBox="1">
            <a:spLocks/>
          </p:cNvSpPr>
          <p:nvPr/>
        </p:nvSpPr>
        <p:spPr bwMode="auto">
          <a:xfrm>
            <a:off x="152399" y="4904846"/>
            <a:ext cx="6060529" cy="170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Receive filter </a:t>
            </a:r>
            <a:r>
              <a:rPr lang="en-US" sz="2000" dirty="0">
                <a:solidFill>
                  <a:srgbClr val="009900"/>
                </a:solidFill>
              </a:rPr>
              <a:t>only</a:t>
            </a:r>
            <a:r>
              <a:rPr lang="en-US" sz="2000" b="0" dirty="0"/>
              <a:t> passes noise within its </a:t>
            </a:r>
            <a:r>
              <a:rPr lang="en-US" sz="2000" dirty="0">
                <a:solidFill>
                  <a:srgbClr val="009900"/>
                </a:solidFill>
              </a:rPr>
              <a:t>passband</a:t>
            </a:r>
          </a:p>
          <a:p>
            <a:pPr lvl="1"/>
            <a:r>
              <a:rPr lang="en-US" sz="2000" b="0" dirty="0"/>
              <a:t>Lowering receive filter bandwidth </a:t>
            </a:r>
            <a:r>
              <a:rPr lang="en-US" sz="2000" dirty="0">
                <a:solidFill>
                  <a:srgbClr val="009900"/>
                </a:solidFill>
              </a:rPr>
              <a:t>improves the rejection </a:t>
            </a:r>
            <a:r>
              <a:rPr lang="en-US" sz="2000" b="0" dirty="0"/>
              <a:t>of </a:t>
            </a:r>
            <a:r>
              <a:rPr lang="en-US" sz="2000" b="0" dirty="0">
                <a:highlight>
                  <a:srgbClr val="FFFF00"/>
                </a:highlight>
              </a:rPr>
              <a:t>background noise</a:t>
            </a:r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How much can we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lower receive filter bandwidth?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99A877-37F8-9848-A781-EBB9129739EC}"/>
              </a:ext>
            </a:extLst>
          </p:cNvPr>
          <p:cNvSpPr/>
          <p:nvPr/>
        </p:nvSpPr>
        <p:spPr>
          <a:xfrm>
            <a:off x="4361234" y="1622307"/>
            <a:ext cx="677694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670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E3FB02-F68F-4644-A65E-5416A707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3789904"/>
            <a:ext cx="4705751" cy="796730"/>
          </a:xfrm>
        </p:spPr>
        <p:txBody>
          <a:bodyPr>
            <a:normAutofit/>
          </a:bodyPr>
          <a:lstStyle/>
          <a:p>
            <a:r>
              <a:rPr lang="en-US" sz="2000" b="1" dirty="0"/>
              <a:t>Lowering </a:t>
            </a:r>
            <a:r>
              <a:rPr lang="en-US" sz="2000" b="1" u="sng" dirty="0"/>
              <a:t>receive</a:t>
            </a:r>
            <a:r>
              <a:rPr lang="en-US" sz="2000" b="1" dirty="0"/>
              <a:t> filter bandwidth</a:t>
            </a:r>
            <a:r>
              <a:rPr lang="en-US" sz="2000" dirty="0"/>
              <a:t> too much again </a:t>
            </a:r>
            <a:r>
              <a:rPr lang="en-US" sz="2000" b="1" dirty="0">
                <a:solidFill>
                  <a:srgbClr val="FF0000"/>
                </a:solidFill>
              </a:rPr>
              <a:t>causes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ISI to dominate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A4FDD-57F6-9F45-86F4-FDF1B252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18A28C-CCEB-5147-8594-4C739A6D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ISI Versus Noise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89CDDB-7C09-DD48-92F1-1129EB2FFEC1}"/>
              </a:ext>
            </a:extLst>
          </p:cNvPr>
          <p:cNvGrpSpPr/>
          <p:nvPr/>
        </p:nvGrpSpPr>
        <p:grpSpPr>
          <a:xfrm>
            <a:off x="1155700" y="1329414"/>
            <a:ext cx="7393186" cy="5436511"/>
            <a:chOff x="647700" y="660400"/>
            <a:chExt cx="8013700" cy="5892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41F19F-232D-154D-8831-A102B4167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84" t="9630" r="6250" b="56852"/>
            <a:stretch/>
          </p:blipFill>
          <p:spPr>
            <a:xfrm>
              <a:off x="647700" y="660400"/>
              <a:ext cx="7924800" cy="2298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56C6B9-333B-8E46-863D-B18135B47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972" t="32407" r="25834" b="38889"/>
            <a:stretch/>
          </p:blipFill>
          <p:spPr>
            <a:xfrm>
              <a:off x="4660900" y="2222500"/>
              <a:ext cx="2120900" cy="1968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827AB-BADE-354B-8ACD-749423D17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70" t="27036" r="5281" b="4444"/>
            <a:stretch/>
          </p:blipFill>
          <p:spPr>
            <a:xfrm>
              <a:off x="6261100" y="1854200"/>
              <a:ext cx="2400300" cy="4699000"/>
            </a:xfrm>
            <a:prstGeom prst="rect">
              <a:avLst/>
            </a:prstGeom>
          </p:spPr>
        </p:pic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2D8EE61-994E-E948-AB62-54DF5462B822}"/>
              </a:ext>
            </a:extLst>
          </p:cNvPr>
          <p:cNvSpPr txBox="1">
            <a:spLocks/>
          </p:cNvSpPr>
          <p:nvPr/>
        </p:nvSpPr>
        <p:spPr bwMode="auto">
          <a:xfrm>
            <a:off x="152399" y="4697941"/>
            <a:ext cx="6182046" cy="17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Selection of receive filter bandwidth involves a </a:t>
            </a:r>
            <a:r>
              <a:rPr lang="en-US" sz="2000" dirty="0">
                <a:solidFill>
                  <a:srgbClr val="0070C0"/>
                </a:solidFill>
                <a:highlight>
                  <a:srgbClr val="CCFFFF"/>
                </a:highlight>
              </a:rPr>
              <a:t>tradeoff between ISI, noise:</a:t>
            </a:r>
          </a:p>
          <a:p>
            <a:pPr lvl="1"/>
            <a:r>
              <a:rPr lang="en-US" sz="2000" b="0" dirty="0"/>
              <a:t>Bandwidth too </a:t>
            </a:r>
            <a:r>
              <a:rPr lang="en-US" sz="2000" dirty="0"/>
              <a:t>high</a:t>
            </a:r>
            <a:r>
              <a:rPr lang="en-US" sz="2000" b="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High Noise</a:t>
            </a:r>
          </a:p>
          <a:p>
            <a:pPr lvl="1"/>
            <a:r>
              <a:rPr lang="en-US" sz="2000" b="0" dirty="0"/>
              <a:t>Bandwidth too </a:t>
            </a:r>
            <a:r>
              <a:rPr lang="en-US" sz="2000" dirty="0"/>
              <a:t>low</a:t>
            </a:r>
            <a:r>
              <a:rPr lang="en-US" sz="2000" b="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High ISI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E2D6C2-1676-4845-93E7-77669AFBEB20}"/>
              </a:ext>
            </a:extLst>
          </p:cNvPr>
          <p:cNvSpPr/>
          <p:nvPr/>
        </p:nvSpPr>
        <p:spPr>
          <a:xfrm>
            <a:off x="4413114" y="1596367"/>
            <a:ext cx="677694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79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2BC64-FE47-0C48-B355-43AA5D5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EE700F-8F82-BE4F-9C88-7DAB82CA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Transmit/Receive ISI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F38B3-5353-D44E-80EC-88655617A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16667"/>
          <a:stretch/>
        </p:blipFill>
        <p:spPr>
          <a:xfrm>
            <a:off x="590550" y="1358899"/>
            <a:ext cx="7886700" cy="4271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7A430C-2713-8D42-8082-A89101DEB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770562"/>
                <a:ext cx="8763000" cy="8890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highlight>
                      <a:srgbClr val="CCFFFF"/>
                    </a:highlight>
                  </a:rPr>
                  <a:t>Both transmit and receive</a:t>
                </a:r>
                <a:r>
                  <a:rPr lang="en-US" sz="2000" b="1" dirty="0"/>
                  <a:t> </a:t>
                </a:r>
                <a:r>
                  <a:rPr lang="en-US" sz="2000" dirty="0"/>
                  <a:t>filters influence </a:t>
                </a:r>
                <a:r>
                  <a:rPr lang="en-US" sz="2000" b="1" dirty="0"/>
                  <a:t>ISI</a:t>
                </a:r>
              </a:p>
              <a:p>
                <a:pPr lvl="1"/>
                <a:r>
                  <a:rPr lang="en-US" sz="2000" dirty="0"/>
                  <a:t>Combined filter response: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</m:oMath>
                </a14:m>
                <a:r>
                  <a:rPr lang="en-US" sz="2000" dirty="0"/>
                  <a:t> 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7A430C-2713-8D42-8082-A89101DE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770562"/>
                <a:ext cx="8763000" cy="889000"/>
              </a:xfrm>
              <a:blipFill>
                <a:blip r:embed="rId4"/>
                <a:stretch>
                  <a:fillRect l="-1304" t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8BFA37-E3FE-6943-AB29-D766FAB05346}"/>
              </a:ext>
            </a:extLst>
          </p:cNvPr>
          <p:cNvSpPr/>
          <p:nvPr/>
        </p:nvSpPr>
        <p:spPr>
          <a:xfrm>
            <a:off x="2940996" y="3494880"/>
            <a:ext cx="677694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85FB2-CC7F-8C4C-85AE-86B1FFF69EA5}"/>
              </a:ext>
            </a:extLst>
          </p:cNvPr>
          <p:cNvSpPr/>
          <p:nvPr/>
        </p:nvSpPr>
        <p:spPr>
          <a:xfrm>
            <a:off x="3093395" y="4525580"/>
            <a:ext cx="453958" cy="20428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2302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586</TotalTime>
  <Words>1381</Words>
  <Application>Microsoft Macintosh PowerPoint</Application>
  <PresentationFormat>On-screen Show (4:3)</PresentationFormat>
  <Paragraphs>244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Corbel</vt:lpstr>
      <vt:lpstr>Courier New</vt:lpstr>
      <vt:lpstr>Times New Roman</vt:lpstr>
      <vt:lpstr>1_Office Theme</vt:lpstr>
      <vt:lpstr>Receiver Design and Performance; Shannon Capacity</vt:lpstr>
      <vt:lpstr>Plan</vt:lpstr>
      <vt:lpstr>Review of Digital I/Q Modulation</vt:lpstr>
      <vt:lpstr>Review of Transmit and Receive Filters</vt:lpstr>
      <vt:lpstr>Review of Tools for Examining ISI</vt:lpstr>
      <vt:lpstr>Impact of Receiver Noise</vt:lpstr>
      <vt:lpstr>Benefit of Lower Receiver Filter Bandwidth</vt:lpstr>
      <vt:lpstr>Tradeoff: ISI Versus Noise</vt:lpstr>
      <vt:lpstr>Joint Transmit/Receive ISI Analysis</vt:lpstr>
      <vt:lpstr>Viewing Filtering in the Time Domain</vt:lpstr>
      <vt:lpstr>Impulse Response and ISI: High Bandwidth</vt:lpstr>
      <vt:lpstr>Impulse Response and ISI: Low Bandwidth</vt:lpstr>
      <vt:lpstr>A More Direct View of the ISI Issue</vt:lpstr>
      <vt:lpstr>The Nyquist Criterion for Zero ISI</vt:lpstr>
      <vt:lpstr>Raised Cosine Filter</vt:lpstr>
      <vt:lpstr>Raised Cosine Filter: Roll-off factor</vt:lpstr>
      <vt:lpstr>Impact of Large α on Eye Diagram</vt:lpstr>
      <vt:lpstr>Impact of Small α on Eye Diagram</vt:lpstr>
      <vt:lpstr>Transmitter and Receiver Filter Design</vt:lpstr>
      <vt:lpstr>Matched Filter Design</vt:lpstr>
      <vt:lpstr>Today</vt:lpstr>
      <vt:lpstr>Review of Digital Modulation</vt:lpstr>
      <vt:lpstr>A Closer Look at the Transmitter</vt:lpstr>
      <vt:lpstr>A Constellation View of the Transmitter</vt:lpstr>
      <vt:lpstr>A Constellation View of the Receiver</vt:lpstr>
      <vt:lpstr>Impact of SNR on Receiver Constellation</vt:lpstr>
      <vt:lpstr>Impact of Increased signal on Constellation</vt:lpstr>
      <vt:lpstr>Quantifying the Impact of Noise</vt:lpstr>
      <vt:lpstr>Impact of Reduced SNR</vt:lpstr>
      <vt:lpstr>Impact of Constellation Size Reduction</vt:lpstr>
      <vt:lpstr>Can we Estimate Bit Error Rate?</vt:lpstr>
      <vt:lpstr>Let’s Start with a Detailed System View</vt:lpstr>
      <vt:lpstr>A Closer Examination of Signal and Noise</vt:lpstr>
      <vt:lpstr>The Binary Symmetric Channel Model</vt:lpstr>
      <vt:lpstr>Computation of SNR</vt:lpstr>
      <vt:lpstr>Resulting Bit Error Rate Versus SNR</vt:lpstr>
      <vt:lpstr>Shannon Capacity</vt:lpstr>
      <vt:lpstr>Impact of Channel Bandwidth on Capacity</vt:lpstr>
      <vt:lpstr>Impact of SNR on Capacity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Design and Performance; Shannon Capacity</dc:title>
  <dc:creator>Kyle Jamieson</dc:creator>
  <cp:lastModifiedBy>Kyle Jamieson</cp:lastModifiedBy>
  <cp:revision>42</cp:revision>
  <cp:lastPrinted>2018-04-01T18:39:47Z</cp:lastPrinted>
  <dcterms:created xsi:type="dcterms:W3CDTF">2019-03-21T20:37:08Z</dcterms:created>
  <dcterms:modified xsi:type="dcterms:W3CDTF">2019-03-28T14:43:22Z</dcterms:modified>
</cp:coreProperties>
</file>