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55"/>
  </p:notesMasterIdLst>
  <p:handoutMasterIdLst>
    <p:handoutMasterId r:id="rId56"/>
  </p:handoutMasterIdLst>
  <p:sldIdLst>
    <p:sldId id="388" r:id="rId2"/>
    <p:sldId id="261" r:id="rId3"/>
    <p:sldId id="350" r:id="rId4"/>
    <p:sldId id="268" r:id="rId5"/>
    <p:sldId id="269" r:id="rId6"/>
    <p:sldId id="299" r:id="rId7"/>
    <p:sldId id="300" r:id="rId8"/>
    <p:sldId id="267" r:id="rId9"/>
    <p:sldId id="301" r:id="rId10"/>
    <p:sldId id="672" r:id="rId11"/>
    <p:sldId id="667" r:id="rId12"/>
    <p:sldId id="272" r:id="rId13"/>
    <p:sldId id="304" r:id="rId14"/>
    <p:sldId id="305" r:id="rId15"/>
    <p:sldId id="271" r:id="rId16"/>
    <p:sldId id="273" r:id="rId17"/>
    <p:sldId id="302" r:id="rId18"/>
    <p:sldId id="274" r:id="rId19"/>
    <p:sldId id="275" r:id="rId20"/>
    <p:sldId id="276" r:id="rId21"/>
    <p:sldId id="585" r:id="rId22"/>
    <p:sldId id="586" r:id="rId23"/>
    <p:sldId id="673" r:id="rId24"/>
    <p:sldId id="587" r:id="rId25"/>
    <p:sldId id="650" r:id="rId26"/>
    <p:sldId id="674" r:id="rId27"/>
    <p:sldId id="589" r:id="rId28"/>
    <p:sldId id="590" r:id="rId29"/>
    <p:sldId id="591" r:id="rId30"/>
    <p:sldId id="592" r:id="rId31"/>
    <p:sldId id="675" r:id="rId32"/>
    <p:sldId id="595" r:id="rId33"/>
    <p:sldId id="596" r:id="rId34"/>
    <p:sldId id="597" r:id="rId35"/>
    <p:sldId id="598" r:id="rId36"/>
    <p:sldId id="599" r:id="rId37"/>
    <p:sldId id="600" r:id="rId38"/>
    <p:sldId id="601" r:id="rId39"/>
    <p:sldId id="602" r:id="rId40"/>
    <p:sldId id="603" r:id="rId41"/>
    <p:sldId id="604" r:id="rId42"/>
    <p:sldId id="605" r:id="rId43"/>
    <p:sldId id="607" r:id="rId44"/>
    <p:sldId id="608" r:id="rId45"/>
    <p:sldId id="609" r:id="rId46"/>
    <p:sldId id="676" r:id="rId47"/>
    <p:sldId id="611" r:id="rId48"/>
    <p:sldId id="613" r:id="rId49"/>
    <p:sldId id="614" r:id="rId50"/>
    <p:sldId id="618" r:id="rId51"/>
    <p:sldId id="619" r:id="rId52"/>
    <p:sldId id="666" r:id="rId53"/>
    <p:sldId id="671" r:id="rId54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99"/>
    <a:srgbClr val="CCFFFF"/>
    <a:srgbClr val="92D050"/>
    <a:srgbClr val="FF3300"/>
    <a:srgbClr val="FFCC99"/>
    <a:srgbClr val="0000FF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7" autoAdjust="0"/>
    <p:restoredTop sz="83847" autoAdjust="0"/>
  </p:normalViewPr>
  <p:slideViewPr>
    <p:cSldViewPr snapToGrid="0">
      <p:cViewPr varScale="1">
        <p:scale>
          <a:sx n="98" d="100"/>
          <a:sy n="98" d="100"/>
        </p:scale>
        <p:origin x="21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4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4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fld id="{227F3E45-4A14-2D47-8F04-4BB42089EFB5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70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89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fld id="{B069701C-02A1-CE43-ADB4-E98A80C28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0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0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31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4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9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94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5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4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7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8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1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82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26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38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15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0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9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51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34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64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3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08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868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84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53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586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760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5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15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664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65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0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491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08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610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866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419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596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080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142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786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582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7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155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418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27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48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4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4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6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4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382000" cy="1905000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050" y="2971800"/>
            <a:ext cx="805900" cy="101817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4343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9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78755"/>
            <a:ext cx="8763000" cy="6298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32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2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2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defRPr sz="3600" spc="-1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5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8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487743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487743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0562-6296-9E41-94C7-4DAE5BF4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5936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defRPr sz="3600" spc="-1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7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4AC4-E5A6-0446-ADDB-6CB25A5D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defRPr sz="3600" spc="-1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72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DEDE-40D3-1C4C-B3CB-CF078D2D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6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B851-7313-6B4B-90F0-D21AC23BC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defRPr spc="-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92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47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553200"/>
            <a:ext cx="2133600" cy="2127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1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fld id="{62406363-7E77-DB4B-97E5-317AD9418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1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»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Bit Rate Adaptation and</a:t>
            </a:r>
            <a:br>
              <a:rPr lang="en-US" altLang="zh-CN" dirty="0"/>
            </a:br>
            <a:r>
              <a:rPr lang="en-US" altLang="zh-CN" dirty="0" err="1"/>
              <a:t>Rateless</a:t>
            </a:r>
            <a:r>
              <a:rPr lang="en-US" altLang="zh-CN" dirty="0"/>
              <a:t> Codes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COS </a:t>
            </a:r>
            <a:r>
              <a:rPr lang="en-US" altLang="zh-CN" sz="2800" dirty="0"/>
              <a:t>463</a:t>
            </a:r>
            <a:r>
              <a:rPr lang="en-US" sz="2800" dirty="0"/>
              <a:t>: Wireless </a:t>
            </a:r>
            <a:r>
              <a:rPr lang="en-US" altLang="zh-CN" sz="2800" dirty="0"/>
              <a:t>Networks</a:t>
            </a:r>
            <a:endParaRPr lang="en-US" sz="2800" dirty="0"/>
          </a:p>
          <a:p>
            <a:r>
              <a:rPr lang="en-US" sz="2800"/>
              <a:t>Lecture </a:t>
            </a:r>
            <a:r>
              <a:rPr lang="en-US"/>
              <a:t>10</a:t>
            </a:r>
            <a:endParaRPr lang="en-US" sz="2800" dirty="0"/>
          </a:p>
          <a:p>
            <a:r>
              <a:rPr lang="en-US" b="1" dirty="0"/>
              <a:t>Kyle Jamieson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BC039-DF45-AE4D-9A63-4F2B3995773D}"/>
              </a:ext>
            </a:extLst>
          </p:cNvPr>
          <p:cNvSpPr txBox="1"/>
          <p:nvPr/>
        </p:nvSpPr>
        <p:spPr>
          <a:xfrm>
            <a:off x="2868649" y="6202680"/>
            <a:ext cx="34067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[Parts adapted from H. Balakrishnan, M. Vutukuru]</a:t>
            </a:r>
          </a:p>
        </p:txBody>
      </p:sp>
    </p:spTree>
    <p:extLst>
      <p:ext uri="{BB962C8B-B14F-4D97-AF65-F5344CB8AC3E}">
        <p14:creationId xmlns:p14="http://schemas.microsoft.com/office/powerpoint/2010/main" val="156651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45A8EE9-4FDB-D241-8514-4F4387E947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447800"/>
                <a:ext cx="8763000" cy="17526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en-US" altLang="zh-CN" b="1" i="1" dirty="0"/>
                  <a:t>Signal-to-Noise</a:t>
                </a:r>
                <a:r>
                  <a:rPr lang="zh-CN" altLang="en-US" b="1" i="1" dirty="0"/>
                  <a:t> </a:t>
                </a:r>
                <a:r>
                  <a:rPr lang="en-US" altLang="zh-CN" b="1" i="1" dirty="0"/>
                  <a:t>Ratio </a:t>
                </a:r>
                <a:r>
                  <a:rPr lang="en-US" altLang="zh-CN" dirty="0"/>
                  <a:t>(SNR)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measures power ratio between a signal of interest and background noise: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𝑠𝑖𝑔𝑛𝑎𝑙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𝑛𝑜𝑖𝑠𝑒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45A8EE9-4FDB-D241-8514-4F4387E947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447800"/>
                <a:ext cx="8763000" cy="1752600"/>
              </a:xfrm>
              <a:blipFill>
                <a:blip r:embed="rId3"/>
                <a:stretch>
                  <a:fillRect l="-1739" t="-2878" r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Signal­</a:t>
            </a:r>
            <a:r>
              <a:rPr lang="zh-CN" altLang="en-US" dirty="0"/>
              <a:t> </a:t>
            </a:r>
            <a:r>
              <a:rPr lang="en-US" dirty="0"/>
              <a:t>to</a:t>
            </a:r>
            <a:r>
              <a:rPr lang="zh-CN" altLang="en-US" dirty="0"/>
              <a:t> </a:t>
            </a:r>
            <a:r>
              <a:rPr lang="en-US" dirty="0"/>
              <a:t>­Noise Ratio (SNR)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ECF86E-1C21-6948-88F4-6AB92D4D5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073301"/>
              </p:ext>
            </p:extLst>
          </p:nvPr>
        </p:nvGraphicFramePr>
        <p:xfrm>
          <a:off x="6180908" y="3052681"/>
          <a:ext cx="273449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246">
                  <a:extLst>
                    <a:ext uri="{9D8B030D-6E8A-4147-A177-3AD203B41FA5}">
                      <a16:colId xmlns:a16="http://schemas.microsoft.com/office/drawing/2014/main" val="2368051215"/>
                    </a:ext>
                  </a:extLst>
                </a:gridCol>
                <a:gridCol w="1367246">
                  <a:extLst>
                    <a:ext uri="{9D8B030D-6E8A-4147-A177-3AD203B41FA5}">
                      <a16:colId xmlns:a16="http://schemas.microsoft.com/office/drawing/2014/main" val="2825235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SNR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60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440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90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107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 (equal)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71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365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823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61182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580A9F40-FD7E-9348-A44F-74BFF42488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" y="3052680"/>
                <a:ext cx="5817326" cy="2459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36000" tIns="36000" rIns="36000" bIns="3600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defTabSz="457200" rtl="0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-1" charset="0"/>
                  <a:buChar char="•"/>
                  <a:defRPr sz="2400" kern="1200" spc="-50">
                    <a:solidFill>
                      <a:schemeClr val="tx1"/>
                    </a:solidFill>
                    <a:latin typeface="+mn-lt"/>
                    <a:ea typeface="ＭＳ Ｐゴシック" pitchFamily="-1" charset="-128"/>
                    <a:cs typeface="ＭＳ Ｐゴシック" pitchFamily="-1" charset="-128"/>
                  </a:defRPr>
                </a:lvl1pPr>
                <a:lvl2pPr marL="742950" indent="-285750" algn="l" defTabSz="457200" rtl="0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-1" charset="0"/>
                  <a:buChar char="–"/>
                  <a:defRPr sz="2400" kern="1200" spc="-50">
                    <a:solidFill>
                      <a:schemeClr val="tx1"/>
                    </a:solidFill>
                    <a:latin typeface="+mn-lt"/>
                    <a:ea typeface="ＭＳ Ｐゴシック" pitchFamily="-1" charset="-128"/>
                    <a:cs typeface="+mn-cs"/>
                  </a:defRPr>
                </a:lvl2pPr>
                <a:lvl3pPr marL="1143000" indent="-228600" algn="l" defTabSz="457200" rtl="0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-1" charset="0"/>
                  <a:buChar char="•"/>
                  <a:defRPr sz="2400" kern="1200" spc="-50">
                    <a:solidFill>
                      <a:schemeClr val="tx1"/>
                    </a:solidFill>
                    <a:latin typeface="+mn-lt"/>
                    <a:ea typeface="ＭＳ Ｐゴシック" pitchFamily="-1" charset="-128"/>
                    <a:cs typeface="+mn-cs"/>
                  </a:defRPr>
                </a:lvl3pPr>
                <a:lvl4pPr marL="1600200" indent="-228600" algn="l" defTabSz="457200" rtl="0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-1" charset="0"/>
                  <a:buChar char="–"/>
                  <a:defRPr sz="2400" kern="1200" spc="-50">
                    <a:solidFill>
                      <a:schemeClr val="tx1"/>
                    </a:solidFill>
                    <a:latin typeface="+mn-lt"/>
                    <a:ea typeface="ＭＳ Ｐゴシック" pitchFamily="-1" charset="-128"/>
                    <a:cs typeface="+mn-cs"/>
                  </a:defRPr>
                </a:lvl4pPr>
                <a:lvl5pPr marL="2057400" indent="-228600" algn="l" defTabSz="457200" rtl="0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 typeface="Arial" pitchFamily="-1" charset="0"/>
                  <a:buChar char="»"/>
                  <a:defRPr sz="2400" kern="1200" spc="-50">
                    <a:solidFill>
                      <a:schemeClr val="tx1"/>
                    </a:solidFill>
                    <a:latin typeface="+mn-lt"/>
                    <a:ea typeface="ＭＳ Ｐゴシック" pitchFamily="-1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Arial" charset="0"/>
                  <a:buChar char="•"/>
                </a:pPr>
                <a:r>
                  <a:rPr lang="en-US" altLang="zh-CN" b="0" dirty="0"/>
                  <a:t>SNR</a:t>
                </a:r>
                <a:r>
                  <a:rPr lang="zh-CN" altLang="en-US" b="0" dirty="0"/>
                  <a:t> </a:t>
                </a:r>
                <a:r>
                  <a:rPr lang="en-US" altLang="zh-CN" b="0" dirty="0"/>
                  <a:t>is</a:t>
                </a:r>
                <a:r>
                  <a:rPr lang="zh-CN" altLang="en-US" b="0" dirty="0"/>
                  <a:t> </a:t>
                </a:r>
                <a:r>
                  <a:rPr lang="en-US" altLang="zh-CN" b="0" dirty="0"/>
                  <a:t>often</a:t>
                </a:r>
                <a:r>
                  <a:rPr lang="zh-CN" altLang="en-US" b="0" dirty="0"/>
                  <a:t> </a:t>
                </a:r>
                <a:r>
                  <a:rPr lang="en-US" altLang="zh-CN" b="0" dirty="0"/>
                  <a:t>expressed</a:t>
                </a:r>
                <a:r>
                  <a:rPr lang="zh-CN" altLang="en-US" b="0" dirty="0"/>
                  <a:t> </a:t>
                </a:r>
                <a:r>
                  <a:rPr lang="en-US" altLang="zh-CN" b="0" dirty="0"/>
                  <a:t>in</a:t>
                </a:r>
                <a:r>
                  <a:rPr lang="zh-CN" altLang="en-US" b="0" dirty="0"/>
                  <a:t> </a:t>
                </a:r>
                <a:r>
                  <a:rPr lang="en-US" altLang="zh-CN" b="1" i="1" dirty="0"/>
                  <a:t>decibels</a:t>
                </a:r>
                <a:r>
                  <a:rPr lang="zh-CN" altLang="en-US" b="0" dirty="0"/>
                  <a:t> </a:t>
                </a:r>
                <a:r>
                  <a:rPr lang="en-US" altLang="zh-CN" b="0" dirty="0"/>
                  <a:t>(dB), 10 times the base-10 logarithm of a quantity: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>
                        <a:latin typeface="Cambria Math" panose="02040503050406030204" pitchFamily="18" charset="0"/>
                      </a:rPr>
                      <m:t>SNR</m:t>
                    </m:r>
                    <m:r>
                      <m:rPr>
                        <m:nor/>
                      </m:rPr>
                      <a:rPr lang="en-US" b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nor/>
                      </m:rPr>
                      <a:rPr lang="en-US" b="0" smtClean="0">
                        <a:latin typeface="Cambria Math" panose="02040503050406030204" pitchFamily="18" charset="0"/>
                      </a:rPr>
                      <m:t>dB</m:t>
                    </m:r>
                    <m:r>
                      <m:rPr>
                        <m:nor/>
                      </m:rPr>
                      <a:rPr lang="en-US" b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𝑠𝑖𝑔𝑛𝑎𝑙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𝑛𝑜𝑖𝑠𝑒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altLang="zh-CN" b="0" dirty="0"/>
              </a:p>
              <a:p>
                <a:pPr>
                  <a:lnSpc>
                    <a:spcPct val="100000"/>
                  </a:lnSpc>
                </a:pPr>
                <a:endParaRPr lang="en-US" b="0" dirty="0"/>
              </a:p>
            </p:txBody>
          </p:sp>
        </mc:Choice>
        <mc:Fallback xmlns="">
          <p:sp>
            <p:nvSpPr>
              <p:cNvPr id="10" name="Content Placeholder 5">
                <a:extLst>
                  <a:ext uri="{FF2B5EF4-FFF2-40B4-BE49-F238E27FC236}">
                    <a16:creationId xmlns:a16="http://schemas.microsoft.com/office/drawing/2014/main" id="{580A9F40-FD7E-9348-A44F-74BFF4248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3052680"/>
                <a:ext cx="5817326" cy="2459845"/>
              </a:xfrm>
              <a:prstGeom prst="rect">
                <a:avLst/>
              </a:prstGeom>
              <a:blipFill>
                <a:blip r:embed="rId4"/>
                <a:stretch>
                  <a:fillRect l="-2620" t="-2577" r="-24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215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Visualizing Signal to Noise Ratio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2713"/>
          <a:stretch/>
        </p:blipFill>
        <p:spPr>
          <a:xfrm>
            <a:off x="4623897" y="2533742"/>
            <a:ext cx="2969491" cy="33184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9884DFE-8F7C-6848-B9BD-E66F9B4E79D2}"/>
              </a:ext>
            </a:extLst>
          </p:cNvPr>
          <p:cNvGrpSpPr/>
          <p:nvPr/>
        </p:nvGrpSpPr>
        <p:grpSpPr>
          <a:xfrm>
            <a:off x="416095" y="2533741"/>
            <a:ext cx="4193331" cy="2547257"/>
            <a:chOff x="605090" y="2103120"/>
            <a:chExt cx="4193331" cy="2547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2071" t="16640" r="2370" b="5567"/>
            <a:stretch/>
          </p:blipFill>
          <p:spPr>
            <a:xfrm>
              <a:off x="605090" y="2103120"/>
              <a:ext cx="4193331" cy="254725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ACEE97-BFD0-E74C-9934-E901E8C5702D}"/>
                </a:ext>
              </a:extLst>
            </p:cNvPr>
            <p:cNvSpPr/>
            <p:nvPr/>
          </p:nvSpPr>
          <p:spPr>
            <a:xfrm>
              <a:off x="2701755" y="2231110"/>
              <a:ext cx="1322262" cy="861772"/>
            </a:xfrm>
            <a:prstGeom prst="rect">
              <a:avLst/>
            </a:prstGeom>
            <a:solidFill>
              <a:schemeClr val="bg1"/>
            </a:solidFill>
            <a:ln w="38100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D714C92-E47D-E845-ABFC-8024EEC8C2D6}"/>
                </a:ext>
              </a:extLst>
            </p:cNvPr>
            <p:cNvCxnSpPr>
              <a:cxnSpLocks/>
            </p:cNvCxnSpPr>
            <p:nvPr/>
          </p:nvCxnSpPr>
          <p:spPr>
            <a:xfrm>
              <a:off x="2687284" y="2695929"/>
              <a:ext cx="1322262" cy="0"/>
            </a:xfrm>
            <a:prstGeom prst="straightConnector1">
              <a:avLst/>
            </a:prstGeom>
            <a:ln>
              <a:solidFill>
                <a:schemeClr val="tx2"/>
              </a:solidFill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 descr="bpsk-high-snr.png">
            <a:extLst>
              <a:ext uri="{FF2B5EF4-FFF2-40B4-BE49-F238E27FC236}">
                <a16:creationId xmlns:a16="http://schemas.microsoft.com/office/drawing/2014/main" id="{89E73160-D7DD-6544-BA92-88D2DEDAA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497" y="2661731"/>
            <a:ext cx="1423339" cy="1402095"/>
          </a:xfrm>
          <a:prstGeom prst="rect">
            <a:avLst/>
          </a:prstGeom>
        </p:spPr>
      </p:pic>
      <p:pic>
        <p:nvPicPr>
          <p:cNvPr id="9" name="Picture 8" descr="bpsk-low-snr.png">
            <a:extLst>
              <a:ext uri="{FF2B5EF4-FFF2-40B4-BE49-F238E27FC236}">
                <a16:creationId xmlns:a16="http://schemas.microsoft.com/office/drawing/2014/main" id="{82F2437E-B73A-ED4F-B608-7CC9145D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497" y="4317275"/>
            <a:ext cx="1423339" cy="1430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5F9098-6006-FE4A-BBD9-726AEAD18234}"/>
              </a:ext>
            </a:extLst>
          </p:cNvPr>
          <p:cNvSpPr txBox="1"/>
          <p:nvPr/>
        </p:nvSpPr>
        <p:spPr>
          <a:xfrm>
            <a:off x="5046169" y="1743444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Signal view: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69389-51AC-DF46-92F3-6AC301C0D27A}"/>
              </a:ext>
            </a:extLst>
          </p:cNvPr>
          <p:cNvSpPr txBox="1"/>
          <p:nvPr/>
        </p:nvSpPr>
        <p:spPr>
          <a:xfrm>
            <a:off x="7124912" y="1737360"/>
            <a:ext cx="1808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Constellation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view:</a:t>
            </a:r>
          </a:p>
        </p:txBody>
      </p:sp>
    </p:spTree>
    <p:extLst>
      <p:ext uri="{BB962C8B-B14F-4D97-AF65-F5344CB8AC3E}">
        <p14:creationId xmlns:p14="http://schemas.microsoft.com/office/powerpoint/2010/main" val="195649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Modulation adaptation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qpsk-very-low-sn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2852002" cy="214027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97722" y="1417638"/>
            <a:ext cx="2901185" cy="2103975"/>
            <a:chOff x="2897722" y="1417638"/>
            <a:chExt cx="2901185" cy="2103975"/>
          </a:xfrm>
        </p:grpSpPr>
        <p:pic>
          <p:nvPicPr>
            <p:cNvPr id="7" name="Picture 6" descr="bpsk-low-sn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5374" y="1417638"/>
              <a:ext cx="2093533" cy="2103975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2897722" y="2011903"/>
              <a:ext cx="822960" cy="822960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0" name="Group 19"/>
          <p:cNvGrpSpPr/>
          <p:nvPr/>
        </p:nvGrpSpPr>
        <p:grpSpPr>
          <a:xfrm>
            <a:off x="2874417" y="3771836"/>
            <a:ext cx="2924490" cy="2088325"/>
            <a:chOff x="2874417" y="3771836"/>
            <a:chExt cx="2924490" cy="2088325"/>
          </a:xfrm>
        </p:grpSpPr>
        <p:pic>
          <p:nvPicPr>
            <p:cNvPr id="9" name="Picture 8" descr="qpsk-medium-sn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5374" y="3771836"/>
              <a:ext cx="2093533" cy="2088325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>
            <a:xfrm>
              <a:off x="2874417" y="4330429"/>
              <a:ext cx="822960" cy="822960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2" name="Group 21"/>
          <p:cNvGrpSpPr/>
          <p:nvPr/>
        </p:nvGrpSpPr>
        <p:grpSpPr>
          <a:xfrm>
            <a:off x="5730240" y="3771836"/>
            <a:ext cx="2904765" cy="2088561"/>
            <a:chOff x="5730240" y="3771836"/>
            <a:chExt cx="2904765" cy="2088561"/>
          </a:xfrm>
        </p:grpSpPr>
        <p:pic>
          <p:nvPicPr>
            <p:cNvPr id="10" name="Picture 9" descr="qam16-medium-sn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6053" y="3771836"/>
              <a:ext cx="2098952" cy="2088561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>
              <a:off x="5730240" y="4330429"/>
              <a:ext cx="822960" cy="822960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298" y="1417638"/>
            <a:ext cx="425478" cy="42547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44297" y="3771836"/>
            <a:ext cx="2289906" cy="2088561"/>
            <a:chOff x="544297" y="3771836"/>
            <a:chExt cx="2289906" cy="2088561"/>
          </a:xfrm>
        </p:grpSpPr>
        <p:pic>
          <p:nvPicPr>
            <p:cNvPr id="8" name="Picture 7" descr="bpsk-high-snr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037" y="3814233"/>
              <a:ext cx="2077166" cy="204616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4297" y="3771836"/>
              <a:ext cx="425479" cy="425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954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3314339" y="3882365"/>
            <a:ext cx="436562" cy="474663"/>
            <a:chOff x="4496980" y="2465387"/>
            <a:chExt cx="436596" cy="475241"/>
          </a:xfrm>
        </p:grpSpPr>
        <p:cxnSp>
          <p:nvCxnSpPr>
            <p:cNvPr id="11" name="Straight Connector 18"/>
            <p:cNvCxnSpPr>
              <a:cxnSpLocks noChangeShapeType="1"/>
            </p:cNvCxnSpPr>
            <p:nvPr/>
          </p:nvCxnSpPr>
          <p:spPr bwMode="auto">
            <a:xfrm rot="5400000" flipH="1" flipV="1">
              <a:off x="4483987" y="2702214"/>
              <a:ext cx="475239" cy="158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2" name="Straight Connector 21"/>
            <p:cNvCxnSpPr>
              <a:cxnSpLocks noChangeShapeType="1"/>
            </p:cNvCxnSpPr>
            <p:nvPr/>
          </p:nvCxnSpPr>
          <p:spPr bwMode="auto">
            <a:xfrm>
              <a:off x="4496980" y="2465387"/>
              <a:ext cx="436596" cy="1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" name="Straight Connector 24"/>
            <p:cNvCxnSpPr>
              <a:cxnSpLocks noChangeShapeType="1"/>
            </p:cNvCxnSpPr>
            <p:nvPr/>
          </p:nvCxnSpPr>
          <p:spPr bwMode="auto">
            <a:xfrm rot="10800000" flipV="1">
              <a:off x="4722406" y="2465388"/>
              <a:ext cx="211170" cy="197646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" name="Straight Connector 26"/>
            <p:cNvCxnSpPr>
              <a:cxnSpLocks noChangeShapeType="1"/>
            </p:cNvCxnSpPr>
            <p:nvPr/>
          </p:nvCxnSpPr>
          <p:spPr bwMode="auto">
            <a:xfrm>
              <a:off x="4496980" y="2466181"/>
              <a:ext cx="225426" cy="196856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" name="Straight Connector 53"/>
            <p:cNvCxnSpPr>
              <a:cxnSpLocks noChangeShapeType="1"/>
            </p:cNvCxnSpPr>
            <p:nvPr/>
          </p:nvCxnSpPr>
          <p:spPr bwMode="auto">
            <a:xfrm>
              <a:off x="4550825" y="2940627"/>
              <a:ext cx="164453" cy="1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Rate Adaptation in the Physical Layer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9855" y="1854588"/>
            <a:ext cx="232624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0" dirty="0">
                <a:latin typeface="Arial" panose="020B0604020202020204" pitchFamily="34" charset="0"/>
              </a:rPr>
              <a:t>source bits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9855" y="2731269"/>
            <a:ext cx="2326249" cy="8229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/>
              <a:t>Channel encoder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9855" y="4118903"/>
            <a:ext cx="2326249" cy="8229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/>
              <a:t>Modulation (BPSK, QPSK, …)</a:t>
            </a:r>
          </a:p>
        </p:txBody>
      </p:sp>
      <p:cxnSp>
        <p:nvCxnSpPr>
          <p:cNvPr id="27" name="Straight Arrow Connector 26"/>
          <p:cNvCxnSpPr>
            <a:stCxn id="6" idx="2"/>
            <a:endCxn id="7" idx="0"/>
          </p:cNvCxnSpPr>
          <p:nvPr/>
        </p:nvCxnSpPr>
        <p:spPr>
          <a:xfrm rot="5400000">
            <a:off x="1970083" y="2508372"/>
            <a:ext cx="44579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2"/>
            <a:endCxn id="9" idx="0"/>
          </p:cNvCxnSpPr>
          <p:nvPr/>
        </p:nvCxnSpPr>
        <p:spPr>
          <a:xfrm rot="5400000">
            <a:off x="1910643" y="3836566"/>
            <a:ext cx="564674" cy="1588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315195" y="2270880"/>
            <a:ext cx="78258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0" dirty="0">
                <a:latin typeface="Arial" panose="020B0604020202020204" pitchFamily="34" charset="0"/>
              </a:rPr>
              <a:t>k bits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1107" y="3607521"/>
            <a:ext cx="79701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0" dirty="0">
                <a:latin typeface="Arial" panose="020B0604020202020204" pitchFamily="34" charset="0"/>
              </a:rPr>
              <a:t>n bits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93578" y="5431556"/>
            <a:ext cx="29177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0" dirty="0">
                <a:latin typeface="Arial" panose="020B0604020202020204" pitchFamily="34" charset="0"/>
              </a:rPr>
              <a:t>Code rate: R = k/n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180673" y="1854589"/>
            <a:ext cx="3927332" cy="3086480"/>
            <a:chOff x="4180673" y="1854589"/>
            <a:chExt cx="3927332" cy="3086480"/>
          </a:xfrm>
        </p:grpSpPr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5379061" y="3883158"/>
              <a:ext cx="436563" cy="479425"/>
              <a:chOff x="4620385" y="3245641"/>
              <a:chExt cx="436596" cy="479788"/>
            </a:xfrm>
          </p:grpSpPr>
          <p:cxnSp>
            <p:nvCxnSpPr>
              <p:cNvPr id="17" name="Straight Connector 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607392" y="3482468"/>
                <a:ext cx="475239" cy="1588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8" name="Straight Connector 55"/>
              <p:cNvCxnSpPr>
                <a:cxnSpLocks noChangeShapeType="1"/>
              </p:cNvCxnSpPr>
              <p:nvPr/>
            </p:nvCxnSpPr>
            <p:spPr bwMode="auto">
              <a:xfrm>
                <a:off x="4620385" y="3245641"/>
                <a:ext cx="436596" cy="1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" name="Straight Connector 56"/>
              <p:cNvCxnSpPr>
                <a:cxnSpLocks noChangeShapeType="1"/>
              </p:cNvCxnSpPr>
              <p:nvPr/>
            </p:nvCxnSpPr>
            <p:spPr bwMode="auto">
              <a:xfrm rot="10800000" flipV="1">
                <a:off x="4845811" y="3245642"/>
                <a:ext cx="211170" cy="197646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" name="Straight Connector 57"/>
              <p:cNvCxnSpPr>
                <a:cxnSpLocks noChangeShapeType="1"/>
              </p:cNvCxnSpPr>
              <p:nvPr/>
            </p:nvCxnSpPr>
            <p:spPr bwMode="auto">
              <a:xfrm>
                <a:off x="4620385" y="3246435"/>
                <a:ext cx="225426" cy="196856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1" name="Straight Connector 58"/>
              <p:cNvCxnSpPr>
                <a:cxnSpLocks noChangeShapeType="1"/>
              </p:cNvCxnSpPr>
              <p:nvPr/>
            </p:nvCxnSpPr>
            <p:spPr bwMode="auto">
              <a:xfrm>
                <a:off x="4844217" y="3723841"/>
                <a:ext cx="167913" cy="1588"/>
              </a:xfrm>
              <a:prstGeom prst="line">
                <a:avLst/>
              </a:prstGeom>
              <a:noFill/>
              <a:ln w="38100" cap="rnd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2" name="Lightning Bolt 21"/>
            <p:cNvSpPr/>
            <p:nvPr/>
          </p:nvSpPr>
          <p:spPr>
            <a:xfrm rot="7550943">
              <a:off x="4180673" y="3472472"/>
              <a:ext cx="822960" cy="822960"/>
            </a:xfrm>
            <a:prstGeom prst="lightningBol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5781756" y="4118109"/>
              <a:ext cx="2326249" cy="82296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/>
                <a:t>Demodulation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33705" y="1854589"/>
              <a:ext cx="202235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 b="0" dirty="0">
                  <a:latin typeface="Arial" panose="020B0604020202020204" pitchFamily="34" charset="0"/>
                </a:rPr>
                <a:t>source bits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81756" y="2731269"/>
              <a:ext cx="2326249" cy="82296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/>
                <a:t>Channel decoder</a:t>
              </a:r>
            </a:p>
          </p:txBody>
        </p:sp>
        <p:cxnSp>
          <p:nvCxnSpPr>
            <p:cNvPr id="38" name="Straight Arrow Connector 37"/>
            <p:cNvCxnSpPr>
              <a:stCxn id="23" idx="0"/>
              <a:endCxn id="25" idx="2"/>
            </p:cNvCxnSpPr>
            <p:nvPr/>
          </p:nvCxnSpPr>
          <p:spPr>
            <a:xfrm rot="5400000" flipH="1" flipV="1">
              <a:off x="6662941" y="3836169"/>
              <a:ext cx="563880" cy="1588"/>
            </a:xfrm>
            <a:prstGeom prst="straightConnector1">
              <a:avLst/>
            </a:prstGeom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176785" y="3656778"/>
              <a:ext cx="7538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n bits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76785" y="2285475"/>
              <a:ext cx="75387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k bits</a:t>
              </a:r>
            </a:p>
          </p:txBody>
        </p:sp>
        <p:cxnSp>
          <p:nvCxnSpPr>
            <p:cNvPr id="43" name="Straight Arrow Connector 42"/>
            <p:cNvCxnSpPr>
              <a:stCxn id="25" idx="0"/>
            </p:cNvCxnSpPr>
            <p:nvPr/>
          </p:nvCxnSpPr>
          <p:spPr>
            <a:xfrm rot="16200000" flipV="1">
              <a:off x="6721985" y="2508373"/>
              <a:ext cx="445000" cy="7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2578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802.11: adapt code rate, modulation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dot11-rat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26" y="1606905"/>
            <a:ext cx="6289525" cy="42552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6926" y="1606905"/>
            <a:ext cx="591474" cy="4255228"/>
          </a:xfrm>
          <a:prstGeom prst="rect">
            <a:avLst/>
          </a:prstGeom>
          <a:solidFill>
            <a:srgbClr val="FF66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14294" y="1606905"/>
            <a:ext cx="1274103" cy="4255228"/>
          </a:xfrm>
          <a:prstGeom prst="rect">
            <a:avLst/>
          </a:prstGeom>
          <a:solidFill>
            <a:srgbClr val="FF66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76981" y="1606905"/>
            <a:ext cx="793616" cy="4255228"/>
          </a:xfrm>
          <a:prstGeom prst="rect">
            <a:avLst/>
          </a:prstGeom>
          <a:solidFill>
            <a:srgbClr val="FF66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7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 vs SNR</a:t>
            </a:r>
          </a:p>
        </p:txBody>
      </p:sp>
      <p:pic>
        <p:nvPicPr>
          <p:cNvPr id="7" name="Content Placeholder 6" descr="ber-snr.pdf"/>
          <p:cNvPicPr>
            <a:picLocks noGrp="1" noChangeAspect="1"/>
          </p:cNvPicPr>
          <p:nvPr>
            <p:ph idx="1"/>
          </p:nvPr>
        </p:nvPicPr>
        <p:blipFill>
          <a:blip r:embed="rId3"/>
          <a:srcRect l="-10360" r="-10360"/>
          <a:stretch>
            <a:fillRect/>
          </a:stretch>
        </p:blipFill>
        <p:spPr>
          <a:xfrm>
            <a:off x="185738" y="1219200"/>
            <a:ext cx="8739187" cy="509428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43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534"/>
            <a:ext cx="8229600" cy="737374"/>
          </a:xfrm>
        </p:spPr>
        <p:txBody>
          <a:bodyPr/>
          <a:lstStyle/>
          <a:p>
            <a:r>
              <a:rPr lang="en-US" dirty="0"/>
              <a:t>Packetized throughput</a:t>
            </a:r>
          </a:p>
        </p:txBody>
      </p:sp>
      <p:pic>
        <p:nvPicPr>
          <p:cNvPr id="7" name="Content Placeholder 6" descr="thruput-snr-packets.pdf"/>
          <p:cNvPicPr>
            <a:picLocks noGrp="1" noChangeAspect="1"/>
          </p:cNvPicPr>
          <p:nvPr>
            <p:ph idx="1"/>
          </p:nvPr>
        </p:nvPicPr>
        <p:blipFill>
          <a:blip r:embed="rId3"/>
          <a:srcRect l="-11903" r="-11903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72775" y="1245183"/>
            <a:ext cx="6702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</a:rPr>
              <a:t>Throughput = delivery rate × bitrate = (1 − BER)</a:t>
            </a:r>
            <a:r>
              <a:rPr lang="en-US" b="0" baseline="30000" dirty="0">
                <a:latin typeface="Arial" panose="020B0604020202020204" pitchFamily="34" charset="0"/>
              </a:rPr>
              <a:t>n</a:t>
            </a:r>
            <a:r>
              <a:rPr lang="en-US" b="0" dirty="0">
                <a:latin typeface="Arial" panose="020B0604020202020204" pitchFamily="34" charset="0"/>
              </a:rPr>
              <a:t> × bitrate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356350"/>
            <a:ext cx="2381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</a:rPr>
              <a:t>n = 1500 × 8 bits</a:t>
            </a:r>
          </a:p>
        </p:txBody>
      </p:sp>
    </p:spTree>
    <p:extLst>
      <p:ext uri="{BB962C8B-B14F-4D97-AF65-F5344CB8AC3E}">
        <p14:creationId xmlns:p14="http://schemas.microsoft.com/office/powerpoint/2010/main" val="4076215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Link/PHY checks packet integrity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92958" y="3244423"/>
            <a:ext cx="2628900" cy="781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Link layer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808391" y="2109361"/>
            <a:ext cx="1351755" cy="2232025"/>
            <a:chOff x="5328443" y="2262188"/>
            <a:chExt cx="1351755" cy="2232025"/>
          </a:xfrm>
        </p:grpSpPr>
        <p:cxnSp>
          <p:nvCxnSpPr>
            <p:cNvPr id="16" name="Straight Arrow Connector 29"/>
            <p:cNvCxnSpPr>
              <a:cxnSpLocks noChangeShapeType="1"/>
              <a:stCxn id="14" idx="0"/>
              <a:endCxn id="18" idx="2"/>
            </p:cNvCxnSpPr>
            <p:nvPr/>
          </p:nvCxnSpPr>
          <p:spPr bwMode="auto">
            <a:xfrm rot="5400000" flipH="1" flipV="1">
              <a:off x="5175646" y="3468292"/>
              <a:ext cx="1658937" cy="8731"/>
            </a:xfrm>
            <a:prstGeom prst="straightConnector1">
              <a:avLst/>
            </a:prstGeom>
            <a:ln>
              <a:solidFill>
                <a:srgbClr val="008000"/>
              </a:solidFill>
              <a:headEnd/>
              <a:tailEnd type="arrow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6287293" y="4302125"/>
              <a:ext cx="190500" cy="192088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6093618" y="4302125"/>
              <a:ext cx="192087" cy="192088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328443" y="4302125"/>
              <a:ext cx="192087" cy="192088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520530" y="4302125"/>
              <a:ext cx="192088" cy="192088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5712618" y="4302125"/>
              <a:ext cx="192087" cy="192088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904705" y="4302125"/>
              <a:ext cx="192088" cy="192088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477793" y="4302125"/>
              <a:ext cx="192087" cy="192088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5338761" y="2262188"/>
              <a:ext cx="1341437" cy="381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b">
              <a:prstTxWarp prst="textNoShape">
                <a:avLst/>
              </a:prstTxWarp>
            </a:bodyPr>
            <a:lstStyle/>
            <a:p>
              <a:pPr algn="ctr"/>
              <a:r>
                <a:rPr lang="en-US" sz="2400" b="0" dirty="0">
                  <a:latin typeface="Arial" panose="020B0604020202020204" pitchFamily="34" charset="0"/>
                </a:rPr>
                <a:t>packet</a:t>
              </a:r>
            </a:p>
          </p:txBody>
        </p:sp>
      </p:grpSp>
      <p:grpSp>
        <p:nvGrpSpPr>
          <p:cNvPr id="19" name="Group 38"/>
          <p:cNvGrpSpPr>
            <a:grpSpLocks/>
          </p:cNvGrpSpPr>
          <p:nvPr/>
        </p:nvGrpSpPr>
        <p:grpSpPr bwMode="auto">
          <a:xfrm>
            <a:off x="5145882" y="3915936"/>
            <a:ext cx="1343025" cy="425450"/>
            <a:chOff x="3930651" y="3905250"/>
            <a:chExt cx="1343024" cy="425450"/>
          </a:xfrm>
        </p:grpSpPr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4889500" y="4138403"/>
              <a:ext cx="192087" cy="192297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4695825" y="4138403"/>
              <a:ext cx="192087" cy="19229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3930651" y="4138403"/>
              <a:ext cx="192087" cy="192297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4122738" y="4138403"/>
              <a:ext cx="192088" cy="192297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4314826" y="4138403"/>
              <a:ext cx="192087" cy="192297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4506912" y="4138403"/>
              <a:ext cx="192088" cy="19229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5081587" y="4138403"/>
              <a:ext cx="192088" cy="192297"/>
            </a:xfrm>
            <a:prstGeom prst="rect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  <p:sp>
          <p:nvSpPr>
            <p:cNvPr id="27" name="Multiply 26"/>
            <p:cNvSpPr/>
            <p:nvPr/>
          </p:nvSpPr>
          <p:spPr bwMode="auto">
            <a:xfrm>
              <a:off x="4403726" y="3905250"/>
              <a:ext cx="304800" cy="306387"/>
            </a:xfrm>
            <a:prstGeom prst="mathMultiply">
              <a:avLst/>
            </a:prstGeom>
            <a:solidFill>
              <a:srgbClr val="FF0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="0" dirty="0">
                <a:latin typeface="Arial" panose="020B0604020202020204" pitchFamily="34" charset="0"/>
              </a:endParaRPr>
            </a:p>
          </p:txBody>
        </p:sp>
      </p:grp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792958" y="4025473"/>
            <a:ext cx="2628900" cy="7651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Physical layer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52094" y="4647773"/>
            <a:ext cx="3713163" cy="954107"/>
          </a:xfrm>
          <a:prstGeom prst="rect">
            <a:avLst/>
          </a:prstGeom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38138" lvl="1" indent="-338138" eaLnBrk="0" hangingPunct="0">
              <a:buFont typeface="Arial" charset="0"/>
              <a:buChar char="•"/>
            </a:pPr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</a:rPr>
              <a:t>Change modulation</a:t>
            </a:r>
          </a:p>
          <a:p>
            <a:pPr marL="338138" lvl="1" indent="-338138" eaLnBrk="0" hangingPunct="0">
              <a:buFont typeface="Arial" charset="0"/>
              <a:buChar char="•"/>
            </a:pPr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</a:rPr>
              <a:t>Change coding rate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792958" y="2109361"/>
            <a:ext cx="2628900" cy="781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Network layer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67556" y="2890411"/>
            <a:ext cx="7382271" cy="354012"/>
          </a:xfrm>
          <a:prstGeom prst="rect">
            <a:avLst/>
          </a:prstGeom>
          <a:solidFill>
            <a:schemeClr val="tx1"/>
          </a:solidFill>
          <a:ln w="38100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</a:rPr>
              <a:t>Frame checksum: pass only entirely correct frames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5964" y="4039384"/>
            <a:ext cx="7521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</a:rPr>
              <a:t>BER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52615" y="2412146"/>
            <a:ext cx="338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spc="-150" dirty="0">
                <a:latin typeface="Arial" panose="020B0604020202020204" pitchFamily="34" charset="0"/>
              </a:rPr>
              <a:t>Packet delivery rate = (1−BER)</a:t>
            </a:r>
            <a:r>
              <a:rPr lang="en-US" b="0" spc="-150" baseline="30000" dirty="0">
                <a:latin typeface="Arial" panose="020B0604020202020204" pitchFamily="34" charset="0"/>
              </a:rPr>
              <a:t>n</a:t>
            </a:r>
            <a:endParaRPr lang="en-US" b="0" spc="-150" dirty="0">
              <a:latin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72775" y="1417638"/>
            <a:ext cx="6702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</a:rPr>
              <a:t>Throughput = delivery rate × bitrate = (1 − BER)</a:t>
            </a:r>
            <a:r>
              <a:rPr lang="en-US" b="0" baseline="30000" dirty="0">
                <a:latin typeface="Arial" panose="020B0604020202020204" pitchFamily="34" charset="0"/>
              </a:rPr>
              <a:t>n</a:t>
            </a:r>
            <a:r>
              <a:rPr lang="en-US" b="0" dirty="0">
                <a:latin typeface="Arial" panose="020B0604020202020204" pitchFamily="34" charset="0"/>
              </a:rPr>
              <a:t> × bitrate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400" y="6309209"/>
            <a:ext cx="2090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</a:rPr>
              <a:t>n = 1500 × 8 bits</a:t>
            </a:r>
          </a:p>
        </p:txBody>
      </p:sp>
    </p:spTree>
    <p:extLst>
      <p:ext uri="{BB962C8B-B14F-4D97-AF65-F5344CB8AC3E}">
        <p14:creationId xmlns:p14="http://schemas.microsoft.com/office/powerpoint/2010/main" val="3464198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rate vs BER</a:t>
            </a:r>
          </a:p>
        </p:txBody>
      </p:sp>
      <p:pic>
        <p:nvPicPr>
          <p:cNvPr id="7" name="Content Placeholder 6" descr="packet_thruput_ber.png"/>
          <p:cNvPicPr>
            <a:picLocks noGrp="1" noChangeAspect="1"/>
          </p:cNvPicPr>
          <p:nvPr>
            <p:ph idx="1"/>
          </p:nvPr>
        </p:nvPicPr>
        <p:blipFill>
          <a:blip r:embed="rId3"/>
          <a:srcRect l="-8255" r="-8255"/>
          <a:stretch>
            <a:fillRect/>
          </a:stretch>
        </p:blipFill>
        <p:spPr>
          <a:xfrm>
            <a:off x="404001" y="1459479"/>
            <a:ext cx="8739999" cy="509372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76492" y="1861765"/>
            <a:ext cx="637418" cy="4080848"/>
          </a:xfrm>
          <a:prstGeom prst="rect">
            <a:avLst/>
          </a:prstGeom>
          <a:solidFill>
            <a:srgbClr val="C0504D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76492" y="5867402"/>
            <a:ext cx="637418" cy="63741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62671" y="1416843"/>
            <a:ext cx="6702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</a:rPr>
              <a:t>Throughput = delivery rate × bitrate = (1 − </a:t>
            </a:r>
            <a:r>
              <a:rPr lang="en-US" b="0" dirty="0" err="1">
                <a:latin typeface="Arial" panose="020B0604020202020204" pitchFamily="34" charset="0"/>
              </a:rPr>
              <a:t>BER)</a:t>
            </a:r>
            <a:r>
              <a:rPr lang="en-US" b="0" baseline="30000" dirty="0" err="1">
                <a:latin typeface="Arial" panose="020B0604020202020204" pitchFamily="34" charset="0"/>
              </a:rPr>
              <a:t>n</a:t>
            </a:r>
            <a:r>
              <a:rPr lang="en-US" b="0" dirty="0">
                <a:latin typeface="Arial" panose="020B0604020202020204" pitchFamily="34" charset="0"/>
              </a:rPr>
              <a:t> × bitrate</a:t>
            </a:r>
          </a:p>
        </p:txBody>
      </p:sp>
    </p:spTree>
    <p:extLst>
      <p:ext uri="{BB962C8B-B14F-4D97-AF65-F5344CB8AC3E}">
        <p14:creationId xmlns:p14="http://schemas.microsoft.com/office/powerpoint/2010/main" val="349738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6" descr="ber-snr.pdf"/>
          <p:cNvPicPr>
            <a:picLocks noChangeAspect="1"/>
          </p:cNvPicPr>
          <p:nvPr/>
        </p:nvPicPr>
        <p:blipFill>
          <a:blip r:embed="rId3"/>
          <a:srcRect l="-10372" r="-10372"/>
          <a:stretch>
            <a:fillRect/>
          </a:stretch>
        </p:blipFill>
        <p:spPr>
          <a:xfrm>
            <a:off x="1097557" y="2078271"/>
            <a:ext cx="5847245" cy="3407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 vs SNR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98978"/>
            <a:ext cx="8739999" cy="975791"/>
          </a:xfrm>
        </p:spPr>
        <p:txBody>
          <a:bodyPr>
            <a:normAutofit/>
          </a:bodyPr>
          <a:lstStyle/>
          <a:p>
            <a:r>
              <a:rPr lang="en-US" dirty="0"/>
              <a:t>Let’s go back to the BER vs SNR graph</a:t>
            </a:r>
          </a:p>
          <a:p>
            <a:pPr lvl="1"/>
            <a:r>
              <a:rPr lang="en-US" spc="-150" dirty="0"/>
              <a:t>For each modulation: </a:t>
            </a:r>
            <a:r>
              <a:rPr lang="en-US" i="1" spc="-150" dirty="0"/>
              <a:t>What are the SNRs required for BER &lt; 10</a:t>
            </a:r>
            <a:r>
              <a:rPr lang="en-US" i="1" spc="-150" baseline="30000" dirty="0"/>
              <a:t>-5</a:t>
            </a:r>
            <a:r>
              <a:rPr lang="en-US" i="1" spc="-150" dirty="0"/>
              <a:t>?</a:t>
            </a:r>
            <a:endParaRPr lang="en-US" i="1" spc="-150" baseline="30000" dirty="0"/>
          </a:p>
        </p:txBody>
      </p:sp>
      <p:sp>
        <p:nvSpPr>
          <p:cNvPr id="4" name="Right Arrow 3"/>
          <p:cNvSpPr/>
          <p:nvPr/>
        </p:nvSpPr>
        <p:spPr>
          <a:xfrm>
            <a:off x="2019673" y="4796960"/>
            <a:ext cx="275410" cy="242581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85501" y="5713753"/>
            <a:ext cx="8739999" cy="422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1pPr>
            <a:lvl2pPr marL="742950" indent="-28575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–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2pPr>
            <a:lvl3pPr marL="11430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3pPr>
            <a:lvl4pPr marL="16002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–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4pPr>
            <a:lvl5pPr marL="20574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»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BPSK: 7 dB; QPSK: 12 dB; 16-QAM: 20 dB; 64-QAM: 26 dB</a:t>
            </a:r>
            <a:endParaRPr lang="en-US" sz="2400" i="1" spc="-150" baseline="30000" dirty="0"/>
          </a:p>
        </p:txBody>
      </p:sp>
      <p:sp>
        <p:nvSpPr>
          <p:cNvPr id="20" name="Right Arrow 19"/>
          <p:cNvSpPr/>
          <p:nvPr/>
        </p:nvSpPr>
        <p:spPr>
          <a:xfrm rot="16200000">
            <a:off x="3476081" y="4987541"/>
            <a:ext cx="275410" cy="242581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6200000">
            <a:off x="3957444" y="4987540"/>
            <a:ext cx="275410" cy="242581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8900000">
            <a:off x="4491071" y="4918251"/>
            <a:ext cx="275410" cy="242581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3500000">
            <a:off x="5340935" y="4918251"/>
            <a:ext cx="275410" cy="242581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90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Bit Rate Adaptation</a:t>
            </a:r>
          </a:p>
          <a:p>
            <a:pPr lvl="1"/>
            <a:r>
              <a:rPr lang="en-US" dirty="0"/>
              <a:t>Modulation</a:t>
            </a:r>
          </a:p>
          <a:p>
            <a:pPr lvl="1"/>
            <a:r>
              <a:rPr lang="en-US" dirty="0"/>
              <a:t>Bit error rate (BER) and signal to noise ratio (SNR)</a:t>
            </a:r>
          </a:p>
          <a:p>
            <a:pPr lvl="1"/>
            <a:r>
              <a:rPr lang="en-US" dirty="0"/>
              <a:t>Adapting modulation and error control coding</a:t>
            </a:r>
          </a:p>
          <a:p>
            <a:pPr lvl="1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Rateless</a:t>
            </a:r>
            <a:r>
              <a:rPr lang="en-US" dirty="0"/>
              <a:t> Codes: Spinal Codes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64175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437416"/>
            <a:ext cx="8729662" cy="732154"/>
          </a:xfrm>
        </p:spPr>
        <p:txBody>
          <a:bodyPr/>
          <a:lstStyle/>
          <a:p>
            <a:r>
              <a:rPr lang="en-US" sz="3200" dirty="0"/>
              <a:t>Fixed-rate codes </a:t>
            </a:r>
            <a:r>
              <a:rPr lang="en-US" sz="3200" i="1" dirty="0"/>
              <a:t>require</a:t>
            </a:r>
            <a:r>
              <a:rPr lang="en-US" sz="3200" dirty="0"/>
              <a:t> channel adaptation</a:t>
            </a:r>
          </a:p>
        </p:txBody>
      </p:sp>
      <p:pic>
        <p:nvPicPr>
          <p:cNvPr id="7" name="Content Placeholder 6" descr="thruput-snr-packets.pdf"/>
          <p:cNvPicPr>
            <a:picLocks noGrp="1" noChangeAspect="1"/>
          </p:cNvPicPr>
          <p:nvPr>
            <p:ph idx="1"/>
          </p:nvPr>
        </p:nvPicPr>
        <p:blipFill>
          <a:blip r:embed="rId3"/>
          <a:srcRect l="-11890" r="-11890"/>
          <a:stretch>
            <a:fillRect/>
          </a:stretch>
        </p:blipFill>
        <p:spPr>
          <a:xfrm>
            <a:off x="185738" y="1371567"/>
            <a:ext cx="8739187" cy="509428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134199" y="1833462"/>
            <a:ext cx="5406248" cy="4667095"/>
            <a:chOff x="2134199" y="1922220"/>
            <a:chExt cx="5406248" cy="4667095"/>
          </a:xfrm>
        </p:grpSpPr>
        <p:sp>
          <p:nvSpPr>
            <p:cNvPr id="14" name="Line Callout 2 (No Border) 13"/>
            <p:cNvSpPr/>
            <p:nvPr/>
          </p:nvSpPr>
          <p:spPr>
            <a:xfrm>
              <a:off x="2134199" y="6142974"/>
              <a:ext cx="735997" cy="428428"/>
            </a:xfrm>
            <a:prstGeom prst="callout2">
              <a:avLst>
                <a:gd name="adj1" fmla="val -10042"/>
                <a:gd name="adj2" fmla="val 51183"/>
                <a:gd name="adj3" fmla="val -26896"/>
                <a:gd name="adj4" fmla="val 112107"/>
                <a:gd name="adj5" fmla="val -209271"/>
                <a:gd name="adj6" fmla="val 111627"/>
              </a:avLst>
            </a:prstGeom>
            <a:solidFill>
              <a:schemeClr val="bg1"/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7 dB</a:t>
              </a:r>
            </a:p>
          </p:txBody>
        </p:sp>
        <p:sp>
          <p:nvSpPr>
            <p:cNvPr id="15" name="Line Callout 2 (No Border) 14"/>
            <p:cNvSpPr/>
            <p:nvPr/>
          </p:nvSpPr>
          <p:spPr>
            <a:xfrm>
              <a:off x="3075811" y="6126163"/>
              <a:ext cx="786797" cy="428428"/>
            </a:xfrm>
            <a:prstGeom prst="callout2">
              <a:avLst>
                <a:gd name="adj1" fmla="val -10042"/>
                <a:gd name="adj2" fmla="val 51183"/>
                <a:gd name="adj3" fmla="val -26896"/>
                <a:gd name="adj4" fmla="val 112107"/>
                <a:gd name="adj5" fmla="val -328490"/>
                <a:gd name="adj6" fmla="val 110551"/>
              </a:avLst>
            </a:prstGeom>
            <a:solidFill>
              <a:schemeClr val="bg1"/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12 dB</a:t>
              </a:r>
            </a:p>
          </p:txBody>
        </p:sp>
        <p:sp>
          <p:nvSpPr>
            <p:cNvPr id="16" name="Line Callout 2 (No Border) 15"/>
            <p:cNvSpPr/>
            <p:nvPr/>
          </p:nvSpPr>
          <p:spPr>
            <a:xfrm>
              <a:off x="6753650" y="6160887"/>
              <a:ext cx="786797" cy="428428"/>
            </a:xfrm>
            <a:prstGeom prst="callout2">
              <a:avLst>
                <a:gd name="adj1" fmla="val 10708"/>
                <a:gd name="adj2" fmla="val 67324"/>
                <a:gd name="adj3" fmla="val -26896"/>
                <a:gd name="adj4" fmla="val 26020"/>
                <a:gd name="adj5" fmla="val -906699"/>
                <a:gd name="adj6" fmla="val 25106"/>
              </a:avLst>
            </a:prstGeom>
            <a:solidFill>
              <a:schemeClr val="bg1"/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26 dB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833230" y="4984107"/>
              <a:ext cx="242581" cy="242581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862608" y="4391638"/>
              <a:ext cx="242581" cy="242581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809531" y="1922220"/>
              <a:ext cx="242581" cy="242581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cxnSpLocks/>
            </p:cNvCxnSpPr>
            <p:nvPr/>
          </p:nvCxnSpPr>
          <p:spPr>
            <a:xfrm flipV="1">
              <a:off x="5610094" y="3391192"/>
              <a:ext cx="17580" cy="2769695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5493570" y="3108936"/>
              <a:ext cx="242581" cy="242581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369228" y="1371567"/>
            <a:ext cx="6702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</a:rPr>
              <a:t>Throughput = delivery rate × bitrate = (1 − BER)</a:t>
            </a:r>
            <a:r>
              <a:rPr lang="en-US" b="0" baseline="30000" dirty="0">
                <a:latin typeface="Arial" panose="020B0604020202020204" pitchFamily="34" charset="0"/>
              </a:rPr>
              <a:t>n</a:t>
            </a:r>
            <a:r>
              <a:rPr lang="en-US" b="0" dirty="0">
                <a:latin typeface="Arial" panose="020B0604020202020204" pitchFamily="34" charset="0"/>
              </a:rPr>
              <a:t> × bitrate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5738" y="6348190"/>
            <a:ext cx="2090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 panose="020B0604020202020204" pitchFamily="34" charset="0"/>
              </a:rPr>
              <a:t>n = 1500 × 8 bits</a:t>
            </a:r>
          </a:p>
        </p:txBody>
      </p:sp>
    </p:spTree>
    <p:extLst>
      <p:ext uri="{BB962C8B-B14F-4D97-AF65-F5344CB8AC3E}">
        <p14:creationId xmlns:p14="http://schemas.microsoft.com/office/powerpoint/2010/main" val="2346545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thruput-snr-packets.pd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7457" y="1465569"/>
            <a:ext cx="6509087" cy="469662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209" y="507594"/>
            <a:ext cx="8505363" cy="668871"/>
          </a:xfrm>
        </p:spPr>
        <p:txBody>
          <a:bodyPr>
            <a:noAutofit/>
          </a:bodyPr>
          <a:lstStyle/>
          <a:p>
            <a:r>
              <a:rPr lang="en-US" sz="3300" dirty="0"/>
              <a:t>Fixed-rate codes </a:t>
            </a:r>
            <a:r>
              <a:rPr lang="en-US" sz="3300" i="1" dirty="0"/>
              <a:t>require</a:t>
            </a:r>
            <a:r>
              <a:rPr lang="en-US" sz="3300" dirty="0"/>
              <a:t> channel adaptation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B067F7-C4AB-5D41-A4B0-D4620CE87908}"/>
              </a:ext>
            </a:extLst>
          </p:cNvPr>
          <p:cNvSpPr/>
          <p:nvPr/>
        </p:nvSpPr>
        <p:spPr>
          <a:xfrm>
            <a:off x="2873829" y="2351314"/>
            <a:ext cx="1005840" cy="483326"/>
          </a:xfrm>
          <a:prstGeom prst="rect">
            <a:avLst/>
          </a:prstGeom>
          <a:solidFill>
            <a:schemeClr val="bg1"/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3086D3-96A0-2F44-89F2-6387F3452D25}"/>
              </a:ext>
            </a:extLst>
          </p:cNvPr>
          <p:cNvSpPr/>
          <p:nvPr/>
        </p:nvSpPr>
        <p:spPr>
          <a:xfrm>
            <a:off x="3039292" y="1960312"/>
            <a:ext cx="1005840" cy="391002"/>
          </a:xfrm>
          <a:prstGeom prst="rect">
            <a:avLst/>
          </a:prstGeom>
          <a:solidFill>
            <a:schemeClr val="bg1"/>
          </a:solidFill>
          <a:ln w="1905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7240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56" y="158665"/>
            <a:ext cx="8229600" cy="921627"/>
          </a:xfrm>
        </p:spPr>
        <p:txBody>
          <a:bodyPr>
            <a:normAutofit/>
          </a:bodyPr>
          <a:lstStyle/>
          <a:p>
            <a:r>
              <a:rPr lang="en-US" dirty="0"/>
              <a:t>Existing rate adaptation algorithms</a:t>
            </a:r>
          </a:p>
        </p:txBody>
      </p:sp>
      <p:sp>
        <p:nvSpPr>
          <p:cNvPr id="258053" name="AutoShape 5"/>
          <p:cNvSpPr>
            <a:spLocks noChangeArrowheads="1"/>
          </p:cNvSpPr>
          <p:nvPr/>
        </p:nvSpPr>
        <p:spPr bwMode="auto">
          <a:xfrm>
            <a:off x="5734050" y="1980632"/>
            <a:ext cx="2224864" cy="41188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SNR/BER-based</a:t>
            </a:r>
          </a:p>
        </p:txBody>
      </p:sp>
      <p:sp>
        <p:nvSpPr>
          <p:cNvPr id="258054" name="AutoShape 6"/>
          <p:cNvSpPr>
            <a:spLocks noChangeArrowheads="1"/>
          </p:cNvSpPr>
          <p:nvPr/>
        </p:nvSpPr>
        <p:spPr bwMode="auto">
          <a:xfrm>
            <a:off x="1528622" y="1980632"/>
            <a:ext cx="1830517" cy="41188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Frame-based</a:t>
            </a:r>
          </a:p>
        </p:txBody>
      </p:sp>
      <p:sp>
        <p:nvSpPr>
          <p:cNvPr id="258059" name="Freeform 11"/>
          <p:cNvSpPr>
            <a:spLocks/>
          </p:cNvSpPr>
          <p:nvPr/>
        </p:nvSpPr>
        <p:spPr bwMode="auto">
          <a:xfrm>
            <a:off x="933450" y="3076545"/>
            <a:ext cx="2590800" cy="400110"/>
          </a:xfrm>
          <a:custGeom>
            <a:avLst/>
            <a:gdLst>
              <a:gd name="T0" fmla="*/ 0 w 1200"/>
              <a:gd name="T1" fmla="*/ 240 h 240"/>
              <a:gd name="T2" fmla="*/ 624 w 1200"/>
              <a:gd name="T3" fmla="*/ 0 h 240"/>
              <a:gd name="T4" fmla="*/ 1200 w 120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0" h="240">
                <a:moveTo>
                  <a:pt x="0" y="240"/>
                </a:moveTo>
                <a:cubicBezTo>
                  <a:pt x="212" y="120"/>
                  <a:pt x="424" y="0"/>
                  <a:pt x="624" y="0"/>
                </a:cubicBezTo>
                <a:cubicBezTo>
                  <a:pt x="824" y="0"/>
                  <a:pt x="1012" y="120"/>
                  <a:pt x="1200" y="24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60" name="Freeform 12"/>
          <p:cNvSpPr>
            <a:spLocks/>
          </p:cNvSpPr>
          <p:nvPr/>
        </p:nvSpPr>
        <p:spPr bwMode="auto">
          <a:xfrm>
            <a:off x="933450" y="3990945"/>
            <a:ext cx="2514600" cy="400110"/>
          </a:xfrm>
          <a:custGeom>
            <a:avLst/>
            <a:gdLst>
              <a:gd name="T0" fmla="*/ 1344 w 1344"/>
              <a:gd name="T1" fmla="*/ 0 h 240"/>
              <a:gd name="T2" fmla="*/ 672 w 1344"/>
              <a:gd name="T3" fmla="*/ 240 h 240"/>
              <a:gd name="T4" fmla="*/ 0 w 1344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240">
                <a:moveTo>
                  <a:pt x="1344" y="0"/>
                </a:moveTo>
                <a:cubicBezTo>
                  <a:pt x="1120" y="120"/>
                  <a:pt x="896" y="240"/>
                  <a:pt x="672" y="240"/>
                </a:cubicBezTo>
                <a:cubicBezTo>
                  <a:pt x="448" y="240"/>
                  <a:pt x="224" y="12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61" name="Text Box 13"/>
          <p:cNvSpPr txBox="1">
            <a:spLocks noChangeArrowheads="1"/>
          </p:cNvSpPr>
          <p:nvPr/>
        </p:nvSpPr>
        <p:spPr bwMode="auto">
          <a:xfrm>
            <a:off x="636635" y="4991100"/>
            <a:ext cx="3200400" cy="769441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Estimate frame loss rate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 at each bit rate</a:t>
            </a:r>
          </a:p>
        </p:txBody>
      </p:sp>
      <p:sp>
        <p:nvSpPr>
          <p:cNvPr id="258062" name="Line 14"/>
          <p:cNvSpPr>
            <a:spLocks noChangeShapeType="1"/>
          </p:cNvSpPr>
          <p:nvPr/>
        </p:nvSpPr>
        <p:spPr bwMode="auto">
          <a:xfrm flipH="1">
            <a:off x="4504113" y="1431925"/>
            <a:ext cx="0" cy="533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68" name="Text Box 20"/>
          <p:cNvSpPr txBox="1">
            <a:spLocks noChangeArrowheads="1"/>
          </p:cNvSpPr>
          <p:nvPr/>
        </p:nvSpPr>
        <p:spPr bwMode="auto">
          <a:xfrm>
            <a:off x="1009650" y="2705100"/>
            <a:ext cx="860425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/>
              <a:t>Data</a:t>
            </a:r>
          </a:p>
        </p:txBody>
      </p:sp>
      <p:sp>
        <p:nvSpPr>
          <p:cNvPr id="258069" name="Text Box 21"/>
          <p:cNvSpPr txBox="1">
            <a:spLocks noChangeArrowheads="1"/>
          </p:cNvSpPr>
          <p:nvPr/>
        </p:nvSpPr>
        <p:spPr bwMode="auto">
          <a:xfrm>
            <a:off x="2686050" y="4305300"/>
            <a:ext cx="762000" cy="39687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/>
              <a:t>ACK</a:t>
            </a:r>
          </a:p>
        </p:txBody>
      </p:sp>
      <p:pic>
        <p:nvPicPr>
          <p:cNvPr id="258070" name="Picture 22" descr="MCj042419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249613"/>
            <a:ext cx="9144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8071" name="Picture 23" descr="MCj043163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162300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8080" name="Freeform 32"/>
          <p:cNvSpPr>
            <a:spLocks/>
          </p:cNvSpPr>
          <p:nvPr/>
        </p:nvSpPr>
        <p:spPr bwMode="auto">
          <a:xfrm>
            <a:off x="5353050" y="3000345"/>
            <a:ext cx="2743200" cy="400110"/>
          </a:xfrm>
          <a:custGeom>
            <a:avLst/>
            <a:gdLst>
              <a:gd name="T0" fmla="*/ 0 w 1200"/>
              <a:gd name="T1" fmla="*/ 240 h 240"/>
              <a:gd name="T2" fmla="*/ 624 w 1200"/>
              <a:gd name="T3" fmla="*/ 0 h 240"/>
              <a:gd name="T4" fmla="*/ 1200 w 1200"/>
              <a:gd name="T5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0" h="240">
                <a:moveTo>
                  <a:pt x="0" y="240"/>
                </a:moveTo>
                <a:cubicBezTo>
                  <a:pt x="212" y="120"/>
                  <a:pt x="424" y="0"/>
                  <a:pt x="624" y="0"/>
                </a:cubicBezTo>
                <a:cubicBezTo>
                  <a:pt x="824" y="0"/>
                  <a:pt x="1012" y="120"/>
                  <a:pt x="1200" y="24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81" name="Freeform 33"/>
          <p:cNvSpPr>
            <a:spLocks/>
          </p:cNvSpPr>
          <p:nvPr/>
        </p:nvSpPr>
        <p:spPr bwMode="auto">
          <a:xfrm>
            <a:off x="5886450" y="3990945"/>
            <a:ext cx="1965299" cy="400110"/>
          </a:xfrm>
          <a:custGeom>
            <a:avLst/>
            <a:gdLst>
              <a:gd name="T0" fmla="*/ 1344 w 1344"/>
              <a:gd name="T1" fmla="*/ 0 h 240"/>
              <a:gd name="T2" fmla="*/ 672 w 1344"/>
              <a:gd name="T3" fmla="*/ 240 h 240"/>
              <a:gd name="T4" fmla="*/ 0 w 1344"/>
              <a:gd name="T5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44" h="240">
                <a:moveTo>
                  <a:pt x="1344" y="0"/>
                </a:moveTo>
                <a:cubicBezTo>
                  <a:pt x="1120" y="120"/>
                  <a:pt x="896" y="240"/>
                  <a:pt x="672" y="240"/>
                </a:cubicBezTo>
                <a:cubicBezTo>
                  <a:pt x="448" y="240"/>
                  <a:pt x="224" y="12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80808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sp>
        <p:nvSpPr>
          <p:cNvPr id="258082" name="Text Box 34"/>
          <p:cNvSpPr txBox="1">
            <a:spLocks noChangeArrowheads="1"/>
          </p:cNvSpPr>
          <p:nvPr/>
        </p:nvSpPr>
        <p:spPr bwMode="auto">
          <a:xfrm>
            <a:off x="5657850" y="2689225"/>
            <a:ext cx="990600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/>
              <a:t>Data</a:t>
            </a:r>
          </a:p>
        </p:txBody>
      </p:sp>
      <p:sp>
        <p:nvSpPr>
          <p:cNvPr id="258083" name="Text Box 35"/>
          <p:cNvSpPr txBox="1">
            <a:spLocks noChangeArrowheads="1"/>
          </p:cNvSpPr>
          <p:nvPr/>
        </p:nvSpPr>
        <p:spPr bwMode="auto">
          <a:xfrm>
            <a:off x="5200650" y="4991100"/>
            <a:ext cx="3048000" cy="769441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Lookup table: </a:t>
            </a:r>
          </a:p>
          <a:p>
            <a:pPr algn="ctr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</a:rPr>
              <a:t>SNR/BER </a:t>
            </a:r>
            <a:r>
              <a:rPr lang="en-US" sz="2000" dirty="0">
                <a:solidFill>
                  <a:schemeClr val="bg1"/>
                </a:solidFill>
                <a:sym typeface="Wingdings" charset="0"/>
              </a:rPr>
              <a:t> best rate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8085" name="Rectangle 37"/>
          <p:cNvSpPr>
            <a:spLocks noChangeArrowheads="1"/>
          </p:cNvSpPr>
          <p:nvPr/>
        </p:nvSpPr>
        <p:spPr bwMode="auto">
          <a:xfrm>
            <a:off x="5657850" y="2657445"/>
            <a:ext cx="228600" cy="400110"/>
          </a:xfrm>
          <a:prstGeom prst="rect">
            <a:avLst/>
          </a:prstGeom>
          <a:solidFill>
            <a:srgbClr val="800000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b="0" dirty="0">
              <a:latin typeface="Arial Regular"/>
            </a:endParaRPr>
          </a:p>
        </p:txBody>
      </p:sp>
      <p:pic>
        <p:nvPicPr>
          <p:cNvPr id="258086" name="Picture 38" descr="MCj042419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325813"/>
            <a:ext cx="914400" cy="7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8087" name="Picture 39" descr="MCj0431632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3124200"/>
            <a:ext cx="11049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8088" name="Text Box 40"/>
          <p:cNvSpPr txBox="1">
            <a:spLocks noChangeArrowheads="1"/>
          </p:cNvSpPr>
          <p:nvPr/>
        </p:nvSpPr>
        <p:spPr bwMode="auto">
          <a:xfrm>
            <a:off x="5962650" y="4441825"/>
            <a:ext cx="2895600" cy="39687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000"/>
              <a:t>SNR using preamble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00562-6296-9E41-94C7-4DAE5BF4E44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42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Bit Rate Adaptation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Rateless</a:t>
            </a:r>
            <a:r>
              <a:rPr lang="en-US" b="1" dirty="0"/>
              <a:t> Codes: Spinal Codes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79506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87978"/>
            <a:ext cx="8776697" cy="4947022"/>
          </a:xfrm>
        </p:spPr>
        <p:txBody>
          <a:bodyPr>
            <a:normAutofit/>
          </a:bodyPr>
          <a:lstStyle/>
          <a:p>
            <a:r>
              <a:rPr lang="en-US" dirty="0"/>
              <a:t>Sender transmits information at a rate </a:t>
            </a:r>
            <a:r>
              <a:rPr lang="en-US" b="1" dirty="0">
                <a:solidFill>
                  <a:srgbClr val="FF6600"/>
                </a:solidFill>
              </a:rPr>
              <a:t>higher</a:t>
            </a:r>
            <a:r>
              <a:rPr lang="en-US" dirty="0"/>
              <a:t> than the channel can sustain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At first glance, this sounds disastrous!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Receiver extracts information at the rate the channel can sustain </a:t>
            </a:r>
            <a:r>
              <a:rPr lang="en-US" b="1" dirty="0">
                <a:solidFill>
                  <a:srgbClr val="1F497D"/>
                </a:solidFill>
              </a:rPr>
              <a:t>at that instant</a:t>
            </a:r>
          </a:p>
          <a:p>
            <a:pPr lvl="1"/>
            <a:endParaRPr lang="en-US" b="1" dirty="0">
              <a:solidFill>
                <a:srgbClr val="008000"/>
              </a:solidFill>
            </a:endParaRP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No adaptation loop is needed!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Rateless codes: Motivation (1)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92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ＭＳ Ｐゴシック" charset="-128"/>
              </a:rPr>
              <a:t>Rateless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codes: Motivation (2)</a:t>
            </a:r>
            <a:endParaRPr lang="en-GB" altLang="en-US" dirty="0">
              <a:ea typeface="ＭＳ Ｐゴシック" charset="-128"/>
            </a:endParaRPr>
          </a:p>
        </p:txBody>
      </p:sp>
      <p:sp>
        <p:nvSpPr>
          <p:cNvPr id="39940" name="Rectangle 3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8763000" cy="49114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b="1" dirty="0">
                <a:ea typeface="ＭＳ Ｐゴシック" charset="-128"/>
              </a:rPr>
              <a:t>Setting: </a:t>
            </a:r>
            <a:r>
              <a:rPr lang="en-US" altLang="zh-CN" dirty="0">
                <a:ea typeface="ＭＳ Ｐゴシック" charset="-128"/>
              </a:rPr>
              <a:t>Multicast or unicast links</a:t>
            </a:r>
          </a:p>
          <a:p>
            <a:pPr>
              <a:lnSpc>
                <a:spcPct val="90000"/>
              </a:lnSpc>
            </a:pPr>
            <a:endParaRPr lang="en-US" altLang="zh-CN" b="1" dirty="0">
              <a:solidFill>
                <a:srgbClr val="0070C0"/>
              </a:solidFill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zh-CN" b="1" dirty="0">
                <a:solidFill>
                  <a:srgbClr val="0070C0"/>
                </a:solidFill>
                <a:ea typeface="ＭＳ Ｐゴシック" charset="-128"/>
              </a:rPr>
              <a:t>Sender</a:t>
            </a:r>
            <a:r>
              <a:rPr lang="zh-CN" altLang="en-US" dirty="0">
                <a:solidFill>
                  <a:srgbClr val="0070C0"/>
                </a:solidFill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sends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a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potentially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limitless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stream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of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encoded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bits</a:t>
            </a:r>
          </a:p>
          <a:p>
            <a:pPr>
              <a:lnSpc>
                <a:spcPct val="90000"/>
              </a:lnSpc>
            </a:pPr>
            <a:endParaRPr lang="en-US" altLang="zh-CN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zh-CN" b="1" dirty="0">
                <a:solidFill>
                  <a:srgbClr val="0070C0"/>
                </a:solidFill>
                <a:ea typeface="ＭＳ Ｐゴシック" charset="-128"/>
              </a:rPr>
              <a:t>Receiver(s)</a:t>
            </a:r>
            <a:r>
              <a:rPr lang="zh-CN" altLang="en-US" dirty="0">
                <a:solidFill>
                  <a:srgbClr val="0070C0"/>
                </a:solidFill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collect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bits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until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they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are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reasonably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sure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that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they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can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recover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content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from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received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bits,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then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send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ea typeface="ＭＳ Ｐゴシック" charset="-128"/>
              </a:rPr>
              <a:t>STOP</a:t>
            </a:r>
            <a:r>
              <a:rPr lang="zh-CN" altLang="en-US" dirty="0">
                <a:solidFill>
                  <a:srgbClr val="0070C0"/>
                </a:solidFill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feedback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sender</a:t>
            </a:r>
          </a:p>
          <a:p>
            <a:pPr>
              <a:lnSpc>
                <a:spcPct val="90000"/>
              </a:lnSpc>
            </a:pPr>
            <a:endParaRPr lang="en-US" altLang="zh-CN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zh-CN" b="1" dirty="0">
                <a:solidFill>
                  <a:srgbClr val="009900"/>
                </a:solidFill>
                <a:ea typeface="ＭＳ Ｐゴシック" charset="-128"/>
              </a:rPr>
              <a:t>Automatic</a:t>
            </a:r>
            <a:r>
              <a:rPr lang="zh-CN" altLang="en-US" b="1" dirty="0">
                <a:solidFill>
                  <a:srgbClr val="009900"/>
                </a:solidFill>
                <a:ea typeface="ＭＳ Ｐゴシック" charset="-128"/>
              </a:rPr>
              <a:t> </a:t>
            </a:r>
            <a:r>
              <a:rPr lang="en-US" altLang="zh-CN" b="1" dirty="0">
                <a:solidFill>
                  <a:srgbClr val="009900"/>
                </a:solidFill>
                <a:ea typeface="ＭＳ Ｐゴシック" charset="-128"/>
              </a:rPr>
              <a:t>adaptation</a:t>
            </a:r>
            <a:r>
              <a:rPr lang="en-US" altLang="zh-CN" dirty="0">
                <a:ea typeface="ＭＳ Ｐゴシック" charset="-128"/>
              </a:rPr>
              <a:t>: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Receivers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with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larger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loss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rate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need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longer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to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receive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the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required</a:t>
            </a:r>
            <a:r>
              <a:rPr lang="zh-CN" altLang="en-US" dirty="0">
                <a:ea typeface="ＭＳ Ｐゴシック" charset="-128"/>
              </a:rPr>
              <a:t> </a:t>
            </a:r>
            <a:r>
              <a:rPr lang="en-US" altLang="zh-CN" dirty="0">
                <a:ea typeface="ＭＳ Ｐゴシック" charset="-128"/>
              </a:rPr>
              <a:t>information</a:t>
            </a:r>
          </a:p>
          <a:p>
            <a:pPr>
              <a:lnSpc>
                <a:spcPct val="90000"/>
              </a:lnSpc>
            </a:pPr>
            <a:endParaRPr lang="en-US" altLang="zh-CN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endParaRPr lang="en-GB" altLang="en-US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endParaRPr lang="en-GB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68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Bit Rate Adaptation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Rateless</a:t>
            </a:r>
            <a:r>
              <a:rPr lang="en-US" b="1" dirty="0"/>
              <a:t> Codes: Spinal Codes</a:t>
            </a:r>
          </a:p>
          <a:p>
            <a:pPr marL="857250" lvl="1" indent="-457200"/>
            <a:r>
              <a:rPr lang="en-US" b="1" dirty="0"/>
              <a:t>Encoder structure</a:t>
            </a:r>
          </a:p>
          <a:p>
            <a:pPr marL="857250" lvl="1" indent="-457200"/>
            <a:r>
              <a:rPr lang="en-US" dirty="0"/>
              <a:t>Decoder 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342480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356" y="3658324"/>
            <a:ext cx="8739999" cy="2839935"/>
          </a:xfrm>
        </p:spPr>
        <p:txBody>
          <a:bodyPr>
            <a:normAutofit/>
          </a:bodyPr>
          <a:lstStyle/>
          <a:p>
            <a:r>
              <a:rPr lang="en-US" spc="-150" dirty="0"/>
              <a:t>Start with a hash function </a:t>
            </a:r>
            <a:r>
              <a:rPr lang="en-US" i="1" spc="-150" dirty="0"/>
              <a:t>h</a:t>
            </a:r>
            <a:r>
              <a:rPr lang="en-US" spc="-150" dirty="0"/>
              <a:t> and an initial random </a:t>
            </a:r>
            <a:r>
              <a:rPr lang="en-US" i="1" spc="-150" dirty="0"/>
              <a:t>v</a:t>
            </a:r>
            <a:r>
              <a:rPr lang="en-US" spc="-150" dirty="0"/>
              <a:t>-bit </a:t>
            </a:r>
            <a:r>
              <a:rPr lang="en-US" b="1" i="1" spc="-150" dirty="0">
                <a:solidFill>
                  <a:schemeClr val="tx2"/>
                </a:solidFill>
              </a:rPr>
              <a:t>state</a:t>
            </a:r>
            <a:r>
              <a:rPr lang="en-US" spc="-150" dirty="0">
                <a:solidFill>
                  <a:schemeClr val="tx2"/>
                </a:solidFill>
              </a:rPr>
              <a:t> </a:t>
            </a:r>
            <a:r>
              <a:rPr lang="en-US" i="1" spc="-150" dirty="0"/>
              <a:t>s</a:t>
            </a:r>
            <a:r>
              <a:rPr lang="en-US" spc="-150" baseline="-25000" dirty="0"/>
              <a:t>0</a:t>
            </a:r>
          </a:p>
          <a:p>
            <a:pPr lvl="1"/>
            <a:r>
              <a:rPr lang="en-US" spc="-150" dirty="0"/>
              <a:t>Sender and receiver agree on </a:t>
            </a:r>
            <a:r>
              <a:rPr lang="en-US" i="1" spc="-150" dirty="0"/>
              <a:t>h</a:t>
            </a:r>
            <a:r>
              <a:rPr lang="en-US" spc="-150" dirty="0"/>
              <a:t> and s</a:t>
            </a:r>
            <a:r>
              <a:rPr lang="en-US" spc="-150" baseline="-25000" dirty="0"/>
              <a:t>0</a:t>
            </a:r>
            <a:r>
              <a:rPr lang="en-US" spc="-150" dirty="0"/>
              <a:t> </a:t>
            </a:r>
            <a:r>
              <a:rPr lang="en-US" i="1" spc="-150" dirty="0"/>
              <a:t>a priori</a:t>
            </a:r>
          </a:p>
          <a:p>
            <a:endParaRPr lang="en-US" dirty="0"/>
          </a:p>
          <a:p>
            <a:r>
              <a:rPr lang="en-US" dirty="0"/>
              <a:t>Sender divides its </a:t>
            </a:r>
            <a:r>
              <a:rPr lang="en-US" i="1" dirty="0"/>
              <a:t>n</a:t>
            </a:r>
            <a:r>
              <a:rPr lang="en-US" dirty="0"/>
              <a:t>-bit </a:t>
            </a:r>
            <a:r>
              <a:rPr lang="en-US" b="1" i="1" dirty="0">
                <a:solidFill>
                  <a:srgbClr val="1F497D"/>
                </a:solidFill>
              </a:rPr>
              <a:t>message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i="1" dirty="0"/>
              <a:t>M</a:t>
            </a:r>
            <a:r>
              <a:rPr lang="en-US" dirty="0"/>
              <a:t> into </a:t>
            </a:r>
            <a:r>
              <a:rPr lang="en-US" i="1" dirty="0"/>
              <a:t>k</a:t>
            </a:r>
            <a:r>
              <a:rPr lang="en-US" dirty="0"/>
              <a:t>-bit </a:t>
            </a:r>
            <a:r>
              <a:rPr lang="en-US" b="1" i="1" dirty="0">
                <a:solidFill>
                  <a:srgbClr val="1F497D"/>
                </a:solidFill>
              </a:rPr>
              <a:t>chunks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i="1" dirty="0"/>
              <a:t>m</a:t>
            </a:r>
            <a:r>
              <a:rPr lang="en-US" i="1" baseline="-25000" dirty="0"/>
              <a:t>i</a:t>
            </a:r>
          </a:p>
          <a:p>
            <a:endParaRPr lang="en-US" i="1" baseline="-25000" dirty="0"/>
          </a:p>
          <a:p>
            <a:r>
              <a:rPr lang="en-US" i="1" dirty="0"/>
              <a:t>h</a:t>
            </a:r>
            <a:r>
              <a:rPr lang="en-US" dirty="0"/>
              <a:t> maps the state and a message chunk into a new state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v</a:t>
            </a:r>
            <a:r>
              <a:rPr lang="en-US" dirty="0"/>
              <a:t>-bit states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s⌈</a:t>
            </a:r>
            <a:r>
              <a:rPr lang="en-US" i="1" baseline="-25000" dirty="0"/>
              <a:t>n</a:t>
            </a:r>
            <a:r>
              <a:rPr lang="en-US" baseline="-25000" dirty="0"/>
              <a:t>/</a:t>
            </a:r>
            <a:r>
              <a:rPr lang="en-US" i="1" baseline="-25000" dirty="0"/>
              <a:t>k</a:t>
            </a:r>
            <a:r>
              <a:rPr lang="en-US" i="1" dirty="0"/>
              <a:t>⌉</a:t>
            </a:r>
            <a:r>
              <a:rPr lang="en-US" dirty="0"/>
              <a:t> are the </a:t>
            </a:r>
            <a:r>
              <a:rPr lang="en-US" b="1" i="1" dirty="0">
                <a:solidFill>
                  <a:srgbClr val="1F497D"/>
                </a:solidFill>
              </a:rPr>
              <a:t>spines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Spinal encoder: Computing the spines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7046"/>
          <a:stretch/>
        </p:blipFill>
        <p:spPr>
          <a:xfrm>
            <a:off x="1350710" y="1369020"/>
            <a:ext cx="6440049" cy="175738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18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734" y="4293755"/>
            <a:ext cx="8739999" cy="2839935"/>
          </a:xfrm>
        </p:spPr>
        <p:txBody>
          <a:bodyPr>
            <a:normAutofit/>
          </a:bodyPr>
          <a:lstStyle/>
          <a:p>
            <a:r>
              <a:rPr lang="en-US" spc="-150" dirty="0"/>
              <a:t>Observe: State </a:t>
            </a:r>
            <a:r>
              <a:rPr lang="en-US" i="1" spc="-150" dirty="0"/>
              <a:t>s</a:t>
            </a:r>
            <a:r>
              <a:rPr lang="en-US" i="1" spc="-150" baseline="-25000" dirty="0"/>
              <a:t>i</a:t>
            </a:r>
            <a:r>
              <a:rPr lang="en-US" spc="-150" dirty="0"/>
              <a:t> contains information about chunks </a:t>
            </a:r>
            <a:r>
              <a:rPr lang="en-US" i="1" spc="-150" dirty="0"/>
              <a:t>m</a:t>
            </a:r>
            <a:r>
              <a:rPr lang="en-US" spc="-150" baseline="-25000" dirty="0"/>
              <a:t>1</a:t>
            </a:r>
            <a:r>
              <a:rPr lang="en-US" spc="-150" dirty="0"/>
              <a:t>, …, </a:t>
            </a:r>
            <a:r>
              <a:rPr lang="en-US" i="1" spc="-150" dirty="0"/>
              <a:t>m</a:t>
            </a:r>
            <a:r>
              <a:rPr lang="en-US" i="1" spc="-150" baseline="-25000" dirty="0"/>
              <a:t>i</a:t>
            </a:r>
          </a:p>
          <a:p>
            <a:pPr lvl="1"/>
            <a:r>
              <a:rPr lang="en-US" spc="-150" dirty="0">
                <a:solidFill>
                  <a:srgbClr val="000000"/>
                </a:solidFill>
              </a:rPr>
              <a:t>A stage’s state depends on the message bits </a:t>
            </a:r>
            <a:r>
              <a:rPr lang="en-US" b="1" spc="-150" dirty="0">
                <a:highlight>
                  <a:srgbClr val="FFFF00"/>
                </a:highlight>
              </a:rPr>
              <a:t>up to</a:t>
            </a:r>
            <a:r>
              <a:rPr lang="en-US" b="1" spc="-150" dirty="0"/>
              <a:t> </a:t>
            </a:r>
            <a:r>
              <a:rPr lang="en-US" spc="-150" dirty="0">
                <a:solidFill>
                  <a:srgbClr val="000000"/>
                </a:solidFill>
              </a:rPr>
              <a:t>that stage</a:t>
            </a:r>
          </a:p>
          <a:p>
            <a:endParaRPr lang="en-US" spc="-150" dirty="0">
              <a:solidFill>
                <a:srgbClr val="000000"/>
              </a:solidFill>
            </a:endParaRPr>
          </a:p>
          <a:p>
            <a:r>
              <a:rPr lang="en-US" spc="-150" dirty="0">
                <a:solidFill>
                  <a:srgbClr val="000000"/>
                </a:solidFill>
              </a:rPr>
              <a:t>So </a:t>
            </a:r>
            <a:r>
              <a:rPr lang="en-US" b="1" spc="-150" dirty="0">
                <a:solidFill>
                  <a:srgbClr val="000000"/>
                </a:solidFill>
                <a:highlight>
                  <a:srgbClr val="FFFF00"/>
                </a:highlight>
              </a:rPr>
              <a:t>only</a:t>
            </a:r>
            <a:r>
              <a:rPr lang="en-US" spc="-150" dirty="0">
                <a:solidFill>
                  <a:srgbClr val="000000"/>
                </a:solidFill>
              </a:rPr>
              <a:t> state </a:t>
            </a:r>
            <a:r>
              <a:rPr lang="en-US" i="1" spc="-150" dirty="0">
                <a:solidFill>
                  <a:srgbClr val="000000"/>
                </a:solidFill>
              </a:rPr>
              <a:t>s</a:t>
            </a:r>
            <a:r>
              <a:rPr lang="en-US" i="1" spc="-150" baseline="-25000" dirty="0">
                <a:solidFill>
                  <a:srgbClr val="000000"/>
                </a:solidFill>
              </a:rPr>
              <a:t>⌈n/k⌉</a:t>
            </a:r>
            <a:r>
              <a:rPr lang="en-US" spc="-150" dirty="0">
                <a:solidFill>
                  <a:srgbClr val="000000"/>
                </a:solidFill>
              </a:rPr>
              <a:t> has information about </a:t>
            </a:r>
            <a:r>
              <a:rPr lang="en-US" b="1" spc="-150" dirty="0">
                <a:solidFill>
                  <a:srgbClr val="000000"/>
                </a:solidFill>
                <a:highlight>
                  <a:srgbClr val="FFFF00"/>
                </a:highlight>
              </a:rPr>
              <a:t>entire message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Spinal encoder: Information 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7046"/>
          <a:stretch/>
        </p:blipFill>
        <p:spPr>
          <a:xfrm>
            <a:off x="374316" y="1477507"/>
            <a:ext cx="8159488" cy="222658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94021" y="2284828"/>
            <a:ext cx="3148460" cy="1109301"/>
          </a:xfrm>
          <a:custGeom>
            <a:avLst/>
            <a:gdLst>
              <a:gd name="connsiteX0" fmla="*/ 222182 w 2667733"/>
              <a:gd name="connsiteY0" fmla="*/ 0 h 691077"/>
              <a:gd name="connsiteX1" fmla="*/ 239344 w 2667733"/>
              <a:gd name="connsiteY1" fmla="*/ 600638 h 691077"/>
              <a:gd name="connsiteX2" fmla="*/ 2667733 w 2667733"/>
              <a:gd name="connsiteY2" fmla="*/ 677863 h 691077"/>
              <a:gd name="connsiteX0" fmla="*/ 83125 w 2528676"/>
              <a:gd name="connsiteY0" fmla="*/ 0 h 736458"/>
              <a:gd name="connsiteX1" fmla="*/ 100287 w 2528676"/>
              <a:gd name="connsiteY1" fmla="*/ 600638 h 736458"/>
              <a:gd name="connsiteX2" fmla="*/ 2528676 w 2528676"/>
              <a:gd name="connsiteY2" fmla="*/ 677863 h 736458"/>
              <a:gd name="connsiteX0" fmla="*/ 0 w 2445551"/>
              <a:gd name="connsiteY0" fmla="*/ 0 h 736458"/>
              <a:gd name="connsiteX1" fmla="*/ 17162 w 2445551"/>
              <a:gd name="connsiteY1" fmla="*/ 600638 h 736458"/>
              <a:gd name="connsiteX2" fmla="*/ 2445551 w 2445551"/>
              <a:gd name="connsiteY2" fmla="*/ 677863 h 736458"/>
              <a:gd name="connsiteX0" fmla="*/ 0 w 2445551"/>
              <a:gd name="connsiteY0" fmla="*/ 0 h 736458"/>
              <a:gd name="connsiteX1" fmla="*/ 17162 w 2445551"/>
              <a:gd name="connsiteY1" fmla="*/ 600638 h 736458"/>
              <a:gd name="connsiteX2" fmla="*/ 2445551 w 2445551"/>
              <a:gd name="connsiteY2" fmla="*/ 677863 h 736458"/>
              <a:gd name="connsiteX0" fmla="*/ 0 w 2445551"/>
              <a:gd name="connsiteY0" fmla="*/ 0 h 749432"/>
              <a:gd name="connsiteX1" fmla="*/ 17162 w 2445551"/>
              <a:gd name="connsiteY1" fmla="*/ 600638 h 749432"/>
              <a:gd name="connsiteX2" fmla="*/ 2445551 w 2445551"/>
              <a:gd name="connsiteY2" fmla="*/ 677863 h 749432"/>
              <a:gd name="connsiteX0" fmla="*/ 0 w 2445551"/>
              <a:gd name="connsiteY0" fmla="*/ 0 h 741863"/>
              <a:gd name="connsiteX1" fmla="*/ 17162 w 2445551"/>
              <a:gd name="connsiteY1" fmla="*/ 600638 h 741863"/>
              <a:gd name="connsiteX2" fmla="*/ 2445551 w 2445551"/>
              <a:gd name="connsiteY2" fmla="*/ 677863 h 741863"/>
              <a:gd name="connsiteX0" fmla="*/ 30723 w 2476274"/>
              <a:gd name="connsiteY0" fmla="*/ 0 h 741863"/>
              <a:gd name="connsiteX1" fmla="*/ 47885 w 2476274"/>
              <a:gd name="connsiteY1" fmla="*/ 600638 h 741863"/>
              <a:gd name="connsiteX2" fmla="*/ 2476274 w 2476274"/>
              <a:gd name="connsiteY2" fmla="*/ 677863 h 741863"/>
              <a:gd name="connsiteX0" fmla="*/ 0 w 2445551"/>
              <a:gd name="connsiteY0" fmla="*/ 0 h 741863"/>
              <a:gd name="connsiteX1" fmla="*/ 17162 w 2445551"/>
              <a:gd name="connsiteY1" fmla="*/ 600638 h 741863"/>
              <a:gd name="connsiteX2" fmla="*/ 2445551 w 2445551"/>
              <a:gd name="connsiteY2" fmla="*/ 677863 h 741863"/>
              <a:gd name="connsiteX0" fmla="*/ 116405 w 2561956"/>
              <a:gd name="connsiteY0" fmla="*/ 0 h 741863"/>
              <a:gd name="connsiteX1" fmla="*/ 133567 w 2561956"/>
              <a:gd name="connsiteY1" fmla="*/ 600638 h 741863"/>
              <a:gd name="connsiteX2" fmla="*/ 2561956 w 2561956"/>
              <a:gd name="connsiteY2" fmla="*/ 677863 h 741863"/>
              <a:gd name="connsiteX0" fmla="*/ 0 w 2445551"/>
              <a:gd name="connsiteY0" fmla="*/ 0 h 720682"/>
              <a:gd name="connsiteX1" fmla="*/ 17162 w 2445551"/>
              <a:gd name="connsiteY1" fmla="*/ 600638 h 720682"/>
              <a:gd name="connsiteX2" fmla="*/ 2445551 w 2445551"/>
              <a:gd name="connsiteY2" fmla="*/ 677863 h 720682"/>
              <a:gd name="connsiteX0" fmla="*/ 0 w 2445551"/>
              <a:gd name="connsiteY0" fmla="*/ 0 h 720682"/>
              <a:gd name="connsiteX1" fmla="*/ 17162 w 2445551"/>
              <a:gd name="connsiteY1" fmla="*/ 600638 h 720682"/>
              <a:gd name="connsiteX2" fmla="*/ 2445551 w 2445551"/>
              <a:gd name="connsiteY2" fmla="*/ 677863 h 720682"/>
              <a:gd name="connsiteX0" fmla="*/ 56713 w 2502264"/>
              <a:gd name="connsiteY0" fmla="*/ 0 h 707775"/>
              <a:gd name="connsiteX1" fmla="*/ 73875 w 2502264"/>
              <a:gd name="connsiteY1" fmla="*/ 600638 h 707775"/>
              <a:gd name="connsiteX2" fmla="*/ 2502264 w 2502264"/>
              <a:gd name="connsiteY2" fmla="*/ 677863 h 707775"/>
              <a:gd name="connsiteX0" fmla="*/ 56713 w 2502264"/>
              <a:gd name="connsiteY0" fmla="*/ 0 h 707775"/>
              <a:gd name="connsiteX1" fmla="*/ 73875 w 2502264"/>
              <a:gd name="connsiteY1" fmla="*/ 600638 h 707775"/>
              <a:gd name="connsiteX2" fmla="*/ 2502264 w 2502264"/>
              <a:gd name="connsiteY2" fmla="*/ 677863 h 707775"/>
              <a:gd name="connsiteX0" fmla="*/ 0 w 2445551"/>
              <a:gd name="connsiteY0" fmla="*/ 0 h 707775"/>
              <a:gd name="connsiteX1" fmla="*/ 17162 w 2445551"/>
              <a:gd name="connsiteY1" fmla="*/ 600638 h 707775"/>
              <a:gd name="connsiteX2" fmla="*/ 2445551 w 2445551"/>
              <a:gd name="connsiteY2" fmla="*/ 677863 h 707775"/>
              <a:gd name="connsiteX0" fmla="*/ 0 w 2445551"/>
              <a:gd name="connsiteY0" fmla="*/ 0 h 677863"/>
              <a:gd name="connsiteX1" fmla="*/ 17162 w 2445551"/>
              <a:gd name="connsiteY1" fmla="*/ 600638 h 677863"/>
              <a:gd name="connsiteX2" fmla="*/ 2445551 w 2445551"/>
              <a:gd name="connsiteY2" fmla="*/ 677863 h 677863"/>
              <a:gd name="connsiteX0" fmla="*/ 0 w 2445551"/>
              <a:gd name="connsiteY0" fmla="*/ 0 h 685561"/>
              <a:gd name="connsiteX1" fmla="*/ 9442 w 2445551"/>
              <a:gd name="connsiteY1" fmla="*/ 685561 h 685561"/>
              <a:gd name="connsiteX2" fmla="*/ 2445551 w 2445551"/>
              <a:gd name="connsiteY2" fmla="*/ 677863 h 685561"/>
              <a:gd name="connsiteX0" fmla="*/ 0 w 2445551"/>
              <a:gd name="connsiteY0" fmla="*/ 0 h 685561"/>
              <a:gd name="connsiteX1" fmla="*/ 9442 w 2445551"/>
              <a:gd name="connsiteY1" fmla="*/ 685561 h 685561"/>
              <a:gd name="connsiteX2" fmla="*/ 2445551 w 2445551"/>
              <a:gd name="connsiteY2" fmla="*/ 677863 h 685561"/>
              <a:gd name="connsiteX0" fmla="*/ 9859 w 2436109"/>
              <a:gd name="connsiteY0" fmla="*/ 0 h 673981"/>
              <a:gd name="connsiteX1" fmla="*/ 0 w 2436109"/>
              <a:gd name="connsiteY1" fmla="*/ 673981 h 673981"/>
              <a:gd name="connsiteX2" fmla="*/ 2436109 w 2436109"/>
              <a:gd name="connsiteY2" fmla="*/ 666283 h 673981"/>
              <a:gd name="connsiteX0" fmla="*/ 0 w 2445551"/>
              <a:gd name="connsiteY0" fmla="*/ 0 h 666261"/>
              <a:gd name="connsiteX1" fmla="*/ 9442 w 2445551"/>
              <a:gd name="connsiteY1" fmla="*/ 666261 h 666261"/>
              <a:gd name="connsiteX2" fmla="*/ 2445551 w 2445551"/>
              <a:gd name="connsiteY2" fmla="*/ 658563 h 666261"/>
              <a:gd name="connsiteX0" fmla="*/ 0 w 2445551"/>
              <a:gd name="connsiteY0" fmla="*/ 0 h 666261"/>
              <a:gd name="connsiteX1" fmla="*/ 9442 w 2445551"/>
              <a:gd name="connsiteY1" fmla="*/ 666261 h 666261"/>
              <a:gd name="connsiteX2" fmla="*/ 2445551 w 2445551"/>
              <a:gd name="connsiteY2" fmla="*/ 658563 h 666261"/>
              <a:gd name="connsiteX0" fmla="*/ 1078 w 2446629"/>
              <a:gd name="connsiteY0" fmla="*/ 0 h 666261"/>
              <a:gd name="connsiteX1" fmla="*/ 10520 w 2446629"/>
              <a:gd name="connsiteY1" fmla="*/ 666261 h 666261"/>
              <a:gd name="connsiteX2" fmla="*/ 2446629 w 2446629"/>
              <a:gd name="connsiteY2" fmla="*/ 658563 h 666261"/>
              <a:gd name="connsiteX0" fmla="*/ 0 w 2445551"/>
              <a:gd name="connsiteY0" fmla="*/ 0 h 666261"/>
              <a:gd name="connsiteX1" fmla="*/ 9442 w 2445551"/>
              <a:gd name="connsiteY1" fmla="*/ 666261 h 666261"/>
              <a:gd name="connsiteX2" fmla="*/ 2445551 w 2445551"/>
              <a:gd name="connsiteY2" fmla="*/ 658563 h 666261"/>
              <a:gd name="connsiteX0" fmla="*/ 5999 w 2436109"/>
              <a:gd name="connsiteY0" fmla="*/ 0 h 666261"/>
              <a:gd name="connsiteX1" fmla="*/ 0 w 2436109"/>
              <a:gd name="connsiteY1" fmla="*/ 666261 h 666261"/>
              <a:gd name="connsiteX2" fmla="*/ 2436109 w 2436109"/>
              <a:gd name="connsiteY2" fmla="*/ 658563 h 666261"/>
              <a:gd name="connsiteX0" fmla="*/ 6183 w 2436293"/>
              <a:gd name="connsiteY0" fmla="*/ 0 h 666261"/>
              <a:gd name="connsiteX1" fmla="*/ 184 w 2436293"/>
              <a:gd name="connsiteY1" fmla="*/ 666261 h 666261"/>
              <a:gd name="connsiteX2" fmla="*/ 2436293 w 2436293"/>
              <a:gd name="connsiteY2" fmla="*/ 658563 h 666261"/>
              <a:gd name="connsiteX0" fmla="*/ 5999 w 2436109"/>
              <a:gd name="connsiteY0" fmla="*/ 0 h 666261"/>
              <a:gd name="connsiteX1" fmla="*/ 0 w 2436109"/>
              <a:gd name="connsiteY1" fmla="*/ 666261 h 666261"/>
              <a:gd name="connsiteX2" fmla="*/ 2436109 w 2436109"/>
              <a:gd name="connsiteY2" fmla="*/ 658563 h 66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36109" h="666261">
                <a:moveTo>
                  <a:pt x="5999" y="0"/>
                </a:moveTo>
                <a:cubicBezTo>
                  <a:pt x="4653" y="310455"/>
                  <a:pt x="738" y="497981"/>
                  <a:pt x="0" y="666261"/>
                </a:cubicBezTo>
                <a:lnTo>
                  <a:pt x="2436109" y="658563"/>
                </a:lnTo>
              </a:path>
            </a:pathLst>
          </a:custGeom>
          <a:ln w="57150" cmpd="sng">
            <a:solidFill>
              <a:srgbClr val="FF66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43580" y="2284828"/>
            <a:ext cx="15499" cy="1109301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356" y="5459631"/>
            <a:ext cx="8739999" cy="10386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Each spine seeds a </a:t>
            </a:r>
            <a:r>
              <a:rPr lang="en-US" dirty="0">
                <a:highlight>
                  <a:srgbClr val="FFFF00"/>
                </a:highlight>
              </a:rPr>
              <a:t>pseudorandom number generator</a:t>
            </a:r>
            <a:r>
              <a:rPr lang="en-US" dirty="0"/>
              <a:t> </a:t>
            </a:r>
            <a:r>
              <a:rPr lang="en-US" b="1" i="1" dirty="0"/>
              <a:t>RNG</a:t>
            </a:r>
          </a:p>
          <a:p>
            <a:r>
              <a:rPr lang="en-US" dirty="0"/>
              <a:t>RNG generates a sequence of </a:t>
            </a:r>
            <a:r>
              <a:rPr lang="en-US" i="1" dirty="0"/>
              <a:t>c</a:t>
            </a:r>
            <a:r>
              <a:rPr lang="en-US" dirty="0"/>
              <a:t>-bit numbers </a:t>
            </a:r>
            <a:r>
              <a:rPr lang="en-US" i="1" dirty="0" err="1"/>
              <a:t>x</a:t>
            </a:r>
            <a:r>
              <a:rPr lang="en-US" i="1" baseline="-25000" dirty="0" err="1"/>
              <a:t>i,l</a:t>
            </a:r>
            <a:r>
              <a:rPr lang="en-US" dirty="0"/>
              <a:t> called </a:t>
            </a:r>
            <a:r>
              <a:rPr lang="en-US" b="1" i="1" dirty="0"/>
              <a:t>symbols</a:t>
            </a:r>
          </a:p>
          <a:p>
            <a:r>
              <a:rPr lang="en-US" dirty="0"/>
              <a:t>Encoder output is a series of </a:t>
            </a:r>
            <a:r>
              <a:rPr lang="en-US" b="1" i="1" dirty="0"/>
              <a:t>passes, </a:t>
            </a:r>
            <a:r>
              <a:rPr lang="en-US" dirty="0"/>
              <a:t>each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of ⌈n/k⌉ symbols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Spinal encoder: Computing the spines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10" y="1369020"/>
            <a:ext cx="6440049" cy="40913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4727786" y="2856682"/>
            <a:ext cx="152400" cy="154632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n>
                <a:solidFill>
                  <a:srgbClr val="000000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What is modulation?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i="1" dirty="0"/>
              <a:t>Modulate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means </a:t>
            </a:r>
            <a:r>
              <a:rPr lang="en-US" b="1" dirty="0">
                <a:highlight>
                  <a:srgbClr val="FFFF00"/>
                </a:highlight>
              </a:rPr>
              <a:t>to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b="1" dirty="0">
                <a:highlight>
                  <a:srgbClr val="FFFF00"/>
                </a:highlight>
              </a:rPr>
              <a:t>change</a:t>
            </a:r>
            <a:r>
              <a:rPr lang="en-US" b="1" dirty="0">
                <a:solidFill>
                  <a:srgbClr val="1F497D"/>
                </a:solidFill>
                <a:highlight>
                  <a:srgbClr val="FFFF00"/>
                </a:highlight>
              </a:rPr>
              <a:t>.</a:t>
            </a:r>
            <a:r>
              <a:rPr lang="en-US" b="1" dirty="0">
                <a:solidFill>
                  <a:srgbClr val="1F497D"/>
                </a:solidFill>
              </a:rPr>
              <a:t>  </a:t>
            </a:r>
            <a:r>
              <a:rPr lang="en-US" spc="-150" dirty="0"/>
              <a:t>Change what?  </a:t>
            </a:r>
          </a:p>
          <a:p>
            <a:pPr lvl="1">
              <a:lnSpc>
                <a:spcPct val="90000"/>
              </a:lnSpc>
            </a:pPr>
            <a:r>
              <a:rPr lang="en-US" spc="-150" dirty="0"/>
              <a:t>The </a:t>
            </a:r>
            <a:r>
              <a:rPr lang="en-US" b="1" spc="-150" dirty="0">
                <a:solidFill>
                  <a:schemeClr val="tx2"/>
                </a:solidFill>
              </a:rPr>
              <a:t>amplitude</a:t>
            </a:r>
            <a:r>
              <a:rPr lang="en-US" spc="-150" dirty="0">
                <a:solidFill>
                  <a:schemeClr val="tx2"/>
                </a:solidFill>
              </a:rPr>
              <a:t> </a:t>
            </a:r>
            <a:r>
              <a:rPr lang="en-US" spc="-150" dirty="0"/>
              <a:t>and </a:t>
            </a:r>
            <a:r>
              <a:rPr lang="en-US" b="1" i="1" spc="-150" dirty="0">
                <a:solidFill>
                  <a:srgbClr val="1F497D"/>
                </a:solidFill>
              </a:rPr>
              <a:t>phase</a:t>
            </a:r>
            <a:r>
              <a:rPr lang="en-US" b="1" spc="-150" dirty="0">
                <a:solidFill>
                  <a:srgbClr val="1F497D"/>
                </a:solidFill>
              </a:rPr>
              <a:t> (angle)</a:t>
            </a:r>
            <a:r>
              <a:rPr lang="en-US" spc="-150" dirty="0">
                <a:solidFill>
                  <a:srgbClr val="1F497D"/>
                </a:solidFill>
              </a:rPr>
              <a:t> </a:t>
            </a:r>
            <a:r>
              <a:rPr lang="en-US" spc="-150" dirty="0"/>
              <a:t>of a radio </a:t>
            </a:r>
            <a:r>
              <a:rPr lang="en-US" b="1" i="1" spc="-150" dirty="0"/>
              <a:t>carrier</a:t>
            </a:r>
            <a:r>
              <a:rPr lang="en-US" spc="-150" dirty="0"/>
              <a:t> </a:t>
            </a:r>
            <a:r>
              <a:rPr lang="en-US" b="1" i="1" spc="-150" dirty="0"/>
              <a:t>signal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b="1" i="1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1F497D"/>
                </a:solidFill>
              </a:rPr>
              <a:t>Digital modulation: </a:t>
            </a:r>
            <a:r>
              <a:rPr lang="en-US" dirty="0"/>
              <a:t>Use only a </a:t>
            </a:r>
            <a:r>
              <a:rPr lang="en-US" b="1" dirty="0">
                <a:highlight>
                  <a:srgbClr val="FFFF00"/>
                </a:highlight>
              </a:rPr>
              <a:t>finite set</a:t>
            </a:r>
            <a:r>
              <a:rPr lang="en-US" dirty="0"/>
              <a:t> of choices (</a:t>
            </a:r>
            <a:r>
              <a:rPr lang="en-US" i="1" dirty="0"/>
              <a:t>i.e.,</a:t>
            </a:r>
            <a:r>
              <a:rPr lang="en-US" dirty="0"/>
              <a:t> </a:t>
            </a:r>
            <a:r>
              <a:rPr lang="en-US" b="1" i="1" dirty="0">
                <a:solidFill>
                  <a:schemeClr val="tx2"/>
                </a:solidFill>
              </a:rPr>
              <a:t>symbols</a:t>
            </a:r>
            <a:r>
              <a:rPr lang="en-US" dirty="0"/>
              <a:t>) for how to change the carrier and phase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B0CC78DB-8107-BC44-9768-461074523F62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428206" y="2840606"/>
            <a:ext cx="0" cy="1673658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28206" y="4514264"/>
            <a:ext cx="2058194" cy="1588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3313906" y="3103770"/>
            <a:ext cx="1524794" cy="1296194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961209" y="3752661"/>
            <a:ext cx="1526382" cy="1588"/>
          </a:xfrm>
          <a:prstGeom prst="line">
            <a:avLst/>
          </a:prstGeom>
          <a:ln w="38100" cmpd="sng"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8591174">
            <a:off x="3353744" y="331146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</a:p>
        </p:txBody>
      </p:sp>
      <p:sp>
        <p:nvSpPr>
          <p:cNvPr id="16" name="Arc 15"/>
          <p:cNvSpPr/>
          <p:nvPr/>
        </p:nvSpPr>
        <p:spPr>
          <a:xfrm rot="626522">
            <a:off x="3375604" y="4353660"/>
            <a:ext cx="314863" cy="280410"/>
          </a:xfrm>
          <a:prstGeom prst="arc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5024" y="403069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40806" y="2874875"/>
            <a:ext cx="99257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symbol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68907" y="4256097"/>
            <a:ext cx="223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In-phase (I)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1814" y="2856682"/>
            <a:ext cx="2236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Quadrature (Q)</a:t>
            </a:r>
          </a:p>
        </p:txBody>
      </p:sp>
    </p:spTree>
    <p:extLst>
      <p:ext uri="{BB962C8B-B14F-4D97-AF65-F5344CB8AC3E}">
        <p14:creationId xmlns:p14="http://schemas.microsoft.com/office/powerpoint/2010/main" val="837745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02" y="1435341"/>
            <a:ext cx="8739999" cy="1635853"/>
          </a:xfrm>
        </p:spPr>
        <p:txBody>
          <a:bodyPr>
            <a:normAutofit/>
          </a:bodyPr>
          <a:lstStyle/>
          <a:p>
            <a:r>
              <a:rPr lang="en-US" dirty="0"/>
              <a:t>A constellation mapping function translates </a:t>
            </a:r>
            <a:r>
              <a:rPr lang="en-US" i="1" dirty="0"/>
              <a:t>c</a:t>
            </a:r>
            <a:r>
              <a:rPr lang="en-US" dirty="0"/>
              <a:t>-bit numbers </a:t>
            </a:r>
            <a:r>
              <a:rPr lang="en-US" i="1" dirty="0"/>
              <a:t>x</a:t>
            </a:r>
            <a:r>
              <a:rPr lang="en-US" i="1" baseline="-25000" dirty="0"/>
              <a:t>i,l</a:t>
            </a:r>
            <a:r>
              <a:rPr lang="en-US" dirty="0"/>
              <a:t> from the RNG to in-phase (I) and quadrature (Q)</a:t>
            </a:r>
          </a:p>
          <a:p>
            <a:pPr lvl="1"/>
            <a:r>
              <a:rPr lang="en-US" dirty="0"/>
              <a:t>Generates in-phase (I) and quadrature (Q) components </a:t>
            </a:r>
            <a:r>
              <a:rPr lang="en-US" b="1" dirty="0">
                <a:solidFill>
                  <a:schemeClr val="tx2"/>
                </a:solidFill>
              </a:rPr>
              <a:t>independently from two separate </a:t>
            </a:r>
            <a:r>
              <a:rPr lang="en-US" i="1" dirty="0"/>
              <a:t>x</a:t>
            </a:r>
            <a:r>
              <a:rPr lang="en-US" i="1" baseline="-25000" dirty="0"/>
              <a:t>i,l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Spinal encoder: RNG to symbols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9962"/>
          <a:stretch/>
        </p:blipFill>
        <p:spPr>
          <a:xfrm>
            <a:off x="894767" y="3186168"/>
            <a:ext cx="2654562" cy="2939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0874" y="3087281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Arial Regular"/>
              </a:rPr>
              <a:t>Uniform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0219" y="3087281"/>
            <a:ext cx="2483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Arial Regular"/>
              </a:rPr>
              <a:t>Truncated Gaussian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621"/>
          <a:stretch/>
        </p:blipFill>
        <p:spPr>
          <a:xfrm>
            <a:off x="5445561" y="3503477"/>
            <a:ext cx="2672689" cy="293991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67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Bit Rate Adaptation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Rateless</a:t>
            </a:r>
            <a:r>
              <a:rPr lang="en-US" b="1" dirty="0"/>
              <a:t> Codes: Spinal Codes</a:t>
            </a:r>
          </a:p>
          <a:p>
            <a:pPr marL="857250" lvl="1" indent="-45720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Encoder structure</a:t>
            </a:r>
          </a:p>
          <a:p>
            <a:pPr marL="857250" lvl="1" indent="-457200"/>
            <a:r>
              <a:rPr lang="en-US" b="1" dirty="0"/>
              <a:t>Decoder structure</a:t>
            </a:r>
          </a:p>
          <a:p>
            <a:pPr marL="1314450" lvl="2" indent="-514350"/>
            <a:r>
              <a:rPr lang="en-US" b="1" dirty="0"/>
              <a:t>“Maximum-likelihood” decoding</a:t>
            </a:r>
          </a:p>
          <a:p>
            <a:pPr marL="1314450" lvl="2" indent="-514350"/>
            <a:r>
              <a:rPr lang="en-US" dirty="0"/>
              <a:t>Practical “Bubble” Decoder</a:t>
            </a:r>
          </a:p>
          <a:p>
            <a:pPr marL="1314450" lvl="2" indent="-514350"/>
            <a:r>
              <a:rPr lang="en-US" dirty="0"/>
              <a:t>Puncturing for higher rate</a:t>
            </a:r>
          </a:p>
          <a:p>
            <a:pPr marL="1314450" lvl="2" indent="-514350"/>
            <a:r>
              <a:rPr lang="en-US" dirty="0"/>
              <a:t>Performance</a:t>
            </a:r>
          </a:p>
          <a:p>
            <a:pPr marL="1714500" lvl="3" indent="-45720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837229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loud 40"/>
          <p:cNvSpPr/>
          <p:nvPr/>
        </p:nvSpPr>
        <p:spPr>
          <a:xfrm>
            <a:off x="2990664" y="1490777"/>
            <a:ext cx="3681566" cy="155649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 by replaying the encoder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55501" y="1572717"/>
            <a:ext cx="337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Sender transmits “1”, “0”: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047971" y="1403051"/>
            <a:ext cx="3132542" cy="1369624"/>
            <a:chOff x="432181" y="2169434"/>
            <a:chExt cx="3132542" cy="1369624"/>
          </a:xfrm>
        </p:grpSpPr>
        <p:sp>
          <p:nvSpPr>
            <p:cNvPr id="10" name="Rectangle 9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3" name="Straight Arrow Connector 12"/>
            <p:cNvCxnSpPr>
              <a:stCxn id="11" idx="3"/>
              <a:endCxn id="10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5" name="Delay 14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098444" y="217505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19" name="Straight Arrow Connector 18"/>
            <p:cNvCxnSpPr>
              <a:stCxn id="18" idx="2"/>
              <a:endCxn id="10" idx="0"/>
            </p:cNvCxnSpPr>
            <p:nvPr/>
          </p:nvCxnSpPr>
          <p:spPr>
            <a:xfrm flipH="1">
              <a:off x="1259982" y="2575169"/>
              <a:ext cx="2129" cy="137005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0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28" name="Straight Arrow Connector 27"/>
            <p:cNvCxnSpPr>
              <a:endCxn id="27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438927" y="216943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34" name="Straight Arrow Connector 33"/>
            <p:cNvCxnSpPr>
              <a:stCxn id="32" idx="2"/>
              <a:endCxn id="27" idx="0"/>
            </p:cNvCxnSpPr>
            <p:nvPr/>
          </p:nvCxnSpPr>
          <p:spPr>
            <a:xfrm flipH="1">
              <a:off x="2600465" y="2569544"/>
              <a:ext cx="2129" cy="142858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7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39" name="Delay 38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929345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</a:t>
              </a:r>
              <a:endParaRPr lang="en-US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901113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</a:t>
              </a:r>
              <a:endParaRPr lang="en-US" b="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2216146" y="4304163"/>
            <a:ext cx="266703" cy="911225"/>
            <a:chOff x="6702425" y="1898650"/>
            <a:chExt cx="266703" cy="911225"/>
          </a:xfrm>
        </p:grpSpPr>
        <p:sp>
          <p:nvSpPr>
            <p:cNvPr id="75" name="Delay 74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65986" y="3859761"/>
            <a:ext cx="1306050" cy="908110"/>
            <a:chOff x="900868" y="3633184"/>
            <a:chExt cx="1306050" cy="908110"/>
          </a:xfrm>
        </p:grpSpPr>
        <p:sp>
          <p:nvSpPr>
            <p:cNvPr id="54" name="Rectangle 53"/>
            <p:cNvSpPr/>
            <p:nvPr/>
          </p:nvSpPr>
          <p:spPr>
            <a:xfrm>
              <a:off x="1565856" y="416215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00868" y="414118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56" name="Straight Arrow Connector 55"/>
            <p:cNvCxnSpPr>
              <a:stCxn id="55" idx="3"/>
              <a:endCxn id="54" idx="1"/>
            </p:cNvCxnSpPr>
            <p:nvPr/>
          </p:nvCxnSpPr>
          <p:spPr>
            <a:xfrm flipV="1">
              <a:off x="1316367" y="432496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567131" y="363318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0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59" name="Straight Arrow Connector 58"/>
            <p:cNvCxnSpPr>
              <a:stCxn id="58" idx="2"/>
              <a:endCxn id="54" idx="0"/>
            </p:cNvCxnSpPr>
            <p:nvPr/>
          </p:nvCxnSpPr>
          <p:spPr>
            <a:xfrm flipH="1">
              <a:off x="1728669" y="403329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4" idx="3"/>
            </p:cNvCxnSpPr>
            <p:nvPr/>
          </p:nvCxnSpPr>
          <p:spPr>
            <a:xfrm>
              <a:off x="1891482" y="432496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3544922" y="4304390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2341762" y="4497599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2330288" y="4486121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53964" y="481365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25732" y="4702674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682246" y="4497827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670772" y="4486349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06875" y="4503681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11737" y="4579995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3677" y="3100177"/>
            <a:ext cx="5775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  <a:latin typeface="+mj-lt"/>
              </a:rPr>
              <a:t>Instead of inverting the hash function, the decoder </a:t>
            </a:r>
            <a:r>
              <a:rPr lang="en-US" sz="2000" b="1" i="1" dirty="0">
                <a:solidFill>
                  <a:schemeClr val="tx2"/>
                </a:solidFill>
                <a:latin typeface="+mj-lt"/>
              </a:rPr>
              <a:t>replays</a:t>
            </a:r>
            <a:r>
              <a:rPr lang="en-US" sz="2000" b="1" dirty="0">
                <a:solidFill>
                  <a:schemeClr val="tx2"/>
                </a:solidFill>
                <a:latin typeface="+mj-lt"/>
              </a:rPr>
              <a:t> all four possibilities: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4606822" y="2600000"/>
            <a:ext cx="127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FF0000"/>
                </a:solidFill>
                <a:latin typeface="Arial Regular"/>
              </a:rPr>
              <a:t>Transmitted symbols</a:t>
            </a:r>
          </a:p>
        </p:txBody>
      </p:sp>
      <p:cxnSp>
        <p:nvCxnSpPr>
          <p:cNvPr id="159" name="Curved Connector 158"/>
          <p:cNvCxnSpPr/>
          <p:nvPr/>
        </p:nvCxnSpPr>
        <p:spPr>
          <a:xfrm rot="10800000">
            <a:off x="4773397" y="2601187"/>
            <a:ext cx="336698" cy="94507"/>
          </a:xfrm>
          <a:prstGeom prst="curvedConnector3">
            <a:avLst>
              <a:gd name="adj1" fmla="val 50000"/>
            </a:avLst>
          </a:prstGeom>
          <a:ln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/>
          <p:nvPr/>
        </p:nvCxnSpPr>
        <p:spPr>
          <a:xfrm flipV="1">
            <a:off x="5213393" y="2474479"/>
            <a:ext cx="412753" cy="209548"/>
          </a:xfrm>
          <a:prstGeom prst="curvedConnector3">
            <a:avLst>
              <a:gd name="adj1" fmla="val 3077"/>
            </a:avLst>
          </a:prstGeom>
          <a:ln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511488" y="3837745"/>
            <a:ext cx="1018589" cy="876840"/>
            <a:chOff x="2546370" y="3611168"/>
            <a:chExt cx="1018589" cy="876840"/>
          </a:xfrm>
        </p:grpSpPr>
        <p:cxnSp>
          <p:nvCxnSpPr>
            <p:cNvPr id="64" name="Straight Arrow Connector 63"/>
            <p:cNvCxnSpPr>
              <a:stCxn id="63" idx="2"/>
              <a:endCxn id="61" idx="0"/>
            </p:cNvCxnSpPr>
            <p:nvPr/>
          </p:nvCxnSpPr>
          <p:spPr>
            <a:xfrm flipH="1">
              <a:off x="3069152" y="403987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2906339" y="416238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62" name="Straight Arrow Connector 61"/>
            <p:cNvCxnSpPr>
              <a:endCxn id="61" idx="1"/>
            </p:cNvCxnSpPr>
            <p:nvPr/>
          </p:nvCxnSpPr>
          <p:spPr>
            <a:xfrm>
              <a:off x="2546370" y="432519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910292" y="363976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65" name="Straight Arrow Connector 64"/>
            <p:cNvCxnSpPr>
              <a:stCxn id="61" idx="3"/>
            </p:cNvCxnSpPr>
            <p:nvPr/>
          </p:nvCxnSpPr>
          <p:spPr>
            <a:xfrm>
              <a:off x="3231965" y="432519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114426" y="3611168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5989" y="3866586"/>
            <a:ext cx="7348216" cy="2774377"/>
            <a:chOff x="910871" y="3640009"/>
            <a:chExt cx="7348216" cy="2774377"/>
          </a:xfrm>
        </p:grpSpPr>
        <p:grpSp>
          <p:nvGrpSpPr>
            <p:cNvPr id="7" name="Group 6"/>
            <p:cNvGrpSpPr/>
            <p:nvPr/>
          </p:nvGrpSpPr>
          <p:grpSpPr>
            <a:xfrm>
              <a:off x="5112881" y="3640009"/>
              <a:ext cx="3132542" cy="1395428"/>
              <a:chOff x="5112881" y="3640009"/>
              <a:chExt cx="3132542" cy="1395428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5968631" y="3640009"/>
                <a:ext cx="184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200" b="0" dirty="0">
                  <a:solidFill>
                    <a:srgbClr val="008000"/>
                  </a:solidFill>
                  <a:latin typeface="Arial Regular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7338378" y="3646090"/>
                <a:ext cx="184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200" b="0" dirty="0">
                  <a:solidFill>
                    <a:srgbClr val="008000"/>
                  </a:solidFill>
                  <a:latin typeface="Arial Regular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777869" y="4208553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5112881" y="4187583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83" name="Straight Arrow Connector 82"/>
              <p:cNvCxnSpPr>
                <a:stCxn id="82" idx="3"/>
                <a:endCxn id="81" idx="1"/>
              </p:cNvCxnSpPr>
              <p:nvPr/>
            </p:nvCxnSpPr>
            <p:spPr>
              <a:xfrm flipV="1">
                <a:off x="5528380" y="4371366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/>
            </p:nvGrpSpPr>
            <p:grpSpPr>
              <a:xfrm>
                <a:off x="6463041" y="4123985"/>
                <a:ext cx="266703" cy="911225"/>
                <a:chOff x="6702425" y="1898650"/>
                <a:chExt cx="266703" cy="911225"/>
              </a:xfrm>
            </p:grpSpPr>
            <p:sp>
              <p:nvSpPr>
                <p:cNvPr id="104" name="Delay 103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5779144" y="3679583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1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86" name="Straight Arrow Connector 85"/>
              <p:cNvCxnSpPr>
                <a:stCxn id="85" idx="2"/>
                <a:endCxn id="81" idx="0"/>
              </p:cNvCxnSpPr>
              <p:nvPr/>
            </p:nvCxnSpPr>
            <p:spPr>
              <a:xfrm flipH="1">
                <a:off x="5940682" y="4079693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81" idx="3"/>
              </p:cNvCxnSpPr>
              <p:nvPr/>
            </p:nvCxnSpPr>
            <p:spPr>
              <a:xfrm>
                <a:off x="6103495" y="4371366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118352" y="4208781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89" name="Straight Arrow Connector 88"/>
              <p:cNvCxnSpPr>
                <a:endCxn id="88" idx="1"/>
              </p:cNvCxnSpPr>
              <p:nvPr/>
            </p:nvCxnSpPr>
            <p:spPr>
              <a:xfrm>
                <a:off x="6758383" y="4371594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7122305" y="3686161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0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91" name="Straight Arrow Connector 90"/>
              <p:cNvCxnSpPr>
                <a:stCxn id="90" idx="2"/>
                <a:endCxn id="88" idx="0"/>
              </p:cNvCxnSpPr>
              <p:nvPr/>
            </p:nvCxnSpPr>
            <p:spPr>
              <a:xfrm flipH="1">
                <a:off x="7281165" y="4086271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>
                <a:stCxn id="88" idx="3"/>
              </p:cNvCxnSpPr>
              <p:nvPr/>
            </p:nvCxnSpPr>
            <p:spPr>
              <a:xfrm>
                <a:off x="7443978" y="4371594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up 92"/>
              <p:cNvGrpSpPr/>
              <p:nvPr/>
            </p:nvGrpSpPr>
            <p:grpSpPr>
              <a:xfrm>
                <a:off x="7791817" y="4124212"/>
                <a:ext cx="266703" cy="911225"/>
                <a:chOff x="6702425" y="1898650"/>
                <a:chExt cx="266703" cy="911225"/>
              </a:xfrm>
            </p:grpSpPr>
            <p:sp>
              <p:nvSpPr>
                <p:cNvPr id="102" name="Delay 101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4" name="Straight Connector 93"/>
              <p:cNvCxnSpPr/>
              <p:nvPr/>
            </p:nvCxnSpPr>
            <p:spPr>
              <a:xfrm>
                <a:off x="6588657" y="4317421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6577183" y="4305943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6600859" y="4633473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572627" y="4522496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98" name="Straight Connector 97"/>
              <p:cNvCxnSpPr/>
              <p:nvPr/>
            </p:nvCxnSpPr>
            <p:spPr>
              <a:xfrm>
                <a:off x="7929141" y="4317649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7917667" y="4306171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6577179" y="4657111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7619178" y="4628077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910871" y="5031587"/>
              <a:ext cx="3132542" cy="1355854"/>
              <a:chOff x="432181" y="2183204"/>
              <a:chExt cx="3132542" cy="1355854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109" name="Straight Arrow Connector 108"/>
              <p:cNvCxnSpPr>
                <a:stCxn id="108" idx="3"/>
                <a:endCxn id="107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130" name="Delay 129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TextBox 110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0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12" name="Straight Arrow Connector 111"/>
              <p:cNvCxnSpPr>
                <a:stCxn id="111" idx="2"/>
                <a:endCxn id="107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>
                <a:stCxn id="107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115" name="Straight Arrow Connector 114"/>
              <p:cNvCxnSpPr>
                <a:endCxn id="114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1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17" name="Straight Arrow Connector 116"/>
              <p:cNvCxnSpPr>
                <a:stCxn id="116" idx="2"/>
                <a:endCxn id="114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>
                <a:stCxn id="114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128" name="Delay 127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Connector 119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1873070" y="2827124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172578" y="3237046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126545" y="5022373"/>
              <a:ext cx="3132542" cy="1392013"/>
              <a:chOff x="5126545" y="5022373"/>
              <a:chExt cx="3132542" cy="1392013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5791533" y="55875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5126545" y="5566532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135" name="Straight Arrow Connector 134"/>
              <p:cNvCxnSpPr>
                <a:stCxn id="134" idx="3"/>
                <a:endCxn id="133" idx="1"/>
              </p:cNvCxnSpPr>
              <p:nvPr/>
            </p:nvCxnSpPr>
            <p:spPr>
              <a:xfrm flipV="1">
                <a:off x="5542044" y="5750315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>
              <a:xfrm>
                <a:off x="6476705" y="5502934"/>
                <a:ext cx="266703" cy="911225"/>
                <a:chOff x="6702425" y="1898650"/>
                <a:chExt cx="266703" cy="911225"/>
              </a:xfrm>
            </p:grpSpPr>
            <p:sp>
              <p:nvSpPr>
                <p:cNvPr id="156" name="Delay 155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7" name="TextBox 136"/>
              <p:cNvSpPr txBox="1"/>
              <p:nvPr/>
            </p:nvSpPr>
            <p:spPr>
              <a:xfrm>
                <a:off x="5792808" y="505853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1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138" name="Straight Arrow Connector 137"/>
              <p:cNvCxnSpPr>
                <a:stCxn id="137" idx="2"/>
                <a:endCxn id="133" idx="0"/>
              </p:cNvCxnSpPr>
              <p:nvPr/>
            </p:nvCxnSpPr>
            <p:spPr>
              <a:xfrm flipH="1">
                <a:off x="5954346" y="5458642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>
                <a:stCxn id="133" idx="3"/>
              </p:cNvCxnSpPr>
              <p:nvPr/>
            </p:nvCxnSpPr>
            <p:spPr>
              <a:xfrm>
                <a:off x="6117159" y="5750315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/>
              <p:cNvSpPr/>
              <p:nvPr/>
            </p:nvSpPr>
            <p:spPr>
              <a:xfrm>
                <a:off x="7132016" y="5587730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141" name="Straight Arrow Connector 140"/>
              <p:cNvCxnSpPr>
                <a:endCxn id="140" idx="1"/>
              </p:cNvCxnSpPr>
              <p:nvPr/>
            </p:nvCxnSpPr>
            <p:spPr>
              <a:xfrm>
                <a:off x="6772047" y="5750543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TextBox 141"/>
              <p:cNvSpPr txBox="1"/>
              <p:nvPr/>
            </p:nvSpPr>
            <p:spPr>
              <a:xfrm>
                <a:off x="7135969" y="5065110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1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43" name="Straight Arrow Connector 142"/>
              <p:cNvCxnSpPr>
                <a:stCxn id="142" idx="2"/>
                <a:endCxn id="140" idx="0"/>
              </p:cNvCxnSpPr>
              <p:nvPr/>
            </p:nvCxnSpPr>
            <p:spPr>
              <a:xfrm flipH="1">
                <a:off x="7294829" y="5465220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>
                <a:stCxn id="140" idx="3"/>
              </p:cNvCxnSpPr>
              <p:nvPr/>
            </p:nvCxnSpPr>
            <p:spPr>
              <a:xfrm>
                <a:off x="7457642" y="5750543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5" name="Group 144"/>
              <p:cNvGrpSpPr/>
              <p:nvPr/>
            </p:nvGrpSpPr>
            <p:grpSpPr>
              <a:xfrm>
                <a:off x="7805481" y="5503161"/>
                <a:ext cx="266703" cy="911225"/>
                <a:chOff x="6702425" y="1898650"/>
                <a:chExt cx="266703" cy="911225"/>
              </a:xfrm>
            </p:grpSpPr>
            <p:sp>
              <p:nvSpPr>
                <p:cNvPr id="154" name="Delay 153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6" name="Straight Connector 145"/>
              <p:cNvCxnSpPr/>
              <p:nvPr/>
            </p:nvCxnSpPr>
            <p:spPr>
              <a:xfrm>
                <a:off x="6602321" y="56963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rot="5400000">
                <a:off x="6590847" y="56848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/>
              <p:cNvSpPr txBox="1"/>
              <p:nvPr/>
            </p:nvSpPr>
            <p:spPr>
              <a:xfrm>
                <a:off x="6614523" y="6012422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586291" y="5901445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>
                <a:off x="7942805" y="5696598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rot="5400000">
                <a:off x="7931331" y="568512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6590843" y="6047766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7685518" y="5673414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5982907" y="5022373"/>
                <a:ext cx="1847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200" b="0" dirty="0">
                  <a:solidFill>
                    <a:srgbClr val="008000"/>
                  </a:solidFill>
                  <a:latin typeface="Arial Regular"/>
                </a:endParaRPr>
              </a:p>
            </p:txBody>
          </p:sp>
        </p:grpSp>
      </p:grpSp>
      <p:sp>
        <p:nvSpPr>
          <p:cNvPr id="167" name="Rectangle 166"/>
          <p:cNvSpPr/>
          <p:nvPr/>
        </p:nvSpPr>
        <p:spPr>
          <a:xfrm>
            <a:off x="6428158" y="2698466"/>
            <a:ext cx="2679817" cy="634020"/>
          </a:xfrm>
          <a:prstGeom prst="rect">
            <a:avLst/>
          </a:prstGeom>
          <a:ln w="28575" cmpd="sng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63500" lvl="1">
              <a:lnSpc>
                <a:spcPct val="80000"/>
              </a:lnSpc>
            </a:pPr>
            <a:r>
              <a:rPr lang="en-US" sz="1400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en-US" b="1" dirty="0">
                <a:latin typeface="+mj-lt"/>
              </a:rPr>
              <a:t>Replayed symbol</a:t>
            </a:r>
          </a:p>
          <a:p>
            <a:pPr marL="63500" lvl="1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×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latin typeface="+mj-lt"/>
              </a:rPr>
              <a:t>Received symbol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4AC4-E5A6-0446-ADDB-6CB25A5DDD1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453310"/>
            <a:ext cx="8739999" cy="2064213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/>
              <a:t>How to decide between the four possible messages?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>
                <a:solidFill>
                  <a:schemeClr val="tx2"/>
                </a:solidFill>
              </a:rPr>
              <a:t>Measure total distance </a:t>
            </a:r>
            <a:r>
              <a:rPr lang="en-US" dirty="0"/>
              <a:t>between:</a:t>
            </a:r>
          </a:p>
          <a:p>
            <a:pPr lvl="1"/>
            <a:r>
              <a:rPr lang="en-US" dirty="0"/>
              <a:t>Received symbols, corrupted by noise (</a:t>
            </a:r>
            <a:r>
              <a:rPr lang="en-US" dirty="0">
                <a:solidFill>
                  <a:srgbClr val="FF0000"/>
                </a:solidFill>
              </a:rPr>
              <a:t>×</a:t>
            </a:r>
            <a:r>
              <a:rPr lang="en-US" dirty="0"/>
              <a:t>), and</a:t>
            </a:r>
          </a:p>
          <a:p>
            <a:pPr lvl="1"/>
            <a:r>
              <a:rPr lang="en-US" dirty="0"/>
              <a:t>Replayed symbols (</a:t>
            </a:r>
            <a:r>
              <a:rPr lang="en-US" sz="19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Sum across stages: the distance increases at </a:t>
            </a:r>
            <a:r>
              <a:rPr lang="en-US" b="1" dirty="0">
                <a:solidFill>
                  <a:srgbClr val="1F497D"/>
                </a:solidFill>
              </a:rPr>
              <a:t>first incorrect symbol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Decode by measuring distance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0868" y="3611168"/>
            <a:ext cx="7358219" cy="2803218"/>
            <a:chOff x="900868" y="3611168"/>
            <a:chExt cx="7358219" cy="2803218"/>
          </a:xfrm>
        </p:grpSpPr>
        <p:grpSp>
          <p:nvGrpSpPr>
            <p:cNvPr id="53" name="Group 52"/>
            <p:cNvGrpSpPr/>
            <p:nvPr/>
          </p:nvGrpSpPr>
          <p:grpSpPr>
            <a:xfrm>
              <a:off x="900868" y="3633184"/>
              <a:ext cx="3156121" cy="1355854"/>
              <a:chOff x="432181" y="2183204"/>
              <a:chExt cx="3156121" cy="1355854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56" name="Straight Arrow Connector 55"/>
              <p:cNvCxnSpPr>
                <a:stCxn id="55" idx="3"/>
                <a:endCxn id="54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75" name="Delay 74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0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59" name="Straight Arrow Connector 58"/>
              <p:cNvCxnSpPr>
                <a:stCxn id="58" idx="2"/>
                <a:endCxn id="54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54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62" name="Straight Arrow Connector 61"/>
              <p:cNvCxnSpPr>
                <a:endCxn id="61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0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64" name="Straight Arrow Connector 63"/>
              <p:cNvCxnSpPr>
                <a:stCxn id="63" idx="2"/>
                <a:endCxn id="61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>
                <a:stCxn id="61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oup 65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73" name="Delay 72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7" name="Straight Connector 66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1873070" y="2827124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277932" y="2903438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5112881" y="3679583"/>
              <a:ext cx="3132542" cy="1355854"/>
              <a:chOff x="432181" y="2183204"/>
              <a:chExt cx="3132542" cy="135585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83" name="Straight Arrow Connector 82"/>
              <p:cNvCxnSpPr>
                <a:stCxn id="82" idx="3"/>
                <a:endCxn id="81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104" name="Delay 103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1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86" name="Straight Arrow Connector 85"/>
              <p:cNvCxnSpPr>
                <a:stCxn id="85" idx="2"/>
                <a:endCxn id="81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81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89" name="Straight Arrow Connector 88"/>
              <p:cNvCxnSpPr>
                <a:endCxn id="88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0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91" name="Straight Arrow Connector 90"/>
              <p:cNvCxnSpPr>
                <a:stCxn id="90" idx="2"/>
                <a:endCxn id="88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>
                <a:stCxn id="88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Group 92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102" name="Delay 101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4" name="Straight Connector 93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98" name="Straight Connector 97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Box 99"/>
              <p:cNvSpPr txBox="1"/>
              <p:nvPr/>
            </p:nvSpPr>
            <p:spPr>
              <a:xfrm>
                <a:off x="1896479" y="3160732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2938478" y="3131698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910871" y="5031587"/>
              <a:ext cx="3132542" cy="1355854"/>
              <a:chOff x="432181" y="2183204"/>
              <a:chExt cx="3132542" cy="1355854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109" name="Straight Arrow Connector 108"/>
              <p:cNvCxnSpPr>
                <a:stCxn id="108" idx="3"/>
                <a:endCxn id="107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Group 109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130" name="Delay 129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1" name="TextBox 110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0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12" name="Straight Arrow Connector 111"/>
              <p:cNvCxnSpPr>
                <a:stCxn id="111" idx="2"/>
                <a:endCxn id="107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>
                <a:stCxn id="107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115" name="Straight Arrow Connector 114"/>
              <p:cNvCxnSpPr>
                <a:endCxn id="114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1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17" name="Straight Arrow Connector 116"/>
              <p:cNvCxnSpPr>
                <a:stCxn id="116" idx="2"/>
                <a:endCxn id="114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>
                <a:stCxn id="114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128" name="Delay 127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20" name="Straight Connector 119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/>
              <p:cNvSpPr txBox="1"/>
              <p:nvPr/>
            </p:nvSpPr>
            <p:spPr>
              <a:xfrm>
                <a:off x="1873070" y="2827124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172578" y="3237046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5126545" y="5058532"/>
              <a:ext cx="3132542" cy="1355854"/>
              <a:chOff x="432181" y="2183204"/>
              <a:chExt cx="3132542" cy="1355854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1097169" y="2712174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32181" y="2691204"/>
                <a:ext cx="4154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s</a:t>
                </a:r>
                <a:r>
                  <a:rPr lang="en-US" b="0" baseline="-25000" dirty="0">
                    <a:latin typeface="Arial Regular"/>
                  </a:rPr>
                  <a:t>0</a:t>
                </a:r>
              </a:p>
            </p:txBody>
          </p:sp>
          <p:cxnSp>
            <p:nvCxnSpPr>
              <p:cNvPr id="135" name="Straight Arrow Connector 134"/>
              <p:cNvCxnSpPr>
                <a:stCxn id="134" idx="3"/>
                <a:endCxn id="133" idx="1"/>
              </p:cNvCxnSpPr>
              <p:nvPr/>
            </p:nvCxnSpPr>
            <p:spPr>
              <a:xfrm flipV="1">
                <a:off x="847680" y="2874987"/>
                <a:ext cx="249489" cy="16272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>
              <a:xfrm>
                <a:off x="1782341" y="2627606"/>
                <a:ext cx="266703" cy="911225"/>
                <a:chOff x="6702425" y="1898650"/>
                <a:chExt cx="266703" cy="911225"/>
              </a:xfrm>
            </p:grpSpPr>
            <p:sp>
              <p:nvSpPr>
                <p:cNvPr id="156" name="Delay 155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7" name="TextBox 136"/>
              <p:cNvSpPr txBox="1"/>
              <p:nvPr/>
            </p:nvSpPr>
            <p:spPr>
              <a:xfrm>
                <a:off x="1098444" y="2183204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latin typeface="Arial Regular"/>
                  </a:rPr>
                  <a:t>1</a:t>
                </a:r>
                <a:endParaRPr lang="en-US" b="0" baseline="-25000" dirty="0">
                  <a:latin typeface="Arial Regular"/>
                </a:endParaRPr>
              </a:p>
            </p:txBody>
          </p:sp>
          <p:cxnSp>
            <p:nvCxnSpPr>
              <p:cNvPr id="138" name="Straight Arrow Connector 137"/>
              <p:cNvCxnSpPr>
                <a:stCxn id="137" idx="2"/>
                <a:endCxn id="133" idx="0"/>
              </p:cNvCxnSpPr>
              <p:nvPr/>
            </p:nvCxnSpPr>
            <p:spPr>
              <a:xfrm flipH="1">
                <a:off x="1259982" y="2583314"/>
                <a:ext cx="2129" cy="12886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>
                <a:stCxn id="133" idx="3"/>
              </p:cNvCxnSpPr>
              <p:nvPr/>
            </p:nvCxnSpPr>
            <p:spPr>
              <a:xfrm>
                <a:off x="1422795" y="2874987"/>
                <a:ext cx="315436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/>
              <p:cNvSpPr/>
              <p:nvPr/>
            </p:nvSpPr>
            <p:spPr>
              <a:xfrm>
                <a:off x="2437652" y="2712402"/>
                <a:ext cx="325626" cy="325626"/>
              </a:xfrm>
              <a:prstGeom prst="rect">
                <a:avLst/>
              </a:prstGeom>
              <a:ln w="190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i="1" dirty="0"/>
                  <a:t>h</a:t>
                </a:r>
              </a:p>
            </p:txBody>
          </p:sp>
          <p:cxnSp>
            <p:nvCxnSpPr>
              <p:cNvPr id="141" name="Straight Arrow Connector 140"/>
              <p:cNvCxnSpPr>
                <a:endCxn id="140" idx="1"/>
              </p:cNvCxnSpPr>
              <p:nvPr/>
            </p:nvCxnSpPr>
            <p:spPr>
              <a:xfrm>
                <a:off x="2077683" y="2875215"/>
                <a:ext cx="359969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TextBox 141"/>
              <p:cNvSpPr txBox="1"/>
              <p:nvPr/>
            </p:nvSpPr>
            <p:spPr>
              <a:xfrm>
                <a:off x="2441605" y="2189782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1</a:t>
                </a:r>
                <a:endParaRPr lang="en-US" b="0" baseline="-2500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cxnSp>
            <p:nvCxnSpPr>
              <p:cNvPr id="143" name="Straight Arrow Connector 142"/>
              <p:cNvCxnSpPr>
                <a:stCxn id="142" idx="2"/>
                <a:endCxn id="140" idx="0"/>
              </p:cNvCxnSpPr>
              <p:nvPr/>
            </p:nvCxnSpPr>
            <p:spPr>
              <a:xfrm flipH="1">
                <a:off x="2600465" y="2589892"/>
                <a:ext cx="4807" cy="12251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>
                <a:stCxn id="140" idx="3"/>
              </p:cNvCxnSpPr>
              <p:nvPr/>
            </p:nvCxnSpPr>
            <p:spPr>
              <a:xfrm>
                <a:off x="2763278" y="2875215"/>
                <a:ext cx="332994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prstDash val="solid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5" name="Group 144"/>
              <p:cNvGrpSpPr/>
              <p:nvPr/>
            </p:nvGrpSpPr>
            <p:grpSpPr>
              <a:xfrm>
                <a:off x="3111117" y="2627833"/>
                <a:ext cx="266703" cy="911225"/>
                <a:chOff x="6702425" y="1898650"/>
                <a:chExt cx="266703" cy="911225"/>
              </a:xfrm>
            </p:grpSpPr>
            <p:sp>
              <p:nvSpPr>
                <p:cNvPr id="154" name="Delay 153"/>
                <p:cNvSpPr/>
                <p:nvPr/>
              </p:nvSpPr>
              <p:spPr>
                <a:xfrm rot="16200000">
                  <a:off x="6689728" y="1911349"/>
                  <a:ext cx="292100" cy="266701"/>
                </a:xfrm>
                <a:prstGeom prst="flowChartDelay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702425" y="2190750"/>
                  <a:ext cx="266700" cy="619125"/>
                </a:xfrm>
                <a:prstGeom prst="rect">
                  <a:avLst/>
                </a:prstGeom>
                <a:solidFill>
                  <a:srgbClr val="95B3D7"/>
                </a:solidFill>
                <a:ln>
                  <a:noFill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6" name="Straight Connector 145"/>
              <p:cNvCxnSpPr/>
              <p:nvPr/>
            </p:nvCxnSpPr>
            <p:spPr>
              <a:xfrm>
                <a:off x="1907957" y="282104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rot="5400000">
                <a:off x="1896483" y="2809564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/>
              <p:cNvSpPr txBox="1"/>
              <p:nvPr/>
            </p:nvSpPr>
            <p:spPr>
              <a:xfrm>
                <a:off x="1920159" y="3137094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2891927" y="3026117"/>
                <a:ext cx="333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F0000"/>
                    </a:solidFill>
                    <a:latin typeface="Arial Regular"/>
                  </a:rPr>
                  <a:t>×</a:t>
                </a:r>
              </a:p>
            </p:txBody>
          </p:sp>
          <p:cxnSp>
            <p:nvCxnSpPr>
              <p:cNvPr id="150" name="Straight Connector 149"/>
              <p:cNvCxnSpPr/>
              <p:nvPr/>
            </p:nvCxnSpPr>
            <p:spPr>
              <a:xfrm>
                <a:off x="3248441" y="2821270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rot="5400000">
                <a:off x="3236967" y="2809792"/>
                <a:ext cx="0" cy="655512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  <a:headEnd type="stealth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1896479" y="3172438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2991154" y="2798086"/>
                <a:ext cx="3103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FF0000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</a:t>
                </a:r>
                <a:endParaRPr lang="en-US" sz="1100" b="0" dirty="0">
                  <a:solidFill>
                    <a:srgbClr val="FF0000"/>
                  </a:solidFill>
                  <a:latin typeface="Arial Regular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114426" y="3611168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5968631" y="3640009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7338378" y="3646090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982907" y="5022373"/>
              <a:ext cx="184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b="0" dirty="0">
                <a:solidFill>
                  <a:srgbClr val="008000"/>
                </a:solidFill>
                <a:latin typeface="Arial Regular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487367" y="4407147"/>
              <a:ext cx="64379" cy="39798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H="1">
              <a:off x="3505724" y="4483233"/>
              <a:ext cx="392126" cy="204847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2499304" y="5800337"/>
              <a:ext cx="64379" cy="39798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3529136" y="6075190"/>
              <a:ext cx="269220" cy="14632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7740650" y="5816600"/>
              <a:ext cx="95250" cy="301625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Rectangle 157"/>
          <p:cNvSpPr/>
          <p:nvPr/>
        </p:nvSpPr>
        <p:spPr>
          <a:xfrm>
            <a:off x="116295" y="6255187"/>
            <a:ext cx="1956930" cy="535531"/>
          </a:xfrm>
          <a:prstGeom prst="rect">
            <a:avLst/>
          </a:prstGeom>
          <a:ln w="28575" cmpd="sng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63500" lvl="1">
              <a:lnSpc>
                <a:spcPct val="80000"/>
              </a:lnSpc>
            </a:pPr>
            <a:r>
              <a:rPr lang="en-US" sz="11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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en-US" sz="1400" b="1" dirty="0">
                <a:latin typeface="+mj-lt"/>
              </a:rPr>
              <a:t>Replayed symbol</a:t>
            </a:r>
          </a:p>
          <a:p>
            <a:pPr marL="63500" lvl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×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b="1" dirty="0">
                <a:latin typeface="+mj-lt"/>
              </a:rPr>
              <a:t>Received symbol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1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356" y="5459631"/>
            <a:ext cx="8739999" cy="10386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F497D"/>
                </a:solidFill>
              </a:rPr>
              <a:t>Recall: </a:t>
            </a:r>
            <a:r>
              <a:rPr lang="en-US" dirty="0"/>
              <a:t>The encoder sends </a:t>
            </a:r>
            <a:r>
              <a:rPr lang="en-US" b="1" dirty="0">
                <a:solidFill>
                  <a:srgbClr val="1F497D"/>
                </a:solidFill>
              </a:rPr>
              <a:t>multiple passes </a:t>
            </a:r>
            <a:r>
              <a:rPr lang="en-US" dirty="0"/>
              <a:t>over the same message blocks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Adding additional passes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10" y="1369020"/>
            <a:ext cx="6440049" cy="409132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349375" y="3873500"/>
            <a:ext cx="365125" cy="28575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349804" y="4286434"/>
            <a:ext cx="365125" cy="28575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350233" y="4699368"/>
            <a:ext cx="365125" cy="28575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86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428993"/>
            <a:ext cx="8739999" cy="18134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What’s a reasonable strategy for decoding now?</a:t>
            </a:r>
          </a:p>
          <a:p>
            <a:endParaRPr lang="en-US" dirty="0"/>
          </a:p>
          <a:p>
            <a:r>
              <a:rPr lang="en-US" dirty="0"/>
              <a:t>Take the </a:t>
            </a:r>
            <a:r>
              <a:rPr lang="en-US" b="1" dirty="0">
                <a:solidFill>
                  <a:schemeClr val="tx2"/>
                </a:solidFill>
              </a:rPr>
              <a:t>average distance</a:t>
            </a:r>
            <a:r>
              <a:rPr lang="en-US" dirty="0"/>
              <a:t> from the replayed symbol (</a:t>
            </a:r>
            <a:r>
              <a:rPr lang="en-US" sz="19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r>
              <a:rPr lang="en-US" dirty="0"/>
              <a:t>),</a:t>
            </a:r>
            <a:r>
              <a:rPr lang="en-US" b="1" dirty="0">
                <a:solidFill>
                  <a:schemeClr val="tx2"/>
                </a:solidFill>
              </a:rPr>
              <a:t> across all received symbols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×</a:t>
            </a:r>
            <a:r>
              <a:rPr lang="en-US" dirty="0"/>
              <a:t>, ×)</a:t>
            </a:r>
          </a:p>
          <a:p>
            <a:pPr lvl="1"/>
            <a:r>
              <a:rPr lang="en-US" dirty="0"/>
              <a:t>Intuition: As number of passes increases, noise and bursts of interference average out and impact the metric less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additional passes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65856" y="4162154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0868" y="4141184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56" name="Straight Arrow Connector 55"/>
          <p:cNvCxnSpPr>
            <a:stCxn id="55" idx="3"/>
            <a:endCxn id="54" idx="1"/>
          </p:cNvCxnSpPr>
          <p:nvPr/>
        </p:nvCxnSpPr>
        <p:spPr>
          <a:xfrm flipV="1">
            <a:off x="1316367" y="4324967"/>
            <a:ext cx="249489" cy="1627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251028" y="4077586"/>
            <a:ext cx="266703" cy="911225"/>
            <a:chOff x="6702425" y="1898650"/>
            <a:chExt cx="266703" cy="911225"/>
          </a:xfrm>
        </p:grpSpPr>
        <p:sp>
          <p:nvSpPr>
            <p:cNvPr id="75" name="Delay 74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567131" y="363318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0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59" name="Straight Arrow Connector 58"/>
          <p:cNvCxnSpPr>
            <a:stCxn id="58" idx="2"/>
            <a:endCxn id="54" idx="0"/>
          </p:cNvCxnSpPr>
          <p:nvPr/>
        </p:nvCxnSpPr>
        <p:spPr>
          <a:xfrm flipH="1">
            <a:off x="1728669" y="4033294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</p:cNvCxnSpPr>
          <p:nvPr/>
        </p:nvCxnSpPr>
        <p:spPr>
          <a:xfrm>
            <a:off x="1891482" y="4324967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906339" y="4162382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62" name="Straight Arrow Connector 61"/>
          <p:cNvCxnSpPr>
            <a:endCxn id="61" idx="1"/>
          </p:cNvCxnSpPr>
          <p:nvPr/>
        </p:nvCxnSpPr>
        <p:spPr>
          <a:xfrm>
            <a:off x="2546370" y="4325195"/>
            <a:ext cx="359969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10292" y="363976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64" name="Straight Arrow Connector 63"/>
          <p:cNvCxnSpPr>
            <a:stCxn id="63" idx="2"/>
            <a:endCxn id="61" idx="0"/>
          </p:cNvCxnSpPr>
          <p:nvPr/>
        </p:nvCxnSpPr>
        <p:spPr>
          <a:xfrm flipH="1">
            <a:off x="3069152" y="4039872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3"/>
          </p:cNvCxnSpPr>
          <p:nvPr/>
        </p:nvCxnSpPr>
        <p:spPr>
          <a:xfrm>
            <a:off x="3231965" y="4325195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579804" y="4077813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2376644" y="427102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2365170" y="425954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88846" y="4587074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60614" y="4476097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717128" y="427125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705654" y="425977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41757" y="4277104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46619" y="4353418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112881" y="3679583"/>
            <a:ext cx="3132542" cy="1355854"/>
            <a:chOff x="432181" y="2183204"/>
            <a:chExt cx="3132542" cy="1355854"/>
          </a:xfrm>
        </p:grpSpPr>
        <p:sp>
          <p:nvSpPr>
            <p:cNvPr id="81" name="Rectangle 80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83" name="Straight Arrow Connector 82"/>
            <p:cNvCxnSpPr>
              <a:stCxn id="82" idx="3"/>
              <a:endCxn id="81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04" name="Delay 103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86" name="Straight Arrow Connector 85"/>
            <p:cNvCxnSpPr>
              <a:stCxn id="85" idx="2"/>
              <a:endCxn id="81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81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89" name="Straight Arrow Connector 88"/>
            <p:cNvCxnSpPr>
              <a:endCxn id="88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91" name="Straight Arrow Connector 90"/>
            <p:cNvCxnSpPr>
              <a:stCxn id="90" idx="2"/>
              <a:endCxn id="88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8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02" name="Delay 101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896479" y="3160732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938478" y="313169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10871" y="5031587"/>
            <a:ext cx="3132542" cy="1355854"/>
            <a:chOff x="432181" y="2183204"/>
            <a:chExt cx="3132542" cy="1355854"/>
          </a:xfrm>
        </p:grpSpPr>
        <p:sp>
          <p:nvSpPr>
            <p:cNvPr id="107" name="Rectangle 106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09" name="Straight Arrow Connector 108"/>
            <p:cNvCxnSpPr>
              <a:stCxn id="108" idx="3"/>
              <a:endCxn id="107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30" name="Delay 129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0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2" name="Straight Arrow Connector 111"/>
            <p:cNvCxnSpPr>
              <a:stCxn id="111" idx="2"/>
              <a:endCxn id="107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7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endCxn id="114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0" name="Straight Connector 119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1873070" y="2827124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126545" y="5058532"/>
            <a:ext cx="3132542" cy="1355854"/>
            <a:chOff x="432181" y="2183204"/>
            <a:chExt cx="3132542" cy="1355854"/>
          </a:xfrm>
        </p:grpSpPr>
        <p:sp>
          <p:nvSpPr>
            <p:cNvPr id="133" name="Rectangle 132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35" name="Straight Arrow Connector 134"/>
            <p:cNvCxnSpPr>
              <a:stCxn id="134" idx="3"/>
              <a:endCxn id="133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56" name="Delay 155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138" name="Straight Arrow Connector 137"/>
            <p:cNvCxnSpPr>
              <a:stCxn id="137" idx="2"/>
              <a:endCxn id="133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3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41" name="Straight Arrow Connector 140"/>
            <p:cNvCxnSpPr>
              <a:endCxn id="140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43" name="Straight Arrow Connector 142"/>
            <p:cNvCxnSpPr>
              <a:stCxn id="142" idx="2"/>
              <a:endCxn id="140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40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54" name="Delay 153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6" name="Straight Connector 145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1896479" y="317243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991154" y="279808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2487367" y="4407147"/>
            <a:ext cx="64379" cy="39798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>
            <a:off x="3505724" y="4483233"/>
            <a:ext cx="392126" cy="204847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499304" y="5800337"/>
            <a:ext cx="64379" cy="39798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3529136" y="6075190"/>
            <a:ext cx="269220" cy="146320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7740650" y="5816600"/>
            <a:ext cx="95250" cy="30162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6562229" y="593367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539047" y="454093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2342940" y="588730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2324697" y="448780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×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644736" y="459315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7656669" y="597463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3437149" y="594560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431519" y="454701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 Regular"/>
              </a:rPr>
              <a:t>×</a:t>
            </a:r>
          </a:p>
        </p:txBody>
      </p:sp>
      <p:cxnSp>
        <p:nvCxnSpPr>
          <p:cNvPr id="174" name="Straight Connector 173"/>
          <p:cNvCxnSpPr/>
          <p:nvPr/>
        </p:nvCxnSpPr>
        <p:spPr>
          <a:xfrm flipH="1">
            <a:off x="2487367" y="4418852"/>
            <a:ext cx="11705" cy="275081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3587662" y="4489086"/>
            <a:ext cx="310188" cy="269228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>
            <a:off x="2505075" y="5793627"/>
            <a:ext cx="348" cy="292848"/>
          </a:xfrm>
          <a:prstGeom prst="line">
            <a:avLst/>
          </a:prstGeom>
          <a:ln w="38100" cmpd="sng">
            <a:solidFill>
              <a:srgbClr val="000000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3597275" y="6153150"/>
            <a:ext cx="196850" cy="60325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7819743" y="5816600"/>
            <a:ext cx="12982" cy="370174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>
            <a:off x="116295" y="6255187"/>
            <a:ext cx="1911000" cy="535531"/>
          </a:xfrm>
          <a:prstGeom prst="rect">
            <a:avLst/>
          </a:prstGeom>
          <a:ln w="28575" cmpd="sng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63500" lvl="1">
              <a:lnSpc>
                <a:spcPct val="80000"/>
              </a:lnSpc>
            </a:pPr>
            <a:r>
              <a:rPr lang="en-US" sz="11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</a:t>
            </a:r>
            <a:r>
              <a:rPr lang="en-US" sz="1600" b="1" dirty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 </a:t>
            </a:r>
            <a:r>
              <a:rPr lang="en-US" sz="1400" b="1" dirty="0">
                <a:latin typeface="+mj-lt"/>
              </a:rPr>
              <a:t>Replayed symbol</a:t>
            </a:r>
          </a:p>
          <a:p>
            <a:pPr marL="63500" lvl="1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×</a:t>
            </a:r>
            <a:r>
              <a:rPr lang="en-US" sz="1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b="1" dirty="0">
                <a:latin typeface="+mj-lt"/>
              </a:rPr>
              <a:t>Received symbol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7284" y="1540195"/>
            <a:ext cx="8737226" cy="227930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Consider </a:t>
            </a:r>
            <a:r>
              <a:rPr lang="en-US" sz="2400" dirty="0">
                <a:solidFill>
                  <a:srgbClr val="000000"/>
                </a:solidFill>
              </a:rPr>
              <a:t>all 2</a:t>
            </a:r>
            <a:r>
              <a:rPr lang="en-US" sz="2400" i="1" baseline="30000" dirty="0">
                <a:solidFill>
                  <a:srgbClr val="000000"/>
                </a:solidFill>
              </a:rPr>
              <a:t>n</a:t>
            </a:r>
            <a:r>
              <a:rPr lang="en-US" sz="2400" dirty="0">
                <a:solidFill>
                  <a:srgbClr val="000000"/>
                </a:solidFill>
              </a:rPr>
              <a:t> possible messages </a:t>
            </a:r>
            <a:r>
              <a:rPr lang="en-US" sz="2400" dirty="0"/>
              <a:t>that could have been sent</a:t>
            </a:r>
          </a:p>
          <a:p>
            <a:pPr lvl="1"/>
            <a:r>
              <a:rPr lang="en-US" dirty="0"/>
              <a:t>The ML decoder </a:t>
            </a:r>
            <a:r>
              <a:rPr lang="en-US" b="1" dirty="0">
                <a:solidFill>
                  <a:schemeClr val="tx2"/>
                </a:solidFill>
              </a:rPr>
              <a:t>minimizes probability of error</a:t>
            </a:r>
          </a:p>
          <a:p>
            <a:endParaRPr lang="en-US" sz="2400" dirty="0"/>
          </a:p>
          <a:p>
            <a:r>
              <a:rPr lang="en-US" sz="2400" dirty="0"/>
              <a:t>Pick the message </a:t>
            </a:r>
            <a:r>
              <a:rPr lang="en-US" sz="2400" i="1" dirty="0"/>
              <a:t>M</a:t>
            </a:r>
            <a:r>
              <a:rPr lang="en-US" sz="2400" dirty="0"/>
              <a:t>′ that minimizes the vector distance between:</a:t>
            </a:r>
          </a:p>
          <a:p>
            <a:pPr lvl="1"/>
            <a:r>
              <a:rPr lang="en-US" dirty="0"/>
              <a:t>The vector of all received constellation points </a:t>
            </a:r>
            <a:r>
              <a:rPr lang="en-US" b="1" dirty="0"/>
              <a:t>y</a:t>
            </a:r>
            <a:r>
              <a:rPr lang="en-US" dirty="0"/>
              <a:t> </a:t>
            </a:r>
          </a:p>
          <a:p>
            <a:pPr lvl="1"/>
            <a:r>
              <a:rPr lang="en-US" spc="-150" dirty="0"/>
              <a:t>The vector of constellation points sent </a:t>
            </a:r>
            <a:r>
              <a:rPr lang="en-US" b="1" spc="-150" dirty="0">
                <a:solidFill>
                  <a:schemeClr val="tx2"/>
                </a:solidFill>
              </a:rPr>
              <a:t>if </a:t>
            </a:r>
            <a:r>
              <a:rPr lang="en-US" b="1" i="1" spc="-150" dirty="0">
                <a:solidFill>
                  <a:schemeClr val="tx2"/>
                </a:solidFill>
              </a:rPr>
              <a:t>M</a:t>
            </a:r>
            <a:r>
              <a:rPr lang="en-US" b="1" spc="-150" dirty="0">
                <a:solidFill>
                  <a:schemeClr val="tx2"/>
                </a:solidFill>
              </a:rPr>
              <a:t>′ were the message, </a:t>
            </a:r>
            <a:r>
              <a:rPr lang="en-US" b="1" spc="-150" dirty="0"/>
              <a:t>x</a:t>
            </a:r>
            <a:r>
              <a:rPr lang="en-US" spc="-150" dirty="0"/>
              <a:t>(</a:t>
            </a:r>
            <a:r>
              <a:rPr lang="en-US" i="1" spc="-150" dirty="0"/>
              <a:t>M</a:t>
            </a:r>
            <a:r>
              <a:rPr lang="en-US" spc="-150" dirty="0"/>
              <a:t>′)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186254" y="4509876"/>
            <a:ext cx="8738256" cy="1108019"/>
          </a:xfrm>
        </p:spPr>
        <p:txBody>
          <a:bodyPr>
            <a:noAutofit/>
          </a:bodyPr>
          <a:lstStyle/>
          <a:p>
            <a:pPr marL="358775" indent="-301625"/>
            <a:r>
              <a:rPr lang="en-US" sz="2400" dirty="0"/>
              <a:t>In further detail: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x</a:t>
            </a:r>
            <a:r>
              <a:rPr lang="en-US" i="1" baseline="-25000" dirty="0"/>
              <a:t>t,l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dirty="0"/>
              <a:t>′)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30000" dirty="0"/>
              <a:t>th</a:t>
            </a:r>
            <a:r>
              <a:rPr lang="en-US" dirty="0"/>
              <a:t> constellation point </a:t>
            </a:r>
            <a:r>
              <a:rPr lang="en-US" b="1" dirty="0">
                <a:solidFill>
                  <a:srgbClr val="1F497D"/>
                </a:solidFill>
              </a:rPr>
              <a:t>sent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in the </a:t>
            </a:r>
            <a:r>
              <a:rPr lang="en-US" i="1" dirty="0"/>
              <a:t>l</a:t>
            </a:r>
            <a:r>
              <a:rPr lang="en-US" baseline="30000" dirty="0"/>
              <a:t>th</a:t>
            </a:r>
            <a:r>
              <a:rPr lang="en-US" dirty="0"/>
              <a:t> pass for </a:t>
            </a:r>
            <a:r>
              <a:rPr lang="en-US" i="1" dirty="0"/>
              <a:t>M</a:t>
            </a:r>
            <a:r>
              <a:rPr lang="en-US" dirty="0"/>
              <a:t>′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y</a:t>
            </a:r>
            <a:r>
              <a:rPr lang="en-US" i="1" baseline="-25000" dirty="0"/>
              <a:t>t,l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30000" dirty="0"/>
              <a:t>th</a:t>
            </a:r>
            <a:r>
              <a:rPr lang="en-US" dirty="0"/>
              <a:t> constellation point </a:t>
            </a:r>
            <a:r>
              <a:rPr lang="en-US" b="1" dirty="0">
                <a:solidFill>
                  <a:srgbClr val="1F497D"/>
                </a:solidFill>
              </a:rPr>
              <a:t>received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in the </a:t>
            </a:r>
            <a:r>
              <a:rPr lang="en-US" i="1" dirty="0"/>
              <a:t>l</a:t>
            </a:r>
            <a:r>
              <a:rPr lang="en-US" baseline="30000" dirty="0"/>
              <a:t>th</a:t>
            </a:r>
            <a:r>
              <a:rPr lang="en-US" dirty="0"/>
              <a:t> pass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Maximum Likelihood (ML) decoder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176748" y="3697773"/>
          <a:ext cx="3951287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9" name="Equation" r:id="rId4" imgW="1714500" imgH="355600" progId="Equation.3">
                  <p:embed/>
                </p:oleObj>
              </mc:Choice>
              <mc:Fallback>
                <p:oleObj name="Equation" r:id="rId4" imgW="1714500" imgH="3556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76748" y="3697773"/>
                        <a:ext cx="3951287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727255" y="5663304"/>
          <a:ext cx="47974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0" name="Equation" r:id="rId6" imgW="2082800" imgH="419100" progId="Equation.3">
                  <p:embed/>
                </p:oleObj>
              </mc:Choice>
              <mc:Fallback>
                <p:oleObj name="Equation" r:id="rId6" imgW="2082800" imgH="419100" progId="Equation.3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7255" y="5663304"/>
                        <a:ext cx="4797425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00562-6296-9E41-94C7-4DAE5BF4E44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510745"/>
            <a:ext cx="8739999" cy="855466"/>
          </a:xfrm>
        </p:spPr>
        <p:txBody>
          <a:bodyPr>
            <a:normAutofit/>
          </a:bodyPr>
          <a:lstStyle/>
          <a:p>
            <a:r>
              <a:rPr lang="en-US" dirty="0"/>
              <a:t>Observe: Hypotheses whose initial stages share the same symbol guesses are </a:t>
            </a:r>
            <a:r>
              <a:rPr lang="en-US" b="1" dirty="0">
                <a:solidFill>
                  <a:srgbClr val="1F497D"/>
                </a:solidFill>
              </a:rPr>
              <a:t>identical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in those stages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decoding over a tree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900868" y="3633184"/>
            <a:ext cx="3156121" cy="1355854"/>
            <a:chOff x="432181" y="2183204"/>
            <a:chExt cx="3156121" cy="1355854"/>
          </a:xfrm>
        </p:grpSpPr>
        <p:sp>
          <p:nvSpPr>
            <p:cNvPr id="54" name="Rectangle 53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56" name="Straight Arrow Connector 55"/>
            <p:cNvCxnSpPr>
              <a:stCxn id="55" idx="3"/>
              <a:endCxn id="54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75" name="Delay 74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0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59" name="Straight Arrow Connector 58"/>
            <p:cNvCxnSpPr>
              <a:stCxn id="58" idx="2"/>
              <a:endCxn id="54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4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62" name="Straight Arrow Connector 61"/>
            <p:cNvCxnSpPr>
              <a:endCxn id="61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64" name="Straight Arrow Connector 63"/>
            <p:cNvCxnSpPr>
              <a:stCxn id="63" idx="2"/>
              <a:endCxn id="61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61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73" name="Delay 72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7" name="Straight Connector 66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873070" y="2827124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77932" y="290343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112881" y="3679583"/>
            <a:ext cx="3132542" cy="1355854"/>
            <a:chOff x="432181" y="2183204"/>
            <a:chExt cx="3132542" cy="1355854"/>
          </a:xfrm>
        </p:grpSpPr>
        <p:sp>
          <p:nvSpPr>
            <p:cNvPr id="81" name="Rectangle 80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83" name="Straight Arrow Connector 82"/>
            <p:cNvCxnSpPr>
              <a:stCxn id="82" idx="3"/>
              <a:endCxn id="81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04" name="Delay 103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86" name="Straight Arrow Connector 85"/>
            <p:cNvCxnSpPr>
              <a:stCxn id="85" idx="2"/>
              <a:endCxn id="81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81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89" name="Straight Arrow Connector 88"/>
            <p:cNvCxnSpPr>
              <a:endCxn id="88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0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91" name="Straight Arrow Connector 90"/>
            <p:cNvCxnSpPr>
              <a:stCxn id="90" idx="2"/>
              <a:endCxn id="88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88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02" name="Delay 101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896479" y="3160732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938478" y="313169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910871" y="5031587"/>
            <a:ext cx="3132542" cy="1355854"/>
            <a:chOff x="432181" y="2183204"/>
            <a:chExt cx="3132542" cy="1355854"/>
          </a:xfrm>
        </p:grpSpPr>
        <p:sp>
          <p:nvSpPr>
            <p:cNvPr id="107" name="Rectangle 106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09" name="Straight Arrow Connector 108"/>
            <p:cNvCxnSpPr>
              <a:stCxn id="108" idx="3"/>
              <a:endCxn id="107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30" name="Delay 129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0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2" name="Straight Arrow Connector 111"/>
            <p:cNvCxnSpPr>
              <a:stCxn id="111" idx="2"/>
              <a:endCxn id="107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07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endCxn id="114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0" name="Straight Connector 119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1873070" y="2827124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126545" y="5058532"/>
            <a:ext cx="3132542" cy="1355854"/>
            <a:chOff x="432181" y="2183204"/>
            <a:chExt cx="3132542" cy="1355854"/>
          </a:xfrm>
        </p:grpSpPr>
        <p:sp>
          <p:nvSpPr>
            <p:cNvPr id="133" name="Rectangle 132"/>
            <p:cNvSpPr/>
            <p:nvPr/>
          </p:nvSpPr>
          <p:spPr>
            <a:xfrm>
              <a:off x="1097169" y="2712174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32181" y="2691204"/>
              <a:ext cx="4154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s</a:t>
              </a:r>
              <a:r>
                <a:rPr lang="en-US" b="0" baseline="-25000" dirty="0">
                  <a:latin typeface="Arial Regular"/>
                </a:rPr>
                <a:t>0</a:t>
              </a:r>
            </a:p>
          </p:txBody>
        </p:sp>
        <p:cxnSp>
          <p:nvCxnSpPr>
            <p:cNvPr id="135" name="Straight Arrow Connector 134"/>
            <p:cNvCxnSpPr>
              <a:stCxn id="134" idx="3"/>
              <a:endCxn id="133" idx="1"/>
            </p:cNvCxnSpPr>
            <p:nvPr/>
          </p:nvCxnSpPr>
          <p:spPr>
            <a:xfrm flipV="1">
              <a:off x="847680" y="2874987"/>
              <a:ext cx="249489" cy="16272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/>
            <p:cNvGrpSpPr/>
            <p:nvPr/>
          </p:nvGrpSpPr>
          <p:grpSpPr>
            <a:xfrm>
              <a:off x="1782341" y="2627606"/>
              <a:ext cx="266703" cy="911225"/>
              <a:chOff x="6702425" y="1898650"/>
              <a:chExt cx="266703" cy="911225"/>
            </a:xfrm>
          </p:grpSpPr>
          <p:sp>
            <p:nvSpPr>
              <p:cNvPr id="156" name="Delay 155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1098444" y="2183204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1</a:t>
              </a:r>
              <a:endParaRPr lang="en-US" b="0" baseline="-25000" dirty="0">
                <a:latin typeface="Arial Regular"/>
              </a:endParaRPr>
            </a:p>
          </p:txBody>
        </p:sp>
        <p:cxnSp>
          <p:nvCxnSpPr>
            <p:cNvPr id="138" name="Straight Arrow Connector 137"/>
            <p:cNvCxnSpPr>
              <a:stCxn id="137" idx="2"/>
              <a:endCxn id="133" idx="0"/>
            </p:cNvCxnSpPr>
            <p:nvPr/>
          </p:nvCxnSpPr>
          <p:spPr>
            <a:xfrm flipH="1">
              <a:off x="1259982" y="2583314"/>
              <a:ext cx="2129" cy="1288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3" idx="3"/>
            </p:cNvCxnSpPr>
            <p:nvPr/>
          </p:nvCxnSpPr>
          <p:spPr>
            <a:xfrm>
              <a:off x="1422795" y="2874987"/>
              <a:ext cx="315436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139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41" name="Straight Arrow Connector 140"/>
            <p:cNvCxnSpPr>
              <a:endCxn id="140" idx="1"/>
            </p:cNvCxnSpPr>
            <p:nvPr/>
          </p:nvCxnSpPr>
          <p:spPr>
            <a:xfrm>
              <a:off x="2077683" y="2875215"/>
              <a:ext cx="35996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43" name="Straight Arrow Connector 142"/>
            <p:cNvCxnSpPr>
              <a:stCxn id="142" idx="2"/>
              <a:endCxn id="140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>
              <a:stCxn id="140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54" name="Delay 153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6" name="Straight Connector 145"/>
            <p:cNvCxnSpPr/>
            <p:nvPr/>
          </p:nvCxnSpPr>
          <p:spPr>
            <a:xfrm>
              <a:off x="1907957" y="282104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5400000">
              <a:off x="1896483" y="2809564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1920159" y="3137094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1896479" y="3172438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991154" y="279808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83747" y="3669695"/>
            <a:ext cx="1861136" cy="28620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5097871" y="3669923"/>
            <a:ext cx="1861136" cy="28620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3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534462"/>
            <a:ext cx="8739999" cy="1994153"/>
          </a:xfrm>
        </p:spPr>
        <p:txBody>
          <a:bodyPr>
            <a:normAutofit/>
          </a:bodyPr>
          <a:lstStyle/>
          <a:p>
            <a:r>
              <a:rPr lang="en-US" dirty="0"/>
              <a:t>Observe: Hypotheses whose initial stages share the same symbol guesses are </a:t>
            </a:r>
            <a:r>
              <a:rPr lang="en-US" b="1" dirty="0">
                <a:solidFill>
                  <a:srgbClr val="1F497D"/>
                </a:solidFill>
              </a:rPr>
              <a:t>identical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in those stages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Therefore we can </a:t>
            </a:r>
            <a:r>
              <a:rPr lang="en-US" b="1" dirty="0">
                <a:solidFill>
                  <a:schemeClr val="tx2"/>
                </a:solidFill>
              </a:rPr>
              <a:t>merge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these initial identical stages: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decoding over a tree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571709" y="481766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6721" y="4796696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56" name="Straight Arrow Connector 55"/>
          <p:cNvCxnSpPr>
            <a:stCxn id="55" idx="3"/>
            <a:endCxn id="54" idx="1"/>
          </p:cNvCxnSpPr>
          <p:nvPr/>
        </p:nvCxnSpPr>
        <p:spPr>
          <a:xfrm flipV="1">
            <a:off x="1322220" y="4980479"/>
            <a:ext cx="249489" cy="1627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2256881" y="4733098"/>
            <a:ext cx="266703" cy="911225"/>
            <a:chOff x="6702425" y="1898650"/>
            <a:chExt cx="266703" cy="911225"/>
          </a:xfrm>
        </p:grpSpPr>
        <p:sp>
          <p:nvSpPr>
            <p:cNvPr id="75" name="Delay 74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572984" y="428869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0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59" name="Straight Arrow Connector 58"/>
          <p:cNvCxnSpPr>
            <a:stCxn id="58" idx="2"/>
            <a:endCxn id="54" idx="0"/>
          </p:cNvCxnSpPr>
          <p:nvPr/>
        </p:nvCxnSpPr>
        <p:spPr>
          <a:xfrm flipH="1">
            <a:off x="1734522" y="4688806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</p:cNvCxnSpPr>
          <p:nvPr/>
        </p:nvCxnSpPr>
        <p:spPr>
          <a:xfrm>
            <a:off x="1897335" y="4980479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906339" y="4162382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62" name="Straight Arrow Connector 61"/>
          <p:cNvCxnSpPr>
            <a:stCxn id="77" idx="3"/>
            <a:endCxn id="61" idx="1"/>
          </p:cNvCxnSpPr>
          <p:nvPr/>
        </p:nvCxnSpPr>
        <p:spPr>
          <a:xfrm flipV="1">
            <a:off x="2657980" y="4325195"/>
            <a:ext cx="248359" cy="738226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910292" y="363976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64" name="Straight Arrow Connector 63"/>
          <p:cNvCxnSpPr>
            <a:stCxn id="63" idx="2"/>
            <a:endCxn id="61" idx="0"/>
          </p:cNvCxnSpPr>
          <p:nvPr/>
        </p:nvCxnSpPr>
        <p:spPr>
          <a:xfrm flipH="1">
            <a:off x="3069152" y="4039872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3"/>
          </p:cNvCxnSpPr>
          <p:nvPr/>
        </p:nvCxnSpPr>
        <p:spPr>
          <a:xfrm>
            <a:off x="3231965" y="4325195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579804" y="4077813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2382497" y="492653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2371023" y="491505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94699" y="524258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60614" y="4476097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717128" y="427125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3705654" y="425977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47610" y="4932616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46619" y="4353418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789574" y="4805537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24586" y="4784567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83" name="Straight Arrow Connector 82"/>
          <p:cNvCxnSpPr>
            <a:stCxn id="82" idx="3"/>
            <a:endCxn id="81" idx="1"/>
          </p:cNvCxnSpPr>
          <p:nvPr/>
        </p:nvCxnSpPr>
        <p:spPr>
          <a:xfrm flipV="1">
            <a:off x="5540085" y="4968350"/>
            <a:ext cx="249489" cy="1627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474746" y="4720969"/>
            <a:ext cx="266703" cy="911225"/>
            <a:chOff x="6702425" y="1898650"/>
            <a:chExt cx="266703" cy="911225"/>
          </a:xfrm>
        </p:grpSpPr>
        <p:sp>
          <p:nvSpPr>
            <p:cNvPr id="104" name="Delay 10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5790849" y="427656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1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86" name="Straight Arrow Connector 85"/>
          <p:cNvCxnSpPr>
            <a:stCxn id="85" idx="2"/>
            <a:endCxn id="81" idx="0"/>
          </p:cNvCxnSpPr>
          <p:nvPr/>
        </p:nvCxnSpPr>
        <p:spPr>
          <a:xfrm flipH="1">
            <a:off x="5952387" y="4676677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1" idx="3"/>
          </p:cNvCxnSpPr>
          <p:nvPr/>
        </p:nvCxnSpPr>
        <p:spPr>
          <a:xfrm>
            <a:off x="6115200" y="4968350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118352" y="4208781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89" name="Straight Arrow Connector 88"/>
          <p:cNvCxnSpPr>
            <a:endCxn id="88" idx="1"/>
          </p:cNvCxnSpPr>
          <p:nvPr/>
        </p:nvCxnSpPr>
        <p:spPr>
          <a:xfrm flipV="1">
            <a:off x="6783196" y="4371594"/>
            <a:ext cx="335156" cy="65594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122305" y="368616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91" name="Straight Arrow Connector 90"/>
          <p:cNvCxnSpPr>
            <a:stCxn id="90" idx="2"/>
            <a:endCxn id="88" idx="0"/>
          </p:cNvCxnSpPr>
          <p:nvPr/>
        </p:nvCxnSpPr>
        <p:spPr>
          <a:xfrm flipH="1">
            <a:off x="7281165" y="4086271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3"/>
          </p:cNvCxnSpPr>
          <p:nvPr/>
        </p:nvCxnSpPr>
        <p:spPr>
          <a:xfrm>
            <a:off x="7443978" y="4371594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7791817" y="4124212"/>
            <a:ext cx="266703" cy="911225"/>
            <a:chOff x="6702425" y="1898650"/>
            <a:chExt cx="266703" cy="911225"/>
          </a:xfrm>
        </p:grpSpPr>
        <p:sp>
          <p:nvSpPr>
            <p:cNvPr id="102" name="Delay 101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4" name="Straight Connector 93"/>
          <p:cNvCxnSpPr/>
          <p:nvPr/>
        </p:nvCxnSpPr>
        <p:spPr>
          <a:xfrm>
            <a:off x="6600362" y="4914405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6588888" y="4902927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612564" y="5230457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572627" y="4522496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7929141" y="4317649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7917667" y="4306171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588884" y="5254095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619178" y="4628077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2657980" y="5038165"/>
            <a:ext cx="1385433" cy="1349276"/>
            <a:chOff x="2179290" y="2189782"/>
            <a:chExt cx="1385433" cy="1349276"/>
          </a:xfrm>
        </p:grpSpPr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stCxn id="77" idx="3"/>
              <a:endCxn id="114" idx="1"/>
            </p:cNvCxnSpPr>
            <p:nvPr/>
          </p:nvCxnSpPr>
          <p:spPr>
            <a:xfrm>
              <a:off x="2179290" y="2215038"/>
              <a:ext cx="258362" cy="66017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7132016" y="5587730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141" name="Straight Arrow Connector 140"/>
          <p:cNvCxnSpPr>
            <a:endCxn id="140" idx="1"/>
          </p:cNvCxnSpPr>
          <p:nvPr/>
        </p:nvCxnSpPr>
        <p:spPr>
          <a:xfrm>
            <a:off x="6783196" y="5021689"/>
            <a:ext cx="348820" cy="72885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7135969" y="506511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1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143" name="Straight Arrow Connector 142"/>
          <p:cNvCxnSpPr>
            <a:stCxn id="142" idx="2"/>
            <a:endCxn id="140" idx="0"/>
          </p:cNvCxnSpPr>
          <p:nvPr/>
        </p:nvCxnSpPr>
        <p:spPr>
          <a:xfrm flipH="1">
            <a:off x="7294829" y="5465220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40" idx="3"/>
          </p:cNvCxnSpPr>
          <p:nvPr/>
        </p:nvCxnSpPr>
        <p:spPr>
          <a:xfrm>
            <a:off x="7457642" y="5750543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7805481" y="5503161"/>
            <a:ext cx="266703" cy="911225"/>
            <a:chOff x="6702425" y="1898650"/>
            <a:chExt cx="266703" cy="911225"/>
          </a:xfrm>
        </p:grpSpPr>
        <p:sp>
          <p:nvSpPr>
            <p:cNvPr id="154" name="Delay 15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7586291" y="590144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150" name="Straight Connector 149"/>
          <p:cNvCxnSpPr/>
          <p:nvPr/>
        </p:nvCxnSpPr>
        <p:spPr>
          <a:xfrm>
            <a:off x="7942805" y="5696598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7931331" y="568512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7685518" y="5673414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3747" y="4342766"/>
            <a:ext cx="1861136" cy="14339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5097871" y="4325208"/>
            <a:ext cx="1861136" cy="1451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464657"/>
            <a:ext cx="4861947" cy="5108019"/>
          </a:xfrm>
        </p:spPr>
        <p:txBody>
          <a:bodyPr>
            <a:normAutofit/>
          </a:bodyPr>
          <a:lstStyle/>
          <a:p>
            <a:r>
              <a:rPr lang="en-US" dirty="0"/>
              <a:t>General tree properties: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</a:t>
            </a:r>
            <a:r>
              <a:rPr lang="en-US" i="1" dirty="0"/>
              <a:t>k</a:t>
            </a:r>
            <a:r>
              <a:rPr lang="en-US" dirty="0"/>
              <a:t> levels, one per spine</a:t>
            </a:r>
          </a:p>
          <a:p>
            <a:pPr lvl="1"/>
            <a:r>
              <a:rPr lang="en-US" spc="-150" dirty="0"/>
              <a:t>Branching factor 2</a:t>
            </a:r>
            <a:r>
              <a:rPr lang="en-US" i="1" spc="-150" baseline="30000" dirty="0"/>
              <a:t>k</a:t>
            </a:r>
            <a:r>
              <a:rPr lang="en-US" spc="-150" dirty="0"/>
              <a:t> (per choice of </a:t>
            </a:r>
            <a:r>
              <a:rPr lang="en-US" i="1" spc="-150" dirty="0"/>
              <a:t>k</a:t>
            </a:r>
            <a:r>
              <a:rPr lang="en-US" spc="-150" dirty="0"/>
              <a:t>-bit message chunk)</a:t>
            </a:r>
          </a:p>
          <a:p>
            <a:pPr lvl="1"/>
            <a:endParaRPr lang="en-US" dirty="0"/>
          </a:p>
          <a:p>
            <a:r>
              <a:rPr lang="en-US" dirty="0"/>
              <a:t>Let </a:t>
            </a:r>
            <a:r>
              <a:rPr lang="en-US" b="1" i="1" dirty="0">
                <a:solidFill>
                  <a:srgbClr val="1F497D"/>
                </a:solidFill>
              </a:rPr>
              <a:t>s</a:t>
            </a:r>
            <a:r>
              <a:rPr lang="en-US" b="1" dirty="0">
                <a:solidFill>
                  <a:srgbClr val="1F497D"/>
                </a:solidFill>
              </a:rPr>
              <a:t>′</a:t>
            </a:r>
            <a:r>
              <a:rPr lang="en-US" b="1" i="1" baseline="-25000" dirty="0">
                <a:solidFill>
                  <a:srgbClr val="1F497D"/>
                </a:solidFill>
              </a:rPr>
              <a:t>t</a:t>
            </a:r>
            <a:r>
              <a:rPr lang="en-US" b="1" dirty="0">
                <a:solidFill>
                  <a:srgbClr val="1F497D"/>
                </a:solidFill>
              </a:rPr>
              <a:t> </a:t>
            </a:r>
            <a:r>
              <a:rPr lang="en-US" dirty="0"/>
              <a:t>be the </a:t>
            </a:r>
            <a:r>
              <a:rPr lang="en-US" i="1" dirty="0"/>
              <a:t>t</a:t>
            </a:r>
            <a:r>
              <a:rPr lang="en-US" baseline="30000" dirty="0"/>
              <a:t>th</a:t>
            </a:r>
            <a:r>
              <a:rPr lang="en-US" dirty="0"/>
              <a:t> spine value associated with all messages that share </a:t>
            </a:r>
            <a:r>
              <a:rPr lang="en-US" i="1" dirty="0"/>
              <a:t>s</a:t>
            </a:r>
            <a:r>
              <a:rPr lang="en-US" dirty="0"/>
              <a:t>′</a:t>
            </a:r>
            <a:r>
              <a:rPr lang="en-US" i="1" baseline="-25000" dirty="0"/>
              <a:t>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find cost of a particular message by summing costs on path from root to leaf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decoding over a tree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329521" y="2489060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56" name="Straight Arrow Connector 55"/>
          <p:cNvCxnSpPr>
            <a:stCxn id="82" idx="3"/>
            <a:endCxn id="54" idx="1"/>
          </p:cNvCxnSpPr>
          <p:nvPr/>
        </p:nvCxnSpPr>
        <p:spPr>
          <a:xfrm flipV="1">
            <a:off x="5646780" y="2651873"/>
            <a:ext cx="682741" cy="129349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Delay 74"/>
          <p:cNvSpPr/>
          <p:nvPr/>
        </p:nvSpPr>
        <p:spPr>
          <a:xfrm rot="16200000">
            <a:off x="7001996" y="2417191"/>
            <a:ext cx="292100" cy="266701"/>
          </a:xfrm>
          <a:prstGeom prst="flowChartDelay">
            <a:avLst/>
          </a:prstGeom>
          <a:solidFill>
            <a:srgbClr val="95B3D7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vert" lIns="0" tIns="0" rIns="0" bIns="0" rtlCol="0" anchor="ctr"/>
          <a:lstStyle/>
          <a:p>
            <a:pPr algn="ctr"/>
            <a:endParaRPr lang="en-US" sz="1400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7014693" y="2696592"/>
            <a:ext cx="266700" cy="619125"/>
          </a:xfrm>
          <a:prstGeom prst="rect">
            <a:avLst/>
          </a:prstGeom>
          <a:solidFill>
            <a:srgbClr val="95B3D7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330796" y="19600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0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59" name="Straight Arrow Connector 58"/>
          <p:cNvCxnSpPr>
            <a:stCxn id="58" idx="2"/>
            <a:endCxn id="54" idx="0"/>
          </p:cNvCxnSpPr>
          <p:nvPr/>
        </p:nvCxnSpPr>
        <p:spPr>
          <a:xfrm flipH="1">
            <a:off x="6492334" y="2360200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</p:cNvCxnSpPr>
          <p:nvPr/>
        </p:nvCxnSpPr>
        <p:spPr>
          <a:xfrm>
            <a:off x="6655147" y="2651873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7664151" y="183377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62" name="Straight Arrow Connector 61"/>
          <p:cNvCxnSpPr>
            <a:stCxn id="77" idx="3"/>
            <a:endCxn id="61" idx="1"/>
          </p:cNvCxnSpPr>
          <p:nvPr/>
        </p:nvCxnSpPr>
        <p:spPr>
          <a:xfrm flipV="1">
            <a:off x="7415792" y="1996589"/>
            <a:ext cx="248359" cy="738226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668104" y="131115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64" name="Straight Arrow Connector 63"/>
          <p:cNvCxnSpPr>
            <a:stCxn id="63" idx="2"/>
            <a:endCxn id="61" idx="0"/>
          </p:cNvCxnSpPr>
          <p:nvPr/>
        </p:nvCxnSpPr>
        <p:spPr>
          <a:xfrm flipH="1">
            <a:off x="7826964" y="1711266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3"/>
          </p:cNvCxnSpPr>
          <p:nvPr/>
        </p:nvCxnSpPr>
        <p:spPr>
          <a:xfrm>
            <a:off x="7989777" y="1996589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8337616" y="1749207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7140309" y="2597928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7128835" y="258645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152511" y="291398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118426" y="214749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474940" y="194264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8463466" y="193116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105422" y="2604010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04431" y="2024812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345199" y="4853162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231281" y="3745308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83" name="Straight Arrow Connector 82"/>
          <p:cNvCxnSpPr>
            <a:stCxn id="82" idx="3"/>
            <a:endCxn id="81" idx="1"/>
          </p:cNvCxnSpPr>
          <p:nvPr/>
        </p:nvCxnSpPr>
        <p:spPr>
          <a:xfrm>
            <a:off x="5646780" y="3945363"/>
            <a:ext cx="698419" cy="107061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7030371" y="4768594"/>
            <a:ext cx="266703" cy="911225"/>
            <a:chOff x="6702425" y="1898650"/>
            <a:chExt cx="266703" cy="911225"/>
          </a:xfrm>
        </p:grpSpPr>
        <p:sp>
          <p:nvSpPr>
            <p:cNvPr id="104" name="Delay 10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346474" y="43241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1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86" name="Straight Arrow Connector 85"/>
          <p:cNvCxnSpPr>
            <a:stCxn id="85" idx="2"/>
            <a:endCxn id="81" idx="0"/>
          </p:cNvCxnSpPr>
          <p:nvPr/>
        </p:nvCxnSpPr>
        <p:spPr>
          <a:xfrm flipH="1">
            <a:off x="6508012" y="4724302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1" idx="3"/>
          </p:cNvCxnSpPr>
          <p:nvPr/>
        </p:nvCxnSpPr>
        <p:spPr>
          <a:xfrm>
            <a:off x="6670825" y="5015975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673977" y="425640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89" name="Straight Arrow Connector 88"/>
          <p:cNvCxnSpPr>
            <a:endCxn id="88" idx="1"/>
          </p:cNvCxnSpPr>
          <p:nvPr/>
        </p:nvCxnSpPr>
        <p:spPr>
          <a:xfrm flipV="1">
            <a:off x="7338821" y="4419219"/>
            <a:ext cx="335156" cy="65594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677930" y="373378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91" name="Straight Arrow Connector 90"/>
          <p:cNvCxnSpPr>
            <a:stCxn id="90" idx="2"/>
            <a:endCxn id="88" idx="0"/>
          </p:cNvCxnSpPr>
          <p:nvPr/>
        </p:nvCxnSpPr>
        <p:spPr>
          <a:xfrm flipH="1">
            <a:off x="7836790" y="4133896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3"/>
          </p:cNvCxnSpPr>
          <p:nvPr/>
        </p:nvCxnSpPr>
        <p:spPr>
          <a:xfrm>
            <a:off x="7999603" y="4419219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8347442" y="4171837"/>
            <a:ext cx="266703" cy="911225"/>
            <a:chOff x="6702425" y="1898650"/>
            <a:chExt cx="266703" cy="911225"/>
          </a:xfrm>
        </p:grpSpPr>
        <p:sp>
          <p:nvSpPr>
            <p:cNvPr id="102" name="Delay 101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4" name="Straight Connector 93"/>
          <p:cNvCxnSpPr/>
          <p:nvPr/>
        </p:nvCxnSpPr>
        <p:spPr>
          <a:xfrm>
            <a:off x="7155987" y="496203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144513" y="495055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7168189" y="527808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128252" y="457012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8484766" y="436527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8473292" y="435379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144509" y="5301720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174803" y="4675702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415792" y="2709559"/>
            <a:ext cx="1385433" cy="1349276"/>
            <a:chOff x="2179290" y="2189782"/>
            <a:chExt cx="1385433" cy="1349276"/>
          </a:xfrm>
        </p:grpSpPr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stCxn id="77" idx="3"/>
              <a:endCxn id="114" idx="1"/>
            </p:cNvCxnSpPr>
            <p:nvPr/>
          </p:nvCxnSpPr>
          <p:spPr>
            <a:xfrm>
              <a:off x="2179290" y="2215038"/>
              <a:ext cx="258362" cy="66017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7687641" y="5635355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141" name="Straight Arrow Connector 140"/>
          <p:cNvCxnSpPr>
            <a:endCxn id="140" idx="1"/>
          </p:cNvCxnSpPr>
          <p:nvPr/>
        </p:nvCxnSpPr>
        <p:spPr>
          <a:xfrm>
            <a:off x="7338821" y="5069314"/>
            <a:ext cx="348820" cy="72885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7691594" y="511273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1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143" name="Straight Arrow Connector 142"/>
          <p:cNvCxnSpPr>
            <a:stCxn id="142" idx="2"/>
            <a:endCxn id="140" idx="0"/>
          </p:cNvCxnSpPr>
          <p:nvPr/>
        </p:nvCxnSpPr>
        <p:spPr>
          <a:xfrm flipH="1">
            <a:off x="7850454" y="5512845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40" idx="3"/>
          </p:cNvCxnSpPr>
          <p:nvPr/>
        </p:nvCxnSpPr>
        <p:spPr>
          <a:xfrm>
            <a:off x="8013267" y="5798168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8361106" y="5550786"/>
            <a:ext cx="266703" cy="911225"/>
            <a:chOff x="6702425" y="1898650"/>
            <a:chExt cx="266703" cy="911225"/>
          </a:xfrm>
        </p:grpSpPr>
        <p:sp>
          <p:nvSpPr>
            <p:cNvPr id="154" name="Delay 15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8141916" y="594907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150" name="Straight Connector 149"/>
          <p:cNvCxnSpPr/>
          <p:nvPr/>
        </p:nvCxnSpPr>
        <p:spPr>
          <a:xfrm>
            <a:off x="8498430" y="5744223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8486956" y="5732745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8241143" y="5721039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95326" y="128256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470755" y="433144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7817091" y="369371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946334" y="1673650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263407" y="1205655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2</a:t>
            </a:r>
          </a:p>
        </p:txBody>
      </p:sp>
      <p:sp>
        <p:nvSpPr>
          <p:cNvPr id="112" name="Rectangular Callout 111"/>
          <p:cNvSpPr/>
          <p:nvPr/>
        </p:nvSpPr>
        <p:spPr>
          <a:xfrm>
            <a:off x="5834872" y="3674274"/>
            <a:ext cx="1806869" cy="464783"/>
          </a:xfrm>
          <a:prstGeom prst="wedgeRectCallout">
            <a:avLst>
              <a:gd name="adj1" fmla="val -41728"/>
              <a:gd name="adj2" fmla="val 105927"/>
            </a:avLst>
          </a:prstGeom>
          <a:solidFill>
            <a:srgbClr val="FFFF8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1" name="Object 110"/>
          <p:cNvGraphicFramePr>
            <a:graphicFrameLocks noChangeAspect="1"/>
          </p:cNvGraphicFramePr>
          <p:nvPr>
            <p:extLst/>
          </p:nvPr>
        </p:nvGraphicFramePr>
        <p:xfrm>
          <a:off x="5911995" y="3651106"/>
          <a:ext cx="16811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Equation" r:id="rId4" imgW="1041400" imgH="304800" progId="Equation.3">
                  <p:embed/>
                </p:oleObj>
              </mc:Choice>
              <mc:Fallback>
                <p:oleObj name="Equation" r:id="rId4" imgW="1041400" imgH="304800" progId="Equation.3">
                  <p:embed/>
                  <p:pic>
                    <p:nvPicPr>
                      <p:cNvPr id="111" name="Object 1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1995" y="3651106"/>
                        <a:ext cx="168116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6523639" y="2501096"/>
            <a:ext cx="2129" cy="15963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ular Callout 119"/>
          <p:cNvSpPr/>
          <p:nvPr/>
        </p:nvSpPr>
        <p:spPr>
          <a:xfrm>
            <a:off x="4325892" y="2593781"/>
            <a:ext cx="1636658" cy="576070"/>
          </a:xfrm>
          <a:prstGeom prst="wedgeRectCallout">
            <a:avLst>
              <a:gd name="adj1" fmla="val 43329"/>
              <a:gd name="adj2" fmla="val 120140"/>
            </a:avLst>
          </a:prstGeom>
          <a:solidFill>
            <a:srgbClr val="FFFF8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1" name="Object 120"/>
          <p:cNvGraphicFramePr>
            <a:graphicFrameLocks noChangeAspect="1"/>
          </p:cNvGraphicFramePr>
          <p:nvPr>
            <p:extLst/>
          </p:nvPr>
        </p:nvGraphicFramePr>
        <p:xfrm>
          <a:off x="4366527" y="2574143"/>
          <a:ext cx="1595204" cy="58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Equation" r:id="rId6" imgW="1244600" imgH="457200" progId="Equation.3">
                  <p:embed/>
                </p:oleObj>
              </mc:Choice>
              <mc:Fallback>
                <p:oleObj name="Equation" r:id="rId6" imgW="1244600" imgH="457200" progId="Equation.3">
                  <p:embed/>
                  <p:pic>
                    <p:nvPicPr>
                      <p:cNvPr id="121" name="Object 12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66527" y="2574143"/>
                        <a:ext cx="1595204" cy="58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55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information bits to symbols…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474147"/>
            <a:ext cx="8773100" cy="2208867"/>
          </a:xfrm>
        </p:spPr>
        <p:txBody>
          <a:bodyPr>
            <a:normAutofit/>
          </a:bodyPr>
          <a:lstStyle/>
          <a:p>
            <a:r>
              <a:rPr lang="en-US" dirty="0"/>
              <a:t>Pick two symbols (</a:t>
            </a:r>
            <a:r>
              <a:rPr lang="en-US" b="1" dirty="0">
                <a:solidFill>
                  <a:srgbClr val="1F497D"/>
                </a:solidFill>
              </a:rPr>
              <a:t>binary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information bit decides which symbol you transmit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1F497D"/>
                </a:solidFill>
              </a:rPr>
              <a:t>Phase shift </a:t>
            </a:r>
            <a:r>
              <a:rPr lang="en-US" dirty="0"/>
              <a:t>of 180 degrees between the two symbols, so called </a:t>
            </a:r>
            <a:r>
              <a:rPr lang="en-US" b="1" i="1" dirty="0">
                <a:solidFill>
                  <a:srgbClr val="1F497D"/>
                </a:solidFill>
              </a:rPr>
              <a:t>binary phase shift keying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2864562" y="3671907"/>
            <a:ext cx="3366897" cy="2069499"/>
            <a:chOff x="2859938" y="2585908"/>
            <a:chExt cx="3366897" cy="206949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538787" y="3053346"/>
              <a:ext cx="0" cy="1602061"/>
            </a:xfrm>
            <a:prstGeom prst="straightConnector1">
              <a:avLst/>
            </a:prstGeom>
            <a:ln w="3810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3195159" y="3823095"/>
              <a:ext cx="2699400" cy="2232"/>
            </a:xfrm>
            <a:prstGeom prst="straightConnector1">
              <a:avLst/>
            </a:prstGeom>
            <a:ln w="38100" cmpd="sng"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02035" y="3568148"/>
              <a:ext cx="42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46330" y="2585908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5328759" y="3746895"/>
              <a:ext cx="152400" cy="154632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576159" y="3744663"/>
              <a:ext cx="152400" cy="154632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09717" y="2910927"/>
              <a:ext cx="1588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Input bit=“0”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59938" y="2910927"/>
              <a:ext cx="1588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Input bit=“1”</a:t>
              </a:r>
            </a:p>
          </p:txBody>
        </p:sp>
        <p:cxnSp>
          <p:nvCxnSpPr>
            <p:cNvPr id="55" name="Straight Arrow Connector 54"/>
            <p:cNvCxnSpPr>
              <a:stCxn id="36" idx="2"/>
              <a:endCxn id="27" idx="0"/>
            </p:cNvCxnSpPr>
            <p:nvPr/>
          </p:nvCxnSpPr>
          <p:spPr>
            <a:xfrm flipH="1">
              <a:off x="3652359" y="3280259"/>
              <a:ext cx="2028" cy="464404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5" idx="2"/>
              <a:endCxn id="26" idx="0"/>
            </p:cNvCxnSpPr>
            <p:nvPr/>
          </p:nvCxnSpPr>
          <p:spPr>
            <a:xfrm>
              <a:off x="5404166" y="3280259"/>
              <a:ext cx="793" cy="466636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4639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01" y="1559561"/>
            <a:ext cx="4981811" cy="5013115"/>
          </a:xfrm>
        </p:spPr>
        <p:txBody>
          <a:bodyPr>
            <a:normAutofit/>
          </a:bodyPr>
          <a:lstStyle/>
          <a:p>
            <a:r>
              <a:rPr lang="en-US" dirty="0"/>
              <a:t>Suppose the sender transmits </a:t>
            </a:r>
            <a:r>
              <a:rPr lang="en-US" i="1" dirty="0"/>
              <a:t>L</a:t>
            </a:r>
            <a:r>
              <a:rPr lang="en-US" dirty="0"/>
              <a:t> passes, in a poor channel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Average (sum) metric across passes, and label branches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However, the tree has 2</a:t>
            </a:r>
            <a:r>
              <a:rPr lang="en-US" i="1" baseline="30000" dirty="0"/>
              <a:t>n</a:t>
            </a:r>
            <a:r>
              <a:rPr lang="en-US" dirty="0"/>
              <a:t> leaves to compare so this approach is still </a:t>
            </a:r>
            <a:r>
              <a:rPr lang="en-US" b="1" dirty="0">
                <a:solidFill>
                  <a:srgbClr val="FF0000"/>
                </a:solidFill>
              </a:rPr>
              <a:t>impracticable (too computationally demanding)</a:t>
            </a:r>
          </a:p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decoding over a tree: Multiple passes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329521" y="2489060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56" name="Straight Arrow Connector 55"/>
          <p:cNvCxnSpPr>
            <a:stCxn id="82" idx="3"/>
            <a:endCxn id="54" idx="1"/>
          </p:cNvCxnSpPr>
          <p:nvPr/>
        </p:nvCxnSpPr>
        <p:spPr>
          <a:xfrm flipV="1">
            <a:off x="5646780" y="2651873"/>
            <a:ext cx="682741" cy="129349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Delay 74"/>
          <p:cNvSpPr/>
          <p:nvPr/>
        </p:nvSpPr>
        <p:spPr>
          <a:xfrm rot="16200000">
            <a:off x="7001996" y="2417191"/>
            <a:ext cx="292100" cy="266701"/>
          </a:xfrm>
          <a:prstGeom prst="flowChartDelay">
            <a:avLst/>
          </a:prstGeom>
          <a:solidFill>
            <a:srgbClr val="95B3D7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vert" lIns="0" tIns="0" rIns="0" bIns="0" rtlCol="0" anchor="ctr"/>
          <a:lstStyle/>
          <a:p>
            <a:pPr algn="ctr"/>
            <a:endParaRPr lang="en-US" sz="1400" baseline="-25000" dirty="0"/>
          </a:p>
        </p:txBody>
      </p:sp>
      <p:sp>
        <p:nvSpPr>
          <p:cNvPr id="76" name="Rectangle 75"/>
          <p:cNvSpPr/>
          <p:nvPr/>
        </p:nvSpPr>
        <p:spPr>
          <a:xfrm>
            <a:off x="7014693" y="2696592"/>
            <a:ext cx="266700" cy="619125"/>
          </a:xfrm>
          <a:prstGeom prst="rect">
            <a:avLst/>
          </a:prstGeom>
          <a:solidFill>
            <a:srgbClr val="95B3D7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330796" y="19600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0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59" name="Straight Arrow Connector 58"/>
          <p:cNvCxnSpPr>
            <a:stCxn id="58" idx="2"/>
            <a:endCxn id="54" idx="0"/>
          </p:cNvCxnSpPr>
          <p:nvPr/>
        </p:nvCxnSpPr>
        <p:spPr>
          <a:xfrm flipH="1">
            <a:off x="6492334" y="2360200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</p:cNvCxnSpPr>
          <p:nvPr/>
        </p:nvCxnSpPr>
        <p:spPr>
          <a:xfrm>
            <a:off x="6655147" y="2651873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7664151" y="183377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62" name="Straight Arrow Connector 61"/>
          <p:cNvCxnSpPr>
            <a:stCxn id="77" idx="3"/>
            <a:endCxn id="61" idx="1"/>
          </p:cNvCxnSpPr>
          <p:nvPr/>
        </p:nvCxnSpPr>
        <p:spPr>
          <a:xfrm flipV="1">
            <a:off x="7415792" y="1996589"/>
            <a:ext cx="248359" cy="738226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582343" y="131115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r>
              <a:rPr lang="en-US" b="0" baseline="3000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cxnSp>
        <p:nvCxnSpPr>
          <p:cNvPr id="64" name="Straight Arrow Connector 63"/>
          <p:cNvCxnSpPr>
            <a:stCxn id="63" idx="2"/>
            <a:endCxn id="61" idx="0"/>
          </p:cNvCxnSpPr>
          <p:nvPr/>
        </p:nvCxnSpPr>
        <p:spPr>
          <a:xfrm flipH="1">
            <a:off x="7826964" y="1711266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1" idx="3"/>
          </p:cNvCxnSpPr>
          <p:nvPr/>
        </p:nvCxnSpPr>
        <p:spPr>
          <a:xfrm>
            <a:off x="7989777" y="1996589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8337616" y="1749207"/>
            <a:ext cx="266703" cy="911225"/>
            <a:chOff x="6702425" y="1898650"/>
            <a:chExt cx="266703" cy="911225"/>
          </a:xfrm>
        </p:grpSpPr>
        <p:sp>
          <p:nvSpPr>
            <p:cNvPr id="73" name="Delay 72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7140309" y="2597928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7128835" y="258645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152511" y="291398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118426" y="214749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474940" y="194264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8463466" y="193116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105422" y="2604010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504431" y="2024812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345199" y="4853162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231281" y="3745308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0</a:t>
            </a:r>
          </a:p>
        </p:txBody>
      </p:sp>
      <p:cxnSp>
        <p:nvCxnSpPr>
          <p:cNvPr id="83" name="Straight Arrow Connector 82"/>
          <p:cNvCxnSpPr>
            <a:stCxn id="82" idx="3"/>
            <a:endCxn id="81" idx="1"/>
          </p:cNvCxnSpPr>
          <p:nvPr/>
        </p:nvCxnSpPr>
        <p:spPr>
          <a:xfrm>
            <a:off x="5646780" y="3945363"/>
            <a:ext cx="698419" cy="1070612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7030371" y="4768594"/>
            <a:ext cx="266703" cy="911225"/>
            <a:chOff x="6702425" y="1898650"/>
            <a:chExt cx="266703" cy="911225"/>
          </a:xfrm>
        </p:grpSpPr>
        <p:sp>
          <p:nvSpPr>
            <p:cNvPr id="104" name="Delay 10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346474" y="432419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1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86" name="Straight Arrow Connector 85"/>
          <p:cNvCxnSpPr>
            <a:stCxn id="85" idx="2"/>
            <a:endCxn id="81" idx="0"/>
          </p:cNvCxnSpPr>
          <p:nvPr/>
        </p:nvCxnSpPr>
        <p:spPr>
          <a:xfrm flipH="1">
            <a:off x="6508012" y="4724302"/>
            <a:ext cx="2129" cy="12886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1" idx="3"/>
          </p:cNvCxnSpPr>
          <p:nvPr/>
        </p:nvCxnSpPr>
        <p:spPr>
          <a:xfrm>
            <a:off x="6670825" y="5015975"/>
            <a:ext cx="315436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673977" y="4256406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89" name="Straight Arrow Connector 88"/>
          <p:cNvCxnSpPr>
            <a:endCxn id="88" idx="1"/>
          </p:cNvCxnSpPr>
          <p:nvPr/>
        </p:nvCxnSpPr>
        <p:spPr>
          <a:xfrm flipV="1">
            <a:off x="7338821" y="4419219"/>
            <a:ext cx="335156" cy="655948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677930" y="373378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  <a:endParaRPr lang="en-US" b="0" baseline="-25000" dirty="0">
              <a:latin typeface="Arial Regular"/>
            </a:endParaRPr>
          </a:p>
        </p:txBody>
      </p:sp>
      <p:cxnSp>
        <p:nvCxnSpPr>
          <p:cNvPr id="91" name="Straight Arrow Connector 90"/>
          <p:cNvCxnSpPr>
            <a:stCxn id="90" idx="2"/>
            <a:endCxn id="88" idx="0"/>
          </p:cNvCxnSpPr>
          <p:nvPr/>
        </p:nvCxnSpPr>
        <p:spPr>
          <a:xfrm flipH="1">
            <a:off x="7836790" y="4133896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3"/>
          </p:cNvCxnSpPr>
          <p:nvPr/>
        </p:nvCxnSpPr>
        <p:spPr>
          <a:xfrm>
            <a:off x="7999603" y="4419219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8347442" y="4171837"/>
            <a:ext cx="266703" cy="911225"/>
            <a:chOff x="6702425" y="1898650"/>
            <a:chExt cx="266703" cy="911225"/>
          </a:xfrm>
        </p:grpSpPr>
        <p:sp>
          <p:nvSpPr>
            <p:cNvPr id="102" name="Delay 101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4" name="Straight Connector 93"/>
          <p:cNvCxnSpPr/>
          <p:nvPr/>
        </p:nvCxnSpPr>
        <p:spPr>
          <a:xfrm>
            <a:off x="7155987" y="4962030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>
            <a:off x="7144513" y="4950552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7168189" y="5278082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128252" y="457012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8484766" y="4365274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8473292" y="4353796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144509" y="5301720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174803" y="4675702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415792" y="2709559"/>
            <a:ext cx="1385433" cy="1349276"/>
            <a:chOff x="2179290" y="2189782"/>
            <a:chExt cx="1385433" cy="1349276"/>
          </a:xfrm>
        </p:grpSpPr>
        <p:sp>
          <p:nvSpPr>
            <p:cNvPr id="114" name="Rectangle 113"/>
            <p:cNvSpPr/>
            <p:nvPr/>
          </p:nvSpPr>
          <p:spPr>
            <a:xfrm>
              <a:off x="2437652" y="2712402"/>
              <a:ext cx="325626" cy="325626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cxnSp>
          <p:nvCxnSpPr>
            <p:cNvPr id="115" name="Straight Arrow Connector 114"/>
            <p:cNvCxnSpPr>
              <a:stCxn id="77" idx="3"/>
              <a:endCxn id="114" idx="1"/>
            </p:cNvCxnSpPr>
            <p:nvPr/>
          </p:nvCxnSpPr>
          <p:spPr>
            <a:xfrm>
              <a:off x="2179290" y="2215038"/>
              <a:ext cx="258362" cy="66017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2441605" y="2189782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1</a:t>
              </a:r>
              <a:endParaRPr lang="en-US" b="0" baseline="-25000" dirty="0">
                <a:solidFill>
                  <a:srgbClr val="FF0000"/>
                </a:solidFill>
                <a:latin typeface="Arial Regular"/>
              </a:endParaRPr>
            </a:p>
          </p:txBody>
        </p:sp>
        <p:cxnSp>
          <p:nvCxnSpPr>
            <p:cNvPr id="117" name="Straight Arrow Connector 116"/>
            <p:cNvCxnSpPr>
              <a:stCxn id="116" idx="2"/>
              <a:endCxn id="114" idx="0"/>
            </p:cNvCxnSpPr>
            <p:nvPr/>
          </p:nvCxnSpPr>
          <p:spPr>
            <a:xfrm flipH="1">
              <a:off x="2600465" y="2589892"/>
              <a:ext cx="4807" cy="12251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4" idx="3"/>
            </p:cNvCxnSpPr>
            <p:nvPr/>
          </p:nvCxnSpPr>
          <p:spPr>
            <a:xfrm>
              <a:off x="2763278" y="2875215"/>
              <a:ext cx="332994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3111117" y="2627833"/>
              <a:ext cx="266703" cy="911225"/>
              <a:chOff x="6702425" y="1898650"/>
              <a:chExt cx="266703" cy="911225"/>
            </a:xfrm>
          </p:grpSpPr>
          <p:sp>
            <p:nvSpPr>
              <p:cNvPr id="128" name="Delay 127"/>
              <p:cNvSpPr/>
              <p:nvPr/>
            </p:nvSpPr>
            <p:spPr>
              <a:xfrm rot="16200000">
                <a:off x="6689728" y="1911349"/>
                <a:ext cx="292100" cy="266701"/>
              </a:xfrm>
              <a:prstGeom prst="flowChartDelay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702425" y="2190750"/>
                <a:ext cx="266700" cy="619125"/>
              </a:xfrm>
              <a:prstGeom prst="rect">
                <a:avLst/>
              </a:prstGeom>
              <a:solidFill>
                <a:srgbClr val="95B3D7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2891927" y="3026117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0000"/>
                  </a:solidFill>
                  <a:latin typeface="Arial Regular"/>
                </a:rPr>
                <a:t>×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3248441" y="2821270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>
              <a:off x="3236967" y="2809792"/>
              <a:ext cx="0" cy="65551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3172578" y="3237046"/>
              <a:ext cx="3103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</a:t>
              </a:r>
              <a:endParaRPr lang="en-US" sz="1100" b="0" dirty="0">
                <a:solidFill>
                  <a:srgbClr val="FF0000"/>
                </a:solidFill>
                <a:latin typeface="Arial Regular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7687641" y="5635355"/>
            <a:ext cx="325626" cy="325626"/>
          </a:xfrm>
          <a:prstGeom prst="rect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i="1" dirty="0"/>
              <a:t>h</a:t>
            </a:r>
          </a:p>
        </p:txBody>
      </p:sp>
      <p:cxnSp>
        <p:nvCxnSpPr>
          <p:cNvPr id="141" name="Straight Arrow Connector 140"/>
          <p:cNvCxnSpPr>
            <a:endCxn id="140" idx="1"/>
          </p:cNvCxnSpPr>
          <p:nvPr/>
        </p:nvCxnSpPr>
        <p:spPr>
          <a:xfrm>
            <a:off x="7338821" y="5069314"/>
            <a:ext cx="348820" cy="728854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7691594" y="511273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1</a:t>
            </a:r>
            <a:endParaRPr lang="en-US" b="0" baseline="-25000" dirty="0">
              <a:solidFill>
                <a:srgbClr val="FF0000"/>
              </a:solidFill>
              <a:latin typeface="Arial Regular"/>
            </a:endParaRPr>
          </a:p>
        </p:txBody>
      </p:sp>
      <p:cxnSp>
        <p:nvCxnSpPr>
          <p:cNvPr id="143" name="Straight Arrow Connector 142"/>
          <p:cNvCxnSpPr>
            <a:stCxn id="142" idx="2"/>
            <a:endCxn id="140" idx="0"/>
          </p:cNvCxnSpPr>
          <p:nvPr/>
        </p:nvCxnSpPr>
        <p:spPr>
          <a:xfrm flipH="1">
            <a:off x="7850454" y="5512845"/>
            <a:ext cx="4807" cy="12251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>
            <a:stCxn id="140" idx="3"/>
          </p:cNvCxnSpPr>
          <p:nvPr/>
        </p:nvCxnSpPr>
        <p:spPr>
          <a:xfrm>
            <a:off x="8013267" y="5798168"/>
            <a:ext cx="332994" cy="0"/>
          </a:xfrm>
          <a:prstGeom prst="straightConnector1">
            <a:avLst/>
          </a:prstGeom>
          <a:ln w="19050" cmpd="sng">
            <a:solidFill>
              <a:srgbClr val="000000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8361106" y="5550786"/>
            <a:ext cx="266703" cy="911225"/>
            <a:chOff x="6702425" y="1898650"/>
            <a:chExt cx="266703" cy="911225"/>
          </a:xfrm>
        </p:grpSpPr>
        <p:sp>
          <p:nvSpPr>
            <p:cNvPr id="154" name="Delay 153"/>
            <p:cNvSpPr/>
            <p:nvPr/>
          </p:nvSpPr>
          <p:spPr>
            <a:xfrm rot="16200000">
              <a:off x="6689728" y="1911349"/>
              <a:ext cx="292100" cy="266701"/>
            </a:xfrm>
            <a:prstGeom prst="flowChartDelay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702425" y="2190750"/>
              <a:ext cx="266700" cy="619125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8141916" y="5949070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Arial Regular"/>
              </a:rPr>
              <a:t>×</a:t>
            </a:r>
          </a:p>
        </p:txBody>
      </p:sp>
      <p:cxnSp>
        <p:nvCxnSpPr>
          <p:cNvPr id="150" name="Straight Connector 149"/>
          <p:cNvCxnSpPr/>
          <p:nvPr/>
        </p:nvCxnSpPr>
        <p:spPr>
          <a:xfrm>
            <a:off x="8498430" y="5744223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8486956" y="5732745"/>
            <a:ext cx="0" cy="655512"/>
          </a:xfrm>
          <a:prstGeom prst="line">
            <a:avLst/>
          </a:prstGeom>
          <a:ln w="12700" cmpd="sng">
            <a:solidFill>
              <a:srgbClr val="000000"/>
            </a:solidFill>
            <a:prstDash val="solid"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8241143" y="5721039"/>
            <a:ext cx="3103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</a:t>
            </a:r>
            <a:endParaRPr lang="en-US" sz="1100" b="0" dirty="0">
              <a:solidFill>
                <a:srgbClr val="FF0000"/>
              </a:solidFill>
              <a:latin typeface="Arial Regular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470755" y="433144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7817091" y="369371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rgbClr val="008000"/>
                </a:solidFill>
                <a:latin typeface="Arial Regular"/>
              </a:rPr>
              <a:t>✔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946334" y="1673650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1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263407" y="1205655"/>
            <a:ext cx="415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s</a:t>
            </a:r>
            <a:r>
              <a:rPr lang="en-US" b="0" baseline="-25000" dirty="0">
                <a:latin typeface="Arial Regular"/>
              </a:rPr>
              <a:t>2</a:t>
            </a:r>
          </a:p>
        </p:txBody>
      </p:sp>
      <p:sp>
        <p:nvSpPr>
          <p:cNvPr id="112" name="Rectangular Callout 111"/>
          <p:cNvSpPr/>
          <p:nvPr/>
        </p:nvSpPr>
        <p:spPr>
          <a:xfrm>
            <a:off x="4294587" y="2422107"/>
            <a:ext cx="1636658" cy="576070"/>
          </a:xfrm>
          <a:prstGeom prst="wedgeRectCallout">
            <a:avLst>
              <a:gd name="adj1" fmla="val 43329"/>
              <a:gd name="adj2" fmla="val 120140"/>
            </a:avLst>
          </a:prstGeom>
          <a:solidFill>
            <a:srgbClr val="FFFF8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8" name="Object 107"/>
          <p:cNvGraphicFramePr>
            <a:graphicFrameLocks noChangeAspect="1"/>
          </p:cNvGraphicFramePr>
          <p:nvPr>
            <p:extLst/>
          </p:nvPr>
        </p:nvGraphicFramePr>
        <p:xfrm>
          <a:off x="4335222" y="2402469"/>
          <a:ext cx="1595204" cy="585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7" name="Equation" r:id="rId4" imgW="1244600" imgH="457200" progId="Equation.3">
                  <p:embed/>
                </p:oleObj>
              </mc:Choice>
              <mc:Fallback>
                <p:oleObj name="Equation" r:id="rId4" imgW="1244600" imgH="457200" progId="Equation.3">
                  <p:embed/>
                  <p:pic>
                    <p:nvPicPr>
                      <p:cNvPr id="108" name="Object 10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5222" y="2402469"/>
                        <a:ext cx="1595204" cy="585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" name="Rectangular Callout 120"/>
          <p:cNvSpPr/>
          <p:nvPr/>
        </p:nvSpPr>
        <p:spPr>
          <a:xfrm>
            <a:off x="3718484" y="4211066"/>
            <a:ext cx="1612300" cy="576070"/>
          </a:xfrm>
          <a:prstGeom prst="wedgeRectCallout">
            <a:avLst>
              <a:gd name="adj1" fmla="val 88806"/>
              <a:gd name="adj2" fmla="val 1959"/>
            </a:avLst>
          </a:prstGeom>
          <a:solidFill>
            <a:srgbClr val="FFFF8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2" name="Object 121"/>
          <p:cNvGraphicFramePr>
            <a:graphicFrameLocks noChangeAspect="1"/>
          </p:cNvGraphicFramePr>
          <p:nvPr>
            <p:extLst/>
          </p:nvPr>
        </p:nvGraphicFramePr>
        <p:xfrm>
          <a:off x="3751270" y="4191979"/>
          <a:ext cx="15621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8" name="Equation" r:id="rId6" imgW="1219200" imgH="457200" progId="Equation.3">
                  <p:embed/>
                </p:oleObj>
              </mc:Choice>
              <mc:Fallback>
                <p:oleObj name="Equation" r:id="rId6" imgW="1219200" imgH="457200" progId="Equation.3">
                  <p:embed/>
                  <p:pic>
                    <p:nvPicPr>
                      <p:cNvPr id="122" name="Object 1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51270" y="4191979"/>
                        <a:ext cx="15621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0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Observation: Suppose the </a:t>
            </a:r>
            <a:r>
              <a:rPr lang="en-US" b="1" dirty="0">
                <a:solidFill>
                  <a:srgbClr val="1F497D"/>
                </a:solidFill>
              </a:rPr>
              <a:t>ML message </a:t>
            </a:r>
            <a:r>
              <a:rPr lang="en-US" b="1" i="1" dirty="0">
                <a:solidFill>
                  <a:srgbClr val="1F497D"/>
                </a:solidFill>
              </a:rPr>
              <a:t>M*</a:t>
            </a:r>
            <a:r>
              <a:rPr lang="en-US" b="1" dirty="0">
                <a:solidFill>
                  <a:srgbClr val="1F497D"/>
                </a:solidFill>
              </a:rPr>
              <a:t> </a:t>
            </a:r>
            <a:r>
              <a:rPr lang="en-US" dirty="0"/>
              <a:t>and some other message </a:t>
            </a:r>
            <a:r>
              <a:rPr lang="en-US" i="1" dirty="0"/>
              <a:t>M</a:t>
            </a:r>
            <a:r>
              <a:rPr lang="en-US" dirty="0"/>
              <a:t>′ differ only in the </a:t>
            </a:r>
            <a:r>
              <a:rPr lang="en-US" i="1" dirty="0"/>
              <a:t>i</a:t>
            </a:r>
            <a:r>
              <a:rPr lang="en-US" baseline="30000" dirty="0"/>
              <a:t>th</a:t>
            </a:r>
            <a:r>
              <a:rPr lang="en-US" dirty="0"/>
              <a:t> bit</a:t>
            </a:r>
          </a:p>
          <a:p>
            <a:pPr lvl="1"/>
            <a:r>
              <a:rPr lang="en-US" spc="-150" dirty="0"/>
              <a:t>Only symbols including and after index ⌈</a:t>
            </a:r>
            <a:r>
              <a:rPr lang="en-US" i="1" spc="-150" dirty="0"/>
              <a:t>i</a:t>
            </a:r>
            <a:r>
              <a:rPr lang="en-US" spc="-150" dirty="0"/>
              <a:t>/</a:t>
            </a:r>
            <a:r>
              <a:rPr lang="en-US" i="1" spc="-150" dirty="0"/>
              <a:t>k</a:t>
            </a:r>
            <a:r>
              <a:rPr lang="en-US" spc="-150" dirty="0"/>
              <a:t>⌉ will disagree</a:t>
            </a:r>
          </a:p>
          <a:p>
            <a:pPr lvl="1"/>
            <a:r>
              <a:rPr lang="en-US" dirty="0"/>
              <a:t>So the </a:t>
            </a:r>
            <a:r>
              <a:rPr lang="en-US" b="1" dirty="0">
                <a:solidFill>
                  <a:schemeClr val="tx2"/>
                </a:solidFill>
              </a:rPr>
              <a:t>earlier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the error in </a:t>
            </a:r>
            <a:r>
              <a:rPr lang="en-US" i="1" dirty="0"/>
              <a:t>M</a:t>
            </a:r>
            <a:r>
              <a:rPr lang="en-US" dirty="0"/>
              <a:t>′, the </a:t>
            </a:r>
            <a:r>
              <a:rPr lang="en-US" b="1" dirty="0">
                <a:solidFill>
                  <a:srgbClr val="1F497D"/>
                </a:solidFill>
              </a:rPr>
              <a:t>larger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the cost</a:t>
            </a:r>
          </a:p>
          <a:p>
            <a:pPr lvl="1"/>
            <a:r>
              <a:rPr lang="en-US" dirty="0"/>
              <a:t>Can show that the “runners-up” to </a:t>
            </a:r>
            <a:r>
              <a:rPr lang="en-US" i="1" dirty="0"/>
              <a:t>M</a:t>
            </a:r>
            <a:r>
              <a:rPr lang="en-US" dirty="0"/>
              <a:t>* differ only in the last O(log </a:t>
            </a:r>
            <a:r>
              <a:rPr lang="en-US" i="1" dirty="0"/>
              <a:t>n</a:t>
            </a:r>
            <a:r>
              <a:rPr lang="en-US" dirty="0"/>
              <a:t>) bits</a:t>
            </a:r>
          </a:p>
          <a:p>
            <a:endParaRPr lang="en-US" dirty="0"/>
          </a:p>
          <a:p>
            <a:r>
              <a:rPr lang="en-US" dirty="0"/>
              <a:t>Consider the </a:t>
            </a:r>
            <a:r>
              <a:rPr lang="en-US" b="1" dirty="0">
                <a:solidFill>
                  <a:srgbClr val="1F497D"/>
                </a:solidFill>
              </a:rPr>
              <a:t>best 100 leaves </a:t>
            </a:r>
            <a:r>
              <a:rPr lang="en-US" dirty="0"/>
              <a:t>in the ML tree:</a:t>
            </a:r>
          </a:p>
          <a:p>
            <a:pPr lvl="1"/>
            <a:r>
              <a:rPr lang="en-US" dirty="0"/>
              <a:t>Tracing back through the tree, they will have a </a:t>
            </a:r>
            <a:r>
              <a:rPr lang="en-US" b="1" dirty="0">
                <a:solidFill>
                  <a:srgbClr val="1F497D"/>
                </a:solidFill>
              </a:rPr>
              <a:t>common ancestor</a:t>
            </a:r>
            <a:r>
              <a:rPr lang="en-US" dirty="0"/>
              <a:t> with </a:t>
            </a:r>
            <a:r>
              <a:rPr lang="en-US" i="1" dirty="0"/>
              <a:t>M</a:t>
            </a:r>
            <a:r>
              <a:rPr lang="en-US" dirty="0"/>
              <a:t>* in O(log </a:t>
            </a:r>
            <a:r>
              <a:rPr lang="en-US" i="1" dirty="0"/>
              <a:t>n</a:t>
            </a:r>
            <a:r>
              <a:rPr lang="en-US" dirty="0"/>
              <a:t>) steps</a:t>
            </a:r>
          </a:p>
          <a:p>
            <a:pPr lvl="1"/>
            <a:r>
              <a:rPr lang="en-US" dirty="0"/>
              <a:t>This suggests a strategy in which we only </a:t>
            </a:r>
            <a:r>
              <a:rPr lang="en-US" b="1" dirty="0">
                <a:solidFill>
                  <a:srgbClr val="1F497D"/>
                </a:solidFill>
              </a:rPr>
              <a:t>keep a limited number of ancestors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Efficiently exploring the tree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1399921"/>
            <a:ext cx="8739999" cy="2789669"/>
          </a:xfrm>
        </p:spPr>
        <p:txBody>
          <a:bodyPr>
            <a:normAutofit/>
          </a:bodyPr>
          <a:lstStyle/>
          <a:p>
            <a:r>
              <a:rPr lang="en-US" dirty="0"/>
              <a:t>Maintain a </a:t>
            </a:r>
            <a:r>
              <a:rPr lang="en-US" b="1" i="1" dirty="0">
                <a:solidFill>
                  <a:schemeClr val="tx2"/>
                </a:solidFill>
              </a:rPr>
              <a:t>beam</a:t>
            </a:r>
            <a:r>
              <a:rPr lang="en-US" dirty="0"/>
              <a:t> of </a:t>
            </a:r>
            <a:r>
              <a:rPr lang="en-US" b="1" i="1" dirty="0">
                <a:solidFill>
                  <a:schemeClr val="tx2"/>
                </a:solidFill>
              </a:rPr>
              <a:t>B</a:t>
            </a:r>
            <a:r>
              <a:rPr lang="en-US" dirty="0"/>
              <a:t> </a:t>
            </a:r>
            <a:r>
              <a:rPr lang="en-US" b="1" dirty="0">
                <a:highlight>
                  <a:srgbClr val="FFFF00"/>
                </a:highlight>
              </a:rPr>
              <a:t>tree node possibilities to explore at each stage,</a:t>
            </a:r>
            <a:r>
              <a:rPr lang="en-US" dirty="0"/>
              <a:t> each to a certain depth </a:t>
            </a:r>
            <a:r>
              <a:rPr lang="en-US" b="1" i="1" dirty="0">
                <a:solidFill>
                  <a:schemeClr val="tx2"/>
                </a:solidFill>
              </a:rPr>
              <a:t>d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Expand each ancestor, score every child, propagate best child score for each ancestor, pick </a:t>
            </a:r>
            <a:r>
              <a:rPr lang="en-US" i="1" dirty="0">
                <a:solidFill>
                  <a:srgbClr val="000000"/>
                </a:solidFill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best survivors</a:t>
            </a:r>
          </a:p>
          <a:p>
            <a:endParaRPr lang="en-US" dirty="0"/>
          </a:p>
          <a:p>
            <a:r>
              <a:rPr lang="en-US" dirty="0"/>
              <a:t>Example: </a:t>
            </a:r>
            <a:r>
              <a:rPr lang="en-US" i="1" dirty="0"/>
              <a:t>B</a:t>
            </a:r>
            <a:r>
              <a:rPr lang="en-US" dirty="0"/>
              <a:t> = </a:t>
            </a:r>
            <a:r>
              <a:rPr lang="en-US" i="1" dirty="0"/>
              <a:t>d</a:t>
            </a:r>
            <a:r>
              <a:rPr lang="en-US" dirty="0"/>
              <a:t> = 2, </a:t>
            </a:r>
            <a:r>
              <a:rPr lang="en-US" i="1" dirty="0"/>
              <a:t>k </a:t>
            </a:r>
            <a:r>
              <a:rPr lang="en-US" dirty="0"/>
              <a:t>= 1 (lighter color = better score)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“Bubble” decoder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6222" y="4215837"/>
            <a:ext cx="8741364" cy="2394894"/>
            <a:chOff x="181687" y="1335493"/>
            <a:chExt cx="8741364" cy="2394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687" y="1335493"/>
              <a:ext cx="8741364" cy="239489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62130" y="1420533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 Regular"/>
                </a:rPr>
                <a:t>beam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59409" y="1741299"/>
              <a:ext cx="222585" cy="163656"/>
            </a:xfrm>
            <a:prstGeom prst="straightConnector1">
              <a:avLst/>
            </a:prstGeom>
            <a:ln w="19050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52862" y="1734752"/>
              <a:ext cx="216039" cy="1106314"/>
            </a:xfrm>
            <a:prstGeom prst="straightConnector1">
              <a:avLst/>
            </a:prstGeom>
            <a:ln w="19050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23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Spinal codes as described so far uses different numbers of passes to adjust the rate</a:t>
            </a:r>
          </a:p>
          <a:p>
            <a:endParaRPr lang="en-US" dirty="0"/>
          </a:p>
          <a:p>
            <a:r>
              <a:rPr lang="en-US" dirty="0"/>
              <a:t>Two problems in Spinal codes </a:t>
            </a:r>
            <a:r>
              <a:rPr lang="en-US" b="1" dirty="0">
                <a:solidFill>
                  <a:srgbClr val="1F497D"/>
                </a:solidFill>
              </a:rPr>
              <a:t>as described so far:</a:t>
            </a:r>
          </a:p>
          <a:p>
            <a:pPr marL="971550" lvl="1" indent="-514350">
              <a:buFont typeface="+mj-lt"/>
              <a:buAutoNum type="arabicPeriod"/>
            </a:pPr>
            <a:endParaRPr lang="en-US" spc="-150" dirty="0"/>
          </a:p>
          <a:p>
            <a:pPr marL="971550" lvl="1" indent="-514350">
              <a:buFont typeface="+mj-lt"/>
              <a:buAutoNum type="arabicPeriod"/>
            </a:pPr>
            <a:r>
              <a:rPr lang="en-US" spc="-150" dirty="0"/>
              <a:t>Must transmit one full pass, so max out at </a:t>
            </a:r>
            <a:r>
              <a:rPr lang="en-US" i="1" spc="-150" dirty="0"/>
              <a:t>k</a:t>
            </a:r>
            <a:r>
              <a:rPr lang="en-US" spc="-150" dirty="0"/>
              <a:t> bits/symbol</a:t>
            </a:r>
          </a:p>
          <a:p>
            <a:pPr lvl="2"/>
            <a:r>
              <a:rPr lang="en-US" dirty="0"/>
              <a:t>Increase </a:t>
            </a:r>
            <a:r>
              <a:rPr lang="en-US" i="1" dirty="0"/>
              <a:t>k</a:t>
            </a:r>
            <a:r>
              <a:rPr lang="en-US" dirty="0"/>
              <a:t>?  No: Decoding cost is </a:t>
            </a:r>
            <a:r>
              <a:rPr lang="en-US" b="1" dirty="0">
                <a:solidFill>
                  <a:srgbClr val="FF0000"/>
                </a:solidFill>
              </a:rPr>
              <a:t>exponential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 </a:t>
            </a:r>
            <a:r>
              <a:rPr lang="en-US" i="1" dirty="0"/>
              <a:t>k</a:t>
            </a:r>
          </a:p>
          <a:p>
            <a:endParaRPr lang="en-US" i="1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Sending </a:t>
            </a:r>
            <a:r>
              <a:rPr lang="en-US" i="1" dirty="0"/>
              <a:t>L</a:t>
            </a:r>
            <a:r>
              <a:rPr lang="en-US" dirty="0"/>
              <a:t> passes reduces rate to </a:t>
            </a:r>
            <a:r>
              <a:rPr lang="en-US" i="1" dirty="0"/>
              <a:t>k</a:t>
            </a:r>
            <a:r>
              <a:rPr lang="en-US" dirty="0"/>
              <a:t>/</a:t>
            </a:r>
            <a:r>
              <a:rPr lang="en-US" i="1" dirty="0"/>
              <a:t>L—</a:t>
            </a:r>
            <a:r>
              <a:rPr lang="en-US" b="1" dirty="0">
                <a:solidFill>
                  <a:srgbClr val="FF0000"/>
                </a:solidFill>
              </a:rPr>
              <a:t>abrupt drop</a:t>
            </a:r>
            <a:endParaRPr lang="en-US" b="1" i="1" dirty="0">
              <a:solidFill>
                <a:srgbClr val="FF0000"/>
              </a:solidFill>
            </a:endParaRPr>
          </a:p>
          <a:p>
            <a:pPr marL="1371600" lvl="2" indent="-514350"/>
            <a:r>
              <a:rPr lang="en-US" dirty="0"/>
              <a:t>Introduces plateaus in the rate versus SNR curve</a:t>
            </a:r>
          </a:p>
          <a:p>
            <a:pPr marL="1371600" lvl="2" indent="-51435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the rate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71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1408013"/>
            <a:ext cx="8739999" cy="23697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Idea: Systematically skip some spines</a:t>
            </a:r>
          </a:p>
          <a:p>
            <a:pPr lvl="1"/>
            <a:r>
              <a:rPr lang="en-US" dirty="0"/>
              <a:t>Sender and receiver agree on the pattern beforehand</a:t>
            </a:r>
          </a:p>
          <a:p>
            <a:pPr lvl="1"/>
            <a:r>
              <a:rPr lang="en-US" spc="-150" dirty="0"/>
              <a:t>Receiver can now attempt a decode before a pass concludes</a:t>
            </a:r>
          </a:p>
          <a:p>
            <a:endParaRPr lang="en-US" dirty="0"/>
          </a:p>
          <a:p>
            <a:r>
              <a:rPr lang="en-US" dirty="0"/>
              <a:t>Decoder algorithm unchanged, missing symbols get zero score</a:t>
            </a:r>
          </a:p>
          <a:p>
            <a:endParaRPr lang="en-US" dirty="0"/>
          </a:p>
          <a:p>
            <a:r>
              <a:rPr lang="en-US" dirty="0"/>
              <a:t>Max rate of this puncturing: 8∙</a:t>
            </a:r>
            <a:r>
              <a:rPr lang="en-US" i="1" dirty="0"/>
              <a:t>k</a:t>
            </a:r>
            <a:r>
              <a:rPr lang="en-US" dirty="0"/>
              <a:t> bits/symbol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Puncturing for higher and finer-grained rates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33" y="3778167"/>
            <a:ext cx="6773535" cy="286360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1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Sender and receiver need to maintain synchronization</a:t>
            </a:r>
          </a:p>
          <a:p>
            <a:pPr lvl="1"/>
            <a:r>
              <a:rPr lang="en-US" dirty="0"/>
              <a:t>Sender uses a short sequence number protected by a highly redundant code</a:t>
            </a:r>
          </a:p>
          <a:p>
            <a:pPr lvl="1"/>
            <a:endParaRPr lang="en-US" dirty="0"/>
          </a:p>
          <a:p>
            <a:r>
              <a:rPr lang="en-US" dirty="0"/>
              <a:t>Unusual property of Spinal codes: </a:t>
            </a:r>
            <a:r>
              <a:rPr lang="en-US" b="1" dirty="0">
                <a:solidFill>
                  <a:schemeClr val="tx2"/>
                </a:solidFill>
              </a:rPr>
              <a:t>Shorter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message length </a:t>
            </a:r>
            <a:r>
              <a:rPr lang="en-US" i="1" dirty="0"/>
              <a:t>n</a:t>
            </a:r>
            <a:r>
              <a:rPr lang="en-US" dirty="0"/>
              <a:t> is </a:t>
            </a:r>
            <a:r>
              <a:rPr lang="en-US" b="1" dirty="0">
                <a:solidFill>
                  <a:srgbClr val="1F497D"/>
                </a:solidFill>
              </a:rPr>
              <a:t>more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efficient</a:t>
            </a:r>
          </a:p>
          <a:p>
            <a:pPr lvl="1"/>
            <a:r>
              <a:rPr lang="en-US" dirty="0"/>
              <a:t>This is in opposition to the trend most codes follow</a:t>
            </a:r>
          </a:p>
          <a:p>
            <a:pPr lvl="1"/>
            <a:r>
              <a:rPr lang="en-US" dirty="0"/>
              <a:t>Divide the link-layer frame into shorter checksum-protected </a:t>
            </a:r>
            <a:r>
              <a:rPr lang="en-US" b="1" i="1" dirty="0">
                <a:solidFill>
                  <a:srgbClr val="1F497D"/>
                </a:solidFill>
              </a:rPr>
              <a:t>code blocks</a:t>
            </a:r>
          </a:p>
          <a:p>
            <a:pPr lvl="1"/>
            <a:endParaRPr lang="en-US" dirty="0"/>
          </a:p>
          <a:p>
            <a:r>
              <a:rPr lang="en-US" spc="-150" dirty="0"/>
              <a:t>If half-duplex radio, when should sender wait for feedback?</a:t>
            </a:r>
          </a:p>
          <a:p>
            <a:pPr lvl="1"/>
            <a:r>
              <a:rPr lang="en-US" dirty="0"/>
              <a:t>For more information, see </a:t>
            </a:r>
            <a:r>
              <a:rPr lang="en-US" i="1" dirty="0"/>
              <a:t>RateMore</a:t>
            </a:r>
            <a:r>
              <a:rPr lang="en-US" dirty="0"/>
              <a:t> (MobiCom ‘12)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 at the link layer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02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Bit Rate Adaptation</a:t>
            </a: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Rateless</a:t>
            </a:r>
            <a:r>
              <a:rPr lang="en-US" b="1" dirty="0"/>
              <a:t> Codes: Spinal Codes</a:t>
            </a:r>
          </a:p>
          <a:p>
            <a:pPr marL="1257300" lvl="2" indent="-45720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Encoder structure</a:t>
            </a:r>
          </a:p>
          <a:p>
            <a:pPr marL="1257300" lvl="2" indent="-45720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Decoder structure</a:t>
            </a:r>
          </a:p>
          <a:p>
            <a:pPr marL="1314450" lvl="2" indent="-514350"/>
            <a:r>
              <a:rPr lang="en-US" b="1" dirty="0"/>
              <a:t>Performance</a:t>
            </a:r>
          </a:p>
          <a:p>
            <a:pPr marL="1714500" lvl="3" indent="-45720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256140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901" y="1366373"/>
            <a:ext cx="8739999" cy="1790653"/>
          </a:xfrm>
        </p:spPr>
        <p:txBody>
          <a:bodyPr>
            <a:normAutofit/>
          </a:bodyPr>
          <a:lstStyle/>
          <a:p>
            <a:r>
              <a:rPr lang="en-US" dirty="0"/>
              <a:t>Software simulation: Simulated wireless channel (additive white Gaussian noise and Rayleigh fading)</a:t>
            </a:r>
          </a:p>
          <a:p>
            <a:endParaRPr lang="en-US" dirty="0"/>
          </a:p>
          <a:p>
            <a:r>
              <a:rPr lang="en-US" dirty="0"/>
              <a:t>Hardware platform: </a:t>
            </a:r>
            <a:r>
              <a:rPr lang="en-US" b="1" dirty="0" err="1">
                <a:solidFill>
                  <a:schemeClr val="tx2"/>
                </a:solidFill>
              </a:rPr>
              <a:t>Airblue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(FPGA based platform)</a:t>
            </a:r>
          </a:p>
          <a:p>
            <a:pPr lvl="1"/>
            <a:r>
              <a:rPr lang="en-US" dirty="0"/>
              <a:t>Real 10, 20 MHz bandwidth channels in 2.4 GHz ISM band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8489" y="3294528"/>
            <a:ext cx="4637511" cy="2801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1pPr>
            <a:lvl2pPr marL="742950" indent="-28575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–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2pPr>
            <a:lvl3pPr marL="11430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•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3pPr>
            <a:lvl4pPr marL="16002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–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4pPr>
            <a:lvl5pPr marL="2057400" indent="-228600" algn="l" defTabSz="457200" rtl="0" eaLnBrk="1" latinLnBrk="0" hangingPunct="1">
              <a:lnSpc>
                <a:spcPct val="80000"/>
              </a:lnSpc>
              <a:spcBef>
                <a:spcPct val="20000"/>
              </a:spcBef>
              <a:buFont typeface="Arial"/>
              <a:buChar char="»"/>
              <a:defRPr sz="2800" b="0" i="0" kern="1200" spc="-50">
                <a:solidFill>
                  <a:schemeClr val="tx1"/>
                </a:solidFill>
                <a:latin typeface="+mn-lt"/>
                <a:ea typeface="+mn-ea"/>
                <a:cs typeface="Helvetica Neue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spc="-150" dirty="0">
                <a:solidFill>
                  <a:srgbClr val="1F497D"/>
                </a:solidFill>
              </a:rPr>
              <a:t>Gap to capacity: </a:t>
            </a:r>
            <a:r>
              <a:rPr lang="en-US" sz="2400" spc="-150" dirty="0"/>
              <a:t>How much more noise could a capacity-achieving code tolerate at same rate?</a:t>
            </a:r>
          </a:p>
          <a:p>
            <a:pPr lvl="1"/>
            <a:r>
              <a:rPr lang="en-US" sz="2400" dirty="0"/>
              <a:t>Smaller gap is better</a:t>
            </a:r>
          </a:p>
          <a:p>
            <a:pPr lvl="1"/>
            <a:endParaRPr lang="en-US" sz="2400" dirty="0"/>
          </a:p>
          <a:p>
            <a:pPr lvl="1"/>
            <a:r>
              <a:rPr lang="en-US" sz="2400" i="1" dirty="0"/>
              <a:t>e.g.</a:t>
            </a:r>
            <a:r>
              <a:rPr lang="en-US" sz="2400" dirty="0"/>
              <a:t>: This code achieves six bits/symbol at 20 dB SNR, for a </a:t>
            </a:r>
            <a:r>
              <a:rPr lang="en-US" sz="2400" b="1" dirty="0">
                <a:solidFill>
                  <a:srgbClr val="1F497D"/>
                </a:solidFill>
              </a:rPr>
              <a:t>2 dB gap to capacity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106"/>
          <a:stretch/>
        </p:blipFill>
        <p:spPr>
          <a:xfrm>
            <a:off x="5506570" y="3112160"/>
            <a:ext cx="3219078" cy="340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631186" y="446696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Rate (bits per symbol)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94163" y="589429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97151" y="523240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0139" y="455556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3127" y="387872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06115" y="320189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 Regular"/>
              </a:rPr>
              <a:t>8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4064001"/>
            <a:ext cx="403412" cy="0"/>
          </a:xfrm>
          <a:prstGeom prst="line">
            <a:avLst/>
          </a:prstGeom>
          <a:ln w="76200" cmpd="sng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6036235" y="3937000"/>
            <a:ext cx="313765" cy="2540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6200000">
            <a:off x="7473577" y="5695578"/>
            <a:ext cx="313765" cy="254000"/>
          </a:xfrm>
          <a:prstGeom prst="rightArrow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24736" y="401170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 Regular"/>
              </a:rPr>
              <a:t>2 dB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29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4992786"/>
            <a:ext cx="8739999" cy="161868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Simulated AWGN channel: no link-layer performance effects here</a:t>
            </a:r>
          </a:p>
          <a:p>
            <a:endParaRPr lang="en-US" dirty="0"/>
          </a:p>
          <a:p>
            <a:r>
              <a:rPr lang="en-US" b="1" dirty="0">
                <a:solidFill>
                  <a:srgbClr val="1F497D"/>
                </a:solidFill>
              </a:rPr>
              <a:t>LDPC envelope: </a:t>
            </a:r>
            <a:r>
              <a:rPr lang="en-US" dirty="0"/>
              <a:t>Choose best-performing rated LDPC code at each SNR to mimic the best a rate adaptation strategy could do</a:t>
            </a:r>
          </a:p>
          <a:p>
            <a:endParaRPr lang="en-US" dirty="0"/>
          </a:p>
          <a:p>
            <a:r>
              <a:rPr lang="en-US" b="1" dirty="0">
                <a:solidFill>
                  <a:srgbClr val="1F497D"/>
                </a:solidFill>
              </a:rPr>
              <a:t>Strider+: </a:t>
            </a:r>
            <a:r>
              <a:rPr lang="en-US" dirty="0"/>
              <a:t>Strider + puncturing: finer rate control, but significant gap to capacity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Spinal codes: Higher rate on AWGN channel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506"/>
          <a:stretch/>
        </p:blipFill>
        <p:spPr>
          <a:xfrm>
            <a:off x="843673" y="1392002"/>
            <a:ext cx="6689166" cy="348737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52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1440381"/>
            <a:ext cx="4237087" cy="5009009"/>
          </a:xfrm>
        </p:spPr>
        <p:txBody>
          <a:bodyPr>
            <a:normAutofit fontScale="92500" lnSpcReduction="10000"/>
          </a:bodyPr>
          <a:lstStyle/>
          <a:p>
            <a:r>
              <a:rPr lang="en-US" spc="-150" dirty="0"/>
              <a:t>Constant SNR means constant </a:t>
            </a:r>
            <a:r>
              <a:rPr lang="en-US" b="1" spc="-150" dirty="0">
                <a:solidFill>
                  <a:schemeClr val="tx2"/>
                </a:solidFill>
              </a:rPr>
              <a:t>average</a:t>
            </a:r>
            <a:r>
              <a:rPr lang="en-US" spc="-150" dirty="0">
                <a:solidFill>
                  <a:schemeClr val="tx2"/>
                </a:solidFill>
              </a:rPr>
              <a:t> </a:t>
            </a:r>
            <a:r>
              <a:rPr lang="en-US" spc="-150" dirty="0"/>
              <a:t>noise power</a:t>
            </a:r>
          </a:p>
          <a:p>
            <a:pPr lvl="1"/>
            <a:r>
              <a:rPr lang="en-US" dirty="0"/>
              <a:t>But, noise impacting </a:t>
            </a:r>
            <a:r>
              <a:rPr lang="en-US" b="1" dirty="0">
                <a:solidFill>
                  <a:srgbClr val="1F497D"/>
                </a:solidFill>
              </a:rPr>
              <a:t>any particular symbol(s)</a:t>
            </a:r>
            <a:r>
              <a:rPr lang="en-US" dirty="0"/>
              <a:t> may be higher or lower</a:t>
            </a:r>
          </a:p>
          <a:p>
            <a:pPr lvl="1"/>
            <a:endParaRPr lang="en-US" dirty="0"/>
          </a:p>
          <a:p>
            <a:r>
              <a:rPr lang="en-US" dirty="0"/>
              <a:t>Rated codes must be risk averse (send at lower rate)</a:t>
            </a:r>
          </a:p>
          <a:p>
            <a:endParaRPr lang="en-US" dirty="0"/>
          </a:p>
          <a:p>
            <a:r>
              <a:rPr lang="en-US" dirty="0"/>
              <a:t>Rateless codes can decode with </a:t>
            </a:r>
            <a:r>
              <a:rPr lang="en-US" b="1" dirty="0">
                <a:solidFill>
                  <a:srgbClr val="1F497D"/>
                </a:solidFill>
              </a:rPr>
              <a:t>fewer symbols </a:t>
            </a:r>
            <a:r>
              <a:rPr lang="en-US" dirty="0"/>
              <a:t>when noise is </a:t>
            </a:r>
            <a:r>
              <a:rPr lang="en-US" b="1" dirty="0">
                <a:solidFill>
                  <a:srgbClr val="1F497D"/>
                </a:solidFill>
              </a:rPr>
              <a:t>momentarily lower</a:t>
            </a:r>
          </a:p>
          <a:p>
            <a:endParaRPr lang="en-US" dirty="0"/>
          </a:p>
          <a:p>
            <a:r>
              <a:rPr lang="en-US" dirty="0"/>
              <a:t>But this result </a:t>
            </a:r>
            <a:r>
              <a:rPr lang="en-US" b="1" dirty="0">
                <a:solidFill>
                  <a:srgbClr val="FF6600"/>
                </a:solidFill>
              </a:rPr>
              <a:t>requires perfect and instantaneous feedback</a:t>
            </a:r>
            <a:r>
              <a:rPr lang="en-US" dirty="0"/>
              <a:t> so the </a:t>
            </a:r>
            <a:r>
              <a:rPr lang="en-US" dirty="0" err="1"/>
              <a:t>rateless</a:t>
            </a:r>
            <a:r>
              <a:rPr lang="en-US" dirty="0"/>
              <a:t> code knows when to stop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Rateless codes can “hedge their bets”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969" y="1226671"/>
            <a:ext cx="4239560" cy="50403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back to bits!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bpsk-low-sn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40" y="2015370"/>
            <a:ext cx="3200400" cy="3152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5418" y="1417638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Received BPSK constellation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3072635" y="3413401"/>
            <a:ext cx="2743475" cy="1588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01075" y="2119272"/>
            <a:ext cx="56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</a:rPr>
              <a:t>“0”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69226" y="2095082"/>
            <a:ext cx="56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</a:rPr>
              <a:t>“1”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55230" y="2042457"/>
            <a:ext cx="1275645" cy="2743476"/>
          </a:xfrm>
          <a:prstGeom prst="rect">
            <a:avLst/>
          </a:prstGeom>
          <a:solidFill>
            <a:schemeClr val="tx1">
              <a:alpha val="1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ine Callout 2 (No Border) 27"/>
          <p:cNvSpPr/>
          <p:nvPr/>
        </p:nvSpPr>
        <p:spPr>
          <a:xfrm>
            <a:off x="6048379" y="5144700"/>
            <a:ext cx="1436637" cy="838200"/>
          </a:xfrm>
          <a:prstGeom prst="callout2">
            <a:avLst>
              <a:gd name="adj1" fmla="val 16469"/>
              <a:gd name="adj2" fmla="val 35447"/>
              <a:gd name="adj3" fmla="val -87381"/>
              <a:gd name="adj4" fmla="val -424"/>
              <a:gd name="adj5" fmla="val -87285"/>
              <a:gd name="adj6" fmla="val -59249"/>
            </a:avLst>
          </a:prstGeom>
          <a:solidFill>
            <a:schemeClr val="bg1">
              <a:alpha val="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i="1" dirty="0">
                <a:solidFill>
                  <a:schemeClr val="tx1"/>
                </a:solidFill>
              </a:rPr>
              <a:t>Decision region</a:t>
            </a:r>
          </a:p>
        </p:txBody>
      </p:sp>
      <p:sp>
        <p:nvSpPr>
          <p:cNvPr id="29" name="Line Callout 2 (No Border) 28"/>
          <p:cNvSpPr/>
          <p:nvPr/>
        </p:nvSpPr>
        <p:spPr>
          <a:xfrm>
            <a:off x="2146176" y="5021262"/>
            <a:ext cx="1602856" cy="838200"/>
          </a:xfrm>
          <a:prstGeom prst="callout2">
            <a:avLst>
              <a:gd name="adj1" fmla="val 11205"/>
              <a:gd name="adj2" fmla="val 47323"/>
              <a:gd name="adj3" fmla="val -84600"/>
              <a:gd name="adj4" fmla="val 110074"/>
              <a:gd name="adj5" fmla="val -84505"/>
              <a:gd name="adj6" fmla="val 141392"/>
            </a:avLst>
          </a:prstGeom>
          <a:solidFill>
            <a:schemeClr val="bg1">
              <a:alpha val="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i="1" dirty="0">
                <a:solidFill>
                  <a:schemeClr val="tx1"/>
                </a:solidFill>
              </a:rPr>
              <a:t>Decision boundary</a:t>
            </a:r>
          </a:p>
        </p:txBody>
      </p:sp>
      <p:sp>
        <p:nvSpPr>
          <p:cNvPr id="4" name="Line Callout 2 (No Border) 3"/>
          <p:cNvSpPr/>
          <p:nvPr/>
        </p:nvSpPr>
        <p:spPr>
          <a:xfrm>
            <a:off x="6326907" y="3022102"/>
            <a:ext cx="2474482" cy="281313"/>
          </a:xfrm>
          <a:prstGeom prst="callout2">
            <a:avLst>
              <a:gd name="adj1" fmla="val 18750"/>
              <a:gd name="adj2" fmla="val 2386"/>
              <a:gd name="adj3" fmla="val 18750"/>
              <a:gd name="adj4" fmla="val -16667"/>
              <a:gd name="adj5" fmla="val 163928"/>
              <a:gd name="adj6" fmla="val -34324"/>
            </a:avLst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Received symbols</a:t>
            </a:r>
          </a:p>
        </p:txBody>
      </p:sp>
    </p:spTree>
    <p:extLst>
      <p:ext uri="{BB962C8B-B14F-4D97-AF65-F5344CB8AC3E}">
        <p14:creationId xmlns:p14="http://schemas.microsoft.com/office/powerpoint/2010/main" val="1026165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501" y="4803589"/>
            <a:ext cx="8739999" cy="1645802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Longer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code block means more opportunities to </a:t>
            </a:r>
            <a:r>
              <a:rPr lang="en-US" b="1" dirty="0">
                <a:solidFill>
                  <a:srgbClr val="FF0000"/>
                </a:solidFill>
              </a:rPr>
              <a:t>prune correct path</a:t>
            </a:r>
          </a:p>
          <a:p>
            <a:pPr lvl="1"/>
            <a:r>
              <a:rPr lang="en-US" dirty="0"/>
              <a:t>So Spinal codes achieves </a:t>
            </a:r>
            <a:r>
              <a:rPr lang="en-US" b="1" dirty="0">
                <a:solidFill>
                  <a:srgbClr val="1F497D"/>
                </a:solidFill>
              </a:rPr>
              <a:t>better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performance (smaller gap to capacity) with </a:t>
            </a:r>
            <a:r>
              <a:rPr lang="en-US" b="1" dirty="0">
                <a:solidFill>
                  <a:srgbClr val="1F497D"/>
                </a:solidFill>
              </a:rPr>
              <a:t>smaller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/>
              <a:t>code block length </a:t>
            </a:r>
            <a:r>
              <a:rPr lang="en-US" i="1" dirty="0"/>
              <a:t>n</a:t>
            </a:r>
          </a:p>
          <a:p>
            <a:pPr lvl="1"/>
            <a:endParaRPr lang="en-US" i="1" dirty="0"/>
          </a:p>
          <a:p>
            <a:r>
              <a:rPr lang="en-US" dirty="0"/>
              <a:t>We can see artifacts due to puncturing at higher SNRs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Spinal codes: Better at sending short messages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5" y="1219200"/>
            <a:ext cx="8278609" cy="37569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0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Spinal Codes give performance </a:t>
            </a:r>
            <a:r>
              <a:rPr lang="en-US" b="1" dirty="0">
                <a:solidFill>
                  <a:srgbClr val="00B050"/>
                </a:solidFill>
              </a:rPr>
              <a:t>close to Shannon capacity</a:t>
            </a:r>
          </a:p>
          <a:p>
            <a:endParaRPr lang="en-US" dirty="0"/>
          </a:p>
          <a:p>
            <a:r>
              <a:rPr lang="en-US" dirty="0"/>
              <a:t>Eliminate the need to run a bit rate adaptation algorithm</a:t>
            </a:r>
          </a:p>
          <a:p>
            <a:endParaRPr lang="en-US" dirty="0"/>
          </a:p>
          <a:p>
            <a:r>
              <a:rPr lang="en-US" dirty="0"/>
              <a:t>Simpler design and better performance</a:t>
            </a:r>
          </a:p>
          <a:p>
            <a:endParaRPr lang="en-US" dirty="0"/>
          </a:p>
          <a:p>
            <a:r>
              <a:rPr lang="en-US" dirty="0"/>
              <a:t>Link layer design more open,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incurs overhead between transmissions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Spinal Codes: Conclusion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71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7D2E69-827C-B64F-8A72-E7AB1AE2F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Timing: 60 minutes </a:t>
            </a:r>
            <a:r>
              <a:rPr lang="en-US" dirty="0"/>
              <a:t>in a</a:t>
            </a:r>
            <a:r>
              <a:rPr lang="en-US" b="1" dirty="0"/>
              <a:t> 90 minute </a:t>
            </a:r>
            <a:r>
              <a:rPr lang="en-US" dirty="0"/>
              <a:t>timeslot</a:t>
            </a:r>
          </a:p>
          <a:p>
            <a:r>
              <a:rPr lang="en-US" sz="2400" dirty="0"/>
              <a:t>Exam is closed book, closed Internet, closed electronic devices; calculators not permitted</a:t>
            </a:r>
          </a:p>
          <a:p>
            <a:pPr marL="0" indent="0">
              <a:buNone/>
            </a:pPr>
            <a:endParaRPr lang="en-US" b="1" dirty="0">
              <a:highlight>
                <a:srgbClr val="FFFF00"/>
              </a:highligh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True/False/Don’t Know</a:t>
            </a:r>
            <a:r>
              <a:rPr lang="en-US" b="1" dirty="0"/>
              <a:t> </a:t>
            </a:r>
            <a:r>
              <a:rPr lang="en-US" dirty="0"/>
              <a:t>questions</a:t>
            </a:r>
          </a:p>
          <a:p>
            <a:pPr lvl="1"/>
            <a:r>
              <a:rPr lang="en-US" dirty="0"/>
              <a:t>One point for a </a:t>
            </a:r>
            <a:r>
              <a:rPr lang="en-US" b="1" dirty="0">
                <a:solidFill>
                  <a:srgbClr val="009900"/>
                </a:solidFill>
              </a:rPr>
              <a:t>correct</a:t>
            </a:r>
            <a:r>
              <a:rPr lang="en-US" dirty="0"/>
              <a:t> T/F response</a:t>
            </a:r>
          </a:p>
          <a:p>
            <a:pPr lvl="1"/>
            <a:r>
              <a:rPr lang="en-US" dirty="0"/>
              <a:t>No effect for a don’t know response or no response</a:t>
            </a:r>
          </a:p>
          <a:p>
            <a:pPr lvl="1"/>
            <a:r>
              <a:rPr lang="en-US" dirty="0"/>
              <a:t>Minus one point for an </a:t>
            </a:r>
            <a:r>
              <a:rPr lang="en-US" b="1" dirty="0">
                <a:solidFill>
                  <a:srgbClr val="FF0000"/>
                </a:solidFill>
              </a:rPr>
              <a:t>incorrect</a:t>
            </a:r>
            <a:r>
              <a:rPr lang="en-US" dirty="0"/>
              <a:t> T/F response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Rescaled as a section with a zero floor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Short answer</a:t>
            </a:r>
            <a:r>
              <a:rPr lang="en-US" dirty="0"/>
              <a:t> questions</a:t>
            </a:r>
          </a:p>
          <a:p>
            <a:pPr lvl="1"/>
            <a:r>
              <a:rPr lang="en-US" dirty="0"/>
              <a:t>One to two, each on a theme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6B7C2D-20FC-414F-AB09-B9813CCF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649DA-949C-FF4F-B10C-28A22B4E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format</a:t>
            </a:r>
          </a:p>
        </p:txBody>
      </p:sp>
    </p:spTree>
    <p:extLst>
      <p:ext uri="{BB962C8B-B14F-4D97-AF65-F5344CB8AC3E}">
        <p14:creationId xmlns:p14="http://schemas.microsoft.com/office/powerpoint/2010/main" val="924140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929D63-613C-2045-89A2-FF10DCE8F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/>
              <a:t>Next week’s precepts</a:t>
            </a:r>
            <a:r>
              <a:rPr lang="en-US" sz="3200" b="1" dirty="0"/>
              <a:t>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Lab 2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/>
              <a:t>Tuesday, March 12, 11:00 AM: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In-Class Midterm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/>
              <a:t>Next Thursday: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[Part III: Wireless from the PHY Upwards]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Signals and Systems Preliminaries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276AD-FED1-7E44-95C7-2E928EEC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14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50" dirty="0"/>
              <a:t>From bits to symbols, twice as fast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815966" y="1334050"/>
            <a:ext cx="5437707" cy="4338280"/>
            <a:chOff x="3942474" y="1251281"/>
            <a:chExt cx="5437707" cy="4338280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5681630" y="3597387"/>
              <a:ext cx="304801" cy="15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7111747" y="3598183"/>
              <a:ext cx="304802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235126" y="3595948"/>
              <a:ext cx="2590801" cy="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5235125" y="3593717"/>
              <a:ext cx="2699400" cy="223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809628" y="3362884"/>
              <a:ext cx="42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40143" y="2071949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205763" y="2757748"/>
              <a:ext cx="152400" cy="154632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734366" y="2757748"/>
              <a:ext cx="152400" cy="154632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37582" y="1733443"/>
              <a:ext cx="1088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Input</a:t>
              </a:r>
            </a:p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bits=“00”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66185" y="1732649"/>
              <a:ext cx="1088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Input</a:t>
              </a:r>
            </a:p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bits=“10”</a:t>
              </a:r>
            </a:p>
          </p:txBody>
        </p:sp>
        <p:cxnSp>
          <p:nvCxnSpPr>
            <p:cNvPr id="20" name="Straight Arrow Connector 19"/>
            <p:cNvCxnSpPr>
              <a:stCxn id="19" idx="2"/>
              <a:endCxn id="15" idx="0"/>
            </p:cNvCxnSpPr>
            <p:nvPr/>
          </p:nvCxnSpPr>
          <p:spPr>
            <a:xfrm>
              <a:off x="5810565" y="2378980"/>
              <a:ext cx="1" cy="378768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8" idx="2"/>
              <a:endCxn id="14" idx="0"/>
            </p:cNvCxnSpPr>
            <p:nvPr/>
          </p:nvCxnSpPr>
          <p:spPr>
            <a:xfrm>
              <a:off x="7281962" y="2379774"/>
              <a:ext cx="1" cy="377974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713364" y="5189451"/>
              <a:ext cx="36343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" panose="020B0604020202020204" pitchFamily="34" charset="0"/>
                </a:rPr>
                <a:t>Sending log</a:t>
              </a:r>
              <a:r>
                <a:rPr lang="en-US" b="0" baseline="-25000" dirty="0">
                  <a:latin typeface="Arial" panose="020B0604020202020204" pitchFamily="34" charset="0"/>
                </a:rPr>
                <a:t>2</a:t>
              </a:r>
              <a:r>
                <a:rPr lang="en-US" b="0" dirty="0">
                  <a:latin typeface="Arial" panose="020B0604020202020204" pitchFamily="34" charset="0"/>
                </a:rPr>
                <a:t> 4 = 2 bits/symbol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0800000">
              <a:off x="6378129" y="2836180"/>
              <a:ext cx="304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6366633" y="4360180"/>
              <a:ext cx="3048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810566" y="4295650"/>
              <a:ext cx="152400" cy="154632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13861" y="4049800"/>
              <a:ext cx="1071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Input</a:t>
              </a:r>
            </a:p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bits=“11”</a:t>
              </a:r>
            </a:p>
          </p:txBody>
        </p:sp>
        <p:cxnSp>
          <p:nvCxnSpPr>
            <p:cNvPr id="27" name="Straight Arrow Connector 26"/>
            <p:cNvCxnSpPr>
              <a:stCxn id="26" idx="3"/>
              <a:endCxn id="25" idx="2"/>
            </p:cNvCxnSpPr>
            <p:nvPr/>
          </p:nvCxnSpPr>
          <p:spPr>
            <a:xfrm>
              <a:off x="5485501" y="4372966"/>
              <a:ext cx="325065" cy="0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631648" y="4038602"/>
              <a:ext cx="1088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Input</a:t>
              </a:r>
            </a:p>
            <a:p>
              <a:pPr algn="ctr"/>
              <a:r>
                <a:rPr lang="en-US" sz="1800" b="0" dirty="0">
                  <a:latin typeface="Arial" panose="020B0604020202020204" pitchFamily="34" charset="0"/>
                </a:rPr>
                <a:t>bits=“01”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7188742" y="4284452"/>
              <a:ext cx="152400" cy="154632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endParaRPr>
            </a:p>
          </p:txBody>
        </p:sp>
        <p:cxnSp>
          <p:nvCxnSpPr>
            <p:cNvPr id="30" name="Straight Arrow Connector 29"/>
            <p:cNvCxnSpPr>
              <a:stCxn id="28" idx="1"/>
              <a:endCxn id="29" idx="6"/>
            </p:cNvCxnSpPr>
            <p:nvPr/>
          </p:nvCxnSpPr>
          <p:spPr>
            <a:xfrm flipH="1">
              <a:off x="7341142" y="4361768"/>
              <a:ext cx="290506" cy="0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942474" y="1251281"/>
              <a:ext cx="54377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rgbClr val="1F497D"/>
                  </a:solidFill>
                  <a:latin typeface="Arial" panose="020B0604020202020204" pitchFamily="34" charset="0"/>
                </a:rPr>
                <a:t>Quadrature phase shift keying (QPSK)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883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back to bits, twice as fast!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qpsk-medium-sn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213" y="2138930"/>
            <a:ext cx="3160494" cy="3152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2958" y="1445792"/>
            <a:ext cx="4879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latin typeface="Arial" panose="020B0604020202020204" pitchFamily="34" charset="0"/>
              </a:rPr>
              <a:t>Received QPSK constellation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3346902" y="3513565"/>
            <a:ext cx="2743476" cy="1588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36907" y="3579610"/>
            <a:ext cx="2528510" cy="1588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89595" y="2218642"/>
            <a:ext cx="75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</a:rPr>
              <a:t>“00”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8990" y="4383521"/>
            <a:ext cx="710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</a:rPr>
              <a:t>“11”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6907" y="2218642"/>
            <a:ext cx="75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</a:rPr>
              <a:t>“10”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1184" y="4383521"/>
            <a:ext cx="75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</a:rPr>
              <a:t>“01”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66042" y="2183689"/>
            <a:ext cx="1245982" cy="1360968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436907" y="3579610"/>
            <a:ext cx="1280939" cy="130410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3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 modulations, increase bitrate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bpsk-low-sn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86" y="2158886"/>
            <a:ext cx="2539714" cy="2501807"/>
          </a:xfrm>
          <a:prstGeom prst="rect">
            <a:avLst/>
          </a:prstGeom>
        </p:spPr>
      </p:pic>
      <p:pic>
        <p:nvPicPr>
          <p:cNvPr id="8" name="Picture 7" descr="qpsk-medium-sn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177" y="2133600"/>
            <a:ext cx="2558745" cy="2552380"/>
          </a:xfrm>
          <a:prstGeom prst="rect">
            <a:avLst/>
          </a:prstGeom>
        </p:spPr>
      </p:pic>
      <p:pic>
        <p:nvPicPr>
          <p:cNvPr id="9" name="Picture 8" descr="qam16-medium-sn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320" y="2133600"/>
            <a:ext cx="2565080" cy="25523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8007" y="1563469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Arial" panose="020B0604020202020204" pitchFamily="34" charset="0"/>
              </a:rPr>
              <a:t>Binary Phase-Shift</a:t>
            </a:r>
          </a:p>
          <a:p>
            <a:pPr algn="ctr"/>
            <a:r>
              <a:rPr lang="en-US" sz="1800" b="0" dirty="0">
                <a:latin typeface="Arial" panose="020B0604020202020204" pitchFamily="34" charset="0"/>
              </a:rPr>
              <a:t>Keying (BPSK)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8355" y="1563469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Arial" panose="020B0604020202020204" pitchFamily="34" charset="0"/>
              </a:rPr>
              <a:t>Quadrature Phase-Shift</a:t>
            </a:r>
          </a:p>
          <a:p>
            <a:pPr algn="ctr"/>
            <a:r>
              <a:rPr lang="en-US" sz="1800" b="0" dirty="0">
                <a:latin typeface="Arial" panose="020B0604020202020204" pitchFamily="34" charset="0"/>
              </a:rPr>
              <a:t>Keying (QPSK)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1076" y="1563469"/>
            <a:ext cx="2762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>
                <a:latin typeface="Arial" panose="020B0604020202020204" pitchFamily="34" charset="0"/>
              </a:rPr>
              <a:t>16-Quadrature Amplitude</a:t>
            </a:r>
          </a:p>
          <a:p>
            <a:pPr algn="ctr"/>
            <a:r>
              <a:rPr lang="en-US" sz="1800" b="0" dirty="0">
                <a:latin typeface="Arial" panose="020B0604020202020204" pitchFamily="34" charset="0"/>
              </a:rPr>
              <a:t>Modulation (16-QAM)</a:t>
            </a:r>
          </a:p>
        </p:txBody>
      </p:sp>
    </p:spTree>
    <p:extLst>
      <p:ext uri="{BB962C8B-B14F-4D97-AF65-F5344CB8AC3E}">
        <p14:creationId xmlns:p14="http://schemas.microsoft.com/office/powerpoint/2010/main" val="303292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wireless channel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78DB-8107-BC44-9768-461074523F6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238580" y="1549627"/>
            <a:ext cx="4500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150" dirty="0">
                <a:latin typeface="Arial" panose="020B0604020202020204" pitchFamily="34" charset="0"/>
              </a:rPr>
              <a:t>Received signal: </a:t>
            </a:r>
            <a:r>
              <a:rPr lang="en-US" sz="2400" b="0" i="1" spc="-150" dirty="0">
                <a:latin typeface="Arial" panose="020B0604020202020204" pitchFamily="34" charset="0"/>
              </a:rPr>
              <a:t>r</a:t>
            </a:r>
            <a:r>
              <a:rPr lang="en-US" sz="2400" b="0" spc="-150" dirty="0">
                <a:latin typeface="Arial" panose="020B0604020202020204" pitchFamily="34" charset="0"/>
              </a:rPr>
              <a:t>(t) = </a:t>
            </a:r>
            <a:r>
              <a:rPr lang="en-US" sz="2400" b="0" i="1" spc="-150" dirty="0">
                <a:latin typeface="Arial" panose="020B0604020202020204" pitchFamily="34" charset="0"/>
              </a:rPr>
              <a:t>s</a:t>
            </a:r>
            <a:r>
              <a:rPr lang="en-US" sz="2400" b="0" spc="-150" dirty="0">
                <a:latin typeface="Arial" panose="020B0604020202020204" pitchFamily="34" charset="0"/>
              </a:rPr>
              <a:t>(t) + noise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63144" y="3348162"/>
            <a:ext cx="3267465" cy="2819401"/>
            <a:chOff x="2943294" y="2301327"/>
            <a:chExt cx="3267465" cy="2819401"/>
          </a:xfrm>
        </p:grpSpPr>
        <p:cxnSp>
          <p:nvCxnSpPr>
            <p:cNvPr id="25" name="Straight Connector 24"/>
            <p:cNvCxnSpPr/>
            <p:nvPr/>
          </p:nvCxnSpPr>
          <p:spPr>
            <a:xfrm rot="5400000">
              <a:off x="3422320" y="3823094"/>
              <a:ext cx="46166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5174127" y="3823094"/>
              <a:ext cx="46166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3195160" y="3825326"/>
              <a:ext cx="2590801" cy="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195159" y="3823095"/>
              <a:ext cx="2699400" cy="223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785959" y="3592262"/>
              <a:ext cx="42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00177" y="2301327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latin typeface="Arial" panose="020B0604020202020204" pitchFamily="34" charset="0"/>
                </a:rPr>
                <a:t>Q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5328759" y="3746895"/>
              <a:ext cx="152400" cy="154632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576159" y="3744663"/>
              <a:ext cx="152400" cy="154632"/>
            </a:xfrm>
            <a:prstGeom prst="ellips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28578" y="399162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Arial" panose="020B0604020202020204" pitchFamily="34" charset="0"/>
                </a:rPr>
                <a:t>−1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80385" y="399162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Arial" panose="020B0604020202020204" pitchFamily="34" charset="0"/>
                </a:rPr>
                <a:t>+1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93073" y="2910927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Arial" panose="020B0604020202020204" pitchFamily="34" charset="0"/>
                </a:rPr>
                <a:t>Input bit=“0”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43294" y="2910927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>
                  <a:latin typeface="Arial" panose="020B0604020202020204" pitchFamily="34" charset="0"/>
                </a:rPr>
                <a:t>Input bit=“1”</a:t>
              </a:r>
            </a:p>
          </p:txBody>
        </p:sp>
        <p:cxnSp>
          <p:nvCxnSpPr>
            <p:cNvPr id="37" name="Straight Arrow Connector 36"/>
            <p:cNvCxnSpPr>
              <a:stCxn id="36" idx="2"/>
              <a:endCxn id="32" idx="0"/>
            </p:cNvCxnSpPr>
            <p:nvPr/>
          </p:nvCxnSpPr>
          <p:spPr>
            <a:xfrm flipH="1">
              <a:off x="3652359" y="3280259"/>
              <a:ext cx="2027" cy="464404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5" idx="2"/>
              <a:endCxn id="31" idx="0"/>
            </p:cNvCxnSpPr>
            <p:nvPr/>
          </p:nvCxnSpPr>
          <p:spPr>
            <a:xfrm>
              <a:off x="5404165" y="3280259"/>
              <a:ext cx="794" cy="466636"/>
            </a:xfrm>
            <a:prstGeom prst="straightConnector1">
              <a:avLst/>
            </a:prstGeom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bpsk-low-sn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707" y="3289403"/>
            <a:ext cx="2731933" cy="2745559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rot="5400000">
            <a:off x="5740187" y="4559060"/>
            <a:ext cx="2222483" cy="1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29887" y="1539414"/>
            <a:ext cx="3533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Transmitted signal: </a:t>
            </a:r>
            <a:r>
              <a:rPr lang="en-US" sz="2400" b="0" i="1" dirty="0">
                <a:latin typeface="Arial" panose="020B0604020202020204" pitchFamily="34" charset="0"/>
              </a:rPr>
              <a:t>s</a:t>
            </a:r>
            <a:r>
              <a:rPr lang="en-US" sz="2400" b="0" dirty="0">
                <a:latin typeface="Arial" panose="020B0604020202020204" pitchFamily="34" charset="0"/>
              </a:rPr>
              <a:t>(t)</a:t>
            </a:r>
          </a:p>
        </p:txBody>
      </p:sp>
      <p:pic>
        <p:nvPicPr>
          <p:cNvPr id="6" name="Picture 9" descr="raw.png"/>
          <p:cNvPicPr>
            <a:picLocks noChangeAspect="1"/>
          </p:cNvPicPr>
          <p:nvPr/>
        </p:nvPicPr>
        <p:blipFill>
          <a:blip r:embed="rId4"/>
          <a:srcRect l="13905" r="1987"/>
          <a:stretch>
            <a:fillRect/>
          </a:stretch>
        </p:blipFill>
        <p:spPr bwMode="auto">
          <a:xfrm>
            <a:off x="5471856" y="2001775"/>
            <a:ext cx="2509634" cy="111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rcos_xmit.gif"/>
          <p:cNvPicPr>
            <a:picLocks noChangeAspect="1"/>
          </p:cNvPicPr>
          <p:nvPr/>
        </p:nvPicPr>
        <p:blipFill>
          <a:blip r:embed="rId5"/>
          <a:srcRect l="13776" r="2119"/>
          <a:stretch>
            <a:fillRect/>
          </a:stretch>
        </p:blipFill>
        <p:spPr bwMode="auto">
          <a:xfrm>
            <a:off x="529887" y="2029085"/>
            <a:ext cx="2375649" cy="111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2899095" y="2196237"/>
            <a:ext cx="354286" cy="385206"/>
            <a:chOff x="4496980" y="2465387"/>
            <a:chExt cx="436596" cy="475241"/>
          </a:xfrm>
        </p:grpSpPr>
        <p:cxnSp>
          <p:nvCxnSpPr>
            <p:cNvPr id="12" name="Straight Connector 18"/>
            <p:cNvCxnSpPr>
              <a:cxnSpLocks noChangeShapeType="1"/>
            </p:cNvCxnSpPr>
            <p:nvPr/>
          </p:nvCxnSpPr>
          <p:spPr bwMode="auto">
            <a:xfrm rot="5400000" flipH="1" flipV="1">
              <a:off x="4483987" y="2702214"/>
              <a:ext cx="475239" cy="158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3" name="Straight Connector 21"/>
            <p:cNvCxnSpPr>
              <a:cxnSpLocks noChangeShapeType="1"/>
            </p:cNvCxnSpPr>
            <p:nvPr/>
          </p:nvCxnSpPr>
          <p:spPr bwMode="auto">
            <a:xfrm>
              <a:off x="4496980" y="2465387"/>
              <a:ext cx="436596" cy="1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" name="Straight Connector 24"/>
            <p:cNvCxnSpPr>
              <a:cxnSpLocks noChangeShapeType="1"/>
            </p:cNvCxnSpPr>
            <p:nvPr/>
          </p:nvCxnSpPr>
          <p:spPr bwMode="auto">
            <a:xfrm rot="10800000" flipV="1">
              <a:off x="4722406" y="2465388"/>
              <a:ext cx="211170" cy="197646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5" name="Straight Connector 26"/>
            <p:cNvCxnSpPr>
              <a:cxnSpLocks noChangeShapeType="1"/>
            </p:cNvCxnSpPr>
            <p:nvPr/>
          </p:nvCxnSpPr>
          <p:spPr bwMode="auto">
            <a:xfrm>
              <a:off x="4496980" y="2466181"/>
              <a:ext cx="225426" cy="196856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" name="Straight Connector 53"/>
            <p:cNvCxnSpPr>
              <a:cxnSpLocks noChangeShapeType="1"/>
            </p:cNvCxnSpPr>
            <p:nvPr/>
          </p:nvCxnSpPr>
          <p:spPr bwMode="auto">
            <a:xfrm>
              <a:off x="4550825" y="2940627"/>
              <a:ext cx="164453" cy="1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5274744" y="2165062"/>
            <a:ext cx="354287" cy="389071"/>
            <a:chOff x="4620385" y="3245641"/>
            <a:chExt cx="436596" cy="479788"/>
          </a:xfrm>
        </p:grpSpPr>
        <p:cxnSp>
          <p:nvCxnSpPr>
            <p:cNvPr id="18" name="Straight Connector 54"/>
            <p:cNvCxnSpPr>
              <a:cxnSpLocks noChangeShapeType="1"/>
            </p:cNvCxnSpPr>
            <p:nvPr/>
          </p:nvCxnSpPr>
          <p:spPr bwMode="auto">
            <a:xfrm rot="5400000" flipH="1" flipV="1">
              <a:off x="4607392" y="3482468"/>
              <a:ext cx="475239" cy="158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" name="Straight Connector 55"/>
            <p:cNvCxnSpPr>
              <a:cxnSpLocks noChangeShapeType="1"/>
            </p:cNvCxnSpPr>
            <p:nvPr/>
          </p:nvCxnSpPr>
          <p:spPr bwMode="auto">
            <a:xfrm>
              <a:off x="4620385" y="3245641"/>
              <a:ext cx="436596" cy="1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 rot="10800000" flipV="1">
              <a:off x="4845811" y="3245642"/>
              <a:ext cx="211170" cy="197646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" name="Straight Connector 57"/>
            <p:cNvCxnSpPr>
              <a:cxnSpLocks noChangeShapeType="1"/>
            </p:cNvCxnSpPr>
            <p:nvPr/>
          </p:nvCxnSpPr>
          <p:spPr bwMode="auto">
            <a:xfrm>
              <a:off x="4620385" y="3246435"/>
              <a:ext cx="225426" cy="196856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" name="Straight Connector 58"/>
            <p:cNvCxnSpPr>
              <a:cxnSpLocks noChangeShapeType="1"/>
            </p:cNvCxnSpPr>
            <p:nvPr/>
          </p:nvCxnSpPr>
          <p:spPr bwMode="auto">
            <a:xfrm>
              <a:off x="4844217" y="3723841"/>
              <a:ext cx="167913" cy="1588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39" name="Lightning Bolt 38"/>
          <p:cNvSpPr/>
          <p:nvPr/>
        </p:nvSpPr>
        <p:spPr>
          <a:xfrm rot="7550943">
            <a:off x="3857936" y="2021863"/>
            <a:ext cx="667861" cy="667862"/>
          </a:xfrm>
          <a:prstGeom prst="lightningBol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30473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tx1"/>
          </a:solidFill>
          <a:prstDash val="sysDash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dirty="0" smtClean="0">
            <a:solidFill>
              <a:schemeClr val="tx1"/>
            </a:solidFill>
            <a:latin typeface="+mn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prstDash val="solid"/>
          <a:headEnd type="triangle"/>
          <a:tailEnd type="triangle"/>
        </a:ln>
        <a:effectLst/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inceton COS" id="{1763B6FC-619E-1148-9C62-BA52FD7E8BC6}" vid="{308E1F7E-139B-3246-A2F6-E5D99BA075B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171</TotalTime>
  <Words>2483</Words>
  <Application>Microsoft Macintosh PowerPoint</Application>
  <PresentationFormat>On-screen Show (4:3)</PresentationFormat>
  <Paragraphs>691</Paragraphs>
  <Slides>53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Arial Regular</vt:lpstr>
      <vt:lpstr>Calibri</vt:lpstr>
      <vt:lpstr>Cambria Math</vt:lpstr>
      <vt:lpstr>Courier New</vt:lpstr>
      <vt:lpstr>Times New Roman</vt:lpstr>
      <vt:lpstr>Wingdings</vt:lpstr>
      <vt:lpstr>1_Office Theme</vt:lpstr>
      <vt:lpstr>Equation</vt:lpstr>
      <vt:lpstr>Bit Rate Adaptation and Rateless Codes</vt:lpstr>
      <vt:lpstr>Today</vt:lpstr>
      <vt:lpstr>What is modulation?</vt:lpstr>
      <vt:lpstr>From information bits to symbols…</vt:lpstr>
      <vt:lpstr>…and back to bits!</vt:lpstr>
      <vt:lpstr>From bits to symbols, twice as fast</vt:lpstr>
      <vt:lpstr>…and back to bits, twice as fast!</vt:lpstr>
      <vt:lpstr>Change modulations, increase bitrate</vt:lpstr>
      <vt:lpstr>The wireless channel</vt:lpstr>
      <vt:lpstr>Signal­ to ­Noise Ratio (SNR)</vt:lpstr>
      <vt:lpstr>Visualizing Signal to Noise Ratio</vt:lpstr>
      <vt:lpstr>Modulation adaptation</vt:lpstr>
      <vt:lpstr>Bit Rate Adaptation in the Physical Layer</vt:lpstr>
      <vt:lpstr>802.11: adapt code rate, modulation</vt:lpstr>
      <vt:lpstr>BER vs SNR</vt:lpstr>
      <vt:lpstr>Packetized throughput</vt:lpstr>
      <vt:lpstr>Link/PHY checks packet integrity</vt:lpstr>
      <vt:lpstr>Delivery rate vs BER</vt:lpstr>
      <vt:lpstr>BER vs SNR</vt:lpstr>
      <vt:lpstr>Fixed-rate codes require channel adaptation</vt:lpstr>
      <vt:lpstr>Fixed-rate codes require channel adaptation</vt:lpstr>
      <vt:lpstr>Existing rate adaptation algorithms</vt:lpstr>
      <vt:lpstr>Today</vt:lpstr>
      <vt:lpstr>Rateless codes: Motivation (1)</vt:lpstr>
      <vt:lpstr>Rateless codes: Motivation (2)</vt:lpstr>
      <vt:lpstr>Today</vt:lpstr>
      <vt:lpstr>Spinal encoder: Computing the spines</vt:lpstr>
      <vt:lpstr>Spinal encoder: Information flow</vt:lpstr>
      <vt:lpstr>Spinal encoder: Computing the spines</vt:lpstr>
      <vt:lpstr>Spinal encoder: RNG to symbols</vt:lpstr>
      <vt:lpstr>Today</vt:lpstr>
      <vt:lpstr>Decode by replaying the encoder</vt:lpstr>
      <vt:lpstr>Decode by measuring distance</vt:lpstr>
      <vt:lpstr>Adding additional passes</vt:lpstr>
      <vt:lpstr>Adding additional passes</vt:lpstr>
      <vt:lpstr>The Maximum Likelihood (ML) decoder</vt:lpstr>
      <vt:lpstr>ML decoding over a tree</vt:lpstr>
      <vt:lpstr>ML decoding over a tree</vt:lpstr>
      <vt:lpstr>ML decoding over a tree</vt:lpstr>
      <vt:lpstr>ML decoding over a tree: Multiple passes</vt:lpstr>
      <vt:lpstr>Efficiently exploring the tree</vt:lpstr>
      <vt:lpstr>“Bubble” decoder</vt:lpstr>
      <vt:lpstr>Adjusting the rate</vt:lpstr>
      <vt:lpstr>Puncturing for higher and finer-grained rates</vt:lpstr>
      <vt:lpstr>Framing at the link layer</vt:lpstr>
      <vt:lpstr>Today</vt:lpstr>
      <vt:lpstr>Methodology</vt:lpstr>
      <vt:lpstr>Spinal codes: Higher rate on AWGN channel</vt:lpstr>
      <vt:lpstr>Rateless codes can “hedge their bets”</vt:lpstr>
      <vt:lpstr>Spinal codes: Better at sending short messages</vt:lpstr>
      <vt:lpstr>Spinal Codes: Conclusion</vt:lpstr>
      <vt:lpstr>Midterm format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Rateless Codes</dc:title>
  <dc:creator>Kyle Jamieson</dc:creator>
  <cp:lastModifiedBy>Kyle Jamieson</cp:lastModifiedBy>
  <cp:revision>40</cp:revision>
  <cp:lastPrinted>2018-04-01T18:39:47Z</cp:lastPrinted>
  <dcterms:created xsi:type="dcterms:W3CDTF">2019-03-05T21:21:57Z</dcterms:created>
  <dcterms:modified xsi:type="dcterms:W3CDTF">2019-03-07T15:55:07Z</dcterms:modified>
</cp:coreProperties>
</file>