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388" r:id="rId2"/>
    <p:sldId id="527" r:id="rId3"/>
    <p:sldId id="583" r:id="rId4"/>
    <p:sldId id="529" r:id="rId5"/>
    <p:sldId id="530" r:id="rId6"/>
    <p:sldId id="580" r:id="rId7"/>
    <p:sldId id="581" r:id="rId8"/>
    <p:sldId id="584" r:id="rId9"/>
    <p:sldId id="585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86" r:id="rId26"/>
    <p:sldId id="547" r:id="rId27"/>
    <p:sldId id="548" r:id="rId28"/>
    <p:sldId id="549" r:id="rId29"/>
    <p:sldId id="550" r:id="rId30"/>
    <p:sldId id="552" r:id="rId31"/>
    <p:sldId id="553" r:id="rId32"/>
    <p:sldId id="554" r:id="rId33"/>
    <p:sldId id="555" r:id="rId34"/>
    <p:sldId id="556" r:id="rId35"/>
    <p:sldId id="587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2" r:id="rId48"/>
    <p:sldId id="589" r:id="rId49"/>
    <p:sldId id="588" r:id="rId5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 autoAdjust="0"/>
    <p:restoredTop sz="87781" autoAdjust="0"/>
  </p:normalViewPr>
  <p:slideViewPr>
    <p:cSldViewPr snapToGrid="0">
      <p:cViewPr varScale="1">
        <p:scale>
          <a:sx n="103" d="100"/>
          <a:sy n="103" d="100"/>
        </p:scale>
        <p:origin x="1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highlight>
                <a:srgbClr val="FFFF99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0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7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3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7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0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highlight>
                <a:srgbClr val="FFFF99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5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93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4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4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0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2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2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9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1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39863" algn="l"/>
                <a:tab pos="251618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0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0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4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7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19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1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7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6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1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5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2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76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0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71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9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2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0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3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Detecting and Correcting Bit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8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10158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3748810"/>
            <a:ext cx="8739999" cy="25649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i="1" dirty="0"/>
              <a:t>A priori, </a:t>
            </a:r>
            <a:r>
              <a:rPr lang="en-US" dirty="0"/>
              <a:t>any string of bits is an “allowed” </a:t>
            </a:r>
            <a:r>
              <a:rPr lang="en-US" b="1" dirty="0"/>
              <a:t>message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Hence any </a:t>
            </a:r>
            <a:r>
              <a:rPr lang="en-US" b="1" dirty="0">
                <a:solidFill>
                  <a:schemeClr val="bg1"/>
                </a:solidFill>
                <a:highlight>
                  <a:srgbClr val="FF3300"/>
                </a:highlight>
              </a:rPr>
              <a:t>changes to the bits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bit errors</a:t>
            </a:r>
            <a:r>
              <a:rPr lang="en-US" dirty="0"/>
              <a:t>) the sender transmits produce “</a:t>
            </a:r>
            <a:r>
              <a:rPr lang="en-US" b="1" dirty="0"/>
              <a:t>allowed” </a:t>
            </a:r>
            <a:r>
              <a:rPr lang="en-US" dirty="0"/>
              <a:t>messages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highlight>
                  <a:srgbClr val="FFCC99"/>
                </a:highlight>
              </a:rPr>
              <a:t>Therefore without error control, receiver wouldn’t know errors happened!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767961" y="1445871"/>
            <a:ext cx="5605874" cy="1412160"/>
            <a:chOff x="1189168" y="1282686"/>
            <a:chExt cx="5605874" cy="1412160"/>
          </a:xfrm>
        </p:grpSpPr>
        <p:sp>
          <p:nvSpPr>
            <p:cNvPr id="7" name="TextBox 6"/>
            <p:cNvSpPr txBox="1"/>
            <p:nvPr/>
          </p:nvSpPr>
          <p:spPr>
            <a:xfrm>
              <a:off x="1189168" y="2294736"/>
              <a:ext cx="1209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Sender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41174" y="2275494"/>
              <a:ext cx="1253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Receiver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18" idx="2"/>
            </p:cNvCxnSpPr>
            <p:nvPr/>
          </p:nvCxnSpPr>
          <p:spPr>
            <a:xfrm flipV="1">
              <a:off x="2100628" y="1814795"/>
              <a:ext cx="876283" cy="19613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0"/>
              <a:endCxn id="15" idx="1"/>
            </p:cNvCxnSpPr>
            <p:nvPr/>
          </p:nvCxnSpPr>
          <p:spPr>
            <a:xfrm>
              <a:off x="5040570" y="1814795"/>
              <a:ext cx="828947" cy="19613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computer-128x1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627" y="1712925"/>
              <a:ext cx="596001" cy="596001"/>
            </a:xfrm>
            <a:prstGeom prst="rect">
              <a:avLst/>
            </a:prstGeom>
          </p:spPr>
        </p:pic>
        <p:pic>
          <p:nvPicPr>
            <p:cNvPr id="15" name="Picture 14" descr="computer-128x1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517" y="1712925"/>
              <a:ext cx="596001" cy="596001"/>
            </a:xfrm>
            <a:prstGeom prst="rect">
              <a:avLst/>
            </a:prstGeom>
          </p:spPr>
        </p:pic>
        <p:sp>
          <p:nvSpPr>
            <p:cNvPr id="18" name="Cloud 17"/>
            <p:cNvSpPr/>
            <p:nvPr/>
          </p:nvSpPr>
          <p:spPr>
            <a:xfrm>
              <a:off x="2970485" y="1282686"/>
              <a:ext cx="2071812" cy="1064218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Network</a:t>
              </a: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2734923" y="2058803"/>
              <a:ext cx="1229179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800" dirty="0">
                  <a:latin typeface="+mj-lt"/>
                </a:rPr>
                <a:t>message</a:t>
              </a:r>
            </a:p>
          </p:txBody>
        </p:sp>
        <p:sp>
          <p:nvSpPr>
            <p:cNvPr id="20" name="Lightning Bolt 19"/>
            <p:cNvSpPr/>
            <p:nvPr/>
          </p:nvSpPr>
          <p:spPr>
            <a:xfrm>
              <a:off x="3578262" y="1941842"/>
              <a:ext cx="344956" cy="344956"/>
            </a:xfrm>
            <a:prstGeom prst="lightningBol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0199F1D-796B-FF45-8764-4ECB82C52E45}"/>
              </a:ext>
            </a:extLst>
          </p:cNvPr>
          <p:cNvSpPr/>
          <p:nvPr/>
        </p:nvSpPr>
        <p:spPr>
          <a:xfrm>
            <a:off x="694912" y="1716911"/>
            <a:ext cx="578197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00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17052D1A-42D5-1141-B42C-F8B054EB3B71}"/>
              </a:ext>
            </a:extLst>
          </p:cNvPr>
          <p:cNvSpPr/>
          <p:nvPr/>
        </p:nvSpPr>
        <p:spPr>
          <a:xfrm>
            <a:off x="847312" y="18693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01</a:t>
            </a:r>
          </a:p>
        </p:txBody>
      </p: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6D6044B-5D6C-CC45-9F74-A5907616E4D6}"/>
              </a:ext>
            </a:extLst>
          </p:cNvPr>
          <p:cNvSpPr/>
          <p:nvPr/>
        </p:nvSpPr>
        <p:spPr>
          <a:xfrm>
            <a:off x="999712" y="20217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10</a:t>
            </a:r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09CBE1A4-4DC6-3F4A-82C9-41238C515C53}"/>
              </a:ext>
            </a:extLst>
          </p:cNvPr>
          <p:cNvSpPr/>
          <p:nvPr/>
        </p:nvSpPr>
        <p:spPr>
          <a:xfrm>
            <a:off x="1152112" y="217411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11</a:t>
            </a:r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DD7C94B0-18EF-604B-BE57-6279195171C3}"/>
              </a:ext>
            </a:extLst>
          </p:cNvPr>
          <p:cNvSpPr/>
          <p:nvPr/>
        </p:nvSpPr>
        <p:spPr>
          <a:xfrm>
            <a:off x="7476572" y="1707641"/>
            <a:ext cx="578197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00</a:t>
            </a:r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7BFB5C3D-F6A9-E04C-BF10-EC706686D266}"/>
              </a:ext>
            </a:extLst>
          </p:cNvPr>
          <p:cNvSpPr/>
          <p:nvPr/>
        </p:nvSpPr>
        <p:spPr>
          <a:xfrm>
            <a:off x="7628972" y="18600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01</a:t>
            </a:r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D64036C5-44F9-1742-9F7C-A9C08B350CD7}"/>
              </a:ext>
            </a:extLst>
          </p:cNvPr>
          <p:cNvSpPr/>
          <p:nvPr/>
        </p:nvSpPr>
        <p:spPr>
          <a:xfrm>
            <a:off x="7781372" y="20124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10</a:t>
            </a:r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95C7821-3F8E-8E4C-B675-6B64A40777AD}"/>
              </a:ext>
            </a:extLst>
          </p:cNvPr>
          <p:cNvSpPr/>
          <p:nvPr/>
        </p:nvSpPr>
        <p:spPr>
          <a:xfrm>
            <a:off x="7933772" y="2164841"/>
            <a:ext cx="578197" cy="447524"/>
          </a:xfrm>
          <a:prstGeom prst="snip1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49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latin typeface="+mj-lt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302C2-2BBB-F547-8D29-AC7681B32F33}"/>
              </a:ext>
            </a:extLst>
          </p:cNvPr>
          <p:cNvSpPr txBox="1"/>
          <p:nvPr/>
        </p:nvSpPr>
        <p:spPr>
          <a:xfrm>
            <a:off x="362924" y="2678879"/>
            <a:ext cx="154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“Allowed” messages</a:t>
            </a:r>
          </a:p>
        </p:txBody>
      </p:sp>
    </p:spTree>
    <p:extLst>
      <p:ext uri="{BB962C8B-B14F-4D97-AF65-F5344CB8AC3E}">
        <p14:creationId xmlns:p14="http://schemas.microsoft.com/office/powerpoint/2010/main" val="62142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Key Ideas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Reduce the set of “allowed” messages</a:t>
            </a:r>
          </a:p>
          <a:p>
            <a:pPr lvl="1"/>
            <a:r>
              <a:rPr lang="en-US" b="1" dirty="0"/>
              <a:t>Not every string of bits </a:t>
            </a:r>
            <a:r>
              <a:rPr lang="en-US" dirty="0"/>
              <a:t>is an “allowed” message</a:t>
            </a:r>
          </a:p>
          <a:p>
            <a:pPr lvl="1"/>
            <a:r>
              <a:rPr lang="en-US" dirty="0"/>
              <a:t>Receipt of a </a:t>
            </a:r>
            <a:r>
              <a:rPr lang="en-US" b="1" dirty="0"/>
              <a:t>disallowed</a:t>
            </a:r>
            <a:r>
              <a:rPr lang="en-US" dirty="0"/>
              <a:t> string of bits means that the </a:t>
            </a:r>
            <a:r>
              <a:rPr lang="en-US" b="1" dirty="0">
                <a:solidFill>
                  <a:srgbClr val="0070C0"/>
                </a:solidFill>
              </a:rPr>
              <a:t>message was garbled </a:t>
            </a:r>
            <a:r>
              <a:rPr lang="en-US" dirty="0"/>
              <a:t>in transit over the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call an allowable message (of </a:t>
            </a:r>
            <a:r>
              <a:rPr lang="en-US" i="1" dirty="0"/>
              <a:t>n</a:t>
            </a:r>
            <a:r>
              <a:rPr lang="en-US" dirty="0"/>
              <a:t> bits) a </a:t>
            </a:r>
            <a:r>
              <a:rPr lang="en-US" b="1" i="1" dirty="0">
                <a:highlight>
                  <a:srgbClr val="FFFF99"/>
                </a:highlight>
              </a:rPr>
              <a:t>codeword</a:t>
            </a:r>
          </a:p>
          <a:p>
            <a:pPr lvl="1"/>
            <a:r>
              <a:rPr lang="en-US" b="1" dirty="0"/>
              <a:t>Not all </a:t>
            </a:r>
            <a:r>
              <a:rPr lang="en-US" i="1" dirty="0"/>
              <a:t>n</a:t>
            </a:r>
            <a:r>
              <a:rPr lang="en-US" dirty="0"/>
              <a:t>-bit strings are codewords!</a:t>
            </a:r>
          </a:p>
          <a:p>
            <a:pPr lvl="1"/>
            <a:r>
              <a:rPr lang="en-US" dirty="0"/>
              <a:t>The remaining </a:t>
            </a:r>
            <a:r>
              <a:rPr lang="en-US" i="1" dirty="0"/>
              <a:t>n</a:t>
            </a:r>
            <a:r>
              <a:rPr lang="en-US" dirty="0"/>
              <a:t>-bit strings are </a:t>
            </a:r>
            <a:r>
              <a:rPr lang="en-US" b="1" dirty="0">
                <a:solidFill>
                  <a:srgbClr val="0070C0"/>
                </a:solidFill>
              </a:rPr>
              <a:t>“space” between codewords</a:t>
            </a:r>
          </a:p>
          <a:p>
            <a:endParaRPr lang="en-US" dirty="0"/>
          </a:p>
          <a:p>
            <a:r>
              <a:rPr lang="en-US" b="1" dirty="0"/>
              <a:t>Plan: </a:t>
            </a:r>
            <a:r>
              <a:rPr lang="en-US" dirty="0"/>
              <a:t>Receiver will </a:t>
            </a:r>
            <a:r>
              <a:rPr lang="en-US" b="1" dirty="0"/>
              <a:t>use that space </a:t>
            </a:r>
            <a:r>
              <a:rPr lang="en-US" dirty="0"/>
              <a:t>to both </a:t>
            </a:r>
            <a:r>
              <a:rPr lang="en-US" b="1" dirty="0">
                <a:solidFill>
                  <a:srgbClr val="0070C0"/>
                </a:solidFill>
              </a:rPr>
              <a:t>detect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correct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errors in transmitted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35" y="1451624"/>
            <a:ext cx="8739999" cy="45981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Problem: </a:t>
            </a:r>
            <a:r>
              <a:rPr lang="en-US" b="1" dirty="0">
                <a:solidFill>
                  <a:srgbClr val="FF0000"/>
                </a:solidFill>
              </a:rPr>
              <a:t>Not every </a:t>
            </a:r>
            <a:r>
              <a:rPr lang="en-US" b="1" dirty="0"/>
              <a:t>string of bits is “allowed”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we </a:t>
            </a:r>
            <a:r>
              <a:rPr lang="en-US" dirty="0">
                <a:highlight>
                  <a:srgbClr val="FFFF99"/>
                </a:highlight>
              </a:rPr>
              <a:t>want to be </a:t>
            </a:r>
            <a:r>
              <a:rPr lang="en-US" b="1" dirty="0">
                <a:highlight>
                  <a:srgbClr val="FFFF99"/>
                </a:highlight>
              </a:rPr>
              <a:t>able to send any</a:t>
            </a:r>
            <a:r>
              <a:rPr lang="en-US" dirty="0"/>
              <a:t> message!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How can we send a “disallowed” message?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</a:rPr>
              <a:t>Answer: Codes, </a:t>
            </a:r>
            <a:r>
              <a:rPr lang="en-US" dirty="0"/>
              <a:t>as a sender-receiver </a:t>
            </a:r>
            <a:r>
              <a:rPr lang="en-US" b="1" dirty="0">
                <a:highlight>
                  <a:srgbClr val="FFFF99"/>
                </a:highlight>
              </a:rPr>
              <a:t>protocol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sender must </a:t>
            </a:r>
            <a:r>
              <a:rPr lang="en-US" b="1" i="1" dirty="0"/>
              <a:t>encode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its messages ➜ codewords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receiver then </a:t>
            </a:r>
            <a:r>
              <a:rPr lang="en-US" b="1" i="1" dirty="0"/>
              <a:t>decodes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received bits ➜ messages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b="1" dirty="0"/>
              <a:t>relationship between messages and codewords</a:t>
            </a:r>
            <a:r>
              <a:rPr lang="en-US" dirty="0"/>
              <a:t> isn’t always obvious!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simple error-detecting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5899"/>
            <a:ext cx="8739999" cy="2130850"/>
          </a:xfrm>
        </p:spPr>
        <p:txBody>
          <a:bodyPr>
            <a:normAutofit/>
          </a:bodyPr>
          <a:lstStyle/>
          <a:p>
            <a:r>
              <a:rPr lang="en-US" dirty="0"/>
              <a:t>Let’s start simple: suppose messages are one bit long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r>
              <a:rPr lang="en-US" dirty="0"/>
              <a:t>Take the message bit, and </a:t>
            </a:r>
            <a:r>
              <a:rPr lang="en-US" b="1" dirty="0"/>
              <a:t>repeat</a:t>
            </a:r>
            <a:r>
              <a:rPr lang="en-US" dirty="0"/>
              <a:t> it once</a:t>
            </a:r>
          </a:p>
          <a:p>
            <a:pPr lvl="1"/>
            <a:r>
              <a:rPr lang="en-US" dirty="0"/>
              <a:t>This is called a </a:t>
            </a:r>
            <a:r>
              <a:rPr lang="en-US" b="1" i="1" dirty="0">
                <a:highlight>
                  <a:srgbClr val="FFFF99"/>
                </a:highlight>
              </a:rPr>
              <a:t>two-repetition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3" name="Snip Single Corner Rectangle 42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44" name="Snip Single Corner Rectangle 43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2983244" y="4798788"/>
            <a:ext cx="331209" cy="331209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2983244" y="5335978"/>
            <a:ext cx="331209" cy="331209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39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</p:spTree>
    <p:extLst>
      <p:ext uri="{BB962C8B-B14F-4D97-AF65-F5344CB8AC3E}">
        <p14:creationId xmlns:p14="http://schemas.microsoft.com/office/powerpoint/2010/main" val="342974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Receiving the two-repetition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8906"/>
            <a:ext cx="8739999" cy="1968240"/>
          </a:xfrm>
        </p:spPr>
        <p:txBody>
          <a:bodyPr>
            <a:normAutofit/>
          </a:bodyPr>
          <a:lstStyle/>
          <a:p>
            <a:r>
              <a:rPr lang="en-US" dirty="0"/>
              <a:t>Suppose the network causes </a:t>
            </a:r>
            <a:r>
              <a:rPr lang="en-US" b="1" dirty="0">
                <a:solidFill>
                  <a:srgbClr val="009900"/>
                </a:solidFill>
              </a:rPr>
              <a:t>no bit error</a:t>
            </a:r>
          </a:p>
          <a:p>
            <a:endParaRPr lang="en-US" dirty="0"/>
          </a:p>
          <a:p>
            <a:r>
              <a:rPr lang="en-US" dirty="0"/>
              <a:t>Receiver </a:t>
            </a:r>
            <a:r>
              <a:rPr lang="en-US" b="1" dirty="0"/>
              <a:t>removes repetition </a:t>
            </a:r>
            <a:r>
              <a:rPr lang="en-US" dirty="0"/>
              <a:t>to </a:t>
            </a:r>
            <a:r>
              <a:rPr lang="en-US" b="1" dirty="0">
                <a:highlight>
                  <a:srgbClr val="FFFF99"/>
                </a:highlight>
              </a:rPr>
              <a:t>correctly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99"/>
                </a:highlight>
              </a:rPr>
              <a:t> </a:t>
            </a:r>
            <a:r>
              <a:rPr lang="en-US" b="1" i="1" dirty="0">
                <a:highlight>
                  <a:srgbClr val="FFFF99"/>
                </a:highlight>
              </a:rPr>
              <a:t>decode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message bits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56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85355" y="371651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4573" y="3716510"/>
            <a:ext cx="150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5187" y="4236219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5187" y="5801041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00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Detecting one bit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523835"/>
            <a:ext cx="8739999" cy="2192675"/>
          </a:xfrm>
        </p:spPr>
        <p:txBody>
          <a:bodyPr>
            <a:normAutofit/>
          </a:bodyPr>
          <a:lstStyle/>
          <a:p>
            <a:r>
              <a:rPr lang="en-US" dirty="0"/>
              <a:t>Suppose the network causes up to </a:t>
            </a:r>
            <a:r>
              <a:rPr lang="en-US" b="1" dirty="0">
                <a:solidFill>
                  <a:srgbClr val="FF0000"/>
                </a:solidFill>
              </a:rPr>
              <a:t>one bit error</a:t>
            </a:r>
            <a:endParaRPr lang="en-US" dirty="0"/>
          </a:p>
          <a:p>
            <a:r>
              <a:rPr lang="en-US" dirty="0"/>
              <a:t>The receiver </a:t>
            </a:r>
            <a:r>
              <a:rPr lang="en-US" b="1" dirty="0">
                <a:solidFill>
                  <a:srgbClr val="009900"/>
                </a:solidFill>
              </a:rPr>
              <a:t>can</a:t>
            </a:r>
            <a:r>
              <a:rPr lang="en-US" dirty="0"/>
              <a:t> </a:t>
            </a:r>
            <a:r>
              <a:rPr lang="en-US" b="1" dirty="0">
                <a:highlight>
                  <a:srgbClr val="FFFF99"/>
                </a:highlight>
              </a:rPr>
              <a:t>detect</a:t>
            </a:r>
            <a:r>
              <a:rPr lang="en-US" dirty="0"/>
              <a:t> the error:</a:t>
            </a:r>
          </a:p>
          <a:p>
            <a:pPr lvl="1"/>
            <a:r>
              <a:rPr lang="en-US" dirty="0"/>
              <a:t>It received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non-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codeword</a:t>
            </a:r>
            <a:endParaRPr lang="en-US" dirty="0"/>
          </a:p>
          <a:p>
            <a:r>
              <a:rPr lang="en-US" dirty="0"/>
              <a:t>Can the receiver </a:t>
            </a:r>
            <a:r>
              <a:rPr lang="en-US" b="1" dirty="0">
                <a:highlight>
                  <a:srgbClr val="FFFF99"/>
                </a:highlight>
              </a:rPr>
              <a:t>correct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error?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No! </a:t>
            </a:r>
            <a:r>
              <a:rPr lang="en-US" dirty="0"/>
              <a:t> The </a:t>
            </a:r>
            <a:r>
              <a:rPr lang="en-US" b="1" dirty="0"/>
              <a:t>other</a:t>
            </a:r>
            <a:r>
              <a:rPr lang="en-US" dirty="0"/>
              <a:t> codeword could have been sent as 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5187" y="4978363"/>
            <a:ext cx="2273020" cy="1046440"/>
            <a:chOff x="2815187" y="4978363"/>
            <a:chExt cx="2273020" cy="1046440"/>
          </a:xfrm>
        </p:grpSpPr>
        <p:cxnSp>
          <p:nvCxnSpPr>
            <p:cNvPr id="22" name="Straight Arrow Connector 21"/>
            <p:cNvCxnSpPr>
              <a:endCxn id="40" idx="2"/>
            </p:cNvCxnSpPr>
            <p:nvPr/>
          </p:nvCxnSpPr>
          <p:spPr>
            <a:xfrm flipV="1">
              <a:off x="2815187" y="4978363"/>
              <a:ext cx="2273020" cy="104644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41" idx="2"/>
            </p:cNvCxnSpPr>
            <p:nvPr/>
          </p:nvCxnSpPr>
          <p:spPr>
            <a:xfrm flipV="1">
              <a:off x="2815187" y="5501583"/>
              <a:ext cx="2256329" cy="52322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nip Single Corner Rectangle 24"/>
          <p:cNvSpPr/>
          <p:nvPr/>
        </p:nvSpPr>
        <p:spPr>
          <a:xfrm>
            <a:off x="1968948" y="4236219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968948" y="5801041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2634" y="3716510"/>
            <a:ext cx="14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85355" y="371651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4572" y="3716510"/>
            <a:ext cx="152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831126" y="4242953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831126" y="5801041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092" y="42561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12092" y="5840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5187" y="4236219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5187" y="5801041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1968948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1952257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7328" y="4754601"/>
            <a:ext cx="229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+mj-lt"/>
              </a:rPr>
              <a:t>Error detected</a:t>
            </a:r>
          </a:p>
        </p:txBody>
      </p:sp>
      <p:cxnSp>
        <p:nvCxnSpPr>
          <p:cNvPr id="23" name="Straight Arrow Connector 22"/>
          <p:cNvCxnSpPr>
            <a:endCxn id="40" idx="2"/>
          </p:cNvCxnSpPr>
          <p:nvPr/>
        </p:nvCxnSpPr>
        <p:spPr>
          <a:xfrm>
            <a:off x="2815187" y="4455143"/>
            <a:ext cx="2273020" cy="52322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41" idx="2"/>
          </p:cNvCxnSpPr>
          <p:nvPr/>
        </p:nvCxnSpPr>
        <p:spPr>
          <a:xfrm>
            <a:off x="2815187" y="4455143"/>
            <a:ext cx="2256329" cy="10464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97328" y="5256681"/>
            <a:ext cx="229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+mj-lt"/>
              </a:rPr>
              <a:t>Error detected</a:t>
            </a:r>
          </a:p>
        </p:txBody>
      </p:sp>
      <p:sp>
        <p:nvSpPr>
          <p:cNvPr id="40" name="Snip Single Corner Rectangle 39"/>
          <p:cNvSpPr/>
          <p:nvPr/>
        </p:nvSpPr>
        <p:spPr>
          <a:xfrm>
            <a:off x="5088207" y="475460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41" name="Snip Single Corner Rectangle 40"/>
          <p:cNvSpPr/>
          <p:nvPr/>
        </p:nvSpPr>
        <p:spPr>
          <a:xfrm>
            <a:off x="5071516" y="5277821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59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Reception with two bit errors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530034"/>
            <a:ext cx="8729899" cy="19706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receiver </a:t>
            </a:r>
            <a:r>
              <a:rPr lang="en-US" b="1" dirty="0">
                <a:highlight>
                  <a:srgbClr val="FFFF99"/>
                </a:highlight>
              </a:rPr>
              <a:t>detect</a:t>
            </a:r>
            <a:r>
              <a:rPr lang="en-US" dirty="0"/>
              <a:t> presence of </a:t>
            </a:r>
            <a:r>
              <a:rPr lang="en-US" b="1" dirty="0">
                <a:solidFill>
                  <a:srgbClr val="FF0000"/>
                </a:solidFill>
              </a:rPr>
              <a:t>two bit errors?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No: </a:t>
            </a:r>
            <a:r>
              <a:rPr lang="en-US" dirty="0"/>
              <a:t>It has no way of telling which codeword was sent!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Enough bit errors that the sent codeword </a:t>
            </a:r>
            <a:r>
              <a:rPr lang="en-US" b="1" dirty="0">
                <a:highlight>
                  <a:srgbClr val="FFCC99"/>
                </a:highlight>
              </a:rPr>
              <a:t>“jumped over” the space between</a:t>
            </a:r>
            <a:r>
              <a:rPr lang="en-US" dirty="0"/>
              <a:t> codewords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2402085" y="4142193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2402085" y="5707015"/>
            <a:ext cx="846239" cy="447524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05771" y="3588618"/>
            <a:ext cx="14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Sender: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18492" y="358861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Receiver: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87710" y="3588618"/>
            <a:ext cx="152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Network: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1264263" y="4148927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1" name="Snip Single Corner Rectangle 60"/>
          <p:cNvSpPr/>
          <p:nvPr/>
        </p:nvSpPr>
        <p:spPr>
          <a:xfrm>
            <a:off x="1264263" y="5707015"/>
            <a:ext cx="846239" cy="447524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5229" y="41621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5229" y="5746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➜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8324" y="4142193"/>
            <a:ext cx="4345266" cy="454258"/>
            <a:chOff x="2815187" y="4236219"/>
            <a:chExt cx="4345266" cy="454258"/>
          </a:xfrm>
        </p:grpSpPr>
        <p:cxnSp>
          <p:nvCxnSpPr>
            <p:cNvPr id="21" name="Straight Arrow Connector 20"/>
            <p:cNvCxnSpPr>
              <a:endCxn id="30" idx="2"/>
            </p:cNvCxnSpPr>
            <p:nvPr/>
          </p:nvCxnSpPr>
          <p:spPr>
            <a:xfrm>
              <a:off x="2815187" y="4455143"/>
              <a:ext cx="2273020" cy="48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nip Single Corner Rectangle 29"/>
            <p:cNvSpPr/>
            <p:nvPr/>
          </p:nvSpPr>
          <p:spPr>
            <a:xfrm>
              <a:off x="5088207" y="4236219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6314214" y="4242953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21826" y="42898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8324" y="5707015"/>
            <a:ext cx="4348438" cy="447524"/>
            <a:chOff x="2815187" y="5801041"/>
            <a:chExt cx="4348438" cy="447524"/>
          </a:xfrm>
        </p:grpSpPr>
        <p:cxnSp>
          <p:nvCxnSpPr>
            <p:cNvPr id="77" name="Straight Arrow Connector 76"/>
            <p:cNvCxnSpPr>
              <a:endCxn id="33" idx="2"/>
            </p:cNvCxnSpPr>
            <p:nvPr/>
          </p:nvCxnSpPr>
          <p:spPr>
            <a:xfrm>
              <a:off x="2815187" y="6024803"/>
              <a:ext cx="2273020" cy="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5088207" y="5801041"/>
              <a:ext cx="873303" cy="447524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11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6317386" y="5801041"/>
              <a:ext cx="846239" cy="447524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21826" y="58401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➜</a:t>
              </a:r>
            </a:p>
          </p:txBody>
        </p:sp>
      </p:grpSp>
      <p:sp>
        <p:nvSpPr>
          <p:cNvPr id="36" name="Snip Single Corner Rectangle 35"/>
          <p:cNvSpPr/>
          <p:nvPr/>
        </p:nvSpPr>
        <p:spPr>
          <a:xfrm>
            <a:off x="2402085" y="4660575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37" name="Snip Single Corner Rectangle 36"/>
          <p:cNvSpPr/>
          <p:nvPr/>
        </p:nvSpPr>
        <p:spPr>
          <a:xfrm>
            <a:off x="2385394" y="5183795"/>
            <a:ext cx="873303" cy="4475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cxnSp>
        <p:nvCxnSpPr>
          <p:cNvPr id="38" name="Straight Arrow Connector 37"/>
          <p:cNvCxnSpPr>
            <a:stCxn id="25" idx="0"/>
            <a:endCxn id="33" idx="2"/>
          </p:cNvCxnSpPr>
          <p:nvPr/>
        </p:nvCxnSpPr>
        <p:spPr>
          <a:xfrm>
            <a:off x="3248324" y="4365955"/>
            <a:ext cx="2273020" cy="15648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  <a:endCxn id="30" idx="2"/>
          </p:cNvCxnSpPr>
          <p:nvPr/>
        </p:nvCxnSpPr>
        <p:spPr>
          <a:xfrm flipV="1">
            <a:off x="3248324" y="4365955"/>
            <a:ext cx="2273020" cy="15648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916" y="4791861"/>
            <a:ext cx="179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pc="-150" dirty="0">
                <a:highlight>
                  <a:srgbClr val="FFFF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Space between</a:t>
            </a:r>
          </a:p>
          <a:p>
            <a:pPr algn="l"/>
            <a:r>
              <a:rPr lang="en-US" b="1" spc="-150" dirty="0">
                <a:highlight>
                  <a:srgbClr val="FFFF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codewords: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146669" y="4660575"/>
            <a:ext cx="148362" cy="970744"/>
          </a:xfrm>
          <a:prstGeom prst="leftBrace">
            <a:avLst>
              <a:gd name="adj1" fmla="val 40434"/>
              <a:gd name="adj2" fmla="val 50000"/>
            </a:avLst>
          </a:prstGeom>
          <a:ln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609461"/>
            <a:ext cx="8739999" cy="3328250"/>
          </a:xfrm>
        </p:spPr>
        <p:txBody>
          <a:bodyPr>
            <a:normAutofit/>
          </a:bodyPr>
          <a:lstStyle/>
          <a:p>
            <a:r>
              <a:rPr lang="en-US" dirty="0"/>
              <a:t>Measures the </a:t>
            </a:r>
            <a:r>
              <a:rPr lang="en-US" b="1" dirty="0">
                <a:highlight>
                  <a:srgbClr val="FFFF99"/>
                </a:highlight>
              </a:rPr>
              <a:t>number of bit flips</a:t>
            </a:r>
            <a:r>
              <a:rPr lang="en-US" b="1" dirty="0"/>
              <a:t> </a:t>
            </a:r>
            <a:r>
              <a:rPr lang="en-US" dirty="0"/>
              <a:t>to change </a:t>
            </a:r>
            <a:r>
              <a:rPr lang="en-US" b="1" dirty="0">
                <a:solidFill>
                  <a:srgbClr val="0070C0"/>
                </a:solidFill>
              </a:rPr>
              <a:t>one codeword into another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i="1" dirty="0"/>
              <a:t>Hamming distance </a:t>
            </a:r>
            <a:r>
              <a:rPr lang="en-US" dirty="0"/>
              <a:t>between two messages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: The number of bit flips needed to change 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 into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Example: </a:t>
            </a:r>
            <a:r>
              <a:rPr lang="en-US" dirty="0"/>
              <a:t>Two bit flips needed to change codeword 00 to codeword 11, so they are Hamming distance of </a:t>
            </a:r>
            <a:r>
              <a:rPr lang="en-US" b="1" dirty="0">
                <a:solidFill>
                  <a:srgbClr val="1F497D"/>
                </a:solidFill>
                <a:highlight>
                  <a:srgbClr val="FFFF99"/>
                </a:highlight>
              </a:rPr>
              <a:t>two</a:t>
            </a:r>
            <a:r>
              <a:rPr lang="en-US" dirty="0"/>
              <a:t> apart: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81495" y="4896960"/>
            <a:ext cx="4310405" cy="330200"/>
            <a:chOff x="1387224" y="4195441"/>
            <a:chExt cx="4310405" cy="330200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1387224" y="4195441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/>
                <a:t>00</a:t>
              </a:r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3194115" y="4195441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5001006" y="4195441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2400" dirty="0"/>
                <a:t>11</a:t>
              </a:r>
            </a:p>
          </p:txBody>
        </p:sp>
        <p:cxnSp>
          <p:nvCxnSpPr>
            <p:cNvPr id="15" name="Straight Arrow Connector 14"/>
            <p:cNvCxnSpPr>
              <a:stCxn id="7" idx="0"/>
              <a:endCxn id="8" idx="2"/>
            </p:cNvCxnSpPr>
            <p:nvPr/>
          </p:nvCxnSpPr>
          <p:spPr>
            <a:xfrm>
              <a:off x="2083847" y="4360541"/>
              <a:ext cx="1110268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0"/>
              <a:endCxn id="11" idx="2"/>
            </p:cNvCxnSpPr>
            <p:nvPr/>
          </p:nvCxnSpPr>
          <p:spPr>
            <a:xfrm>
              <a:off x="3890738" y="4360541"/>
              <a:ext cx="1110268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92526"/>
            <a:ext cx="8739999" cy="490037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600" dirty="0"/>
              <a:t>Suppose the </a:t>
            </a:r>
            <a:r>
              <a:rPr lang="en-US" sz="2600" b="1" dirty="0">
                <a:solidFill>
                  <a:srgbClr val="0070C0"/>
                </a:solidFill>
                <a:highlight>
                  <a:srgbClr val="FFFF99"/>
                </a:highlight>
              </a:rPr>
              <a:t>minimum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Hamming distance </a:t>
            </a:r>
            <a:r>
              <a:rPr lang="en-US" sz="2600" dirty="0"/>
              <a:t>between </a:t>
            </a:r>
            <a:r>
              <a:rPr lang="en-US" sz="2600" b="1" dirty="0"/>
              <a:t>any pair</a:t>
            </a:r>
            <a:r>
              <a:rPr lang="en-US" sz="2600" dirty="0"/>
              <a:t> of codewords is </a:t>
            </a:r>
            <a:r>
              <a:rPr lang="en-US" sz="2600" b="1" i="1" dirty="0">
                <a:highlight>
                  <a:srgbClr val="FFFF99"/>
                </a:highlight>
              </a:rPr>
              <a:t>d</a:t>
            </a:r>
            <a:r>
              <a:rPr lang="en-US" sz="2600" b="1" baseline="-25000" dirty="0">
                <a:highlight>
                  <a:srgbClr val="FFFF99"/>
                </a:highlight>
              </a:rPr>
              <a:t>min</a:t>
            </a:r>
            <a:r>
              <a:rPr lang="en-US" sz="2600" dirty="0"/>
              <a:t> 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sz="2600" dirty="0"/>
              <a:t>Then, we </a:t>
            </a:r>
            <a:r>
              <a:rPr lang="en-US" sz="2600" b="1" dirty="0">
                <a:solidFill>
                  <a:srgbClr val="0070C0"/>
                </a:solidFill>
              </a:rPr>
              <a:t>can detect </a:t>
            </a:r>
            <a:r>
              <a:rPr lang="en-US" sz="2600" b="1" dirty="0"/>
              <a:t>at most </a:t>
            </a:r>
            <a:r>
              <a:rPr lang="en-US" sz="2600" b="1" i="1" dirty="0">
                <a:highlight>
                  <a:srgbClr val="FFFF99"/>
                </a:highlight>
              </a:rPr>
              <a:t>d</a:t>
            </a:r>
            <a:r>
              <a:rPr lang="en-US" sz="2600" b="1" baseline="-25000" dirty="0">
                <a:highlight>
                  <a:srgbClr val="FFFF99"/>
                </a:highlight>
              </a:rPr>
              <a:t>min</a:t>
            </a:r>
            <a:r>
              <a:rPr lang="en-US" sz="2600" b="1" dirty="0">
                <a:highlight>
                  <a:srgbClr val="FFFF99"/>
                </a:highlight>
              </a:rPr>
              <a:t>− 1</a:t>
            </a:r>
            <a:r>
              <a:rPr lang="en-US" sz="2600" b="1" dirty="0"/>
              <a:t> bit errors</a:t>
            </a:r>
          </a:p>
          <a:p>
            <a:pPr lvl="1">
              <a:lnSpc>
                <a:spcPct val="70000"/>
              </a:lnSpc>
            </a:pPr>
            <a:r>
              <a:rPr lang="en-US" sz="2600" dirty="0"/>
              <a:t>Will land in space between codewords, as we just saw</a:t>
            </a:r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sz="2600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 marL="457200" lvl="1" indent="0">
              <a:lnSpc>
                <a:spcPct val="70000"/>
              </a:lnSpc>
              <a:buNone/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sz="2600" dirty="0"/>
          </a:p>
          <a:p>
            <a:pPr lvl="1">
              <a:lnSpc>
                <a:spcPct val="70000"/>
              </a:lnSpc>
            </a:pPr>
            <a:r>
              <a:rPr lang="en-US" sz="2600" dirty="0"/>
              <a:t>Receiver will flag message as </a:t>
            </a:r>
            <a:r>
              <a:rPr lang="en-US" sz="2600" b="1" dirty="0">
                <a:solidFill>
                  <a:srgbClr val="008000"/>
                </a:solidFill>
              </a:rPr>
              <a:t>“Error detected”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0E752A-9998-4949-BF05-E7E75300F501}"/>
              </a:ext>
            </a:extLst>
          </p:cNvPr>
          <p:cNvGrpSpPr/>
          <p:nvPr/>
        </p:nvGrpSpPr>
        <p:grpSpPr>
          <a:xfrm>
            <a:off x="2783547" y="3645587"/>
            <a:ext cx="3543905" cy="1593051"/>
            <a:chOff x="2622431" y="3974508"/>
            <a:chExt cx="3543905" cy="1593051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22431" y="4707074"/>
              <a:ext cx="3543905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978750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84344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589144" y="4708265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894738" y="470826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198743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504337" y="4708267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809931" y="4708268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115525" y="4708269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421119" y="4706676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725124" y="4708270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Left Brace 62"/>
            <p:cNvSpPr/>
            <p:nvPr/>
          </p:nvSpPr>
          <p:spPr>
            <a:xfrm rot="16200000">
              <a:off x="4639185" y="4638998"/>
              <a:ext cx="158248" cy="915987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4092161" y="5105894"/>
              <a:ext cx="125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</a:t>
              </a:r>
              <a:r>
                <a:rPr lang="en-US" sz="2400" baseline="-25000" dirty="0">
                  <a:latin typeface="+mj-lt"/>
                </a:rPr>
                <a:t>min</a:t>
              </a:r>
              <a:r>
                <a:rPr lang="en-US" sz="2400" dirty="0">
                  <a:latin typeface="+mj-lt"/>
                </a:rPr>
                <a:t> = 3</a:t>
              </a:r>
            </a:p>
          </p:txBody>
        </p:sp>
        <p:cxnSp>
          <p:nvCxnSpPr>
            <p:cNvPr id="65" name="Straight Arrow Connector 64"/>
            <p:cNvCxnSpPr>
              <a:stCxn id="73" idx="2"/>
              <a:endCxn id="71" idx="0"/>
            </p:cNvCxnSpPr>
            <p:nvPr/>
          </p:nvCxnSpPr>
          <p:spPr>
            <a:xfrm flipH="1" flipV="1">
              <a:off x="4657006" y="4833170"/>
              <a:ext cx="428993" cy="524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976059" y="3974508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2 bit errors</a:t>
              </a:r>
            </a:p>
          </p:txBody>
        </p:sp>
        <p:sp>
          <p:nvSpPr>
            <p:cNvPr id="69" name="Left Brace 68"/>
            <p:cNvSpPr/>
            <p:nvPr/>
          </p:nvSpPr>
          <p:spPr>
            <a:xfrm rot="5400000">
              <a:off x="4793571" y="4177445"/>
              <a:ext cx="158248" cy="610393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0" name="Snip Single Corner Rectangle 69"/>
            <p:cNvSpPr/>
            <p:nvPr/>
          </p:nvSpPr>
          <p:spPr>
            <a:xfrm>
              <a:off x="2950019" y="4745372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1" name="Snip Single Corner Rectangle 70"/>
            <p:cNvSpPr/>
            <p:nvPr/>
          </p:nvSpPr>
          <p:spPr>
            <a:xfrm>
              <a:off x="4474811" y="4745372"/>
              <a:ext cx="182195" cy="175596"/>
            </a:xfrm>
            <a:prstGeom prst="snip1Rect">
              <a:avLst>
                <a:gd name="adj" fmla="val 33723"/>
              </a:avLst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4170011" y="4745372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5085999" y="4755868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Decoding error </a:t>
            </a:r>
            <a:r>
              <a:rPr lang="en-US" sz="4000" b="1" dirty="0"/>
              <a:t>detecting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dirty="0"/>
              <a:t>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666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99"/>
                </a:highlight>
              </a:rPr>
              <a:t>The receiver decodes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a </a:t>
            </a:r>
            <a:r>
              <a:rPr lang="en-US" b="1" dirty="0"/>
              <a:t>two-step</a:t>
            </a:r>
            <a:r>
              <a:rPr lang="en-US" dirty="0"/>
              <a:t> process:</a:t>
            </a:r>
          </a:p>
          <a:p>
            <a:endParaRPr lang="en-US" dirty="0"/>
          </a:p>
          <a:p>
            <a:pPr marL="809625" lvl="1" indent="-352425">
              <a:buFont typeface="+mj-lt"/>
              <a:buAutoNum type="arabicPeriod"/>
            </a:pPr>
            <a:r>
              <a:rPr lang="en-US" dirty="0"/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received bits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 codeword</a:t>
            </a:r>
          </a:p>
          <a:p>
            <a:pPr marL="1209675" lvl="2" indent="-352425"/>
            <a:r>
              <a:rPr lang="en-US" b="1" dirty="0"/>
              <a:t>Decoding rule:</a:t>
            </a:r>
            <a:r>
              <a:rPr lang="en-US" dirty="0"/>
              <a:t> Consider all codewords</a:t>
            </a:r>
          </a:p>
          <a:p>
            <a:pPr marL="1666875" lvl="3" indent="-352425"/>
            <a:r>
              <a:rPr lang="en-US" b="1" spc="-150" dirty="0">
                <a:solidFill>
                  <a:srgbClr val="0070C0"/>
                </a:solidFill>
              </a:rPr>
              <a:t>Choose</a:t>
            </a:r>
            <a:r>
              <a:rPr lang="en-US" spc="-150" dirty="0"/>
              <a:t> the one that </a:t>
            </a:r>
            <a:r>
              <a:rPr lang="en-US" b="1" spc="-150" dirty="0">
                <a:solidFill>
                  <a:srgbClr val="0070C0"/>
                </a:solidFill>
              </a:rPr>
              <a:t>exactly matches </a:t>
            </a:r>
            <a:r>
              <a:rPr lang="en-US" spc="-150" dirty="0"/>
              <a:t>the received bits</a:t>
            </a:r>
          </a:p>
          <a:p>
            <a:pPr marL="1666875" lvl="3" indent="-352425"/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“error detected” </a:t>
            </a:r>
            <a:r>
              <a:rPr lang="en-US" dirty="0"/>
              <a:t>if none match</a:t>
            </a:r>
          </a:p>
          <a:p>
            <a:pPr marL="809625" lvl="1" indent="-352425">
              <a:buFont typeface="+mj-lt"/>
              <a:buAutoNum type="arabicPeriod" startAt="2"/>
            </a:pPr>
            <a:endParaRPr lang="en-US" dirty="0">
              <a:sym typeface="Wingdings"/>
            </a:endParaRPr>
          </a:p>
          <a:p>
            <a:pPr marL="809625" lvl="1" indent="-352425">
              <a:buFont typeface="+mj-lt"/>
              <a:buAutoNum type="arabicPeriod" startAt="2"/>
            </a:pPr>
            <a:endParaRPr lang="en-US" dirty="0">
              <a:sym typeface="Wingdings"/>
            </a:endParaRPr>
          </a:p>
          <a:p>
            <a:pPr marL="809625" lvl="1" indent="-352425">
              <a:buFont typeface="+mj-lt"/>
              <a:buAutoNum type="arabicPeriod" startAt="2"/>
            </a:pPr>
            <a:r>
              <a:rPr lang="en-US" dirty="0">
                <a:sym typeface="Wingdings"/>
              </a:rPr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codeword  source bits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and </a:t>
            </a:r>
            <a:r>
              <a:rPr lang="en-US" b="1" dirty="0">
                <a:sym typeface="Wingdings"/>
              </a:rPr>
              <a:t>“error detected”</a:t>
            </a:r>
          </a:p>
          <a:p>
            <a:pPr marL="1314450" lvl="2" indent="-457200"/>
            <a:r>
              <a:rPr lang="en-US" dirty="0">
                <a:sym typeface="Wingdings"/>
              </a:rPr>
              <a:t>Use the </a:t>
            </a:r>
            <a:r>
              <a:rPr lang="en-US" b="1" dirty="0">
                <a:sym typeface="Wingdings"/>
              </a:rPr>
              <a:t>reverse map </a:t>
            </a:r>
            <a:r>
              <a:rPr lang="en-US" dirty="0">
                <a:sym typeface="Wingdings"/>
              </a:rPr>
              <a:t>of the sender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46532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Links in a network go through </a:t>
            </a:r>
            <a:r>
              <a:rPr lang="en-US" sz="2400" b="1" dirty="0">
                <a:solidFill>
                  <a:srgbClr val="FF0000"/>
                </a:solidFill>
              </a:rPr>
              <a:t>hostile environments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Both wired, and wireless: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Consequently, </a:t>
            </a:r>
            <a:r>
              <a:rPr lang="en-US" sz="2400" b="1" dirty="0">
                <a:solidFill>
                  <a:srgbClr val="FF0000"/>
                </a:solidFill>
              </a:rPr>
              <a:t>errors will occur on links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highlight>
                  <a:srgbClr val="92D050"/>
                </a:highlight>
              </a:rPr>
              <a:t>Today: </a:t>
            </a:r>
            <a:r>
              <a:rPr lang="en-US" sz="2400" b="1" i="1" dirty="0">
                <a:highlight>
                  <a:srgbClr val="92D050"/>
                </a:highlight>
              </a:rPr>
              <a:t>How can we </a:t>
            </a:r>
            <a:r>
              <a:rPr lang="en-US" sz="2400" b="1" dirty="0">
                <a:solidFill>
                  <a:srgbClr val="0070C0"/>
                </a:solidFill>
                <a:highlight>
                  <a:srgbClr val="92D050"/>
                </a:highlight>
              </a:rPr>
              <a:t>detect and correct</a:t>
            </a:r>
            <a:r>
              <a:rPr lang="en-US" sz="2400" b="1" i="1" dirty="0">
                <a:highlight>
                  <a:srgbClr val="92D050"/>
                </a:highlight>
              </a:rPr>
              <a:t> these errors?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There is </a:t>
            </a:r>
            <a:r>
              <a:rPr lang="en-US" sz="2400" b="1" dirty="0"/>
              <a:t>limited capacity </a:t>
            </a:r>
            <a:r>
              <a:rPr lang="en-US" sz="2400" dirty="0"/>
              <a:t>available on any link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highlight>
                  <a:srgbClr val="FFFF99"/>
                </a:highlight>
              </a:rPr>
              <a:t>Tradeoff</a:t>
            </a:r>
            <a:r>
              <a:rPr lang="en-US" sz="2400" dirty="0"/>
              <a:t> between </a:t>
            </a:r>
            <a:r>
              <a:rPr lang="en-US" sz="2400" b="1" dirty="0"/>
              <a:t>link utilization </a:t>
            </a:r>
            <a:r>
              <a:rPr lang="en-US" sz="2400" dirty="0"/>
              <a:t>&amp;</a:t>
            </a:r>
            <a:r>
              <a:rPr lang="en-US" sz="2400" b="1" dirty="0"/>
              <a:t> </a:t>
            </a:r>
            <a:r>
              <a:rPr lang="en-US" sz="2400" dirty="0"/>
              <a:t>amount of </a:t>
            </a:r>
            <a:r>
              <a:rPr lang="en-US" sz="2400" b="1" dirty="0"/>
              <a:t>error control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5944" y="2366246"/>
            <a:ext cx="7472111" cy="1147203"/>
            <a:chOff x="910832" y="2188543"/>
            <a:chExt cx="7472111" cy="1147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832" y="2318395"/>
              <a:ext cx="659159" cy="10173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2670" y="2318395"/>
              <a:ext cx="766404" cy="10173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5155" y="2402401"/>
              <a:ext cx="1200591" cy="8511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680388" y="2188543"/>
              <a:ext cx="3702555" cy="1061383"/>
              <a:chOff x="1462310" y="3723280"/>
              <a:chExt cx="6232118" cy="19484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3242" y="3725331"/>
                <a:ext cx="283429" cy="459614"/>
              </a:xfrm>
              <a:prstGeom prst="rect">
                <a:avLst/>
              </a:prstGeom>
            </p:spPr>
          </p:pic>
          <p:pic>
            <p:nvPicPr>
              <p:cNvPr id="15" name="Picture 9" descr="raw.png"/>
              <p:cNvPicPr>
                <a:picLocks noChangeAspect="1"/>
              </p:cNvPicPr>
              <p:nvPr/>
            </p:nvPicPr>
            <p:blipFill>
              <a:blip r:embed="rId7"/>
              <a:srcRect l="22721" r="38167"/>
              <a:stretch>
                <a:fillRect/>
              </a:stretch>
            </p:blipFill>
            <p:spPr bwMode="auto">
              <a:xfrm>
                <a:off x="6858876" y="4572640"/>
                <a:ext cx="835552" cy="79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1"/>
              <p:cNvCxnSpPr>
                <a:cxnSpLocks noChangeShapeType="1"/>
                <a:endCxn id="26" idx="1"/>
              </p:cNvCxnSpPr>
              <p:nvPr/>
            </p:nvCxnSpPr>
            <p:spPr bwMode="auto">
              <a:xfrm>
                <a:off x="2770837" y="4497232"/>
                <a:ext cx="1480441" cy="445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17" name="Picture 18" descr="rcos_xmit.gif"/>
              <p:cNvPicPr>
                <a:picLocks noChangeAspect="1"/>
              </p:cNvPicPr>
              <p:nvPr/>
            </p:nvPicPr>
            <p:blipFill>
              <a:blip r:embed="rId8"/>
              <a:srcRect l="23935" r="30286"/>
              <a:stretch>
                <a:fillRect/>
              </a:stretch>
            </p:blipFill>
            <p:spPr bwMode="auto">
              <a:xfrm>
                <a:off x="1462310" y="4572640"/>
                <a:ext cx="925804" cy="79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9"/>
              <p:cNvSpPr txBox="1">
                <a:spLocks noChangeArrowheads="1"/>
              </p:cNvSpPr>
              <p:nvPr/>
            </p:nvSpPr>
            <p:spPr bwMode="auto">
              <a:xfrm>
                <a:off x="4640517" y="3723280"/>
                <a:ext cx="1439256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  <a:cs typeface="Constantia"/>
                  </a:rPr>
                  <a:t>Scattering</a:t>
                </a:r>
              </a:p>
            </p:txBody>
          </p:sp>
          <p:grpSp>
            <p:nvGrpSpPr>
              <p:cNvPr id="19" name="Group 60"/>
              <p:cNvGrpSpPr>
                <a:grpSpLocks/>
              </p:cNvGrpSpPr>
              <p:nvPr/>
            </p:nvGrpSpPr>
            <p:grpSpPr bwMode="auto">
              <a:xfrm>
                <a:off x="2334273" y="4496441"/>
                <a:ext cx="436562" cy="474663"/>
                <a:chOff x="4496980" y="2465387"/>
                <a:chExt cx="436596" cy="475241"/>
              </a:xfrm>
            </p:grpSpPr>
            <p:cxnSp>
              <p:nvCxnSpPr>
                <p:cNvPr id="36" name="Straight Connector 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483987" y="2702214"/>
                  <a:ext cx="475239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4496980" y="2465387"/>
                  <a:ext cx="436596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722406" y="2465388"/>
                  <a:ext cx="211170" cy="19764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26"/>
                <p:cNvCxnSpPr>
                  <a:cxnSpLocks noChangeShapeType="1"/>
                </p:cNvCxnSpPr>
                <p:nvPr/>
              </p:nvCxnSpPr>
              <p:spPr bwMode="auto">
                <a:xfrm>
                  <a:off x="4496980" y="2466181"/>
                  <a:ext cx="225426" cy="19685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4550825" y="2940627"/>
                  <a:ext cx="164453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0" name="Group 66"/>
              <p:cNvGrpSpPr>
                <a:grpSpLocks/>
              </p:cNvGrpSpPr>
              <p:nvPr/>
            </p:nvGrpSpPr>
            <p:grpSpPr bwMode="auto">
              <a:xfrm>
                <a:off x="6422313" y="4489300"/>
                <a:ext cx="436563" cy="479425"/>
                <a:chOff x="4620385" y="3245641"/>
                <a:chExt cx="436596" cy="479788"/>
              </a:xfrm>
            </p:grpSpPr>
            <p:cxnSp>
              <p:nvCxnSpPr>
                <p:cNvPr id="31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07392" y="3482468"/>
                  <a:ext cx="475239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Straight Connector 55"/>
                <p:cNvCxnSpPr>
                  <a:cxnSpLocks noChangeShapeType="1"/>
                </p:cNvCxnSpPr>
                <p:nvPr/>
              </p:nvCxnSpPr>
              <p:spPr bwMode="auto">
                <a:xfrm>
                  <a:off x="4620385" y="3245641"/>
                  <a:ext cx="436596" cy="1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Straight Connector 5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45811" y="3245642"/>
                  <a:ext cx="211170" cy="19764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4620385" y="3246435"/>
                  <a:ext cx="225426" cy="196856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4844217" y="3723841"/>
                  <a:ext cx="167913" cy="15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1" name="Straight Arrow Connector 11"/>
              <p:cNvCxnSpPr>
                <a:cxnSpLocks noChangeShapeType="1"/>
              </p:cNvCxnSpPr>
              <p:nvPr/>
            </p:nvCxnSpPr>
            <p:spPr bwMode="auto">
              <a:xfrm flipV="1">
                <a:off x="2770835" y="4108299"/>
                <a:ext cx="1606630" cy="3889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4377466" y="4108294"/>
                <a:ext cx="2044847" cy="3810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Straight Arrow Connector 11"/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2770835" y="4497234"/>
                <a:ext cx="1821011" cy="59977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traight Arrow Connector 11"/>
              <p:cNvCxnSpPr>
                <a:cxnSpLocks noChangeShapeType="1"/>
                <a:stCxn id="25" idx="0"/>
              </p:cNvCxnSpPr>
              <p:nvPr/>
            </p:nvCxnSpPr>
            <p:spPr bwMode="auto">
              <a:xfrm rot="5400000" flipH="1" flipV="1">
                <a:off x="5207190" y="3881889"/>
                <a:ext cx="599776" cy="183046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7465" y="5097011"/>
                <a:ext cx="428762" cy="57467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0470757">
                <a:off x="4243121" y="4331869"/>
                <a:ext cx="305042" cy="32136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Straight Arrow Connector 11"/>
              <p:cNvCxnSpPr>
                <a:cxnSpLocks noChangeShapeType="1"/>
                <a:stCxn id="26" idx="1"/>
                <a:endCxn id="26" idx="3"/>
              </p:cNvCxnSpPr>
              <p:nvPr/>
            </p:nvCxnSpPr>
            <p:spPr bwMode="auto">
              <a:xfrm rot="10800000" flipH="1">
                <a:off x="4251276" y="4443350"/>
                <a:ext cx="288732" cy="98409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traight Arrow Connector 11"/>
              <p:cNvCxnSpPr>
                <a:cxnSpLocks noChangeShapeType="1"/>
                <a:endCxn id="26" idx="3"/>
              </p:cNvCxnSpPr>
              <p:nvPr/>
            </p:nvCxnSpPr>
            <p:spPr bwMode="auto">
              <a:xfrm rot="10800000">
                <a:off x="4540009" y="4443350"/>
                <a:ext cx="1882303" cy="459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9" name="TextBox 19"/>
              <p:cNvSpPr txBox="1">
                <a:spLocks noChangeArrowheads="1"/>
              </p:cNvSpPr>
              <p:nvPr/>
            </p:nvSpPr>
            <p:spPr bwMode="auto">
              <a:xfrm>
                <a:off x="4055361" y="4541753"/>
                <a:ext cx="1501727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  <a:cs typeface="Constantia"/>
                  </a:rPr>
                  <a:t>Diffraction</a:t>
                </a: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4853986" y="5097011"/>
                <a:ext cx="1448495" cy="52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+mj-lt"/>
                    <a:cs typeface="Constantia"/>
                  </a:rPr>
                  <a:t>Reflection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7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error-correcting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36327" y="2828804"/>
            <a:ext cx="4740599" cy="3165247"/>
            <a:chOff x="1554973" y="2225922"/>
            <a:chExt cx="6040967" cy="40334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83487" y="2946350"/>
              <a:ext cx="2273020" cy="1588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183487" y="6087240"/>
              <a:ext cx="2264719" cy="3077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nip Single Corner Rectangle 41"/>
            <p:cNvSpPr/>
            <p:nvPr/>
          </p:nvSpPr>
          <p:spPr>
            <a:xfrm>
              <a:off x="5448206" y="2776169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000</a:t>
              </a:r>
            </a:p>
          </p:txBody>
        </p:sp>
        <p:sp>
          <p:nvSpPr>
            <p:cNvPr id="48" name="Snip Single Corner Rectangle 47"/>
            <p:cNvSpPr/>
            <p:nvPr/>
          </p:nvSpPr>
          <p:spPr>
            <a:xfrm>
              <a:off x="5456507" y="370458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010</a:t>
              </a:r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5448206" y="416624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100</a:t>
              </a:r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5448206" y="462791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011</a:t>
              </a:r>
            </a:p>
          </p:txBody>
        </p:sp>
        <p:sp>
          <p:nvSpPr>
            <p:cNvPr id="51" name="Snip Single Corner Rectangle 50"/>
            <p:cNvSpPr/>
            <p:nvPr/>
          </p:nvSpPr>
          <p:spPr>
            <a:xfrm>
              <a:off x="5456507" y="508957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101</a:t>
              </a:r>
            </a:p>
          </p:txBody>
        </p:sp>
        <p:sp>
          <p:nvSpPr>
            <p:cNvPr id="52" name="Snip Single Corner Rectangle 51"/>
            <p:cNvSpPr/>
            <p:nvPr/>
          </p:nvSpPr>
          <p:spPr>
            <a:xfrm>
              <a:off x="5456507" y="5523414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110</a:t>
              </a:r>
            </a:p>
          </p:txBody>
        </p:sp>
        <p:sp>
          <p:nvSpPr>
            <p:cNvPr id="53" name="Snip Single Corner Rectangle 52"/>
            <p:cNvSpPr/>
            <p:nvPr/>
          </p:nvSpPr>
          <p:spPr>
            <a:xfrm>
              <a:off x="5456507" y="5929210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111</a:t>
              </a:r>
            </a:p>
          </p:txBody>
        </p:sp>
        <p:sp>
          <p:nvSpPr>
            <p:cNvPr id="44" name="Snip Single Corner Rectangle 43"/>
            <p:cNvSpPr/>
            <p:nvPr/>
          </p:nvSpPr>
          <p:spPr>
            <a:xfrm>
              <a:off x="2486864" y="2776169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000</a:t>
              </a:r>
            </a:p>
          </p:txBody>
        </p:sp>
        <p:sp>
          <p:nvSpPr>
            <p:cNvPr id="45" name="Snip Single Corner Rectangle 44"/>
            <p:cNvSpPr/>
            <p:nvPr/>
          </p:nvSpPr>
          <p:spPr>
            <a:xfrm>
              <a:off x="2495165" y="324291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001</a:t>
              </a:r>
            </a:p>
          </p:txBody>
        </p:sp>
        <p:sp>
          <p:nvSpPr>
            <p:cNvPr id="54" name="Snip Single Corner Rectangle 53"/>
            <p:cNvSpPr/>
            <p:nvPr/>
          </p:nvSpPr>
          <p:spPr>
            <a:xfrm>
              <a:off x="2495165" y="370458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010</a:t>
              </a:r>
            </a:p>
          </p:txBody>
        </p:sp>
        <p:sp>
          <p:nvSpPr>
            <p:cNvPr id="55" name="Snip Single Corner Rectangle 54"/>
            <p:cNvSpPr/>
            <p:nvPr/>
          </p:nvSpPr>
          <p:spPr>
            <a:xfrm>
              <a:off x="2486864" y="416624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100</a:t>
              </a:r>
            </a:p>
          </p:txBody>
        </p:sp>
        <p:sp>
          <p:nvSpPr>
            <p:cNvPr id="56" name="Snip Single Corner Rectangle 55"/>
            <p:cNvSpPr/>
            <p:nvPr/>
          </p:nvSpPr>
          <p:spPr>
            <a:xfrm>
              <a:off x="2486864" y="4627910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011</a:t>
              </a:r>
            </a:p>
          </p:txBody>
        </p:sp>
        <p:sp>
          <p:nvSpPr>
            <p:cNvPr id="57" name="Snip Single Corner Rectangle 56"/>
            <p:cNvSpPr/>
            <p:nvPr/>
          </p:nvSpPr>
          <p:spPr>
            <a:xfrm>
              <a:off x="2495165" y="508957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101</a:t>
              </a:r>
            </a:p>
          </p:txBody>
        </p:sp>
        <p:sp>
          <p:nvSpPr>
            <p:cNvPr id="58" name="Snip Single Corner Rectangle 57"/>
            <p:cNvSpPr/>
            <p:nvPr/>
          </p:nvSpPr>
          <p:spPr>
            <a:xfrm>
              <a:off x="2495165" y="5523414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110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2495165" y="5929210"/>
              <a:ext cx="696623" cy="330200"/>
            </a:xfrm>
            <a:prstGeom prst="snip1Rect">
              <a:avLst/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111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73331" y="2789399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1554973" y="2789399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</a:t>
              </a: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1554973" y="5929210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331" y="5904382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79" name="Snip Single Corner Rectangle 78"/>
            <p:cNvSpPr/>
            <p:nvPr/>
          </p:nvSpPr>
          <p:spPr>
            <a:xfrm>
              <a:off x="7102095" y="2789399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0</a:t>
              </a:r>
            </a:p>
          </p:txBody>
        </p:sp>
        <p:sp>
          <p:nvSpPr>
            <p:cNvPr id="81" name="Snip Single Corner Rectangle 80"/>
            <p:cNvSpPr/>
            <p:nvPr/>
          </p:nvSpPr>
          <p:spPr>
            <a:xfrm>
              <a:off x="7102095" y="5929210"/>
              <a:ext cx="493845" cy="330200"/>
            </a:xfrm>
            <a:prstGeom prst="snip1Rect">
              <a:avLst/>
            </a:prstGeom>
            <a:solidFill>
              <a:schemeClr val="accent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66673" y="2225922"/>
              <a:ext cx="1209462" cy="43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Sender: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67319" y="2225922"/>
              <a:ext cx="1411924" cy="431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Receiver: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12106" y="2225922"/>
              <a:ext cx="1375235" cy="43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Network:</a:t>
              </a:r>
            </a:p>
          </p:txBody>
        </p:sp>
        <p:sp>
          <p:nvSpPr>
            <p:cNvPr id="47" name="Snip Single Corner Rectangle 46"/>
            <p:cNvSpPr/>
            <p:nvPr/>
          </p:nvSpPr>
          <p:spPr>
            <a:xfrm>
              <a:off x="5456507" y="3242915"/>
              <a:ext cx="696623" cy="330200"/>
            </a:xfrm>
            <a:prstGeom prst="snip1Rect">
              <a:avLst/>
            </a:prstGeom>
            <a:solidFill>
              <a:srgbClr val="F2F2F2"/>
            </a:solidFill>
            <a:ln w="19050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r>
                <a:rPr lang="en-US" sz="1600" dirty="0">
                  <a:solidFill>
                    <a:srgbClr val="7F7F7F"/>
                  </a:solidFill>
                  <a:latin typeface="+mj-lt"/>
                </a:rPr>
                <a:t>001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08664" y="2757134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8664" y="5917450"/>
              <a:ext cx="415079" cy="33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➜</a:t>
              </a:r>
            </a:p>
          </p:txBody>
        </p:sp>
      </p:grpSp>
      <p:sp>
        <p:nvSpPr>
          <p:cNvPr id="65" name="Content Placeholder 5"/>
          <p:cNvSpPr>
            <a:spLocks noGrp="1"/>
          </p:cNvSpPr>
          <p:nvPr>
            <p:ph idx="1"/>
          </p:nvPr>
        </p:nvSpPr>
        <p:spPr>
          <a:xfrm>
            <a:off x="185501" y="1507859"/>
            <a:ext cx="8739999" cy="1319512"/>
          </a:xfrm>
        </p:spPr>
        <p:txBody>
          <a:bodyPr>
            <a:normAutofit/>
          </a:bodyPr>
          <a:lstStyle/>
          <a:p>
            <a:r>
              <a:rPr lang="en-US" dirty="0"/>
              <a:t>Let’s look at </a:t>
            </a:r>
            <a:r>
              <a:rPr lang="en-US" b="1" dirty="0"/>
              <a:t>a </a:t>
            </a:r>
            <a:r>
              <a:rPr lang="en-US" b="1" dirty="0">
                <a:highlight>
                  <a:srgbClr val="FFFF99"/>
                </a:highlight>
              </a:rPr>
              <a:t>three-repetition</a:t>
            </a:r>
            <a:r>
              <a:rPr lang="en-US" b="1" dirty="0"/>
              <a:t> code</a:t>
            </a:r>
          </a:p>
          <a:p>
            <a:endParaRPr lang="en-US" b="1" dirty="0"/>
          </a:p>
          <a:p>
            <a:r>
              <a:rPr lang="en-US" dirty="0"/>
              <a:t>If </a:t>
            </a:r>
            <a:r>
              <a:rPr lang="en-US" b="1" dirty="0">
                <a:solidFill>
                  <a:srgbClr val="009900"/>
                </a:solidFill>
              </a:rPr>
              <a:t>no errors, </a:t>
            </a:r>
            <a:r>
              <a:rPr lang="en-US" dirty="0"/>
              <a:t>it works like the two-repetition code:</a:t>
            </a:r>
          </a:p>
        </p:txBody>
      </p:sp>
    </p:spTree>
    <p:extLst>
      <p:ext uri="{BB962C8B-B14F-4D97-AF65-F5344CB8AC3E}">
        <p14:creationId xmlns:p14="http://schemas.microsoft.com/office/powerpoint/2010/main" val="18056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one bit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90924"/>
            <a:ext cx="8739999" cy="1497081"/>
          </a:xfrm>
        </p:spPr>
        <p:txBody>
          <a:bodyPr>
            <a:noAutofit/>
          </a:bodyPr>
          <a:lstStyle/>
          <a:p>
            <a:r>
              <a:rPr lang="en-US" dirty="0"/>
              <a:t>Receiver </a:t>
            </a:r>
            <a:r>
              <a:rPr lang="en-US" b="1" dirty="0">
                <a:solidFill>
                  <a:srgbClr val="0070C0"/>
                </a:solidFill>
              </a:rPr>
              <a:t>chooses the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closest codeword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(measured by Hamming distance) </a:t>
            </a:r>
            <a:r>
              <a:rPr lang="en-US" b="1" dirty="0"/>
              <a:t>to the received bits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pc="-150" dirty="0"/>
              <a:t>A </a:t>
            </a:r>
            <a:r>
              <a:rPr lang="en-US" b="1" i="1" spc="-150" dirty="0"/>
              <a:t>decision boundary </a:t>
            </a:r>
            <a:r>
              <a:rPr lang="en-US" b="1" spc="-150" dirty="0"/>
              <a:t>exists </a:t>
            </a:r>
            <a:r>
              <a:rPr lang="en-US" spc="-150" dirty="0">
                <a:highlight>
                  <a:srgbClr val="FFFF99"/>
                </a:highlight>
              </a:rPr>
              <a:t>halfway</a:t>
            </a:r>
            <a:r>
              <a:rPr lang="en-US" spc="-150" dirty="0"/>
              <a:t> between codewords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59052" y="3802519"/>
            <a:ext cx="1783734" cy="124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D37A74D-0E15-C840-AAF4-F2B867417768}"/>
              </a:ext>
            </a:extLst>
          </p:cNvPr>
          <p:cNvGrpSpPr/>
          <p:nvPr/>
        </p:nvGrpSpPr>
        <p:grpSpPr>
          <a:xfrm>
            <a:off x="2959052" y="5251670"/>
            <a:ext cx="1777219" cy="1021185"/>
            <a:chOff x="2959052" y="5251670"/>
            <a:chExt cx="1777219" cy="1021185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959052" y="5251670"/>
              <a:ext cx="1777219" cy="1021185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2959052" y="5613958"/>
              <a:ext cx="1777219" cy="658897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2959052" y="5962231"/>
              <a:ext cx="1777219" cy="31062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V="1">
            <a:off x="2959052" y="6267307"/>
            <a:ext cx="1777219" cy="2415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0EC42-E133-EC45-B016-B80B9EEA959C}"/>
              </a:ext>
            </a:extLst>
          </p:cNvPr>
          <p:cNvGrpSpPr/>
          <p:nvPr/>
        </p:nvGrpSpPr>
        <p:grpSpPr>
          <a:xfrm>
            <a:off x="2959052" y="3802519"/>
            <a:ext cx="1783734" cy="1086864"/>
            <a:chOff x="2959052" y="3802519"/>
            <a:chExt cx="1783734" cy="108686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959052" y="3802519"/>
              <a:ext cx="1783734" cy="3622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959052" y="3802519"/>
              <a:ext cx="1777220" cy="724576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959052" y="3802519"/>
              <a:ext cx="1777219" cy="108686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nip Single Corner Rectangle 41"/>
          <p:cNvSpPr/>
          <p:nvPr/>
        </p:nvSpPr>
        <p:spPr>
          <a:xfrm>
            <a:off x="4736271" y="3668971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000</a:t>
            </a:r>
          </a:p>
        </p:txBody>
      </p:sp>
      <p:sp>
        <p:nvSpPr>
          <p:cNvPr id="48" name="Snip Single Corner Rectangle 47"/>
          <p:cNvSpPr/>
          <p:nvPr/>
        </p:nvSpPr>
        <p:spPr>
          <a:xfrm>
            <a:off x="4742785" y="4397534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010</a:t>
            </a:r>
          </a:p>
        </p:txBody>
      </p:sp>
      <p:sp>
        <p:nvSpPr>
          <p:cNvPr id="49" name="Snip Single Corner Rectangle 48"/>
          <p:cNvSpPr/>
          <p:nvPr/>
        </p:nvSpPr>
        <p:spPr>
          <a:xfrm>
            <a:off x="4736271" y="4759822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100</a:t>
            </a:r>
          </a:p>
        </p:txBody>
      </p:sp>
      <p:sp>
        <p:nvSpPr>
          <p:cNvPr id="50" name="Snip Single Corner Rectangle 49"/>
          <p:cNvSpPr/>
          <p:nvPr/>
        </p:nvSpPr>
        <p:spPr>
          <a:xfrm>
            <a:off x="4736271" y="5122110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011</a:t>
            </a:r>
          </a:p>
        </p:txBody>
      </p:sp>
      <p:sp>
        <p:nvSpPr>
          <p:cNvPr id="51" name="Snip Single Corner Rectangle 50"/>
          <p:cNvSpPr/>
          <p:nvPr/>
        </p:nvSpPr>
        <p:spPr>
          <a:xfrm>
            <a:off x="4742785" y="5484397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101</a:t>
            </a:r>
          </a:p>
        </p:txBody>
      </p:sp>
      <p:sp>
        <p:nvSpPr>
          <p:cNvPr id="52" name="Snip Single Corner Rectangle 51"/>
          <p:cNvSpPr/>
          <p:nvPr/>
        </p:nvSpPr>
        <p:spPr>
          <a:xfrm>
            <a:off x="4742785" y="5824849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110</a:t>
            </a:r>
          </a:p>
        </p:txBody>
      </p:sp>
      <p:sp>
        <p:nvSpPr>
          <p:cNvPr id="53" name="Snip Single Corner Rectangle 52"/>
          <p:cNvSpPr/>
          <p:nvPr/>
        </p:nvSpPr>
        <p:spPr>
          <a:xfrm>
            <a:off x="4742785" y="6143294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111</a:t>
            </a:r>
          </a:p>
        </p:txBody>
      </p:sp>
      <p:sp>
        <p:nvSpPr>
          <p:cNvPr id="44" name="Snip Single Corner Rectangle 43"/>
          <p:cNvSpPr/>
          <p:nvPr/>
        </p:nvSpPr>
        <p:spPr>
          <a:xfrm>
            <a:off x="2412383" y="3668971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000</a:t>
            </a:r>
          </a:p>
        </p:txBody>
      </p:sp>
      <p:sp>
        <p:nvSpPr>
          <p:cNvPr id="45" name="Snip Single Corner Rectangle 44"/>
          <p:cNvSpPr/>
          <p:nvPr/>
        </p:nvSpPr>
        <p:spPr>
          <a:xfrm>
            <a:off x="2418897" y="4035246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001</a:t>
            </a:r>
          </a:p>
        </p:txBody>
      </p:sp>
      <p:sp>
        <p:nvSpPr>
          <p:cNvPr id="54" name="Snip Single Corner Rectangle 53"/>
          <p:cNvSpPr/>
          <p:nvPr/>
        </p:nvSpPr>
        <p:spPr>
          <a:xfrm>
            <a:off x="2418897" y="4397534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010</a:t>
            </a:r>
          </a:p>
        </p:txBody>
      </p:sp>
      <p:sp>
        <p:nvSpPr>
          <p:cNvPr id="55" name="Snip Single Corner Rectangle 54"/>
          <p:cNvSpPr/>
          <p:nvPr/>
        </p:nvSpPr>
        <p:spPr>
          <a:xfrm>
            <a:off x="2412383" y="4759822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100</a:t>
            </a:r>
          </a:p>
        </p:txBody>
      </p:sp>
      <p:sp>
        <p:nvSpPr>
          <p:cNvPr id="56" name="Snip Single Corner Rectangle 55"/>
          <p:cNvSpPr/>
          <p:nvPr/>
        </p:nvSpPr>
        <p:spPr>
          <a:xfrm>
            <a:off x="2412383" y="5122110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011</a:t>
            </a:r>
          </a:p>
        </p:txBody>
      </p:sp>
      <p:sp>
        <p:nvSpPr>
          <p:cNvPr id="57" name="Snip Single Corner Rectangle 56"/>
          <p:cNvSpPr/>
          <p:nvPr/>
        </p:nvSpPr>
        <p:spPr>
          <a:xfrm>
            <a:off x="2418897" y="5484397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101</a:t>
            </a:r>
          </a:p>
        </p:txBody>
      </p:sp>
      <p:sp>
        <p:nvSpPr>
          <p:cNvPr id="58" name="Snip Single Corner Rectangle 57"/>
          <p:cNvSpPr/>
          <p:nvPr/>
        </p:nvSpPr>
        <p:spPr>
          <a:xfrm>
            <a:off x="2418897" y="5824849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110</a:t>
            </a:r>
          </a:p>
        </p:txBody>
      </p:sp>
      <p:sp>
        <p:nvSpPr>
          <p:cNvPr id="59" name="Snip Single Corner Rectangle 58"/>
          <p:cNvSpPr/>
          <p:nvPr/>
        </p:nvSpPr>
        <p:spPr>
          <a:xfrm>
            <a:off x="2418897" y="6143294"/>
            <a:ext cx="546669" cy="259122"/>
          </a:xfrm>
          <a:prstGeom prst="snip1Rect">
            <a:avLst/>
          </a:prstGeom>
          <a:ln w="1905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111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7866" y="367935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72" name="Snip Single Corner Rectangle 71"/>
          <p:cNvSpPr/>
          <p:nvPr/>
        </p:nvSpPr>
        <p:spPr>
          <a:xfrm>
            <a:off x="1681089" y="3679353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</a:t>
            </a:r>
          </a:p>
        </p:txBody>
      </p:sp>
      <p:sp>
        <p:nvSpPr>
          <p:cNvPr id="73" name="Snip Single Corner Rectangle 72"/>
          <p:cNvSpPr/>
          <p:nvPr/>
        </p:nvSpPr>
        <p:spPr>
          <a:xfrm>
            <a:off x="1681089" y="6143294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87866" y="612381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79" name="Snip Single Corner Rectangle 78"/>
          <p:cNvSpPr/>
          <p:nvPr/>
        </p:nvSpPr>
        <p:spPr>
          <a:xfrm>
            <a:off x="6034147" y="3679353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0</a:t>
            </a:r>
          </a:p>
        </p:txBody>
      </p:sp>
      <p:sp>
        <p:nvSpPr>
          <p:cNvPr id="81" name="Snip Single Corner Rectangle 80"/>
          <p:cNvSpPr/>
          <p:nvPr/>
        </p:nvSpPr>
        <p:spPr>
          <a:xfrm>
            <a:off x="6034147" y="6143294"/>
            <a:ext cx="387541" cy="259122"/>
          </a:xfrm>
          <a:prstGeom prst="snip1Rect">
            <a:avLst/>
          </a:prstGeom>
          <a:solidFill>
            <a:schemeClr val="accent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68745" y="3237169"/>
            <a:ext cx="94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Sender: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796" y="323716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Receiver: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16933" y="3237169"/>
            <a:ext cx="107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Network:</a:t>
            </a:r>
          </a:p>
        </p:txBody>
      </p:sp>
      <p:sp>
        <p:nvSpPr>
          <p:cNvPr id="47" name="Snip Single Corner Rectangle 46"/>
          <p:cNvSpPr/>
          <p:nvPr/>
        </p:nvSpPr>
        <p:spPr>
          <a:xfrm>
            <a:off x="4742785" y="4035246"/>
            <a:ext cx="546669" cy="259122"/>
          </a:xfrm>
          <a:prstGeom prst="snip1Rect">
            <a:avLst/>
          </a:prstGeom>
          <a:solidFill>
            <a:srgbClr val="F2F2F2"/>
          </a:solidFill>
          <a:ln w="19050" cap="flat" cmpd="sng" algn="ctr">
            <a:solidFill>
              <a:srgbClr val="7F7F7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rtlCol="0" anchor="b"/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+mj-lt"/>
              </a:rPr>
              <a:t>001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24203-088F-E142-AEC8-D809A568298E}"/>
              </a:ext>
            </a:extLst>
          </p:cNvPr>
          <p:cNvGrpSpPr/>
          <p:nvPr/>
        </p:nvGrpSpPr>
        <p:grpSpPr>
          <a:xfrm>
            <a:off x="5282940" y="3798532"/>
            <a:ext cx="1649317" cy="1090851"/>
            <a:chOff x="5282940" y="3798532"/>
            <a:chExt cx="1649317" cy="1090851"/>
          </a:xfrm>
        </p:grpSpPr>
        <p:cxnSp>
          <p:nvCxnSpPr>
            <p:cNvPr id="84" name="Straight Arrow Connector 83"/>
            <p:cNvCxnSpPr>
              <a:stCxn id="47" idx="0"/>
              <a:endCxn id="42" idx="0"/>
            </p:cNvCxnSpPr>
            <p:nvPr/>
          </p:nvCxnSpPr>
          <p:spPr>
            <a:xfrm flipH="1" flipV="1">
              <a:off x="5282940" y="3798532"/>
              <a:ext cx="6514" cy="366275"/>
            </a:xfrm>
            <a:prstGeom prst="curvedConnector3">
              <a:avLst>
                <a:gd name="adj1" fmla="val -2753885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48" idx="0"/>
              <a:endCxn id="42" idx="0"/>
            </p:cNvCxnSpPr>
            <p:nvPr/>
          </p:nvCxnSpPr>
          <p:spPr>
            <a:xfrm flipH="1" flipV="1">
              <a:off x="5282940" y="3798532"/>
              <a:ext cx="6514" cy="728563"/>
            </a:xfrm>
            <a:prstGeom prst="curvedConnector3">
              <a:avLst>
                <a:gd name="adj1" fmla="val -6415372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9" idx="0"/>
              <a:endCxn id="42" idx="0"/>
            </p:cNvCxnSpPr>
            <p:nvPr/>
          </p:nvCxnSpPr>
          <p:spPr>
            <a:xfrm flipV="1">
              <a:off x="5282940" y="3798532"/>
              <a:ext cx="9966" cy="1090851"/>
            </a:xfrm>
            <a:prstGeom prst="curvedConnector3">
              <a:avLst>
                <a:gd name="adj1" fmla="val 5988157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14030" y="4164807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+mj-lt"/>
                </a:rPr>
                <a:t>Fix error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C36B9-34D5-AC48-949F-E542BA3ABDF6}"/>
              </a:ext>
            </a:extLst>
          </p:cNvPr>
          <p:cNvGrpSpPr/>
          <p:nvPr/>
        </p:nvGrpSpPr>
        <p:grpSpPr>
          <a:xfrm>
            <a:off x="5282940" y="5251670"/>
            <a:ext cx="1649317" cy="1021185"/>
            <a:chOff x="5282940" y="5251670"/>
            <a:chExt cx="1649317" cy="1021185"/>
          </a:xfrm>
        </p:grpSpPr>
        <p:cxnSp>
          <p:nvCxnSpPr>
            <p:cNvPr id="87" name="Straight Arrow Connector 86"/>
            <p:cNvCxnSpPr>
              <a:stCxn id="50" idx="0"/>
              <a:endCxn id="53" idx="0"/>
            </p:cNvCxnSpPr>
            <p:nvPr/>
          </p:nvCxnSpPr>
          <p:spPr>
            <a:xfrm>
              <a:off x="5282940" y="5251670"/>
              <a:ext cx="6514" cy="1021185"/>
            </a:xfrm>
            <a:prstGeom prst="curvedConnector3">
              <a:avLst>
                <a:gd name="adj1" fmla="val 8999964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1" idx="0"/>
              <a:endCxn id="53" idx="0"/>
            </p:cNvCxnSpPr>
            <p:nvPr/>
          </p:nvCxnSpPr>
          <p:spPr>
            <a:xfrm>
              <a:off x="5289455" y="5613958"/>
              <a:ext cx="9966" cy="658897"/>
            </a:xfrm>
            <a:prstGeom prst="curvedConnector3">
              <a:avLst>
                <a:gd name="adj1" fmla="val 4278709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2" idx="0"/>
              <a:endCxn id="53" idx="0"/>
            </p:cNvCxnSpPr>
            <p:nvPr/>
          </p:nvCxnSpPr>
          <p:spPr>
            <a:xfrm>
              <a:off x="5289455" y="5954410"/>
              <a:ext cx="9966" cy="318445"/>
            </a:xfrm>
            <a:prstGeom prst="curvedConnector3">
              <a:avLst>
                <a:gd name="adj1" fmla="val 2141890"/>
              </a:avLst>
            </a:prstGeom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914030" y="5562375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+mj-lt"/>
                </a:rPr>
                <a:t>Fix error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646931" y="36540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6931" y="613406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➜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6137" y="4905146"/>
            <a:ext cx="3191622" cy="338554"/>
            <a:chOff x="4296137" y="4756618"/>
            <a:chExt cx="3191622" cy="338554"/>
          </a:xfrm>
        </p:grpSpPr>
        <p:cxnSp>
          <p:nvCxnSpPr>
            <p:cNvPr id="63" name="Straight Connector 62"/>
            <p:cNvCxnSpPr>
              <a:endCxn id="64" idx="1"/>
            </p:cNvCxnSpPr>
            <p:nvPr/>
          </p:nvCxnSpPr>
          <p:spPr>
            <a:xfrm flipV="1">
              <a:off x="4296137" y="4925895"/>
              <a:ext cx="1161900" cy="11867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58037" y="4756618"/>
              <a:ext cx="20297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ighlight>
                    <a:srgbClr val="FFFF99"/>
                  </a:highlight>
                  <a:latin typeface="+mj-lt"/>
                </a:rPr>
                <a:t>Decision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3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Decoding error correcting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666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highlight>
                  <a:srgbClr val="FFFF99"/>
                </a:highlight>
              </a:rPr>
              <a:t>The receiver decodes</a:t>
            </a:r>
            <a:r>
              <a:rPr lang="en-US" dirty="0"/>
              <a:t> in a two-step process: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received bits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 codeword</a:t>
            </a:r>
          </a:p>
          <a:p>
            <a:pPr marL="1209675" lvl="2" indent="-352425"/>
            <a:r>
              <a:rPr lang="en-US" b="1" dirty="0"/>
              <a:t>Decoding rule:</a:t>
            </a:r>
            <a:r>
              <a:rPr lang="en-US" dirty="0"/>
              <a:t> Consider all codewords</a:t>
            </a:r>
          </a:p>
          <a:p>
            <a:pPr marL="1666875" lvl="3" indent="-352425"/>
            <a:r>
              <a:rPr lang="en-US" b="1" dirty="0">
                <a:solidFill>
                  <a:srgbClr val="0070C0"/>
                </a:solidFill>
              </a:rPr>
              <a:t>Choose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 the </a:t>
            </a:r>
            <a:r>
              <a:rPr lang="en-US" b="1" dirty="0">
                <a:highlight>
                  <a:srgbClr val="FFFF99"/>
                </a:highlight>
              </a:rPr>
              <a:t>minimum Hamming distance</a:t>
            </a:r>
            <a:r>
              <a:rPr lang="en-US" b="1" dirty="0"/>
              <a:t> </a:t>
            </a:r>
            <a:r>
              <a:rPr lang="en-US" dirty="0"/>
              <a:t>to the received bits</a:t>
            </a:r>
          </a:p>
          <a:p>
            <a:pPr marL="809625" lvl="1" indent="-352425"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</a:pPr>
            <a:endParaRPr lang="en-US" dirty="0"/>
          </a:p>
          <a:p>
            <a:pPr marL="809625" lvl="1" indent="-352425">
              <a:lnSpc>
                <a:spcPct val="80000"/>
              </a:lnSpc>
              <a:buFont typeface="+mj-lt"/>
              <a:buAutoNum type="arabicPeriod" startAt="2"/>
            </a:pPr>
            <a:r>
              <a:rPr lang="en-US" dirty="0">
                <a:sym typeface="Wingdings"/>
              </a:rPr>
              <a:t>Map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sym typeface="Wingdings"/>
              </a:rPr>
              <a:t>codeword  source bits</a:t>
            </a:r>
          </a:p>
          <a:p>
            <a:pPr marL="1314450" lvl="2" indent="-457200"/>
            <a:r>
              <a:rPr lang="en-US" dirty="0">
                <a:sym typeface="Wingdings"/>
              </a:rPr>
              <a:t>Use the </a:t>
            </a:r>
            <a:r>
              <a:rPr lang="en-US" b="1" dirty="0">
                <a:sym typeface="Wingdings"/>
              </a:rPr>
              <a:t>reverse map </a:t>
            </a:r>
            <a:r>
              <a:rPr lang="en-US" dirty="0">
                <a:sym typeface="Wingdings"/>
              </a:rPr>
              <a:t>of the sender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70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correct?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501" y="1490926"/>
                <a:ext cx="8739999" cy="2790369"/>
              </a:xfrm>
            </p:spPr>
            <p:txBody>
              <a:bodyPr>
                <a:normAutofit/>
              </a:bodyPr>
              <a:lstStyle/>
              <a:p>
                <a:r>
                  <a:rPr lang="en-US" spc="-150" dirty="0"/>
                  <a:t>There is </a:t>
                </a:r>
                <a:r>
                  <a:rPr lang="en-US" b="1" spc="-150" dirty="0">
                    <a:highlight>
                      <a:srgbClr val="FFFF99"/>
                    </a:highlight>
                  </a:rPr>
                  <a:t>≥ </a:t>
                </a:r>
                <a:r>
                  <a:rPr lang="en-US" b="1" i="1" spc="-150" dirty="0" err="1">
                    <a:highlight>
                      <a:srgbClr val="FFFF99"/>
                    </a:highlight>
                  </a:rPr>
                  <a:t>d</a:t>
                </a:r>
                <a:r>
                  <a:rPr lang="en-US" b="1" spc="-150" baseline="-25000" dirty="0" err="1">
                    <a:highlight>
                      <a:srgbClr val="FFFF99"/>
                    </a:highlight>
                  </a:rPr>
                  <a:t>min</a:t>
                </a:r>
                <a:r>
                  <a:rPr lang="en-US" spc="-150" dirty="0"/>
                  <a:t> </a:t>
                </a:r>
                <a:r>
                  <a:rPr lang="en-US" b="1" spc="-150" dirty="0"/>
                  <a:t>Hamming distance </a:t>
                </a:r>
                <a:r>
                  <a:rPr lang="en-US" spc="-150" dirty="0"/>
                  <a:t>between any two codewords</a:t>
                </a:r>
              </a:p>
              <a:p>
                <a:pPr marL="457200" lvl="1" indent="0">
                  <a:buNone/>
                </a:pPr>
                <a:endParaRPr lang="en-US" spc="-150" dirty="0"/>
              </a:p>
              <a:p>
                <a:r>
                  <a:rPr lang="en-US" dirty="0"/>
                  <a:t>So we can </a:t>
                </a:r>
                <a:r>
                  <a:rPr lang="en-US" b="1" dirty="0">
                    <a:solidFill>
                      <a:srgbClr val="0070C0"/>
                    </a:solidFill>
                  </a:rPr>
                  <a:t>correct ≤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bit flips: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This many bit flips can’t move received bits closer to another codeword, </a:t>
                </a:r>
                <a:r>
                  <a:rPr lang="en-US" b="1" dirty="0">
                    <a:solidFill>
                      <a:schemeClr val="bg1"/>
                    </a:solidFill>
                    <a:highlight>
                      <a:srgbClr val="FF3300"/>
                    </a:highlight>
                  </a:rPr>
                  <a:t>across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decision boundary: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01" y="1490926"/>
                <a:ext cx="8739999" cy="2790369"/>
              </a:xfrm>
              <a:blipFill>
                <a:blip r:embed="rId3"/>
                <a:stretch>
                  <a:fillRect l="-1597" t="-4072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684056" y="4219007"/>
            <a:ext cx="3931795" cy="1928257"/>
            <a:chOff x="2800048" y="4633163"/>
            <a:chExt cx="3931795" cy="1928257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800048" y="5312289"/>
              <a:ext cx="3543905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156367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461961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766761" y="5313480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072355" y="531348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376360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681954" y="5313482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987548" y="5313483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293142" y="5313484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598736" y="5311891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902741" y="5313485"/>
              <a:ext cx="123939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Left Brace 62"/>
            <p:cNvSpPr/>
            <p:nvPr/>
          </p:nvSpPr>
          <p:spPr>
            <a:xfrm rot="16200000">
              <a:off x="4817997" y="4939016"/>
              <a:ext cx="158248" cy="1526382"/>
            </a:xfrm>
            <a:prstGeom prst="leftBrace">
              <a:avLst>
                <a:gd name="adj1" fmla="val 32409"/>
                <a:gd name="adj2" fmla="val 8348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5031763" y="5671510"/>
              <a:ext cx="125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</a:t>
              </a:r>
              <a:r>
                <a:rPr lang="en-US" sz="2400" baseline="-25000" dirty="0">
                  <a:latin typeface="+mj-lt"/>
                </a:rPr>
                <a:t>min</a:t>
              </a:r>
              <a:r>
                <a:rPr lang="en-US" sz="2400" dirty="0">
                  <a:latin typeface="+mj-lt"/>
                </a:rPr>
                <a:t> = 5</a:t>
              </a:r>
            </a:p>
          </p:txBody>
        </p:sp>
        <p:cxnSp>
          <p:nvCxnSpPr>
            <p:cNvPr id="65" name="Straight Arrow Connector 64"/>
            <p:cNvCxnSpPr>
              <a:stCxn id="73" idx="2"/>
              <a:endCxn id="71" idx="0"/>
            </p:cNvCxnSpPr>
            <p:nvPr/>
          </p:nvCxnSpPr>
          <p:spPr>
            <a:xfrm flipH="1">
              <a:off x="5141012" y="5433137"/>
              <a:ext cx="428993" cy="524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39365" y="4633163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2 bit errors</a:t>
              </a:r>
            </a:p>
          </p:txBody>
        </p:sp>
        <p:sp>
          <p:nvSpPr>
            <p:cNvPr id="69" name="Left Brace 68"/>
            <p:cNvSpPr/>
            <p:nvPr/>
          </p:nvSpPr>
          <p:spPr>
            <a:xfrm rot="5400000">
              <a:off x="5276782" y="4814947"/>
              <a:ext cx="158248" cy="610393"/>
            </a:xfrm>
            <a:prstGeom prst="leftBrace">
              <a:avLst>
                <a:gd name="adj1" fmla="val 32409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1" name="Snip Single Corner Rectangle 70"/>
            <p:cNvSpPr/>
            <p:nvPr/>
          </p:nvSpPr>
          <p:spPr>
            <a:xfrm>
              <a:off x="4958817" y="5350587"/>
              <a:ext cx="182195" cy="175596"/>
            </a:xfrm>
            <a:prstGeom prst="snip1Rect">
              <a:avLst>
                <a:gd name="adj" fmla="val 33723"/>
              </a:avLst>
            </a:prstGeom>
            <a:solidFill>
              <a:srgbClr val="F2F2F2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4043624" y="5350587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73" name="Snip Single Corner Rectangle 72"/>
            <p:cNvSpPr/>
            <p:nvPr/>
          </p:nvSpPr>
          <p:spPr>
            <a:xfrm>
              <a:off x="5570005" y="5350587"/>
              <a:ext cx="182195" cy="165100"/>
            </a:xfrm>
            <a:prstGeom prst="snip1Rect">
              <a:avLst>
                <a:gd name="adj" fmla="val 32051"/>
              </a:avLst>
            </a:prstGeom>
            <a:ln w="190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0" bIns="0" rtlCol="0" anchor="b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34" name="Straight Connector 33"/>
            <p:cNvCxnSpPr>
              <a:endCxn id="13" idx="0"/>
            </p:cNvCxnSpPr>
            <p:nvPr/>
          </p:nvCxnSpPr>
          <p:spPr>
            <a:xfrm>
              <a:off x="4895749" y="4975315"/>
              <a:ext cx="1" cy="112444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19223" y="6099755"/>
              <a:ext cx="2953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Decision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5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Suppose </a:t>
            </a:r>
            <a:r>
              <a:rPr lang="en-US" sz="2400" b="1" dirty="0"/>
              <a:t>codewords</a:t>
            </a:r>
            <a:r>
              <a:rPr lang="en-US" sz="2400" dirty="0"/>
              <a:t> of length </a:t>
            </a:r>
            <a:r>
              <a:rPr lang="en-US" sz="2400" b="1" i="1" dirty="0">
                <a:highlight>
                  <a:srgbClr val="FFFF99"/>
                </a:highlight>
              </a:rPr>
              <a:t>n</a:t>
            </a:r>
            <a:r>
              <a:rPr lang="en-US" sz="2400" b="1" dirty="0"/>
              <a:t>,</a:t>
            </a:r>
            <a:r>
              <a:rPr lang="en-US" sz="2400" dirty="0"/>
              <a:t> </a:t>
            </a:r>
            <a:r>
              <a:rPr lang="en-US" sz="2400" b="1" dirty="0"/>
              <a:t>messages</a:t>
            </a:r>
            <a:r>
              <a:rPr lang="en-US" sz="2400" dirty="0"/>
              <a:t> length </a:t>
            </a:r>
            <a:r>
              <a:rPr lang="en-US" sz="2400" b="1" i="1" dirty="0">
                <a:highlight>
                  <a:srgbClr val="FFFF99"/>
                </a:highlight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k &lt; n</a:t>
            </a:r>
            <a:r>
              <a:rPr lang="en-US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code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rate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R = k/n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a fraction between 0 and 1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So, we have a </a:t>
            </a:r>
            <a:r>
              <a:rPr lang="en-US" sz="2400" b="1" dirty="0">
                <a:highlight>
                  <a:srgbClr val="FFFF99"/>
                </a:highlight>
              </a:rPr>
              <a:t>tradeoff:</a:t>
            </a:r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High-rate codes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approaching </a:t>
            </a:r>
            <a:r>
              <a:rPr lang="en-US" sz="2400" dirty="0"/>
              <a:t>one) generally </a:t>
            </a:r>
            <a:r>
              <a:rPr lang="en-US" sz="2400" b="1" dirty="0">
                <a:solidFill>
                  <a:srgbClr val="FF0000"/>
                </a:solidFill>
              </a:rPr>
              <a:t>correct fewer errors, </a:t>
            </a:r>
            <a:r>
              <a:rPr lang="en-US" sz="2400" dirty="0"/>
              <a:t>but </a:t>
            </a:r>
            <a:r>
              <a:rPr lang="en-US" sz="2400" b="1" dirty="0">
                <a:solidFill>
                  <a:srgbClr val="00B050"/>
                </a:solidFill>
              </a:rPr>
              <a:t>add less overhead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Low-rate codes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close to zero) generally </a:t>
            </a:r>
            <a:r>
              <a:rPr lang="en-US" sz="2400" b="1" dirty="0">
                <a:solidFill>
                  <a:srgbClr val="00B050"/>
                </a:solidFill>
              </a:rPr>
              <a:t>correct more errors,</a:t>
            </a:r>
            <a:r>
              <a:rPr lang="en-US" sz="2400" dirty="0"/>
              <a:t> but </a:t>
            </a:r>
            <a:r>
              <a:rPr lang="en-US" sz="2400" b="1" dirty="0">
                <a:solidFill>
                  <a:srgbClr val="FF0000"/>
                </a:solidFill>
              </a:rPr>
              <a:t>add more overhead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control codes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and decoding fundamentals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a code’s error correcting power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a code’s overhead</a:t>
            </a:r>
          </a:p>
          <a:p>
            <a:pPr lvl="1"/>
            <a:r>
              <a:rPr lang="en-US" b="1" dirty="0"/>
              <a:t>Practical error control codes</a:t>
            </a:r>
          </a:p>
          <a:p>
            <a:pPr lvl="2"/>
            <a:r>
              <a:rPr lang="en-US" b="1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detection codes</a:t>
            </a:r>
          </a:p>
          <a:p>
            <a:pPr lvl="1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Parity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41724"/>
            <a:ext cx="8739999" cy="36719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Given a message of </a:t>
            </a:r>
            <a:r>
              <a:rPr lang="en-US" i="1" dirty="0"/>
              <a:t>k</a:t>
            </a:r>
            <a:r>
              <a:rPr lang="en-US" dirty="0"/>
              <a:t> data bits 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…, D</a:t>
            </a:r>
            <a:r>
              <a:rPr lang="en-US" i="1" baseline="-25000" dirty="0"/>
              <a:t>k</a:t>
            </a:r>
            <a:r>
              <a:rPr lang="en-US" dirty="0"/>
              <a:t>, </a:t>
            </a:r>
            <a:r>
              <a:rPr lang="en-US" sz="2800" dirty="0"/>
              <a:t>append a </a:t>
            </a:r>
            <a:r>
              <a:rPr lang="en-US" sz="2800" b="1" i="1" dirty="0">
                <a:highlight>
                  <a:srgbClr val="FFFF99"/>
                </a:highlight>
              </a:rPr>
              <a:t>parity bit P</a:t>
            </a:r>
            <a:r>
              <a:rPr lang="en-US" sz="2800" b="1" i="1" dirty="0"/>
              <a:t> </a:t>
            </a:r>
            <a:r>
              <a:rPr lang="en-US" sz="2800" dirty="0"/>
              <a:t>to make a codeword of length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i="1" dirty="0"/>
              <a:t>k </a:t>
            </a:r>
            <a:r>
              <a:rPr lang="en-US" dirty="0"/>
              <a:t>+ 1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P is the exclusive-or of the data bits: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P = D</a:t>
            </a:r>
            <a:r>
              <a:rPr lang="en-US" baseline="-25000" dirty="0"/>
              <a:t>1</a:t>
            </a:r>
            <a:r>
              <a:rPr lang="en-US" dirty="0"/>
              <a:t> ⊕ D</a:t>
            </a:r>
            <a:r>
              <a:rPr lang="en-US" baseline="-25000" dirty="0"/>
              <a:t>2</a:t>
            </a:r>
            <a:r>
              <a:rPr lang="en-US" dirty="0"/>
              <a:t> ⊕ ⋯ ⊕ </a:t>
            </a:r>
            <a:r>
              <a:rPr lang="en-US" dirty="0" err="1"/>
              <a:t>D</a:t>
            </a:r>
            <a:r>
              <a:rPr lang="en-US" i="1" baseline="-25000" dirty="0" err="1"/>
              <a:t>k</a:t>
            </a:r>
            <a:endParaRPr lang="en-US" b="1" dirty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Pick the parity bit so that </a:t>
            </a:r>
            <a:r>
              <a:rPr lang="en-US" b="1" dirty="0">
                <a:solidFill>
                  <a:srgbClr val="0070C0"/>
                </a:solidFill>
              </a:rPr>
              <a:t>total number of 1’s is even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00188" y="4583112"/>
            <a:ext cx="3337630" cy="1261030"/>
            <a:chOff x="2770775" y="3155950"/>
            <a:chExt cx="2998896" cy="1261030"/>
          </a:xfrm>
        </p:grpSpPr>
        <p:sp>
          <p:nvSpPr>
            <p:cNvPr id="5" name="Rectangle 4"/>
            <p:cNvSpPr/>
            <p:nvPr/>
          </p:nvSpPr>
          <p:spPr>
            <a:xfrm>
              <a:off x="3017303" y="3905251"/>
              <a:ext cx="1409348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011100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6654" y="3905251"/>
              <a:ext cx="427166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3607677" y="3029126"/>
              <a:ext cx="228600" cy="1409349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4525936" y="3520217"/>
              <a:ext cx="228600" cy="427167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0775" y="3155950"/>
              <a:ext cx="1705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latin typeface="+mj-lt"/>
                </a:rPr>
                <a:t>k</a:t>
              </a:r>
              <a:r>
                <a:rPr lang="en-US" sz="2400" b="1" dirty="0">
                  <a:latin typeface="+mj-lt"/>
                </a:rPr>
                <a:t> data bits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5190" y="3155950"/>
              <a:ext cx="1444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parity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27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Checking the parity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24793"/>
            <a:ext cx="8739999" cy="489581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b="1" dirty="0"/>
              <a:t>Receiver: </a:t>
            </a:r>
            <a:r>
              <a:rPr lang="en-US" b="1" dirty="0">
                <a:solidFill>
                  <a:srgbClr val="0070C0"/>
                </a:solidFill>
              </a:rPr>
              <a:t>counts number of 1s </a:t>
            </a:r>
            <a:r>
              <a:rPr lang="en-US" dirty="0"/>
              <a:t>in received message</a:t>
            </a:r>
          </a:p>
          <a:p>
            <a:pPr lvl="1">
              <a:lnSpc>
                <a:spcPct val="70000"/>
              </a:lnSpc>
            </a:pPr>
            <a:r>
              <a:rPr lang="en-US" b="1" dirty="0"/>
              <a:t>Even: </a:t>
            </a:r>
            <a:r>
              <a:rPr lang="en-US" dirty="0"/>
              <a:t>received message is a codeword</a:t>
            </a:r>
          </a:p>
          <a:p>
            <a:pPr lvl="1">
              <a:lnSpc>
                <a:spcPct val="70000"/>
              </a:lnSpc>
            </a:pPr>
            <a:endParaRPr lang="en-US" b="1" dirty="0"/>
          </a:p>
          <a:p>
            <a:pPr lvl="1">
              <a:lnSpc>
                <a:spcPct val="70000"/>
              </a:lnSpc>
            </a:pPr>
            <a:r>
              <a:rPr lang="en-US" b="1" dirty="0"/>
              <a:t>Odd: </a:t>
            </a:r>
            <a:r>
              <a:rPr lang="en-US" dirty="0"/>
              <a:t>isn’t a codeword, and </a:t>
            </a:r>
            <a:r>
              <a:rPr lang="en-US" b="1" dirty="0">
                <a:highlight>
                  <a:srgbClr val="FFFF99"/>
                </a:highlight>
              </a:rPr>
              <a:t>error detected</a:t>
            </a:r>
            <a:endParaRPr lang="en-US" b="1" dirty="0"/>
          </a:p>
          <a:p>
            <a:pPr lvl="2">
              <a:lnSpc>
                <a:spcPct val="70000"/>
              </a:lnSpc>
            </a:pPr>
            <a:r>
              <a:rPr lang="en-US" dirty="0"/>
              <a:t>But receiver doesn’t know where, so </a:t>
            </a:r>
            <a:r>
              <a:rPr lang="en-US" b="1" dirty="0">
                <a:solidFill>
                  <a:srgbClr val="FF0000"/>
                </a:solidFill>
              </a:rPr>
              <a:t>can’t correct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>
              <a:solidFill>
                <a:srgbClr val="1F497D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What about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baseline="-25000" dirty="0">
                <a:solidFill>
                  <a:srgbClr val="000000"/>
                </a:solidFill>
              </a:rPr>
              <a:t>min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Change one data bit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change parity bit, so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d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min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= 2</a:t>
            </a:r>
          </a:p>
          <a:p>
            <a:pPr lvl="2">
              <a:lnSpc>
                <a:spcPct val="70000"/>
              </a:lnSpc>
            </a:pPr>
            <a:r>
              <a:rPr lang="en-US" dirty="0">
                <a:sym typeface="Wingdings"/>
              </a:rPr>
              <a:t>So parity bit </a:t>
            </a:r>
            <a:r>
              <a:rPr lang="en-US" b="1" dirty="0">
                <a:solidFill>
                  <a:srgbClr val="0070C0"/>
                </a:solidFill>
                <a:sym typeface="Wingdings"/>
              </a:rPr>
              <a:t>detects 1 bit error, corrects 0</a:t>
            </a:r>
          </a:p>
          <a:p>
            <a:pPr>
              <a:lnSpc>
                <a:spcPct val="70000"/>
              </a:lnSpc>
            </a:pPr>
            <a:endParaRPr lang="en-US" b="1" dirty="0">
              <a:solidFill>
                <a:schemeClr val="tx2"/>
              </a:solidFill>
              <a:sym typeface="Wingdings"/>
            </a:endParaRPr>
          </a:p>
          <a:p>
            <a:pPr>
              <a:lnSpc>
                <a:spcPct val="70000"/>
              </a:lnSpc>
            </a:pPr>
            <a:r>
              <a:rPr lang="en-US" dirty="0"/>
              <a:t>Can we </a:t>
            </a:r>
            <a:r>
              <a:rPr lang="en-US" b="1" dirty="0">
                <a:highlight>
                  <a:srgbClr val="FFFF99"/>
                </a:highlight>
              </a:rPr>
              <a:t>detect and correct more errors,</a:t>
            </a:r>
            <a:r>
              <a:rPr lang="en-US" dirty="0"/>
              <a:t> in general?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40126"/>
            <a:ext cx="5749595" cy="50937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Break up data into multiple rows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Parity bit </a:t>
            </a:r>
            <a:r>
              <a:rPr lang="en-US" b="1" dirty="0">
                <a:solidFill>
                  <a:srgbClr val="000000"/>
                </a:solidFill>
              </a:rPr>
              <a:t>across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each row (</a:t>
            </a:r>
            <a:r>
              <a:rPr lang="en-US" b="1" i="1" dirty="0">
                <a:solidFill>
                  <a:srgbClr val="4F81BD"/>
                </a:solidFill>
              </a:rPr>
              <a:t>p</a:t>
            </a:r>
            <a:r>
              <a:rPr lang="en-US" b="1" i="1" baseline="-25000" dirty="0">
                <a:solidFill>
                  <a:srgbClr val="4F81BD"/>
                </a:solidFill>
              </a:rPr>
              <a:t>i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Parity bit </a:t>
            </a:r>
            <a:r>
              <a:rPr lang="en-US" b="1" dirty="0"/>
              <a:t>down each column </a:t>
            </a:r>
            <a:r>
              <a:rPr lang="en-US" dirty="0"/>
              <a:t>(</a:t>
            </a:r>
            <a:r>
              <a:rPr lang="en-US" b="1" i="1" dirty="0">
                <a:solidFill>
                  <a:srgbClr val="4F81BD"/>
                </a:solidFill>
              </a:rPr>
              <a:t>q</a:t>
            </a:r>
            <a:r>
              <a:rPr lang="en-US" b="1" i="1" baseline="-25000" dirty="0">
                <a:solidFill>
                  <a:srgbClr val="4F81BD"/>
                </a:solidFill>
              </a:rPr>
              <a:t>i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Add a parity bit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 covering row parities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This example has rate 16/25: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99605"/>
              </p:ext>
            </p:extLst>
          </p:nvPr>
        </p:nvGraphicFramePr>
        <p:xfrm>
          <a:off x="5472549" y="398004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1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1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34001"/>
              </p:ext>
            </p:extLst>
          </p:nvPr>
        </p:nvGraphicFramePr>
        <p:xfrm>
          <a:off x="5472552" y="4480102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2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2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2727"/>
              </p:ext>
            </p:extLst>
          </p:nvPr>
        </p:nvGraphicFramePr>
        <p:xfrm>
          <a:off x="5472549" y="497876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3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3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30987"/>
              </p:ext>
            </p:extLst>
          </p:nvPr>
        </p:nvGraphicFramePr>
        <p:xfrm>
          <a:off x="5472550" y="5477430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4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4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95657"/>
              </p:ext>
            </p:extLst>
          </p:nvPr>
        </p:nvGraphicFramePr>
        <p:xfrm>
          <a:off x="5472549" y="5978878"/>
          <a:ext cx="273785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1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2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3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4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r</a:t>
                      </a:r>
                      <a:endParaRPr lang="en-US" sz="2000" b="0" i="1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8270" y="3540682"/>
            <a:ext cx="3715577" cy="1015663"/>
          </a:xfrm>
          <a:prstGeom prst="rect">
            <a:avLst/>
          </a:prstGeom>
          <a:solidFill>
            <a:srgbClr val="CCFFCC"/>
          </a:solidFill>
          <a:ln w="28575" cmpd="sng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p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,1</a:t>
            </a:r>
            <a:r>
              <a:rPr lang="en-US" dirty="0">
                <a:latin typeface="+mj-lt"/>
              </a:rPr>
              <a:t>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,2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,3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i="1" baseline="-25000" dirty="0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,4</a:t>
            </a:r>
          </a:p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q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1,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2,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3,</a:t>
            </a:r>
            <a:r>
              <a:rPr lang="en-US" i="1" baseline="-25000" dirty="0">
                <a:latin typeface="+mj-lt"/>
              </a:rPr>
              <a:t>j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d</a:t>
            </a:r>
            <a:r>
              <a:rPr lang="en-US" baseline="-25000" dirty="0">
                <a:latin typeface="+mj-lt"/>
              </a:rPr>
              <a:t>4,</a:t>
            </a:r>
            <a:r>
              <a:rPr lang="en-US" i="1" baseline="-25000" dirty="0">
                <a:latin typeface="+mj-lt"/>
              </a:rPr>
              <a:t>j</a:t>
            </a:r>
            <a:endParaRPr lang="en-US" i="1" dirty="0">
              <a:latin typeface="+mj-lt"/>
            </a:endParaRPr>
          </a:p>
          <a:p>
            <a:pPr algn="ctr">
              <a:tabLst>
                <a:tab pos="534988" algn="l"/>
                <a:tab pos="984250" algn="l"/>
                <a:tab pos="1792288" algn="l"/>
                <a:tab pos="2601913" algn="l"/>
              </a:tabLst>
            </a:pPr>
            <a:r>
              <a:rPr lang="en-US" i="1" dirty="0">
                <a:latin typeface="+mj-lt"/>
              </a:rPr>
              <a:t>r</a:t>
            </a:r>
            <a:r>
              <a:rPr lang="en-US" dirty="0">
                <a:latin typeface="+mj-lt"/>
              </a:rPr>
              <a:t> =	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	⨁ </a:t>
            </a:r>
            <a:r>
              <a:rPr lang="en-US" i="1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874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parity: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2" y="1541724"/>
            <a:ext cx="5923426" cy="526445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1 data bit, </a:t>
            </a:r>
            <a:r>
              <a:rPr lang="en-US" sz="2400" b="1" dirty="0">
                <a:highlight>
                  <a:srgbClr val="FFFF99"/>
                </a:highlight>
              </a:rPr>
              <a:t>3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2 data bits, </a:t>
            </a:r>
            <a:r>
              <a:rPr lang="en-US" sz="2400" dirty="0">
                <a:highlight>
                  <a:srgbClr val="FFFF99"/>
                </a:highlight>
              </a:rPr>
              <a:t>≥ </a:t>
            </a:r>
            <a:r>
              <a:rPr lang="en-US" sz="2400" b="1" dirty="0">
                <a:highlight>
                  <a:srgbClr val="FFFF99"/>
                </a:highlight>
              </a:rPr>
              <a:t>2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Flip </a:t>
            </a:r>
            <a:r>
              <a:rPr lang="en-US" sz="2400" b="1" dirty="0"/>
              <a:t>3 data bits, </a:t>
            </a:r>
            <a:r>
              <a:rPr lang="en-US" sz="2400" b="1" dirty="0">
                <a:highlight>
                  <a:srgbClr val="FFFF99"/>
                </a:highlight>
              </a:rPr>
              <a:t>≥ 3 parity bits</a:t>
            </a:r>
            <a:r>
              <a:rPr lang="en-US" sz="2400" dirty="0"/>
              <a:t> flip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Therefore, </a:t>
            </a:r>
            <a:r>
              <a:rPr lang="en-US" sz="2400" b="1" i="1" dirty="0"/>
              <a:t>d</a:t>
            </a:r>
            <a:r>
              <a:rPr lang="en-US" sz="2400" b="1" baseline="-25000" dirty="0"/>
              <a:t>min</a:t>
            </a:r>
            <a:r>
              <a:rPr lang="en-US" sz="2400" b="1" dirty="0"/>
              <a:t> = 4, </a:t>
            </a:r>
            <a:r>
              <a:rPr lang="en-US" sz="2400" dirty="0"/>
              <a:t>so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Can detect ≤ 3 bit errors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Can correct single-bit errors (</a:t>
            </a:r>
            <a:r>
              <a:rPr lang="en-US" sz="2400" i="1" dirty="0"/>
              <a:t>how?</a:t>
            </a:r>
            <a:r>
              <a:rPr lang="en-US" sz="2400" dirty="0"/>
              <a:t>)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2-D parity detects </a:t>
            </a:r>
            <a:r>
              <a:rPr lang="en-US" sz="2400" b="1" dirty="0"/>
              <a:t>most</a:t>
            </a:r>
            <a:r>
              <a:rPr lang="en-US" sz="2400" dirty="0"/>
              <a:t> four-bit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77545" y="158809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1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baseline="-25000" dirty="0"/>
                        <a:t>1,4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1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77545" y="218245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2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2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2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77545" y="277681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3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3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3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77545" y="3371176"/>
          <a:ext cx="273785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d</a:t>
                      </a:r>
                      <a:r>
                        <a:rPr lang="en-US" sz="1800" i="1" baseline="-25000" dirty="0"/>
                        <a:t>4</a:t>
                      </a:r>
                      <a:r>
                        <a:rPr lang="en-US" sz="1800" baseline="-25000" dirty="0"/>
                        <a:t>,2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,3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d</a:t>
                      </a:r>
                      <a:r>
                        <a:rPr lang="en-US" sz="1800" i="0" baseline="-25000" dirty="0"/>
                        <a:t>4</a:t>
                      </a:r>
                      <a:r>
                        <a:rPr lang="en-US" sz="1800" baseline="-25000" dirty="0"/>
                        <a:t>,4</a:t>
                      </a: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/>
                        <a:t>p</a:t>
                      </a:r>
                      <a:r>
                        <a:rPr lang="en-US" sz="1800" i="0" baseline="-25000" dirty="0"/>
                        <a:t>4</a:t>
                      </a:r>
                      <a:endParaRPr lang="en-US" sz="1800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177545" y="3965536"/>
          <a:ext cx="273785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62"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1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2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3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/>
                        <a:t>q</a:t>
                      </a:r>
                      <a:r>
                        <a:rPr lang="en-US" sz="2000" i="0" baseline="-25000" dirty="0"/>
                        <a:t>4</a:t>
                      </a:r>
                      <a:endParaRPr lang="en-US" sz="2000" baseline="-25000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r</a:t>
                      </a:r>
                      <a:endParaRPr lang="en-US" sz="2000" b="0" i="1" baseline="-25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-Shape 5"/>
          <p:cNvSpPr/>
          <p:nvPr/>
        </p:nvSpPr>
        <p:spPr>
          <a:xfrm flipV="1">
            <a:off x="6759055" y="2745826"/>
            <a:ext cx="992809" cy="1087309"/>
          </a:xfrm>
          <a:prstGeom prst="corner">
            <a:avLst>
              <a:gd name="adj1" fmla="val 46537"/>
              <a:gd name="adj2" fmla="val 46428"/>
            </a:avLst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38419" y="2735165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59055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8419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55921" y="1541724"/>
            <a:ext cx="451291" cy="1079375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8419" y="1541724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8419" y="2146253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9055" y="2735165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38419" y="3337840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40135" y="3933301"/>
            <a:ext cx="451291" cy="474846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</a:t>
            </a:r>
            <a:r>
              <a:rPr lang="en-US" b="1" dirty="0">
                <a:highlight>
                  <a:srgbClr val="FFFF00"/>
                </a:highlight>
              </a:rPr>
              <a:t>control</a:t>
            </a:r>
            <a:r>
              <a:rPr lang="en-US" b="1" dirty="0"/>
              <a:t> codes</a:t>
            </a:r>
          </a:p>
          <a:p>
            <a:pPr marL="801688" lvl="1" indent="-334963"/>
            <a:r>
              <a:rPr lang="en-US" b="1" dirty="0"/>
              <a:t>Where are codes used?</a:t>
            </a:r>
          </a:p>
          <a:p>
            <a:pPr lvl="1"/>
            <a:r>
              <a:rPr lang="en-US" dirty="0"/>
              <a:t>Encoding and decoding </a:t>
            </a:r>
            <a:r>
              <a:rPr lang="en-US" b="1" dirty="0">
                <a:highlight>
                  <a:srgbClr val="FFFF00"/>
                </a:highlight>
              </a:rPr>
              <a:t>fundamentals</a:t>
            </a:r>
          </a:p>
          <a:p>
            <a:pPr lvl="1"/>
            <a:r>
              <a:rPr lang="en-US" dirty="0"/>
              <a:t>Measuring a code’s </a:t>
            </a:r>
            <a:r>
              <a:rPr lang="en-US" b="1" dirty="0">
                <a:solidFill>
                  <a:srgbClr val="0070C0"/>
                </a:solidFill>
              </a:rPr>
              <a:t>error correcting power, overhead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Practical</a:t>
            </a:r>
            <a:r>
              <a:rPr lang="en-US" dirty="0"/>
              <a:t> error control codes</a:t>
            </a:r>
          </a:p>
          <a:p>
            <a:pPr lvl="2"/>
            <a:r>
              <a:rPr lang="en-US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</a:t>
            </a:r>
            <a:r>
              <a:rPr lang="en-US" dirty="0">
                <a:highlight>
                  <a:srgbClr val="FFFF00"/>
                </a:highlight>
              </a:rPr>
              <a:t>detection</a:t>
            </a:r>
            <a:r>
              <a:rPr lang="en-US" dirty="0"/>
              <a:t>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3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Block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507860"/>
            <a:ext cx="8739999" cy="2785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Let’s </a:t>
            </a:r>
            <a:r>
              <a:rPr lang="en-US" b="1" dirty="0">
                <a:highlight>
                  <a:srgbClr val="CCFFFF"/>
                </a:highlight>
              </a:rPr>
              <a:t>fully</a:t>
            </a:r>
            <a:r>
              <a:rPr lang="en-US" dirty="0">
                <a:highlight>
                  <a:srgbClr val="CCFFFF"/>
                </a:highlight>
              </a:rPr>
              <a:t> </a:t>
            </a:r>
            <a:r>
              <a:rPr lang="en-US" b="1" dirty="0">
                <a:highlight>
                  <a:srgbClr val="CCFFFF"/>
                </a:highlight>
              </a:rPr>
              <a:t>generalize the parity bit</a:t>
            </a:r>
            <a:r>
              <a:rPr lang="en-US" b="1" dirty="0"/>
              <a:t> </a:t>
            </a:r>
            <a:r>
              <a:rPr lang="en-US" dirty="0"/>
              <a:t>for even more error detecting/correcting power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Split message into </a:t>
            </a:r>
            <a:r>
              <a:rPr lang="en-US" b="1" i="1" dirty="0"/>
              <a:t>k</a:t>
            </a:r>
            <a:r>
              <a:rPr lang="en-US" b="1" dirty="0"/>
              <a:t>-bit blocks, </a:t>
            </a:r>
            <a:r>
              <a:rPr lang="en-US" dirty="0"/>
              <a:t>and </a:t>
            </a:r>
            <a:r>
              <a:rPr lang="en-US" b="1" dirty="0"/>
              <a:t>add </a:t>
            </a:r>
            <a:r>
              <a:rPr lang="en-US" b="1" i="1" dirty="0"/>
              <a:t>n</a:t>
            </a:r>
            <a:r>
              <a:rPr lang="en-US" b="1" dirty="0"/>
              <a:t>−</a:t>
            </a:r>
            <a:r>
              <a:rPr lang="en-US" b="1" i="1" dirty="0"/>
              <a:t>k</a:t>
            </a:r>
            <a:r>
              <a:rPr lang="en-US" b="1" dirty="0"/>
              <a:t> parity bits </a:t>
            </a:r>
            <a:r>
              <a:rPr lang="en-US" dirty="0"/>
              <a:t>to the end of each block: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This is called an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, </a:t>
            </a:r>
            <a:r>
              <a:rPr lang="en-US" b="1" i="1" dirty="0"/>
              <a:t>k</a:t>
            </a:r>
            <a:r>
              <a:rPr lang="en-US" b="1" dirty="0"/>
              <a:t>) block code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57912" y="4295664"/>
            <a:ext cx="4361544" cy="1881345"/>
            <a:chOff x="1971318" y="3155950"/>
            <a:chExt cx="4361544" cy="1881345"/>
          </a:xfrm>
        </p:grpSpPr>
        <p:sp>
          <p:nvSpPr>
            <p:cNvPr id="4" name="Rectangle 3"/>
            <p:cNvSpPr/>
            <p:nvPr/>
          </p:nvSpPr>
          <p:spPr>
            <a:xfrm>
              <a:off x="1971318" y="3905251"/>
              <a:ext cx="2455333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data bits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26653" y="3905251"/>
              <a:ext cx="1906209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parity bits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5400000">
              <a:off x="3084685" y="2506134"/>
              <a:ext cx="228600" cy="2455334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037790" y="2405441"/>
              <a:ext cx="228600" cy="4361543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5265457" y="2780696"/>
              <a:ext cx="228600" cy="1906209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29850" y="4575630"/>
              <a:ext cx="2643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codeword: </a:t>
              </a:r>
              <a:r>
                <a:rPr lang="en-US" sz="2400" i="1" dirty="0">
                  <a:latin typeface="+mj-lt"/>
                </a:rPr>
                <a:t>n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0184" y="3155950"/>
              <a:ext cx="987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1967" y="3155950"/>
              <a:ext cx="1354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n</a:t>
              </a:r>
              <a:r>
                <a:rPr lang="en-US" sz="2400" dirty="0">
                  <a:latin typeface="+mj-lt"/>
                </a:rPr>
                <a:t>−</a:t>
              </a:r>
              <a:r>
                <a:rPr lang="en-US" sz="2400" i="1" dirty="0">
                  <a:latin typeface="+mj-lt"/>
                </a:rPr>
                <a:t>k</a:t>
              </a:r>
              <a:r>
                <a:rPr lang="en-US" sz="2400" dirty="0">
                  <a:latin typeface="+mj-lt"/>
                </a:rPr>
                <a:t> bits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9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design a block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What if we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repeat the parity bit 3×?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 </a:t>
            </a:r>
            <a:r>
              <a:rPr lang="en-US" dirty="0"/>
              <a:t>= 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/>
              <a:t>⊕ 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/>
              <a:t>⊕ 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b="1" dirty="0"/>
              <a:t>⊕</a:t>
            </a:r>
            <a:r>
              <a:rPr lang="en-US" dirty="0"/>
              <a:t> D</a:t>
            </a:r>
            <a:r>
              <a:rPr lang="en-US" baseline="-25000" dirty="0"/>
              <a:t>4</a:t>
            </a:r>
            <a:r>
              <a:rPr lang="en-US" dirty="0"/>
              <a:t>; </a:t>
            </a:r>
            <a:r>
              <a:rPr lang="en-US" i="1" dirty="0"/>
              <a:t>R</a:t>
            </a:r>
            <a:r>
              <a:rPr lang="en-US" dirty="0"/>
              <a:t> = 4/7</a:t>
            </a:r>
            <a:endParaRPr lang="en-US" baseline="-25000" dirty="0"/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endParaRPr lang="en-US" dirty="0"/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Flip one data bit, all parity bits flip.  So </a:t>
            </a:r>
            <a:r>
              <a:rPr lang="en-US" b="1" i="1" dirty="0">
                <a:solidFill>
                  <a:srgbClr val="1F497D"/>
                </a:solidFill>
              </a:rPr>
              <a:t>d</a:t>
            </a:r>
            <a:r>
              <a:rPr lang="en-US" b="1" baseline="-25000" dirty="0">
                <a:solidFill>
                  <a:srgbClr val="1F497D"/>
                </a:solidFill>
              </a:rPr>
              <a:t>min</a:t>
            </a:r>
            <a:r>
              <a:rPr lang="en-US" b="1" dirty="0">
                <a:solidFill>
                  <a:srgbClr val="1F497D"/>
                </a:solidFill>
              </a:rPr>
              <a:t> = 4?</a:t>
            </a:r>
          </a:p>
          <a:p>
            <a:pPr lvl="2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>
                <a:solidFill>
                  <a:srgbClr val="FF3300"/>
                </a:solidFill>
              </a:rPr>
              <a:t>No!</a:t>
            </a:r>
            <a:r>
              <a:rPr lang="en-US" dirty="0">
                <a:solidFill>
                  <a:srgbClr val="FF3300"/>
                </a:solidFill>
              </a:rPr>
              <a:t>  </a:t>
            </a:r>
            <a:r>
              <a:rPr lang="en-US" dirty="0"/>
              <a:t>Flip another data bit, all parity bits flip back to original values!  So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baseline="-25000" dirty="0">
                <a:solidFill>
                  <a:srgbClr val="FF0000"/>
                </a:solidFill>
              </a:rPr>
              <a:t>min</a:t>
            </a:r>
            <a:r>
              <a:rPr lang="en-US" b="1" dirty="0">
                <a:solidFill>
                  <a:srgbClr val="FF0000"/>
                </a:solidFill>
              </a:rPr>
              <a:t> = 2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1439863" algn="l"/>
                <a:tab pos="2516188" algn="l"/>
              </a:tabLst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/>
              <a:t>What happened?  </a:t>
            </a:r>
            <a:r>
              <a:rPr lang="en-US" dirty="0"/>
              <a:t>Parity checks either </a:t>
            </a:r>
            <a:r>
              <a:rPr lang="en-US" b="1" dirty="0">
                <a:highlight>
                  <a:srgbClr val="FFFF99"/>
                </a:highlight>
              </a:rPr>
              <a:t>all failed or all succeeded,</a:t>
            </a:r>
            <a:r>
              <a:rPr lang="en-US" b="1" dirty="0"/>
              <a:t> </a:t>
            </a:r>
            <a:r>
              <a:rPr lang="en-US" dirty="0"/>
              <a:t>giving </a:t>
            </a:r>
            <a:r>
              <a:rPr lang="en-US" b="1" dirty="0">
                <a:solidFill>
                  <a:srgbClr val="FF3300"/>
                </a:solidFill>
              </a:rPr>
              <a:t>no additional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92835" y="1441715"/>
            <a:ext cx="2273300" cy="468001"/>
            <a:chOff x="4838095" y="2842787"/>
            <a:chExt cx="2485706" cy="511729"/>
          </a:xfrm>
        </p:grpSpPr>
        <p:sp>
          <p:nvSpPr>
            <p:cNvPr id="35" name="Rectangle 34"/>
            <p:cNvSpPr/>
            <p:nvPr/>
          </p:nvSpPr>
          <p:spPr>
            <a:xfrm>
              <a:off x="4838095" y="2842787"/>
              <a:ext cx="1544356" cy="5117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82453" y="2842787"/>
              <a:ext cx="941348" cy="5117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  <a:r>
                <a:rPr lang="en-US" b="1" baseline="-25000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P</a:t>
              </a:r>
              <a:r>
                <a:rPr lang="en-US" b="1" baseline="-25000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P</a:t>
              </a:r>
              <a:endParaRPr lang="en-US" b="1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4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 code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830" y="1669678"/>
            <a:ext cx="3293190" cy="1206022"/>
            <a:chOff x="4838095" y="1417638"/>
            <a:chExt cx="3293190" cy="1206022"/>
          </a:xfrm>
        </p:grpSpPr>
        <p:grpSp>
          <p:nvGrpSpPr>
            <p:cNvPr id="20" name="Group 19"/>
            <p:cNvGrpSpPr/>
            <p:nvPr/>
          </p:nvGrpSpPr>
          <p:grpSpPr>
            <a:xfrm>
              <a:off x="4838095" y="2111931"/>
              <a:ext cx="2745619" cy="511729"/>
              <a:chOff x="4838095" y="2842787"/>
              <a:chExt cx="2745619" cy="5117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38095" y="2842787"/>
                <a:ext cx="1544356" cy="5117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82453" y="2842787"/>
                <a:ext cx="1201261" cy="5117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21" name="Left Brace 20"/>
            <p:cNvSpPr/>
            <p:nvPr/>
          </p:nvSpPr>
          <p:spPr>
            <a:xfrm rot="5400000">
              <a:off x="5495974" y="1223310"/>
              <a:ext cx="228600" cy="1544358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6868784" y="1394859"/>
              <a:ext cx="228600" cy="1201260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6826" y="1419524"/>
              <a:ext cx="1285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4 bits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8118" y="1417638"/>
              <a:ext cx="1733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n </a:t>
              </a:r>
              <a:r>
                <a:rPr lang="en-US" dirty="0">
                  <a:latin typeface="+mj-lt"/>
                </a:rPr>
                <a:t>− </a:t>
              </a:r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3 bits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FFC2E7-A156-7648-AD2C-E9CB8EEB1912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7" name="TextBox 6"/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12" name="Straight Arrow Connector 11"/>
              <p:cNvCxnSpPr>
                <a:cxnSpLocks/>
                <a:stCxn id="10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35010" y="3070078"/>
            <a:ext cx="1091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=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=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l"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 =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518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+mj-lt"/>
              </a:rPr>
              <a:t>4</a:t>
            </a: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endParaRPr lang="en-US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00FF"/>
                </a:solidFill>
                <a:latin typeface="+mj-lt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21447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</a:p>
          <a:p>
            <a:pPr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  <a:endParaRPr lang="en-US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D</a:t>
            </a:r>
            <a:r>
              <a:rPr lang="en-US" baseline="-25000" dirty="0">
                <a:latin typeface="+mj-lt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90626" y="3070078"/>
            <a:ext cx="86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endParaRPr lang="en-US" b="1" dirty="0"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+mj-lt"/>
              </a:rPr>
              <a:t>2</a:t>
            </a:r>
            <a:endParaRPr lang="en-US" dirty="0">
              <a:solidFill>
                <a:srgbClr val="008000"/>
              </a:solidFill>
              <a:latin typeface="+mj-lt"/>
            </a:endParaRPr>
          </a:p>
          <a:p>
            <a:pPr>
              <a:buNone/>
              <a:tabLst>
                <a:tab pos="901700" algn="l"/>
                <a:tab pos="1258888" algn="l"/>
                <a:tab pos="1704975" algn="l"/>
                <a:tab pos="2328863" algn="l"/>
              </a:tabLst>
            </a:pPr>
            <a:r>
              <a:rPr lang="en-US" b="1" dirty="0">
                <a:latin typeface="+mj-lt"/>
              </a:rPr>
              <a:t>⊕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4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 code: </a:t>
            </a:r>
            <a:r>
              <a:rPr lang="en-US" sz="3600" i="1" dirty="0"/>
              <a:t>d</a:t>
            </a:r>
            <a:r>
              <a:rPr lang="en-US" sz="3600" baseline="-25000" dirty="0"/>
              <a:t>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32" y="1540867"/>
            <a:ext cx="4805680" cy="3644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b="1" dirty="0"/>
              <a:t>Change one data bit, </a:t>
            </a:r>
            <a:r>
              <a:rPr lang="en-US" dirty="0"/>
              <a:t>either: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Two P</a:t>
            </a:r>
            <a:r>
              <a:rPr lang="en-US" i="1" baseline="-25000" dirty="0"/>
              <a:t>i</a:t>
            </a:r>
            <a:r>
              <a:rPr lang="en-US" dirty="0"/>
              <a:t> change, or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/>
              <a:t>Three P</a:t>
            </a:r>
            <a:r>
              <a:rPr lang="en-US" i="1" baseline="-25000" dirty="0"/>
              <a:t>i</a:t>
            </a:r>
            <a:r>
              <a:rPr lang="en-US" dirty="0"/>
              <a:t> change</a:t>
            </a:r>
          </a:p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endParaRPr lang="en-US" dirty="0">
              <a:sym typeface="Wingdings"/>
            </a:endParaRPr>
          </a:p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Change two data bits, either: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Two P</a:t>
            </a:r>
            <a:r>
              <a:rPr lang="en-US" i="1" baseline="-25000" dirty="0">
                <a:sym typeface="Wingdings"/>
              </a:rPr>
              <a:t>i</a:t>
            </a:r>
            <a:r>
              <a:rPr lang="en-US" dirty="0">
                <a:sym typeface="Wingdings"/>
              </a:rPr>
              <a:t> change, or </a:t>
            </a:r>
          </a:p>
          <a:p>
            <a:pPr lvl="1"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dirty="0">
                <a:sym typeface="Wingdings"/>
              </a:rPr>
              <a:t>One P</a:t>
            </a:r>
            <a:r>
              <a:rPr lang="en-US" i="1" baseline="-25000" dirty="0">
                <a:sym typeface="Wingdings"/>
              </a:rPr>
              <a:t>i</a:t>
            </a:r>
            <a:r>
              <a:rPr lang="en-US" dirty="0">
                <a:sym typeface="Wingdings"/>
              </a:rPr>
              <a:t>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9001" y="1915804"/>
            <a:ext cx="311285" cy="28123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9000" y="3747160"/>
            <a:ext cx="311285" cy="28123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DAF049-497A-1F47-9219-E880A2D4AB8C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37B044-DE25-F043-BEFB-0D05A601C312}"/>
                </a:ext>
              </a:extLst>
            </p:cNvPr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9F72C1-1486-1048-A16B-6EBC36F8D29A}"/>
                </a:ext>
              </a:extLst>
            </p:cNvPr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3140B6-7D85-7E42-87A9-810FA4640F3A}"/>
                </a:ext>
              </a:extLst>
            </p:cNvPr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F32B9BE-3183-FB4D-8DB3-16E2A9C1E30C}"/>
                </a:ext>
              </a:extLst>
            </p:cNvPr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D73EE57-9A6E-D546-83D0-25B9F80273F0}"/>
                  </a:ext>
                </a:extLst>
              </p:cNvPr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3FFB54-50DD-5E42-A019-0C6E17D31577}"/>
                  </a:ext>
                </a:extLst>
              </p:cNvPr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857263-803C-EA40-A3D1-CCBC75C6606B}"/>
                </a:ext>
              </a:extLst>
            </p:cNvPr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9D528C6-6A0C-E640-ACA6-8ECDFE6A864D}"/>
                  </a:ext>
                </a:extLst>
              </p:cNvPr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6DB76F-C3F4-BC44-9132-5AE83E0642E8}"/>
                  </a:ext>
                </a:extLst>
              </p:cNvPr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03D156E-7A9A-444E-B3CA-10E01D7D01DC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12F1800-484E-7B4F-9B0C-991B942EE473}"/>
                </a:ext>
              </a:extLst>
            </p:cNvPr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DD034DD-64EC-A748-8DF8-EF8A5EEA0756}"/>
                  </a:ext>
                </a:extLst>
              </p:cNvPr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C1884B-322E-7C4C-B9A9-D2A38151C30C}"/>
                  </a:ext>
                </a:extLst>
              </p:cNvPr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81668D-7DD2-7240-A6C2-2314FE7102D6}"/>
                </a:ext>
              </a:extLst>
            </p:cNvPr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BE0B4EC-7F57-A640-ADFF-F5E8D951CE43}"/>
                  </a:ext>
                </a:extLst>
              </p:cNvPr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7AFB608-E4FE-134E-BF72-0802A10CA7EE}"/>
                  </a:ext>
                </a:extLst>
              </p:cNvPr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21A5DC-2DC6-3145-87BE-42FAD12B02FD}"/>
              </a:ext>
            </a:extLst>
          </p:cNvPr>
          <p:cNvSpPr txBox="1"/>
          <p:nvPr/>
        </p:nvSpPr>
        <p:spPr>
          <a:xfrm>
            <a:off x="962322" y="5114516"/>
            <a:ext cx="7143156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1439863" algn="l"/>
                <a:tab pos="2516188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3: Detect 2 bit errors, correct 1 bit error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Hamming (7, 4): Correcting One Bit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62342"/>
            <a:ext cx="5302859" cy="4954925"/>
          </a:xfrm>
        </p:spPr>
        <p:txBody>
          <a:bodyPr>
            <a:noAutofit/>
          </a:bodyPr>
          <a:lstStyle/>
          <a:p>
            <a:pPr>
              <a:tabLst>
                <a:tab pos="1439863" algn="l"/>
                <a:tab pos="2516188" algn="l"/>
              </a:tabLst>
            </a:pPr>
            <a:r>
              <a:rPr lang="en-US" b="1" dirty="0">
                <a:highlight>
                  <a:srgbClr val="FFFF99"/>
                </a:highlight>
              </a:rPr>
              <a:t>Infer which </a:t>
            </a:r>
            <a:r>
              <a:rPr lang="en-US" b="1" dirty="0"/>
              <a:t>corrupt bit </a:t>
            </a:r>
            <a:r>
              <a:rPr lang="en-US" dirty="0"/>
              <a:t>from </a:t>
            </a:r>
            <a:r>
              <a:rPr lang="en-US" b="1" dirty="0"/>
              <a:t>which</a:t>
            </a:r>
            <a:r>
              <a:rPr lang="en-US" dirty="0"/>
              <a:t> </a:t>
            </a:r>
            <a:r>
              <a:rPr lang="en-US" b="1" dirty="0"/>
              <a:t>parity checks fail:</a:t>
            </a:r>
          </a:p>
          <a:p>
            <a:pPr>
              <a:tabLst>
                <a:tab pos="1439863" algn="l"/>
                <a:tab pos="2516188" algn="l"/>
              </a:tabLst>
            </a:pPr>
            <a:endParaRPr lang="en-US" dirty="0"/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2</a:t>
            </a:r>
            <a:r>
              <a:rPr lang="en-US" dirty="0"/>
              <a:t> fail ⇒ Error in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and P</a:t>
            </a:r>
            <a:r>
              <a:rPr lang="en-US" baseline="-25000" dirty="0"/>
              <a:t>3</a:t>
            </a:r>
            <a:r>
              <a:rPr lang="en-US" dirty="0"/>
              <a:t> fail ⇒ Error in </a:t>
            </a:r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&amp; P</a:t>
            </a:r>
            <a:r>
              <a:rPr lang="en-US" baseline="-25000" dirty="0"/>
              <a:t>3</a:t>
            </a:r>
            <a:r>
              <a:rPr lang="en-US" dirty="0"/>
              <a:t> fail ⇒ Error in </a:t>
            </a:r>
            <a:r>
              <a:rPr lang="en-US" b="1" dirty="0"/>
              <a:t>D</a:t>
            </a:r>
            <a:r>
              <a:rPr lang="en-US" b="1" baseline="-25000" dirty="0"/>
              <a:t>3</a:t>
            </a:r>
            <a:endParaRPr lang="en-US" b="1" dirty="0"/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3</a:t>
            </a:r>
            <a:r>
              <a:rPr lang="en-US" dirty="0"/>
              <a:t> fail ⇒  Error in </a:t>
            </a:r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tabLst>
                <a:tab pos="1439863" algn="l"/>
                <a:tab pos="2516188" algn="l"/>
              </a:tabLst>
            </a:pPr>
            <a:r>
              <a:rPr lang="en-US" dirty="0"/>
              <a:t>What if just </a:t>
            </a:r>
            <a:r>
              <a:rPr lang="en-US" b="1" dirty="0">
                <a:highlight>
                  <a:srgbClr val="FFFF99"/>
                </a:highlight>
              </a:rPr>
              <a:t>one</a:t>
            </a:r>
            <a:r>
              <a:rPr lang="en-US" dirty="0"/>
              <a:t> parity check fails?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90B1C7-9114-084C-9A54-D3FCCF1C6AF5}"/>
              </a:ext>
            </a:extLst>
          </p:cNvPr>
          <p:cNvGrpSpPr/>
          <p:nvPr/>
        </p:nvGrpSpPr>
        <p:grpSpPr>
          <a:xfrm>
            <a:off x="4947223" y="1562342"/>
            <a:ext cx="3987489" cy="3005002"/>
            <a:chOff x="4947223" y="1562342"/>
            <a:chExt cx="3987489" cy="3005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A47156-D0B9-C348-9055-1D164421DE87}"/>
                </a:ext>
              </a:extLst>
            </p:cNvPr>
            <p:cNvSpPr txBox="1"/>
            <p:nvPr/>
          </p:nvSpPr>
          <p:spPr>
            <a:xfrm>
              <a:off x="6862994" y="206978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42E5E2-0ED6-654C-8B9C-0A810CE40131}"/>
                </a:ext>
              </a:extLst>
            </p:cNvPr>
            <p:cNvSpPr txBox="1"/>
            <p:nvPr/>
          </p:nvSpPr>
          <p:spPr>
            <a:xfrm>
              <a:off x="6369965" y="30418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AA56A6-1B6F-3C40-9530-131D12A53739}"/>
                </a:ext>
              </a:extLst>
            </p:cNvPr>
            <p:cNvSpPr txBox="1"/>
            <p:nvPr/>
          </p:nvSpPr>
          <p:spPr>
            <a:xfrm>
              <a:off x="7380225" y="303073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955E26-BE85-F142-9439-4FE9F73A674D}"/>
                </a:ext>
              </a:extLst>
            </p:cNvPr>
            <p:cNvGrpSpPr/>
            <p:nvPr/>
          </p:nvGrpSpPr>
          <p:grpSpPr>
            <a:xfrm>
              <a:off x="5400372" y="1562342"/>
              <a:ext cx="2127250" cy="2049944"/>
              <a:chOff x="5080545" y="3461466"/>
              <a:chExt cx="2127250" cy="204994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255474-AC04-F04F-87C3-8BE306008DC5}"/>
                  </a:ext>
                </a:extLst>
              </p:cNvPr>
              <p:cNvSpPr/>
              <p:nvPr/>
            </p:nvSpPr>
            <p:spPr>
              <a:xfrm>
                <a:off x="5297678" y="3601293"/>
                <a:ext cx="1910117" cy="1910117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9F2A1A-4F5D-584B-9DB1-66F5E0CCC3EC}"/>
                  </a:ext>
                </a:extLst>
              </p:cNvPr>
              <p:cNvSpPr txBox="1"/>
              <p:nvPr/>
            </p:nvSpPr>
            <p:spPr>
              <a:xfrm>
                <a:off x="5080545" y="3461466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E04E44-1EF9-854F-A0EC-42B1E7417653}"/>
                </a:ext>
              </a:extLst>
            </p:cNvPr>
            <p:cNvGrpSpPr/>
            <p:nvPr/>
          </p:nvGrpSpPr>
          <p:grpSpPr>
            <a:xfrm>
              <a:off x="4947223" y="2024007"/>
              <a:ext cx="3125252" cy="2280776"/>
              <a:chOff x="4627396" y="3923131"/>
              <a:chExt cx="3125252" cy="228077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91EC047-B244-9944-98E8-8648ADC38EF1}"/>
                  </a:ext>
                </a:extLst>
              </p:cNvPr>
              <p:cNvSpPr/>
              <p:nvPr/>
            </p:nvSpPr>
            <p:spPr>
              <a:xfrm>
                <a:off x="5842531" y="3923131"/>
                <a:ext cx="1910117" cy="19101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FAC156-65C0-8740-B7CB-C0A9DCC487EF}"/>
                  </a:ext>
                </a:extLst>
              </p:cNvPr>
              <p:cNvSpPr txBox="1"/>
              <p:nvPr/>
            </p:nvSpPr>
            <p:spPr>
              <a:xfrm>
                <a:off x="4627396" y="5742242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:all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93424FF-DD84-B743-8C40-8AA03112A75A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 flipV="1">
                <a:off x="5592725" y="5833248"/>
                <a:ext cx="762804" cy="13982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04E082A-A8F6-CC46-9EB8-7208926C241E}"/>
                </a:ext>
              </a:extLst>
            </p:cNvPr>
            <p:cNvGrpSpPr/>
            <p:nvPr/>
          </p:nvGrpSpPr>
          <p:grpSpPr>
            <a:xfrm>
              <a:off x="6675356" y="1562342"/>
              <a:ext cx="2259356" cy="2049944"/>
              <a:chOff x="6355529" y="3461466"/>
              <a:chExt cx="2259356" cy="204994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C01AAD0-F905-9B40-9DAE-7D478D66F01D}"/>
                  </a:ext>
                </a:extLst>
              </p:cNvPr>
              <p:cNvSpPr/>
              <p:nvPr/>
            </p:nvSpPr>
            <p:spPr>
              <a:xfrm>
                <a:off x="6355529" y="3601293"/>
                <a:ext cx="1910117" cy="1910117"/>
              </a:xfrm>
              <a:prstGeom prst="ellipse">
                <a:avLst/>
              </a:prstGeom>
              <a:solidFill>
                <a:srgbClr val="0000FF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8D6262-537B-4C4B-A4BB-A85911581F12}"/>
                  </a:ext>
                </a:extLst>
              </p:cNvPr>
              <p:cNvSpPr txBox="1"/>
              <p:nvPr/>
            </p:nvSpPr>
            <p:spPr>
              <a:xfrm>
                <a:off x="8093587" y="3461466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7B0C3D-83EA-754B-8A72-E70B22F4BE26}"/>
                </a:ext>
              </a:extLst>
            </p:cNvPr>
            <p:cNvGrpSpPr/>
            <p:nvPr/>
          </p:nvGrpSpPr>
          <p:grpSpPr>
            <a:xfrm>
              <a:off x="6218063" y="2657227"/>
              <a:ext cx="2475312" cy="1910117"/>
              <a:chOff x="5898236" y="4556351"/>
              <a:chExt cx="2475312" cy="191011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BAFBDA7-F960-7845-9D5D-42C7E01BF694}"/>
                  </a:ext>
                </a:extLst>
              </p:cNvPr>
              <p:cNvSpPr/>
              <p:nvPr/>
            </p:nvSpPr>
            <p:spPr>
              <a:xfrm>
                <a:off x="5898236" y="4556351"/>
                <a:ext cx="1910117" cy="1910117"/>
              </a:xfrm>
              <a:prstGeom prst="ellipse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7510A91-0E96-C04D-8A50-B9B8BB315E05}"/>
                  </a:ext>
                </a:extLst>
              </p:cNvPr>
              <p:cNvSpPr txBox="1"/>
              <p:nvPr/>
            </p:nvSpPr>
            <p:spPr>
              <a:xfrm>
                <a:off x="7852250" y="5415452"/>
                <a:ext cx="521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D74D35-2162-3F43-B18B-CBA95C0CF6D4}"/>
              </a:ext>
            </a:extLst>
          </p:cNvPr>
          <p:cNvSpPr txBox="1"/>
          <p:nvPr/>
        </p:nvSpPr>
        <p:spPr>
          <a:xfrm>
            <a:off x="447173" y="5598000"/>
            <a:ext cx="81734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Arial" charset="0"/>
                <a:ea typeface="Arial" charset="0"/>
                <a:cs typeface="Arial" charset="0"/>
              </a:rPr>
              <a:t>Summary: Higher rate (R = 4/7) code </a:t>
            </a:r>
            <a:r>
              <a:rPr lang="en-US" sz="2400" spc="-15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correcting one bit error </a:t>
            </a:r>
          </a:p>
        </p:txBody>
      </p:sp>
    </p:spTree>
    <p:extLst>
      <p:ext uri="{BB962C8B-B14F-4D97-AF65-F5344CB8AC3E}">
        <p14:creationId xmlns:p14="http://schemas.microsoft.com/office/powerpoint/2010/main" val="34807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Error control codes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Error detection codes</a:t>
            </a:r>
          </a:p>
          <a:p>
            <a:pPr lvl="1"/>
            <a:r>
              <a:rPr lang="en-US" b="1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55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838"/>
            <a:ext cx="8763000" cy="1962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r>
              <a:rPr lang="en-US" sz="2600" spc="-150" dirty="0"/>
              <a:t>Represent </a:t>
            </a:r>
            <a:r>
              <a:rPr lang="en-US" sz="2600" b="1" i="1" spc="-150" dirty="0"/>
              <a:t>k</a:t>
            </a:r>
            <a:r>
              <a:rPr lang="en-US" sz="2600" b="1" spc="-150" dirty="0"/>
              <a:t>-bit messages </a:t>
            </a:r>
            <a:r>
              <a:rPr lang="en-US" sz="2600" spc="-150" dirty="0"/>
              <a:t>as </a:t>
            </a:r>
            <a:r>
              <a:rPr lang="en-US" sz="2600" b="1" spc="-150" dirty="0">
                <a:highlight>
                  <a:srgbClr val="FFFF99"/>
                </a:highlight>
              </a:rPr>
              <a:t>degree </a:t>
            </a:r>
            <a:r>
              <a:rPr lang="en-US" sz="2600" b="1" i="1" spc="-150" dirty="0">
                <a:highlight>
                  <a:srgbClr val="FFFF99"/>
                </a:highlight>
              </a:rPr>
              <a:t>k </a:t>
            </a:r>
            <a:r>
              <a:rPr lang="en-US" sz="2600" b="1" spc="-150" dirty="0">
                <a:highlight>
                  <a:srgbClr val="FFFF99"/>
                </a:highlight>
              </a:rPr>
              <a:t>− 1 polynomials</a:t>
            </a:r>
          </a:p>
          <a:p>
            <a:pPr lvl="1"/>
            <a:r>
              <a:rPr lang="en-US" b="1" dirty="0"/>
              <a:t>Each coefficient in polynomial is zero or one, </a:t>
            </a:r>
            <a:r>
              <a:rPr lang="en-US" b="1" i="1" dirty="0"/>
              <a:t>e.g.</a:t>
            </a:r>
            <a:r>
              <a:rPr lang="en-US" b="1" dirty="0"/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14945" y="3011059"/>
            <a:ext cx="4714109" cy="951840"/>
            <a:chOff x="2465007" y="4494907"/>
            <a:chExt cx="4714109" cy="951840"/>
          </a:xfrm>
        </p:grpSpPr>
        <p:sp>
          <p:nvSpPr>
            <p:cNvPr id="7" name="Rectangle 6"/>
            <p:cNvSpPr/>
            <p:nvPr/>
          </p:nvSpPr>
          <p:spPr>
            <a:xfrm>
              <a:off x="2465007" y="5072820"/>
              <a:ext cx="4714109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   1        0       1        1       1       0</a:t>
              </a:r>
              <a:endParaRPr lang="en-US" sz="24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4757048" y="2625069"/>
              <a:ext cx="130032" cy="4714104"/>
            </a:xfrm>
            <a:prstGeom prst="leftBrace">
              <a:avLst>
                <a:gd name="adj1" fmla="val 3186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6388" y="4494907"/>
              <a:ext cx="2767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</a:rPr>
                <a:t>k</a:t>
              </a:r>
              <a:r>
                <a:rPr lang="en-US" dirty="0">
                  <a:latin typeface="+mj-lt"/>
                </a:rPr>
                <a:t> = 6 bits of message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1340" y="4207377"/>
            <a:ext cx="65238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+mj-lt"/>
              </a:rPr>
              <a:t>M</a:t>
            </a:r>
            <a:r>
              <a:rPr lang="en-US" sz="2500" dirty="0">
                <a:latin typeface="+mj-lt"/>
              </a:rPr>
              <a:t>(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dirty="0">
                <a:latin typeface="+mj-lt"/>
              </a:rPr>
              <a:t>) =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5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0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4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3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baseline="30000" dirty="0">
                <a:latin typeface="+mj-lt"/>
              </a:rPr>
              <a:t>2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1</a:t>
            </a:r>
            <a:r>
              <a:rPr lang="en-US" sz="2500" i="1" dirty="0">
                <a:latin typeface="+mj-lt"/>
              </a:rPr>
              <a:t>x</a:t>
            </a:r>
            <a:r>
              <a:rPr lang="en-US" sz="2500" dirty="0">
                <a:latin typeface="+mj-lt"/>
              </a:rPr>
              <a:t> + </a:t>
            </a:r>
            <a:r>
              <a:rPr lang="en-US" sz="2500" b="1" dirty="0">
                <a:solidFill>
                  <a:srgbClr val="1F497D"/>
                </a:solidFill>
                <a:highlight>
                  <a:srgbClr val="FFFF99"/>
                </a:highlight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83211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Modulo-2 Arithmetic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501" y="1440023"/>
            <a:ext cx="8739999" cy="79603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Addition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subtraction</a:t>
            </a:r>
            <a:r>
              <a:rPr lang="en-US" dirty="0">
                <a:latin typeface="+mj-lt"/>
              </a:rPr>
              <a:t> are </a:t>
            </a:r>
            <a:r>
              <a:rPr lang="en-US" b="1" dirty="0">
                <a:latin typeface="+mj-lt"/>
              </a:rPr>
              <a:t>both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  <a:latin typeface="+mj-lt"/>
              </a:rPr>
              <a:t>exclusive-or without carry or borrow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7840" y="322605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0652" y="3226053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101110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0652" y="353244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0411" y="389264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411" y="4185584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5727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384" y="455217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634" y="4877313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7068" y="5248275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110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443238" y="3482649"/>
            <a:ext cx="314829" cy="1588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01447" y="3326028"/>
            <a:ext cx="127626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0411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31291" y="3681564"/>
            <a:ext cx="0" cy="333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12729" y="3681564"/>
            <a:ext cx="0" cy="95335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84054" y="3681564"/>
            <a:ext cx="0" cy="16420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64634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8857" y="2832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156" y="2495770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Multiplication example: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495770"/>
            <a:ext cx="280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Division example: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83406" y="3394868"/>
            <a:ext cx="89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u="sng" dirty="0"/>
              <a:t>  110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3769" y="2957435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1101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63769" y="3824845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0000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81778" y="4238855"/>
            <a:ext cx="109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11010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9788" y="4673267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u="sng" dirty="0"/>
              <a:t>110100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9788" y="5087277"/>
            <a:ext cx="127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101110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0194" y="5575335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2953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8" grpId="0"/>
      <p:bldP spid="36" grpId="0"/>
      <p:bldP spid="37" grpId="0"/>
      <p:bldP spid="42" grpId="0"/>
      <p:bldP spid="43" grpId="0"/>
      <p:bldP spid="44" grpId="0"/>
      <p:bldP spid="45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502" y="1406256"/>
            <a:ext cx="8427456" cy="50937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(x)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is 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of length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baseline="30000" dirty="0"/>
              <a:t>5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i="1" dirty="0">
                <a:solidFill>
                  <a:srgbClr val="000000"/>
                </a:solidFill>
              </a:rPr>
              <a:t>x 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= 6)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Sender and receiver agree on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generator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polynomial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of degree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 − 1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i.e.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bits)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+ 1  (</a:t>
            </a:r>
            <a:r>
              <a:rPr lang="en-US" sz="2800" i="1" dirty="0"/>
              <a:t>g</a:t>
            </a:r>
            <a:r>
              <a:rPr lang="en-US" sz="2800" dirty="0"/>
              <a:t> = 4)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Calculate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padded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=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)∙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i="1" baseline="3000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−1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19138" lvl="1" indent="-274638">
              <a:lnSpc>
                <a:spcPct val="80000"/>
              </a:lnSpc>
            </a:pPr>
            <a:r>
              <a:rPr lang="en-US" sz="2800" i="1" dirty="0"/>
              <a:t>i.e.</a:t>
            </a:r>
            <a:r>
              <a:rPr lang="en-US" sz="2800" dirty="0"/>
              <a:t>, right-pad with </a:t>
            </a:r>
            <a:r>
              <a:rPr lang="en-US" sz="2800" i="1" dirty="0"/>
              <a:t>g − </a:t>
            </a:r>
            <a:r>
              <a:rPr lang="en-US" sz="2800" dirty="0"/>
              <a:t>1 zeroes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e.g.: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/>
              <a:t>T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</a:t>
            </a:r>
            <a:r>
              <a:rPr lang="en-US" sz="2800" i="1" dirty="0"/>
              <a:t> </a:t>
            </a:r>
            <a:r>
              <a:rPr lang="en-US" sz="2800" dirty="0"/>
              <a:t>M(x)∙</a:t>
            </a:r>
            <a:r>
              <a:rPr lang="en-US" sz="2800" i="1" dirty="0"/>
              <a:t>x</a:t>
            </a:r>
            <a:r>
              <a:rPr lang="en-US" sz="2800" i="1" baseline="30000" dirty="0"/>
              <a:t>3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8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6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5</a:t>
            </a:r>
            <a:r>
              <a:rPr lang="en-US" sz="2800" dirty="0"/>
              <a:t> + </a:t>
            </a:r>
            <a:r>
              <a:rPr lang="en-US" sz="2800" i="1" dirty="0"/>
              <a:t>x</a:t>
            </a:r>
            <a:r>
              <a:rPr lang="en-US" sz="2800" baseline="30000" dirty="0"/>
              <a:t>4</a:t>
            </a:r>
            <a:endParaRPr lang="en-US" sz="2800" b="1" i="1" baseline="30000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19441" y="1751234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</a:rPr>
              <a:t>1 0 1 1 1 0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1972" y="3325309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1 0 0 1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05563" y="5602247"/>
            <a:ext cx="2603411" cy="374188"/>
            <a:chOff x="5820087" y="5556631"/>
            <a:chExt cx="2603411" cy="374188"/>
          </a:xfrm>
        </p:grpSpPr>
        <p:sp>
          <p:nvSpPr>
            <p:cNvPr id="14" name="Rectangle 13"/>
            <p:cNvSpPr/>
            <p:nvPr/>
          </p:nvSpPr>
          <p:spPr>
            <a:xfrm>
              <a:off x="5820087" y="5556631"/>
              <a:ext cx="1696526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1 0 1 1 1 0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16613" y="5556892"/>
              <a:ext cx="906885" cy="3739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0 0 0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23190"/>
            <a:ext cx="8739999" cy="9539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Divide </a:t>
            </a:r>
            <a:r>
              <a:rPr lang="en-US" dirty="0"/>
              <a:t>padded message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by generator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914400" lvl="1" indent="-514350"/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remainder</a:t>
            </a:r>
            <a:r>
              <a:rPr lang="en-US" dirty="0"/>
              <a:t>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r>
              <a:rPr lang="en-US" dirty="0"/>
              <a:t> is the </a:t>
            </a:r>
            <a:r>
              <a:rPr lang="en-US" b="1" dirty="0">
                <a:solidFill>
                  <a:srgbClr val="FF6600"/>
                </a:solidFill>
              </a:rPr>
              <a:t>CRC: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632" y="2696118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1 0 1 1 1 0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562" y="2696379"/>
            <a:ext cx="935053" cy="37392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0 0 0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793" y="2696118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1 0 0 1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5693" y="2582471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5693" y="2582470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8815" y="212035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3275" y="299978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7928" y="331927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8541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4436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0408" y="3573502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03722" y="3887872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1 0 1 0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3722" y="4138694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63913" y="445481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0 1 1  0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2263" y="2113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60518" y="470035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15043" y="500698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1 1  0 0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20408" y="3207402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55010" y="3207402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91477" y="3207402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53497" y="3207402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99900" y="3207402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62247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0035" y="21203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16793" y="52596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79233" y="557829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1  0 1 0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82329" y="582914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1  0 0 1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19531" y="6145375"/>
            <a:ext cx="86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+mj-lt"/>
              </a:rPr>
              <a:t>0 1 1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153" y="6145375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6600"/>
                </a:solidFill>
                <a:latin typeface="+mj-lt"/>
              </a:rPr>
              <a:t>R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(</a:t>
            </a:r>
            <a:r>
              <a:rPr lang="en-US" sz="2400" b="1" i="1" dirty="0">
                <a:solidFill>
                  <a:srgbClr val="FF66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) = </a:t>
            </a:r>
            <a:r>
              <a:rPr lang="en-US" sz="2400" b="1" i="1" dirty="0">
                <a:solidFill>
                  <a:srgbClr val="FF6600"/>
                </a:solidFill>
                <a:latin typeface="+mj-lt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+mj-lt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39105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9" grpId="0"/>
      <p:bldP spid="40" grpId="0"/>
      <p:bldP spid="57" grpId="0"/>
      <p:bldP spid="58" grpId="0"/>
      <p:bldP spid="64" grpId="0"/>
      <p:bldP spid="6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5500" y="1457022"/>
            <a:ext cx="7175042" cy="34928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 techniques we’ll discuss today are </a:t>
            </a:r>
            <a:r>
              <a:rPr lang="en-US" b="1" dirty="0">
                <a:solidFill>
                  <a:srgbClr val="0070C0"/>
                </a:solidFill>
                <a:highlight>
                  <a:srgbClr val="CCFFFF"/>
                </a:highlight>
              </a:rPr>
              <a:t>pervasive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throughout the internetworking stack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Based on theory, but </a:t>
            </a:r>
            <a:r>
              <a:rPr lang="en-US" b="1" dirty="0">
                <a:solidFill>
                  <a:srgbClr val="0070C0"/>
                </a:solidFill>
              </a:rPr>
              <a:t>broadly applicable </a:t>
            </a:r>
            <a:r>
              <a:rPr lang="en-US" dirty="0"/>
              <a:t>in practice, in other areas: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 disk drives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Optical media (CD, DVD, </a:t>
            </a:r>
            <a:r>
              <a:rPr lang="en-US" i="1" dirty="0"/>
              <a:t>&amp; c.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Satellite, mobile communications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coding used?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63255" y="2294452"/>
            <a:ext cx="1848509" cy="2468407"/>
            <a:chOff x="5339868" y="2311052"/>
            <a:chExt cx="2400300" cy="3205240"/>
          </a:xfrm>
        </p:grpSpPr>
        <p:sp>
          <p:nvSpPr>
            <p:cNvPr id="14" name="Rectangle 13"/>
            <p:cNvSpPr/>
            <p:nvPr/>
          </p:nvSpPr>
          <p:spPr>
            <a:xfrm>
              <a:off x="5339868" y="2311052"/>
              <a:ext cx="2400300" cy="64104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Application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9868" y="2952100"/>
              <a:ext cx="2400300" cy="64104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Transport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9868" y="3593148"/>
              <a:ext cx="2400300" cy="6410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Network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9868" y="4234196"/>
              <a:ext cx="2400300" cy="64104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</a:rPr>
                <a:t>Link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9868" y="4875244"/>
              <a:ext cx="2400300" cy="64104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Physical</a:t>
              </a: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167F7FBB-4E60-1A4F-BB72-11CB6100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0" y="5141971"/>
            <a:ext cx="8726264" cy="10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In 463, we cover the </a:t>
            </a:r>
            <a:r>
              <a:rPr lang="en-US" b="0" dirty="0">
                <a:highlight>
                  <a:srgbClr val="FFFF00"/>
                </a:highlight>
              </a:rPr>
              <a:t>“tip of the iceberg”</a:t>
            </a:r>
            <a:r>
              <a:rPr lang="en-US" b="0" dirty="0"/>
              <a:t> of error detection and control codes</a:t>
            </a:r>
          </a:p>
        </p:txBody>
      </p:sp>
    </p:spTree>
    <p:extLst>
      <p:ext uri="{BB962C8B-B14F-4D97-AF65-F5344CB8AC3E}">
        <p14:creationId xmlns:p14="http://schemas.microsoft.com/office/powerpoint/2010/main" val="1328449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42877"/>
            <a:ext cx="8739999" cy="4972435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en-US" b="1" dirty="0"/>
              <a:t>The sender transmits codeword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=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</a:p>
          <a:p>
            <a:pPr marL="719138" lvl="1" indent="-319088">
              <a:lnSpc>
                <a:spcPct val="80000"/>
              </a:lnSpc>
            </a:pPr>
            <a:r>
              <a:rPr lang="en-US" i="1" dirty="0"/>
              <a:t>i.e.</a:t>
            </a:r>
            <a:r>
              <a:rPr lang="en-US" dirty="0"/>
              <a:t>, the sender transmits the original message with the CRC bits appended to the end</a:t>
            </a:r>
          </a:p>
          <a:p>
            <a:pPr marL="719138" lvl="1" indent="-319088">
              <a:lnSpc>
                <a:spcPct val="8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719138" lvl="1" indent="-319088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Continuing our example,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8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6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dirty="0"/>
              <a:t> + 1</a:t>
            </a:r>
          </a:p>
          <a:p>
            <a:pPr marL="719138" lvl="1" indent="-319088">
              <a:lnSpc>
                <a:spcPct val="80000"/>
              </a:lnSpc>
            </a:pPr>
            <a:endParaRPr lang="en-US" dirty="0"/>
          </a:p>
          <a:p>
            <a:pPr marL="319088" indent="-319088"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at the sender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1A3FA-1CFF-554E-9339-AEE7FBC8EC07}"/>
              </a:ext>
            </a:extLst>
          </p:cNvPr>
          <p:cNvGrpSpPr/>
          <p:nvPr/>
        </p:nvGrpSpPr>
        <p:grpSpPr>
          <a:xfrm>
            <a:off x="5710842" y="3556033"/>
            <a:ext cx="2548983" cy="374188"/>
            <a:chOff x="5710841" y="3168079"/>
            <a:chExt cx="2548983" cy="374188"/>
          </a:xfrm>
        </p:grpSpPr>
        <p:sp>
          <p:nvSpPr>
            <p:cNvPr id="6" name="Rectangle 5"/>
            <p:cNvSpPr/>
            <p:nvPr/>
          </p:nvSpPr>
          <p:spPr>
            <a:xfrm>
              <a:off x="5710841" y="3168079"/>
              <a:ext cx="1696526" cy="373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1 0 1 1 1 0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4771" y="3168340"/>
              <a:ext cx="935053" cy="37392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2400" b="1" dirty="0">
                  <a:solidFill>
                    <a:srgbClr val="FF6600"/>
                  </a:solidFill>
                </a:rPr>
                <a:t>0 1 1</a:t>
              </a:r>
              <a:endParaRPr lang="en-US" sz="2400" b="1" i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35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indent="-357188">
              <a:lnSpc>
                <a:spcPct val="60000"/>
              </a:lnSpc>
            </a:pPr>
            <a:r>
              <a:rPr lang="en-US" dirty="0"/>
              <a:t>Remember: </a:t>
            </a: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>
              <a:lnSpc>
                <a:spcPct val="60000"/>
              </a:lnSpc>
            </a:pPr>
            <a:r>
              <a:rPr lang="en-US" dirty="0"/>
              <a:t>What happens when we divide </a:t>
            </a:r>
            <a:r>
              <a:rPr lang="en-US" b="1" i="1" dirty="0">
                <a:solidFill>
                  <a:srgbClr val="3366FF"/>
                </a:solidFill>
              </a:rPr>
              <a:t>C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x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 / </a:t>
            </a:r>
            <a:r>
              <a:rPr lang="en-US" b="1" i="1" dirty="0">
                <a:solidFill>
                  <a:srgbClr val="1F497D"/>
                </a:solidFill>
              </a:rPr>
              <a:t>G</a:t>
            </a:r>
            <a:r>
              <a:rPr lang="en-US" b="1" dirty="0">
                <a:solidFill>
                  <a:srgbClr val="1F497D"/>
                </a:solidFill>
              </a:rPr>
              <a:t>(</a:t>
            </a:r>
            <a:r>
              <a:rPr lang="en-US" b="1" i="1" dirty="0">
                <a:solidFill>
                  <a:srgbClr val="1F497D"/>
                </a:solidFill>
              </a:rPr>
              <a:t>x</a:t>
            </a:r>
            <a:r>
              <a:rPr lang="en-US" b="1" dirty="0">
                <a:solidFill>
                  <a:srgbClr val="1F497D"/>
                </a:solidFill>
              </a:rPr>
              <a:t>)</a:t>
            </a:r>
            <a:r>
              <a:rPr lang="en-US" dirty="0"/>
              <a:t>?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357188" indent="-357188">
              <a:lnSpc>
                <a:spcPct val="60000"/>
              </a:lnSpc>
            </a:pPr>
            <a:r>
              <a:rPr lang="en-US" b="1" i="1" dirty="0">
                <a:solidFill>
                  <a:srgbClr val="3366FF"/>
                </a:solidFill>
              </a:rPr>
              <a:t>C(x)</a:t>
            </a:r>
            <a:r>
              <a:rPr lang="en-US" dirty="0"/>
              <a:t> =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so </a:t>
            </a:r>
            <a:r>
              <a:rPr lang="en-US" b="1" dirty="0">
                <a:highlight>
                  <a:srgbClr val="FFFF99"/>
                </a:highlight>
              </a:rPr>
              <a:t>remainder</a:t>
            </a:r>
            <a:r>
              <a:rPr lang="en-US" dirty="0"/>
              <a:t> is</a:t>
            </a:r>
          </a:p>
          <a:p>
            <a:pPr marL="719138" lvl="1" indent="-319088">
              <a:lnSpc>
                <a:spcPct val="60000"/>
              </a:lnSpc>
            </a:pPr>
            <a:endParaRPr lang="en-US" b="1" dirty="0"/>
          </a:p>
          <a:p>
            <a:pPr marL="719138" lvl="1" indent="-3190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),</a:t>
            </a:r>
            <a:r>
              <a:rPr lang="en-US" dirty="0"/>
              <a:t> </a:t>
            </a:r>
            <a:r>
              <a:rPr lang="en-US" b="1" dirty="0"/>
              <a:t>plus </a:t>
            </a:r>
          </a:p>
          <a:p>
            <a:pPr marL="719138" lvl="1" indent="-319088">
              <a:lnSpc>
                <a:spcPct val="60000"/>
              </a:lnSpc>
            </a:pPr>
            <a:endParaRPr lang="en-US" b="1" dirty="0"/>
          </a:p>
          <a:p>
            <a:pPr marL="719138" lvl="1" indent="-3190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dirty="0"/>
              <a:t>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i="1" dirty="0">
                <a:solidFill>
                  <a:srgbClr val="FF6600"/>
                </a:solidFill>
              </a:rPr>
              <a:t>x</a:t>
            </a:r>
            <a:r>
              <a:rPr lang="en-US" b="1" dirty="0">
                <a:solidFill>
                  <a:srgbClr val="FF6600"/>
                </a:solidFill>
              </a:rPr>
              <a:t>)</a:t>
            </a:r>
            <a:endParaRPr lang="en-US" dirty="0"/>
          </a:p>
          <a:p>
            <a:pPr marL="757238" lvl="1" indent="-357188">
              <a:lnSpc>
                <a:spcPct val="60000"/>
              </a:lnSpc>
            </a:pPr>
            <a:endParaRPr lang="en-US" dirty="0"/>
          </a:p>
          <a:p>
            <a:pPr marL="357188" indent="-357188">
              <a:lnSpc>
                <a:spcPct val="60000"/>
              </a:lnSpc>
            </a:pPr>
            <a:endParaRPr lang="en-US" dirty="0"/>
          </a:p>
          <a:p>
            <a:pPr marL="357188" indent="-357188">
              <a:lnSpc>
                <a:spcPct val="60000"/>
              </a:lnSpc>
            </a:pPr>
            <a:r>
              <a:rPr lang="en-US" dirty="0"/>
              <a:t>Recall, </a:t>
            </a:r>
            <a:r>
              <a:rPr lang="en-US" b="1" dirty="0"/>
              <a:t>addition is </a:t>
            </a:r>
            <a:r>
              <a:rPr lang="en-US" b="1" dirty="0">
                <a:highlight>
                  <a:srgbClr val="FFFF99"/>
                </a:highlight>
              </a:rPr>
              <a:t>exclusive-or</a:t>
            </a:r>
            <a:r>
              <a:rPr lang="en-US" b="1" dirty="0"/>
              <a:t> operation</a:t>
            </a:r>
            <a:r>
              <a:rPr lang="en-US" dirty="0"/>
              <a:t>, so:</a:t>
            </a:r>
          </a:p>
          <a:p>
            <a:pPr marL="1157288" lvl="2" indent="-357188">
              <a:lnSpc>
                <a:spcPct val="60000"/>
              </a:lnSpc>
            </a:pPr>
            <a:endParaRPr lang="en-US" b="1" dirty="0"/>
          </a:p>
          <a:p>
            <a:pPr marL="757238" lvl="1" indent="-357188">
              <a:lnSpc>
                <a:spcPct val="60000"/>
              </a:lnSpc>
            </a:pPr>
            <a:r>
              <a:rPr lang="en-US" b="1" dirty="0"/>
              <a:t>Remainder</a:t>
            </a:r>
            <a:r>
              <a:rPr lang="en-US" dirty="0"/>
              <a:t> [ </a:t>
            </a:r>
            <a:r>
              <a:rPr lang="en-US" b="1" i="1" dirty="0">
                <a:solidFill>
                  <a:srgbClr val="3366FF"/>
                </a:solidFill>
              </a:rPr>
              <a:t>C(x)</a:t>
            </a:r>
            <a:r>
              <a:rPr lang="en-US" dirty="0"/>
              <a:t>/</a:t>
            </a:r>
            <a:r>
              <a:rPr lang="en-US" b="1" i="1" dirty="0">
                <a:solidFill>
                  <a:schemeClr val="tx2"/>
                </a:solidFill>
              </a:rPr>
              <a:t>G(x)</a:t>
            </a:r>
            <a:r>
              <a:rPr lang="en-US" dirty="0"/>
              <a:t> ] =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+ </a:t>
            </a:r>
            <a:r>
              <a:rPr lang="en-US" b="1" i="1" dirty="0">
                <a:solidFill>
                  <a:srgbClr val="FF6600"/>
                </a:solidFill>
              </a:rPr>
              <a:t>R</a:t>
            </a:r>
            <a:r>
              <a:rPr lang="en-US" b="1" dirty="0">
                <a:solidFill>
                  <a:srgbClr val="FF6600"/>
                </a:solidFill>
              </a:rPr>
              <a:t>(x)</a:t>
            </a:r>
            <a:r>
              <a:rPr lang="en-US" dirty="0"/>
              <a:t> = 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CRC codewords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389324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Receiver divides received message </a:t>
            </a:r>
            <a:r>
              <a:rPr lang="en-US" b="1" i="1" dirty="0">
                <a:highlight>
                  <a:srgbClr val="FFFF00"/>
                </a:highlight>
              </a:rPr>
              <a:t>C′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 by generator </a:t>
            </a:r>
            <a:r>
              <a:rPr lang="en-US" b="1" i="1" dirty="0">
                <a:highlight>
                  <a:srgbClr val="FFFF00"/>
                </a:highlight>
              </a:rPr>
              <a:t>G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pPr marL="914400" lvl="1" indent="-514350"/>
            <a:r>
              <a:rPr lang="en-US" b="1" dirty="0">
                <a:solidFill>
                  <a:srgbClr val="00B050"/>
                </a:solidFill>
              </a:rPr>
              <a:t>If no errors occur, </a:t>
            </a:r>
            <a:r>
              <a:rPr lang="en-US" dirty="0">
                <a:solidFill>
                  <a:srgbClr val="000000"/>
                </a:solidFill>
              </a:rPr>
              <a:t>remainder will be </a:t>
            </a:r>
            <a:r>
              <a:rPr lang="en-US" b="1" dirty="0">
                <a:solidFill>
                  <a:srgbClr val="000000"/>
                </a:solidFill>
              </a:rPr>
              <a:t>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01004" y="2731933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1 0 1 1 1 0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4934" y="2732194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+mj-lt"/>
              </a:rPr>
              <a:t>0 1 1</a:t>
            </a:r>
            <a:endParaRPr lang="en-US" b="1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65" y="2731933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1 0 0 1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73065" y="2618286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3065" y="2618285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7026" y="21561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8559" y="302919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425" y="334867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6752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2647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5692" y="360290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006" y="391727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1 0 1 0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006" y="416810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411" y="4484222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0 1 1  0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0474" y="21489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3016" y="4729764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541" y="5036389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1 1  0 1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96344" y="3236809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946" y="3236809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413" y="3236809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9433" y="3236809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5836" y="3236809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30458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8246" y="2156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9291" y="528906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41731" y="5607705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1  0 0 1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44827" y="585855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1  0 0 1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24411" y="6184172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+mj-lt"/>
              </a:rPr>
              <a:t>0 0 0 </a:t>
            </a:r>
            <a:r>
              <a:rPr lang="en-US" b="1" dirty="0">
                <a:solidFill>
                  <a:srgbClr val="008000"/>
                </a:solidFill>
                <a:latin typeface="+mj-lt"/>
                <a:sym typeface="Wingdings"/>
              </a:rPr>
              <a:t> </a:t>
            </a:r>
            <a:r>
              <a:rPr lang="en-US" b="1">
                <a:solidFill>
                  <a:srgbClr val="008000"/>
                </a:solidFill>
                <a:latin typeface="+mj-lt"/>
                <a:sym typeface="Wingdings"/>
              </a:rPr>
              <a:t>no error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262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389324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Receiver divides received message </a:t>
            </a:r>
            <a:r>
              <a:rPr lang="en-US" b="1" i="1" dirty="0">
                <a:highlight>
                  <a:srgbClr val="FFFF00"/>
                </a:highlight>
              </a:rPr>
              <a:t>C′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 by generator </a:t>
            </a:r>
            <a:r>
              <a:rPr lang="en-US" b="1" i="1" dirty="0">
                <a:highlight>
                  <a:srgbClr val="FFFF00"/>
                </a:highlight>
              </a:rPr>
              <a:t>G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pPr marL="914400" lvl="1" indent="-514350"/>
            <a:r>
              <a:rPr lang="en-US" b="1" dirty="0">
                <a:solidFill>
                  <a:srgbClr val="FF0000"/>
                </a:solidFill>
              </a:rPr>
              <a:t>If errors occur,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remainder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 non-zero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4427" y="2952068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1 0 1 1 1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357" y="2952329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+mj-lt"/>
              </a:rPr>
              <a:t>0 1 1</a:t>
            </a:r>
            <a:endParaRPr lang="en-US" b="1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588" y="2952068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1 0 0 1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66488" y="2838421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6488" y="2838420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0449" y="23763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8559" y="324932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425" y="356881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175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6070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5692" y="382304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006" y="413741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1 0 1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006" y="4388235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411" y="470435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0 1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dirty="0">
                <a:latin typeface="+mj-lt"/>
              </a:rPr>
              <a:t>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3897" y="23690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3016" y="494989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7541" y="525652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dirty="0">
                <a:latin typeface="+mj-lt"/>
              </a:rPr>
              <a:t>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98624" y="3387143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33226" y="3387143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69693" y="3387143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31713" y="3387143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78116" y="3387143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3881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1669" y="23763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9291" y="5509200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85541" y="5838479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0 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0 0</a:t>
            </a:r>
            <a:r>
              <a:rPr lang="en-US" dirty="0">
                <a:latin typeface="+mj-lt"/>
              </a:rPr>
              <a:t>  </a:t>
            </a:r>
            <a:r>
              <a:rPr lang="en-US" b="1" dirty="0">
                <a:latin typeface="+mj-lt"/>
              </a:rPr>
              <a:t>1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/>
              </a:rPr>
              <a:t> </a:t>
            </a:r>
            <a:r>
              <a:rPr lang="en-US" b="1" dirty="0">
                <a:solidFill>
                  <a:srgbClr val="008000"/>
                </a:solidFill>
                <a:latin typeface="+mj-lt"/>
                <a:sym typeface="Wingdings"/>
              </a:rPr>
              <a:t>error detected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92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at the receiver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0475" y="2965227"/>
            <a:ext cx="1696526" cy="3739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1 0 1 1 1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4405" y="2965488"/>
            <a:ext cx="935053" cy="3739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+mj-lt"/>
              </a:rPr>
              <a:t>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6636" y="2965227"/>
            <a:ext cx="1150595" cy="37392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1 0 0 1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12536" y="2851580"/>
            <a:ext cx="0" cy="487836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12536" y="2851579"/>
            <a:ext cx="2971741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2070" y="238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9211" y="3249324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3863" y="356881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1796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7691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6344" y="382304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9658" y="4137413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9658" y="4388235"/>
            <a:ext cx="11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1 0 0 1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9849" y="470435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0 1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5518" y="23822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6454" y="494989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0 0 0  0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0979" y="525652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0 1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96344" y="3456943"/>
            <a:ext cx="0" cy="24845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946" y="3456943"/>
            <a:ext cx="0" cy="19287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413" y="3456943"/>
            <a:ext cx="0" cy="1366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9433" y="3456943"/>
            <a:ext cx="0" cy="80498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5836" y="3456943"/>
            <a:ext cx="0" cy="236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5502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3290" y="2389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92729" y="55092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1 0  0 1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35720" y="5827839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 </a:t>
            </a:r>
            <a:r>
              <a:rPr lang="en-US" sz="2400" b="1" dirty="0">
                <a:latin typeface="+mj-lt"/>
              </a:rPr>
              <a:t>0 0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+mj-lt"/>
                <a:sym typeface="Wingdings"/>
              </a:rPr>
              <a:t>undetected error!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023" y="3693601"/>
            <a:ext cx="5243955" cy="1074599"/>
          </a:xfrm>
          <a:prstGeom prst="roundRect">
            <a:avLst>
              <a:gd name="adj" fmla="val 10497"/>
            </a:avLst>
          </a:prstGeom>
          <a:solidFill>
            <a:srgbClr val="CCFFC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How many errors can the CRC detect?</a:t>
            </a:r>
          </a:p>
          <a:p>
            <a:pPr algn="ctr"/>
            <a:r>
              <a:rPr lang="en-US" dirty="0">
                <a:latin typeface="+mj-lt"/>
              </a:rPr>
              <a:t>☟</a:t>
            </a:r>
          </a:p>
          <a:p>
            <a:pPr algn="ctr"/>
            <a:r>
              <a:rPr lang="en-US" b="1" i="1" dirty="0">
                <a:latin typeface="+mj-lt"/>
              </a:rPr>
              <a:t>How do we choose generator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G(x)</a:t>
            </a:r>
            <a:r>
              <a:rPr lang="en-US" b="1" i="1" dirty="0">
                <a:latin typeface="+mj-lt"/>
              </a:rPr>
              <a:t>?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2F9EB45-B120-7341-9C0A-7BBEE534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01" y="1389324"/>
            <a:ext cx="8739999" cy="953903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Receiver divides received message </a:t>
            </a:r>
            <a:r>
              <a:rPr lang="en-US" b="1" i="1" dirty="0">
                <a:highlight>
                  <a:srgbClr val="FFFF00"/>
                </a:highlight>
              </a:rPr>
              <a:t>C′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 by generator </a:t>
            </a:r>
            <a:r>
              <a:rPr lang="en-US" b="1" i="1" dirty="0">
                <a:highlight>
                  <a:srgbClr val="FFFF00"/>
                </a:highlight>
              </a:rPr>
              <a:t>G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pPr marL="914400" lvl="1" indent="-514350"/>
            <a:r>
              <a:rPr lang="en-US" b="1" dirty="0">
                <a:solidFill>
                  <a:srgbClr val="FF0000"/>
                </a:solidFill>
              </a:rPr>
              <a:t>If errors occur,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remainder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 non-zero</a:t>
            </a:r>
          </a:p>
        </p:txBody>
      </p:sp>
    </p:spTree>
    <p:extLst>
      <p:ext uri="{BB962C8B-B14F-4D97-AF65-F5344CB8AC3E}">
        <p14:creationId xmlns:p14="http://schemas.microsoft.com/office/powerpoint/2010/main" val="9101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the 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0" y="1490926"/>
            <a:ext cx="8739999" cy="443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i="1" dirty="0"/>
              <a:t>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error polynomia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C′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the difference between the transmitted and received codeword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tells us </a:t>
            </a:r>
            <a:r>
              <a:rPr lang="en-US" b="1" dirty="0">
                <a:highlight>
                  <a:srgbClr val="FFFF00"/>
                </a:highlight>
              </a:rPr>
              <a:t>which bits the channel flipped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We can write the 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received message </a:t>
            </a:r>
            <a:r>
              <a:rPr lang="en-US" b="1" i="1" dirty="0">
                <a:solidFill>
                  <a:srgbClr val="000000"/>
                </a:solidFill>
                <a:highlight>
                  <a:srgbClr val="FFFF99"/>
                </a:highlight>
              </a:rPr>
              <a:t>C′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(</a:t>
            </a:r>
            <a:r>
              <a:rPr lang="en-US" b="1" i="1" dirty="0">
                <a:solidFill>
                  <a:srgbClr val="000000"/>
                </a:solidFill>
                <a:highlight>
                  <a:srgbClr val="FFFF99"/>
                </a:highlight>
              </a:rPr>
              <a:t>x</a:t>
            </a:r>
            <a:r>
              <a:rPr lang="en-US" b="1" dirty="0">
                <a:solidFill>
                  <a:srgbClr val="000000"/>
                </a:solidFill>
                <a:highlight>
                  <a:srgbClr val="FFFF99"/>
                </a:highlight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terms of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): </a:t>
            </a:r>
            <a:r>
              <a:rPr lang="en-US" i="1" dirty="0">
                <a:solidFill>
                  <a:srgbClr val="000000"/>
                </a:solidFill>
              </a:rPr>
              <a:t>C′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+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 so: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</a:t>
            </a:r>
            <a:r>
              <a:rPr lang="en-US" i="1" dirty="0">
                <a:solidFill>
                  <a:srgbClr val="000000"/>
                </a:solidFill>
              </a:rPr>
              <a:t>C′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 = </a:t>
            </a: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When does an error go </a:t>
            </a:r>
            <a:r>
              <a:rPr lang="en-US" b="1" dirty="0">
                <a:solidFill>
                  <a:srgbClr val="FF0000"/>
                </a:solidFill>
              </a:rPr>
              <a:t>undetected?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/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]</a:t>
            </a:r>
            <a:r>
              <a:rPr lang="en-US" dirty="0"/>
              <a:t> = 0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single-bit errors w/CRC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</a:rPr>
              <a:t>Suppose a single-bit error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bit-position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i="1" dirty="0">
                <a:highlight>
                  <a:srgbClr val="FFFF00"/>
                </a:highlight>
              </a:rPr>
              <a:t>E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dirty="0">
                <a:highlight>
                  <a:srgbClr val="FFFF00"/>
                </a:highlight>
              </a:rPr>
              <a:t>) = </a:t>
            </a:r>
            <a:r>
              <a:rPr lang="en-US" b="1" i="1" dirty="0">
                <a:highlight>
                  <a:srgbClr val="FFFF00"/>
                </a:highlight>
              </a:rPr>
              <a:t>x</a:t>
            </a:r>
            <a:r>
              <a:rPr lang="en-US" b="1" i="1" baseline="30000" dirty="0">
                <a:highlight>
                  <a:srgbClr val="FFFF00"/>
                </a:highlight>
              </a:rPr>
              <a:t>i</a:t>
            </a:r>
          </a:p>
          <a:p>
            <a:pPr>
              <a:lnSpc>
                <a:spcPct val="80000"/>
              </a:lnSpc>
            </a:pPr>
            <a:endParaRPr lang="en-US" b="1" i="1" baseline="30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/>
              <a:t>Choose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≥ 2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non-zero terms: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g</a:t>
            </a:r>
            <a:r>
              <a:rPr lang="en-US" baseline="30000" dirty="0">
                <a:solidFill>
                  <a:srgbClr val="000000"/>
                </a:solidFill>
              </a:rPr>
              <a:t>−1</a:t>
            </a:r>
            <a:r>
              <a:rPr lang="en-US" dirty="0">
                <a:solidFill>
                  <a:srgbClr val="000000"/>
                </a:solidFill>
              </a:rPr>
              <a:t> and 1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[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/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30000" dirty="0">
                <a:solidFill>
                  <a:srgbClr val="000000"/>
                </a:solidFill>
              </a:rPr>
              <a:t>g</a:t>
            </a:r>
            <a:r>
              <a:rPr lang="en-US" baseline="30000" dirty="0">
                <a:solidFill>
                  <a:srgbClr val="000000"/>
                </a:solidFill>
              </a:rPr>
              <a:t>−1</a:t>
            </a:r>
            <a:r>
              <a:rPr lang="en-US" dirty="0">
                <a:solidFill>
                  <a:srgbClr val="000000"/>
                </a:solidFill>
              </a:rPr>
              <a:t> + ⋯ + 1) ]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≠ 0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i="1" dirty="0"/>
              <a:t>e.g.</a:t>
            </a:r>
            <a:r>
              <a:rPr lang="en-US" b="1" dirty="0"/>
              <a:t>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Therefore a </a:t>
            </a:r>
            <a:r>
              <a:rPr lang="en-US" b="1" dirty="0">
                <a:solidFill>
                  <a:srgbClr val="00B050"/>
                </a:solidFill>
              </a:rPr>
              <a:t>CRC with above choice of </a:t>
            </a:r>
            <a:r>
              <a:rPr lang="en-US" b="1" i="1" dirty="0">
                <a:solidFill>
                  <a:srgbClr val="00B050"/>
                </a:solidFill>
              </a:rPr>
              <a:t>G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en-US" b="1" i="1" dirty="0">
                <a:solidFill>
                  <a:srgbClr val="00B050"/>
                </a:solidFill>
              </a:rPr>
              <a:t>x</a:t>
            </a:r>
            <a:r>
              <a:rPr lang="en-US" b="1" dirty="0">
                <a:solidFill>
                  <a:srgbClr val="00B050"/>
                </a:solidFill>
              </a:rPr>
              <a:t>) always detects single-bit errors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the received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29258" y="3298174"/>
            <a:ext cx="2276597" cy="1225309"/>
            <a:chOff x="5954994" y="4112387"/>
            <a:chExt cx="2276597" cy="1225308"/>
          </a:xfrm>
        </p:grpSpPr>
        <p:sp>
          <p:nvSpPr>
            <p:cNvPr id="7" name="Rectangle 6"/>
            <p:cNvSpPr/>
            <p:nvPr/>
          </p:nvSpPr>
          <p:spPr>
            <a:xfrm>
              <a:off x="6918191" y="4512497"/>
              <a:ext cx="1239376" cy="274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0 0 1 0 0 0</a:t>
              </a:r>
              <a:endParaRPr lang="en-US" sz="16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4994" y="4512497"/>
              <a:ext cx="858431" cy="27449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1 0 0 1</a:t>
              </a:r>
              <a:endParaRPr lang="en-US" sz="1600" i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863469" y="4451242"/>
              <a:ext cx="0" cy="336011"/>
            </a:xfrm>
            <a:prstGeom prst="line">
              <a:avLst/>
            </a:prstGeom>
            <a:ln w="19050" cap="rnd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63469" y="4451242"/>
              <a:ext cx="1341916" cy="0"/>
            </a:xfrm>
            <a:prstGeom prst="line">
              <a:avLst/>
            </a:prstGeom>
            <a:ln w="19050" cap="rnd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03427" y="4112387"/>
              <a:ext cx="298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36156" y="4732330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+mj-lt"/>
                </a:rPr>
                <a:t>1 0 0 1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7696" y="4999141"/>
              <a:ext cx="413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1</a:t>
              </a:r>
              <a:r>
                <a:rPr lang="en-US" sz="1600" dirty="0">
                  <a:latin typeface="+mj-lt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207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detecting properties of the 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r>
              <a:rPr lang="en-US" dirty="0"/>
              <a:t>The CRC will detect:</a:t>
            </a:r>
          </a:p>
          <a:p>
            <a:pPr lvl="1">
              <a:buClr>
                <a:srgbClr val="008000"/>
              </a:buClr>
              <a:buFont typeface="Arial"/>
              <a:buChar char="✔"/>
            </a:pPr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single-bit</a:t>
            </a:r>
            <a:r>
              <a:rPr lang="en-US" dirty="0"/>
              <a:t> </a:t>
            </a:r>
            <a:r>
              <a:rPr lang="en-US" b="1" dirty="0">
                <a:highlight>
                  <a:srgbClr val="FFFF99"/>
                </a:highlight>
              </a:rPr>
              <a:t>errors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G(x)</a:t>
            </a:r>
            <a:r>
              <a:rPr lang="en-US" dirty="0"/>
              <a:t> has two non-zero terms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burst errors</a:t>
            </a:r>
            <a:r>
              <a:rPr lang="en-US" dirty="0"/>
              <a:t> of </a:t>
            </a:r>
            <a:r>
              <a:rPr lang="en-US" b="1" dirty="0"/>
              <a:t>length ≤ </a:t>
            </a:r>
            <a:r>
              <a:rPr lang="en-US" b="1" i="1" dirty="0"/>
              <a:t>g </a:t>
            </a:r>
            <a:r>
              <a:rPr lang="en-US" b="1" dirty="0"/>
              <a:t>− 1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begins with </a:t>
            </a:r>
            <a:r>
              <a:rPr lang="en-US" i="1" dirty="0"/>
              <a:t>x</a:t>
            </a:r>
            <a:r>
              <a:rPr lang="en-US" i="1" baseline="30000" dirty="0"/>
              <a:t>g</a:t>
            </a:r>
            <a:r>
              <a:rPr lang="en-US" baseline="30000" dirty="0"/>
              <a:t>−1</a:t>
            </a:r>
            <a:r>
              <a:rPr lang="en-US" dirty="0"/>
              <a:t> and ends with 1</a:t>
            </a:r>
          </a:p>
          <a:p>
            <a:pPr lvl="2"/>
            <a:r>
              <a:rPr lang="en-US" dirty="0"/>
              <a:t>Similar argument to previous property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</a:t>
            </a:r>
            <a:r>
              <a:rPr lang="en-US" b="1" dirty="0">
                <a:highlight>
                  <a:srgbClr val="FFFF99"/>
                </a:highlight>
              </a:rPr>
              <a:t>double-bit errors</a:t>
            </a:r>
          </a:p>
          <a:p>
            <a:pPr lvl="2"/>
            <a:r>
              <a:rPr lang="en-US" dirty="0"/>
              <a:t>With conditions on the frame length and choice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</a:t>
            </a:r>
            <a:r>
              <a:rPr lang="en-US" b="1" dirty="0">
                <a:highlight>
                  <a:srgbClr val="FFFF99"/>
                </a:highlight>
              </a:rPr>
              <a:t>odd number of errors</a:t>
            </a:r>
          </a:p>
          <a:p>
            <a:pPr lvl="2"/>
            <a:r>
              <a:rPr lang="en-US" dirty="0"/>
              <a:t>Provided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contains an even number of non-zero coefficients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9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E87DF-CE9E-3A45-93AD-BDEE9DF4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Far less overhead </a:t>
            </a:r>
            <a:r>
              <a:rPr lang="en-US" dirty="0"/>
              <a:t>than error correcting codes</a:t>
            </a:r>
          </a:p>
          <a:p>
            <a:pPr lvl="1"/>
            <a:r>
              <a:rPr lang="en-US" dirty="0"/>
              <a:t>Typically </a:t>
            </a:r>
            <a:r>
              <a:rPr lang="en-US" b="1" dirty="0">
                <a:solidFill>
                  <a:srgbClr val="009900"/>
                </a:solidFill>
              </a:rPr>
              <a:t>16 to 32 bits </a:t>
            </a:r>
            <a:r>
              <a:rPr lang="en-US" dirty="0"/>
              <a:t>on a </a:t>
            </a:r>
            <a:r>
              <a:rPr lang="en-US" b="1" dirty="0"/>
              <a:t>1,500 byte (12 Kbit) frame</a:t>
            </a:r>
          </a:p>
          <a:p>
            <a:pPr lvl="1"/>
            <a:endParaRPr lang="en-US" b="1" dirty="0"/>
          </a:p>
          <a:p>
            <a:r>
              <a:rPr lang="en-US" b="1" dirty="0"/>
              <a:t>Error detecting </a:t>
            </a:r>
            <a:r>
              <a:rPr lang="en-US" dirty="0"/>
              <a:t>properties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more complicated</a:t>
            </a:r>
          </a:p>
          <a:p>
            <a:endParaRPr lang="en-US" b="1" dirty="0"/>
          </a:p>
          <a:p>
            <a:pPr lvl="1"/>
            <a:r>
              <a:rPr lang="en-US" spc="-150" dirty="0"/>
              <a:t>But in practice, </a:t>
            </a:r>
            <a:r>
              <a:rPr lang="en-US" b="1" spc="-150" dirty="0"/>
              <a:t>“missed” bit errors are </a:t>
            </a:r>
            <a:r>
              <a:rPr lang="en-US" b="1" spc="-150" dirty="0">
                <a:solidFill>
                  <a:srgbClr val="009900"/>
                </a:solidFill>
              </a:rPr>
              <a:t>exceedingly rare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B7266-592D-214B-91B6-2459DA97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2A0D1D-4D90-7046-9E5A-772B595B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detecting code: CRC</a:t>
            </a:r>
          </a:p>
        </p:txBody>
      </p:sp>
    </p:spTree>
    <p:extLst>
      <p:ext uri="{BB962C8B-B14F-4D97-AF65-F5344CB8AC3E}">
        <p14:creationId xmlns:p14="http://schemas.microsoft.com/office/powerpoint/2010/main" val="2204216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Next Week’s Precepts: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Midterm Review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Practical Wi-Fi Codes: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Convolutional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58" name="Elbow Connector 57"/>
          <p:cNvCxnSpPr>
            <a:stCxn id="56" idx="0"/>
            <a:endCxn id="59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7" name="Left Brace 76"/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79" name="Elbow Connector 78"/>
          <p:cNvCxnSpPr>
            <a:stCxn id="56" idx="0"/>
            <a:endCxn id="77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807DA21-7D4A-A045-AF21-A23E69B78098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</p:spTree>
    <p:extLst>
      <p:ext uri="{BB962C8B-B14F-4D97-AF65-F5344CB8AC3E}">
        <p14:creationId xmlns:p14="http://schemas.microsoft.com/office/powerpoint/2010/main" val="263907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1" name="Elbow Connector 40"/>
          <p:cNvCxnSpPr>
            <a:stCxn id="43" idx="0"/>
            <a:endCxn id="48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4" name="Left Brace 63"/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5" name="Elbow Connector 64"/>
          <p:cNvCxnSpPr>
            <a:stCxn id="43" idx="0"/>
            <a:endCxn id="64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59" name="TextBox 82958"/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91E14800-A3A5-E944-85A4-7CA46C8AD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6900F3F-141C-4F4A-80E0-907B7C61646D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0788BCE-8CCB-F544-93D4-22C1DDBEC58E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6646319-F173-3847-88CE-E3D583502DDC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122BD67-7EA6-A94C-A1F2-466C5AC0D4B7}"/>
              </a:ext>
            </a:extLst>
          </p:cNvPr>
          <p:cNvCxnSpPr>
            <a:stCxn id="39" idx="0"/>
            <a:endCxn id="46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eft Brace 45">
            <a:extLst>
              <a:ext uri="{FF2B5EF4-FFF2-40B4-BE49-F238E27FC236}">
                <a16:creationId xmlns:a16="http://schemas.microsoft.com/office/drawing/2014/main" id="{D7969C55-C16A-1C46-8E34-2A58C2F9F851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C7840DE6-7827-AF43-9CEF-26DFEBD78AEB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B564DDC-595A-A845-8E15-A2066C093994}"/>
              </a:ext>
            </a:extLst>
          </p:cNvPr>
          <p:cNvCxnSpPr>
            <a:stCxn id="39" idx="0"/>
            <a:endCxn id="47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4906B1-D65E-F34F-90AE-0D3264996F7F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</p:spTree>
    <p:extLst>
      <p:ext uri="{BB962C8B-B14F-4D97-AF65-F5344CB8AC3E}">
        <p14:creationId xmlns:p14="http://schemas.microsoft.com/office/powerpoint/2010/main" val="420128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35122" y="4165297"/>
            <a:ext cx="3652341" cy="461793"/>
            <a:chOff x="5829300" y="4667781"/>
            <a:chExt cx="3652341" cy="461793"/>
          </a:xfrm>
        </p:grpSpPr>
        <p:sp>
          <p:nvSpPr>
            <p:cNvPr id="31" name="Rounded Rectangle 30"/>
            <p:cNvSpPr/>
            <p:nvPr/>
          </p:nvSpPr>
          <p:spPr>
            <a:xfrm>
              <a:off x="5829300" y="4825224"/>
              <a:ext cx="1074090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header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03389" y="4823630"/>
              <a:ext cx="1838887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payload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742277" y="4825673"/>
              <a:ext cx="739364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LL CRC</a:t>
              </a:r>
            </a:p>
          </p:txBody>
        </p:sp>
        <p:sp>
          <p:nvSpPr>
            <p:cNvPr id="34" name="Left Brace 33"/>
            <p:cNvSpPr/>
            <p:nvPr/>
          </p:nvSpPr>
          <p:spPr>
            <a:xfrm rot="5400000">
              <a:off x="7406493" y="3487848"/>
              <a:ext cx="155850" cy="2515716"/>
            </a:xfrm>
            <a:prstGeom prst="leftBrace">
              <a:avLst>
                <a:gd name="adj1" fmla="val 27347"/>
                <a:gd name="adj2" fmla="val 4664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4" name="Elbow Connector 3"/>
            <p:cNvCxnSpPr>
              <a:stCxn id="33" idx="0"/>
              <a:endCxn id="34" idx="1"/>
            </p:cNvCxnSpPr>
            <p:nvPr/>
          </p:nvCxnSpPr>
          <p:spPr>
            <a:xfrm rot="16200000" flipV="1">
              <a:off x="8261482" y="3975195"/>
              <a:ext cx="157892" cy="1543063"/>
            </a:xfrm>
            <a:prstGeom prst="bentConnector3">
              <a:avLst>
                <a:gd name="adj1" fmla="val 20573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A369C3AA-6E42-B540-A49C-1BCE3BFA04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 layer (L2)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Cyclic Redundancy Check (CRC)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E11A84-7E12-044E-BD9E-E0CF2433E2CE}"/>
              </a:ext>
            </a:extLst>
          </p:cNvPr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78DB4F-287C-6246-BA64-A51B068BB56E}"/>
              </a:ext>
            </a:extLst>
          </p:cNvPr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C965AA8-73C8-1643-B2DF-CE10B77726CA}"/>
              </a:ext>
            </a:extLst>
          </p:cNvPr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7F2338A-3CBB-824C-987F-0337D451B1B9}"/>
              </a:ext>
            </a:extLst>
          </p:cNvPr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205530F-0744-004F-8742-CC711C9D39D7}"/>
              </a:ext>
            </a:extLst>
          </p:cNvPr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52C8E0E-7B3C-D548-9036-A172EAB2D253}"/>
              </a:ext>
            </a:extLst>
          </p:cNvPr>
          <p:cNvCxnSpPr>
            <a:stCxn id="45" idx="0"/>
            <a:endCxn id="49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E827C0B7-1ED1-4E44-980F-8311ED9EB232}"/>
              </a:ext>
            </a:extLst>
          </p:cNvPr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B25083CF-2CCE-8941-AA26-825FFC3EB3C0}"/>
              </a:ext>
            </a:extLst>
          </p:cNvPr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C0903B7-4B42-914E-96E9-152936673F19}"/>
              </a:ext>
            </a:extLst>
          </p:cNvPr>
          <p:cNvCxnSpPr>
            <a:stCxn id="45" idx="0"/>
            <a:endCxn id="50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5078F5-F64B-1349-B199-BE57B80677CE}"/>
              </a:ext>
            </a:extLst>
          </p:cNvPr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79B256F-4797-6A45-A278-5BE443E2E2BB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407075A-E87B-374A-BBD6-D827C1FC09B7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E4ADE9-12F9-2740-83B6-081B0EF48F19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C779D8E-2100-7140-86CE-B5BDE7AF049B}"/>
              </a:ext>
            </a:extLst>
          </p:cNvPr>
          <p:cNvCxnSpPr>
            <a:stCxn id="54" idx="0"/>
            <a:endCxn id="62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9331DC1A-948D-EC40-B075-A1FD62E59EFB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C299AF6F-7D1F-E84E-8CA8-98BB10ECB92E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FA605853-B258-5E44-AE27-A0C7D804AE0D}"/>
              </a:ext>
            </a:extLst>
          </p:cNvPr>
          <p:cNvCxnSpPr>
            <a:stCxn id="54" idx="0"/>
            <a:endCxn id="63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FA74D10-0F31-E141-9287-B3FCCBF28F03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D3EAA4-9FA4-E944-A2D6-BC64B273C75B}"/>
              </a:ext>
            </a:extLst>
          </p:cNvPr>
          <p:cNvCxnSpPr/>
          <p:nvPr/>
        </p:nvCxnSpPr>
        <p:spPr>
          <a:xfrm flipH="1" flipV="1">
            <a:off x="5035123" y="3584312"/>
            <a:ext cx="1075361" cy="7368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AA3753-06F6-3E49-A608-1D3BE8C9DE14}"/>
              </a:ext>
            </a:extLst>
          </p:cNvPr>
          <p:cNvCxnSpPr/>
          <p:nvPr/>
        </p:nvCxnSpPr>
        <p:spPr>
          <a:xfrm flipV="1">
            <a:off x="7948098" y="3584312"/>
            <a:ext cx="812839" cy="7368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5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control in the Internet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35122" y="4165297"/>
            <a:ext cx="3652341" cy="461793"/>
            <a:chOff x="5829300" y="4667781"/>
            <a:chExt cx="3652341" cy="461793"/>
          </a:xfrm>
        </p:grpSpPr>
        <p:sp>
          <p:nvSpPr>
            <p:cNvPr id="31" name="Rounded Rectangle 30"/>
            <p:cNvSpPr/>
            <p:nvPr/>
          </p:nvSpPr>
          <p:spPr>
            <a:xfrm>
              <a:off x="5829300" y="4825224"/>
              <a:ext cx="1074090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header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03389" y="4823630"/>
              <a:ext cx="1838887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LL payload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742277" y="4825673"/>
              <a:ext cx="739364" cy="3039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LL CRC</a:t>
              </a:r>
            </a:p>
          </p:txBody>
        </p:sp>
        <p:sp>
          <p:nvSpPr>
            <p:cNvPr id="34" name="Left Brace 33"/>
            <p:cNvSpPr/>
            <p:nvPr/>
          </p:nvSpPr>
          <p:spPr>
            <a:xfrm rot="5400000">
              <a:off x="7406493" y="3487848"/>
              <a:ext cx="155850" cy="2515716"/>
            </a:xfrm>
            <a:prstGeom prst="leftBrace">
              <a:avLst>
                <a:gd name="adj1" fmla="val 27347"/>
                <a:gd name="adj2" fmla="val 4664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cxnSp>
          <p:nvCxnSpPr>
            <p:cNvPr id="4" name="Elbow Connector 3"/>
            <p:cNvCxnSpPr>
              <a:stCxn id="33" idx="0"/>
              <a:endCxn id="34" idx="1"/>
            </p:cNvCxnSpPr>
            <p:nvPr/>
          </p:nvCxnSpPr>
          <p:spPr>
            <a:xfrm rot="16200000" flipV="1">
              <a:off x="8261482" y="3975195"/>
              <a:ext cx="157892" cy="1543063"/>
            </a:xfrm>
            <a:prstGeom prst="bentConnector3">
              <a:avLst>
                <a:gd name="adj1" fmla="val 20573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A369C3AA-6E42-B540-A49C-1BCE3BFA04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638446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Transport layer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Internet Checksum (IC)</a:t>
            </a:r>
            <a:r>
              <a:rPr lang="en-US" sz="2400" dirty="0"/>
              <a:t> over TCP/UDP header, data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Network layer (L3)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IC</a:t>
            </a:r>
            <a:r>
              <a:rPr lang="en-US" sz="2400" dirty="0"/>
              <a:t> over IP header only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 layer (L2)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Cyclic Redundancy Check (CRC)</a:t>
            </a:r>
          </a:p>
          <a:p>
            <a:endParaRPr lang="en-US" sz="2000" b="1" dirty="0">
              <a:highlight>
                <a:srgbClr val="FFFF00"/>
              </a:highlight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Physical layer (PHY)</a:t>
            </a:r>
          </a:p>
          <a:p>
            <a:pPr lvl="1"/>
            <a:r>
              <a:rPr lang="en-US" sz="2000" b="1" spc="-150" dirty="0">
                <a:highlight>
                  <a:srgbClr val="FFFF00"/>
                </a:highlight>
              </a:rPr>
              <a:t>Error Control Coding (ECC),</a:t>
            </a:r>
            <a:r>
              <a:rPr lang="en-US" sz="2000" b="1" spc="-150" dirty="0"/>
              <a:t> or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Forward Error Correction (FEC)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E11A84-7E12-044E-BD9E-E0CF2433E2CE}"/>
              </a:ext>
            </a:extLst>
          </p:cNvPr>
          <p:cNvCxnSpPr/>
          <p:nvPr/>
        </p:nvCxnSpPr>
        <p:spPr>
          <a:xfrm flipH="1" flipV="1">
            <a:off x="5035123" y="2546029"/>
            <a:ext cx="1544098" cy="7245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78DB4F-287C-6246-BA64-A51B068BB56E}"/>
              </a:ext>
            </a:extLst>
          </p:cNvPr>
          <p:cNvCxnSpPr/>
          <p:nvPr/>
        </p:nvCxnSpPr>
        <p:spPr>
          <a:xfrm flipV="1">
            <a:off x="8760937" y="2546030"/>
            <a:ext cx="1" cy="7245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C965AA8-73C8-1643-B2DF-CE10B77726CA}"/>
              </a:ext>
            </a:extLst>
          </p:cNvPr>
          <p:cNvSpPr/>
          <p:nvPr/>
        </p:nvSpPr>
        <p:spPr>
          <a:xfrm>
            <a:off x="5035123" y="3280411"/>
            <a:ext cx="1544097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7F2338A-3CBB-824C-987F-0337D451B1B9}"/>
              </a:ext>
            </a:extLst>
          </p:cNvPr>
          <p:cNvSpPr/>
          <p:nvPr/>
        </p:nvSpPr>
        <p:spPr>
          <a:xfrm>
            <a:off x="6110485" y="3280411"/>
            <a:ext cx="29527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IC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205530F-0744-004F-8742-CC711C9D39D7}"/>
              </a:ext>
            </a:extLst>
          </p:cNvPr>
          <p:cNvSpPr/>
          <p:nvPr/>
        </p:nvSpPr>
        <p:spPr>
          <a:xfrm>
            <a:off x="6579221" y="3280411"/>
            <a:ext cx="2185802" cy="30390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IP payload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52C8E0E-7B3C-D548-9036-A172EAB2D253}"/>
              </a:ext>
            </a:extLst>
          </p:cNvPr>
          <p:cNvCxnSpPr>
            <a:stCxn id="45" idx="0"/>
            <a:endCxn id="49" idx="1"/>
          </p:cNvCxnSpPr>
          <p:nvPr/>
        </p:nvCxnSpPr>
        <p:spPr>
          <a:xfrm rot="16200000" flipV="1">
            <a:off x="5852418" y="2874707"/>
            <a:ext cx="162200" cy="649207"/>
          </a:xfrm>
          <a:prstGeom prst="bentConnector3">
            <a:avLst>
              <a:gd name="adj1" fmla="val 19395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E827C0B7-1ED1-4E44-980F-8311ED9EB232}"/>
              </a:ext>
            </a:extLst>
          </p:cNvPr>
          <p:cNvSpPr/>
          <p:nvPr/>
        </p:nvSpPr>
        <p:spPr>
          <a:xfrm rot="5400000">
            <a:off x="5494878" y="2658455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B25083CF-2CCE-8941-AA26-825FFC3EB3C0}"/>
              </a:ext>
            </a:extLst>
          </p:cNvPr>
          <p:cNvSpPr/>
          <p:nvPr/>
        </p:nvSpPr>
        <p:spPr>
          <a:xfrm rot="5400000">
            <a:off x="6414563" y="3105954"/>
            <a:ext cx="155850" cy="173465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C0903B7-4B42-914E-96E9-152936673F19}"/>
              </a:ext>
            </a:extLst>
          </p:cNvPr>
          <p:cNvCxnSpPr>
            <a:stCxn id="45" idx="0"/>
            <a:endCxn id="50" idx="1"/>
          </p:cNvCxnSpPr>
          <p:nvPr/>
        </p:nvCxnSpPr>
        <p:spPr>
          <a:xfrm rot="5400000" flipH="1" flipV="1">
            <a:off x="6295393" y="3077491"/>
            <a:ext cx="165649" cy="240192"/>
          </a:xfrm>
          <a:prstGeom prst="bentConnector3">
            <a:avLst>
              <a:gd name="adj1" fmla="val 19095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5078F5-F64B-1349-B199-BE57B80677CE}"/>
              </a:ext>
            </a:extLst>
          </p:cNvPr>
          <p:cNvSpPr txBox="1"/>
          <p:nvPr/>
        </p:nvSpPr>
        <p:spPr>
          <a:xfrm>
            <a:off x="5422046" y="3584312"/>
            <a:ext cx="11042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IP header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79B256F-4797-6A45-A278-5BE443E2E2BB}"/>
              </a:ext>
            </a:extLst>
          </p:cNvPr>
          <p:cNvSpPr/>
          <p:nvPr/>
        </p:nvSpPr>
        <p:spPr>
          <a:xfrm>
            <a:off x="5031038" y="2242128"/>
            <a:ext cx="1826961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407075A-E87B-374A-BBD6-D827C1FC09B7}"/>
              </a:ext>
            </a:extLst>
          </p:cNvPr>
          <p:cNvSpPr/>
          <p:nvPr/>
        </p:nvSpPr>
        <p:spPr>
          <a:xfrm>
            <a:off x="6106400" y="2242128"/>
            <a:ext cx="299356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E4ADE9-12F9-2740-83B6-081B0EF48F19}"/>
              </a:ext>
            </a:extLst>
          </p:cNvPr>
          <p:cNvSpPr/>
          <p:nvPr/>
        </p:nvSpPr>
        <p:spPr>
          <a:xfrm>
            <a:off x="6857999" y="2242128"/>
            <a:ext cx="1902939" cy="303901"/>
          </a:xfrm>
          <a:prstGeom prst="roundRect">
            <a:avLst/>
          </a:prstGeom>
          <a:solidFill>
            <a:srgbClr val="00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TCP payload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C779D8E-2100-7140-86CE-B5BDE7AF049B}"/>
              </a:ext>
            </a:extLst>
          </p:cNvPr>
          <p:cNvCxnSpPr>
            <a:stCxn id="54" idx="0"/>
            <a:endCxn id="62" idx="1"/>
          </p:cNvCxnSpPr>
          <p:nvPr/>
        </p:nvCxnSpPr>
        <p:spPr>
          <a:xfrm rot="16200000" flipV="1">
            <a:off x="5849354" y="1835404"/>
            <a:ext cx="162200" cy="651248"/>
          </a:xfrm>
          <a:prstGeom prst="bentConnector3">
            <a:avLst>
              <a:gd name="adj1" fmla="val 23891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9331DC1A-948D-EC40-B075-A1FD62E59EFB}"/>
              </a:ext>
            </a:extLst>
          </p:cNvPr>
          <p:cNvSpPr/>
          <p:nvPr/>
        </p:nvSpPr>
        <p:spPr>
          <a:xfrm rot="5400000">
            <a:off x="5490794" y="1620172"/>
            <a:ext cx="155850" cy="1075361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C299AF6F-7D1F-E84E-8CA8-98BB10ECB92E}"/>
              </a:ext>
            </a:extLst>
          </p:cNvPr>
          <p:cNvSpPr/>
          <p:nvPr/>
        </p:nvSpPr>
        <p:spPr>
          <a:xfrm rot="5400000">
            <a:off x="7505420" y="986612"/>
            <a:ext cx="155850" cy="2355184"/>
          </a:xfrm>
          <a:prstGeom prst="leftBrace">
            <a:avLst>
              <a:gd name="adj1" fmla="val 27347"/>
              <a:gd name="adj2" fmla="val 4664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FA605853-B258-5E44-AE27-A0C7D804AE0D}"/>
              </a:ext>
            </a:extLst>
          </p:cNvPr>
          <p:cNvCxnSpPr>
            <a:stCxn id="54" idx="0"/>
            <a:endCxn id="63" idx="1"/>
          </p:cNvCxnSpPr>
          <p:nvPr/>
        </p:nvCxnSpPr>
        <p:spPr>
          <a:xfrm rot="5400000" flipH="1" flipV="1">
            <a:off x="6881331" y="1461027"/>
            <a:ext cx="155849" cy="1406354"/>
          </a:xfrm>
          <a:prstGeom prst="bentConnector3">
            <a:avLst>
              <a:gd name="adj1" fmla="val 2486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FA74D10-0F31-E141-9287-B3FCCBF28F03}"/>
              </a:ext>
            </a:extLst>
          </p:cNvPr>
          <p:cNvSpPr txBox="1"/>
          <p:nvPr/>
        </p:nvSpPr>
        <p:spPr>
          <a:xfrm>
            <a:off x="5316547" y="2546029"/>
            <a:ext cx="13190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TCP header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D3EAA4-9FA4-E944-A2D6-BC64B273C75B}"/>
              </a:ext>
            </a:extLst>
          </p:cNvPr>
          <p:cNvCxnSpPr/>
          <p:nvPr/>
        </p:nvCxnSpPr>
        <p:spPr>
          <a:xfrm flipH="1" flipV="1">
            <a:off x="5035123" y="3584312"/>
            <a:ext cx="1075361" cy="7368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AA3753-06F6-3E49-A608-1D3BE8C9DE14}"/>
              </a:ext>
            </a:extLst>
          </p:cNvPr>
          <p:cNvCxnSpPr/>
          <p:nvPr/>
        </p:nvCxnSpPr>
        <p:spPr>
          <a:xfrm flipV="1">
            <a:off x="7948098" y="3584312"/>
            <a:ext cx="812839" cy="7368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0DFD91-7134-014C-AE26-9755F7C90675}"/>
              </a:ext>
            </a:extLst>
          </p:cNvPr>
          <p:cNvCxnSpPr/>
          <p:nvPr/>
        </p:nvCxnSpPr>
        <p:spPr>
          <a:xfrm flipV="1">
            <a:off x="5035123" y="4627090"/>
            <a:ext cx="0" cy="70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B6FCB3-5AD9-FC42-BC1D-F6BE6D0EE7C8}"/>
              </a:ext>
            </a:extLst>
          </p:cNvPr>
          <p:cNvCxnSpPr/>
          <p:nvPr/>
        </p:nvCxnSpPr>
        <p:spPr>
          <a:xfrm flipV="1">
            <a:off x="7704323" y="4627090"/>
            <a:ext cx="983140" cy="70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01AEECE-06D4-9F49-A77C-9C569D2B28D9}"/>
              </a:ext>
            </a:extLst>
          </p:cNvPr>
          <p:cNvSpPr/>
          <p:nvPr/>
        </p:nvSpPr>
        <p:spPr>
          <a:xfrm>
            <a:off x="5035123" y="5329472"/>
            <a:ext cx="2669200" cy="303901"/>
          </a:xfrm>
          <a:prstGeom prst="round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PHY payload</a:t>
            </a:r>
          </a:p>
        </p:txBody>
      </p:sp>
    </p:spTree>
    <p:extLst>
      <p:ext uri="{BB962C8B-B14F-4D97-AF65-F5344CB8AC3E}">
        <p14:creationId xmlns:p14="http://schemas.microsoft.com/office/powerpoint/2010/main" val="418815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Error control codes</a:t>
            </a:r>
          </a:p>
          <a:p>
            <a:pPr marL="801688" lvl="1" indent="-334963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are codes used?</a:t>
            </a:r>
          </a:p>
          <a:p>
            <a:pPr lvl="1"/>
            <a:r>
              <a:rPr lang="en-US" b="1" dirty="0"/>
              <a:t>Encoding and decoding </a:t>
            </a:r>
            <a:r>
              <a:rPr lang="en-US" b="1" dirty="0">
                <a:highlight>
                  <a:srgbClr val="FFFF00"/>
                </a:highlight>
              </a:rPr>
              <a:t>fundamentals</a:t>
            </a:r>
          </a:p>
          <a:p>
            <a:pPr lvl="1"/>
            <a:r>
              <a:rPr lang="en-US" dirty="0"/>
              <a:t>Measuring a code’s </a:t>
            </a:r>
            <a:r>
              <a:rPr lang="en-US" b="1" dirty="0">
                <a:solidFill>
                  <a:srgbClr val="0070C0"/>
                </a:solidFill>
              </a:rPr>
              <a:t>error correcting power, overhead</a:t>
            </a:r>
          </a:p>
          <a:p>
            <a:pPr lvl="1"/>
            <a:r>
              <a:rPr lang="en-US" dirty="0"/>
              <a:t>Practical error control codes</a:t>
            </a:r>
          </a:p>
          <a:p>
            <a:pPr lvl="2"/>
            <a:r>
              <a:rPr lang="en-US" dirty="0"/>
              <a:t>Parity check, Hamming block code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detection codes</a:t>
            </a:r>
          </a:p>
          <a:p>
            <a:pPr lvl="1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585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213</TotalTime>
  <Words>3162</Words>
  <Application>Microsoft Macintosh PowerPoint</Application>
  <PresentationFormat>On-screen Show (4:3)</PresentationFormat>
  <Paragraphs>824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Times New Roman</vt:lpstr>
      <vt:lpstr>1_Office Theme</vt:lpstr>
      <vt:lpstr>Detecting and Correcting Bit Errors</vt:lpstr>
      <vt:lpstr>Bit errors on links</vt:lpstr>
      <vt:lpstr>Today</vt:lpstr>
      <vt:lpstr>Where is coding used?</vt:lpstr>
      <vt:lpstr>Error control in the Internet stack</vt:lpstr>
      <vt:lpstr>Error control in the Internet stack</vt:lpstr>
      <vt:lpstr>Error control in the Internet stack</vt:lpstr>
      <vt:lpstr>Error control in the Internet stack</vt:lpstr>
      <vt:lpstr>Today</vt:lpstr>
      <vt:lpstr>Error control: Motivation</vt:lpstr>
      <vt:lpstr>Error control: Key Ideas</vt:lpstr>
      <vt:lpstr>Encoding and decoding</vt:lpstr>
      <vt:lpstr>A simple error-detecting code</vt:lpstr>
      <vt:lpstr>Receiving the two-repetition code</vt:lpstr>
      <vt:lpstr>Detecting one bit error</vt:lpstr>
      <vt:lpstr>Reception with two bit errors</vt:lpstr>
      <vt:lpstr>Hamming distance</vt:lpstr>
      <vt:lpstr>How many bit errors can we detect?</vt:lpstr>
      <vt:lpstr>Decoding error detecting codes</vt:lpstr>
      <vt:lpstr>A simple error-correcting code</vt:lpstr>
      <vt:lpstr>Correcting one bit error</vt:lpstr>
      <vt:lpstr>Decoding error correcting codes</vt:lpstr>
      <vt:lpstr>How many bit errors can we correct?</vt:lpstr>
      <vt:lpstr>Code rate</vt:lpstr>
      <vt:lpstr>Today</vt:lpstr>
      <vt:lpstr>Parity bit</vt:lpstr>
      <vt:lpstr>Checking the parity bit</vt:lpstr>
      <vt:lpstr>Two-dimensional parity</vt:lpstr>
      <vt:lpstr>Two-dimensional parity: Properties</vt:lpstr>
      <vt:lpstr>Block codes</vt:lpstr>
      <vt:lpstr>How to design a block code?</vt:lpstr>
      <vt:lpstr>Hamming (7, 4) code</vt:lpstr>
      <vt:lpstr>Hamming (7, 4) code: dmin</vt:lpstr>
      <vt:lpstr>Hamming (7, 4): Correcting One Bit Error</vt:lpstr>
      <vt:lpstr>Today</vt:lpstr>
      <vt:lpstr>Cyclic redundancy check (CRC)</vt:lpstr>
      <vt:lpstr>Modulo-2 Arithmetic</vt:lpstr>
      <vt:lpstr>CRC at the sender</vt:lpstr>
      <vt:lpstr>CRC at the sender</vt:lpstr>
      <vt:lpstr>CRC at the sender</vt:lpstr>
      <vt:lpstr>Properties of CRC codewords</vt:lpstr>
      <vt:lpstr>Detecting errors at the receiver</vt:lpstr>
      <vt:lpstr>Detecting errors at the receiver</vt:lpstr>
      <vt:lpstr>Detecting errors at the receiver</vt:lpstr>
      <vt:lpstr>Detecting errors with the CRC</vt:lpstr>
      <vt:lpstr>Detecting single-bit errors w/CRC</vt:lpstr>
      <vt:lpstr>Error detecting properties of the CRC</vt:lpstr>
      <vt:lpstr>Error detecting code: CRC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and Correcting Bit Errors</dc:title>
  <dc:creator>Kyle Jamieson</dc:creator>
  <cp:lastModifiedBy>Kyle Jamieson</cp:lastModifiedBy>
  <cp:revision>14</cp:revision>
  <cp:lastPrinted>2018-04-01T18:39:47Z</cp:lastPrinted>
  <dcterms:created xsi:type="dcterms:W3CDTF">2019-02-26T22:33:35Z</dcterms:created>
  <dcterms:modified xsi:type="dcterms:W3CDTF">2019-02-28T15:41:20Z</dcterms:modified>
</cp:coreProperties>
</file>