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3.xml" ContentType="application/vnd.openxmlformats-officedocument.presentationml.tags+xml"/>
  <Override PartName="/ppt/notesSlides/notesSlide50.xml" ContentType="application/vnd.openxmlformats-officedocument.presentationml.notesSlide+xml"/>
  <Override PartName="/ppt/tags/tag4.xml" ContentType="application/vnd.openxmlformats-officedocument.presentationml.tags+xml"/>
  <Override PartName="/ppt/notesSlides/notesSlide51.xml" ContentType="application/vnd.openxmlformats-officedocument.presentationml.notesSlide+xml"/>
  <Override PartName="/ppt/tags/tag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9"/>
  </p:notesMasterIdLst>
  <p:handoutMasterIdLst>
    <p:handoutMasterId r:id="rId60"/>
  </p:handoutMasterIdLst>
  <p:sldIdLst>
    <p:sldId id="388" r:id="rId2"/>
    <p:sldId id="659" r:id="rId3"/>
    <p:sldId id="556" r:id="rId4"/>
    <p:sldId id="557" r:id="rId5"/>
    <p:sldId id="595" r:id="rId6"/>
    <p:sldId id="560" r:id="rId7"/>
    <p:sldId id="622" r:id="rId8"/>
    <p:sldId id="561" r:id="rId9"/>
    <p:sldId id="566" r:id="rId10"/>
    <p:sldId id="567" r:id="rId11"/>
    <p:sldId id="568" r:id="rId12"/>
    <p:sldId id="569" r:id="rId13"/>
    <p:sldId id="571" r:id="rId14"/>
    <p:sldId id="573" r:id="rId15"/>
    <p:sldId id="660" r:id="rId16"/>
    <p:sldId id="647" r:id="rId17"/>
    <p:sldId id="576" r:id="rId18"/>
    <p:sldId id="578" r:id="rId19"/>
    <p:sldId id="577" r:id="rId20"/>
    <p:sldId id="661" r:id="rId21"/>
    <p:sldId id="624" r:id="rId22"/>
    <p:sldId id="598" r:id="rId23"/>
    <p:sldId id="600" r:id="rId24"/>
    <p:sldId id="625" r:id="rId25"/>
    <p:sldId id="602" r:id="rId26"/>
    <p:sldId id="626" r:id="rId27"/>
    <p:sldId id="604" r:id="rId28"/>
    <p:sldId id="605" r:id="rId29"/>
    <p:sldId id="606" r:id="rId30"/>
    <p:sldId id="607" r:id="rId31"/>
    <p:sldId id="608" r:id="rId32"/>
    <p:sldId id="611" r:id="rId33"/>
    <p:sldId id="612" r:id="rId34"/>
    <p:sldId id="621" r:id="rId35"/>
    <p:sldId id="648" r:id="rId36"/>
    <p:sldId id="627" r:id="rId37"/>
    <p:sldId id="628" r:id="rId38"/>
    <p:sldId id="629" r:id="rId39"/>
    <p:sldId id="631" r:id="rId40"/>
    <p:sldId id="632" r:id="rId41"/>
    <p:sldId id="634" r:id="rId42"/>
    <p:sldId id="636" r:id="rId43"/>
    <p:sldId id="635" r:id="rId44"/>
    <p:sldId id="638" r:id="rId45"/>
    <p:sldId id="639" r:id="rId46"/>
    <p:sldId id="645" r:id="rId47"/>
    <p:sldId id="646" r:id="rId48"/>
    <p:sldId id="649" r:id="rId49"/>
    <p:sldId id="653" r:id="rId50"/>
    <p:sldId id="656" r:id="rId51"/>
    <p:sldId id="654" r:id="rId52"/>
    <p:sldId id="655" r:id="rId53"/>
    <p:sldId id="650" r:id="rId54"/>
    <p:sldId id="651" r:id="rId55"/>
    <p:sldId id="652" r:id="rId56"/>
    <p:sldId id="657" r:id="rId57"/>
    <p:sldId id="658" r:id="rId5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3" autoAdjust="0"/>
    <p:restoredTop sz="90028" autoAdjust="0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6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698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33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2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8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5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2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4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6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3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22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4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2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3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3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4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7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81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7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0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4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8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72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baseline="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2790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96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942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2278950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9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867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58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3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291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284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37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9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981A8B-6E6F-384E-BE9A-DFE5DB1E2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2C4C7A2A-C7D6-624F-AA42-3EE60B4F9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A090E71F-32C2-F644-9DBE-E702B9859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2346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AF6B46-9C22-7D4D-9AC8-CEFF6C2DD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E4A48845-919E-E140-AD89-A3D1644CF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ED86492F-08F4-EA4D-97BF-1B18E864C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8043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BB24FC-14D8-FF4A-893F-D32A6B8B8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pl-PL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0A4C9760-4AD6-F44F-A97B-42A0A9235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3362B198-A727-D046-9949-CF4D3393C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55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16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94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90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5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Geographic and Diversity</a:t>
            </a:r>
            <a:br>
              <a:rPr lang="en-US" altLang="zh-CN" dirty="0"/>
            </a:br>
            <a:r>
              <a:rPr lang="en-US" altLang="zh-CN" dirty="0"/>
              <a:t>Routing in Mesh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 dirty="0"/>
              <a:t>Lecture 7</a:t>
            </a:r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0875" y="6468533"/>
            <a:ext cx="336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B. Karp, S. Biswas, S. Katti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5041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9334"/>
            <a:ext cx="8763000" cy="5046134"/>
          </a:xfrm>
        </p:spPr>
        <p:txBody>
          <a:bodyPr>
            <a:normAutofit/>
          </a:bodyPr>
          <a:lstStyle/>
          <a:p>
            <a:pPr>
              <a:tabLst>
                <a:tab pos="2178050" algn="l"/>
              </a:tabLst>
            </a:pPr>
            <a:r>
              <a:rPr lang="en-US" sz="2600" b="1" dirty="0"/>
              <a:t>Central idea: </a:t>
            </a:r>
            <a:r>
              <a:rPr lang="en-US" sz="2600" dirty="0"/>
              <a:t>Machines know their geographic locations, route using </a:t>
            </a:r>
            <a:r>
              <a:rPr lang="en-US" sz="2600" b="1" dirty="0">
                <a:solidFill>
                  <a:srgbClr val="0070C0"/>
                </a:solidFill>
              </a:rPr>
              <a:t>location</a:t>
            </a:r>
          </a:p>
          <a:p>
            <a:pPr>
              <a:tabLst>
                <a:tab pos="2178050" algn="l"/>
              </a:tabLst>
            </a:pPr>
            <a:endParaRPr lang="en-US" sz="26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r>
              <a:rPr lang="en-US" sz="2600" dirty="0"/>
              <a:t>Packet destination field = </a:t>
            </a:r>
            <a:r>
              <a:rPr lang="en-US" sz="2600" b="1" dirty="0">
                <a:solidFill>
                  <a:srgbClr val="0070C0"/>
                </a:solidFill>
              </a:rPr>
              <a:t>location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of destination</a:t>
            </a:r>
          </a:p>
          <a:p>
            <a:pPr marL="0" indent="0">
              <a:lnSpc>
                <a:spcPct val="80000"/>
              </a:lnSpc>
              <a:buNone/>
              <a:tabLst>
                <a:tab pos="2178050" algn="l"/>
              </a:tabLst>
            </a:pPr>
            <a:endParaRPr lang="en-US" sz="2600" dirty="0"/>
          </a:p>
          <a:p>
            <a:pPr>
              <a:lnSpc>
                <a:spcPct val="80000"/>
              </a:lnSpc>
              <a:tabLst>
                <a:tab pos="2178050" algn="l"/>
              </a:tabLst>
            </a:pPr>
            <a:r>
              <a:rPr lang="en-US" sz="2600" dirty="0"/>
              <a:t>Assume some node </a:t>
            </a:r>
            <a:r>
              <a:rPr lang="en-US" sz="2600" b="1" dirty="0"/>
              <a:t>location registration/lookup system</a:t>
            </a:r>
            <a:r>
              <a:rPr lang="en-US" sz="2600" dirty="0"/>
              <a:t> to support </a:t>
            </a:r>
            <a:r>
              <a:rPr lang="en-US" sz="2600" b="1" dirty="0">
                <a:solidFill>
                  <a:srgbClr val="0070C0"/>
                </a:solidFill>
              </a:rPr>
              <a:t>host-centric addressing</a:t>
            </a: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endParaRPr lang="en-US" sz="26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Node’s </a:t>
            </a:r>
            <a:r>
              <a:rPr lang="en-US" sz="2600" b="1" dirty="0"/>
              <a:t>state</a:t>
            </a:r>
            <a:r>
              <a:rPr lang="en-US" sz="2600" dirty="0"/>
              <a:t> concerns </a:t>
            </a:r>
            <a:r>
              <a:rPr lang="en-US" sz="2600" b="1" dirty="0">
                <a:highlight>
                  <a:srgbClr val="92D050"/>
                </a:highlight>
              </a:rPr>
              <a:t>only</a:t>
            </a:r>
            <a:r>
              <a:rPr lang="en-US" sz="2600" dirty="0">
                <a:highlight>
                  <a:srgbClr val="92D050"/>
                </a:highlight>
              </a:rPr>
              <a:t> </a:t>
            </a:r>
            <a:r>
              <a:rPr lang="en-US" sz="2600" b="1" dirty="0">
                <a:highlight>
                  <a:srgbClr val="92D050"/>
                </a:highlight>
              </a:rPr>
              <a:t>one-hop neighbors: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8000"/>
                </a:solidFill>
              </a:rPr>
              <a:t>Low per-node state: O(density)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8000"/>
                </a:solidFill>
              </a:rPr>
              <a:t>Low routing protocol overhead: state pushed only one hop</a:t>
            </a:r>
          </a:p>
          <a:p>
            <a:pPr>
              <a:lnSpc>
                <a:spcPct val="80000"/>
              </a:lnSpc>
              <a:tabLst>
                <a:tab pos="2178050" algn="l"/>
              </a:tabLst>
            </a:pP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Greedy Perimeter Stateless Routing (GPSR)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5E50C-17C4-0C43-B8C7-83650C0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4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178050" algn="l"/>
              </a:tabLst>
            </a:pPr>
            <a:r>
              <a:rPr lang="en-US" dirty="0"/>
              <a:t>Nodes </a:t>
            </a:r>
            <a:r>
              <a:rPr lang="en-US" b="1" dirty="0"/>
              <a:t>all</a:t>
            </a:r>
            <a:r>
              <a:rPr lang="en-US" dirty="0"/>
              <a:t> know </a:t>
            </a:r>
            <a:r>
              <a:rPr lang="en-US" b="1" dirty="0"/>
              <a:t>their own </a:t>
            </a:r>
            <a:r>
              <a:rPr lang="en-US" dirty="0"/>
              <a:t>locations</a:t>
            </a:r>
          </a:p>
          <a:p>
            <a:pPr>
              <a:tabLst>
                <a:tab pos="2178050" algn="l"/>
              </a:tabLst>
            </a:pPr>
            <a:endParaRPr lang="en-US" i="1" dirty="0"/>
          </a:p>
          <a:p>
            <a:r>
              <a:rPr lang="en-US" b="1" dirty="0"/>
              <a:t>Bi-directional radio links </a:t>
            </a:r>
            <a:r>
              <a:rPr lang="en-US" dirty="0"/>
              <a:t>(unidirectional links may be excluded)</a:t>
            </a:r>
          </a:p>
          <a:p>
            <a:endParaRPr lang="en-US" dirty="0"/>
          </a:p>
          <a:p>
            <a:r>
              <a:rPr lang="en-US" dirty="0"/>
              <a:t>Network nodes placed roughly </a:t>
            </a:r>
            <a:r>
              <a:rPr lang="en-US" b="1" dirty="0"/>
              <a:t>in a plane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Fixed, </a:t>
            </a:r>
            <a:r>
              <a:rPr lang="en-US" i="1" dirty="0"/>
              <a:t>uniform</a:t>
            </a:r>
            <a:r>
              <a:rPr lang="en-US" dirty="0"/>
              <a:t> radio </a:t>
            </a:r>
            <a:r>
              <a:rPr lang="en-US" b="1" dirty="0"/>
              <a:t>transmitter power</a:t>
            </a:r>
          </a:p>
          <a:p>
            <a:endParaRPr lang="en-US" dirty="0"/>
          </a:p>
          <a:p>
            <a:r>
              <a:rPr lang="en-US" b="1" i="1" dirty="0">
                <a:highlight>
                  <a:srgbClr val="FFCC99"/>
                </a:highlight>
              </a:rPr>
              <a:t>Unit Graph </a:t>
            </a:r>
            <a:r>
              <a:rPr lang="en-US" b="1" dirty="0">
                <a:highlight>
                  <a:srgbClr val="FFCC99"/>
                </a:highlight>
              </a:rPr>
              <a:t>Connectivity</a:t>
            </a:r>
            <a:r>
              <a:rPr lang="en-US" b="1" i="1" dirty="0">
                <a:highlight>
                  <a:srgbClr val="FFCC99"/>
                </a:highlight>
              </a:rPr>
              <a:t>: </a:t>
            </a:r>
            <a:r>
              <a:rPr lang="en-US" dirty="0">
                <a:highlight>
                  <a:srgbClr val="FFCC99"/>
                </a:highlight>
              </a:rPr>
              <a:t>Node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connected to all others </a:t>
            </a:r>
            <a:r>
              <a:rPr lang="en-US" dirty="0">
                <a:highlight>
                  <a:srgbClr val="FFCC99"/>
                </a:highlight>
              </a:rPr>
              <a:t>in a fixed </a:t>
            </a:r>
            <a:r>
              <a:rPr lang="en-US" b="1" i="1" dirty="0">
                <a:solidFill>
                  <a:srgbClr val="FF0000"/>
                </a:solidFill>
                <a:highlight>
                  <a:srgbClr val="FFCC99"/>
                </a:highlight>
              </a:rPr>
              <a:t>radio range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, </a:t>
            </a:r>
            <a:r>
              <a:rPr lang="en-US" dirty="0">
                <a:highlight>
                  <a:srgbClr val="FFCC99"/>
                </a:highlight>
              </a:rPr>
              <a:t>and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none outside this range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4D65B-3273-3744-9DBC-7443CC9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Forwarding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5100"/>
            <a:ext cx="8763000" cy="1946275"/>
          </a:xfrm>
        </p:spPr>
        <p:txBody>
          <a:bodyPr>
            <a:normAutofit/>
          </a:bodyPr>
          <a:lstStyle/>
          <a:p>
            <a:r>
              <a:rPr lang="en-US" dirty="0"/>
              <a:t>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learn immediate neighbors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’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positions </a:t>
            </a:r>
            <a:r>
              <a:rPr lang="en-US" dirty="0"/>
              <a:t>from beaconing/piggybacking on data packets</a:t>
            </a:r>
          </a:p>
          <a:p>
            <a:endParaRPr lang="en-US" dirty="0"/>
          </a:p>
          <a:p>
            <a:r>
              <a:rPr lang="en-US" dirty="0"/>
              <a:t>Locally optimal, </a:t>
            </a:r>
            <a:r>
              <a:rPr lang="en-US" b="1" dirty="0">
                <a:solidFill>
                  <a:srgbClr val="0070C0"/>
                </a:solidFill>
              </a:rPr>
              <a:t>greedy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next hop choice:</a:t>
            </a:r>
          </a:p>
          <a:p>
            <a:pPr lvl="1"/>
            <a:r>
              <a:rPr lang="en-US" dirty="0"/>
              <a:t>Neighbor </a:t>
            </a:r>
            <a:r>
              <a:rPr lang="en-US" b="1" dirty="0"/>
              <a:t>geographically nearest to </a:t>
            </a:r>
            <a:r>
              <a:rPr lang="en-US" dirty="0"/>
              <a:t>destination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419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876800" y="4267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2971800" y="5105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191000" y="4114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4648200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696200" y="4495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758113" y="4572000"/>
            <a:ext cx="35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4038600" y="4572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4724400" y="4876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3581400" y="4953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410200" y="5181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1295400" y="3886200"/>
            <a:ext cx="1981200" cy="1981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82" name="Arc 38"/>
          <p:cNvSpPr>
            <a:spLocks/>
          </p:cNvSpPr>
          <p:nvPr/>
        </p:nvSpPr>
        <p:spPr bwMode="auto">
          <a:xfrm flipH="1" flipV="1">
            <a:off x="3003550" y="3562350"/>
            <a:ext cx="7315200" cy="2566988"/>
          </a:xfrm>
          <a:custGeom>
            <a:avLst/>
            <a:gdLst>
              <a:gd name="G0" fmla="+- 0 0 0"/>
              <a:gd name="G1" fmla="+- 5744 0 0"/>
              <a:gd name="G2" fmla="+- 21600 0 0"/>
              <a:gd name="T0" fmla="*/ 20822 w 21600"/>
              <a:gd name="T1" fmla="*/ 0 h 8830"/>
              <a:gd name="T2" fmla="*/ 21378 w 21600"/>
              <a:gd name="T3" fmla="*/ 8830 h 8830"/>
              <a:gd name="T4" fmla="*/ 0 w 21600"/>
              <a:gd name="T5" fmla="*/ 5744 h 8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8830" fill="none" extrusionOk="0">
                <a:moveTo>
                  <a:pt x="20822" y="-1"/>
                </a:moveTo>
                <a:cubicBezTo>
                  <a:pt x="21338" y="1870"/>
                  <a:pt x="21600" y="3803"/>
                  <a:pt x="21600" y="5744"/>
                </a:cubicBezTo>
                <a:cubicBezTo>
                  <a:pt x="21600" y="6776"/>
                  <a:pt x="21525" y="7807"/>
                  <a:pt x="21378" y="8830"/>
                </a:cubicBezTo>
              </a:path>
              <a:path w="21600" h="8830" stroke="0" extrusionOk="0">
                <a:moveTo>
                  <a:pt x="20822" y="-1"/>
                </a:moveTo>
                <a:cubicBezTo>
                  <a:pt x="21338" y="1870"/>
                  <a:pt x="21600" y="3803"/>
                  <a:pt x="21600" y="5744"/>
                </a:cubicBezTo>
                <a:cubicBezTo>
                  <a:pt x="21600" y="6776"/>
                  <a:pt x="21525" y="7807"/>
                  <a:pt x="21378" y="8830"/>
                </a:cubicBezTo>
                <a:lnTo>
                  <a:pt x="0" y="574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1960563" y="4826000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2720975" y="5156200"/>
            <a:ext cx="31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2424113" y="4940300"/>
            <a:ext cx="525462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F5E2B-0E29-AA45-A5DF-295286C98202}"/>
              </a:ext>
            </a:extLst>
          </p:cNvPr>
          <p:cNvSpPr txBox="1"/>
          <p:nvPr/>
        </p:nvSpPr>
        <p:spPr>
          <a:xfrm>
            <a:off x="749300" y="6020628"/>
            <a:ext cx="7035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Neighbor must be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closer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avoid loops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5059A-E090-3047-9978-28DF6BE3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Forwarding Failure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73200"/>
            <a:ext cx="8229600" cy="579438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Greedy forwarding not always possible!</a:t>
            </a:r>
            <a:r>
              <a:rPr lang="en-US" sz="2800" b="1" dirty="0"/>
              <a:t> </a:t>
            </a:r>
            <a:r>
              <a:rPr lang="en-US" sz="2800" dirty="0"/>
              <a:t>Consider: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4309533" y="21420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2480733" y="27516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6138333" y="27516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512483" y="447251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6062133" y="4504266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15" name="Arc 23"/>
          <p:cNvSpPr>
            <a:spLocks/>
          </p:cNvSpPr>
          <p:nvPr/>
        </p:nvSpPr>
        <p:spPr bwMode="auto">
          <a:xfrm>
            <a:off x="1664758" y="2218266"/>
            <a:ext cx="5454650" cy="2814638"/>
          </a:xfrm>
          <a:custGeom>
            <a:avLst/>
            <a:gdLst>
              <a:gd name="G0" fmla="+- 20963 0 0"/>
              <a:gd name="G1" fmla="+- 0 0 0"/>
              <a:gd name="G2" fmla="+- 21600 0 0"/>
              <a:gd name="T0" fmla="*/ 41866 w 41866"/>
              <a:gd name="T1" fmla="*/ 5442 h 21600"/>
              <a:gd name="T2" fmla="*/ 0 w 41866"/>
              <a:gd name="T3" fmla="*/ 5208 h 21600"/>
              <a:gd name="T4" fmla="*/ 20963 w 4186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66" h="21600" fill="none" extrusionOk="0">
                <a:moveTo>
                  <a:pt x="41866" y="5442"/>
                </a:moveTo>
                <a:cubicBezTo>
                  <a:pt x="39388" y="14958"/>
                  <a:pt x="30796" y="21599"/>
                  <a:pt x="20963" y="21599"/>
                </a:cubicBezTo>
                <a:cubicBezTo>
                  <a:pt x="11039" y="21599"/>
                  <a:pt x="2392" y="14838"/>
                  <a:pt x="0" y="5207"/>
                </a:cubicBezTo>
              </a:path>
              <a:path w="41866" h="21600" stroke="0" extrusionOk="0">
                <a:moveTo>
                  <a:pt x="41866" y="5442"/>
                </a:moveTo>
                <a:cubicBezTo>
                  <a:pt x="39388" y="14958"/>
                  <a:pt x="30796" y="21599"/>
                  <a:pt x="20963" y="21599"/>
                </a:cubicBezTo>
                <a:cubicBezTo>
                  <a:pt x="11039" y="21599"/>
                  <a:pt x="2392" y="14838"/>
                  <a:pt x="0" y="5207"/>
                </a:cubicBezTo>
                <a:lnTo>
                  <a:pt x="2096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8" name="Arc 26"/>
          <p:cNvSpPr>
            <a:spLocks/>
          </p:cNvSpPr>
          <p:nvPr/>
        </p:nvSpPr>
        <p:spPr bwMode="auto">
          <a:xfrm flipV="1">
            <a:off x="2404533" y="3072341"/>
            <a:ext cx="3930650" cy="2536825"/>
          </a:xfrm>
          <a:custGeom>
            <a:avLst/>
            <a:gdLst>
              <a:gd name="G0" fmla="+- 21600 0 0"/>
              <a:gd name="G1" fmla="+- 6272 0 0"/>
              <a:gd name="G2" fmla="+- 21600 0 0"/>
              <a:gd name="T0" fmla="*/ 42444 w 43200"/>
              <a:gd name="T1" fmla="*/ 609 h 27872"/>
              <a:gd name="T2" fmla="*/ 931 w 43200"/>
              <a:gd name="T3" fmla="*/ 0 h 27872"/>
              <a:gd name="T4" fmla="*/ 21600 w 43200"/>
              <a:gd name="T5" fmla="*/ 6272 h 27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7872" fill="none" extrusionOk="0">
                <a:moveTo>
                  <a:pt x="42444" y="608"/>
                </a:moveTo>
                <a:cubicBezTo>
                  <a:pt x="42945" y="2454"/>
                  <a:pt x="43200" y="4359"/>
                  <a:pt x="43200" y="6272"/>
                </a:cubicBezTo>
                <a:cubicBezTo>
                  <a:pt x="43200" y="18201"/>
                  <a:pt x="33529" y="27872"/>
                  <a:pt x="21600" y="27872"/>
                </a:cubicBezTo>
                <a:cubicBezTo>
                  <a:pt x="9670" y="27872"/>
                  <a:pt x="0" y="18201"/>
                  <a:pt x="0" y="6272"/>
                </a:cubicBezTo>
                <a:cubicBezTo>
                  <a:pt x="0" y="4146"/>
                  <a:pt x="313" y="2033"/>
                  <a:pt x="930" y="-1"/>
                </a:cubicBezTo>
              </a:path>
              <a:path w="43200" h="27872" stroke="0" extrusionOk="0">
                <a:moveTo>
                  <a:pt x="42444" y="608"/>
                </a:moveTo>
                <a:cubicBezTo>
                  <a:pt x="42945" y="2454"/>
                  <a:pt x="43200" y="4359"/>
                  <a:pt x="43200" y="6272"/>
                </a:cubicBezTo>
                <a:cubicBezTo>
                  <a:pt x="43200" y="18201"/>
                  <a:pt x="33529" y="27872"/>
                  <a:pt x="21600" y="27872"/>
                </a:cubicBezTo>
                <a:cubicBezTo>
                  <a:pt x="9670" y="27872"/>
                  <a:pt x="0" y="18201"/>
                  <a:pt x="0" y="6272"/>
                </a:cubicBezTo>
                <a:cubicBezTo>
                  <a:pt x="0" y="4146"/>
                  <a:pt x="313" y="2033"/>
                  <a:pt x="930" y="-1"/>
                </a:cubicBezTo>
                <a:lnTo>
                  <a:pt x="21600" y="627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4385733" y="2218266"/>
            <a:ext cx="1828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V="1">
            <a:off x="2552171" y="2213504"/>
            <a:ext cx="1833562" cy="619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4415896" y="1899179"/>
            <a:ext cx="357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4219046" y="5113866"/>
            <a:ext cx="322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6266921" y="259609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z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2163233" y="2594504"/>
            <a:ext cx="315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59441" name="Arc 49"/>
          <p:cNvSpPr>
            <a:spLocks/>
          </p:cNvSpPr>
          <p:nvPr/>
        </p:nvSpPr>
        <p:spPr bwMode="auto">
          <a:xfrm flipV="1">
            <a:off x="2547408" y="3072341"/>
            <a:ext cx="3649663" cy="1965325"/>
          </a:xfrm>
          <a:custGeom>
            <a:avLst/>
            <a:gdLst>
              <a:gd name="G0" fmla="+- 20035 0 0"/>
              <a:gd name="G1" fmla="+- 0 0 0"/>
              <a:gd name="G2" fmla="+- 21600 0 0"/>
              <a:gd name="T0" fmla="*/ 40112 w 40112"/>
              <a:gd name="T1" fmla="*/ 7966 h 21600"/>
              <a:gd name="T2" fmla="*/ 0 w 40112"/>
              <a:gd name="T3" fmla="*/ 8073 h 21600"/>
              <a:gd name="T4" fmla="*/ 20035 w 4011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112" h="21600" fill="none" extrusionOk="0">
                <a:moveTo>
                  <a:pt x="40112" y="7966"/>
                </a:moveTo>
                <a:cubicBezTo>
                  <a:pt x="36846" y="16196"/>
                  <a:pt x="28889" y="21599"/>
                  <a:pt x="20035" y="21599"/>
                </a:cubicBezTo>
                <a:cubicBezTo>
                  <a:pt x="11222" y="21599"/>
                  <a:pt x="3293" y="16246"/>
                  <a:pt x="0" y="8072"/>
                </a:cubicBezTo>
              </a:path>
              <a:path w="40112" h="21600" stroke="0" extrusionOk="0">
                <a:moveTo>
                  <a:pt x="40112" y="7966"/>
                </a:moveTo>
                <a:cubicBezTo>
                  <a:pt x="36846" y="16196"/>
                  <a:pt x="28889" y="21599"/>
                  <a:pt x="20035" y="21599"/>
                </a:cubicBezTo>
                <a:cubicBezTo>
                  <a:pt x="11222" y="21599"/>
                  <a:pt x="3293" y="16246"/>
                  <a:pt x="0" y="8072"/>
                </a:cubicBezTo>
                <a:lnTo>
                  <a:pt x="20035" y="0"/>
                </a:lnTo>
                <a:close/>
              </a:path>
            </a:pathLst>
          </a:custGeom>
          <a:solidFill>
            <a:srgbClr val="B2B2B2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43" name="Freeform 51"/>
          <p:cNvSpPr>
            <a:spLocks/>
          </p:cNvSpPr>
          <p:nvPr/>
        </p:nvSpPr>
        <p:spPr bwMode="auto">
          <a:xfrm>
            <a:off x="2525183" y="4086754"/>
            <a:ext cx="3738563" cy="944562"/>
          </a:xfrm>
          <a:custGeom>
            <a:avLst/>
            <a:gdLst>
              <a:gd name="T0" fmla="*/ 0 w 2355"/>
              <a:gd name="T1" fmla="*/ 135 h 595"/>
              <a:gd name="T2" fmla="*/ 176 w 2355"/>
              <a:gd name="T3" fmla="*/ 275 h 595"/>
              <a:gd name="T4" fmla="*/ 564 w 2355"/>
              <a:gd name="T5" fmla="*/ 483 h 595"/>
              <a:gd name="T6" fmla="*/ 896 w 2355"/>
              <a:gd name="T7" fmla="*/ 567 h 595"/>
              <a:gd name="T8" fmla="*/ 1164 w 2355"/>
              <a:gd name="T9" fmla="*/ 595 h 595"/>
              <a:gd name="T10" fmla="*/ 1512 w 2355"/>
              <a:gd name="T11" fmla="*/ 567 h 595"/>
              <a:gd name="T12" fmla="*/ 1856 w 2355"/>
              <a:gd name="T13" fmla="*/ 455 h 595"/>
              <a:gd name="T14" fmla="*/ 2172 w 2355"/>
              <a:gd name="T15" fmla="*/ 287 h 595"/>
              <a:gd name="T16" fmla="*/ 2321 w 2355"/>
              <a:gd name="T17" fmla="*/ 143 h 595"/>
              <a:gd name="T18" fmla="*/ 1968 w 2355"/>
              <a:gd name="T19" fmla="*/ 59 h 595"/>
              <a:gd name="T20" fmla="*/ 1164 w 2355"/>
              <a:gd name="T21" fmla="*/ 495 h 595"/>
              <a:gd name="T22" fmla="*/ 0 w 2355"/>
              <a:gd name="T23" fmla="*/ 1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55" h="595">
                <a:moveTo>
                  <a:pt x="0" y="135"/>
                </a:moveTo>
                <a:cubicBezTo>
                  <a:pt x="41" y="176"/>
                  <a:pt x="82" y="217"/>
                  <a:pt x="176" y="275"/>
                </a:cubicBezTo>
                <a:cubicBezTo>
                  <a:pt x="270" y="333"/>
                  <a:pt x="444" y="434"/>
                  <a:pt x="564" y="483"/>
                </a:cubicBezTo>
                <a:cubicBezTo>
                  <a:pt x="684" y="532"/>
                  <a:pt x="796" y="548"/>
                  <a:pt x="896" y="567"/>
                </a:cubicBezTo>
                <a:cubicBezTo>
                  <a:pt x="996" y="586"/>
                  <a:pt x="1061" y="595"/>
                  <a:pt x="1164" y="595"/>
                </a:cubicBezTo>
                <a:cubicBezTo>
                  <a:pt x="1267" y="595"/>
                  <a:pt x="1397" y="590"/>
                  <a:pt x="1512" y="567"/>
                </a:cubicBezTo>
                <a:cubicBezTo>
                  <a:pt x="1627" y="544"/>
                  <a:pt x="1746" y="502"/>
                  <a:pt x="1856" y="455"/>
                </a:cubicBezTo>
                <a:cubicBezTo>
                  <a:pt x="1966" y="408"/>
                  <a:pt x="2095" y="339"/>
                  <a:pt x="2172" y="287"/>
                </a:cubicBezTo>
                <a:cubicBezTo>
                  <a:pt x="2249" y="235"/>
                  <a:pt x="2355" y="181"/>
                  <a:pt x="2321" y="143"/>
                </a:cubicBezTo>
                <a:cubicBezTo>
                  <a:pt x="2287" y="105"/>
                  <a:pt x="2161" y="0"/>
                  <a:pt x="1968" y="59"/>
                </a:cubicBezTo>
                <a:cubicBezTo>
                  <a:pt x="1775" y="118"/>
                  <a:pt x="1332" y="404"/>
                  <a:pt x="1164" y="495"/>
                </a:cubicBezTo>
                <a:cubicBezTo>
                  <a:pt x="1164" y="495"/>
                  <a:pt x="0" y="135"/>
                  <a:pt x="0" y="13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4309533" y="4958291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3768196" y="3970866"/>
            <a:ext cx="1203325" cy="457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0"/>
              <a:t>void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2402946" y="4594754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 flipH="1" flipV="1">
            <a:off x="2580746" y="4547129"/>
            <a:ext cx="1804987" cy="490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5882746" y="4578879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 flipH="1">
            <a:off x="4385733" y="4580466"/>
            <a:ext cx="1752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H="1">
            <a:off x="6138333" y="2827866"/>
            <a:ext cx="76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2552171" y="2827866"/>
            <a:ext cx="28575" cy="1719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6C5AE-55F2-9046-A08D-2276E5283A17}"/>
              </a:ext>
            </a:extLst>
          </p:cNvPr>
          <p:cNvSpPr txBox="1"/>
          <p:nvPr/>
        </p:nvSpPr>
        <p:spPr>
          <a:xfrm>
            <a:off x="647700" y="5778958"/>
            <a:ext cx="7696200" cy="732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can we </a:t>
            </a:r>
            <a:r>
              <a:rPr lang="en-US" sz="2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circumnavigate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voids, relying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 one-hop neighborhood information?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41BE6-D81E-D64E-8B85-D6CA5612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1" grpId="0" animBg="1"/>
      <p:bldP spid="59443" grpId="0" animBg="1"/>
      <p:bldP spid="5944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39081"/>
            <a:ext cx="8763000" cy="4799374"/>
          </a:xfrm>
        </p:spPr>
        <p:txBody>
          <a:bodyPr>
            <a:normAutofit/>
          </a:bodyPr>
          <a:lstStyle/>
          <a:p>
            <a:r>
              <a:rPr lang="en-US" dirty="0"/>
              <a:t>Arriving at node </a:t>
            </a:r>
            <a:r>
              <a:rPr lang="en-US" b="1" dirty="0"/>
              <a:t>x</a:t>
            </a:r>
            <a:r>
              <a:rPr lang="en-US" dirty="0"/>
              <a:t> from node </a:t>
            </a:r>
            <a:r>
              <a:rPr lang="en-US" b="1" dirty="0"/>
              <a:t>y, </a:t>
            </a:r>
            <a:r>
              <a:rPr lang="en-US" dirty="0"/>
              <a:t>along edge </a:t>
            </a:r>
            <a:r>
              <a:rPr lang="en-US" b="1" dirty="0"/>
              <a:t>(x, y):</a:t>
            </a:r>
          </a:p>
          <a:p>
            <a:pPr lvl="1"/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Right-hand rule: </a:t>
            </a:r>
            <a:r>
              <a:rPr lang="en-US" dirty="0"/>
              <a:t>depart </a:t>
            </a:r>
            <a:r>
              <a:rPr lang="en-US" b="1" dirty="0"/>
              <a:t>x</a:t>
            </a:r>
            <a:r>
              <a:rPr lang="en-US" dirty="0"/>
              <a:t> from the edge next in the </a:t>
            </a:r>
            <a:r>
              <a:rPr lang="en-US" b="1" dirty="0">
                <a:highlight>
                  <a:srgbClr val="FFFF00"/>
                </a:highlight>
              </a:rPr>
              <a:t>counterclockwise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order</a:t>
            </a:r>
            <a:r>
              <a:rPr lang="en-US" dirty="0"/>
              <a:t> about </a:t>
            </a:r>
            <a:r>
              <a:rPr lang="en-US" b="1" dirty="0"/>
              <a:t>x,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after edge </a:t>
            </a:r>
            <a:r>
              <a:rPr lang="en-US" b="1" dirty="0">
                <a:highlight>
                  <a:srgbClr val="FFFF00"/>
                </a:highlight>
              </a:rPr>
              <a:t>(x, y)</a:t>
            </a:r>
            <a:endParaRPr lang="en-US" b="1" i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endParaRPr lang="en-US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70C0"/>
              </a:solidFill>
            </a:endParaRPr>
          </a:p>
          <a:p>
            <a:r>
              <a:rPr lang="en-US" spc="-150" dirty="0"/>
              <a:t>Traverses the </a:t>
            </a:r>
            <a:r>
              <a:rPr lang="en-US" b="1" spc="-150" dirty="0"/>
              <a:t>interior</a:t>
            </a:r>
            <a:r>
              <a:rPr lang="en-US" spc="-150" dirty="0"/>
              <a:t> of a closed polygon in </a:t>
            </a:r>
            <a:r>
              <a:rPr lang="en-US" b="1" spc="-150" dirty="0">
                <a:solidFill>
                  <a:srgbClr val="0070C0"/>
                </a:solidFill>
              </a:rPr>
              <a:t>clockwise edge order</a:t>
            </a:r>
          </a:p>
          <a:p>
            <a:endParaRPr lang="en-US" dirty="0"/>
          </a:p>
          <a:p>
            <a:pPr marL="0" indent="0">
              <a:buFontTx/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face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124200" y="3352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495800" y="45243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411455" y="4648200"/>
            <a:ext cx="338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779505" y="3228975"/>
            <a:ext cx="338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039436" y="3216275"/>
            <a:ext cx="338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200400" y="34290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3200400" y="3429000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4572000" y="3429000"/>
            <a:ext cx="1371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9" name="Arc 15"/>
          <p:cNvSpPr>
            <a:spLocks/>
          </p:cNvSpPr>
          <p:nvPr/>
        </p:nvSpPr>
        <p:spPr bwMode="auto">
          <a:xfrm flipV="1">
            <a:off x="3733800" y="3489325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 flipV="1">
            <a:off x="3423444" y="3529013"/>
            <a:ext cx="1100227" cy="97798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3407881" y="3487936"/>
            <a:ext cx="234656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>
            <a:off x="4605096" y="3505200"/>
            <a:ext cx="1127017" cy="1001793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2483" name="Arc 19"/>
          <p:cNvSpPr>
            <a:spLocks/>
          </p:cNvSpPr>
          <p:nvPr/>
        </p:nvSpPr>
        <p:spPr bwMode="auto">
          <a:xfrm rot="17456687" flipH="1">
            <a:off x="5278170" y="3498719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4" name="Arc 20"/>
          <p:cNvSpPr>
            <a:spLocks/>
          </p:cNvSpPr>
          <p:nvPr/>
        </p:nvSpPr>
        <p:spPr bwMode="auto">
          <a:xfrm rot="2792431" flipH="1">
            <a:off x="4472898" y="426631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701FC4-E956-6A41-9804-DDF5EECB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graphs with edges that cross (</a:t>
            </a:r>
            <a:r>
              <a:rPr lang="en-US" b="1" i="1" dirty="0"/>
              <a:t>non-planar</a:t>
            </a:r>
            <a:r>
              <a:rPr lang="en-US" dirty="0"/>
              <a:t> graphs), </a:t>
            </a:r>
            <a:r>
              <a:rPr lang="en-US" b="1" dirty="0">
                <a:highlight>
                  <a:srgbClr val="FFCC99"/>
                </a:highlight>
              </a:rPr>
              <a:t>right-hand rule</a:t>
            </a:r>
            <a:r>
              <a:rPr lang="en-US" dirty="0">
                <a:highlight>
                  <a:srgbClr val="FFCC99"/>
                </a:highlight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may not tour enclosed face boundary</a:t>
            </a: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endParaRPr lang="en-US" b="1" dirty="0">
              <a:solidFill>
                <a:srgbClr val="FF0000"/>
              </a:solidFill>
              <a:highlight>
                <a:srgbClr val="FFCC99"/>
              </a:highlight>
            </a:endParaRPr>
          </a:p>
          <a:p>
            <a:r>
              <a:rPr lang="en-US" sz="2400" dirty="0">
                <a:highlight>
                  <a:srgbClr val="92D050"/>
                </a:highlight>
              </a:rPr>
              <a:t>How to </a:t>
            </a:r>
            <a:r>
              <a:rPr lang="en-US" sz="2400" b="1" dirty="0">
                <a:highlight>
                  <a:srgbClr val="92D050"/>
                </a:highlight>
              </a:rPr>
              <a:t>remove crossing edges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without partitioning graph?</a:t>
            </a:r>
          </a:p>
          <a:p>
            <a:pPr lvl="1"/>
            <a:r>
              <a:rPr lang="en-US" sz="2400" dirty="0"/>
              <a:t>And using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only single-hop neighbors’ positions?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 vs. Non-planar Graphs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495261" y="34853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562061" y="26471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419061" y="40949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5933661" y="40949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4562061" y="508552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H="1" flipV="1">
            <a:off x="3495261" y="4171122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3495261" y="3561522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3571461" y="2723322"/>
            <a:ext cx="1066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4638261" y="2723322"/>
            <a:ext cx="1371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4638261" y="4171122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3495261" y="2723322"/>
            <a:ext cx="11430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3571461" y="3561522"/>
            <a:ext cx="1066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3723861" y="3561522"/>
            <a:ext cx="914400" cy="1371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V="1">
            <a:off x="3495261" y="2647122"/>
            <a:ext cx="990600" cy="762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4790661" y="2570922"/>
            <a:ext cx="12954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4790661" y="4323522"/>
            <a:ext cx="13716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3647661" y="2875722"/>
            <a:ext cx="990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3266661" y="3561522"/>
            <a:ext cx="76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3571461" y="3713922"/>
            <a:ext cx="762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67E03-7C0F-824A-996E-22528ADA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 animBg="1"/>
      <p:bldP spid="63508" grpId="1" animBg="1"/>
      <p:bldP spid="63508" grpId="2" animBg="1"/>
      <p:bldP spid="63512" grpId="0" animBg="1"/>
      <p:bldP spid="63512" grpId="1" animBg="1"/>
      <p:bldP spid="63512" grpId="2" animBg="1"/>
      <p:bldP spid="63513" grpId="0" animBg="1"/>
      <p:bldP spid="63513" grpId="1" animBg="1"/>
      <p:bldP spid="63514" grpId="0" animBg="1"/>
      <p:bldP spid="63514" grpId="1" animBg="1"/>
      <p:bldP spid="63515" grpId="0" animBg="1"/>
      <p:bldP spid="63517" grpId="0" animBg="1"/>
      <p:bldP spid="635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1000125"/>
          </a:xfrm>
        </p:spPr>
        <p:txBody>
          <a:bodyPr>
            <a:normAutofit/>
          </a:bodyPr>
          <a:lstStyle/>
          <a:p>
            <a:r>
              <a:rPr lang="en-US" spc="-150" dirty="0"/>
              <a:t>Relative Neighborhood Graph (RNG) and Gabriel Graph (GG)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Unit graph connectivity assumption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Planarized Graphs</a:t>
            </a:r>
          </a:p>
        </p:txBody>
      </p:sp>
      <p:sp>
        <p:nvSpPr>
          <p:cNvPr id="64551" name="Oval 39"/>
          <p:cNvSpPr>
            <a:spLocks noChangeArrowheads="1"/>
          </p:cNvSpPr>
          <p:nvPr/>
        </p:nvSpPr>
        <p:spPr bwMode="auto">
          <a:xfrm>
            <a:off x="6049617" y="3282950"/>
            <a:ext cx="1219200" cy="1219200"/>
          </a:xfrm>
          <a:prstGeom prst="ellipse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6049617" y="2676525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2" name="Oval 30"/>
          <p:cNvSpPr>
            <a:spLocks noChangeArrowheads="1"/>
          </p:cNvSpPr>
          <p:nvPr/>
        </p:nvSpPr>
        <p:spPr bwMode="auto">
          <a:xfrm>
            <a:off x="4833592" y="2667000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1777655" y="2865438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779242" y="2692400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563217" y="2682875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1706217" y="3825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925417" y="3825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2087217" y="3444875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1782417" y="3902075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1368080" y="3702050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038130" y="3702050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125317" y="34258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2239617" y="3902075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4543" name="Oval 31"/>
          <p:cNvSpPr>
            <a:spLocks noChangeArrowheads="1"/>
          </p:cNvSpPr>
          <p:nvPr/>
        </p:nvSpPr>
        <p:spPr bwMode="auto">
          <a:xfrm>
            <a:off x="5976592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7195792" y="3810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6357592" y="3429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6052792" y="3886200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5638455" y="3686175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u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7308505" y="3686175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v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6379817" y="34258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w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6509992" y="3886200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1936012" y="5041900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latin typeface="Arial" panose="020B0604020202020204" pitchFamily="34" charset="0"/>
                <a:cs typeface="Arial" panose="020B0604020202020204" pitchFamily="34" charset="0"/>
              </a:rPr>
              <a:t>RNG</a:t>
            </a:r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6334387" y="5003800"/>
            <a:ext cx="662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0B502-B82F-A74A-8F34-B093F96D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8F63570-263A-7940-92F3-CBDFE49B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35805"/>
            <a:ext cx="8763000" cy="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spc="-150" dirty="0"/>
              <a:t>RNG ⊆ GG</a:t>
            </a:r>
          </a:p>
        </p:txBody>
      </p:sp>
    </p:spTree>
    <p:extLst>
      <p:ext uri="{BB962C8B-B14F-4D97-AF65-F5344CB8AC3E}">
        <p14:creationId xmlns:p14="http://schemas.microsoft.com/office/powerpoint/2010/main" val="40652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  <p:bldP spid="64535" grpId="0"/>
      <p:bldP spid="64536" grpId="0"/>
      <p:bldP spid="64545" grpId="0" animBg="1"/>
      <p:bldP spid="64546" grpId="0" animBg="1"/>
      <p:bldP spid="64549" grpId="0"/>
      <p:bldP spid="645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Planarized Graphs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8073"/>
            <a:ext cx="27432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832986"/>
            <a:ext cx="28098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80611"/>
            <a:ext cx="2819400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91267" y="4845961"/>
            <a:ext cx="1465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Full Graph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321247" y="4692073"/>
            <a:ext cx="2304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Gabriel Graph Subgraph (GG)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937250" y="4692073"/>
            <a:ext cx="30504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Relative Neighborhood Subgraph (RNG)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A20B5-34EA-E443-8314-D0AAB1A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0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Perimeter Mode Forwarding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120217"/>
            <a:ext cx="8763000" cy="1348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x</a:t>
            </a:r>
            <a:r>
              <a:rPr lang="en-US" sz="2400" dirty="0"/>
              <a:t> forwards packet to first edge counterclockwise about </a:t>
            </a:r>
            <a:r>
              <a:rPr lang="en-US" sz="2400" i="1" dirty="0"/>
              <a:t>x</a:t>
            </a:r>
            <a:r>
              <a:rPr lang="en-US" sz="2400" dirty="0"/>
              <a:t> from line </a:t>
            </a:r>
            <a:r>
              <a:rPr lang="en-US" sz="2400" i="1" dirty="0" err="1"/>
              <a:t>xD</a:t>
            </a: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dirty="0"/>
              <a:t>Traverse face by </a:t>
            </a:r>
            <a:r>
              <a:rPr lang="en-US" sz="2400" b="1" dirty="0">
                <a:solidFill>
                  <a:srgbClr val="0070C0"/>
                </a:solidFill>
              </a:rPr>
              <a:t>right-hand rule, </a:t>
            </a:r>
            <a:r>
              <a:rPr lang="en-US" sz="2400" dirty="0"/>
              <a:t>until crossing </a:t>
            </a:r>
            <a:r>
              <a:rPr lang="en-US" sz="2400" i="1" dirty="0" err="1"/>
              <a:t>xD</a:t>
            </a:r>
            <a:r>
              <a:rPr lang="en-US" sz="2400" i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at a point that is closer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than </a:t>
            </a:r>
            <a:r>
              <a:rPr lang="en-US" sz="2400" i="1" dirty="0"/>
              <a:t>x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to </a:t>
            </a:r>
            <a:r>
              <a:rPr lang="en-US" sz="2400" i="1" dirty="0"/>
              <a:t>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Face change: </a:t>
            </a:r>
            <a:r>
              <a:rPr lang="en-US" sz="2400" dirty="0"/>
              <a:t>Repeat with next-closer face, and so on</a:t>
            </a: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127376" y="472069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6223001" y="281410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4556126" y="186160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2770189" y="2337857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3365501" y="3171295"/>
            <a:ext cx="238125" cy="2397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2651126" y="3649132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4198939" y="424444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3" name="Oval 13"/>
          <p:cNvSpPr>
            <a:spLocks noChangeArrowheads="1"/>
          </p:cNvSpPr>
          <p:nvPr/>
        </p:nvSpPr>
        <p:spPr bwMode="auto">
          <a:xfrm>
            <a:off x="5865814" y="174254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 flipV="1">
            <a:off x="2770189" y="3768195"/>
            <a:ext cx="476250" cy="1071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770189" y="3768195"/>
            <a:ext cx="1547812" cy="595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H="1">
            <a:off x="3246439" y="4363507"/>
            <a:ext cx="10715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2770189" y="3290357"/>
            <a:ext cx="714375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3484564" y="3290357"/>
            <a:ext cx="833437" cy="1073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2770189" y="2456920"/>
            <a:ext cx="119062" cy="1311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889251" y="2456920"/>
            <a:ext cx="595313" cy="833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 flipV="1">
            <a:off x="2889251" y="1980670"/>
            <a:ext cx="1785938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 flipV="1">
            <a:off x="3484564" y="1980670"/>
            <a:ext cx="1190625" cy="1309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4675189" y="1980670"/>
            <a:ext cx="1666875" cy="95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 flipV="1">
            <a:off x="4675189" y="1861607"/>
            <a:ext cx="1309687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5984876" y="1861607"/>
            <a:ext cx="357188" cy="107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2759076" y="4618829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x</a:t>
            </a: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5995989" y="1467907"/>
            <a:ext cx="35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3197226" y="1845732"/>
            <a:ext cx="2819400" cy="297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5" name="Arc 35"/>
          <p:cNvSpPr>
            <a:spLocks/>
          </p:cNvSpPr>
          <p:nvPr/>
        </p:nvSpPr>
        <p:spPr bwMode="auto">
          <a:xfrm rot="2792431" flipH="1">
            <a:off x="3181351" y="433175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 flipV="1">
            <a:off x="2740026" y="3750732"/>
            <a:ext cx="476250" cy="1071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 flipV="1">
            <a:off x="2740026" y="3293532"/>
            <a:ext cx="714375" cy="4778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3486151" y="1982257"/>
            <a:ext cx="1190625" cy="1309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4673601" y="1861607"/>
            <a:ext cx="1309688" cy="119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0" name="Arc 40"/>
          <p:cNvSpPr>
            <a:spLocks/>
          </p:cNvSpPr>
          <p:nvPr/>
        </p:nvSpPr>
        <p:spPr bwMode="auto">
          <a:xfrm flipV="1">
            <a:off x="3044826" y="3947582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1" name="Arc 41"/>
          <p:cNvSpPr>
            <a:spLocks/>
          </p:cNvSpPr>
          <p:nvPr/>
        </p:nvSpPr>
        <p:spPr bwMode="auto">
          <a:xfrm flipV="1">
            <a:off x="3121026" y="3522132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2" name="Arc 42"/>
          <p:cNvSpPr>
            <a:spLocks/>
          </p:cNvSpPr>
          <p:nvPr/>
        </p:nvSpPr>
        <p:spPr bwMode="auto">
          <a:xfrm rot="2792431" flipV="1">
            <a:off x="3365501" y="346180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3" name="Arc 43"/>
          <p:cNvSpPr>
            <a:spLocks/>
          </p:cNvSpPr>
          <p:nvPr/>
        </p:nvSpPr>
        <p:spPr bwMode="auto">
          <a:xfrm flipV="1">
            <a:off x="3730626" y="3112557"/>
            <a:ext cx="76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4" name="Arc 44"/>
          <p:cNvSpPr>
            <a:spLocks/>
          </p:cNvSpPr>
          <p:nvPr/>
        </p:nvSpPr>
        <p:spPr bwMode="auto">
          <a:xfrm rot="2792431" flipV="1">
            <a:off x="4597401" y="2121957"/>
            <a:ext cx="200025" cy="257175"/>
          </a:xfrm>
          <a:custGeom>
            <a:avLst/>
            <a:gdLst>
              <a:gd name="G0" fmla="+- 6734 0 0"/>
              <a:gd name="G1" fmla="+- 21600 0 0"/>
              <a:gd name="G2" fmla="+- 21600 0 0"/>
              <a:gd name="T0" fmla="*/ 0 w 28334"/>
              <a:gd name="T1" fmla="*/ 1077 h 24287"/>
              <a:gd name="T2" fmla="*/ 28166 w 28334"/>
              <a:gd name="T3" fmla="*/ 24287 h 24287"/>
              <a:gd name="T4" fmla="*/ 6734 w 28334"/>
              <a:gd name="T5" fmla="*/ 21600 h 24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34" h="24287" fill="none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</a:path>
              <a:path w="28334" h="24287" stroke="0" extrusionOk="0">
                <a:moveTo>
                  <a:pt x="-1" y="1076"/>
                </a:moveTo>
                <a:cubicBezTo>
                  <a:pt x="2173" y="363"/>
                  <a:pt x="4446" y="-1"/>
                  <a:pt x="6734" y="-1"/>
                </a:cubicBezTo>
                <a:cubicBezTo>
                  <a:pt x="18663" y="0"/>
                  <a:pt x="28334" y="9670"/>
                  <a:pt x="28334" y="21600"/>
                </a:cubicBezTo>
                <a:cubicBezTo>
                  <a:pt x="28334" y="22498"/>
                  <a:pt x="28277" y="23395"/>
                  <a:pt x="28166" y="24287"/>
                </a:cubicBezTo>
                <a:lnTo>
                  <a:pt x="6734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5" name="Arc 45"/>
          <p:cNvSpPr>
            <a:spLocks/>
          </p:cNvSpPr>
          <p:nvPr/>
        </p:nvSpPr>
        <p:spPr bwMode="auto">
          <a:xfrm flipV="1">
            <a:off x="5222876" y="1966382"/>
            <a:ext cx="76200" cy="273050"/>
          </a:xfrm>
          <a:custGeom>
            <a:avLst/>
            <a:gdLst>
              <a:gd name="G0" fmla="+- 0 0 0"/>
              <a:gd name="G1" fmla="+- 19391 0 0"/>
              <a:gd name="G2" fmla="+- 21600 0 0"/>
              <a:gd name="T0" fmla="*/ 9517 w 21600"/>
              <a:gd name="T1" fmla="*/ 0 h 19391"/>
              <a:gd name="T2" fmla="*/ 21600 w 21600"/>
              <a:gd name="T3" fmla="*/ 19391 h 19391"/>
              <a:gd name="T4" fmla="*/ 0 w 21600"/>
              <a:gd name="T5" fmla="*/ 19391 h 19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391" fill="none" extrusionOk="0">
                <a:moveTo>
                  <a:pt x="9516" y="0"/>
                </a:moveTo>
                <a:cubicBezTo>
                  <a:pt x="16912" y="3630"/>
                  <a:pt x="21600" y="11151"/>
                  <a:pt x="21600" y="19391"/>
                </a:cubicBezTo>
              </a:path>
              <a:path w="21600" h="19391" stroke="0" extrusionOk="0">
                <a:moveTo>
                  <a:pt x="9516" y="0"/>
                </a:moveTo>
                <a:cubicBezTo>
                  <a:pt x="16912" y="3630"/>
                  <a:pt x="21600" y="11151"/>
                  <a:pt x="21600" y="19391"/>
                </a:cubicBezTo>
                <a:lnTo>
                  <a:pt x="0" y="19391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66C351E6-B164-9A4A-AE75-D9C97C730D1C}"/>
              </a:ext>
            </a:extLst>
          </p:cNvPr>
          <p:cNvSpPr/>
          <p:nvPr/>
        </p:nvSpPr>
        <p:spPr>
          <a:xfrm>
            <a:off x="3697496" y="4048539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30A9BA4B-DFB2-8D43-A6C8-23879D6FBE38}"/>
              </a:ext>
            </a:extLst>
          </p:cNvPr>
          <p:cNvSpPr/>
          <p:nvPr/>
        </p:nvSpPr>
        <p:spPr>
          <a:xfrm>
            <a:off x="3901282" y="3823060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6EC11D08-3404-7C42-AF43-03A068FE1ED0}"/>
              </a:ext>
            </a:extLst>
          </p:cNvPr>
          <p:cNvSpPr/>
          <p:nvPr/>
        </p:nvSpPr>
        <p:spPr>
          <a:xfrm>
            <a:off x="5358989" y="2284814"/>
            <a:ext cx="225148" cy="225148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12C19-A20C-0E47-9B41-6F96B74D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5" grpId="0" animBg="1"/>
      <p:bldP spid="71716" grpId="0" animBg="1"/>
      <p:bldP spid="71717" grpId="0" animBg="1"/>
      <p:bldP spid="71718" grpId="0" animBg="1"/>
      <p:bldP spid="71719" grpId="0" animBg="1"/>
      <p:bldP spid="71720" grpId="0" animBg="1"/>
      <p:bldP spid="71721" grpId="0" animBg="1"/>
      <p:bldP spid="71722" grpId="0" animBg="1"/>
      <p:bldP spid="71723" grpId="0" animBg="1"/>
      <p:bldP spid="71724" grpId="0" animBg="1"/>
      <p:bldP spid="71725" grpId="0" animBg="1"/>
      <p:bldP spid="2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packets </a:t>
            </a:r>
            <a:r>
              <a:rPr lang="en-US" b="1" dirty="0"/>
              <a:t>begin in </a:t>
            </a:r>
            <a:r>
              <a:rPr lang="en-US" b="1" dirty="0">
                <a:highlight>
                  <a:srgbClr val="FFFF00"/>
                </a:highlight>
              </a:rPr>
              <a:t>greedy mode</a:t>
            </a:r>
          </a:p>
          <a:p>
            <a:endParaRPr lang="en-US" dirty="0"/>
          </a:p>
          <a:p>
            <a:pPr lvl="1"/>
            <a:r>
              <a:rPr lang="en-US" b="1" dirty="0"/>
              <a:t>Greedy mode </a:t>
            </a:r>
            <a:r>
              <a:rPr lang="en-US" dirty="0"/>
              <a:t>uses </a:t>
            </a:r>
            <a:r>
              <a:rPr lang="en-US" b="1" dirty="0"/>
              <a:t>full graph</a:t>
            </a:r>
          </a:p>
          <a:p>
            <a:endParaRPr lang="en-US" dirty="0"/>
          </a:p>
          <a:p>
            <a:pPr lvl="1"/>
            <a:r>
              <a:rPr lang="en-US" dirty="0"/>
              <a:t>Upon greedy-forwarding </a:t>
            </a:r>
            <a:r>
              <a:rPr lang="en-US" b="1" dirty="0">
                <a:solidFill>
                  <a:srgbClr val="FF0000"/>
                </a:solidFill>
              </a:rPr>
              <a:t>failure:</a:t>
            </a:r>
            <a:r>
              <a:rPr lang="en-US" dirty="0"/>
              <a:t> </a:t>
            </a:r>
            <a:r>
              <a:rPr lang="en-US" b="1" dirty="0"/>
              <a:t>(1)</a:t>
            </a:r>
            <a:r>
              <a:rPr lang="en-US" dirty="0"/>
              <a:t> node </a:t>
            </a:r>
            <a:r>
              <a:rPr lang="en-US" b="1" dirty="0">
                <a:solidFill>
                  <a:srgbClr val="0070C0"/>
                </a:solidFill>
              </a:rPr>
              <a:t>marks </a:t>
            </a:r>
            <a:r>
              <a:rPr lang="en-US" b="1" dirty="0"/>
              <a:t>its location </a:t>
            </a:r>
            <a:r>
              <a:rPr lang="en-US" dirty="0"/>
              <a:t>in packet, </a:t>
            </a:r>
            <a:r>
              <a:rPr lang="en-US" b="1" dirty="0"/>
              <a:t>(2)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marks</a:t>
            </a:r>
            <a:r>
              <a:rPr lang="en-US" dirty="0"/>
              <a:t> packet in </a:t>
            </a:r>
            <a:r>
              <a:rPr lang="en-US" b="1" dirty="0"/>
              <a:t>perimeter mode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highlight>
                  <a:srgbClr val="FFFF00"/>
                </a:highlight>
              </a:rPr>
              <a:t>Perimeter mode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packets follow </a:t>
            </a:r>
            <a:r>
              <a:rPr lang="en-US" b="1" dirty="0"/>
              <a:t>planar</a:t>
            </a:r>
            <a:r>
              <a:rPr lang="en-US" dirty="0"/>
              <a:t> graph traversal:</a:t>
            </a:r>
          </a:p>
          <a:p>
            <a:pPr lvl="1"/>
            <a:r>
              <a:rPr lang="en-US" dirty="0"/>
              <a:t>Forward along </a:t>
            </a:r>
            <a:r>
              <a:rPr lang="en-US" b="1" dirty="0">
                <a:solidFill>
                  <a:srgbClr val="0070C0"/>
                </a:solidFill>
              </a:rPr>
              <a:t>successively closer faces </a:t>
            </a:r>
            <a:r>
              <a:rPr lang="en-US" dirty="0"/>
              <a:t>by right-hand rule, until reaching destination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Packets </a:t>
            </a:r>
            <a:r>
              <a:rPr lang="en-US" b="1" dirty="0">
                <a:solidFill>
                  <a:srgbClr val="0070C0"/>
                </a:solidFill>
              </a:rPr>
              <a:t>return to greedy mode </a:t>
            </a:r>
            <a:r>
              <a:rPr lang="en-US" dirty="0"/>
              <a:t>upon reaching node </a:t>
            </a:r>
            <a:r>
              <a:rPr lang="en-US" b="1" dirty="0"/>
              <a:t>closer to destination</a:t>
            </a:r>
            <a:r>
              <a:rPr lang="en-US" dirty="0"/>
              <a:t> than perimeter mode </a:t>
            </a:r>
            <a:r>
              <a:rPr lang="en-US" b="1" dirty="0"/>
              <a:t>entry point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Full Greedy Perimeter Stateless Routing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76B97-E0C2-794C-AD62-C062DB0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Course 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highlight>
                  <a:srgbClr val="92D050"/>
                </a:highlight>
              </a:rPr>
              <a:t>Wireless From</a:t>
            </a:r>
            <a:r>
              <a:rPr lang="zh-CN" altLang="en-US" b="1" dirty="0"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highlight>
                  <a:srgbClr val="92D050"/>
                </a:highlight>
              </a:rPr>
              <a:t>the</a:t>
            </a:r>
            <a:r>
              <a:rPr lang="zh-CN" altLang="en-US" b="1" dirty="0"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highlight>
                  <a:srgbClr val="92D050"/>
                </a:highlight>
              </a:rPr>
              <a:t>Transport</a:t>
            </a:r>
            <a:r>
              <a:rPr lang="zh-CN" altLang="en-US" b="1" dirty="0"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highlight>
                  <a:srgbClr val="92D050"/>
                </a:highlight>
              </a:rPr>
              <a:t>Layer</a:t>
            </a:r>
            <a:r>
              <a:rPr lang="zh-CN" altLang="en-US" b="1" dirty="0">
                <a:highlight>
                  <a:srgbClr val="92D050"/>
                </a:highlight>
              </a:rPr>
              <a:t> </a:t>
            </a:r>
            <a:r>
              <a:rPr lang="en-US" altLang="zh-CN" b="1" dirty="0">
                <a:highlight>
                  <a:srgbClr val="92D050"/>
                </a:highlight>
              </a:rPr>
              <a:t>Downwards</a:t>
            </a:r>
          </a:p>
          <a:p>
            <a:pPr lvl="1"/>
            <a:r>
              <a:rPr lang="en-US" altLang="x-none" dirty="0">
                <a:highlight>
                  <a:srgbClr val="92D050"/>
                </a:highlight>
              </a:rPr>
              <a:t>Transport over wireless, link layer, medium access, routing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highlight>
                  <a:srgbClr val="FFCC99"/>
                </a:highlight>
              </a:rPr>
              <a:t>Overcoming Bit Errors</a:t>
            </a:r>
          </a:p>
          <a:p>
            <a:pPr lvl="1"/>
            <a:r>
              <a:rPr lang="en-US" altLang="x-none" spc="-150" dirty="0">
                <a:highlight>
                  <a:srgbClr val="FFCC99"/>
                </a:highlight>
              </a:rPr>
              <a:t>Error Detection/correction, convolutional &amp; “Rateless” codes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An Introduction to the Wireless Channel</a:t>
            </a:r>
          </a:p>
          <a:p>
            <a:pPr lvl="1"/>
            <a:r>
              <a:rPr lang="en-US" altLang="x-none" dirty="0">
                <a:solidFill>
                  <a:schemeClr val="bg1">
                    <a:lumMod val="65000"/>
                  </a:schemeClr>
                </a:solidFill>
              </a:rPr>
              <a:t>Noise, Multipath Propagation, radio spectrum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Practical/Advanced Wireless Physical Layer concepts</a:t>
            </a:r>
          </a:p>
          <a:p>
            <a:pPr lvl="1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OFDM, channel estimation, MIMO etc.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Boutique topics</a:t>
            </a:r>
            <a:endParaRPr lang="en-US" altLang="x-non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x-none" dirty="0">
                <a:solidFill>
                  <a:schemeClr val="bg1">
                    <a:lumMod val="65000"/>
                  </a:schemeClr>
                </a:solidFill>
              </a:rPr>
              <a:t>Visible light communication, low power, Wi-Fi localization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31DC1-F513-9B4E-B8CB-F1CC89C4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F930D-635A-CB4A-917A-A9459D1D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834224"/>
          </a:xfrm>
        </p:spPr>
        <p:txBody>
          <a:bodyPr/>
          <a:lstStyle/>
          <a:p>
            <a:r>
              <a:rPr lang="en-US" dirty="0"/>
              <a:t>GPSR/RNG, static network that obeys unit-graph connectivity assumption.  </a:t>
            </a:r>
            <a:r>
              <a:rPr lang="en-US" b="1" dirty="0"/>
              <a:t>Destination D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disconnected</a:t>
            </a:r>
            <a:r>
              <a:rPr lang="en-US" dirty="0"/>
              <a:t> from other nodes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385F8-4260-8D48-9AB8-04BAC34C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FDF2D-FE5D-E641-84AD-5DCD718F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 and GPSR question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59DCDF-6AE6-5F41-9264-C1B13D158CFB}"/>
              </a:ext>
            </a:extLst>
          </p:cNvPr>
          <p:cNvSpPr/>
          <p:nvPr/>
        </p:nvSpPr>
        <p:spPr>
          <a:xfrm rot="20939937">
            <a:off x="890547" y="3824578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754CD-18FA-9D43-9D77-10E58D3A4700}"/>
              </a:ext>
            </a:extLst>
          </p:cNvPr>
          <p:cNvSpPr txBox="1"/>
          <p:nvPr/>
        </p:nvSpPr>
        <p:spPr>
          <a:xfrm>
            <a:off x="500696" y="3898127"/>
            <a:ext cx="38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F0C14E-B5ED-7442-8120-C13298433E96}"/>
              </a:ext>
            </a:extLst>
          </p:cNvPr>
          <p:cNvSpPr/>
          <p:nvPr/>
        </p:nvSpPr>
        <p:spPr>
          <a:xfrm rot="21199532">
            <a:off x="1550933" y="3709282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7E8117-AEA7-C041-A425-C1496C98BAAD}"/>
              </a:ext>
            </a:extLst>
          </p:cNvPr>
          <p:cNvSpPr/>
          <p:nvPr/>
        </p:nvSpPr>
        <p:spPr>
          <a:xfrm>
            <a:off x="2610679" y="3991555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201EE3-C97D-FF48-88F2-19A2BDAF7C10}"/>
              </a:ext>
            </a:extLst>
          </p:cNvPr>
          <p:cNvSpPr/>
          <p:nvPr/>
        </p:nvSpPr>
        <p:spPr>
          <a:xfrm rot="20992379">
            <a:off x="3375329" y="3810662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0A879B-A08E-924F-90B2-0D9E2AF5E75E}"/>
              </a:ext>
            </a:extLst>
          </p:cNvPr>
          <p:cNvSpPr/>
          <p:nvPr/>
        </p:nvSpPr>
        <p:spPr>
          <a:xfrm rot="21177747">
            <a:off x="4139979" y="3629769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08FDF2-BCDE-2C42-9BBD-AAFF31328BE0}"/>
              </a:ext>
            </a:extLst>
          </p:cNvPr>
          <p:cNvSpPr/>
          <p:nvPr/>
        </p:nvSpPr>
        <p:spPr>
          <a:xfrm>
            <a:off x="4904629" y="3448876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E2A4DE-BCE9-CF4D-BCEA-FDF8445798C1}"/>
              </a:ext>
            </a:extLst>
          </p:cNvPr>
          <p:cNvSpPr/>
          <p:nvPr/>
        </p:nvSpPr>
        <p:spPr>
          <a:xfrm rot="20100285">
            <a:off x="5597717" y="3649649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09F8E-CDE8-7E46-8D91-0A9D6A8CC5BB}"/>
              </a:ext>
            </a:extLst>
          </p:cNvPr>
          <p:cNvSpPr/>
          <p:nvPr/>
        </p:nvSpPr>
        <p:spPr>
          <a:xfrm rot="20513279">
            <a:off x="6290805" y="3850422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D9946D-94FF-7D44-B214-C82E5AC06928}"/>
              </a:ext>
            </a:extLst>
          </p:cNvPr>
          <p:cNvSpPr/>
          <p:nvPr/>
        </p:nvSpPr>
        <p:spPr>
          <a:xfrm>
            <a:off x="7646738" y="4405021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DE1952-576E-D149-ACE2-768DD3BFA3BB}"/>
              </a:ext>
            </a:extLst>
          </p:cNvPr>
          <p:cNvSpPr/>
          <p:nvPr/>
        </p:nvSpPr>
        <p:spPr>
          <a:xfrm rot="20621448">
            <a:off x="5744654" y="4389032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C11445-D964-AA4D-9E97-7DF75335E09A}"/>
              </a:ext>
            </a:extLst>
          </p:cNvPr>
          <p:cNvSpPr/>
          <p:nvPr/>
        </p:nvSpPr>
        <p:spPr>
          <a:xfrm>
            <a:off x="5555468" y="5104738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F009B2-53D6-C246-A612-B2BA76956D7F}"/>
              </a:ext>
            </a:extLst>
          </p:cNvPr>
          <p:cNvSpPr/>
          <p:nvPr/>
        </p:nvSpPr>
        <p:spPr>
          <a:xfrm>
            <a:off x="6816489" y="3574772"/>
            <a:ext cx="1835428" cy="1835428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E437B9-2A1B-0347-8CA0-C5DFDA088ADF}"/>
              </a:ext>
            </a:extLst>
          </p:cNvPr>
          <p:cNvSpPr/>
          <p:nvPr/>
        </p:nvSpPr>
        <p:spPr>
          <a:xfrm rot="738336">
            <a:off x="2156582" y="3762958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01847-A30D-054A-9295-005E981020C6}"/>
              </a:ext>
            </a:extLst>
          </p:cNvPr>
          <p:cNvSpPr txBox="1"/>
          <p:nvPr/>
        </p:nvSpPr>
        <p:spPr>
          <a:xfrm>
            <a:off x="7773755" y="45234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6A5997-4E52-104C-8B12-A900796DE752}"/>
              </a:ext>
            </a:extLst>
          </p:cNvPr>
          <p:cNvSpPr/>
          <p:nvPr/>
        </p:nvSpPr>
        <p:spPr>
          <a:xfrm>
            <a:off x="5924837" y="5672239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D048EF-CDE4-7B48-A361-653AE40CF819}"/>
              </a:ext>
            </a:extLst>
          </p:cNvPr>
          <p:cNvSpPr/>
          <p:nvPr/>
        </p:nvSpPr>
        <p:spPr>
          <a:xfrm>
            <a:off x="6694335" y="5847168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9980A4-1A35-1C46-930B-BF91969AC4CC}"/>
              </a:ext>
            </a:extLst>
          </p:cNvPr>
          <p:cNvSpPr/>
          <p:nvPr/>
        </p:nvSpPr>
        <p:spPr>
          <a:xfrm>
            <a:off x="7396270" y="5506284"/>
            <a:ext cx="174929" cy="174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79887-ACCA-EB4A-87C0-CB644FA557B2}"/>
              </a:ext>
            </a:extLst>
          </p:cNvPr>
          <p:cNvSpPr txBox="1"/>
          <p:nvPr/>
        </p:nvSpPr>
        <p:spPr>
          <a:xfrm>
            <a:off x="6409005" y="35378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CDEA63-6C44-A842-A300-03772CC56692}"/>
              </a:ext>
            </a:extLst>
          </p:cNvPr>
          <p:cNvSpPr txBox="1"/>
          <p:nvPr/>
        </p:nvSpPr>
        <p:spPr>
          <a:xfrm>
            <a:off x="7530460" y="54683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A0F1C-1660-8D40-A997-783A593438F4}"/>
              </a:ext>
            </a:extLst>
          </p:cNvPr>
          <p:cNvSpPr txBox="1"/>
          <p:nvPr/>
        </p:nvSpPr>
        <p:spPr>
          <a:xfrm>
            <a:off x="60748" y="6085574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Where will greedy mode send the packet, and why?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Where will GPSR send the packet, and why?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35F728-66B4-9E48-8310-27B53FC721E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1063869" y="3806913"/>
            <a:ext cx="487657" cy="88439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7F6AC2-7AAF-684E-9B1A-6FFD38269D2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1725269" y="3786581"/>
            <a:ext cx="433322" cy="45201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1B84C5-7017-F34F-AF43-83BA0B19DE8B}"/>
              </a:ext>
            </a:extLst>
          </p:cNvPr>
          <p:cNvCxnSpPr>
            <a:cxnSpLocks/>
            <a:stCxn id="21" idx="6"/>
            <a:endCxn id="10" idx="1"/>
          </p:cNvCxnSpPr>
          <p:nvPr/>
        </p:nvCxnSpPr>
        <p:spPr>
          <a:xfrm>
            <a:off x="2329501" y="3869064"/>
            <a:ext cx="306796" cy="148109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D52CC3-C756-ED43-9E57-85401995E870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2785608" y="3913506"/>
            <a:ext cx="591084" cy="165514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F200EF-8A23-1441-9DC6-C0D1B8A3FA52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3548895" y="3727950"/>
            <a:ext cx="591743" cy="154798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342228-9BE8-C248-9AC1-B9B9A432E9F8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4314249" y="3536341"/>
            <a:ext cx="590380" cy="170177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C3E2AB-605D-F24F-8C6F-08B49A1964AA}"/>
              </a:ext>
            </a:extLst>
          </p:cNvPr>
          <p:cNvCxnSpPr>
            <a:cxnSpLocks/>
            <a:stCxn id="13" idx="6"/>
            <a:endCxn id="14" idx="1"/>
          </p:cNvCxnSpPr>
          <p:nvPr/>
        </p:nvCxnSpPr>
        <p:spPr>
          <a:xfrm>
            <a:off x="5079558" y="3536341"/>
            <a:ext cx="523437" cy="170851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182EA81-5EC0-CE4E-915F-9F5CCE1DF1EF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5767368" y="3767035"/>
            <a:ext cx="532893" cy="131296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379C8B-BDB9-5144-8310-4C4D2324293D}"/>
              </a:ext>
            </a:extLst>
          </p:cNvPr>
          <p:cNvCxnSpPr>
            <a:cxnSpLocks/>
            <a:stCxn id="17" idx="6"/>
            <a:endCxn id="15" idx="3"/>
          </p:cNvCxnSpPr>
          <p:nvPr/>
        </p:nvCxnSpPr>
        <p:spPr>
          <a:xfrm flipV="1">
            <a:off x="5916064" y="4015895"/>
            <a:ext cx="422650" cy="436040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CD4B4-17E1-404B-8E7F-56F27D794166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>
          <a:xfrm flipH="1">
            <a:off x="5642933" y="4553222"/>
            <a:ext cx="147195" cy="551516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537342-7312-5B41-9CB6-DEF94BADAD46}"/>
              </a:ext>
            </a:extLst>
          </p:cNvPr>
          <p:cNvCxnSpPr>
            <a:cxnSpLocks/>
            <a:stCxn id="23" idx="1"/>
            <a:endCxn id="18" idx="5"/>
          </p:cNvCxnSpPr>
          <p:nvPr/>
        </p:nvCxnSpPr>
        <p:spPr>
          <a:xfrm flipH="1" flipV="1">
            <a:off x="5704779" y="5254049"/>
            <a:ext cx="245676" cy="443808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786AA3C-8004-134A-8D76-A83838D87516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6074148" y="5821550"/>
            <a:ext cx="620187" cy="113083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DE5CCD5-8487-F845-BC37-71A8C1F04288}"/>
              </a:ext>
            </a:extLst>
          </p:cNvPr>
          <p:cNvCxnSpPr>
            <a:cxnSpLocks/>
            <a:stCxn id="27" idx="3"/>
            <a:endCxn id="24" idx="6"/>
          </p:cNvCxnSpPr>
          <p:nvPr/>
        </p:nvCxnSpPr>
        <p:spPr>
          <a:xfrm flipH="1">
            <a:off x="6869264" y="5655595"/>
            <a:ext cx="552624" cy="279038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4B9E85B-024F-7F41-B1F7-591FB7BE87F5}"/>
              </a:ext>
            </a:extLst>
          </p:cNvPr>
          <p:cNvSpPr txBox="1"/>
          <p:nvPr/>
        </p:nvSpPr>
        <p:spPr>
          <a:xfrm>
            <a:off x="5255030" y="418224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655C9B-110C-CE44-AF28-04D740BDD2B7}"/>
              </a:ext>
            </a:extLst>
          </p:cNvPr>
          <p:cNvSpPr txBox="1"/>
          <p:nvPr/>
        </p:nvSpPr>
        <p:spPr>
          <a:xfrm>
            <a:off x="5071885" y="50066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65F559-6A18-7C42-83E5-F2A7C43069C7}"/>
              </a:ext>
            </a:extLst>
          </p:cNvPr>
          <p:cNvSpPr txBox="1"/>
          <p:nvPr/>
        </p:nvSpPr>
        <p:spPr>
          <a:xfrm>
            <a:off x="5988419" y="53123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D597AC-EB50-B04A-8BED-9ADD84CBCBA1}"/>
              </a:ext>
            </a:extLst>
          </p:cNvPr>
          <p:cNvSpPr txBox="1"/>
          <p:nvPr/>
        </p:nvSpPr>
        <p:spPr>
          <a:xfrm>
            <a:off x="6683155" y="59857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26669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GPSR: Making it Real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2399" y="1496683"/>
            <a:ext cx="8335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90000"/>
              </a:lnSpc>
            </a:pPr>
            <a:r>
              <a:rPr lang="en-US" sz="2800" dirty="0"/>
              <a:t>GPSR for Berkeley mote sensors</a:t>
            </a:r>
            <a:endParaRPr lang="en-US" sz="2800" b="0" dirty="0"/>
          </a:p>
          <a:p>
            <a:pPr marL="750888" lvl="1">
              <a:lnSpc>
                <a:spcPct val="90000"/>
              </a:lnSpc>
            </a:pPr>
            <a:r>
              <a:rPr lang="en-US" sz="2400" b="0" dirty="0"/>
              <a:t>3,750 lines of </a:t>
            </a:r>
            <a:r>
              <a:rPr lang="en-US" sz="2400" b="0" dirty="0" err="1"/>
              <a:t>nesC</a:t>
            </a:r>
            <a:r>
              <a:rPr lang="en-US" sz="2400" b="0" dirty="0"/>
              <a:t> code</a:t>
            </a:r>
          </a:p>
          <a:p>
            <a:pPr marL="350838" indent="-350838">
              <a:lnSpc>
                <a:spcPct val="90000"/>
              </a:lnSpc>
            </a:pPr>
            <a:endParaRPr lang="en-US" sz="2800" b="0" dirty="0"/>
          </a:p>
          <a:p>
            <a:pPr marL="350838" indent="-350838">
              <a:lnSpc>
                <a:spcPct val="90000"/>
              </a:lnSpc>
            </a:pPr>
            <a:r>
              <a:rPr lang="en-US" sz="2800" b="0" dirty="0"/>
              <a:t>Deployed on Mica 2 </a:t>
            </a:r>
            <a:r>
              <a:rPr lang="en-US" sz="2800" b="0" dirty="0">
                <a:latin typeface="Arial"/>
              </a:rPr>
              <a:t>“</a:t>
            </a:r>
            <a:r>
              <a:rPr lang="en-US" sz="2800" b="0" dirty="0"/>
              <a:t>dot</a:t>
            </a:r>
            <a:r>
              <a:rPr lang="en-US" sz="2800" b="0" dirty="0">
                <a:latin typeface="Arial"/>
              </a:rPr>
              <a:t>”</a:t>
            </a:r>
            <a:r>
              <a:rPr lang="en-US" sz="2800" b="0" dirty="0"/>
              <a:t> mote testbeds</a:t>
            </a:r>
          </a:p>
          <a:p>
            <a:pPr marL="750888" lvl="1">
              <a:lnSpc>
                <a:spcPct val="90000"/>
              </a:lnSpc>
            </a:pPr>
            <a:r>
              <a:rPr lang="en-US" sz="2400" b="0" dirty="0"/>
              <a:t>23-node, 50-node subsets of 100-node network in office building (office walls; 433 MHz)</a:t>
            </a:r>
          </a:p>
          <a:p>
            <a:pPr marL="350838" indent="-350838">
              <a:lnSpc>
                <a:spcPct val="90000"/>
              </a:lnSpc>
            </a:pPr>
            <a:endParaRPr lang="en-US" sz="2800" b="0" dirty="0"/>
          </a:p>
          <a:p>
            <a:pPr marL="350838" indent="-350838">
              <a:lnSpc>
                <a:spcPct val="90000"/>
              </a:lnSpc>
            </a:pPr>
            <a:r>
              <a:rPr lang="en-US" sz="2800" dirty="0">
                <a:highlight>
                  <a:srgbClr val="CCFFFF"/>
                </a:highlight>
              </a:rPr>
              <a:t>Delivery success workload: </a:t>
            </a:r>
            <a:r>
              <a:rPr lang="en-US" sz="2800" b="0" dirty="0">
                <a:highlight>
                  <a:srgbClr val="CCFFFF"/>
                </a:highlight>
              </a:rPr>
              <a:t>50 packets between </a:t>
            </a:r>
            <a:r>
              <a:rPr lang="en-US" sz="2800" dirty="0">
                <a:highlight>
                  <a:srgbClr val="CCFFFF"/>
                </a:highlight>
              </a:rPr>
              <a:t>all node pairs,</a:t>
            </a:r>
            <a:r>
              <a:rPr lang="en-US" sz="2800" b="0" dirty="0">
                <a:highlight>
                  <a:srgbClr val="CCFFFF"/>
                </a:highlight>
              </a:rPr>
              <a:t> serially</a:t>
            </a:r>
          </a:p>
        </p:txBody>
      </p:sp>
      <p:pic>
        <p:nvPicPr>
          <p:cNvPr id="7" name="Picture 8" descr="mica2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56" y="1749754"/>
            <a:ext cx="14859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9D602-143F-5945-A027-EA9B7D36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50-Node Indoor Office Testbed</a:t>
            </a:r>
          </a:p>
        </p:txBody>
      </p:sp>
      <p:pic>
        <p:nvPicPr>
          <p:cNvPr id="97284" name="Picture 4" descr="fullgraph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6725"/>
            <a:ext cx="62484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774700" y="2590800"/>
            <a:ext cx="7543800" cy="1828800"/>
            <a:chOff x="240" y="1968"/>
            <a:chExt cx="5280" cy="864"/>
          </a:xfrm>
        </p:grpSpPr>
        <p:sp>
          <p:nvSpPr>
            <p:cNvPr id="97287" name="AutoShape 7"/>
            <p:cNvSpPr>
              <a:spLocks noChangeArrowheads="1"/>
            </p:cNvSpPr>
            <p:nvPr/>
          </p:nvSpPr>
          <p:spPr bwMode="auto">
            <a:xfrm>
              <a:off x="240" y="1968"/>
              <a:ext cx="5280" cy="86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432" y="2016"/>
              <a:ext cx="489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GAME OVER</a:t>
              </a:r>
              <a:endParaRPr lang="en-US" sz="2800" i="0" dirty="0">
                <a:latin typeface="+mj-lt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Only 68.2% of node pairs connected!!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sz="2800" b="1" i="0" dirty="0">
                <a:latin typeface="+mj-lt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b="1" i="0" dirty="0">
                  <a:latin typeface="+mj-lt"/>
                </a:rPr>
                <a:t>What</a:t>
              </a:r>
              <a:r>
                <a:rPr lang="en-US" sz="2800" dirty="0">
                  <a:latin typeface="+mj-lt"/>
                </a:rPr>
                <a:t>’</a:t>
              </a:r>
              <a:r>
                <a:rPr lang="en-US" sz="2800" b="1" i="0" dirty="0">
                  <a:latin typeface="+mj-lt"/>
                </a:rPr>
                <a:t>s going on here?!</a:t>
              </a:r>
              <a:endParaRPr lang="en-US" sz="2800" i="0" dirty="0"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AE05A-A208-AA42-835F-77AE93B3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Planar, but Partitioned</a:t>
            </a:r>
          </a:p>
        </p:txBody>
      </p:sp>
      <p:pic>
        <p:nvPicPr>
          <p:cNvPr id="99332" name="Picture 4" descr="gpsr-gg_0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b="6706"/>
          <a:stretch/>
        </p:blipFill>
        <p:spPr bwMode="auto">
          <a:xfrm>
            <a:off x="744494" y="1772814"/>
            <a:ext cx="6145427" cy="42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64475" y="4275701"/>
            <a:ext cx="56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i="0" dirty="0">
                <a:latin typeface="+mj-lt"/>
              </a:rPr>
              <a:t>Output of GPSR</a:t>
            </a:r>
            <a:r>
              <a:rPr lang="en-US" sz="2400" dirty="0">
                <a:latin typeface="+mj-lt"/>
              </a:rPr>
              <a:t>’</a:t>
            </a:r>
            <a:r>
              <a:rPr lang="en-US" sz="2400" i="0" dirty="0">
                <a:latin typeface="+mj-lt"/>
              </a:rPr>
              <a:t>s Distributed GG</a:t>
            </a:r>
          </a:p>
          <a:p>
            <a:r>
              <a:rPr lang="en-US" sz="2400" i="0" dirty="0">
                <a:latin typeface="+mj-lt"/>
              </a:rPr>
              <a:t>(arrows denote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unidirectional links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48B7E-DC64-8141-BB4A-C066BC2B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Redux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Bi-directional radio links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(unidirectional links may be excluded)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nodes placed roughly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 plane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Unit Graph: </a:t>
            </a:r>
            <a:r>
              <a:rPr lang="en-US" b="1" dirty="0"/>
              <a:t>Node </a:t>
            </a:r>
            <a:r>
              <a:rPr lang="en-US" b="1" dirty="0">
                <a:solidFill>
                  <a:srgbClr val="FF0000"/>
                </a:solidFill>
              </a:rPr>
              <a:t>always connected </a:t>
            </a:r>
            <a:r>
              <a:rPr lang="en-US" b="1" dirty="0"/>
              <a:t>to all nodes within a fixed radio range, and </a:t>
            </a:r>
            <a:r>
              <a:rPr lang="en-US" b="1" dirty="0">
                <a:solidFill>
                  <a:srgbClr val="FF0000"/>
                </a:solidFill>
              </a:rPr>
              <a:t>none outside </a:t>
            </a:r>
            <a:r>
              <a:rPr lang="en-US" b="1" dirty="0"/>
              <a:t>this range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Fixed,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uniform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radio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transmitter power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5D09320-767A-C648-90E2-EA30A2BA2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60898"/>
            <a:ext cx="8763000" cy="749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b="1" i="0" dirty="0">
                <a:latin typeface="+mj-lt"/>
              </a:rPr>
              <a:t>Absorption, reflections, interference, antenna orientation differences, </a:t>
            </a:r>
            <a:r>
              <a:rPr lang="en-US" sz="2600" b="1" i="0" dirty="0">
                <a:solidFill>
                  <a:srgbClr val="FF0000"/>
                </a:solidFill>
                <a:latin typeface="+mj-lt"/>
              </a:rPr>
              <a:t>lead to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+mj-lt"/>
              </a:rPr>
              <a:t>non-unit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graphs</a:t>
            </a:r>
            <a:endParaRPr lang="en-US" sz="2600" b="1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58054-325D-5743-B9D4-1E2ED703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F3D3D8-4CB7-CA4C-B39A-BE3661DCAA9F}"/>
              </a:ext>
            </a:extLst>
          </p:cNvPr>
          <p:cNvGrpSpPr/>
          <p:nvPr/>
        </p:nvGrpSpPr>
        <p:grpSpPr>
          <a:xfrm>
            <a:off x="152400" y="3075394"/>
            <a:ext cx="8464826" cy="301568"/>
            <a:chOff x="450574" y="3516836"/>
            <a:chExt cx="8464826" cy="3015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28675C-83EB-4140-BA43-C514B51A2E96}"/>
                </a:ext>
              </a:extLst>
            </p:cNvPr>
            <p:cNvCxnSpPr/>
            <p:nvPr/>
          </p:nvCxnSpPr>
          <p:spPr>
            <a:xfrm>
              <a:off x="450574" y="3516836"/>
              <a:ext cx="8464826" cy="0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F490A3-9503-AB41-BE4A-4D38BB25DA23}"/>
                </a:ext>
              </a:extLst>
            </p:cNvPr>
            <p:cNvCxnSpPr>
              <a:cxnSpLocks/>
            </p:cNvCxnSpPr>
            <p:nvPr/>
          </p:nvCxnSpPr>
          <p:spPr>
            <a:xfrm>
              <a:off x="450574" y="3818404"/>
              <a:ext cx="7427843" cy="0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2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Planarization Pathologies</a:t>
            </a:r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1851277" y="2166270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1852864" y="1993232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636839" y="1983707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1779839" y="3126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2999039" y="3126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2160839" y="27457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1856039" y="3202907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435922" y="3002882"/>
            <a:ext cx="341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u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3106041" y="3002882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v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2026270" y="2425032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w</a:t>
            </a:r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2618039" y="3431507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2496441" y="3504532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x</a:t>
            </a: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 flipV="1">
            <a:off x="1856039" y="2821907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H="1">
            <a:off x="2694239" y="3202907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121152" y="3164807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362815" y="4574507"/>
            <a:ext cx="216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>
                <a:latin typeface="+mj-lt"/>
              </a:rPr>
              <a:t>Partitioned RNG</a:t>
            </a:r>
          </a:p>
        </p:txBody>
      </p:sp>
      <p:sp>
        <p:nvSpPr>
          <p:cNvPr id="103448" name="Freeform 24"/>
          <p:cNvSpPr>
            <a:spLocks/>
          </p:cNvSpPr>
          <p:nvPr/>
        </p:nvSpPr>
        <p:spPr bwMode="auto">
          <a:xfrm>
            <a:off x="6118477" y="2163095"/>
            <a:ext cx="1219200" cy="2081212"/>
          </a:xfrm>
          <a:custGeom>
            <a:avLst/>
            <a:gdLst>
              <a:gd name="T0" fmla="*/ 387 w 768"/>
              <a:gd name="T1" fmla="*/ 5 h 1311"/>
              <a:gd name="T2" fmla="*/ 477 w 768"/>
              <a:gd name="T3" fmla="*/ 59 h 1311"/>
              <a:gd name="T4" fmla="*/ 567 w 768"/>
              <a:gd name="T5" fmla="*/ 137 h 1311"/>
              <a:gd name="T6" fmla="*/ 669 w 768"/>
              <a:gd name="T7" fmla="*/ 275 h 1311"/>
              <a:gd name="T8" fmla="*/ 741 w 768"/>
              <a:gd name="T9" fmla="*/ 443 h 1311"/>
              <a:gd name="T10" fmla="*/ 765 w 768"/>
              <a:gd name="T11" fmla="*/ 557 h 1311"/>
              <a:gd name="T12" fmla="*/ 759 w 768"/>
              <a:gd name="T13" fmla="*/ 731 h 1311"/>
              <a:gd name="T14" fmla="*/ 717 w 768"/>
              <a:gd name="T15" fmla="*/ 935 h 1311"/>
              <a:gd name="T16" fmla="*/ 639 w 768"/>
              <a:gd name="T17" fmla="*/ 1073 h 1311"/>
              <a:gd name="T18" fmla="*/ 537 w 768"/>
              <a:gd name="T19" fmla="*/ 1193 h 1311"/>
              <a:gd name="T20" fmla="*/ 375 w 768"/>
              <a:gd name="T21" fmla="*/ 1307 h 1311"/>
              <a:gd name="T22" fmla="*/ 201 w 768"/>
              <a:gd name="T23" fmla="*/ 1169 h 1311"/>
              <a:gd name="T24" fmla="*/ 57 w 768"/>
              <a:gd name="T25" fmla="*/ 941 h 1311"/>
              <a:gd name="T26" fmla="*/ 9 w 768"/>
              <a:gd name="T27" fmla="*/ 701 h 1311"/>
              <a:gd name="T28" fmla="*/ 15 w 768"/>
              <a:gd name="T29" fmla="*/ 503 h 1311"/>
              <a:gd name="T30" fmla="*/ 99 w 768"/>
              <a:gd name="T31" fmla="*/ 287 h 1311"/>
              <a:gd name="T32" fmla="*/ 255 w 768"/>
              <a:gd name="T33" fmla="*/ 89 h 1311"/>
              <a:gd name="T34" fmla="*/ 387 w 768"/>
              <a:gd name="T35" fmla="*/ 5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1311">
                <a:moveTo>
                  <a:pt x="387" y="5"/>
                </a:moveTo>
                <a:cubicBezTo>
                  <a:pt x="424" y="0"/>
                  <a:pt x="447" y="37"/>
                  <a:pt x="477" y="59"/>
                </a:cubicBezTo>
                <a:cubicBezTo>
                  <a:pt x="507" y="81"/>
                  <a:pt x="535" y="101"/>
                  <a:pt x="567" y="137"/>
                </a:cubicBezTo>
                <a:cubicBezTo>
                  <a:pt x="599" y="173"/>
                  <a:pt x="640" y="224"/>
                  <a:pt x="669" y="275"/>
                </a:cubicBezTo>
                <a:cubicBezTo>
                  <a:pt x="698" y="326"/>
                  <a:pt x="725" y="396"/>
                  <a:pt x="741" y="443"/>
                </a:cubicBezTo>
                <a:cubicBezTo>
                  <a:pt x="757" y="490"/>
                  <a:pt x="762" y="509"/>
                  <a:pt x="765" y="557"/>
                </a:cubicBezTo>
                <a:cubicBezTo>
                  <a:pt x="768" y="605"/>
                  <a:pt x="767" y="668"/>
                  <a:pt x="759" y="731"/>
                </a:cubicBezTo>
                <a:cubicBezTo>
                  <a:pt x="751" y="794"/>
                  <a:pt x="737" y="878"/>
                  <a:pt x="717" y="935"/>
                </a:cubicBezTo>
                <a:cubicBezTo>
                  <a:pt x="697" y="992"/>
                  <a:pt x="669" y="1030"/>
                  <a:pt x="639" y="1073"/>
                </a:cubicBezTo>
                <a:cubicBezTo>
                  <a:pt x="609" y="1116"/>
                  <a:pt x="581" y="1154"/>
                  <a:pt x="537" y="1193"/>
                </a:cubicBezTo>
                <a:cubicBezTo>
                  <a:pt x="493" y="1232"/>
                  <a:pt x="431" y="1311"/>
                  <a:pt x="375" y="1307"/>
                </a:cubicBezTo>
                <a:cubicBezTo>
                  <a:pt x="319" y="1303"/>
                  <a:pt x="254" y="1230"/>
                  <a:pt x="201" y="1169"/>
                </a:cubicBezTo>
                <a:cubicBezTo>
                  <a:pt x="148" y="1108"/>
                  <a:pt x="89" y="1019"/>
                  <a:pt x="57" y="941"/>
                </a:cubicBezTo>
                <a:cubicBezTo>
                  <a:pt x="25" y="863"/>
                  <a:pt x="16" y="774"/>
                  <a:pt x="9" y="701"/>
                </a:cubicBezTo>
                <a:cubicBezTo>
                  <a:pt x="2" y="628"/>
                  <a:pt x="0" y="572"/>
                  <a:pt x="15" y="503"/>
                </a:cubicBezTo>
                <a:cubicBezTo>
                  <a:pt x="30" y="434"/>
                  <a:pt x="59" y="356"/>
                  <a:pt x="99" y="287"/>
                </a:cubicBezTo>
                <a:cubicBezTo>
                  <a:pt x="139" y="218"/>
                  <a:pt x="207" y="136"/>
                  <a:pt x="255" y="89"/>
                </a:cubicBezTo>
                <a:cubicBezTo>
                  <a:pt x="303" y="42"/>
                  <a:pt x="350" y="10"/>
                  <a:pt x="387" y="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6120064" y="1990057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4904039" y="1980532"/>
            <a:ext cx="2438400" cy="24384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6047039" y="3123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7266239" y="3123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6428039" y="2742532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6123239" y="3199732"/>
            <a:ext cx="1219200" cy="0"/>
          </a:xfrm>
          <a:prstGeom prst="line">
            <a:avLst/>
          </a:prstGeom>
          <a:noFill/>
          <a:ln w="28575" cap="rnd">
            <a:solidFill>
              <a:srgbClr val="0000FF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5703122" y="2999707"/>
            <a:ext cx="341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u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7373241" y="299970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v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6293470" y="2421857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w</a:t>
            </a:r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flipV="1">
            <a:off x="6123239" y="2818732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6388352" y="3161632"/>
            <a:ext cx="31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5014430" y="4571332"/>
            <a:ext cx="3401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0">
                <a:latin typeface="+mj-lt"/>
              </a:rPr>
              <a:t>RNG w/Unidirectional Link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6120064" y="3212432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DFF8A-E6CE-E24A-854A-82A3B55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03437" grpId="0"/>
      <p:bldP spid="103442" grpId="0" animBg="1"/>
      <p:bldP spid="103443" grpId="0"/>
      <p:bldP spid="103446" grpId="0"/>
      <p:bldP spid="103446" grpId="1"/>
      <p:bldP spid="103453" grpId="0" animBg="1"/>
      <p:bldP spid="103454" grpId="0" animBg="1"/>
      <p:bldP spid="103457" grpId="0"/>
      <p:bldP spid="103462" grpId="0"/>
      <p:bldP spid="103462" grpId="1"/>
      <p:bldP spid="1034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E7305-7C42-8942-9622-B4A91B01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48744"/>
            <a:ext cx="8763000" cy="928255"/>
          </a:xfrm>
        </p:spPr>
        <p:txBody>
          <a:bodyPr/>
          <a:lstStyle/>
          <a:p>
            <a:r>
              <a:rPr lang="en-US" dirty="0"/>
              <a:t>Crossing links may cause </a:t>
            </a:r>
            <a:r>
              <a:rPr lang="en-US" b="1" dirty="0">
                <a:solidFill>
                  <a:srgbClr val="FF0000"/>
                </a:solidFill>
              </a:rPr>
              <a:t>face routing to fail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B3E36A-54C7-224C-B228-5B880C75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Routing Failure (Non-Planar)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475D0-4902-2E48-B858-2627114A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09" y="1631372"/>
            <a:ext cx="3551382" cy="368797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1552379-8806-3E4A-8B7E-B276C148D3C5}"/>
              </a:ext>
            </a:extLst>
          </p:cNvPr>
          <p:cNvGrpSpPr/>
          <p:nvPr/>
        </p:nvGrpSpPr>
        <p:grpSpPr>
          <a:xfrm>
            <a:off x="2844097" y="3640534"/>
            <a:ext cx="1280163" cy="1736756"/>
            <a:chOff x="2844097" y="3640534"/>
            <a:chExt cx="1280163" cy="1736756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44CA29B9-F91C-CF4D-AC7D-6A74C2532F4B}"/>
                </a:ext>
              </a:extLst>
            </p:cNvPr>
            <p:cNvSpPr/>
            <p:nvPr/>
          </p:nvSpPr>
          <p:spPr>
            <a:xfrm>
              <a:off x="2844097" y="4173942"/>
              <a:ext cx="1280163" cy="1203348"/>
            </a:xfrm>
            <a:prstGeom prst="arc">
              <a:avLst>
                <a:gd name="adj1" fmla="val 17515570"/>
                <a:gd name="adj2" fmla="val 18560436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61BB6B-AC33-E549-B2C9-47DB2121F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747" y="3640534"/>
              <a:ext cx="605396" cy="117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EA3CE1C-B9FB-4643-AC1C-3F3EDDEBB5C4}"/>
              </a:ext>
            </a:extLst>
          </p:cNvPr>
          <p:cNvSpPr/>
          <p:nvPr/>
        </p:nvSpPr>
        <p:spPr>
          <a:xfrm>
            <a:off x="3611119" y="3105756"/>
            <a:ext cx="892331" cy="838788"/>
          </a:xfrm>
          <a:prstGeom prst="arc">
            <a:avLst>
              <a:gd name="adj1" fmla="val 3792963"/>
              <a:gd name="adj2" fmla="val 6823783"/>
            </a:avLst>
          </a:prstGeom>
          <a:ln w="28575">
            <a:solidFill>
              <a:srgbClr val="0000FF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6207430-C15C-8F43-ABAF-028CC38E4BE6}"/>
              </a:ext>
            </a:extLst>
          </p:cNvPr>
          <p:cNvSpPr/>
          <p:nvPr/>
        </p:nvSpPr>
        <p:spPr>
          <a:xfrm>
            <a:off x="3611119" y="3105756"/>
            <a:ext cx="892331" cy="838788"/>
          </a:xfrm>
          <a:prstGeom prst="arc">
            <a:avLst>
              <a:gd name="adj1" fmla="val 21552532"/>
              <a:gd name="adj2" fmla="val 3461103"/>
            </a:avLst>
          </a:prstGeom>
          <a:ln w="28575">
            <a:solidFill>
              <a:srgbClr val="0000FF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C3EFB5-4053-8D4F-ABF6-B3EB2E28DE60}"/>
              </a:ext>
            </a:extLst>
          </p:cNvPr>
          <p:cNvGrpSpPr/>
          <p:nvPr/>
        </p:nvGrpSpPr>
        <p:grpSpPr>
          <a:xfrm>
            <a:off x="3611119" y="2138348"/>
            <a:ext cx="1079181" cy="1806196"/>
            <a:chOff x="3611119" y="2138348"/>
            <a:chExt cx="1079181" cy="180619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78DA2E-3AB1-1145-BCC4-C1C05DFD6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5791" y="2138348"/>
              <a:ext cx="534509" cy="117926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03DBFAD-B3FF-1A4A-96A4-C230D7DE4FC4}"/>
                </a:ext>
              </a:extLst>
            </p:cNvPr>
            <p:cNvSpPr/>
            <p:nvPr/>
          </p:nvSpPr>
          <p:spPr>
            <a:xfrm>
              <a:off x="3611119" y="3105756"/>
              <a:ext cx="892331" cy="838788"/>
            </a:xfrm>
            <a:prstGeom prst="arc">
              <a:avLst>
                <a:gd name="adj1" fmla="val 17817197"/>
                <a:gd name="adj2" fmla="val 21295219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C002F0-D07B-3D45-878F-2A883128AB44}"/>
              </a:ext>
            </a:extLst>
          </p:cNvPr>
          <p:cNvGrpSpPr/>
          <p:nvPr/>
        </p:nvGrpSpPr>
        <p:grpSpPr>
          <a:xfrm>
            <a:off x="4294582" y="1601673"/>
            <a:ext cx="1109837" cy="1772148"/>
            <a:chOff x="4294582" y="1601673"/>
            <a:chExt cx="1109837" cy="1772148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C542264-570E-FB44-9137-3C12A78AE85E}"/>
                </a:ext>
              </a:extLst>
            </p:cNvPr>
            <p:cNvSpPr/>
            <p:nvPr/>
          </p:nvSpPr>
          <p:spPr>
            <a:xfrm>
              <a:off x="4294582" y="1601673"/>
              <a:ext cx="892331" cy="838788"/>
            </a:xfrm>
            <a:prstGeom prst="arc">
              <a:avLst>
                <a:gd name="adj1" fmla="val 3785918"/>
                <a:gd name="adj2" fmla="val 6780662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F8BF91-D6EB-1D48-8D20-927928EA99CA}"/>
                </a:ext>
              </a:extLst>
            </p:cNvPr>
            <p:cNvCxnSpPr>
              <a:cxnSpLocks/>
            </p:cNvCxnSpPr>
            <p:nvPr/>
          </p:nvCxnSpPr>
          <p:spPr>
            <a:xfrm>
              <a:off x="4858406" y="2138348"/>
              <a:ext cx="546013" cy="123547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00473A-569C-2940-9711-D098ED069178}"/>
              </a:ext>
            </a:extLst>
          </p:cNvPr>
          <p:cNvGrpSpPr/>
          <p:nvPr/>
        </p:nvGrpSpPr>
        <p:grpSpPr>
          <a:xfrm>
            <a:off x="4102360" y="3125881"/>
            <a:ext cx="1845119" cy="838788"/>
            <a:chOff x="4102360" y="3125881"/>
            <a:chExt cx="1845119" cy="838788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7E0C8E2-2CA2-1544-BE13-886FB8608EC5}"/>
                </a:ext>
              </a:extLst>
            </p:cNvPr>
            <p:cNvSpPr/>
            <p:nvPr/>
          </p:nvSpPr>
          <p:spPr>
            <a:xfrm>
              <a:off x="5055148" y="3125881"/>
              <a:ext cx="892331" cy="838788"/>
            </a:xfrm>
            <a:prstGeom prst="arc">
              <a:avLst>
                <a:gd name="adj1" fmla="val 11228533"/>
                <a:gd name="adj2" fmla="val 14450412"/>
              </a:avLst>
            </a:prstGeom>
            <a:ln w="28575">
              <a:solidFill>
                <a:srgbClr val="0000FF"/>
              </a:solidFill>
              <a:prstDash val="solid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DD84CE5-EB06-324A-95BE-5F06B6289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4582" y="3505812"/>
              <a:ext cx="1027677" cy="0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D6FB35FC-55B5-CE45-92D2-F336B748A049}"/>
                </a:ext>
              </a:extLst>
            </p:cNvPr>
            <p:cNvSpPr/>
            <p:nvPr/>
          </p:nvSpPr>
          <p:spPr>
            <a:xfrm>
              <a:off x="4102360" y="3370227"/>
              <a:ext cx="283782" cy="283782"/>
            </a:xfrm>
            <a:prstGeom prst="mathMultiply">
              <a:avLst/>
            </a:prstGeom>
            <a:solidFill>
              <a:srgbClr val="FF0000"/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ED69-47FD-D642-AA16-6A8DBDE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Cross-Link Detection Protocol (CLDP): Assumptions and Goals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Assumptions, revised:</a:t>
            </a:r>
          </a:p>
          <a:p>
            <a:pPr lvl="1"/>
            <a:r>
              <a:rPr lang="en-US" sz="2400" dirty="0"/>
              <a:t>Nodes know their own positions in 2D coordinate system</a:t>
            </a:r>
          </a:p>
          <a:p>
            <a:pPr lvl="1"/>
            <a:r>
              <a:rPr lang="en-US" sz="2400" dirty="0"/>
              <a:t>Connected graph</a:t>
            </a:r>
          </a:p>
          <a:p>
            <a:pPr lvl="1"/>
            <a:r>
              <a:rPr lang="en-US" sz="2400" dirty="0"/>
              <a:t>Bidirectional links</a:t>
            </a:r>
          </a:p>
          <a:p>
            <a:pPr lvl="1"/>
            <a:r>
              <a:rPr lang="en-US" sz="2400" b="1" dirty="0">
                <a:solidFill>
                  <a:srgbClr val="009900"/>
                </a:solidFill>
              </a:rPr>
              <a:t>No assumption whatsoever </a:t>
            </a:r>
            <a:r>
              <a:rPr lang="en-US" sz="2400" dirty="0"/>
              <a:t>about structure of graph</a:t>
            </a:r>
          </a:p>
          <a:p>
            <a:endParaRPr lang="en-US" sz="2800" dirty="0"/>
          </a:p>
          <a:p>
            <a:r>
              <a:rPr lang="en-US" sz="2800" dirty="0"/>
              <a:t>Seek a </a:t>
            </a:r>
            <a:r>
              <a:rPr lang="en-US" sz="2800" dirty="0">
                <a:latin typeface="Arial"/>
              </a:rPr>
              <a:t>“</a:t>
            </a:r>
            <a:r>
              <a:rPr lang="en-US" sz="2800" dirty="0"/>
              <a:t>planarization</a:t>
            </a:r>
            <a:r>
              <a:rPr lang="en-US" sz="2800" dirty="0">
                <a:latin typeface="Arial"/>
              </a:rPr>
              <a:t>”</a:t>
            </a:r>
            <a:r>
              <a:rPr lang="en-US" sz="2800" dirty="0"/>
              <a:t> algorithm that:</a:t>
            </a:r>
          </a:p>
          <a:p>
            <a:pPr lvl="1"/>
            <a:r>
              <a:rPr lang="en-US" sz="2400" dirty="0"/>
              <a:t>never partitions graph</a:t>
            </a:r>
          </a:p>
          <a:p>
            <a:pPr lvl="1"/>
            <a:r>
              <a:rPr lang="en-US" sz="2400" dirty="0"/>
              <a:t>always produces a </a:t>
            </a:r>
            <a:r>
              <a:rPr lang="en-US" sz="2400" b="1" dirty="0">
                <a:solidFill>
                  <a:srgbClr val="0000FF"/>
                </a:solidFill>
              </a:rPr>
              <a:t>routable</a:t>
            </a:r>
            <a:r>
              <a:rPr lang="en-US" sz="2400" dirty="0"/>
              <a:t> graph; one on which GPSR routing never fails </a:t>
            </a:r>
            <a:r>
              <a:rPr lang="en-US" sz="2400" b="1" dirty="0">
                <a:solidFill>
                  <a:srgbClr val="0000FF"/>
                </a:solidFill>
              </a:rPr>
              <a:t>(may contain crossings!)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42505-1ECA-9347-ADF6-9439C3F3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Nodes explicitly probe each of their own incident </a:t>
            </a:r>
            <a:r>
              <a:rPr lang="en-US" b="1" i="1" dirty="0">
                <a:solidFill>
                  <a:srgbClr val="0070C0"/>
                </a:solidFill>
              </a:rPr>
              <a:t>candidate</a:t>
            </a:r>
            <a:r>
              <a:rPr lang="en-US" dirty="0"/>
              <a:t> links to </a:t>
            </a:r>
            <a:r>
              <a:rPr lang="en-US" b="1" dirty="0">
                <a:highlight>
                  <a:srgbClr val="FFFF00"/>
                </a:highlight>
              </a:rPr>
              <a:t>detect crossings by other links</a:t>
            </a:r>
          </a:p>
          <a:p>
            <a:pPr lvl="1"/>
            <a:r>
              <a:rPr lang="en-US" dirty="0"/>
              <a:t>Probe packet </a:t>
            </a:r>
            <a:r>
              <a:rPr lang="en-US" b="1" dirty="0">
                <a:solidFill>
                  <a:srgbClr val="0070C0"/>
                </a:solidFill>
              </a:rPr>
              <a:t>follows right-hand rule;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carries </a:t>
            </a:r>
            <a:r>
              <a:rPr lang="en-US" b="1" dirty="0"/>
              <a:t>locations</a:t>
            </a:r>
            <a:r>
              <a:rPr lang="en-US" dirty="0"/>
              <a:t> </a:t>
            </a:r>
            <a:r>
              <a:rPr lang="en-US" b="1" dirty="0"/>
              <a:t>of candidate link endpoints</a:t>
            </a:r>
            <a:endParaRPr lang="en-US" dirty="0"/>
          </a:p>
          <a:p>
            <a:pPr lvl="1"/>
            <a:endParaRPr lang="en-US" spc="-150" dirty="0"/>
          </a:p>
          <a:p>
            <a:pPr lvl="1"/>
            <a:r>
              <a:rPr lang="en-US" spc="-150" dirty="0"/>
              <a:t>Probe packet records </a:t>
            </a:r>
            <a:r>
              <a:rPr lang="en-US" b="1" spc="-150" dirty="0"/>
              <a:t>first crossing link </a:t>
            </a:r>
            <a:r>
              <a:rPr lang="en-US" spc="-150" dirty="0"/>
              <a:t>it sees </a:t>
            </a:r>
            <a:r>
              <a:rPr lang="en-US" i="1" spc="-150" dirty="0"/>
              <a:t>en route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pc="-150" dirty="0"/>
              <a:t>One of two crossing links “eliminated” when probe returns to originator</a:t>
            </a:r>
          </a:p>
          <a:p>
            <a:pPr lvl="1"/>
            <a:r>
              <a:rPr lang="en-US" dirty="0"/>
              <a:t>Originator may </a:t>
            </a:r>
            <a:r>
              <a:rPr lang="en-US" b="1" dirty="0"/>
              <a:t>mark</a:t>
            </a:r>
            <a:r>
              <a:rPr lang="en-US" dirty="0"/>
              <a:t> </a:t>
            </a:r>
            <a:r>
              <a:rPr lang="en-US" b="1" dirty="0"/>
              <a:t>candidate link </a:t>
            </a:r>
            <a:r>
              <a:rPr lang="en-US" b="1" i="1" dirty="0">
                <a:solidFill>
                  <a:srgbClr val="0070C0"/>
                </a:solidFill>
              </a:rPr>
              <a:t>unroutable</a:t>
            </a:r>
            <a:r>
              <a:rPr lang="en-US" dirty="0"/>
              <a:t> OR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Request</a:t>
            </a:r>
            <a:r>
              <a:rPr lang="en-US" dirty="0"/>
              <a:t> remote crossing link be marked </a:t>
            </a:r>
            <a:r>
              <a:rPr lang="en-US" b="1" dirty="0">
                <a:solidFill>
                  <a:srgbClr val="0070C0"/>
                </a:solidFill>
              </a:rPr>
              <a:t>unroutable</a:t>
            </a:r>
          </a:p>
          <a:p>
            <a:endParaRPr lang="en-US" dirty="0"/>
          </a:p>
          <a:p>
            <a:r>
              <a:rPr lang="en-US" dirty="0"/>
              <a:t>Probe and data packets only traverse </a:t>
            </a:r>
            <a:r>
              <a:rPr lang="en-US" b="1" dirty="0">
                <a:solidFill>
                  <a:srgbClr val="0070C0"/>
                </a:solidFill>
              </a:rPr>
              <a:t>routable</a:t>
            </a:r>
            <a:r>
              <a:rPr lang="en-US" dirty="0"/>
              <a:t> links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 Sketch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065709-46FD-D445-AF33-9F2FD4E5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CLDP: A Simple Example</a:t>
            </a: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3536950" y="1835150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3536950" y="366712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5365750" y="1835150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5365750" y="3667125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3657600" y="195897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486400" y="3787775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657600" y="378777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 flipV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3176225" y="1501775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A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5503500" y="151130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465399" y="3829050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3132568" y="381635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 flipH="1" flipV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3657600" y="1958975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 flipH="1">
            <a:off x="3657600" y="1958975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3657600" y="3787775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3" name="Text Box 31"/>
          <p:cNvSpPr txBox="1">
            <a:spLocks noChangeArrowheads="1"/>
          </p:cNvSpPr>
          <p:nvPr/>
        </p:nvSpPr>
        <p:spPr bwMode="auto">
          <a:xfrm>
            <a:off x="5210990" y="3324195"/>
            <a:ext cx="2866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i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crossings of (D, A)?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5210990" y="2279650"/>
            <a:ext cx="2993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 (D, A)!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062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152400" y="4191000"/>
            <a:ext cx="8763000" cy="1190625"/>
          </a:xfrm>
          <a:noFill/>
          <a:ln/>
        </p:spPr>
        <p:txBody>
          <a:bodyPr/>
          <a:lstStyle/>
          <a:p>
            <a:r>
              <a:rPr lang="en-US" dirty="0"/>
              <a:t>All links initially marked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routable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Detected crossings result in link transition to </a:t>
            </a:r>
            <a:r>
              <a:rPr lang="en-US" dirty="0">
                <a:latin typeface="Arial"/>
              </a:rPr>
              <a:t>“</a:t>
            </a:r>
            <a:r>
              <a:rPr lang="en-US" dirty="0"/>
              <a:t>unroutable</a:t>
            </a:r>
            <a:r>
              <a:rPr lang="en-US" dirty="0">
                <a:latin typeface="Arial"/>
              </a:rPr>
              <a:t>”</a:t>
            </a:r>
            <a:r>
              <a:rPr lang="en-US" dirty="0"/>
              <a:t> (by D, or by B or 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CC9047-C876-624A-B404-9B41E88B2EE2}"/>
              </a:ext>
            </a:extLst>
          </p:cNvPr>
          <p:cNvSpPr/>
          <p:nvPr/>
        </p:nvSpPr>
        <p:spPr>
          <a:xfrm>
            <a:off x="344905" y="5601677"/>
            <a:ext cx="8377989" cy="7325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a dense wireless network, most perimeters short (3 hops);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probes traverse short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F7AB9-FE18-4F44-A388-D56E341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 animBg="1"/>
      <p:bldP spid="110616" grpId="0" animBg="1"/>
      <p:bldP spid="110617" grpId="0" animBg="1"/>
      <p:bldP spid="110618" grpId="0" animBg="1"/>
      <p:bldP spid="110623" grpId="0"/>
      <p:bldP spid="110623" grpId="1"/>
      <p:bldP spid="110624" grpId="0"/>
      <p:bldP spid="1106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Geographic (Location-Based) Mesh Routing</a:t>
            </a:r>
          </a:p>
          <a:p>
            <a:pPr lvl="1"/>
            <a:r>
              <a:rPr lang="en-US" b="1" dirty="0"/>
              <a:t>Greedy Perimeter Stateless Routing</a:t>
            </a:r>
            <a:r>
              <a:rPr lang="en-US" altLang="en-US" b="1" dirty="0"/>
              <a:t>: GPSR</a:t>
            </a:r>
          </a:p>
          <a:p>
            <a:pPr lvl="1"/>
            <a:r>
              <a:rPr lang="en-US" altLang="en-US" dirty="0"/>
              <a:t>Cross-link Detection Protocol: CLDP</a:t>
            </a:r>
          </a:p>
          <a:p>
            <a:pPr lvl="1"/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Diversity Mesh Routing</a:t>
            </a:r>
          </a:p>
          <a:p>
            <a:pPr lvl="1"/>
            <a:r>
              <a:rPr lang="en-US" altLang="en-US" dirty="0"/>
              <a:t>ExOR (Roofnet)</a:t>
            </a:r>
          </a:p>
          <a:p>
            <a:pPr lvl="1"/>
            <a:r>
              <a:rPr lang="en-US" altLang="en-US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4F37-FC10-5F4B-9F0F-CA0DB6FF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2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CLDP and Cul-de-sacs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600200"/>
            <a:ext cx="8610600" cy="1676400"/>
          </a:xfrm>
        </p:spPr>
        <p:txBody>
          <a:bodyPr/>
          <a:lstStyle/>
          <a:p>
            <a:r>
              <a:rPr lang="en-US"/>
              <a:t>Cul-de-sacs give rise to links that cannot be eliminated without partitioning graph</a:t>
            </a:r>
          </a:p>
          <a:p>
            <a:r>
              <a:rPr lang="en-US"/>
              <a:t>Not all {edges, crossings} can be eliminated!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1096879" y="3188841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1096879" y="5020816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2925679" y="3188841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2925679" y="5020816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1217529" y="3312666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3046329" y="5141466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2" name="Line 26"/>
          <p:cNvSpPr>
            <a:spLocks noChangeShapeType="1"/>
          </p:cNvSpPr>
          <p:nvPr/>
        </p:nvSpPr>
        <p:spPr bwMode="auto">
          <a:xfrm>
            <a:off x="1217529" y="3312666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 flipV="1">
            <a:off x="1217529" y="3312666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736154" y="285546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A</a:t>
            </a:r>
          </a:p>
        </p:txBody>
      </p:sp>
      <p:sp>
        <p:nvSpPr>
          <p:cNvPr id="111645" name="Text Box 29"/>
          <p:cNvSpPr txBox="1">
            <a:spLocks noChangeArrowheads="1"/>
          </p:cNvSpPr>
          <p:nvPr/>
        </p:nvSpPr>
        <p:spPr bwMode="auto">
          <a:xfrm>
            <a:off x="3063429" y="2864991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025328" y="5198616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692497" y="518591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1653" name="Line 37"/>
          <p:cNvSpPr>
            <a:spLocks noChangeShapeType="1"/>
          </p:cNvSpPr>
          <p:nvPr/>
        </p:nvSpPr>
        <p:spPr bwMode="auto">
          <a:xfrm flipV="1">
            <a:off x="3039979" y="329520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54" name="Line 38"/>
          <p:cNvSpPr>
            <a:spLocks noChangeShapeType="1"/>
          </p:cNvSpPr>
          <p:nvPr/>
        </p:nvSpPr>
        <p:spPr bwMode="auto">
          <a:xfrm flipH="1" flipV="1">
            <a:off x="12111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5" name="Line 39"/>
          <p:cNvSpPr>
            <a:spLocks noChangeShapeType="1"/>
          </p:cNvSpPr>
          <p:nvPr/>
        </p:nvSpPr>
        <p:spPr bwMode="auto">
          <a:xfrm>
            <a:off x="1211179" y="3295203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6" name="Line 40"/>
          <p:cNvSpPr>
            <a:spLocks noChangeShapeType="1"/>
          </p:cNvSpPr>
          <p:nvPr/>
        </p:nvSpPr>
        <p:spPr bwMode="auto">
          <a:xfrm flipH="1">
            <a:off x="12111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57" name="Line 41"/>
          <p:cNvSpPr>
            <a:spLocks noChangeShapeType="1"/>
          </p:cNvSpPr>
          <p:nvPr/>
        </p:nvSpPr>
        <p:spPr bwMode="auto">
          <a:xfrm flipV="1">
            <a:off x="1439779" y="3523803"/>
            <a:ext cx="15240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>
            <a:off x="3039979" y="3295203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2882204" y="3657600"/>
            <a:ext cx="30686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 (D, A), but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1662" name="Oval 46"/>
          <p:cNvSpPr>
            <a:spLocks noChangeArrowheads="1"/>
          </p:cNvSpPr>
          <p:nvPr/>
        </p:nvSpPr>
        <p:spPr bwMode="auto">
          <a:xfrm>
            <a:off x="5448217" y="3190428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3" name="Oval 47"/>
          <p:cNvSpPr>
            <a:spLocks noChangeArrowheads="1"/>
          </p:cNvSpPr>
          <p:nvPr/>
        </p:nvSpPr>
        <p:spPr bwMode="auto">
          <a:xfrm>
            <a:off x="5448217" y="5022403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4" name="Oval 48"/>
          <p:cNvSpPr>
            <a:spLocks noChangeArrowheads="1"/>
          </p:cNvSpPr>
          <p:nvPr/>
        </p:nvSpPr>
        <p:spPr bwMode="auto">
          <a:xfrm>
            <a:off x="7277017" y="3190428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5" name="Oval 49"/>
          <p:cNvSpPr>
            <a:spLocks noChangeArrowheads="1"/>
          </p:cNvSpPr>
          <p:nvPr/>
        </p:nvSpPr>
        <p:spPr bwMode="auto">
          <a:xfrm>
            <a:off x="7277017" y="5022403"/>
            <a:ext cx="238125" cy="2381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5568867" y="331425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7397667" y="5143053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8" name="Line 52"/>
          <p:cNvSpPr>
            <a:spLocks noChangeShapeType="1"/>
          </p:cNvSpPr>
          <p:nvPr/>
        </p:nvSpPr>
        <p:spPr bwMode="auto">
          <a:xfrm>
            <a:off x="5568867" y="3314253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69" name="Line 53"/>
          <p:cNvSpPr>
            <a:spLocks noChangeShapeType="1"/>
          </p:cNvSpPr>
          <p:nvPr/>
        </p:nvSpPr>
        <p:spPr bwMode="auto">
          <a:xfrm flipV="1">
            <a:off x="5568867" y="3314253"/>
            <a:ext cx="1828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70" name="Text Box 54"/>
          <p:cNvSpPr txBox="1">
            <a:spLocks noChangeArrowheads="1"/>
          </p:cNvSpPr>
          <p:nvPr/>
        </p:nvSpPr>
        <p:spPr bwMode="auto">
          <a:xfrm>
            <a:off x="5087491" y="285705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A</a:t>
            </a:r>
          </a:p>
        </p:txBody>
      </p:sp>
      <p:sp>
        <p:nvSpPr>
          <p:cNvPr id="111671" name="Text Box 55"/>
          <p:cNvSpPr txBox="1">
            <a:spLocks noChangeArrowheads="1"/>
          </p:cNvSpPr>
          <p:nvPr/>
        </p:nvSpPr>
        <p:spPr bwMode="auto">
          <a:xfrm>
            <a:off x="7414766" y="2866578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B</a:t>
            </a:r>
          </a:p>
        </p:txBody>
      </p:sp>
      <p:sp>
        <p:nvSpPr>
          <p:cNvPr id="111672" name="Text Box 56"/>
          <p:cNvSpPr txBox="1">
            <a:spLocks noChangeArrowheads="1"/>
          </p:cNvSpPr>
          <p:nvPr/>
        </p:nvSpPr>
        <p:spPr bwMode="auto">
          <a:xfrm>
            <a:off x="7383379" y="5200203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111673" name="Text Box 57"/>
          <p:cNvSpPr txBox="1">
            <a:spLocks noChangeArrowheads="1"/>
          </p:cNvSpPr>
          <p:nvPr/>
        </p:nvSpPr>
        <p:spPr bwMode="auto">
          <a:xfrm>
            <a:off x="5043835" y="518750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+mj-lt"/>
              </a:rPr>
              <a:t>C</a:t>
            </a:r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 flipH="1" flipV="1">
            <a:off x="5554579" y="3295203"/>
            <a:ext cx="1828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1" name="Line 65"/>
          <p:cNvSpPr>
            <a:spLocks noChangeShapeType="1"/>
          </p:cNvSpPr>
          <p:nvPr/>
        </p:nvSpPr>
        <p:spPr bwMode="auto">
          <a:xfrm>
            <a:off x="5554579" y="3295203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2" name="Line 66"/>
          <p:cNvSpPr>
            <a:spLocks noChangeShapeType="1"/>
          </p:cNvSpPr>
          <p:nvPr/>
        </p:nvSpPr>
        <p:spPr bwMode="auto">
          <a:xfrm flipH="1">
            <a:off x="5554579" y="3295203"/>
            <a:ext cx="19050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3" name="Line 67"/>
          <p:cNvSpPr>
            <a:spLocks noChangeShapeType="1"/>
          </p:cNvSpPr>
          <p:nvPr/>
        </p:nvSpPr>
        <p:spPr bwMode="auto">
          <a:xfrm flipV="1">
            <a:off x="5783179" y="3523803"/>
            <a:ext cx="16764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4" name="Line 68"/>
          <p:cNvSpPr>
            <a:spLocks noChangeShapeType="1"/>
          </p:cNvSpPr>
          <p:nvPr/>
        </p:nvSpPr>
        <p:spPr bwMode="auto">
          <a:xfrm flipH="1">
            <a:off x="5554579" y="3066603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5" name="Line 69"/>
          <p:cNvSpPr>
            <a:spLocks noChangeShapeType="1"/>
          </p:cNvSpPr>
          <p:nvPr/>
        </p:nvSpPr>
        <p:spPr bwMode="auto">
          <a:xfrm>
            <a:off x="5554579" y="3600003"/>
            <a:ext cx="16002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1687" name="Text Box 71"/>
          <p:cNvSpPr txBox="1">
            <a:spLocks noChangeArrowheads="1"/>
          </p:cNvSpPr>
          <p:nvPr/>
        </p:nvSpPr>
        <p:spPr bwMode="auto">
          <a:xfrm>
            <a:off x="6830929" y="4044503"/>
            <a:ext cx="19018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C),  (D, A)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1686" name="Text Box 70"/>
          <p:cNvSpPr txBox="1">
            <a:spLocks noChangeArrowheads="1"/>
          </p:cNvSpPr>
          <p:nvPr/>
        </p:nvSpPr>
        <p:spPr bwMode="auto">
          <a:xfrm>
            <a:off x="7218279" y="3121540"/>
            <a:ext cx="156791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“</a:t>
            </a:r>
            <a:r>
              <a:rPr lang="en-US" b="1" i="0" dirty="0">
                <a:solidFill>
                  <a:srgbClr val="0000FF"/>
                </a:solidFill>
                <a:latin typeface="+mj-lt"/>
              </a:rPr>
              <a:t>(B, C) crosses</a:t>
            </a:r>
          </a:p>
          <a:p>
            <a:pPr>
              <a:spcBef>
                <a:spcPct val="0"/>
              </a:spcBef>
            </a:pPr>
            <a:r>
              <a:rPr lang="en-US" b="1" i="0" dirty="0">
                <a:solidFill>
                  <a:srgbClr val="0000FF"/>
                </a:solidFill>
                <a:latin typeface="+mj-lt"/>
              </a:rPr>
              <a:t> (D, A), but cannot be removed!</a:t>
            </a:r>
            <a:r>
              <a:rPr lang="ja-JP" altLang="en-US" b="1" i="0" dirty="0">
                <a:solidFill>
                  <a:srgbClr val="0000FF"/>
                </a:solidFill>
                <a:latin typeface="+mj-lt"/>
              </a:rPr>
              <a:t>”</a:t>
            </a:r>
            <a:endParaRPr lang="en-US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A0249-066C-564A-AABD-EFC9D44BDC14}"/>
              </a:ext>
            </a:extLst>
          </p:cNvPr>
          <p:cNvSpPr/>
          <p:nvPr/>
        </p:nvSpPr>
        <p:spPr>
          <a:xfrm>
            <a:off x="185737" y="5610754"/>
            <a:ext cx="8689975" cy="683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Routable graphs produced by CLDP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contain crossings, 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these crossings never cause GPSR to fail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4C681-32CA-BB4A-813B-5A46763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4" grpId="0" animBg="1"/>
      <p:bldP spid="111655" grpId="0" animBg="1"/>
      <p:bldP spid="111656" grpId="0" animBg="1"/>
      <p:bldP spid="111657" grpId="0" animBg="1"/>
      <p:bldP spid="111660" grpId="0" animBg="1"/>
      <p:bldP spid="111661" grpId="0"/>
      <p:bldP spid="111661" grpId="1"/>
      <p:bldP spid="111662" grpId="0" animBg="1"/>
      <p:bldP spid="111663" grpId="0" animBg="1"/>
      <p:bldP spid="111664" grpId="0" animBg="1"/>
      <p:bldP spid="111665" grpId="0" animBg="1"/>
      <p:bldP spid="111666" grpId="0" animBg="1"/>
      <p:bldP spid="111667" grpId="0" animBg="1"/>
      <p:bldP spid="111668" grpId="0" animBg="1"/>
      <p:bldP spid="111669" grpId="0" animBg="1"/>
      <p:bldP spid="111670" grpId="0"/>
      <p:bldP spid="111671" grpId="0"/>
      <p:bldP spid="111672" grpId="0"/>
      <p:bldP spid="111673" grpId="0"/>
      <p:bldP spid="111680" grpId="0" animBg="1"/>
      <p:bldP spid="111681" grpId="0" animBg="1"/>
      <p:bldP spid="111682" grpId="0" animBg="1"/>
      <p:bldP spid="111683" grpId="0" animBg="1"/>
      <p:bldP spid="111684" grpId="0" animBg="1"/>
      <p:bldP spid="111685" grpId="0" animBg="1"/>
      <p:bldP spid="111687" grpId="0"/>
      <p:bldP spid="111686" grpId="0"/>
      <p:bldP spid="11168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CLDP Protocol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351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Link </a:t>
            </a:r>
            <a:r>
              <a:rPr lang="en-US" b="1" i="1" dirty="0">
                <a:solidFill>
                  <a:srgbClr val="009900"/>
                </a:solidFill>
              </a:rPr>
              <a:t>removable</a:t>
            </a:r>
            <a:r>
              <a:rPr lang="en-US" dirty="0"/>
              <a:t> when a probe traverses either the link being probed (or its cross-link) in </a:t>
            </a:r>
            <a:r>
              <a:rPr lang="en-US" b="1" dirty="0"/>
              <a:t>only one direction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link </a:t>
            </a:r>
            <a:r>
              <a:rPr lang="en-US" i="1" dirty="0"/>
              <a:t>L</a:t>
            </a:r>
            <a:r>
              <a:rPr lang="en-US" dirty="0"/>
              <a:t> probed, crossing link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found: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both </a:t>
            </a:r>
            <a:r>
              <a:rPr lang="en-US" i="1" dirty="0"/>
              <a:t>L</a:t>
            </a:r>
            <a:r>
              <a:rPr lang="en-US" dirty="0"/>
              <a:t> and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 </a:t>
            </a:r>
            <a:r>
              <a:rPr lang="en-US" dirty="0"/>
              <a:t>removable,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not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L</a:t>
            </a:r>
            <a:r>
              <a:rPr lang="en-US" dirty="0"/>
              <a:t> not removable,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0070C0"/>
                </a:solidFill>
              </a:rPr>
              <a:t>remove </a:t>
            </a:r>
            <a:r>
              <a:rPr lang="en-US" b="1" i="1" dirty="0">
                <a:solidFill>
                  <a:srgbClr val="0070C0"/>
                </a:solidFill>
              </a:rPr>
              <a:t>L</a:t>
            </a:r>
            <a:r>
              <a:rPr lang="en-US" b="1" i="1" dirty="0">
                <a:solidFill>
                  <a:srgbClr val="0070C0"/>
                </a:solidFill>
                <a:latin typeface="Arial"/>
              </a:rPr>
              <a:t>’</a:t>
            </a:r>
            <a:endParaRPr lang="en-US" b="1" i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neither</a:t>
            </a:r>
            <a:r>
              <a:rPr lang="en-US" i="1" dirty="0"/>
              <a:t> L</a:t>
            </a:r>
            <a:r>
              <a:rPr lang="en-US" dirty="0"/>
              <a:t> nor </a:t>
            </a:r>
            <a:r>
              <a:rPr lang="en-US" i="1" dirty="0"/>
              <a:t>L</a:t>
            </a:r>
            <a:r>
              <a:rPr lang="en-US" i="1" dirty="0">
                <a:latin typeface="Arial"/>
              </a:rPr>
              <a:t>’</a:t>
            </a:r>
            <a:r>
              <a:rPr lang="en-US" dirty="0"/>
              <a:t>  removable: </a:t>
            </a:r>
            <a:r>
              <a:rPr lang="en-US" b="1" dirty="0">
                <a:solidFill>
                  <a:srgbClr val="FF0000"/>
                </a:solidFill>
              </a:rPr>
              <a:t>remove no link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52400" y="5239264"/>
            <a:ext cx="8763000" cy="7414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600" i="0" dirty="0">
                <a:latin typeface="+mj-lt"/>
              </a:rPr>
              <a:t>Given a </a:t>
            </a:r>
            <a:r>
              <a:rPr lang="en-US" sz="2600" i="0" dirty="0">
                <a:solidFill>
                  <a:srgbClr val="0000FF"/>
                </a:solidFill>
                <a:latin typeface="+mj-lt"/>
              </a:rPr>
              <a:t>static, connected graph,</a:t>
            </a:r>
            <a:r>
              <a:rPr lang="en-US" sz="2600" i="0" dirty="0">
                <a:latin typeface="+mj-lt"/>
              </a:rPr>
              <a:t> CLDP </a:t>
            </a:r>
            <a:r>
              <a:rPr lang="en-US" sz="2600" b="1" i="0" dirty="0">
                <a:latin typeface="+mj-lt"/>
              </a:rPr>
              <a:t>produces a graph on which GPSR succeeds for all node pairs</a:t>
            </a:r>
            <a:endParaRPr lang="en-US" sz="2600" b="1" i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F03F8-A8CA-2741-A70B-4BED8160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back in the testbed…</a:t>
            </a:r>
          </a:p>
        </p:txBody>
      </p:sp>
      <p:pic>
        <p:nvPicPr>
          <p:cNvPr id="113668" name="Picture 4" descr="gpsr-gg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52600"/>
            <a:ext cx="4038600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454150" y="4648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 dirty="0">
                <a:latin typeface="+mj-lt"/>
              </a:rPr>
              <a:t>GG</a:t>
            </a:r>
          </a:p>
        </p:txBody>
      </p:sp>
      <p:pic>
        <p:nvPicPr>
          <p:cNvPr id="113670" name="Picture 6" descr="cldp_to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92300"/>
            <a:ext cx="3581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603875" y="46323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>
                <a:latin typeface="+mj-lt"/>
              </a:rPr>
              <a:t>CLDP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A5CC4-532B-0840-B747-FF6BB393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3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CLDP: Packet Delivery Success Rate</a:t>
            </a:r>
            <a:br>
              <a:rPr lang="en-US" dirty="0"/>
            </a:br>
            <a:r>
              <a:rPr lang="en-US" dirty="0"/>
              <a:t>(200 Nodes; 200 Obstacles)</a:t>
            </a:r>
          </a:p>
        </p:txBody>
      </p:sp>
      <p:pic>
        <p:nvPicPr>
          <p:cNvPr id="124932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" y="1600200"/>
            <a:ext cx="7651750" cy="4525963"/>
          </a:xfrm>
          <a:noFill/>
          <a:ln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F5D41-492D-E343-8C90-11CD017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3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96" y="1533525"/>
            <a:ext cx="8786003" cy="485491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Resource constraints, failures, scale of deployment </a:t>
            </a:r>
            <a:r>
              <a:rPr lang="en-US" sz="2800" dirty="0"/>
              <a:t>make design of </a:t>
            </a:r>
            <a:r>
              <a:rPr lang="en-US" sz="2800" dirty="0" err="1"/>
              <a:t>sensornet</a:t>
            </a:r>
            <a:r>
              <a:rPr lang="en-US" sz="2800" dirty="0"/>
              <a:t> systems hard</a:t>
            </a:r>
          </a:p>
          <a:p>
            <a:pPr>
              <a:buClr>
                <a:schemeClr val="tx1"/>
              </a:buClr>
            </a:pPr>
            <a:endParaRPr lang="en-US" sz="2800" dirty="0"/>
          </a:p>
          <a:p>
            <a:r>
              <a:rPr lang="en-US" sz="2800" dirty="0"/>
              <a:t>Geography a useful primitive for building sensor network applications (e.g., spatial queries)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dirty="0"/>
              <a:t>Any-to-any routing, with </a:t>
            </a:r>
            <a:r>
              <a:rPr lang="en-US" b="1" dirty="0"/>
              <a:t>GPSR and CLDP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O(density) state per node, correct on all networks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/>
              <a:t>Geographic routing an example of the difference between paper designs and building real systems!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Routing: 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9688-7B35-1D46-92CD-F8A5C3E8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(Location-Based) Mesh Routing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Diversity Mesh Routing</a:t>
            </a:r>
          </a:p>
          <a:p>
            <a:pPr lvl="1"/>
            <a:r>
              <a:rPr lang="en-US" altLang="en-US" b="1" dirty="0"/>
              <a:t>ExOR (Roofnet)</a:t>
            </a:r>
          </a:p>
          <a:p>
            <a:pPr lvl="1"/>
            <a:r>
              <a:rPr lang="en-US" altLang="en-US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A5FCB-FD1F-874F-AFB7-521CC58D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8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004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90600" y="35052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1816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 approach: Traditional routing</a:t>
            </a:r>
          </a:p>
        </p:txBody>
      </p:sp>
      <p:sp>
        <p:nvSpPr>
          <p:cNvPr id="10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5151438"/>
            <a:ext cx="8229600" cy="1249362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Identifies a </a:t>
            </a:r>
            <a:r>
              <a:rPr lang="en-US" sz="2800" b="1" dirty="0">
                <a:solidFill>
                  <a:srgbClr val="1F497D"/>
                </a:solidFill>
              </a:rPr>
              <a:t>route,</a:t>
            </a:r>
            <a:r>
              <a:rPr lang="en-US" sz="2800" dirty="0"/>
              <a:t> forward over those links</a:t>
            </a:r>
          </a:p>
          <a:p>
            <a:pPr eaLnBrk="1" hangingPunct="1"/>
            <a:r>
              <a:rPr lang="en-US" sz="2800" dirty="0"/>
              <a:t>Abstracts radio to look like a wired link</a:t>
            </a:r>
          </a:p>
        </p:txBody>
      </p:sp>
      <p:sp>
        <p:nvSpPr>
          <p:cNvPr id="22535" name="Oval 15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2536" name="Oval 16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2537" name="Oval 17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2538" name="Oval 18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2539" name="Oval 19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cxnSp>
        <p:nvCxnSpPr>
          <p:cNvPr id="22540" name="AutoShape 20"/>
          <p:cNvCxnSpPr>
            <a:cxnSpLocks noChangeShapeType="1"/>
            <a:stCxn id="22536" idx="3"/>
            <a:endCxn id="22535" idx="7"/>
          </p:cNvCxnSpPr>
          <p:nvPr/>
        </p:nvCxnSpPr>
        <p:spPr bwMode="auto">
          <a:xfrm flipH="1">
            <a:off x="2501900" y="2362200"/>
            <a:ext cx="8636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22541" name="AutoShape 21"/>
          <p:cNvCxnSpPr>
            <a:cxnSpLocks noChangeShapeType="1"/>
            <a:stCxn id="22538" idx="1"/>
            <a:endCxn id="22537" idx="5"/>
          </p:cNvCxnSpPr>
          <p:nvPr/>
        </p:nvCxnSpPr>
        <p:spPr bwMode="auto">
          <a:xfrm flipH="1" flipV="1">
            <a:off x="5626100" y="2362200"/>
            <a:ext cx="1016000" cy="109855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cxnSp>
        <p:nvCxnSpPr>
          <p:cNvPr id="22542" name="AutoShape 22"/>
          <p:cNvCxnSpPr>
            <a:cxnSpLocks noChangeShapeType="1"/>
            <a:stCxn id="22537" idx="2"/>
            <a:endCxn id="22536" idx="6"/>
          </p:cNvCxnSpPr>
          <p:nvPr/>
        </p:nvCxnSpPr>
        <p:spPr bwMode="auto">
          <a:xfrm flipH="1">
            <a:off x="3898900" y="2133600"/>
            <a:ext cx="1193800" cy="0"/>
          </a:xfrm>
          <a:prstGeom prst="straightConnector1">
            <a:avLst/>
          </a:prstGeom>
          <a:noFill/>
          <a:ln w="38100">
            <a:solidFill>
              <a:srgbClr val="0066CC"/>
            </a:solidFill>
            <a:round/>
            <a:headEnd type="triangle" w="med" len="lg"/>
            <a:tailEnd type="none" w="med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882AB-A5A4-1B4B-8D64-78E8AA2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556 L 0.24167 -0.311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0.005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6 L 0.24167 0.3143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2" grpId="1" animBg="1"/>
      <p:bldP spid="102402" grpId="2" animBg="1"/>
      <p:bldP spid="102403" grpId="0" animBg="1"/>
      <p:bldP spid="102403" grpId="1" animBg="1"/>
      <p:bldP spid="102404" grpId="0" animBg="1"/>
      <p:bldP spid="102404" grpId="1" animBg="1"/>
      <p:bldP spid="10241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But radios aren’t wires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99050"/>
            <a:ext cx="8229600" cy="1249363"/>
          </a:xfrm>
        </p:spPr>
        <p:txBody>
          <a:bodyPr/>
          <a:lstStyle/>
          <a:p>
            <a:pPr eaLnBrk="1" hangingPunct="1"/>
            <a:r>
              <a:rPr lang="en-US" sz="2800" dirty="0"/>
              <a:t>Every packet is </a:t>
            </a:r>
            <a:r>
              <a:rPr lang="en-US" sz="2800" b="1" dirty="0">
                <a:solidFill>
                  <a:srgbClr val="1F497D"/>
                </a:solidFill>
              </a:rPr>
              <a:t>broadcast</a:t>
            </a:r>
          </a:p>
          <a:p>
            <a:pPr eaLnBrk="1" hangingPunct="1"/>
            <a:r>
              <a:rPr lang="en-US" sz="2800" dirty="0"/>
              <a:t>Reception is </a:t>
            </a:r>
            <a:r>
              <a:rPr lang="en-US" sz="2800" b="1" dirty="0">
                <a:solidFill>
                  <a:srgbClr val="1F497D"/>
                </a:solidFill>
              </a:rPr>
              <a:t>probabilistic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9747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1271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2795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4319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584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822325" y="3509963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9747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1271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53000" y="4619625"/>
            <a:ext cx="1311275" cy="376238"/>
            <a:chOff x="288" y="2736"/>
            <a:chExt cx="826" cy="237"/>
          </a:xfrm>
        </p:grpSpPr>
        <p:sp>
          <p:nvSpPr>
            <p:cNvPr id="24634" name="Text Box 19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5" name="Text Box 20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6" name="Text Box 21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7" name="Text Box 22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8" name="Text Box 23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9" name="Text Box 24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94125" y="1431925"/>
            <a:ext cx="1311275" cy="376238"/>
            <a:chOff x="288" y="2736"/>
            <a:chExt cx="826" cy="237"/>
          </a:xfrm>
        </p:grpSpPr>
        <p:sp>
          <p:nvSpPr>
            <p:cNvPr id="24628" name="Text Box 26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9" name="Text Box 27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0" name="Text Box 28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1" name="Text Box 29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2" name="Text Box 30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33" name="Text Box 31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95963" y="1431925"/>
            <a:ext cx="1311275" cy="376238"/>
            <a:chOff x="288" y="2736"/>
            <a:chExt cx="826" cy="237"/>
          </a:xfrm>
        </p:grpSpPr>
        <p:sp>
          <p:nvSpPr>
            <p:cNvPr id="24622" name="Text Box 33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3" name="Text Box 34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4" name="Text Box 35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5" name="Text Box 36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6" name="Text Box 37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7" name="Text Box 38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331075" y="3581400"/>
            <a:ext cx="1311275" cy="376238"/>
            <a:chOff x="288" y="2736"/>
            <a:chExt cx="826" cy="237"/>
          </a:xfrm>
        </p:grpSpPr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864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7" name="Text Box 41"/>
            <p:cNvSpPr txBox="1">
              <a:spLocks noChangeArrowheads="1"/>
            </p:cNvSpPr>
            <p:nvPr/>
          </p:nvSpPr>
          <p:spPr bwMode="auto">
            <a:xfrm>
              <a:off x="100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8" name="Text Box 42"/>
            <p:cNvSpPr txBox="1">
              <a:spLocks noChangeArrowheads="1"/>
            </p:cNvSpPr>
            <p:nvPr/>
          </p:nvSpPr>
          <p:spPr bwMode="auto">
            <a:xfrm>
              <a:off x="576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720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288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432" y="2736"/>
              <a:ext cx="106" cy="2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15763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11398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496" name="Text Box 48"/>
          <p:cNvSpPr txBox="1">
            <a:spLocks noChangeArrowheads="1"/>
          </p:cNvSpPr>
          <p:nvPr/>
        </p:nvSpPr>
        <p:spPr bwMode="auto">
          <a:xfrm>
            <a:off x="14224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808038" y="3513138"/>
            <a:ext cx="168275" cy="37623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13081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500" name="Text Box 52"/>
          <p:cNvSpPr txBox="1">
            <a:spLocks noChangeArrowheads="1"/>
          </p:cNvSpPr>
          <p:nvPr/>
        </p:nvSpPr>
        <p:spPr bwMode="auto">
          <a:xfrm>
            <a:off x="11160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12922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16002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80803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1</a:t>
            </a:r>
          </a:p>
        </p:txBody>
      </p:sp>
      <p:sp>
        <p:nvSpPr>
          <p:cNvPr id="104505" name="Text Box 57"/>
          <p:cNvSpPr txBox="1">
            <a:spLocks noChangeArrowheads="1"/>
          </p:cNvSpPr>
          <p:nvPr/>
        </p:nvSpPr>
        <p:spPr bwMode="auto">
          <a:xfrm>
            <a:off x="962025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2</a:t>
            </a:r>
          </a:p>
        </p:txBody>
      </p:sp>
      <p:sp>
        <p:nvSpPr>
          <p:cNvPr id="104506" name="Text Box 58"/>
          <p:cNvSpPr txBox="1">
            <a:spLocks noChangeArrowheads="1"/>
          </p:cNvSpPr>
          <p:nvPr/>
        </p:nvSpPr>
        <p:spPr bwMode="auto">
          <a:xfrm>
            <a:off x="1306513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4</a:t>
            </a:r>
          </a:p>
        </p:txBody>
      </p:sp>
      <p:sp>
        <p:nvSpPr>
          <p:cNvPr id="104507" name="Text Box 59"/>
          <p:cNvSpPr txBox="1">
            <a:spLocks noChangeArrowheads="1"/>
          </p:cNvSpPr>
          <p:nvPr/>
        </p:nvSpPr>
        <p:spPr bwMode="auto">
          <a:xfrm>
            <a:off x="1460500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5</a:t>
            </a:r>
          </a:p>
        </p:txBody>
      </p:sp>
      <p:sp>
        <p:nvSpPr>
          <p:cNvPr id="104508" name="Text Box 60"/>
          <p:cNvSpPr txBox="1">
            <a:spLocks noChangeArrowheads="1"/>
          </p:cNvSpPr>
          <p:nvPr/>
        </p:nvSpPr>
        <p:spPr bwMode="auto">
          <a:xfrm>
            <a:off x="1614488" y="3505200"/>
            <a:ext cx="168275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6</a:t>
            </a:r>
          </a:p>
        </p:txBody>
      </p:sp>
      <p:sp>
        <p:nvSpPr>
          <p:cNvPr id="24608" name="Oval 62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4609" name="Oval 63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4610" name="Oval 64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4611" name="Oval 65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4612" name="Oval 66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14DED-C51E-D144-931C-AEE7BECD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2535 -0.3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54375 -0.302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2974 0.106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5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6128 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385 -0.302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45972 0.1631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8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0243 -0.2120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4444 0.0064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684 0.162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81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72881 0.012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0" y="6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9809 -0.1729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87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0.38976 -0.1840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5087 -0.3023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4687 0.0791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4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37291 -0.1560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0677 0.0064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48542 0.1625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81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7569 -0.15602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78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6042 -0.1335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6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8993 0.00648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6788 -0.3023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9479 0.1631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81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4514 -0.111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37309 0.00648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animBg="1"/>
      <p:bldP spid="104457" grpId="1" animBg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 animBg="1"/>
      <p:bldP spid="104464" grpId="1" animBg="1"/>
      <p:bldP spid="104465" grpId="0" animBg="1"/>
      <p:bldP spid="104465" grpId="1" animBg="1"/>
      <p:bldP spid="104494" grpId="0" animBg="1"/>
      <p:bldP spid="104494" grpId="1" animBg="1"/>
      <p:bldP spid="104495" grpId="0" animBg="1"/>
      <p:bldP spid="104495" grpId="1" animBg="1"/>
      <p:bldP spid="104495" grpId="2" animBg="1"/>
      <p:bldP spid="104496" grpId="0" animBg="1"/>
      <p:bldP spid="104496" grpId="1" animBg="1"/>
      <p:bldP spid="104496" grpId="2" animBg="1"/>
      <p:bldP spid="104497" grpId="0" animBg="1"/>
      <p:bldP spid="104497" grpId="1" animBg="1"/>
      <p:bldP spid="104497" grpId="2" animBg="1"/>
      <p:bldP spid="104498" grpId="0" animBg="1"/>
      <p:bldP spid="104498" grpId="1" animBg="1"/>
      <p:bldP spid="104498" grpId="2" animBg="1"/>
      <p:bldP spid="104499" grpId="0" animBg="1"/>
      <p:bldP spid="104499" grpId="1" animBg="1"/>
      <p:bldP spid="104499" grpId="2" animBg="1"/>
      <p:bldP spid="104500" grpId="0" animBg="1"/>
      <p:bldP spid="104500" grpId="1" animBg="1"/>
      <p:bldP spid="104500" grpId="2" animBg="1"/>
      <p:bldP spid="104501" grpId="0" animBg="1"/>
      <p:bldP spid="104501" grpId="1" animBg="1"/>
      <p:bldP spid="104501" grpId="2" animBg="1"/>
      <p:bldP spid="104502" grpId="0" animBg="1"/>
      <p:bldP spid="104502" grpId="1" animBg="1"/>
      <p:bldP spid="104502" grpId="2" animBg="1"/>
      <p:bldP spid="104503" grpId="0" animBg="1"/>
      <p:bldP spid="104503" grpId="1" animBg="1"/>
      <p:bldP spid="104503" grpId="2" animBg="1"/>
      <p:bldP spid="104504" grpId="0" animBg="1"/>
      <p:bldP spid="104504" grpId="1" animBg="1"/>
      <p:bldP spid="104504" grpId="2" animBg="1"/>
      <p:bldP spid="104505" grpId="0" animBg="1"/>
      <p:bldP spid="104505" grpId="1" animBg="1"/>
      <p:bldP spid="104505" grpId="2" animBg="1"/>
      <p:bldP spid="104506" grpId="0" animBg="1"/>
      <p:bldP spid="104506" grpId="1" animBg="1"/>
      <p:bldP spid="104506" grpId="2" animBg="1"/>
      <p:bldP spid="104507" grpId="0" animBg="1"/>
      <p:bldP spid="104507" grpId="1" animBg="1"/>
      <p:bldP spid="104507" grpId="2" animBg="1"/>
      <p:bldP spid="104508" grpId="0" animBg="1"/>
      <p:bldP spid="104508" grpId="1" animBg="1"/>
      <p:bldP spid="104508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143000" y="37338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ExOR: exploiting probabilistic broadcast</a:t>
            </a:r>
          </a:p>
        </p:txBody>
      </p:sp>
      <p:sp>
        <p:nvSpPr>
          <p:cNvPr id="129041" name="Rectangle 17"/>
          <p:cNvSpPr>
            <a:spLocks noGrp="1" noChangeArrowheads="1"/>
          </p:cNvSpPr>
          <p:nvPr>
            <p:ph idx="1"/>
          </p:nvPr>
        </p:nvSpPr>
        <p:spPr>
          <a:xfrm>
            <a:off x="185501" y="5009931"/>
            <a:ext cx="8739999" cy="1579944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Decide who forwards </a:t>
            </a:r>
            <a:r>
              <a:rPr lang="en-US" b="1" dirty="0">
                <a:solidFill>
                  <a:srgbClr val="1F497D"/>
                </a:solidFill>
              </a:rPr>
              <a:t>after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reception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Goal: only </a:t>
            </a:r>
            <a:r>
              <a:rPr lang="en-US" b="1" i="1" dirty="0">
                <a:solidFill>
                  <a:srgbClr val="1F497D"/>
                </a:solidFill>
              </a:rPr>
              <a:t>closest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receiver should forward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1F497D"/>
                </a:solidFill>
              </a:rPr>
              <a:t>Challenge:</a:t>
            </a:r>
            <a:r>
              <a:rPr lang="en-US" dirty="0"/>
              <a:t> agree efficiently, avoiding duplicate </a:t>
            </a:r>
            <a:r>
              <a:rPr lang="en-US" dirty="0" err="1"/>
              <a:t>xmits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981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32766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A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105400" y="1828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553200" y="3384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alibri"/>
                <a:ea typeface="Calibri"/>
                <a:cs typeface="Calibri"/>
              </a:rPr>
              <a:t>C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5257800" y="1371600"/>
            <a:ext cx="762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packet</a:t>
            </a:r>
          </a:p>
        </p:txBody>
      </p:sp>
      <p:sp>
        <p:nvSpPr>
          <p:cNvPr id="2" name="Right Arrow 1"/>
          <p:cNvSpPr/>
          <p:nvPr/>
        </p:nvSpPr>
        <p:spPr>
          <a:xfrm rot="18900000">
            <a:off x="4726664" y="2396209"/>
            <a:ext cx="445171" cy="41900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8BFD4-71DC-504A-9BDC-19260E4B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 0.1055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5 -0.3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5833 -0.3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8333 -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75 0.21111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0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0.2 0.2444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L -0.225 0.00023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888E-6 1.98519E-6 L -0.07834 0.39148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6" y="19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6" grpId="1" animBg="1"/>
      <p:bldP spid="129026" grpId="2" animBg="1"/>
      <p:bldP spid="129027" grpId="0" animBg="1"/>
      <p:bldP spid="129027" grpId="1" animBg="1"/>
      <p:bldP spid="129027" grpId="2" animBg="1"/>
      <p:bldP spid="129028" grpId="0" animBg="1"/>
      <p:bldP spid="129028" grpId="1" animBg="1"/>
      <p:bldP spid="129029" grpId="0" animBg="1"/>
      <p:bldP spid="129029" grpId="1" animBg="1"/>
      <p:bldP spid="129029" grpId="2" animBg="1"/>
      <p:bldP spid="129030" grpId="0" animBg="1"/>
      <p:bldP spid="129031" grpId="0" animBg="1"/>
      <p:bldP spid="129031" grpId="1" animBg="1"/>
      <p:bldP spid="129031" grpId="2" animBg="1"/>
      <p:bldP spid="129041" grpId="0" build="p"/>
      <p:bldP spid="129038" grpId="0" animBg="1"/>
      <p:bldP spid="129038" grpId="1" animBg="1"/>
      <p:bldP spid="129038" grpId="2" animBg="1"/>
      <p:bldP spid="129039" grpId="0" animBg="1"/>
      <p:bldP spid="129039" grpId="1" animBg="1"/>
      <p:bldP spid="129040" grpId="0" animBg="1"/>
      <p:bldP spid="129040" grpId="1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7"/>
          <p:cNvSpPr>
            <a:spLocks noChangeShapeType="1"/>
          </p:cNvSpPr>
          <p:nvPr/>
        </p:nvSpPr>
        <p:spPr bwMode="auto">
          <a:xfrm flipV="1">
            <a:off x="1676400" y="4083050"/>
            <a:ext cx="28194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503" y="288148"/>
            <a:ext cx="8686800" cy="71558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Why ExOR might increase throughput?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60" y="4666763"/>
            <a:ext cx="8726853" cy="18498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Throughput </a:t>
            </a:r>
            <a:r>
              <a:rPr lang="en-US" dirty="0">
                <a:sym typeface="Symbol" charset="2"/>
              </a:rPr>
              <a:t>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# transmissions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Best traditional route is over the 50% hops: 3(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0.5</a:t>
            </a:r>
            <a:r>
              <a:rPr lang="en-US" dirty="0"/>
              <a:t>) = 6 tx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ExOR </a:t>
            </a:r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exploits</a:t>
            </a:r>
            <a:r>
              <a:rPr lang="en-US" dirty="0"/>
              <a:t> </a:t>
            </a:r>
            <a:r>
              <a:rPr lang="en-US" b="1" dirty="0"/>
              <a:t>lucky</a:t>
            </a:r>
            <a:r>
              <a:rPr lang="en-US" dirty="0"/>
              <a:t> </a:t>
            </a:r>
            <a:r>
              <a:rPr lang="en-US" b="1" dirty="0"/>
              <a:t>long</a:t>
            </a:r>
            <a:r>
              <a:rPr lang="en-US" dirty="0"/>
              <a:t> receptions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ExOR </a:t>
            </a:r>
            <a:r>
              <a:rPr lang="en-US" b="1" dirty="0">
                <a:solidFill>
                  <a:srgbClr val="0070C0"/>
                </a:solidFill>
                <a:highlight>
                  <a:srgbClr val="92D050"/>
                </a:highlight>
              </a:rPr>
              <a:t>recovers</a:t>
            </a:r>
            <a:r>
              <a:rPr lang="en-US" dirty="0"/>
              <a:t> </a:t>
            </a:r>
            <a:r>
              <a:rPr lang="en-US" b="1" dirty="0"/>
              <a:t>unlucky</a:t>
            </a:r>
            <a:r>
              <a:rPr lang="en-US" dirty="0"/>
              <a:t> </a:t>
            </a:r>
            <a:r>
              <a:rPr lang="en-US" b="1" dirty="0"/>
              <a:t>short</a:t>
            </a:r>
            <a:r>
              <a:rPr lang="en-US" dirty="0"/>
              <a:t> receptions</a:t>
            </a:r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1371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7010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32766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4191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1676400" y="3505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905000" y="3305175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75%</a:t>
            </a:r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 flipV="1">
            <a:off x="1676400" y="3810000"/>
            <a:ext cx="1905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60198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N5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1" y="2654300"/>
            <a:ext cx="5638801" cy="1588"/>
            <a:chOff x="1056" y="1672"/>
            <a:chExt cx="3552" cy="1"/>
          </a:xfrm>
        </p:grpSpPr>
        <p:cxnSp>
          <p:nvCxnSpPr>
            <p:cNvPr id="30745" name="AutoShape 20"/>
            <p:cNvCxnSpPr>
              <a:cxnSpLocks noChangeShapeType="1"/>
              <a:stCxn id="30725" idx="0"/>
              <a:endCxn id="30728" idx="0"/>
            </p:cNvCxnSpPr>
            <p:nvPr/>
          </p:nvCxnSpPr>
          <p:spPr bwMode="auto">
            <a:xfrm rot="5400000" flipV="1">
              <a:off x="1655" y="1073"/>
              <a:ext cx="1" cy="1200"/>
            </a:xfrm>
            <a:prstGeom prst="curvedConnector3">
              <a:avLst>
                <a:gd name="adj1" fmla="val -274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  <p:cxnSp>
          <p:nvCxnSpPr>
            <p:cNvPr id="30746" name="AutoShape 21"/>
            <p:cNvCxnSpPr>
              <a:cxnSpLocks noChangeShapeType="1"/>
              <a:stCxn id="30728" idx="0"/>
              <a:endCxn id="30730" idx="0"/>
            </p:cNvCxnSpPr>
            <p:nvPr/>
          </p:nvCxnSpPr>
          <p:spPr bwMode="auto">
            <a:xfrm rot="5400000" flipV="1">
              <a:off x="2831" y="1097"/>
              <a:ext cx="1" cy="1152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  <p:cxnSp>
          <p:nvCxnSpPr>
            <p:cNvPr id="30747" name="AutoShape 22"/>
            <p:cNvCxnSpPr>
              <a:cxnSpLocks noChangeShapeType="1"/>
              <a:stCxn id="30730" idx="0"/>
              <a:endCxn id="30726" idx="0"/>
            </p:cNvCxnSpPr>
            <p:nvPr/>
          </p:nvCxnSpPr>
          <p:spPr bwMode="auto">
            <a:xfrm rot="5400000" flipV="1">
              <a:off x="4007" y="1073"/>
              <a:ext cx="1" cy="1200"/>
            </a:xfrm>
            <a:prstGeom prst="curvedConnector3">
              <a:avLst>
                <a:gd name="adj1" fmla="val -27300000"/>
              </a:avLst>
            </a:prstGeom>
            <a:noFill/>
            <a:ln w="38100">
              <a:solidFill>
                <a:srgbClr val="00CC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76400" y="2667000"/>
            <a:ext cx="2819400" cy="1588"/>
            <a:chOff x="1056" y="1631"/>
            <a:chExt cx="1776" cy="1"/>
          </a:xfrm>
        </p:grpSpPr>
        <p:cxnSp>
          <p:nvCxnSpPr>
            <p:cNvPr id="30742" name="AutoShape 71"/>
            <p:cNvCxnSpPr>
              <a:cxnSpLocks noChangeShapeType="1"/>
            </p:cNvCxnSpPr>
            <p:nvPr/>
          </p:nvCxnSpPr>
          <p:spPr bwMode="auto">
            <a:xfrm rot="5400000" flipV="1">
              <a:off x="1943" y="744"/>
              <a:ext cx="1" cy="1776"/>
            </a:xfrm>
            <a:prstGeom prst="curvedConnector3">
              <a:avLst>
                <a:gd name="adj1" fmla="val -41900000"/>
              </a:avLst>
            </a:prstGeom>
            <a:noFill/>
            <a:ln w="31750">
              <a:solidFill>
                <a:srgbClr val="99CCFF"/>
              </a:solidFill>
              <a:round/>
              <a:headEnd/>
              <a:tailEnd type="triangle" w="med" len="med"/>
            </a:ln>
          </p:spPr>
        </p:cxnSp>
        <p:cxnSp>
          <p:nvCxnSpPr>
            <p:cNvPr id="30743" name="AutoShape 72"/>
            <p:cNvCxnSpPr>
              <a:cxnSpLocks noChangeShapeType="1"/>
            </p:cNvCxnSpPr>
            <p:nvPr/>
          </p:nvCxnSpPr>
          <p:spPr bwMode="auto">
            <a:xfrm rot="5400000" flipV="1">
              <a:off x="1655" y="1032"/>
              <a:ext cx="1" cy="1200"/>
            </a:xfrm>
            <a:prstGeom prst="curvedConnector3">
              <a:avLst>
                <a:gd name="adj1" fmla="val -25500000"/>
              </a:avLst>
            </a:prstGeom>
            <a:noFill/>
            <a:ln w="31750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30744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1367" y="1320"/>
              <a:ext cx="1" cy="624"/>
            </a:xfrm>
            <a:prstGeom prst="curvedConnector3">
              <a:avLst>
                <a:gd name="adj1" fmla="val -13600000"/>
              </a:avLst>
            </a:prstGeom>
            <a:noFill/>
            <a:ln w="31750">
              <a:solidFill>
                <a:srgbClr val="0066CC"/>
              </a:solidFill>
              <a:round/>
              <a:headEnd/>
              <a:tailEnd type="triangle" w="med" len="med"/>
            </a:ln>
          </p:spPr>
        </p:cxnSp>
      </p:grp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819400" y="3867537"/>
            <a:ext cx="627996" cy="353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bIns="0" anchor="t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2438400" y="3609975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4D4D4D"/>
                </a:solidFill>
                <a:latin typeface="Calibri"/>
                <a:ea typeface="Calibri"/>
                <a:cs typeface="Calibri"/>
              </a:rPr>
              <a:t>50%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F1B31-311D-314D-BE86-B75DA6D2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Ad hoc Routing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39332"/>
            <a:ext cx="8820150" cy="49614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spc="-150" dirty="0"/>
              <a:t>1990s: availability of </a:t>
            </a:r>
            <a:r>
              <a:rPr lang="en-US" sz="2600" b="1" spc="-150" dirty="0">
                <a:solidFill>
                  <a:srgbClr val="0070C0"/>
                </a:solidFill>
              </a:rPr>
              <a:t>off-the-shelf Wi-Fi cards, laptops</a:t>
            </a:r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/>
              <a:t>1994: </a:t>
            </a:r>
            <a:r>
              <a:rPr lang="en-US" sz="2600" b="1" dirty="0">
                <a:solidFill>
                  <a:srgbClr val="0070C0"/>
                </a:solidFill>
              </a:rPr>
              <a:t>First papers on DSDV and DSR routing </a:t>
            </a:r>
            <a:r>
              <a:rPr lang="en-US" sz="2600" dirty="0"/>
              <a:t>spark interest in routing on mobile wireless (ad hoc) networks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2000: </a:t>
            </a:r>
            <a:r>
              <a:rPr lang="en-US" sz="2600" b="1" dirty="0"/>
              <a:t>GPSR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>
              <a:solidFill>
                <a:srgbClr val="B2B2B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/>
              <a:t>2000: Estrin </a:t>
            </a:r>
            <a:r>
              <a:rPr lang="en-US" sz="2600" i="1" dirty="0"/>
              <a:t>et al.,</a:t>
            </a:r>
            <a:r>
              <a:rPr lang="en-US" sz="2600" dirty="0"/>
              <a:t> and the Berkeley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i="1" dirty="0"/>
              <a:t>    Smart Dust </a:t>
            </a:r>
            <a:r>
              <a:rPr lang="en-US" sz="2600" dirty="0"/>
              <a:t>project sparks interest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b="1" dirty="0">
                <a:solidFill>
                  <a:srgbClr val="0070C0"/>
                </a:solidFill>
              </a:rPr>
              <a:t>    wireless sensor networks (</a:t>
            </a:r>
            <a:r>
              <a:rPr lang="en-US" sz="2600" b="1" i="1" dirty="0" err="1">
                <a:solidFill>
                  <a:srgbClr val="0070C0"/>
                </a:solidFill>
              </a:rPr>
              <a:t>sensornets</a:t>
            </a:r>
            <a:r>
              <a:rPr lang="en-US" sz="2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EBD9E-368D-5046-8D4D-AB0B3501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15936-376A-7B48-BA20-03ADFE5CB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15096"/>
            <a:ext cx="2133600" cy="2004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5E48C-873B-C041-83EB-0ED259E00F68}"/>
              </a:ext>
            </a:extLst>
          </p:cNvPr>
          <p:cNvSpPr txBox="1"/>
          <p:nvPr/>
        </p:nvSpPr>
        <p:spPr>
          <a:xfrm>
            <a:off x="7446729" y="6056204"/>
            <a:ext cx="1468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Deborah Estrin</a:t>
            </a:r>
          </a:p>
        </p:txBody>
      </p:sp>
    </p:spTree>
    <p:extLst>
      <p:ext uri="{BB962C8B-B14F-4D97-AF65-F5344CB8AC3E}">
        <p14:creationId xmlns:p14="http://schemas.microsoft.com/office/powerpoint/2010/main" val="291068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008"/>
            <a:chExt cx="3360" cy="1872"/>
          </a:xfrm>
        </p:grpSpPr>
        <p:sp>
          <p:nvSpPr>
            <p:cNvPr id="32813" name="Oval 48"/>
            <p:cNvSpPr>
              <a:spLocks noChangeArrowheads="1"/>
            </p:cNvSpPr>
            <p:nvPr/>
          </p:nvSpPr>
          <p:spPr bwMode="auto">
            <a:xfrm>
              <a:off x="2688" y="100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4" name="Oval 49"/>
            <p:cNvSpPr>
              <a:spLocks noChangeArrowheads="1"/>
            </p:cNvSpPr>
            <p:nvPr/>
          </p:nvSpPr>
          <p:spPr bwMode="auto">
            <a:xfrm>
              <a:off x="1200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5" name="Oval 50"/>
            <p:cNvSpPr>
              <a:spLocks noChangeArrowheads="1"/>
            </p:cNvSpPr>
            <p:nvPr/>
          </p:nvSpPr>
          <p:spPr bwMode="auto">
            <a:xfrm>
              <a:off x="4176" y="1776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6" name="Oval 51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7" name="Oval 52"/>
            <p:cNvSpPr>
              <a:spLocks noChangeArrowheads="1"/>
            </p:cNvSpPr>
            <p:nvPr/>
          </p:nvSpPr>
          <p:spPr bwMode="auto">
            <a:xfrm>
              <a:off x="2688" y="1968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18" name="Oval 53"/>
            <p:cNvSpPr>
              <a:spLocks noChangeArrowheads="1"/>
            </p:cNvSpPr>
            <p:nvPr/>
          </p:nvSpPr>
          <p:spPr bwMode="auto">
            <a:xfrm>
              <a:off x="2688" y="2496"/>
              <a:ext cx="384" cy="384"/>
            </a:xfrm>
            <a:prstGeom prst="ellipse">
              <a:avLst/>
            </a:prstGeom>
            <a:solidFill>
              <a:srgbClr val="0066CC">
                <a:alpha val="49019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32819" name="AutoShape 54"/>
            <p:cNvCxnSpPr>
              <a:cxnSpLocks noChangeShapeType="1"/>
              <a:stCxn id="32814" idx="6"/>
              <a:endCxn id="32813" idx="2"/>
            </p:cNvCxnSpPr>
            <p:nvPr/>
          </p:nvCxnSpPr>
          <p:spPr bwMode="auto">
            <a:xfrm flipV="1">
              <a:off x="1592" y="1200"/>
              <a:ext cx="1088" cy="76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0" name="AutoShape 55"/>
            <p:cNvCxnSpPr>
              <a:cxnSpLocks noChangeShapeType="1"/>
              <a:stCxn id="32814" idx="6"/>
              <a:endCxn id="32816" idx="2"/>
            </p:cNvCxnSpPr>
            <p:nvPr/>
          </p:nvCxnSpPr>
          <p:spPr bwMode="auto">
            <a:xfrm flipV="1">
              <a:off x="1592" y="1680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1" name="AutoShape 56"/>
            <p:cNvCxnSpPr>
              <a:cxnSpLocks noChangeShapeType="1"/>
              <a:stCxn id="32814" idx="6"/>
              <a:endCxn id="32817" idx="2"/>
            </p:cNvCxnSpPr>
            <p:nvPr/>
          </p:nvCxnSpPr>
          <p:spPr bwMode="auto">
            <a:xfrm>
              <a:off x="1592" y="1968"/>
              <a:ext cx="1088" cy="192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  <p:cxnSp>
          <p:nvCxnSpPr>
            <p:cNvPr id="32822" name="AutoShape 57"/>
            <p:cNvCxnSpPr>
              <a:cxnSpLocks noChangeShapeType="1"/>
              <a:stCxn id="32814" idx="6"/>
              <a:endCxn id="32818" idx="2"/>
            </p:cNvCxnSpPr>
            <p:nvPr/>
          </p:nvCxnSpPr>
          <p:spPr bwMode="auto">
            <a:xfrm>
              <a:off x="1592" y="1968"/>
              <a:ext cx="1088" cy="720"/>
            </a:xfrm>
            <a:prstGeom prst="straightConnector1">
              <a:avLst/>
            </a:prstGeom>
            <a:noFill/>
            <a:ln w="50800">
              <a:solidFill>
                <a:srgbClr val="0066CC"/>
              </a:solidFill>
              <a:round/>
              <a:headEnd/>
              <a:tailEnd/>
            </a:ln>
          </p:spPr>
        </p:cxn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905000" y="1447800"/>
            <a:ext cx="5334000" cy="2971800"/>
            <a:chOff x="1200" y="192"/>
            <a:chExt cx="3360" cy="1872"/>
          </a:xfrm>
        </p:grpSpPr>
        <p:sp>
          <p:nvSpPr>
            <p:cNvPr id="32799" name="Oval 33"/>
            <p:cNvSpPr>
              <a:spLocks noChangeArrowheads="1"/>
            </p:cNvSpPr>
            <p:nvPr/>
          </p:nvSpPr>
          <p:spPr bwMode="auto">
            <a:xfrm>
              <a:off x="2688" y="19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0" name="Oval 34"/>
            <p:cNvSpPr>
              <a:spLocks noChangeArrowheads="1"/>
            </p:cNvSpPr>
            <p:nvPr/>
          </p:nvSpPr>
          <p:spPr bwMode="auto">
            <a:xfrm>
              <a:off x="1200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1" name="Oval 35"/>
            <p:cNvSpPr>
              <a:spLocks noChangeArrowheads="1"/>
            </p:cNvSpPr>
            <p:nvPr/>
          </p:nvSpPr>
          <p:spPr bwMode="auto">
            <a:xfrm>
              <a:off x="4176" y="96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2" name="Oval 36"/>
            <p:cNvSpPr>
              <a:spLocks noChangeArrowheads="1"/>
            </p:cNvSpPr>
            <p:nvPr/>
          </p:nvSpPr>
          <p:spPr bwMode="auto">
            <a:xfrm>
              <a:off x="2688" y="672"/>
              <a:ext cx="384" cy="384"/>
            </a:xfrm>
            <a:prstGeom prst="ellipse">
              <a:avLst/>
            </a:prstGeom>
            <a:solidFill>
              <a:srgbClr val="33CC33">
                <a:alpha val="76862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3" name="Oval 37"/>
            <p:cNvSpPr>
              <a:spLocks noChangeArrowheads="1"/>
            </p:cNvSpPr>
            <p:nvPr/>
          </p:nvSpPr>
          <p:spPr bwMode="auto">
            <a:xfrm>
              <a:off x="2688" y="1152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804" name="Oval 38"/>
            <p:cNvSpPr>
              <a:spLocks noChangeArrowheads="1"/>
            </p:cNvSpPr>
            <p:nvPr/>
          </p:nvSpPr>
          <p:spPr bwMode="auto">
            <a:xfrm>
              <a:off x="2688" y="1680"/>
              <a:ext cx="384" cy="38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32805" name="AutoShape 39"/>
            <p:cNvCxnSpPr>
              <a:cxnSpLocks noChangeShapeType="1"/>
              <a:stCxn id="32800" idx="6"/>
              <a:endCxn id="32799" idx="2"/>
            </p:cNvCxnSpPr>
            <p:nvPr/>
          </p:nvCxnSpPr>
          <p:spPr bwMode="auto">
            <a:xfrm flipV="1">
              <a:off x="1592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6" name="AutoShape 40"/>
            <p:cNvCxnSpPr>
              <a:cxnSpLocks noChangeShapeType="1"/>
              <a:stCxn id="32800" idx="6"/>
              <a:endCxn id="32802" idx="2"/>
            </p:cNvCxnSpPr>
            <p:nvPr/>
          </p:nvCxnSpPr>
          <p:spPr bwMode="auto">
            <a:xfrm flipV="1">
              <a:off x="1592" y="864"/>
              <a:ext cx="1088" cy="288"/>
            </a:xfrm>
            <a:prstGeom prst="straightConnector1">
              <a:avLst/>
            </a:prstGeom>
            <a:noFill/>
            <a:ln w="63500">
              <a:solidFill>
                <a:srgbClr val="00CC00"/>
              </a:solidFill>
              <a:round/>
              <a:headEnd/>
              <a:tailEnd/>
            </a:ln>
          </p:spPr>
        </p:cxnSp>
        <p:cxnSp>
          <p:nvCxnSpPr>
            <p:cNvPr id="32807" name="AutoShape 41"/>
            <p:cNvCxnSpPr>
              <a:cxnSpLocks noChangeShapeType="1"/>
              <a:stCxn id="32800" idx="6"/>
              <a:endCxn id="32803" idx="2"/>
            </p:cNvCxnSpPr>
            <p:nvPr/>
          </p:nvCxnSpPr>
          <p:spPr bwMode="auto">
            <a:xfrm>
              <a:off x="1592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8" name="AutoShape 42"/>
            <p:cNvCxnSpPr>
              <a:cxnSpLocks noChangeShapeType="1"/>
              <a:stCxn id="32800" idx="6"/>
              <a:endCxn id="32804" idx="2"/>
            </p:cNvCxnSpPr>
            <p:nvPr/>
          </p:nvCxnSpPr>
          <p:spPr bwMode="auto">
            <a:xfrm>
              <a:off x="1592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2809" name="AutoShape 43"/>
            <p:cNvCxnSpPr>
              <a:cxnSpLocks noChangeShapeType="1"/>
              <a:stCxn id="32799" idx="6"/>
              <a:endCxn id="32801" idx="2"/>
            </p:cNvCxnSpPr>
            <p:nvPr/>
          </p:nvCxnSpPr>
          <p:spPr bwMode="auto">
            <a:xfrm>
              <a:off x="3080" y="384"/>
              <a:ext cx="108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0" name="AutoShape 44"/>
            <p:cNvCxnSpPr>
              <a:cxnSpLocks noChangeShapeType="1"/>
              <a:stCxn id="32802" idx="6"/>
              <a:endCxn id="32801" idx="2"/>
            </p:cNvCxnSpPr>
            <p:nvPr/>
          </p:nvCxnSpPr>
          <p:spPr bwMode="auto">
            <a:xfrm>
              <a:off x="3080" y="864"/>
              <a:ext cx="1088" cy="288"/>
            </a:xfrm>
            <a:prstGeom prst="straightConnector1">
              <a:avLst/>
            </a:prstGeom>
            <a:noFill/>
            <a:ln w="50800">
              <a:solidFill>
                <a:srgbClr val="33CC33"/>
              </a:solidFill>
              <a:round/>
              <a:headEnd/>
              <a:tailEnd/>
            </a:ln>
          </p:spPr>
        </p:cxnSp>
        <p:cxnSp>
          <p:nvCxnSpPr>
            <p:cNvPr id="32811" name="AutoShape 45"/>
            <p:cNvCxnSpPr>
              <a:cxnSpLocks noChangeShapeType="1"/>
              <a:stCxn id="32803" idx="6"/>
              <a:endCxn id="32801" idx="2"/>
            </p:cNvCxnSpPr>
            <p:nvPr/>
          </p:nvCxnSpPr>
          <p:spPr bwMode="auto">
            <a:xfrm flipV="1">
              <a:off x="3080" y="1152"/>
              <a:ext cx="1088" cy="1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12" name="AutoShape 46"/>
            <p:cNvCxnSpPr>
              <a:cxnSpLocks noChangeShapeType="1"/>
              <a:stCxn id="32804" idx="6"/>
              <a:endCxn id="32801" idx="2"/>
            </p:cNvCxnSpPr>
            <p:nvPr/>
          </p:nvCxnSpPr>
          <p:spPr bwMode="auto">
            <a:xfrm flipV="1">
              <a:off x="3080" y="1152"/>
              <a:ext cx="1088" cy="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01" y="377022"/>
            <a:ext cx="8729899" cy="743188"/>
          </a:xfrm>
        </p:spPr>
        <p:txBody>
          <a:bodyPr/>
          <a:lstStyle/>
          <a:p>
            <a:pPr eaLnBrk="1" hangingPunct="1"/>
            <a:r>
              <a:rPr lang="en-US" sz="3600" dirty="0"/>
              <a:t>Why ExOR might increase throughput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5501" y="4708159"/>
            <a:ext cx="8739999" cy="1741231"/>
          </a:xfrm>
        </p:spPr>
        <p:txBody>
          <a:bodyPr/>
          <a:lstStyle/>
          <a:p>
            <a:pPr eaLnBrk="1" hangingPunct="1"/>
            <a:r>
              <a:rPr lang="en-US" sz="2800" dirty="0"/>
              <a:t>Traditional routing: </a:t>
            </a:r>
            <a:r>
              <a:rPr lang="en-US" sz="2800" baseline="30000" dirty="0"/>
              <a:t>1</a:t>
            </a:r>
            <a:r>
              <a:rPr lang="en-US" sz="2800" dirty="0"/>
              <a:t>/</a:t>
            </a:r>
            <a:r>
              <a:rPr lang="en-US" sz="2800" baseline="-25000" dirty="0"/>
              <a:t>0.25</a:t>
            </a:r>
            <a:r>
              <a:rPr lang="en-US" sz="2800" dirty="0"/>
              <a:t> + 1 = 5 tx</a:t>
            </a:r>
          </a:p>
          <a:p>
            <a:pPr eaLnBrk="1" hangingPunct="1"/>
            <a:r>
              <a:rPr lang="en-US" sz="2800" dirty="0"/>
              <a:t>ExOR: </a:t>
            </a:r>
            <a:r>
              <a:rPr lang="en-US" sz="2800" baseline="30000" dirty="0"/>
              <a:t>1</a:t>
            </a:r>
            <a:r>
              <a:rPr lang="en-US" sz="2800" dirty="0"/>
              <a:t>/</a:t>
            </a:r>
            <a:r>
              <a:rPr lang="en-US" sz="1800" dirty="0"/>
              <a:t>(1 – (1 – 0.25)</a:t>
            </a:r>
            <a:r>
              <a:rPr lang="en-US" sz="1800" baseline="30000" dirty="0"/>
              <a:t>4</a:t>
            </a:r>
            <a:r>
              <a:rPr lang="en-US" sz="1800" dirty="0"/>
              <a:t>) </a:t>
            </a:r>
            <a:r>
              <a:rPr lang="en-US" sz="2800" dirty="0"/>
              <a:t>+ 1 ≈ 2.5 transmissions</a:t>
            </a:r>
            <a:endParaRPr lang="en-US" sz="2800" baseline="30000" dirty="0"/>
          </a:p>
          <a:p>
            <a:pPr eaLnBrk="1" hangingPunct="1"/>
            <a:endParaRPr lang="en-US" sz="28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highlight>
                  <a:srgbClr val="92D050"/>
                </a:highlight>
              </a:rPr>
              <a:t>Diversity of links, paths</a:t>
            </a:r>
            <a:r>
              <a:rPr lang="en-US" sz="2800" dirty="0">
                <a:highlight>
                  <a:srgbClr val="92D050"/>
                </a:highlight>
              </a:rPr>
              <a:t> in mesh networks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4267200" y="1447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19050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6629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2778" name="Oval 8"/>
          <p:cNvSpPr>
            <a:spLocks noChangeArrowheads="1"/>
          </p:cNvSpPr>
          <p:nvPr/>
        </p:nvSpPr>
        <p:spPr bwMode="auto">
          <a:xfrm>
            <a:off x="42672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2779" name="Oval 9"/>
          <p:cNvSpPr>
            <a:spLocks noChangeArrowheads="1"/>
          </p:cNvSpPr>
          <p:nvPr/>
        </p:nvSpPr>
        <p:spPr bwMode="auto">
          <a:xfrm>
            <a:off x="4267200" y="3810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cxnSp>
        <p:nvCxnSpPr>
          <p:cNvPr id="32780" name="AutoShape 10"/>
          <p:cNvCxnSpPr>
            <a:cxnSpLocks noChangeShapeType="1"/>
            <a:stCxn id="32775" idx="6"/>
            <a:endCxn id="32774" idx="2"/>
          </p:cNvCxnSpPr>
          <p:nvPr/>
        </p:nvCxnSpPr>
        <p:spPr bwMode="auto">
          <a:xfrm flipV="1">
            <a:off x="25273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1" name="AutoShape 11"/>
          <p:cNvCxnSpPr>
            <a:cxnSpLocks noChangeShapeType="1"/>
            <a:stCxn id="32775" idx="6"/>
            <a:endCxn id="32777" idx="2"/>
          </p:cNvCxnSpPr>
          <p:nvPr/>
        </p:nvCxnSpPr>
        <p:spPr bwMode="auto">
          <a:xfrm flipV="1">
            <a:off x="25273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2" name="AutoShape 12"/>
          <p:cNvCxnSpPr>
            <a:cxnSpLocks noChangeShapeType="1"/>
            <a:stCxn id="32775" idx="6"/>
            <a:endCxn id="32778" idx="2"/>
          </p:cNvCxnSpPr>
          <p:nvPr/>
        </p:nvCxnSpPr>
        <p:spPr bwMode="auto">
          <a:xfrm>
            <a:off x="25273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3" name="AutoShape 13"/>
          <p:cNvCxnSpPr>
            <a:cxnSpLocks noChangeShapeType="1"/>
            <a:stCxn id="32775" idx="6"/>
            <a:endCxn id="32779" idx="2"/>
          </p:cNvCxnSpPr>
          <p:nvPr/>
        </p:nvCxnSpPr>
        <p:spPr bwMode="auto">
          <a:xfrm>
            <a:off x="25273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784" name="AutoShape 14"/>
          <p:cNvCxnSpPr>
            <a:cxnSpLocks noChangeShapeType="1"/>
            <a:stCxn id="32774" idx="6"/>
            <a:endCxn id="32776" idx="2"/>
          </p:cNvCxnSpPr>
          <p:nvPr/>
        </p:nvCxnSpPr>
        <p:spPr bwMode="auto">
          <a:xfrm>
            <a:off x="4889500" y="1752600"/>
            <a:ext cx="17272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5" name="AutoShape 15"/>
          <p:cNvCxnSpPr>
            <a:cxnSpLocks noChangeShapeType="1"/>
            <a:stCxn id="32777" idx="6"/>
            <a:endCxn id="32776" idx="2"/>
          </p:cNvCxnSpPr>
          <p:nvPr/>
        </p:nvCxnSpPr>
        <p:spPr bwMode="auto">
          <a:xfrm>
            <a:off x="4889500" y="2514600"/>
            <a:ext cx="17272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6" name="AutoShape 16"/>
          <p:cNvCxnSpPr>
            <a:cxnSpLocks noChangeShapeType="1"/>
            <a:stCxn id="32778" idx="6"/>
            <a:endCxn id="32776" idx="2"/>
          </p:cNvCxnSpPr>
          <p:nvPr/>
        </p:nvCxnSpPr>
        <p:spPr bwMode="auto">
          <a:xfrm flipV="1">
            <a:off x="4889500" y="2971800"/>
            <a:ext cx="172720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7" name="AutoShape 17"/>
          <p:cNvCxnSpPr>
            <a:cxnSpLocks noChangeShapeType="1"/>
            <a:stCxn id="32779" idx="6"/>
            <a:endCxn id="32776" idx="2"/>
          </p:cNvCxnSpPr>
          <p:nvPr/>
        </p:nvCxnSpPr>
        <p:spPr bwMode="auto">
          <a:xfrm flipV="1">
            <a:off x="4889500" y="2971800"/>
            <a:ext cx="1727200" cy="1143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88" name="Text Box 18"/>
          <p:cNvSpPr txBox="1">
            <a:spLocks noChangeArrowheads="1"/>
          </p:cNvSpPr>
          <p:nvPr/>
        </p:nvSpPr>
        <p:spPr bwMode="auto">
          <a:xfrm rot="-2051310">
            <a:off x="3245971" y="198434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 rot="-1136425">
            <a:off x="3331696" y="2451071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 rot="589470">
            <a:off x="3342808" y="293049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 rot="1941942">
            <a:off x="3266608" y="3482946"/>
            <a:ext cx="627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25%</a:t>
            </a:r>
          </a:p>
        </p:txBody>
      </p:sp>
      <p:sp>
        <p:nvSpPr>
          <p:cNvPr id="32792" name="Text Box 27"/>
          <p:cNvSpPr txBox="1">
            <a:spLocks noChangeArrowheads="1"/>
          </p:cNvSpPr>
          <p:nvPr/>
        </p:nvSpPr>
        <p:spPr bwMode="auto">
          <a:xfrm rot="-741183">
            <a:off x="5184399" y="2909858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3" name="Text Box 28"/>
          <p:cNvSpPr txBox="1">
            <a:spLocks noChangeArrowheads="1"/>
          </p:cNvSpPr>
          <p:nvPr/>
        </p:nvSpPr>
        <p:spPr bwMode="auto">
          <a:xfrm rot="-2202142">
            <a:off x="5195511" y="3424208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 rot="906936">
            <a:off x="5219324" y="2481233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32795" name="Text Box 25"/>
          <p:cNvSpPr txBox="1">
            <a:spLocks noChangeArrowheads="1"/>
          </p:cNvSpPr>
          <p:nvPr/>
        </p:nvSpPr>
        <p:spPr bwMode="auto">
          <a:xfrm rot="2338471">
            <a:off x="5327274" y="2079596"/>
            <a:ext cx="75799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100%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0DEA1-CBA1-DF4E-B9D9-4E5E250E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ExOR packet batching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2" y="3703638"/>
            <a:ext cx="8729538" cy="27236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pc="-150" dirty="0"/>
              <a:t>Finding the closest receiver involves coordination </a:t>
            </a:r>
            <a:r>
              <a:rPr lang="en-US" b="1" spc="-150" dirty="0">
                <a:solidFill>
                  <a:srgbClr val="1F497D"/>
                </a:solidFill>
              </a:rPr>
              <a:t>overhead</a:t>
            </a:r>
          </a:p>
          <a:p>
            <a:pPr lvl="1"/>
            <a:r>
              <a:rPr lang="en-US" dirty="0"/>
              <a:t>Want to </a:t>
            </a:r>
            <a:r>
              <a:rPr lang="en-US" b="1" dirty="0">
                <a:solidFill>
                  <a:srgbClr val="1F497D"/>
                </a:solidFill>
              </a:rPr>
              <a:t>avoid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/>
              <a:t>paying this overhead once per packet</a:t>
            </a:r>
          </a:p>
          <a:p>
            <a:pPr lvl="1"/>
            <a:endParaRPr lang="en-US" dirty="0"/>
          </a:p>
          <a:p>
            <a:pPr eaLnBrk="1" hangingPunct="1"/>
            <a:r>
              <a:rPr lang="en-US" b="1" dirty="0">
                <a:solidFill>
                  <a:srgbClr val="1F497D"/>
                </a:solidFill>
              </a:rPr>
              <a:t>Idea:</a:t>
            </a:r>
            <a:r>
              <a:rPr lang="en-US" dirty="0"/>
              <a:t> Send </a:t>
            </a:r>
            <a:r>
              <a:rPr lang="en-US" b="1" dirty="0">
                <a:solidFill>
                  <a:srgbClr val="1F497D"/>
                </a:solidFill>
              </a:rPr>
              <a:t>batches of packets </a:t>
            </a:r>
            <a:r>
              <a:rPr lang="en-US" dirty="0"/>
              <a:t>to amortize overhead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Node closest to the destination sends first</a:t>
            </a:r>
          </a:p>
          <a:p>
            <a:pPr lvl="1" eaLnBrk="1" hangingPunct="1"/>
            <a:r>
              <a:rPr lang="en-US" dirty="0"/>
              <a:t>Other nodes </a:t>
            </a:r>
            <a:r>
              <a:rPr lang="en-US" b="1" dirty="0">
                <a:solidFill>
                  <a:srgbClr val="1F497D"/>
                </a:solidFill>
              </a:rPr>
              <a:t>listen,</a:t>
            </a:r>
            <a:r>
              <a:rPr lang="en-US" dirty="0"/>
              <a:t> send </a:t>
            </a:r>
            <a:r>
              <a:rPr lang="en-US" b="1" dirty="0">
                <a:solidFill>
                  <a:srgbClr val="1F497D"/>
                </a:solidFill>
              </a:rPr>
              <a:t>just the remaining </a:t>
            </a:r>
            <a:r>
              <a:rPr lang="en-US" dirty="0"/>
              <a:t>packets in turn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Repeat schedule until destination has whole batch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2192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51054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5846" name="Oval 8"/>
          <p:cNvSpPr>
            <a:spLocks noChangeArrowheads="1"/>
          </p:cNvSpPr>
          <p:nvPr/>
        </p:nvSpPr>
        <p:spPr bwMode="auto">
          <a:xfrm>
            <a:off x="7239000" y="2133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5847" name="Oval 9"/>
          <p:cNvSpPr>
            <a:spLocks noChangeArrowheads="1"/>
          </p:cNvSpPr>
          <p:nvPr/>
        </p:nvSpPr>
        <p:spPr bwMode="auto">
          <a:xfrm>
            <a:off x="60198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5791200" y="2895600"/>
            <a:ext cx="768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23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4572000" y="1905000"/>
            <a:ext cx="1164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57 -23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     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sz="2000" dirty="0">
                <a:latin typeface="Calibri"/>
                <a:ea typeface="Calibri"/>
                <a:cs typeface="Calibri"/>
              </a:rPr>
              <a:t> 24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971800" y="2892425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sz="2000" dirty="0">
                <a:latin typeface="Calibri"/>
                <a:ea typeface="Calibri"/>
                <a:cs typeface="Calibri"/>
              </a:rPr>
              <a:t> 8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1828800" y="1905000"/>
            <a:ext cx="898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100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1447800"/>
            <a:ext cx="5607050" cy="1543050"/>
            <a:chOff x="1872" y="912"/>
            <a:chExt cx="3532" cy="972"/>
          </a:xfrm>
        </p:grpSpPr>
        <p:sp>
          <p:nvSpPr>
            <p:cNvPr id="35877" name="Text Box 11"/>
            <p:cNvSpPr txBox="1">
              <a:spLocks noChangeArrowheads="1"/>
            </p:cNvSpPr>
            <p:nvPr/>
          </p:nvSpPr>
          <p:spPr bwMode="auto">
            <a:xfrm>
              <a:off x="3648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23</a:t>
              </a:r>
            </a:p>
          </p:txBody>
        </p:sp>
        <p:sp>
          <p:nvSpPr>
            <p:cNvPr id="35878" name="Text Box 12"/>
            <p:cNvSpPr txBox="1">
              <a:spLocks noChangeArrowheads="1"/>
            </p:cNvSpPr>
            <p:nvPr/>
          </p:nvSpPr>
          <p:spPr bwMode="auto">
            <a:xfrm>
              <a:off x="2880" y="1008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57</a:t>
              </a:r>
            </a:p>
          </p:txBody>
        </p:sp>
        <p:sp>
          <p:nvSpPr>
            <p:cNvPr id="35879" name="Text Box 13"/>
            <p:cNvSpPr txBox="1">
              <a:spLocks noChangeArrowheads="1"/>
            </p:cNvSpPr>
            <p:nvPr/>
          </p:nvSpPr>
          <p:spPr bwMode="auto">
            <a:xfrm>
              <a:off x="1872" y="1632"/>
              <a:ext cx="4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88</a:t>
              </a:r>
            </a:p>
          </p:txBody>
        </p:sp>
        <p:sp>
          <p:nvSpPr>
            <p:cNvPr id="35880" name="Text Box 19"/>
            <p:cNvSpPr txBox="1">
              <a:spLocks noChangeArrowheads="1"/>
            </p:cNvSpPr>
            <p:nvPr/>
          </p:nvSpPr>
          <p:spPr bwMode="auto">
            <a:xfrm>
              <a:off x="4217" y="912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0</a:t>
              </a:r>
            </a:p>
          </p:txBody>
        </p:sp>
        <p:sp>
          <p:nvSpPr>
            <p:cNvPr id="35881" name="Text Box 20"/>
            <p:cNvSpPr txBox="1">
              <a:spLocks noChangeArrowheads="1"/>
            </p:cNvSpPr>
            <p:nvPr/>
          </p:nvSpPr>
          <p:spPr bwMode="auto">
            <a:xfrm>
              <a:off x="4992" y="1200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0</a:t>
              </a:r>
            </a:p>
          </p:txBody>
        </p:sp>
      </p:grp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6705600" y="1736725"/>
            <a:ext cx="638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5791200" y="1371600"/>
            <a:ext cx="1524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029200" y="2438400"/>
            <a:ext cx="15240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3810000" y="1447800"/>
            <a:ext cx="1905000" cy="1143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2209800" y="2514600"/>
            <a:ext cx="2286000" cy="8524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911225" y="1852613"/>
            <a:ext cx="1822450" cy="9683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1648" name="Text Box 32"/>
          <p:cNvSpPr txBox="1">
            <a:spLocks noChangeArrowheads="1"/>
          </p:cNvSpPr>
          <p:nvPr/>
        </p:nvSpPr>
        <p:spPr bwMode="auto">
          <a:xfrm>
            <a:off x="1882775" y="1925638"/>
            <a:ext cx="8171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Symbol" charset="2"/>
              </a:rPr>
              <a:t>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9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32113" y="1150938"/>
            <a:ext cx="6211887" cy="2373312"/>
            <a:chOff x="1847" y="725"/>
            <a:chExt cx="3913" cy="1495"/>
          </a:xfrm>
        </p:grpSpPr>
        <p:sp>
          <p:nvSpPr>
            <p:cNvPr id="35867" name="Rectangle 34"/>
            <p:cNvSpPr>
              <a:spLocks noChangeArrowheads="1"/>
            </p:cNvSpPr>
            <p:nvPr/>
          </p:nvSpPr>
          <p:spPr bwMode="auto">
            <a:xfrm>
              <a:off x="4983" y="1159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68" name="Rectangle 35"/>
            <p:cNvSpPr>
              <a:spLocks noChangeArrowheads="1"/>
            </p:cNvSpPr>
            <p:nvPr/>
          </p:nvSpPr>
          <p:spPr bwMode="auto">
            <a:xfrm>
              <a:off x="4211" y="725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69" name="Rectangle 36"/>
            <p:cNvSpPr>
              <a:spLocks noChangeArrowheads="1"/>
            </p:cNvSpPr>
            <p:nvPr/>
          </p:nvSpPr>
          <p:spPr bwMode="auto">
            <a:xfrm>
              <a:off x="3621" y="1626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0" name="Rectangle 37"/>
            <p:cNvSpPr>
              <a:spLocks noChangeArrowheads="1"/>
            </p:cNvSpPr>
            <p:nvPr/>
          </p:nvSpPr>
          <p:spPr bwMode="auto">
            <a:xfrm>
              <a:off x="2876" y="1028"/>
              <a:ext cx="777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1" name="Rectangle 38"/>
            <p:cNvSpPr>
              <a:spLocks noChangeArrowheads="1"/>
            </p:cNvSpPr>
            <p:nvPr/>
          </p:nvSpPr>
          <p:spPr bwMode="auto">
            <a:xfrm>
              <a:off x="1847" y="1618"/>
              <a:ext cx="676" cy="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872" name="Text Box 39"/>
            <p:cNvSpPr txBox="1">
              <a:spLocks noChangeArrowheads="1"/>
            </p:cNvSpPr>
            <p:nvPr/>
          </p:nvSpPr>
          <p:spPr bwMode="auto">
            <a:xfrm>
              <a:off x="3648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53</a:t>
              </a:r>
            </a:p>
          </p:txBody>
        </p:sp>
        <p:sp>
          <p:nvSpPr>
            <p:cNvPr id="35873" name="Text Box 40"/>
            <p:cNvSpPr txBox="1">
              <a:spLocks noChangeArrowheads="1"/>
            </p:cNvSpPr>
            <p:nvPr/>
          </p:nvSpPr>
          <p:spPr bwMode="auto">
            <a:xfrm>
              <a:off x="2880" y="1008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85</a:t>
              </a:r>
            </a:p>
          </p:txBody>
        </p:sp>
        <p:sp>
          <p:nvSpPr>
            <p:cNvPr id="35874" name="Text Box 41"/>
            <p:cNvSpPr txBox="1">
              <a:spLocks noChangeArrowheads="1"/>
            </p:cNvSpPr>
            <p:nvPr/>
          </p:nvSpPr>
          <p:spPr bwMode="auto">
            <a:xfrm>
              <a:off x="1872" y="163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99</a:t>
              </a:r>
            </a:p>
          </p:txBody>
        </p:sp>
        <p:sp>
          <p:nvSpPr>
            <p:cNvPr id="35875" name="Text Box 42"/>
            <p:cNvSpPr txBox="1">
              <a:spLocks noChangeArrowheads="1"/>
            </p:cNvSpPr>
            <p:nvPr/>
          </p:nvSpPr>
          <p:spPr bwMode="auto">
            <a:xfrm>
              <a:off x="4217" y="912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40</a:t>
              </a:r>
            </a:p>
          </p:txBody>
        </p:sp>
        <p:sp>
          <p:nvSpPr>
            <p:cNvPr id="35876" name="Text Box 43"/>
            <p:cNvSpPr txBox="1">
              <a:spLocks noChangeArrowheads="1"/>
            </p:cNvSpPr>
            <p:nvPr/>
          </p:nvSpPr>
          <p:spPr bwMode="auto">
            <a:xfrm>
              <a:off x="4992" y="1200"/>
              <a:ext cx="4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rx</a:t>
              </a:r>
              <a:r>
                <a:rPr lang="en-US" sz="2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</a:rPr>
                <a:t>: </a:t>
              </a:r>
              <a:r>
                <a:rPr lang="en-US" sz="2000" dirty="0">
                  <a:latin typeface="Calibri"/>
                  <a:ea typeface="Calibri"/>
                  <a:cs typeface="Calibri"/>
                </a:rPr>
                <a:t>22</a:t>
              </a:r>
            </a:p>
          </p:txBody>
        </p:sp>
      </p:grp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5781675" y="1338263"/>
            <a:ext cx="1719263" cy="11414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5862" name="Oval 5"/>
          <p:cNvSpPr>
            <a:spLocks noChangeArrowheads="1"/>
          </p:cNvSpPr>
          <p:nvPr/>
        </p:nvSpPr>
        <p:spPr bwMode="auto">
          <a:xfrm>
            <a:off x="2362200" y="2667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5863" name="Oval 6"/>
          <p:cNvSpPr>
            <a:spLocks noChangeArrowheads="1"/>
          </p:cNvSpPr>
          <p:nvPr/>
        </p:nvSpPr>
        <p:spPr bwMode="auto">
          <a:xfrm>
            <a:off x="3962400" y="1752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A9CB-562F-7C4D-A97B-1021DC9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30" grpId="0"/>
      <p:bldP spid="111631" grpId="0"/>
      <p:bldP spid="111632" grpId="0"/>
      <p:bldP spid="111633" grpId="0"/>
      <p:bldP spid="111637" grpId="0"/>
      <p:bldP spid="111641" grpId="0" animBg="1"/>
      <p:bldP spid="111641" grpId="1" animBg="1"/>
      <p:bldP spid="111642" grpId="0" animBg="1"/>
      <p:bldP spid="111642" grpId="1" animBg="1"/>
      <p:bldP spid="111643" grpId="0" animBg="1"/>
      <p:bldP spid="111643" grpId="1" animBg="1"/>
      <p:bldP spid="111644" grpId="0" animBg="1"/>
      <p:bldP spid="111644" grpId="1" animBg="1"/>
      <p:bldP spid="111646" grpId="0" animBg="1"/>
      <p:bldP spid="111646" grpId="1" animBg="1"/>
      <p:bldP spid="111648" grpId="0" animBg="1"/>
      <p:bldP spid="1116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forwarder list </a:t>
            </a:r>
            <a:r>
              <a:rPr lang="en-US" dirty="0"/>
              <a:t>establishes transmit order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2" y="3810000"/>
            <a:ext cx="8729538" cy="2667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600" dirty="0"/>
              <a:t>One node sends at a time, highest priority first</a:t>
            </a:r>
          </a:p>
          <a:p>
            <a:pPr eaLnBrk="1" hangingPunct="1">
              <a:lnSpc>
                <a:spcPct val="70000"/>
              </a:lnSpc>
            </a:pPr>
            <a:endParaRPr lang="en-US" sz="2600" dirty="0"/>
          </a:p>
          <a:p>
            <a:pPr eaLnBrk="1" hangingPunct="1">
              <a:lnSpc>
                <a:spcPct val="70000"/>
              </a:lnSpc>
            </a:pPr>
            <a:r>
              <a:rPr lang="en-US" sz="2600" dirty="0"/>
              <a:t>Source includes a </a:t>
            </a:r>
            <a:r>
              <a:rPr lang="en-US" sz="2600" b="1" i="1" dirty="0">
                <a:solidFill>
                  <a:srgbClr val="1F497D"/>
                </a:solidFill>
              </a:rPr>
              <a:t>forwarder list</a:t>
            </a:r>
            <a:r>
              <a:rPr lang="en-US" sz="2600" b="1" dirty="0">
                <a:solidFill>
                  <a:srgbClr val="1F497D"/>
                </a:solidFill>
              </a:rPr>
              <a:t> </a:t>
            </a:r>
            <a:r>
              <a:rPr lang="en-US" sz="2600" dirty="0"/>
              <a:t>in ExOR header</a:t>
            </a:r>
          </a:p>
          <a:p>
            <a:pPr lvl="1">
              <a:lnSpc>
                <a:spcPct val="70000"/>
              </a:lnSpc>
            </a:pPr>
            <a:r>
              <a:rPr lang="en-US" sz="2600" dirty="0"/>
              <a:t>The forwarder list is sorted by </a:t>
            </a:r>
            <a:r>
              <a:rPr lang="en-US" sz="2600" b="1" i="1" dirty="0">
                <a:solidFill>
                  <a:srgbClr val="1F497D"/>
                </a:solidFill>
              </a:rPr>
              <a:t>path ETX </a:t>
            </a:r>
            <a:r>
              <a:rPr lang="en-US" sz="2600" dirty="0"/>
              <a:t>metric to </a:t>
            </a:r>
            <a:r>
              <a:rPr lang="en-US" sz="2600" dirty="0" err="1"/>
              <a:t>dst</a:t>
            </a:r>
            <a:endParaRPr lang="en-US" sz="2600" dirty="0"/>
          </a:p>
          <a:p>
            <a:pPr lvl="2">
              <a:lnSpc>
                <a:spcPct val="70000"/>
              </a:lnSpc>
            </a:pPr>
            <a:r>
              <a:rPr lang="en-US" sz="2600" dirty="0"/>
              <a:t>Link ETX: Expected number of transmissions required</a:t>
            </a:r>
          </a:p>
          <a:p>
            <a:pPr lvl="2">
              <a:lnSpc>
                <a:spcPct val="70000"/>
              </a:lnSpc>
            </a:pPr>
            <a:r>
              <a:rPr lang="en-US" sz="2600" dirty="0"/>
              <a:t>Nodes periodically flood link ETX measurements</a:t>
            </a:r>
          </a:p>
          <a:p>
            <a:pPr lvl="2">
              <a:lnSpc>
                <a:spcPct val="70000"/>
              </a:lnSpc>
            </a:pPr>
            <a:r>
              <a:rPr lang="en-US" sz="2600" dirty="0"/>
              <a:t>Path ETX is weighted shortest path (Dijkstra’s algorithm)</a:t>
            </a:r>
          </a:p>
          <a:p>
            <a:pPr lvl="1" eaLnBrk="1" hangingPunct="1">
              <a:lnSpc>
                <a:spcPct val="70000"/>
              </a:lnSpc>
            </a:pPr>
            <a:endParaRPr lang="en-US" sz="2600" dirty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219200" y="1857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362200" y="23907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962400" y="1476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105400" y="23907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239000" y="1857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019800" y="147637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7306" y="3168134"/>
            <a:ext cx="6531293" cy="4001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low			medium			high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030" y="3143934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05367E-4182-314D-B979-3C14416A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4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Batch maps </a:t>
            </a:r>
            <a:r>
              <a:rPr lang="en-US" dirty="0"/>
              <a:t>track who received what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61" y="4718446"/>
            <a:ext cx="8735491" cy="169332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dirty="0"/>
              <a:t>Nodes include a </a:t>
            </a:r>
            <a:r>
              <a:rPr lang="en-US" sz="2400" b="1" i="1" dirty="0"/>
              <a:t>batch map </a:t>
            </a:r>
            <a:r>
              <a:rPr lang="en-US" sz="2400" dirty="0"/>
              <a:t>in every data packet header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For each packet, batch map gives </a:t>
            </a:r>
            <a:r>
              <a:rPr lang="en-US" sz="2400" b="1" dirty="0"/>
              <a:t>highest priority node</a:t>
            </a:r>
            <a:r>
              <a:rPr lang="en-US" sz="2400" dirty="0"/>
              <a:t> known to have </a:t>
            </a:r>
            <a:r>
              <a:rPr lang="en-US" sz="2400" b="1" dirty="0">
                <a:solidFill>
                  <a:srgbClr val="00B050"/>
                </a:solidFill>
              </a:rPr>
              <a:t>received</a:t>
            </a:r>
            <a:r>
              <a:rPr lang="en-US" sz="2400" dirty="0">
                <a:solidFill>
                  <a:srgbClr val="1F497D"/>
                </a:solidFill>
              </a:rPr>
              <a:t> </a:t>
            </a:r>
            <a:r>
              <a:rPr lang="en-US" sz="2400" dirty="0"/>
              <a:t>a copy of that packet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Nodes </a:t>
            </a:r>
            <a:r>
              <a:rPr lang="en-US" sz="2400" b="1" dirty="0">
                <a:solidFill>
                  <a:srgbClr val="0070C0"/>
                </a:solidFill>
              </a:rPr>
              <a:t>suppress</a:t>
            </a:r>
            <a:r>
              <a:rPr lang="en-US" sz="2400" dirty="0"/>
              <a:t> packets </a:t>
            </a:r>
            <a:r>
              <a:rPr lang="en-US" sz="2400" b="1" dirty="0"/>
              <a:t>higher priority node </a:t>
            </a:r>
            <a:r>
              <a:rPr lang="en-US" sz="2400" dirty="0"/>
              <a:t>received </a:t>
            </a:r>
          </a:p>
          <a:p>
            <a:pPr lvl="1">
              <a:lnSpc>
                <a:spcPct val="70000"/>
              </a:lnSpc>
            </a:pPr>
            <a:r>
              <a:rPr lang="en-US" sz="2400" dirty="0"/>
              <a:t>Allows source to </a:t>
            </a:r>
            <a:r>
              <a:rPr lang="en-US" sz="2400" b="1" dirty="0">
                <a:solidFill>
                  <a:srgbClr val="0070C0"/>
                </a:solidFill>
              </a:rPr>
              <a:t>receive acknowledgement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060174" y="25928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203174" y="31262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03374" y="226335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946374" y="319491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N3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7079974" y="2592871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dst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5860774" y="2280515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N4</a:t>
            </a:r>
          </a:p>
        </p:txBody>
      </p:sp>
      <p:sp>
        <p:nvSpPr>
          <p:cNvPr id="37898" name="Text Box 56"/>
          <p:cNvSpPr txBox="1">
            <a:spLocks noChangeArrowheads="1"/>
          </p:cNvSpPr>
          <p:nvPr/>
        </p:nvSpPr>
        <p:spPr bwMode="auto">
          <a:xfrm>
            <a:off x="3901799" y="3783496"/>
            <a:ext cx="1051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 {1, 6}</a:t>
            </a:r>
            <a:endParaRPr lang="en-US" sz="2800" dirty="0">
              <a:solidFill>
                <a:srgbClr val="0066C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4745" name="Text Box 57"/>
          <p:cNvSpPr txBox="1">
            <a:spLocks noChangeArrowheads="1"/>
          </p:cNvSpPr>
          <p:nvPr/>
        </p:nvSpPr>
        <p:spPr bwMode="auto">
          <a:xfrm>
            <a:off x="1785112" y="1547002"/>
            <a:ext cx="470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CC"/>
                </a:solidFill>
                <a:latin typeface="Calibri"/>
                <a:ea typeface="Calibri"/>
                <a:cs typeface="Calibri"/>
              </a:rPr>
              <a:t>tx: {2, 4}</a:t>
            </a:r>
            <a:endParaRPr lang="en-US" sz="2800" dirty="0">
              <a:solidFill>
                <a:srgbClr val="0066CC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</a:t>
            </a:r>
            <a:r>
              <a:rPr lang="en-US" sz="2000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  <a:sym typeface="Wingdings"/>
              </a:rPr>
              <a:t>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N3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20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2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4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/>
              </a:rPr>
              <a:t>N2,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</a:rPr>
              <a:t>6</a:t>
            </a:r>
            <a:r>
              <a:rPr lang="en-US" sz="2000" b="1" dirty="0">
                <a:solidFill>
                  <a:srgbClr val="000000"/>
                </a:solidFill>
                <a:highlight>
                  <a:srgbClr val="92D050"/>
                </a:highlight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114746" name="Rectangle 58"/>
          <p:cNvSpPr>
            <a:spLocks noChangeArrowheads="1"/>
          </p:cNvSpPr>
          <p:nvPr/>
        </p:nvSpPr>
        <p:spPr bwMode="auto">
          <a:xfrm>
            <a:off x="3901799" y="4082343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{1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, 6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N3</a:t>
            </a:r>
            <a:r>
              <a:rPr lang="en-US" sz="2000" dirty="0"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785112" y="1848719"/>
            <a:ext cx="3912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batch map:</a:t>
            </a:r>
            <a:r>
              <a:rPr lang="en-US" sz="2000" b="1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</a:rPr>
              <a:t>{1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</a:t>
            </a:r>
            <a:r>
              <a:rPr lang="en-US" sz="2000" dirty="0">
                <a:latin typeface="Calibri"/>
                <a:ea typeface="Calibri"/>
                <a:cs typeface="Calibri"/>
              </a:rPr>
              <a:t>N2, 2</a:t>
            </a:r>
            <a:r>
              <a:rPr lang="en-US" sz="2000" dirty="0"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4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/>
              </a:rPr>
              <a:t>N2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94236-8C9C-614C-B466-9AB925C3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114745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node’s batch map indicates higher priority node has received &gt; 90% of the batch, it remains quiet</a:t>
            </a:r>
          </a:p>
          <a:p>
            <a:endParaRPr lang="en-US" dirty="0"/>
          </a:p>
          <a:p>
            <a:r>
              <a:rPr lang="en-US" b="1" dirty="0">
                <a:solidFill>
                  <a:srgbClr val="1F497D"/>
                </a:solidFill>
              </a:rPr>
              <a:t>Removes excessive overhead </a:t>
            </a:r>
            <a:r>
              <a:rPr lang="en-US" dirty="0"/>
              <a:t>due to “straggler” packets that get unlucky due to wireless conditions</a:t>
            </a:r>
          </a:p>
          <a:p>
            <a:endParaRPr lang="en-US" dirty="0"/>
          </a:p>
          <a:p>
            <a:r>
              <a:rPr lang="en-US" dirty="0"/>
              <a:t>ExOR routing itself only guarantees &gt; 90% delivery</a:t>
            </a:r>
          </a:p>
          <a:p>
            <a:endParaRPr lang="en-US" dirty="0"/>
          </a:p>
          <a:p>
            <a:r>
              <a:rPr lang="en-US" dirty="0"/>
              <a:t>Destination requests remaining &lt; 10% packets via </a:t>
            </a:r>
            <a:r>
              <a:rPr lang="en-US" b="1" dirty="0">
                <a:solidFill>
                  <a:schemeClr val="tx2"/>
                </a:solidFill>
              </a:rPr>
              <a:t>traditional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20B3A-72F9-1348-BD3B-64DBD2BA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0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timeline</a:t>
            </a:r>
          </a:p>
        </p:txBody>
      </p:sp>
      <p:pic>
        <p:nvPicPr>
          <p:cNvPr id="7" name="Picture 6" descr="tansmit-timelin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20" y="1673636"/>
            <a:ext cx="7227879" cy="3013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780" y="1629026"/>
            <a:ext cx="49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ea typeface="Calibri"/>
                <a:cs typeface="Calibri"/>
              </a:rPr>
              <a:t>dest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0334" y="3641441"/>
            <a:ext cx="390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/>
                <a:ea typeface="Calibri"/>
                <a:cs typeface="Calibri"/>
              </a:rPr>
              <a:t>src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949" y="1678547"/>
            <a:ext cx="524102" cy="224676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162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low</a:t>
            </a:r>
          </a:p>
        </p:txBody>
      </p:sp>
      <p:sp>
        <p:nvSpPr>
          <p:cNvPr id="11" name="Down Arrow 10"/>
          <p:cNvSpPr/>
          <p:nvPr/>
        </p:nvSpPr>
        <p:spPr>
          <a:xfrm rot="19096674">
            <a:off x="2669401" y="1487776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own Arrow 11"/>
          <p:cNvSpPr/>
          <p:nvPr/>
        </p:nvSpPr>
        <p:spPr>
          <a:xfrm rot="13238607">
            <a:off x="3592827" y="3770581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Down Arrow 12"/>
          <p:cNvSpPr/>
          <p:nvPr/>
        </p:nvSpPr>
        <p:spPr>
          <a:xfrm rot="19096674">
            <a:off x="3709860" y="1479307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Down Arrow 13"/>
          <p:cNvSpPr/>
          <p:nvPr/>
        </p:nvSpPr>
        <p:spPr>
          <a:xfrm rot="13393392">
            <a:off x="4464606" y="2960312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Down Arrow 14"/>
          <p:cNvSpPr/>
          <p:nvPr/>
        </p:nvSpPr>
        <p:spPr>
          <a:xfrm rot="13393392">
            <a:off x="5421382" y="3775598"/>
            <a:ext cx="299437" cy="2994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/>
          <p:nvPr/>
        </p:nvCxnSpPr>
        <p:spPr>
          <a:xfrm rot="5400000">
            <a:off x="3062481" y="2933306"/>
            <a:ext cx="2282539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159931" y="50413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N5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461367" y="5410716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N8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4521157" y="52699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N11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477933" y="55747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N18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7179731" y="50413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N24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943600" y="49651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59931" y="6352143"/>
            <a:ext cx="6629400" cy="36933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low			medium			high</a:t>
            </a: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2725708" y="4751279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N17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1998131" y="5346184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/>
                <a:ea typeface="Calibri"/>
                <a:cs typeface="Calibri"/>
              </a:rPr>
              <a:t>N13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2698" y="46867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9731" y="5650984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100" y="6326588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547" y="1289762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priority: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293A5-0E55-FE45-9259-EC8B5C45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524"/>
          <p:cNvGrpSpPr>
            <a:grpSpLocks/>
          </p:cNvGrpSpPr>
          <p:nvPr/>
        </p:nvGrpSpPr>
        <p:grpSpPr bwMode="auto">
          <a:xfrm>
            <a:off x="4883980" y="1793379"/>
            <a:ext cx="3632298" cy="3012435"/>
            <a:chOff x="1152" y="912"/>
            <a:chExt cx="3648" cy="3024"/>
          </a:xfrm>
        </p:grpSpPr>
        <p:sp>
          <p:nvSpPr>
            <p:cNvPr id="56469" name="Line 525"/>
            <p:cNvSpPr>
              <a:spLocks noChangeShapeType="1"/>
            </p:cNvSpPr>
            <p:nvPr/>
          </p:nvSpPr>
          <p:spPr bwMode="auto">
            <a:xfrm>
              <a:off x="1152" y="393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0" name="Line 526"/>
            <p:cNvSpPr>
              <a:spLocks noChangeShapeType="1"/>
            </p:cNvSpPr>
            <p:nvPr/>
          </p:nvSpPr>
          <p:spPr bwMode="auto">
            <a:xfrm>
              <a:off x="1152" y="355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1" name="Line 527"/>
            <p:cNvSpPr>
              <a:spLocks noChangeShapeType="1"/>
            </p:cNvSpPr>
            <p:nvPr/>
          </p:nvSpPr>
          <p:spPr bwMode="auto">
            <a:xfrm>
              <a:off x="1152" y="321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2" name="Line 528"/>
            <p:cNvSpPr>
              <a:spLocks noChangeShapeType="1"/>
            </p:cNvSpPr>
            <p:nvPr/>
          </p:nvSpPr>
          <p:spPr bwMode="auto">
            <a:xfrm>
              <a:off x="1152" y="283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3" name="Line 529"/>
            <p:cNvSpPr>
              <a:spLocks noChangeShapeType="1"/>
            </p:cNvSpPr>
            <p:nvPr/>
          </p:nvSpPr>
          <p:spPr bwMode="auto">
            <a:xfrm>
              <a:off x="1152" y="2448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4" name="Line 530"/>
            <p:cNvSpPr>
              <a:spLocks noChangeShapeType="1"/>
            </p:cNvSpPr>
            <p:nvPr/>
          </p:nvSpPr>
          <p:spPr bwMode="auto">
            <a:xfrm>
              <a:off x="1152" y="2064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5" name="Line 531"/>
            <p:cNvSpPr>
              <a:spLocks noChangeShapeType="1"/>
            </p:cNvSpPr>
            <p:nvPr/>
          </p:nvSpPr>
          <p:spPr bwMode="auto">
            <a:xfrm>
              <a:off x="1152" y="1680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6" name="Line 532"/>
            <p:cNvSpPr>
              <a:spLocks noChangeShapeType="1"/>
            </p:cNvSpPr>
            <p:nvPr/>
          </p:nvSpPr>
          <p:spPr bwMode="auto">
            <a:xfrm>
              <a:off x="1152" y="129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7" name="Line 533"/>
            <p:cNvSpPr>
              <a:spLocks noChangeShapeType="1"/>
            </p:cNvSpPr>
            <p:nvPr/>
          </p:nvSpPr>
          <p:spPr bwMode="auto">
            <a:xfrm>
              <a:off x="1152" y="91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8" name="Line 534"/>
            <p:cNvSpPr>
              <a:spLocks noChangeShapeType="1"/>
            </p:cNvSpPr>
            <p:nvPr/>
          </p:nvSpPr>
          <p:spPr bwMode="auto">
            <a:xfrm>
              <a:off x="115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79" name="Line 535"/>
            <p:cNvSpPr>
              <a:spLocks noChangeShapeType="1"/>
            </p:cNvSpPr>
            <p:nvPr/>
          </p:nvSpPr>
          <p:spPr bwMode="auto">
            <a:xfrm>
              <a:off x="153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0" name="Line 536"/>
            <p:cNvSpPr>
              <a:spLocks noChangeShapeType="1"/>
            </p:cNvSpPr>
            <p:nvPr/>
          </p:nvSpPr>
          <p:spPr bwMode="auto">
            <a:xfrm>
              <a:off x="192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1" name="Line 537"/>
            <p:cNvSpPr>
              <a:spLocks noChangeShapeType="1"/>
            </p:cNvSpPr>
            <p:nvPr/>
          </p:nvSpPr>
          <p:spPr bwMode="auto">
            <a:xfrm>
              <a:off x="230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2" name="Line 538"/>
            <p:cNvSpPr>
              <a:spLocks noChangeShapeType="1"/>
            </p:cNvSpPr>
            <p:nvPr/>
          </p:nvSpPr>
          <p:spPr bwMode="auto">
            <a:xfrm>
              <a:off x="268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3" name="Line 539"/>
            <p:cNvSpPr>
              <a:spLocks noChangeShapeType="1"/>
            </p:cNvSpPr>
            <p:nvPr/>
          </p:nvSpPr>
          <p:spPr bwMode="auto">
            <a:xfrm>
              <a:off x="307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4" name="Line 540"/>
            <p:cNvSpPr>
              <a:spLocks noChangeShapeType="1"/>
            </p:cNvSpPr>
            <p:nvPr/>
          </p:nvSpPr>
          <p:spPr bwMode="auto">
            <a:xfrm>
              <a:off x="345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5" name="Line 541"/>
            <p:cNvSpPr>
              <a:spLocks noChangeShapeType="1"/>
            </p:cNvSpPr>
            <p:nvPr/>
          </p:nvSpPr>
          <p:spPr bwMode="auto">
            <a:xfrm>
              <a:off x="384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6" name="Line 542"/>
            <p:cNvSpPr>
              <a:spLocks noChangeShapeType="1"/>
            </p:cNvSpPr>
            <p:nvPr/>
          </p:nvSpPr>
          <p:spPr bwMode="auto">
            <a:xfrm>
              <a:off x="422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7" name="Line 543"/>
            <p:cNvSpPr>
              <a:spLocks noChangeShapeType="1"/>
            </p:cNvSpPr>
            <p:nvPr/>
          </p:nvSpPr>
          <p:spPr bwMode="auto">
            <a:xfrm>
              <a:off x="460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88" name="Line 544"/>
            <p:cNvSpPr>
              <a:spLocks noChangeShapeType="1"/>
            </p:cNvSpPr>
            <p:nvPr/>
          </p:nvSpPr>
          <p:spPr bwMode="auto">
            <a:xfrm>
              <a:off x="480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6323" name="Oval 458"/>
          <p:cNvSpPr>
            <a:spLocks noChangeArrowheads="1"/>
          </p:cNvSpPr>
          <p:nvPr/>
        </p:nvSpPr>
        <p:spPr bwMode="auto">
          <a:xfrm>
            <a:off x="5065118" y="45140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27" name="Oval 462"/>
          <p:cNvSpPr>
            <a:spLocks noChangeArrowheads="1"/>
          </p:cNvSpPr>
          <p:nvPr/>
        </p:nvSpPr>
        <p:spPr bwMode="auto">
          <a:xfrm>
            <a:off x="5766793" y="3890171"/>
            <a:ext cx="152400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28" name="Oval 463"/>
          <p:cNvSpPr>
            <a:spLocks noChangeArrowheads="1"/>
          </p:cNvSpPr>
          <p:nvPr/>
        </p:nvSpPr>
        <p:spPr bwMode="auto">
          <a:xfrm>
            <a:off x="5531843" y="32678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0" name="Oval 465"/>
          <p:cNvSpPr>
            <a:spLocks noChangeArrowheads="1"/>
          </p:cNvSpPr>
          <p:nvPr/>
        </p:nvSpPr>
        <p:spPr bwMode="auto">
          <a:xfrm>
            <a:off x="5841406" y="3656809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1" name="Oval 466"/>
          <p:cNvSpPr>
            <a:spLocks noChangeArrowheads="1"/>
          </p:cNvSpPr>
          <p:nvPr/>
        </p:nvSpPr>
        <p:spPr bwMode="auto">
          <a:xfrm>
            <a:off x="5998568" y="342503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2" name="Oval 467"/>
          <p:cNvSpPr>
            <a:spLocks noChangeArrowheads="1"/>
          </p:cNvSpPr>
          <p:nvPr/>
        </p:nvSpPr>
        <p:spPr bwMode="auto">
          <a:xfrm>
            <a:off x="5998568" y="38901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3" name="Oval 468"/>
          <p:cNvSpPr>
            <a:spLocks noChangeArrowheads="1"/>
          </p:cNvSpPr>
          <p:nvPr/>
        </p:nvSpPr>
        <p:spPr bwMode="auto">
          <a:xfrm>
            <a:off x="6231931" y="381238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4" name="Oval 469"/>
          <p:cNvSpPr>
            <a:spLocks noChangeArrowheads="1"/>
          </p:cNvSpPr>
          <p:nvPr/>
        </p:nvSpPr>
        <p:spPr bwMode="auto">
          <a:xfrm>
            <a:off x="6308131" y="350282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5" name="Oval 470"/>
          <p:cNvSpPr>
            <a:spLocks noChangeArrowheads="1"/>
          </p:cNvSpPr>
          <p:nvPr/>
        </p:nvSpPr>
        <p:spPr bwMode="auto">
          <a:xfrm>
            <a:off x="6543081" y="264557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6" name="Oval 471"/>
          <p:cNvSpPr>
            <a:spLocks noChangeArrowheads="1"/>
          </p:cNvSpPr>
          <p:nvPr/>
        </p:nvSpPr>
        <p:spPr bwMode="auto">
          <a:xfrm>
            <a:off x="6543081" y="357902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7" name="Oval 472"/>
          <p:cNvSpPr>
            <a:spLocks noChangeArrowheads="1"/>
          </p:cNvSpPr>
          <p:nvPr/>
        </p:nvSpPr>
        <p:spPr bwMode="auto">
          <a:xfrm>
            <a:off x="6620868" y="357902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8" name="Oval 473"/>
          <p:cNvSpPr>
            <a:spLocks noChangeArrowheads="1"/>
          </p:cNvSpPr>
          <p:nvPr/>
        </p:nvSpPr>
        <p:spPr bwMode="auto">
          <a:xfrm>
            <a:off x="6698656" y="3502821"/>
            <a:ext cx="153987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39" name="Oval 474"/>
          <p:cNvSpPr>
            <a:spLocks noChangeArrowheads="1"/>
          </p:cNvSpPr>
          <p:nvPr/>
        </p:nvSpPr>
        <p:spPr bwMode="auto">
          <a:xfrm>
            <a:off x="6698656" y="381238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0" name="Oval 475"/>
          <p:cNvSpPr>
            <a:spLocks noChangeArrowheads="1"/>
          </p:cNvSpPr>
          <p:nvPr/>
        </p:nvSpPr>
        <p:spPr bwMode="auto">
          <a:xfrm>
            <a:off x="6930431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1" name="Oval 476"/>
          <p:cNvSpPr>
            <a:spLocks noChangeArrowheads="1"/>
          </p:cNvSpPr>
          <p:nvPr/>
        </p:nvSpPr>
        <p:spPr bwMode="auto">
          <a:xfrm>
            <a:off x="6930431" y="326787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2" name="Oval 477"/>
          <p:cNvSpPr>
            <a:spLocks noChangeArrowheads="1"/>
          </p:cNvSpPr>
          <p:nvPr/>
        </p:nvSpPr>
        <p:spPr bwMode="auto">
          <a:xfrm>
            <a:off x="7086006" y="1947071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3" name="Oval 478"/>
          <p:cNvSpPr>
            <a:spLocks noChangeArrowheads="1"/>
          </p:cNvSpPr>
          <p:nvPr/>
        </p:nvSpPr>
        <p:spPr bwMode="auto">
          <a:xfrm>
            <a:off x="7397156" y="249158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4" name="Oval 479"/>
          <p:cNvSpPr>
            <a:spLocks noChangeArrowheads="1"/>
          </p:cNvSpPr>
          <p:nvPr/>
        </p:nvSpPr>
        <p:spPr bwMode="auto">
          <a:xfrm>
            <a:off x="7397156" y="25693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5" name="Oval 480"/>
          <p:cNvSpPr>
            <a:spLocks noChangeArrowheads="1"/>
          </p:cNvSpPr>
          <p:nvPr/>
        </p:nvSpPr>
        <p:spPr bwMode="auto">
          <a:xfrm>
            <a:off x="7474943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6" name="Oval 481"/>
          <p:cNvSpPr>
            <a:spLocks noChangeArrowheads="1"/>
          </p:cNvSpPr>
          <p:nvPr/>
        </p:nvSpPr>
        <p:spPr bwMode="auto">
          <a:xfrm>
            <a:off x="7708306" y="2801146"/>
            <a:ext cx="153987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7" name="Oval 482"/>
          <p:cNvSpPr>
            <a:spLocks noChangeArrowheads="1"/>
          </p:cNvSpPr>
          <p:nvPr/>
        </p:nvSpPr>
        <p:spPr bwMode="auto">
          <a:xfrm>
            <a:off x="7708306" y="3036096"/>
            <a:ext cx="153987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8" name="Oval 483"/>
          <p:cNvSpPr>
            <a:spLocks noChangeArrowheads="1"/>
          </p:cNvSpPr>
          <p:nvPr/>
        </p:nvSpPr>
        <p:spPr bwMode="auto">
          <a:xfrm>
            <a:off x="7862293" y="2569371"/>
            <a:ext cx="157163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49" name="Oval 484"/>
          <p:cNvSpPr>
            <a:spLocks noChangeArrowheads="1"/>
          </p:cNvSpPr>
          <p:nvPr/>
        </p:nvSpPr>
        <p:spPr bwMode="auto">
          <a:xfrm>
            <a:off x="7862293" y="3890171"/>
            <a:ext cx="157163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0" name="Oval 485"/>
          <p:cNvSpPr>
            <a:spLocks noChangeArrowheads="1"/>
          </p:cNvSpPr>
          <p:nvPr/>
        </p:nvSpPr>
        <p:spPr bwMode="auto">
          <a:xfrm>
            <a:off x="7862293" y="4279109"/>
            <a:ext cx="157163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1" name="Oval 486"/>
          <p:cNvSpPr>
            <a:spLocks noChangeArrowheads="1"/>
          </p:cNvSpPr>
          <p:nvPr/>
        </p:nvSpPr>
        <p:spPr bwMode="auto">
          <a:xfrm>
            <a:off x="8252818" y="4590259"/>
            <a:ext cx="153988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2" name="Oval 487"/>
          <p:cNvSpPr>
            <a:spLocks noChangeArrowheads="1"/>
          </p:cNvSpPr>
          <p:nvPr/>
        </p:nvSpPr>
        <p:spPr bwMode="auto">
          <a:xfrm>
            <a:off x="7941668" y="2645571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3" name="Oval 488"/>
          <p:cNvSpPr>
            <a:spLocks noChangeArrowheads="1"/>
          </p:cNvSpPr>
          <p:nvPr/>
        </p:nvSpPr>
        <p:spPr bwMode="auto">
          <a:xfrm>
            <a:off x="8019456" y="2723359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4" name="Oval 489"/>
          <p:cNvSpPr>
            <a:spLocks noChangeArrowheads="1"/>
          </p:cNvSpPr>
          <p:nvPr/>
        </p:nvSpPr>
        <p:spPr bwMode="auto">
          <a:xfrm>
            <a:off x="8097243" y="249158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5" name="Oval 490"/>
          <p:cNvSpPr>
            <a:spLocks noChangeArrowheads="1"/>
          </p:cNvSpPr>
          <p:nvPr/>
        </p:nvSpPr>
        <p:spPr bwMode="auto">
          <a:xfrm>
            <a:off x="8019456" y="21788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6" name="Oval 491"/>
          <p:cNvSpPr>
            <a:spLocks noChangeArrowheads="1"/>
          </p:cNvSpPr>
          <p:nvPr/>
        </p:nvSpPr>
        <p:spPr bwMode="auto">
          <a:xfrm>
            <a:off x="8097243" y="21788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57" name="Oval 492"/>
          <p:cNvSpPr>
            <a:spLocks noChangeArrowheads="1"/>
          </p:cNvSpPr>
          <p:nvPr/>
        </p:nvSpPr>
        <p:spPr bwMode="auto">
          <a:xfrm>
            <a:off x="8175031" y="2413796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60" name="Oval 495"/>
          <p:cNvSpPr>
            <a:spLocks noChangeArrowheads="1"/>
          </p:cNvSpPr>
          <p:nvPr/>
        </p:nvSpPr>
        <p:spPr bwMode="auto">
          <a:xfrm>
            <a:off x="5065118" y="4514059"/>
            <a:ext cx="157163" cy="153987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61" name="Oval 496"/>
          <p:cNvSpPr>
            <a:spLocks noChangeArrowheads="1"/>
          </p:cNvSpPr>
          <p:nvPr/>
        </p:nvSpPr>
        <p:spPr bwMode="auto">
          <a:xfrm>
            <a:off x="8019456" y="2723359"/>
            <a:ext cx="155575" cy="157162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6362" name="Group 497"/>
          <p:cNvGrpSpPr>
            <a:grpSpLocks/>
          </p:cNvGrpSpPr>
          <p:nvPr/>
        </p:nvGrpSpPr>
        <p:grpSpPr bwMode="auto">
          <a:xfrm>
            <a:off x="5195771" y="2065931"/>
            <a:ext cx="3005765" cy="2476990"/>
            <a:chOff x="2080" y="2208"/>
            <a:chExt cx="1856" cy="1530"/>
          </a:xfrm>
        </p:grpSpPr>
        <p:sp>
          <p:nvSpPr>
            <p:cNvPr id="56443" name="Oval 498"/>
            <p:cNvSpPr>
              <a:spLocks noChangeArrowheads="1"/>
            </p:cNvSpPr>
            <p:nvPr/>
          </p:nvSpPr>
          <p:spPr bwMode="auto">
            <a:xfrm>
              <a:off x="2544" y="3072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4" name="Oval 499"/>
            <p:cNvSpPr>
              <a:spLocks noChangeArrowheads="1"/>
            </p:cNvSpPr>
            <p:nvPr/>
          </p:nvSpPr>
          <p:spPr bwMode="auto">
            <a:xfrm>
              <a:off x="2976" y="3024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5" name="Oval 500"/>
            <p:cNvSpPr>
              <a:spLocks noChangeArrowheads="1"/>
            </p:cNvSpPr>
            <p:nvPr/>
          </p:nvSpPr>
          <p:spPr bwMode="auto">
            <a:xfrm>
              <a:off x="3120" y="268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6" name="Oval 501"/>
            <p:cNvSpPr>
              <a:spLocks noChangeArrowheads="1"/>
            </p:cNvSpPr>
            <p:nvPr/>
          </p:nvSpPr>
          <p:spPr bwMode="auto">
            <a:xfrm>
              <a:off x="3600" y="2544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7" name="Oval 502"/>
            <p:cNvSpPr>
              <a:spLocks noChangeArrowheads="1"/>
            </p:cNvSpPr>
            <p:nvPr/>
          </p:nvSpPr>
          <p:spPr bwMode="auto">
            <a:xfrm>
              <a:off x="3840" y="220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56448" name="AutoShape 503"/>
            <p:cNvCxnSpPr>
              <a:cxnSpLocks noChangeShapeType="1"/>
              <a:stCxn id="56360" idx="7"/>
              <a:endCxn id="56465" idx="4"/>
            </p:cNvCxnSpPr>
            <p:nvPr/>
          </p:nvCxnSpPr>
          <p:spPr bwMode="auto">
            <a:xfrm flipV="1">
              <a:off x="2080" y="2784"/>
              <a:ext cx="224" cy="9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49" name="AutoShape 504"/>
            <p:cNvCxnSpPr>
              <a:cxnSpLocks noChangeShapeType="1"/>
              <a:stCxn id="56360" idx="7"/>
              <a:endCxn id="56443" idx="3"/>
            </p:cNvCxnSpPr>
            <p:nvPr/>
          </p:nvCxnSpPr>
          <p:spPr bwMode="auto">
            <a:xfrm flipV="1">
              <a:off x="2080" y="3154"/>
              <a:ext cx="478" cy="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0" name="AutoShape 505"/>
            <p:cNvCxnSpPr>
              <a:cxnSpLocks noChangeShapeType="1"/>
              <a:stCxn id="56360" idx="7"/>
              <a:endCxn id="56444" idx="3"/>
            </p:cNvCxnSpPr>
            <p:nvPr/>
          </p:nvCxnSpPr>
          <p:spPr bwMode="auto">
            <a:xfrm flipV="1">
              <a:off x="2080" y="3106"/>
              <a:ext cx="910" cy="6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1" name="AutoShape 506"/>
            <p:cNvCxnSpPr>
              <a:cxnSpLocks noChangeShapeType="1"/>
              <a:stCxn id="56360" idx="7"/>
              <a:endCxn id="56445" idx="3"/>
            </p:cNvCxnSpPr>
            <p:nvPr/>
          </p:nvCxnSpPr>
          <p:spPr bwMode="auto">
            <a:xfrm flipV="1">
              <a:off x="2080" y="2770"/>
              <a:ext cx="1054" cy="9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2" name="AutoShape 507"/>
            <p:cNvCxnSpPr>
              <a:cxnSpLocks noChangeShapeType="1"/>
              <a:stCxn id="56360" idx="7"/>
              <a:endCxn id="56466" idx="3"/>
            </p:cNvCxnSpPr>
            <p:nvPr/>
          </p:nvCxnSpPr>
          <p:spPr bwMode="auto">
            <a:xfrm flipV="1">
              <a:off x="2080" y="2434"/>
              <a:ext cx="1054" cy="1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3" name="AutoShape 508"/>
            <p:cNvCxnSpPr>
              <a:cxnSpLocks noChangeShapeType="1"/>
              <a:stCxn id="56465" idx="6"/>
              <a:endCxn id="56445" idx="3"/>
            </p:cNvCxnSpPr>
            <p:nvPr/>
          </p:nvCxnSpPr>
          <p:spPr bwMode="auto">
            <a:xfrm>
              <a:off x="2352" y="2736"/>
              <a:ext cx="782" cy="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4" name="AutoShape 509"/>
            <p:cNvCxnSpPr>
              <a:cxnSpLocks noChangeShapeType="1"/>
              <a:stCxn id="56444" idx="7"/>
              <a:endCxn id="56445" idx="3"/>
            </p:cNvCxnSpPr>
            <p:nvPr/>
          </p:nvCxnSpPr>
          <p:spPr bwMode="auto">
            <a:xfrm flipV="1">
              <a:off x="3058" y="2770"/>
              <a:ext cx="76" cy="2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5" name="AutoShape 510"/>
            <p:cNvCxnSpPr>
              <a:cxnSpLocks noChangeShapeType="1"/>
              <a:stCxn id="56444" idx="7"/>
              <a:endCxn id="56446" idx="3"/>
            </p:cNvCxnSpPr>
            <p:nvPr/>
          </p:nvCxnSpPr>
          <p:spPr bwMode="auto">
            <a:xfrm flipV="1">
              <a:off x="3058" y="2626"/>
              <a:ext cx="556" cy="4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6" name="AutoShape 511"/>
            <p:cNvCxnSpPr>
              <a:cxnSpLocks noChangeShapeType="1"/>
              <a:stCxn id="56445" idx="7"/>
              <a:endCxn id="56446" idx="3"/>
            </p:cNvCxnSpPr>
            <p:nvPr/>
          </p:nvCxnSpPr>
          <p:spPr bwMode="auto">
            <a:xfrm flipV="1">
              <a:off x="3202" y="2626"/>
              <a:ext cx="412" cy="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7" name="AutoShape 512"/>
            <p:cNvCxnSpPr>
              <a:cxnSpLocks noChangeShapeType="1"/>
              <a:stCxn id="56445" idx="7"/>
              <a:endCxn id="56466" idx="4"/>
            </p:cNvCxnSpPr>
            <p:nvPr/>
          </p:nvCxnSpPr>
          <p:spPr bwMode="auto">
            <a:xfrm flipH="1" flipV="1">
              <a:off x="3168" y="2448"/>
              <a:ext cx="34" cy="25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8" name="AutoShape 513"/>
            <p:cNvCxnSpPr>
              <a:cxnSpLocks noChangeShapeType="1"/>
              <a:stCxn id="56465" idx="6"/>
              <a:endCxn id="56466" idx="3"/>
            </p:cNvCxnSpPr>
            <p:nvPr/>
          </p:nvCxnSpPr>
          <p:spPr bwMode="auto">
            <a:xfrm flipV="1">
              <a:off x="2352" y="2434"/>
              <a:ext cx="782" cy="3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59" name="AutoShape 514"/>
            <p:cNvCxnSpPr>
              <a:cxnSpLocks noChangeShapeType="1"/>
              <a:stCxn id="56465" idx="6"/>
              <a:endCxn id="56361" idx="3"/>
            </p:cNvCxnSpPr>
            <p:nvPr/>
          </p:nvCxnSpPr>
          <p:spPr bwMode="auto">
            <a:xfrm flipV="1">
              <a:off x="2352" y="2701"/>
              <a:ext cx="1483" cy="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0" name="AutoShape 515"/>
            <p:cNvCxnSpPr>
              <a:cxnSpLocks noChangeShapeType="1"/>
              <a:stCxn id="56466" idx="6"/>
              <a:endCxn id="56447" idx="2"/>
            </p:cNvCxnSpPr>
            <p:nvPr/>
          </p:nvCxnSpPr>
          <p:spPr bwMode="auto">
            <a:xfrm flipV="1">
              <a:off x="3216" y="2256"/>
              <a:ext cx="62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1" name="AutoShape 516"/>
            <p:cNvCxnSpPr>
              <a:cxnSpLocks noChangeShapeType="1"/>
              <a:stCxn id="56466" idx="6"/>
              <a:endCxn id="56361" idx="2"/>
            </p:cNvCxnSpPr>
            <p:nvPr/>
          </p:nvCxnSpPr>
          <p:spPr bwMode="auto">
            <a:xfrm>
              <a:off x="3216" y="2400"/>
              <a:ext cx="605" cy="2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2" name="AutoShape 517"/>
            <p:cNvCxnSpPr>
              <a:cxnSpLocks noChangeShapeType="1"/>
              <a:stCxn id="56447" idx="4"/>
              <a:endCxn id="56361" idx="7"/>
            </p:cNvCxnSpPr>
            <p:nvPr/>
          </p:nvCxnSpPr>
          <p:spPr bwMode="auto">
            <a:xfrm>
              <a:off x="3888" y="2304"/>
              <a:ext cx="15" cy="3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3" name="AutoShape 518"/>
            <p:cNvCxnSpPr>
              <a:cxnSpLocks noChangeShapeType="1"/>
              <a:stCxn id="56446" idx="7"/>
              <a:endCxn id="56361" idx="3"/>
            </p:cNvCxnSpPr>
            <p:nvPr/>
          </p:nvCxnSpPr>
          <p:spPr bwMode="auto">
            <a:xfrm>
              <a:off x="3682" y="2558"/>
              <a:ext cx="153" cy="14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4" name="AutoShape 519"/>
            <p:cNvCxnSpPr>
              <a:cxnSpLocks noChangeShapeType="1"/>
              <a:stCxn id="56445" idx="7"/>
              <a:endCxn id="56361" idx="3"/>
            </p:cNvCxnSpPr>
            <p:nvPr/>
          </p:nvCxnSpPr>
          <p:spPr bwMode="auto">
            <a:xfrm flipV="1">
              <a:off x="3202" y="2701"/>
              <a:ext cx="63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465" name="Oval 520"/>
            <p:cNvSpPr>
              <a:spLocks noChangeArrowheads="1"/>
            </p:cNvSpPr>
            <p:nvPr/>
          </p:nvSpPr>
          <p:spPr bwMode="auto">
            <a:xfrm>
              <a:off x="2256" y="2688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66" name="Oval 521"/>
            <p:cNvSpPr>
              <a:spLocks noChangeArrowheads="1"/>
            </p:cNvSpPr>
            <p:nvPr/>
          </p:nvSpPr>
          <p:spPr bwMode="auto">
            <a:xfrm>
              <a:off x="3120" y="2352"/>
              <a:ext cx="96" cy="96"/>
            </a:xfrm>
            <a:prstGeom prst="ellipse">
              <a:avLst/>
            </a:prstGeom>
            <a:solidFill>
              <a:srgbClr val="0066CC">
                <a:alpha val="7999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56467" name="AutoShape 522"/>
            <p:cNvCxnSpPr>
              <a:cxnSpLocks noChangeShapeType="1"/>
              <a:stCxn id="56443" idx="7"/>
              <a:endCxn id="56466" idx="3"/>
            </p:cNvCxnSpPr>
            <p:nvPr/>
          </p:nvCxnSpPr>
          <p:spPr bwMode="auto">
            <a:xfrm flipV="1">
              <a:off x="2626" y="2434"/>
              <a:ext cx="508" cy="6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68" name="AutoShape 523"/>
            <p:cNvCxnSpPr>
              <a:cxnSpLocks noChangeShapeType="1"/>
              <a:stCxn id="56443" idx="7"/>
              <a:endCxn id="56446" idx="3"/>
            </p:cNvCxnSpPr>
            <p:nvPr/>
          </p:nvCxnSpPr>
          <p:spPr bwMode="auto">
            <a:xfrm flipV="1">
              <a:off x="2626" y="2626"/>
              <a:ext cx="988" cy="4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375" name="Line 50"/>
          <p:cNvSpPr>
            <a:spLocks noChangeShapeType="1"/>
          </p:cNvSpPr>
          <p:nvPr/>
        </p:nvSpPr>
        <p:spPr bwMode="auto">
          <a:xfrm>
            <a:off x="-647700" y="-38100"/>
            <a:ext cx="59070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77" name="Line 61"/>
          <p:cNvSpPr>
            <a:spLocks noChangeShapeType="1"/>
          </p:cNvSpPr>
          <p:nvPr/>
        </p:nvSpPr>
        <p:spPr bwMode="auto">
          <a:xfrm>
            <a:off x="-25400" y="-38100"/>
            <a:ext cx="0" cy="48958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86" name="Oval 5"/>
          <p:cNvSpPr>
            <a:spLocks noChangeArrowheads="1"/>
          </p:cNvSpPr>
          <p:nvPr/>
        </p:nvSpPr>
        <p:spPr bwMode="auto">
          <a:xfrm>
            <a:off x="721718" y="45140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0" name="Oval 9"/>
          <p:cNvSpPr>
            <a:spLocks noChangeArrowheads="1"/>
          </p:cNvSpPr>
          <p:nvPr/>
        </p:nvSpPr>
        <p:spPr bwMode="auto">
          <a:xfrm>
            <a:off x="1423393" y="3891759"/>
            <a:ext cx="152400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1" name="Oval 10"/>
          <p:cNvSpPr>
            <a:spLocks noChangeArrowheads="1"/>
          </p:cNvSpPr>
          <p:nvPr/>
        </p:nvSpPr>
        <p:spPr bwMode="auto">
          <a:xfrm>
            <a:off x="1188443" y="32694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3" name="Oval 12"/>
          <p:cNvSpPr>
            <a:spLocks noChangeArrowheads="1"/>
          </p:cNvSpPr>
          <p:nvPr/>
        </p:nvSpPr>
        <p:spPr bwMode="auto">
          <a:xfrm>
            <a:off x="1498006" y="3658396"/>
            <a:ext cx="157162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4" name="Oval 13"/>
          <p:cNvSpPr>
            <a:spLocks noChangeArrowheads="1"/>
          </p:cNvSpPr>
          <p:nvPr/>
        </p:nvSpPr>
        <p:spPr bwMode="auto">
          <a:xfrm>
            <a:off x="1655168" y="3425034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5" name="Oval 14"/>
          <p:cNvSpPr>
            <a:spLocks noChangeArrowheads="1"/>
          </p:cNvSpPr>
          <p:nvPr/>
        </p:nvSpPr>
        <p:spPr bwMode="auto">
          <a:xfrm>
            <a:off x="1655168" y="38917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6" name="Oval 15"/>
          <p:cNvSpPr>
            <a:spLocks noChangeArrowheads="1"/>
          </p:cNvSpPr>
          <p:nvPr/>
        </p:nvSpPr>
        <p:spPr bwMode="auto">
          <a:xfrm>
            <a:off x="1888531" y="3813971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7" name="Oval 16"/>
          <p:cNvSpPr>
            <a:spLocks noChangeArrowheads="1"/>
          </p:cNvSpPr>
          <p:nvPr/>
        </p:nvSpPr>
        <p:spPr bwMode="auto">
          <a:xfrm>
            <a:off x="1964731" y="3504409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8" name="Oval 17"/>
          <p:cNvSpPr>
            <a:spLocks noChangeArrowheads="1"/>
          </p:cNvSpPr>
          <p:nvPr/>
        </p:nvSpPr>
        <p:spPr bwMode="auto">
          <a:xfrm>
            <a:off x="2199681" y="26471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399" name="Oval 18"/>
          <p:cNvSpPr>
            <a:spLocks noChangeArrowheads="1"/>
          </p:cNvSpPr>
          <p:nvPr/>
        </p:nvSpPr>
        <p:spPr bwMode="auto">
          <a:xfrm>
            <a:off x="2199681" y="357902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0" name="Oval 19"/>
          <p:cNvSpPr>
            <a:spLocks noChangeArrowheads="1"/>
          </p:cNvSpPr>
          <p:nvPr/>
        </p:nvSpPr>
        <p:spPr bwMode="auto">
          <a:xfrm>
            <a:off x="2277468" y="3579021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1" name="Oval 20"/>
          <p:cNvSpPr>
            <a:spLocks noChangeArrowheads="1"/>
          </p:cNvSpPr>
          <p:nvPr/>
        </p:nvSpPr>
        <p:spPr bwMode="auto">
          <a:xfrm>
            <a:off x="2355256" y="3504409"/>
            <a:ext cx="153987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2" name="Oval 21"/>
          <p:cNvSpPr>
            <a:spLocks noChangeArrowheads="1"/>
          </p:cNvSpPr>
          <p:nvPr/>
        </p:nvSpPr>
        <p:spPr bwMode="auto">
          <a:xfrm>
            <a:off x="2355256" y="3813971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3" name="Oval 22"/>
          <p:cNvSpPr>
            <a:spLocks noChangeArrowheads="1"/>
          </p:cNvSpPr>
          <p:nvPr/>
        </p:nvSpPr>
        <p:spPr bwMode="auto">
          <a:xfrm>
            <a:off x="2587031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4" name="Oval 23"/>
          <p:cNvSpPr>
            <a:spLocks noChangeArrowheads="1"/>
          </p:cNvSpPr>
          <p:nvPr/>
        </p:nvSpPr>
        <p:spPr bwMode="auto">
          <a:xfrm>
            <a:off x="2587031" y="32694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6" name="Oval 25"/>
          <p:cNvSpPr>
            <a:spLocks noChangeArrowheads="1"/>
          </p:cNvSpPr>
          <p:nvPr/>
        </p:nvSpPr>
        <p:spPr bwMode="auto">
          <a:xfrm>
            <a:off x="3053756" y="24931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7" name="Oval 26"/>
          <p:cNvSpPr>
            <a:spLocks noChangeArrowheads="1"/>
          </p:cNvSpPr>
          <p:nvPr/>
        </p:nvSpPr>
        <p:spPr bwMode="auto">
          <a:xfrm>
            <a:off x="3053756" y="2570959"/>
            <a:ext cx="155575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8" name="Oval 27"/>
          <p:cNvSpPr>
            <a:spLocks noChangeArrowheads="1"/>
          </p:cNvSpPr>
          <p:nvPr/>
        </p:nvSpPr>
        <p:spPr bwMode="auto">
          <a:xfrm>
            <a:off x="3131543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09" name="Oval 28"/>
          <p:cNvSpPr>
            <a:spLocks noChangeArrowheads="1"/>
          </p:cNvSpPr>
          <p:nvPr/>
        </p:nvSpPr>
        <p:spPr bwMode="auto">
          <a:xfrm>
            <a:off x="3364906" y="2802734"/>
            <a:ext cx="153987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0" name="Oval 29"/>
          <p:cNvSpPr>
            <a:spLocks noChangeArrowheads="1"/>
          </p:cNvSpPr>
          <p:nvPr/>
        </p:nvSpPr>
        <p:spPr bwMode="auto">
          <a:xfrm>
            <a:off x="3364906" y="3037684"/>
            <a:ext cx="153987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1" name="Oval 30"/>
          <p:cNvSpPr>
            <a:spLocks noChangeArrowheads="1"/>
          </p:cNvSpPr>
          <p:nvPr/>
        </p:nvSpPr>
        <p:spPr bwMode="auto">
          <a:xfrm>
            <a:off x="3518893" y="2570959"/>
            <a:ext cx="157163" cy="153987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2" name="Oval 31"/>
          <p:cNvSpPr>
            <a:spLocks noChangeArrowheads="1"/>
          </p:cNvSpPr>
          <p:nvPr/>
        </p:nvSpPr>
        <p:spPr bwMode="auto">
          <a:xfrm>
            <a:off x="3518893" y="3891759"/>
            <a:ext cx="157163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3" name="Oval 32"/>
          <p:cNvSpPr>
            <a:spLocks noChangeArrowheads="1"/>
          </p:cNvSpPr>
          <p:nvPr/>
        </p:nvSpPr>
        <p:spPr bwMode="auto">
          <a:xfrm>
            <a:off x="3518893" y="4280696"/>
            <a:ext cx="157163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5" name="Oval 34"/>
          <p:cNvSpPr>
            <a:spLocks noChangeArrowheads="1"/>
          </p:cNvSpPr>
          <p:nvPr/>
        </p:nvSpPr>
        <p:spPr bwMode="auto">
          <a:xfrm>
            <a:off x="3598268" y="2647159"/>
            <a:ext cx="155575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6" name="Oval 35"/>
          <p:cNvSpPr>
            <a:spLocks noChangeArrowheads="1"/>
          </p:cNvSpPr>
          <p:nvPr/>
        </p:nvSpPr>
        <p:spPr bwMode="auto">
          <a:xfrm>
            <a:off x="3676056" y="2724946"/>
            <a:ext cx="155575" cy="157163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7" name="Oval 36"/>
          <p:cNvSpPr>
            <a:spLocks noChangeArrowheads="1"/>
          </p:cNvSpPr>
          <p:nvPr/>
        </p:nvSpPr>
        <p:spPr bwMode="auto">
          <a:xfrm>
            <a:off x="3753843" y="2493171"/>
            <a:ext cx="155575" cy="153988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8" name="Oval 37"/>
          <p:cNvSpPr>
            <a:spLocks noChangeArrowheads="1"/>
          </p:cNvSpPr>
          <p:nvPr/>
        </p:nvSpPr>
        <p:spPr bwMode="auto">
          <a:xfrm>
            <a:off x="3676056" y="2180434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19" name="Oval 38"/>
          <p:cNvSpPr>
            <a:spLocks noChangeArrowheads="1"/>
          </p:cNvSpPr>
          <p:nvPr/>
        </p:nvSpPr>
        <p:spPr bwMode="auto">
          <a:xfrm>
            <a:off x="3753843" y="2180434"/>
            <a:ext cx="155575" cy="157162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0" name="Oval 39"/>
          <p:cNvSpPr>
            <a:spLocks noChangeArrowheads="1"/>
          </p:cNvSpPr>
          <p:nvPr/>
        </p:nvSpPr>
        <p:spPr bwMode="auto">
          <a:xfrm>
            <a:off x="3831631" y="2415384"/>
            <a:ext cx="153987" cy="155575"/>
          </a:xfrm>
          <a:prstGeom prst="ellipse">
            <a:avLst/>
          </a:prstGeom>
          <a:solidFill>
            <a:srgbClr val="C0C0C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3" name="Oval 72"/>
          <p:cNvSpPr>
            <a:spLocks noChangeArrowheads="1"/>
          </p:cNvSpPr>
          <p:nvPr/>
        </p:nvSpPr>
        <p:spPr bwMode="auto">
          <a:xfrm>
            <a:off x="721718" y="4514059"/>
            <a:ext cx="157163" cy="153987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6424" name="Oval 74"/>
          <p:cNvSpPr>
            <a:spLocks noChangeArrowheads="1"/>
          </p:cNvSpPr>
          <p:nvPr/>
        </p:nvSpPr>
        <p:spPr bwMode="auto">
          <a:xfrm>
            <a:off x="3676056" y="2724946"/>
            <a:ext cx="155575" cy="157163"/>
          </a:xfrm>
          <a:prstGeom prst="ellipse">
            <a:avLst/>
          </a:prstGeom>
          <a:solidFill>
            <a:srgbClr val="FF00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6425" name="Group 92"/>
          <p:cNvGrpSpPr>
            <a:grpSpLocks/>
          </p:cNvGrpSpPr>
          <p:nvPr/>
        </p:nvGrpSpPr>
        <p:grpSpPr bwMode="auto">
          <a:xfrm>
            <a:off x="879359" y="2724947"/>
            <a:ext cx="2791838" cy="1866424"/>
            <a:chOff x="2088" y="2352"/>
            <a:chExt cx="1724" cy="1152"/>
          </a:xfrm>
        </p:grpSpPr>
        <p:cxnSp>
          <p:nvCxnSpPr>
            <p:cNvPr id="56436" name="AutoShape 76"/>
            <p:cNvCxnSpPr>
              <a:cxnSpLocks noChangeShapeType="1"/>
              <a:stCxn id="56423" idx="6"/>
              <a:endCxn id="56440" idx="3"/>
            </p:cNvCxnSpPr>
            <p:nvPr/>
          </p:nvCxnSpPr>
          <p:spPr bwMode="auto">
            <a:xfrm flipV="1">
              <a:off x="2088" y="3106"/>
              <a:ext cx="614" cy="3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7" name="AutoShape 77"/>
            <p:cNvCxnSpPr>
              <a:cxnSpLocks noChangeShapeType="1"/>
              <a:stCxn id="56396" idx="7"/>
              <a:endCxn id="56441" idx="4"/>
            </p:cNvCxnSpPr>
            <p:nvPr/>
          </p:nvCxnSpPr>
          <p:spPr bwMode="auto">
            <a:xfrm flipV="1">
              <a:off x="2792" y="2448"/>
              <a:ext cx="376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8" name="AutoShape 79"/>
            <p:cNvCxnSpPr>
              <a:cxnSpLocks noChangeShapeType="1"/>
            </p:cNvCxnSpPr>
            <p:nvPr/>
          </p:nvCxnSpPr>
          <p:spPr bwMode="auto">
            <a:xfrm>
              <a:off x="3221" y="2398"/>
              <a:ext cx="384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439" name="AutoShape 80"/>
            <p:cNvCxnSpPr>
              <a:cxnSpLocks noChangeShapeType="1"/>
            </p:cNvCxnSpPr>
            <p:nvPr/>
          </p:nvCxnSpPr>
          <p:spPr bwMode="auto">
            <a:xfrm flipV="1">
              <a:off x="3715" y="2402"/>
              <a:ext cx="97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440" name="Oval 81"/>
            <p:cNvSpPr>
              <a:spLocks noChangeArrowheads="1"/>
            </p:cNvSpPr>
            <p:nvPr/>
          </p:nvSpPr>
          <p:spPr bwMode="auto">
            <a:xfrm>
              <a:off x="2688" y="3024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1" name="Oval 82"/>
            <p:cNvSpPr>
              <a:spLocks noChangeArrowheads="1"/>
            </p:cNvSpPr>
            <p:nvPr/>
          </p:nvSpPr>
          <p:spPr bwMode="auto">
            <a:xfrm>
              <a:off x="3120" y="2352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6442" name="Oval 83"/>
            <p:cNvSpPr>
              <a:spLocks noChangeArrowheads="1"/>
            </p:cNvSpPr>
            <p:nvPr/>
          </p:nvSpPr>
          <p:spPr bwMode="auto">
            <a:xfrm>
              <a:off x="3600" y="2400"/>
              <a:ext cx="96" cy="96"/>
            </a:xfrm>
            <a:prstGeom prst="ellipse">
              <a:avLst/>
            </a:prstGeom>
            <a:solidFill>
              <a:srgbClr val="00FF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64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 uses more links in parallel</a:t>
            </a:r>
          </a:p>
        </p:txBody>
      </p:sp>
      <p:sp>
        <p:nvSpPr>
          <p:cNvPr id="58608" name="Rectangle 240"/>
          <p:cNvSpPr>
            <a:spLocks noGrp="1" noChangeArrowheads="1"/>
          </p:cNvSpPr>
          <p:nvPr>
            <p:ph type="body" sz="half" idx="1"/>
          </p:nvPr>
        </p:nvSpPr>
        <p:spPr>
          <a:xfrm>
            <a:off x="606762" y="5302463"/>
            <a:ext cx="3650974" cy="436216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spc="-150" dirty="0">
                <a:solidFill>
                  <a:srgbClr val="1F497D"/>
                </a:solidFill>
              </a:rPr>
              <a:t>Traditional: </a:t>
            </a:r>
            <a:r>
              <a:rPr lang="en-US" sz="2400" spc="-150" dirty="0"/>
              <a:t>3 forwarders, 4 links</a:t>
            </a:r>
          </a:p>
        </p:txBody>
      </p:sp>
      <p:sp>
        <p:nvSpPr>
          <p:cNvPr id="58609" name="Rectangle 241"/>
          <p:cNvSpPr>
            <a:spLocks noGrp="1" noChangeArrowheads="1"/>
          </p:cNvSpPr>
          <p:nvPr>
            <p:ph type="body" sz="half" idx="2"/>
          </p:nvPr>
        </p:nvSpPr>
        <p:spPr>
          <a:xfrm>
            <a:off x="4882002" y="5307984"/>
            <a:ext cx="3633305" cy="425174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dirty="0">
                <a:solidFill>
                  <a:srgbClr val="1F497D"/>
                </a:solidFill>
              </a:rPr>
              <a:t>ExOR: </a:t>
            </a:r>
            <a:r>
              <a:rPr lang="en-US" sz="2400" dirty="0"/>
              <a:t>7 forwarders, 18 links</a:t>
            </a:r>
          </a:p>
        </p:txBody>
      </p:sp>
      <p:grpSp>
        <p:nvGrpSpPr>
          <p:cNvPr id="167" name="Group 524"/>
          <p:cNvGrpSpPr>
            <a:grpSpLocks/>
          </p:cNvGrpSpPr>
          <p:nvPr/>
        </p:nvGrpSpPr>
        <p:grpSpPr bwMode="auto">
          <a:xfrm>
            <a:off x="596901" y="1791170"/>
            <a:ext cx="3632298" cy="3012435"/>
            <a:chOff x="1152" y="912"/>
            <a:chExt cx="3648" cy="3024"/>
          </a:xfrm>
        </p:grpSpPr>
        <p:sp>
          <p:nvSpPr>
            <p:cNvPr id="168" name="Line 525"/>
            <p:cNvSpPr>
              <a:spLocks noChangeShapeType="1"/>
            </p:cNvSpPr>
            <p:nvPr/>
          </p:nvSpPr>
          <p:spPr bwMode="auto">
            <a:xfrm>
              <a:off x="1152" y="393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9" name="Line 526"/>
            <p:cNvSpPr>
              <a:spLocks noChangeShapeType="1"/>
            </p:cNvSpPr>
            <p:nvPr/>
          </p:nvSpPr>
          <p:spPr bwMode="auto">
            <a:xfrm>
              <a:off x="1152" y="355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0" name="Line 527"/>
            <p:cNvSpPr>
              <a:spLocks noChangeShapeType="1"/>
            </p:cNvSpPr>
            <p:nvPr/>
          </p:nvSpPr>
          <p:spPr bwMode="auto">
            <a:xfrm>
              <a:off x="1152" y="321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Line 528"/>
            <p:cNvSpPr>
              <a:spLocks noChangeShapeType="1"/>
            </p:cNvSpPr>
            <p:nvPr/>
          </p:nvSpPr>
          <p:spPr bwMode="auto">
            <a:xfrm>
              <a:off x="1152" y="283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Line 529"/>
            <p:cNvSpPr>
              <a:spLocks noChangeShapeType="1"/>
            </p:cNvSpPr>
            <p:nvPr/>
          </p:nvSpPr>
          <p:spPr bwMode="auto">
            <a:xfrm>
              <a:off x="1152" y="2448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Line 530"/>
            <p:cNvSpPr>
              <a:spLocks noChangeShapeType="1"/>
            </p:cNvSpPr>
            <p:nvPr/>
          </p:nvSpPr>
          <p:spPr bwMode="auto">
            <a:xfrm>
              <a:off x="1152" y="2064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Line 531"/>
            <p:cNvSpPr>
              <a:spLocks noChangeShapeType="1"/>
            </p:cNvSpPr>
            <p:nvPr/>
          </p:nvSpPr>
          <p:spPr bwMode="auto">
            <a:xfrm>
              <a:off x="1152" y="1680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5" name="Line 532"/>
            <p:cNvSpPr>
              <a:spLocks noChangeShapeType="1"/>
            </p:cNvSpPr>
            <p:nvPr/>
          </p:nvSpPr>
          <p:spPr bwMode="auto">
            <a:xfrm>
              <a:off x="1152" y="1296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6" name="Line 533"/>
            <p:cNvSpPr>
              <a:spLocks noChangeShapeType="1"/>
            </p:cNvSpPr>
            <p:nvPr/>
          </p:nvSpPr>
          <p:spPr bwMode="auto">
            <a:xfrm>
              <a:off x="1152" y="912"/>
              <a:ext cx="36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7" name="Line 534"/>
            <p:cNvSpPr>
              <a:spLocks noChangeShapeType="1"/>
            </p:cNvSpPr>
            <p:nvPr/>
          </p:nvSpPr>
          <p:spPr bwMode="auto">
            <a:xfrm>
              <a:off x="115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8" name="Line 535"/>
            <p:cNvSpPr>
              <a:spLocks noChangeShapeType="1"/>
            </p:cNvSpPr>
            <p:nvPr/>
          </p:nvSpPr>
          <p:spPr bwMode="auto">
            <a:xfrm>
              <a:off x="153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9" name="Line 536"/>
            <p:cNvSpPr>
              <a:spLocks noChangeShapeType="1"/>
            </p:cNvSpPr>
            <p:nvPr/>
          </p:nvSpPr>
          <p:spPr bwMode="auto">
            <a:xfrm>
              <a:off x="192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0" name="Line 537"/>
            <p:cNvSpPr>
              <a:spLocks noChangeShapeType="1"/>
            </p:cNvSpPr>
            <p:nvPr/>
          </p:nvSpPr>
          <p:spPr bwMode="auto">
            <a:xfrm>
              <a:off x="230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1" name="Line 538"/>
            <p:cNvSpPr>
              <a:spLocks noChangeShapeType="1"/>
            </p:cNvSpPr>
            <p:nvPr/>
          </p:nvSpPr>
          <p:spPr bwMode="auto">
            <a:xfrm>
              <a:off x="268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2" name="Line 539"/>
            <p:cNvSpPr>
              <a:spLocks noChangeShapeType="1"/>
            </p:cNvSpPr>
            <p:nvPr/>
          </p:nvSpPr>
          <p:spPr bwMode="auto">
            <a:xfrm>
              <a:off x="3072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3" name="Line 540"/>
            <p:cNvSpPr>
              <a:spLocks noChangeShapeType="1"/>
            </p:cNvSpPr>
            <p:nvPr/>
          </p:nvSpPr>
          <p:spPr bwMode="auto">
            <a:xfrm>
              <a:off x="3456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4" name="Line 541"/>
            <p:cNvSpPr>
              <a:spLocks noChangeShapeType="1"/>
            </p:cNvSpPr>
            <p:nvPr/>
          </p:nvSpPr>
          <p:spPr bwMode="auto">
            <a:xfrm>
              <a:off x="384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5" name="Line 542"/>
            <p:cNvSpPr>
              <a:spLocks noChangeShapeType="1"/>
            </p:cNvSpPr>
            <p:nvPr/>
          </p:nvSpPr>
          <p:spPr bwMode="auto">
            <a:xfrm>
              <a:off x="4224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6" name="Line 543"/>
            <p:cNvSpPr>
              <a:spLocks noChangeShapeType="1"/>
            </p:cNvSpPr>
            <p:nvPr/>
          </p:nvSpPr>
          <p:spPr bwMode="auto">
            <a:xfrm>
              <a:off x="4608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7" name="Line 544"/>
            <p:cNvSpPr>
              <a:spLocks noChangeShapeType="1"/>
            </p:cNvSpPr>
            <p:nvPr/>
          </p:nvSpPr>
          <p:spPr bwMode="auto">
            <a:xfrm>
              <a:off x="4800" y="912"/>
              <a:ext cx="0" cy="302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74010-0221-DF44-A571-2866C58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7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7" descr="hops-frac"/>
          <p:cNvPicPr>
            <a:picLocks noChangeAspect="1" noChangeArrowheads="1"/>
          </p:cNvPicPr>
          <p:nvPr/>
        </p:nvPicPr>
        <p:blipFill rotWithShape="1">
          <a:blip r:embed="rId3"/>
          <a:srcRect t="4758"/>
          <a:stretch/>
        </p:blipFill>
        <p:spPr bwMode="auto">
          <a:xfrm>
            <a:off x="1311275" y="1358743"/>
            <a:ext cx="6965950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ExOR moves packets farther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195" y="5619707"/>
            <a:ext cx="8796759" cy="357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t" anchorCtr="1"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b="1" dirty="0"/>
              <a:t>ExOR average: </a:t>
            </a:r>
            <a:r>
              <a:rPr lang="en-US" dirty="0"/>
              <a:t>422 meters/</a:t>
            </a:r>
            <a:r>
              <a:rPr lang="en-US" dirty="0" err="1"/>
              <a:t>tx</a:t>
            </a:r>
            <a:r>
              <a:rPr lang="en-US" dirty="0"/>
              <a:t>  </a:t>
            </a:r>
            <a:r>
              <a:rPr lang="en-US" b="1" dirty="0"/>
              <a:t>Traditional: </a:t>
            </a:r>
            <a:r>
              <a:rPr lang="en-US" dirty="0"/>
              <a:t>205 meters/</a:t>
            </a:r>
            <a:r>
              <a:rPr lang="en-US" dirty="0" err="1"/>
              <a:t>tx</a:t>
            </a:r>
            <a:endParaRPr lang="en-US" dirty="0"/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 rot="-5400000">
            <a:off x="-639524" y="3220895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Fraction of Transmissions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996620" y="4408860"/>
            <a:ext cx="29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850947" y="383101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0.1</a:t>
            </a: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849360" y="326586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0.2</a:t>
            </a:r>
          </a:p>
        </p:txBody>
      </p:sp>
      <p:sp>
        <p:nvSpPr>
          <p:cNvPr id="58377" name="Text Box 11"/>
          <p:cNvSpPr txBox="1">
            <a:spLocks noChangeArrowheads="1"/>
          </p:cNvSpPr>
          <p:nvPr/>
        </p:nvSpPr>
        <p:spPr bwMode="auto">
          <a:xfrm>
            <a:off x="865235" y="2154610"/>
            <a:ext cx="4444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0.6</a:t>
            </a:r>
          </a:p>
        </p:txBody>
      </p:sp>
      <p:sp>
        <p:nvSpPr>
          <p:cNvPr id="58378" name="Text Box 5"/>
          <p:cNvSpPr txBox="1">
            <a:spLocks noChangeArrowheads="1"/>
          </p:cNvSpPr>
          <p:nvPr/>
        </p:nvSpPr>
        <p:spPr bwMode="auto">
          <a:xfrm>
            <a:off x="6948488" y="2254623"/>
            <a:ext cx="6209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ExOR</a:t>
            </a:r>
          </a:p>
        </p:txBody>
      </p:sp>
      <p:sp>
        <p:nvSpPr>
          <p:cNvPr id="58379" name="Text Box 6"/>
          <p:cNvSpPr txBox="1">
            <a:spLocks noChangeArrowheads="1"/>
          </p:cNvSpPr>
          <p:nvPr/>
        </p:nvSpPr>
        <p:spPr bwMode="auto">
          <a:xfrm>
            <a:off x="6948488" y="2535610"/>
            <a:ext cx="1756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Traditional Routing</a:t>
            </a:r>
          </a:p>
        </p:txBody>
      </p:sp>
      <p:sp>
        <p:nvSpPr>
          <p:cNvPr id="58380" name="Line 14"/>
          <p:cNvSpPr>
            <a:spLocks noChangeShapeType="1"/>
          </p:cNvSpPr>
          <p:nvPr/>
        </p:nvSpPr>
        <p:spPr bwMode="auto">
          <a:xfrm>
            <a:off x="1343025" y="4554910"/>
            <a:ext cx="682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1263650" y="230701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2" name="Line 16"/>
          <p:cNvSpPr>
            <a:spLocks noChangeShapeType="1"/>
          </p:cNvSpPr>
          <p:nvPr/>
        </p:nvSpPr>
        <p:spPr bwMode="auto">
          <a:xfrm>
            <a:off x="1266825" y="342778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3" name="Line 17"/>
          <p:cNvSpPr>
            <a:spLocks noChangeShapeType="1"/>
          </p:cNvSpPr>
          <p:nvPr/>
        </p:nvSpPr>
        <p:spPr bwMode="auto">
          <a:xfrm>
            <a:off x="1263650" y="399293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4" name="Rectangle 19"/>
          <p:cNvSpPr>
            <a:spLocks noChangeArrowheads="1"/>
          </p:cNvSpPr>
          <p:nvPr/>
        </p:nvSpPr>
        <p:spPr bwMode="auto">
          <a:xfrm rot="-1150740">
            <a:off x="1390650" y="2703885"/>
            <a:ext cx="152400" cy="55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5" name="Rectangle 20"/>
          <p:cNvSpPr>
            <a:spLocks noChangeArrowheads="1"/>
          </p:cNvSpPr>
          <p:nvPr/>
        </p:nvSpPr>
        <p:spPr bwMode="auto">
          <a:xfrm>
            <a:off x="1519238" y="2611810"/>
            <a:ext cx="5238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6" name="Rectangle 21"/>
          <p:cNvSpPr>
            <a:spLocks noChangeArrowheads="1"/>
          </p:cNvSpPr>
          <p:nvPr/>
        </p:nvSpPr>
        <p:spPr bwMode="auto">
          <a:xfrm>
            <a:off x="1343025" y="2673723"/>
            <a:ext cx="666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7" name="Line 13"/>
          <p:cNvSpPr>
            <a:spLocks noChangeShapeType="1"/>
          </p:cNvSpPr>
          <p:nvPr/>
        </p:nvSpPr>
        <p:spPr bwMode="auto">
          <a:xfrm flipV="1">
            <a:off x="1343025" y="226891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58388" name="Text Box 23"/>
          <p:cNvSpPr txBox="1">
            <a:spLocks noChangeArrowheads="1"/>
          </p:cNvSpPr>
          <p:nvPr/>
        </p:nvSpPr>
        <p:spPr bwMode="auto">
          <a:xfrm>
            <a:off x="1225220" y="4593010"/>
            <a:ext cx="29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0</a:t>
            </a:r>
          </a:p>
        </p:txBody>
      </p:sp>
      <p:sp>
        <p:nvSpPr>
          <p:cNvPr id="58389" name="Text Box 24"/>
          <p:cNvSpPr txBox="1">
            <a:spLocks noChangeArrowheads="1"/>
          </p:cNvSpPr>
          <p:nvPr/>
        </p:nvSpPr>
        <p:spPr bwMode="auto">
          <a:xfrm>
            <a:off x="18306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100</a:t>
            </a:r>
          </a:p>
        </p:txBody>
      </p:sp>
      <p:sp>
        <p:nvSpPr>
          <p:cNvPr id="58390" name="Text Box 25"/>
          <p:cNvSpPr txBox="1">
            <a:spLocks noChangeArrowheads="1"/>
          </p:cNvSpPr>
          <p:nvPr/>
        </p:nvSpPr>
        <p:spPr bwMode="auto">
          <a:xfrm>
            <a:off x="25164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200</a:t>
            </a:r>
          </a:p>
        </p:txBody>
      </p:sp>
      <p:sp>
        <p:nvSpPr>
          <p:cNvPr id="58391" name="Text Box 26"/>
          <p:cNvSpPr txBox="1">
            <a:spLocks noChangeArrowheads="1"/>
          </p:cNvSpPr>
          <p:nvPr/>
        </p:nvSpPr>
        <p:spPr bwMode="auto">
          <a:xfrm>
            <a:off x="32022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300</a:t>
            </a:r>
          </a:p>
        </p:txBody>
      </p:sp>
      <p:sp>
        <p:nvSpPr>
          <p:cNvPr id="58392" name="Text Box 27"/>
          <p:cNvSpPr txBox="1">
            <a:spLocks noChangeArrowheads="1"/>
          </p:cNvSpPr>
          <p:nvPr/>
        </p:nvSpPr>
        <p:spPr bwMode="auto">
          <a:xfrm>
            <a:off x="38467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400</a:t>
            </a:r>
          </a:p>
        </p:txBody>
      </p:sp>
      <p:sp>
        <p:nvSpPr>
          <p:cNvPr id="58393" name="Text Box 28"/>
          <p:cNvSpPr txBox="1">
            <a:spLocks noChangeArrowheads="1"/>
          </p:cNvSpPr>
          <p:nvPr/>
        </p:nvSpPr>
        <p:spPr bwMode="auto">
          <a:xfrm>
            <a:off x="45325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500</a:t>
            </a:r>
          </a:p>
        </p:txBody>
      </p:sp>
      <p:sp>
        <p:nvSpPr>
          <p:cNvPr id="58394" name="Text Box 29"/>
          <p:cNvSpPr txBox="1">
            <a:spLocks noChangeArrowheads="1"/>
          </p:cNvSpPr>
          <p:nvPr/>
        </p:nvSpPr>
        <p:spPr bwMode="auto">
          <a:xfrm>
            <a:off x="52183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600</a:t>
            </a:r>
          </a:p>
        </p:txBody>
      </p:sp>
      <p:sp>
        <p:nvSpPr>
          <p:cNvPr id="58395" name="Text Box 30"/>
          <p:cNvSpPr txBox="1">
            <a:spLocks noChangeArrowheads="1"/>
          </p:cNvSpPr>
          <p:nvPr/>
        </p:nvSpPr>
        <p:spPr bwMode="auto">
          <a:xfrm>
            <a:off x="5904150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700</a:t>
            </a:r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65550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800</a:t>
            </a:r>
          </a:p>
        </p:txBody>
      </p:sp>
      <p:sp>
        <p:nvSpPr>
          <p:cNvPr id="58397" name="Text Box 32"/>
          <p:cNvSpPr txBox="1">
            <a:spLocks noChangeArrowheads="1"/>
          </p:cNvSpPr>
          <p:nvPr/>
        </p:nvSpPr>
        <p:spPr bwMode="auto">
          <a:xfrm>
            <a:off x="7240825" y="4593010"/>
            <a:ext cx="496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900</a:t>
            </a:r>
          </a:p>
        </p:txBody>
      </p:sp>
      <p:sp>
        <p:nvSpPr>
          <p:cNvPr id="58398" name="Text Box 33"/>
          <p:cNvSpPr txBox="1">
            <a:spLocks noChangeArrowheads="1"/>
          </p:cNvSpPr>
          <p:nvPr/>
        </p:nvSpPr>
        <p:spPr bwMode="auto">
          <a:xfrm>
            <a:off x="7822630" y="4593010"/>
            <a:ext cx="6006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latin typeface="Calibri"/>
                <a:ea typeface="Calibri"/>
                <a:cs typeface="Calibri"/>
              </a:rPr>
              <a:t>1000</a:t>
            </a:r>
          </a:p>
        </p:txBody>
      </p:sp>
      <p:sp>
        <p:nvSpPr>
          <p:cNvPr id="58399" name="Text Box 34"/>
          <p:cNvSpPr txBox="1">
            <a:spLocks noChangeArrowheads="1"/>
          </p:cNvSpPr>
          <p:nvPr/>
        </p:nvSpPr>
        <p:spPr bwMode="auto">
          <a:xfrm>
            <a:off x="3863975" y="4912098"/>
            <a:ext cx="1832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Distance (meters)</a:t>
            </a:r>
          </a:p>
        </p:txBody>
      </p:sp>
      <p:sp>
        <p:nvSpPr>
          <p:cNvPr id="119843" name="Oval 35"/>
          <p:cNvSpPr>
            <a:spLocks noChangeArrowheads="1"/>
          </p:cNvSpPr>
          <p:nvPr/>
        </p:nvSpPr>
        <p:spPr bwMode="auto">
          <a:xfrm>
            <a:off x="5943600" y="3983410"/>
            <a:ext cx="2514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19844" name="Oval 36"/>
          <p:cNvSpPr>
            <a:spLocks noChangeArrowheads="1"/>
          </p:cNvSpPr>
          <p:nvPr/>
        </p:nvSpPr>
        <p:spPr bwMode="auto">
          <a:xfrm>
            <a:off x="990600" y="200221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03926" y="3308723"/>
            <a:ext cx="2757488" cy="939800"/>
            <a:chOff x="3782" y="2023"/>
            <a:chExt cx="1737" cy="592"/>
          </a:xfrm>
        </p:grpSpPr>
        <p:sp>
          <p:nvSpPr>
            <p:cNvPr id="58409" name="Line 38"/>
            <p:cNvSpPr>
              <a:spLocks noChangeShapeType="1"/>
            </p:cNvSpPr>
            <p:nvPr/>
          </p:nvSpPr>
          <p:spPr bwMode="auto">
            <a:xfrm flipH="1">
              <a:off x="4590" y="2222"/>
              <a:ext cx="292" cy="3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410" name="Text Box 39"/>
            <p:cNvSpPr txBox="1">
              <a:spLocks noChangeArrowheads="1"/>
            </p:cNvSpPr>
            <p:nvPr/>
          </p:nvSpPr>
          <p:spPr bwMode="auto">
            <a:xfrm>
              <a:off x="3782" y="2023"/>
              <a:ext cx="17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/>
                  <a:ea typeface="Calibri"/>
                  <a:cs typeface="Calibri"/>
                </a:rPr>
                <a:t>25% of ExOR transmissions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84213" y="1473573"/>
            <a:ext cx="4075112" cy="1795462"/>
            <a:chOff x="431" y="867"/>
            <a:chExt cx="2567" cy="1131"/>
          </a:xfrm>
        </p:grpSpPr>
        <p:sp>
          <p:nvSpPr>
            <p:cNvPr id="58407" name="Line 42"/>
            <p:cNvSpPr>
              <a:spLocks noChangeShapeType="1"/>
            </p:cNvSpPr>
            <p:nvPr/>
          </p:nvSpPr>
          <p:spPr bwMode="auto">
            <a:xfrm flipH="1">
              <a:off x="992" y="1075"/>
              <a:ext cx="777" cy="9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408" name="Text Box 43"/>
            <p:cNvSpPr txBox="1">
              <a:spLocks noChangeArrowheads="1"/>
            </p:cNvSpPr>
            <p:nvPr/>
          </p:nvSpPr>
          <p:spPr bwMode="auto">
            <a:xfrm>
              <a:off x="431" y="867"/>
              <a:ext cx="25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/>
                  <a:ea typeface="Calibri"/>
                  <a:cs typeface="Calibri"/>
                </a:rPr>
                <a:t>58% of Traditional routing transmissions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4BC3-9369-794D-870F-88B33DEF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3" grpId="0" animBg="1"/>
      <p:bldP spid="119843" grpId="1" animBg="1"/>
      <p:bldP spid="1198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(Location-Based) Mesh Routing</a:t>
            </a:r>
          </a:p>
          <a:p>
            <a:pPr lvl="1"/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Diversity Mesh Routing</a:t>
            </a:r>
          </a:p>
          <a:p>
            <a:pPr lvl="1"/>
            <a:r>
              <a:rPr lang="en-US" altLang="en-US" dirty="0"/>
              <a:t>ExOR (Roofnet)</a:t>
            </a:r>
          </a:p>
          <a:p>
            <a:pPr lvl="1"/>
            <a:r>
              <a:rPr lang="en-US" altLang="en-US" b="1" dirty="0"/>
              <a:t>Network Coding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8E34-7598-C94A-8D0A-1A8D0F9C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5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4ED0F6-E28C-8342-AD73-F77865B3D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ExOR </a:t>
            </a:r>
            <a:r>
              <a:rPr lang="en-US" dirty="0"/>
              <a:t>uses a global scheduler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Requires coordination: </a:t>
            </a:r>
            <a:r>
              <a:rPr lang="en-US" dirty="0"/>
              <a:t>Every node knows who received what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Only one node transmits at a time, </a:t>
            </a:r>
            <a:r>
              <a:rPr lang="en-US" dirty="0"/>
              <a:t>others listen</a:t>
            </a:r>
          </a:p>
          <a:p>
            <a:endParaRPr lang="en-US" b="1" dirty="0"/>
          </a:p>
          <a:p>
            <a:r>
              <a:rPr lang="en-US" b="1" dirty="0"/>
              <a:t>Network Coding Idea: </a:t>
            </a:r>
            <a:r>
              <a:rPr lang="en-US" dirty="0"/>
              <a:t>Nodes do not relay received packets verbatim</a:t>
            </a:r>
          </a:p>
          <a:p>
            <a:pPr lvl="1"/>
            <a:r>
              <a:rPr lang="en-US" dirty="0"/>
              <a:t>Instead </a:t>
            </a:r>
            <a:r>
              <a:rPr lang="en-US" b="1" dirty="0">
                <a:solidFill>
                  <a:srgbClr val="0070C0"/>
                </a:solidFill>
              </a:rPr>
              <a:t>combine several packets together </a:t>
            </a:r>
            <a:r>
              <a:rPr lang="en-US" dirty="0"/>
              <a:t>to send in one single transmission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E7906-37FD-D04A-A573-1358AB6F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 (2000): </a:t>
            </a:r>
            <a:br>
              <a:rPr lang="en-US" dirty="0"/>
            </a:br>
            <a:r>
              <a:rPr lang="en-US" dirty="0"/>
              <a:t>Rooftop Networks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52400" y="1510393"/>
            <a:ext cx="8763000" cy="80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9900"/>
                </a:solidFill>
              </a:rPr>
              <a:t>Share the broadband access network</a:t>
            </a:r>
            <a:r>
              <a:rPr lang="en-US" sz="2800" b="0" dirty="0">
                <a:solidFill>
                  <a:srgbClr val="009900"/>
                </a:solidFill>
              </a:rPr>
              <a:t> </a:t>
            </a:r>
            <a:r>
              <a:rPr lang="en-US" sz="2800" b="0" dirty="0"/>
              <a:t>among many geographically-close households, using a </a:t>
            </a:r>
            <a:r>
              <a:rPr lang="en-US" sz="2800" dirty="0">
                <a:highlight>
                  <a:srgbClr val="FFFF00"/>
                </a:highlight>
              </a:rPr>
              <a:t>wireless mesh</a:t>
            </a: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30" y="2515197"/>
            <a:ext cx="6127750" cy="218757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28575" cap="flat" cmpd="sng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F98A5-61E1-0040-AAF3-AC919F8C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0C390-BC18-204C-9FF1-6501346E7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96" t="28524"/>
          <a:stretch/>
        </p:blipFill>
        <p:spPr>
          <a:xfrm>
            <a:off x="3244064" y="4274557"/>
            <a:ext cx="3537736" cy="238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9C344-7E1E-B944-96D0-CA6189BCF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702772"/>
            <a:ext cx="2420158" cy="19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5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Oval 2">
            <a:extLst>
              <a:ext uri="{FF2B5EF4-FFF2-40B4-BE49-F238E27FC236}">
                <a16:creationId xmlns:a16="http://schemas.microsoft.com/office/drawing/2014/main" id="{FB5838AA-05B1-864C-AB29-F6A47933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2420938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</a:p>
        </p:txBody>
      </p:sp>
      <p:sp>
        <p:nvSpPr>
          <p:cNvPr id="326659" name="Oval 3">
            <a:extLst>
              <a:ext uri="{FF2B5EF4-FFF2-40B4-BE49-F238E27FC236}">
                <a16:creationId xmlns:a16="http://schemas.microsoft.com/office/drawing/2014/main" id="{39E5F861-0B10-C34C-9410-964A1EEB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002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660" name="Oval 4">
            <a:extLst>
              <a:ext uri="{FF2B5EF4-FFF2-40B4-BE49-F238E27FC236}">
                <a16:creationId xmlns:a16="http://schemas.microsoft.com/office/drawing/2014/main" id="{71E4248D-4BE2-8B40-BD8C-BD04F9A1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2492375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661" name="AutoShape 5">
            <a:extLst>
              <a:ext uri="{FF2B5EF4-FFF2-40B4-BE49-F238E27FC236}">
                <a16:creationId xmlns:a16="http://schemas.microsoft.com/office/drawing/2014/main" id="{EAE7DD4F-D758-AA4D-B3B9-5C299B556C1B}"/>
              </a:ext>
            </a:extLst>
          </p:cNvPr>
          <p:cNvCxnSpPr>
            <a:cxnSpLocks noChangeShapeType="1"/>
            <a:stCxn id="326658" idx="7"/>
            <a:endCxn id="326659" idx="2"/>
          </p:cNvCxnSpPr>
          <p:nvPr/>
        </p:nvCxnSpPr>
        <p:spPr bwMode="auto">
          <a:xfrm flipV="1">
            <a:off x="2257425" y="1989138"/>
            <a:ext cx="2027238" cy="515937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2" name="AutoShape 6">
            <a:extLst>
              <a:ext uri="{FF2B5EF4-FFF2-40B4-BE49-F238E27FC236}">
                <a16:creationId xmlns:a16="http://schemas.microsoft.com/office/drawing/2014/main" id="{4E9556E2-C6F8-EE4B-A99F-FDA054AC6332}"/>
              </a:ext>
            </a:extLst>
          </p:cNvPr>
          <p:cNvCxnSpPr>
            <a:cxnSpLocks noChangeShapeType="1"/>
            <a:stCxn id="326659" idx="6"/>
            <a:endCxn id="326660" idx="1"/>
          </p:cNvCxnSpPr>
          <p:nvPr/>
        </p:nvCxnSpPr>
        <p:spPr bwMode="auto">
          <a:xfrm>
            <a:off x="4860925" y="1989138"/>
            <a:ext cx="1812925" cy="58737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CEA19E-FBBC-DC43-8902-0056335E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65612"/>
            <a:ext cx="8763000" cy="2211387"/>
          </a:xfrm>
        </p:spPr>
        <p:txBody>
          <a:bodyPr/>
          <a:lstStyle/>
          <a:p>
            <a:r>
              <a:rPr lang="en-US" altLang="en-US" dirty="0"/>
              <a:t>Each router forwards </a:t>
            </a:r>
            <a:r>
              <a:rPr lang="en-US" altLang="en-US" b="1" dirty="0">
                <a:solidFill>
                  <a:srgbClr val="0070C0"/>
                </a:solidFill>
              </a:rPr>
              <a:t>random linear combinations </a:t>
            </a:r>
            <a:r>
              <a:rPr lang="en-US" altLang="en-US" dirty="0"/>
              <a:t>of packets</a:t>
            </a:r>
            <a:r>
              <a:rPr lang="en-US" alt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altLang="en-US" dirty="0"/>
              <a:t>Randomness </a:t>
            </a:r>
            <a:r>
              <a:rPr lang="en-US" altLang="en-US" b="1" dirty="0">
                <a:solidFill>
                  <a:srgbClr val="009900"/>
                </a:solidFill>
              </a:rPr>
              <a:t>makes duplicates unlikely</a:t>
            </a:r>
            <a:endParaRPr lang="en-US" altLang="en-US" b="1" dirty="0">
              <a:solidFill>
                <a:srgbClr val="009900"/>
              </a:solidFill>
              <a:sym typeface="Wingdings" pitchFamily="2" charset="2"/>
            </a:endParaRPr>
          </a:p>
          <a:p>
            <a:pPr lvl="1"/>
            <a:r>
              <a:rPr lang="en-US" altLang="en-US" b="1" dirty="0">
                <a:solidFill>
                  <a:srgbClr val="009900"/>
                </a:solidFill>
              </a:rPr>
              <a:t>No scheduler; No coordination</a:t>
            </a:r>
          </a:p>
          <a:p>
            <a:pPr lvl="2"/>
            <a:r>
              <a:rPr lang="en-US" altLang="en-US" b="1" dirty="0">
                <a:solidFill>
                  <a:srgbClr val="009900"/>
                </a:solidFill>
              </a:rPr>
              <a:t>Simple, better exploits spatial reuse</a:t>
            </a:r>
            <a:endParaRPr lang="en-US" altLang="en-US" b="1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26663" name="Rectangle 7">
            <a:extLst>
              <a:ext uri="{FF2B5EF4-FFF2-40B4-BE49-F238E27FC236}">
                <a16:creationId xmlns:a16="http://schemas.microsoft.com/office/drawing/2014/main" id="{B26186E5-4C2D-B848-8E8E-B2468E22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Random Linear Codes</a:t>
            </a:r>
          </a:p>
        </p:txBody>
      </p:sp>
      <p:sp>
        <p:nvSpPr>
          <p:cNvPr id="326664" name="Oval 8">
            <a:extLst>
              <a:ext uri="{FF2B5EF4-FFF2-40B4-BE49-F238E27FC236}">
                <a16:creationId xmlns:a16="http://schemas.microsoft.com/office/drawing/2014/main" id="{982DB698-7FCF-FD47-A899-BFC89F74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2845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endParaRPr lang="pl-PL" altLang="en-US" b="1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665" name="AutoShape 9">
            <a:extLst>
              <a:ext uri="{FF2B5EF4-FFF2-40B4-BE49-F238E27FC236}">
                <a16:creationId xmlns:a16="http://schemas.microsoft.com/office/drawing/2014/main" id="{89DE1566-B398-5F47-ACDA-F9E952286F09}"/>
              </a:ext>
            </a:extLst>
          </p:cNvPr>
          <p:cNvCxnSpPr>
            <a:cxnSpLocks noChangeShapeType="1"/>
            <a:stCxn id="326658" idx="5"/>
            <a:endCxn id="326664" idx="2"/>
          </p:cNvCxnSpPr>
          <p:nvPr/>
        </p:nvCxnSpPr>
        <p:spPr bwMode="auto">
          <a:xfrm>
            <a:off x="2257425" y="2913063"/>
            <a:ext cx="2027238" cy="6604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6" name="AutoShape 10">
            <a:extLst>
              <a:ext uri="{FF2B5EF4-FFF2-40B4-BE49-F238E27FC236}">
                <a16:creationId xmlns:a16="http://schemas.microsoft.com/office/drawing/2014/main" id="{464726A2-0F0B-0E4B-B643-C7CCA6B671BD}"/>
              </a:ext>
            </a:extLst>
          </p:cNvPr>
          <p:cNvCxnSpPr>
            <a:cxnSpLocks noChangeShapeType="1"/>
            <a:stCxn id="326664" idx="6"/>
            <a:endCxn id="326660" idx="3"/>
          </p:cNvCxnSpPr>
          <p:nvPr/>
        </p:nvCxnSpPr>
        <p:spPr bwMode="auto">
          <a:xfrm flipV="1">
            <a:off x="4860925" y="2984500"/>
            <a:ext cx="1812925" cy="588963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67" name="Rectangle 11">
            <a:extLst>
              <a:ext uri="{FF2B5EF4-FFF2-40B4-BE49-F238E27FC236}">
                <a16:creationId xmlns:a16="http://schemas.microsoft.com/office/drawing/2014/main" id="{4DE12454-4229-F349-BD47-213D45FD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9161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6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6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6668" name="Rectangle 12">
            <a:extLst>
              <a:ext uri="{FF2B5EF4-FFF2-40B4-BE49-F238E27FC236}">
                <a16:creationId xmlns:a16="http://schemas.microsoft.com/office/drawing/2014/main" id="{E35253FC-E389-1646-B1D7-4A36CC08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3389313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b="1" baseline="-1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1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b="1" baseline="-16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altLang="en-US" sz="2800" b="1" baseline="-16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682" name="Rectangle 26">
            <a:extLst>
              <a:ext uri="{FF2B5EF4-FFF2-40B4-BE49-F238E27FC236}">
                <a16:creationId xmlns:a16="http://schemas.microsoft.com/office/drawing/2014/main" id="{AE425C68-16E2-1849-969C-C281C7EC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00213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6688" name="Rectangle 32">
            <a:extLst>
              <a:ext uri="{FF2B5EF4-FFF2-40B4-BE49-F238E27FC236}">
                <a16:creationId xmlns:a16="http://schemas.microsoft.com/office/drawing/2014/main" id="{DB711943-CBC8-6B4A-A045-CF6CFF5F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060575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6689" name="Rectangle 33">
            <a:extLst>
              <a:ext uri="{FF2B5EF4-FFF2-40B4-BE49-F238E27FC236}">
                <a16:creationId xmlns:a16="http://schemas.microsoft.com/office/drawing/2014/main" id="{7C3D4C28-DFAD-8B40-925E-DFCD31360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84538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6690" name="Rectangle 34">
            <a:extLst>
              <a:ext uri="{FF2B5EF4-FFF2-40B4-BE49-F238E27FC236}">
                <a16:creationId xmlns:a16="http://schemas.microsoft.com/office/drawing/2014/main" id="{303E6900-4FFF-7645-8127-AF13A1A9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644900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D0B81F-56A4-3743-A589-C0AFAD60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111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02E-6 L 0.25209 0.071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1619E-6 L 0.2441 -0.080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7" grpId="0" animBg="1"/>
      <p:bldP spid="326667" grpId="1" animBg="1"/>
      <p:bldP spid="326668" grpId="0" animBg="1"/>
      <p:bldP spid="32666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93" name="Oval 25">
            <a:extLst>
              <a:ext uri="{FF2B5EF4-FFF2-40B4-BE49-F238E27FC236}">
                <a16:creationId xmlns:a16="http://schemas.microsoft.com/office/drawing/2014/main" id="{382374B0-9C6E-8846-A2EF-4E1C5A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4" name="Oval 26">
            <a:extLst>
              <a:ext uri="{FF2B5EF4-FFF2-40B4-BE49-F238E27FC236}">
                <a16:creationId xmlns:a16="http://schemas.microsoft.com/office/drawing/2014/main" id="{AFC2EC35-8376-3540-B273-5438BD50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5" name="Oval 27">
            <a:extLst>
              <a:ext uri="{FF2B5EF4-FFF2-40B4-BE49-F238E27FC236}">
                <a16:creationId xmlns:a16="http://schemas.microsoft.com/office/drawing/2014/main" id="{19B0357C-1F4F-6B4E-98FF-5593B7CE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6" name="Oval 28">
            <a:extLst>
              <a:ext uri="{FF2B5EF4-FFF2-40B4-BE49-F238E27FC236}">
                <a16:creationId xmlns:a16="http://schemas.microsoft.com/office/drawing/2014/main" id="{2F32229D-2C5E-3A42-B2FB-A44B6A48B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97" name="Oval 29">
            <a:extLst>
              <a:ext uri="{FF2B5EF4-FFF2-40B4-BE49-F238E27FC236}">
                <a16:creationId xmlns:a16="http://schemas.microsoft.com/office/drawing/2014/main" id="{A4E45125-FA2E-1B4E-B8B6-B124E145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4370" name="Oval 2">
            <a:extLst>
              <a:ext uri="{FF2B5EF4-FFF2-40B4-BE49-F238E27FC236}">
                <a16:creationId xmlns:a16="http://schemas.microsoft.com/office/drawing/2014/main" id="{B5957B04-3AB7-C04D-8A5D-39FDCD83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14371" name="Oval 3">
            <a:extLst>
              <a:ext uri="{FF2B5EF4-FFF2-40B4-BE49-F238E27FC236}">
                <a16:creationId xmlns:a16="http://schemas.microsoft.com/office/drawing/2014/main" id="{D8C172A1-B2B0-4140-8728-4A3D9E13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dst1</a:t>
            </a:r>
          </a:p>
        </p:txBody>
      </p:sp>
      <p:sp>
        <p:nvSpPr>
          <p:cNvPr id="314372" name="Oval 4">
            <a:extLst>
              <a:ext uri="{FF2B5EF4-FFF2-40B4-BE49-F238E27FC236}">
                <a16:creationId xmlns:a16="http://schemas.microsoft.com/office/drawing/2014/main" id="{61BC585F-5EC9-FD4A-B090-9C287AB4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dst2</a:t>
            </a:r>
          </a:p>
        </p:txBody>
      </p:sp>
      <p:sp>
        <p:nvSpPr>
          <p:cNvPr id="314373" name="Oval 5">
            <a:extLst>
              <a:ext uri="{FF2B5EF4-FFF2-40B4-BE49-F238E27FC236}">
                <a16:creationId xmlns:a16="http://schemas.microsoft.com/office/drawing/2014/main" id="{6AE33802-D32B-B24B-850B-0338E4C1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dst3</a:t>
            </a:r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A3E8888D-4E93-AB43-B61D-EDAA215F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4375" name="Rectangle 7">
            <a:extLst>
              <a:ext uri="{FF2B5EF4-FFF2-40B4-BE49-F238E27FC236}">
                <a16:creationId xmlns:a16="http://schemas.microsoft.com/office/drawing/2014/main" id="{ACCABE96-6C18-0E4D-82A4-E2736276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76" name="Rectangle 8">
            <a:extLst>
              <a:ext uri="{FF2B5EF4-FFF2-40B4-BE49-F238E27FC236}">
                <a16:creationId xmlns:a16="http://schemas.microsoft.com/office/drawing/2014/main" id="{AD93B7C2-A8CF-1A4C-AF13-615784D0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77" name="Rectangle 9">
            <a:extLst>
              <a:ext uri="{FF2B5EF4-FFF2-40B4-BE49-F238E27FC236}">
                <a16:creationId xmlns:a16="http://schemas.microsoft.com/office/drawing/2014/main" id="{FD5BB991-0E5E-3E42-A435-6B093C70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14378" name="Rectangle 10">
            <a:extLst>
              <a:ext uri="{FF2B5EF4-FFF2-40B4-BE49-F238E27FC236}">
                <a16:creationId xmlns:a16="http://schemas.microsoft.com/office/drawing/2014/main" id="{63582F7B-98FF-DB4E-8B84-B9357C451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4379" name="Rectangle 11">
            <a:extLst>
              <a:ext uri="{FF2B5EF4-FFF2-40B4-BE49-F238E27FC236}">
                <a16:creationId xmlns:a16="http://schemas.microsoft.com/office/drawing/2014/main" id="{E268395A-5F2F-EA45-92AC-4FBE36BB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80" name="Rectangle 12">
            <a:extLst>
              <a:ext uri="{FF2B5EF4-FFF2-40B4-BE49-F238E27FC236}">
                <a16:creationId xmlns:a16="http://schemas.microsoft.com/office/drawing/2014/main" id="{B533EAAF-91AE-D84F-99F5-25228C8F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14381" name="Rectangle 13">
            <a:extLst>
              <a:ext uri="{FF2B5EF4-FFF2-40B4-BE49-F238E27FC236}">
                <a16:creationId xmlns:a16="http://schemas.microsoft.com/office/drawing/2014/main" id="{88B6587D-B10A-2642-A54E-EAB35876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82" name="Rectangle 14">
            <a:extLst>
              <a:ext uri="{FF2B5EF4-FFF2-40B4-BE49-F238E27FC236}">
                <a16:creationId xmlns:a16="http://schemas.microsoft.com/office/drawing/2014/main" id="{AF1AC3A3-810A-0544-B117-31116626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4383" name="Rectangle 15">
            <a:extLst>
              <a:ext uri="{FF2B5EF4-FFF2-40B4-BE49-F238E27FC236}">
                <a16:creationId xmlns:a16="http://schemas.microsoft.com/office/drawing/2014/main" id="{5C8F149C-DD4D-1844-88C7-D96E55ED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314405" name="Group 37">
            <a:extLst>
              <a:ext uri="{FF2B5EF4-FFF2-40B4-BE49-F238E27FC236}">
                <a16:creationId xmlns:a16="http://schemas.microsoft.com/office/drawing/2014/main" id="{D6A16699-CAF3-D143-BAEC-E915F5A9748C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314387" name="Rectangle 19">
              <a:extLst>
                <a:ext uri="{FF2B5EF4-FFF2-40B4-BE49-F238E27FC236}">
                  <a16:creationId xmlns:a16="http://schemas.microsoft.com/office/drawing/2014/main" id="{8F742285-C6C7-3A4B-AF93-52E86FA43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P3</a:t>
              </a:r>
            </a:p>
          </p:txBody>
        </p:sp>
        <p:sp>
          <p:nvSpPr>
            <p:cNvPr id="314388" name="Rectangle 20">
              <a:extLst>
                <a:ext uri="{FF2B5EF4-FFF2-40B4-BE49-F238E27FC236}">
                  <a16:creationId xmlns:a16="http://schemas.microsoft.com/office/drawing/2014/main" id="{C19B1F88-FFA4-EF4D-888A-61C63E57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14389" name="Rectangle 21">
              <a:extLst>
                <a:ext uri="{FF2B5EF4-FFF2-40B4-BE49-F238E27FC236}">
                  <a16:creationId xmlns:a16="http://schemas.microsoft.com/office/drawing/2014/main" id="{A97B8817-C384-1041-B17A-98A217BF0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14390" name="Rectangle 22">
              <a:extLst>
                <a:ext uri="{FF2B5EF4-FFF2-40B4-BE49-F238E27FC236}">
                  <a16:creationId xmlns:a16="http://schemas.microsoft.com/office/drawing/2014/main" id="{CBCA705C-0497-0246-BC58-4D43C9458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14391" name="Rectangle 23">
              <a:extLst>
                <a:ext uri="{FF2B5EF4-FFF2-40B4-BE49-F238E27FC236}">
                  <a16:creationId xmlns:a16="http://schemas.microsoft.com/office/drawing/2014/main" id="{AC7574B4-6730-3245-8DC9-73EC1CE1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14392" name="Rectangle 24">
              <a:extLst>
                <a:ext uri="{FF2B5EF4-FFF2-40B4-BE49-F238E27FC236}">
                  <a16:creationId xmlns:a16="http://schemas.microsoft.com/office/drawing/2014/main" id="{13BFC1E4-88A7-8640-8C4E-B45A0EA62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P2</a:t>
              </a:r>
            </a:p>
          </p:txBody>
        </p:sp>
      </p:grpSp>
      <p:sp>
        <p:nvSpPr>
          <p:cNvPr id="314398" name="Rectangle 30">
            <a:extLst>
              <a:ext uri="{FF2B5EF4-FFF2-40B4-BE49-F238E27FC236}">
                <a16:creationId xmlns:a16="http://schemas.microsoft.com/office/drawing/2014/main" id="{32F8D0B3-A911-BB44-A687-B6EB6766A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Coding: Multicast example</a:t>
            </a:r>
          </a:p>
        </p:txBody>
      </p:sp>
      <p:sp>
        <p:nvSpPr>
          <p:cNvPr id="314400" name="Text Box 32">
            <a:extLst>
              <a:ext uri="{FF2B5EF4-FFF2-40B4-BE49-F238E27FC236}">
                <a16:creationId xmlns:a16="http://schemas.microsoft.com/office/drawing/2014/main" id="{B07598A7-40C2-D641-96AA-CA085734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933282"/>
            <a:ext cx="8893175" cy="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Without coding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source retransmits all </a:t>
            </a:r>
            <a:r>
              <a:rPr lang="en-US" alt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 packets</a:t>
            </a:r>
            <a:endParaRPr lang="en-US" alt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440CB-5D80-F546-AB5F-C2E7BA02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341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4" grpId="0" animBg="1"/>
      <p:bldP spid="314375" grpId="0" animBg="1"/>
      <p:bldP spid="314376" grpId="0" animBg="1"/>
      <p:bldP spid="314377" grpId="0" animBg="1"/>
      <p:bldP spid="314378" grpId="0" animBg="1"/>
      <p:bldP spid="314379" grpId="0" animBg="1"/>
      <p:bldP spid="314380" grpId="0" animBg="1"/>
      <p:bldP spid="314381" grpId="0" animBg="1"/>
      <p:bldP spid="314382" grpId="0" animBg="1"/>
      <p:bldP spid="314383" grpId="0" animBg="1"/>
      <p:bldP spid="3144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Oval 2">
            <a:extLst>
              <a:ext uri="{FF2B5EF4-FFF2-40B4-BE49-F238E27FC236}">
                <a16:creationId xmlns:a16="http://schemas.microsoft.com/office/drawing/2014/main" id="{7739DD58-2454-A848-BEBE-8EA80C5D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871663"/>
            <a:ext cx="1152525" cy="11525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3" name="Oval 3">
            <a:extLst>
              <a:ext uri="{FF2B5EF4-FFF2-40B4-BE49-F238E27FC236}">
                <a16:creationId xmlns:a16="http://schemas.microsoft.com/office/drawing/2014/main" id="{70A4018A-3556-F044-997F-DAF525F0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19138"/>
            <a:ext cx="3457575" cy="3384550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4" name="Oval 4">
            <a:extLst>
              <a:ext uri="{FF2B5EF4-FFF2-40B4-BE49-F238E27FC236}">
                <a16:creationId xmlns:a16="http://schemas.microsoft.com/office/drawing/2014/main" id="{E450CF27-60CC-6544-9210-93549922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295400"/>
            <a:ext cx="2305050" cy="2232025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5" name="Oval 5">
            <a:extLst>
              <a:ext uri="{FF2B5EF4-FFF2-40B4-BE49-F238E27FC236}">
                <a16:creationId xmlns:a16="http://schemas.microsoft.com/office/drawing/2014/main" id="{03FBE852-3CC7-F54E-8620-F0BED644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-215900"/>
            <a:ext cx="5184775" cy="5075238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6" name="Oval 6">
            <a:extLst>
              <a:ext uri="{FF2B5EF4-FFF2-40B4-BE49-F238E27FC236}">
                <a16:creationId xmlns:a16="http://schemas.microsoft.com/office/drawing/2014/main" id="{DFD1451C-7CC5-704F-B09E-59F24A2A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1179513"/>
            <a:ext cx="6985000" cy="6837363"/>
          </a:xfrm>
          <a:prstGeom prst="ellipse">
            <a:avLst/>
          </a:prstGeom>
          <a:noFill/>
          <a:ln w="28575">
            <a:solidFill>
              <a:srgbClr val="C0C0C0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4007" name="Oval 7">
            <a:extLst>
              <a:ext uri="{FF2B5EF4-FFF2-40B4-BE49-F238E27FC236}">
                <a16:creationId xmlns:a16="http://schemas.microsoft.com/office/drawing/2014/main" id="{75859C17-13B1-2143-BE23-180E81B4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12963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84008" name="Oval 8">
            <a:extLst>
              <a:ext uri="{FF2B5EF4-FFF2-40B4-BE49-F238E27FC236}">
                <a16:creationId xmlns:a16="http://schemas.microsoft.com/office/drawing/2014/main" id="{0047400A-1E30-A24A-85AB-A8A49D32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dst1</a:t>
            </a:r>
          </a:p>
        </p:txBody>
      </p:sp>
      <p:sp>
        <p:nvSpPr>
          <p:cNvPr id="384009" name="Oval 9">
            <a:extLst>
              <a:ext uri="{FF2B5EF4-FFF2-40B4-BE49-F238E27FC236}">
                <a16:creationId xmlns:a16="http://schemas.microsoft.com/office/drawing/2014/main" id="{DE57095E-6322-034A-9123-C69F481B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dst2</a:t>
            </a:r>
          </a:p>
        </p:txBody>
      </p:sp>
      <p:sp>
        <p:nvSpPr>
          <p:cNvPr id="384010" name="Oval 10">
            <a:extLst>
              <a:ext uri="{FF2B5EF4-FFF2-40B4-BE49-F238E27FC236}">
                <a16:creationId xmlns:a16="http://schemas.microsoft.com/office/drawing/2014/main" id="{CA4B5DFB-5208-8945-8069-83CC33BC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049588"/>
            <a:ext cx="720725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b="1" i="1">
                <a:solidFill>
                  <a:schemeClr val="bg2"/>
                </a:solidFill>
              </a:rPr>
              <a:t>dst3</a:t>
            </a:r>
          </a:p>
        </p:txBody>
      </p:sp>
      <p:sp>
        <p:nvSpPr>
          <p:cNvPr id="384011" name="Rectangle 11">
            <a:extLst>
              <a:ext uri="{FF2B5EF4-FFF2-40B4-BE49-F238E27FC236}">
                <a16:creationId xmlns:a16="http://schemas.microsoft.com/office/drawing/2014/main" id="{1530D982-B6DC-3443-B8AC-BBF5D3DB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67798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84012" name="Rectangle 12">
            <a:extLst>
              <a:ext uri="{FF2B5EF4-FFF2-40B4-BE49-F238E27FC236}">
                <a16:creationId xmlns:a16="http://schemas.microsoft.com/office/drawing/2014/main" id="{446553EB-7E89-4645-B71F-067C57D1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989138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3" name="Rectangle 13">
            <a:extLst>
              <a:ext uri="{FF2B5EF4-FFF2-40B4-BE49-F238E27FC236}">
                <a16:creationId xmlns:a16="http://schemas.microsoft.com/office/drawing/2014/main" id="{361B745B-935E-AF41-9CFA-8AD60394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301875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14" name="Rectangle 14">
            <a:extLst>
              <a:ext uri="{FF2B5EF4-FFF2-40B4-BE49-F238E27FC236}">
                <a16:creationId xmlns:a16="http://schemas.microsoft.com/office/drawing/2014/main" id="{E8C4CA6C-2B36-EB46-B00F-E03DEA25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4613"/>
            <a:ext cx="1152525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15" name="Rectangle 15">
            <a:extLst>
              <a:ext uri="{FF2B5EF4-FFF2-40B4-BE49-F238E27FC236}">
                <a16:creationId xmlns:a16="http://schemas.microsoft.com/office/drawing/2014/main" id="{20E66F84-89C5-D940-8758-74737086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8936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84016" name="Rectangle 16">
            <a:extLst>
              <a:ext uri="{FF2B5EF4-FFF2-40B4-BE49-F238E27FC236}">
                <a16:creationId xmlns:a16="http://schemas.microsoft.com/office/drawing/2014/main" id="{6E5E0583-41BC-B149-9F26-C45B134F5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113213"/>
            <a:ext cx="1079500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7" name="Rectangle 17">
            <a:extLst>
              <a:ext uri="{FF2B5EF4-FFF2-40B4-BE49-F238E27FC236}">
                <a16:creationId xmlns:a16="http://schemas.microsoft.com/office/drawing/2014/main" id="{888CE7BC-1E13-884E-A05F-61D1FB4F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113213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84018" name="Rectangle 18">
            <a:extLst>
              <a:ext uri="{FF2B5EF4-FFF2-40B4-BE49-F238E27FC236}">
                <a16:creationId xmlns:a16="http://schemas.microsoft.com/office/drawing/2014/main" id="{E7C95A40-427A-5B4E-BC9B-BCC1D760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51350"/>
            <a:ext cx="1082675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19" name="Rectangle 19">
            <a:extLst>
              <a:ext uri="{FF2B5EF4-FFF2-40B4-BE49-F238E27FC236}">
                <a16:creationId xmlns:a16="http://schemas.microsoft.com/office/drawing/2014/main" id="{998BF5BC-6689-EC40-A1B1-CC62DDD0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473575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4020" name="Rectangle 20">
            <a:extLst>
              <a:ext uri="{FF2B5EF4-FFF2-40B4-BE49-F238E27FC236}">
                <a16:creationId xmlns:a16="http://schemas.microsoft.com/office/drawing/2014/main" id="{311F69CE-4BD7-264F-BAC4-EC38F1CA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99013"/>
            <a:ext cx="1079500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21" name="Rectangle 21">
            <a:extLst>
              <a:ext uri="{FF2B5EF4-FFF2-40B4-BE49-F238E27FC236}">
                <a16:creationId xmlns:a16="http://schemas.microsoft.com/office/drawing/2014/main" id="{4ED37220-DF47-0D4F-B7AA-798FBF39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9431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1800" b="1" i="1">
                <a:solidFill>
                  <a:schemeClr val="bg2"/>
                </a:solidFill>
              </a:rPr>
              <a:t>8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5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3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84022" name="Rectangle 22">
            <a:extLst>
              <a:ext uri="{FF2B5EF4-FFF2-40B4-BE49-F238E27FC236}">
                <a16:creationId xmlns:a16="http://schemas.microsoft.com/office/drawing/2014/main" id="{9A713168-1A72-E047-BF99-D3FCF24C5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374900"/>
            <a:ext cx="24479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1800" b="1" i="1">
                <a:solidFill>
                  <a:schemeClr val="bg2"/>
                </a:solidFill>
              </a:rPr>
              <a:t>7</a:t>
            </a:r>
            <a:r>
              <a:rPr lang="en-US" altLang="en-US" sz="1800" b="1">
                <a:solidFill>
                  <a:schemeClr val="bg2"/>
                </a:solidFill>
              </a:rPr>
              <a:t> </a:t>
            </a:r>
            <a:r>
              <a:rPr lang="pl-PL" altLang="en-US" sz="1800" b="1">
                <a:solidFill>
                  <a:schemeClr val="bg2"/>
                </a:solidFill>
              </a:rPr>
              <a:t>P</a:t>
            </a:r>
            <a:r>
              <a:rPr lang="pl-PL" altLang="en-US" sz="2800" b="1" baseline="-14000">
                <a:solidFill>
                  <a:schemeClr val="bg2"/>
                </a:solidFill>
              </a:rPr>
              <a:t>1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 P</a:t>
            </a:r>
            <a:r>
              <a:rPr lang="pl-PL" altLang="en-US" sz="2800" b="1" baseline="-14000">
                <a:solidFill>
                  <a:schemeClr val="bg2"/>
                </a:solidFill>
              </a:rPr>
              <a:t>2</a:t>
            </a:r>
            <a:r>
              <a:rPr lang="pl-PL" altLang="en-US" sz="1800" b="1">
                <a:solidFill>
                  <a:schemeClr val="bg2"/>
                </a:solidFill>
              </a:rPr>
              <a:t>+</a:t>
            </a:r>
            <a:r>
              <a:rPr lang="en-US" altLang="en-US" sz="1800" b="1" i="1">
                <a:solidFill>
                  <a:schemeClr val="bg2"/>
                </a:solidFill>
              </a:rPr>
              <a:t>6</a:t>
            </a:r>
            <a:r>
              <a:rPr lang="pl-PL" altLang="en-US" sz="1800" b="1">
                <a:solidFill>
                  <a:schemeClr val="bg2"/>
                </a:solidFill>
              </a:rPr>
              <a:t> P</a:t>
            </a:r>
            <a:r>
              <a:rPr lang="pl-PL" altLang="en-US" sz="2800" b="1" baseline="-14000">
                <a:solidFill>
                  <a:schemeClr val="bg2"/>
                </a:solidFill>
              </a:rPr>
              <a:t>3</a:t>
            </a:r>
            <a:r>
              <a:rPr lang="pl-PL" altLang="en-US" sz="1800" b="1">
                <a:solidFill>
                  <a:schemeClr val="bg2"/>
                </a:solidFill>
              </a:rPr>
              <a:t>+ P</a:t>
            </a:r>
            <a:r>
              <a:rPr lang="pl-PL" altLang="en-US" sz="2800" b="1" baseline="-14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384023" name="Group 23">
            <a:extLst>
              <a:ext uri="{FF2B5EF4-FFF2-40B4-BE49-F238E27FC236}">
                <a16:creationId xmlns:a16="http://schemas.microsoft.com/office/drawing/2014/main" id="{5D33B486-8982-D341-AA17-D73C965B6A93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789363"/>
            <a:ext cx="5184775" cy="1211262"/>
            <a:chOff x="1202" y="2387"/>
            <a:chExt cx="3266" cy="763"/>
          </a:xfrm>
        </p:grpSpPr>
        <p:sp>
          <p:nvSpPr>
            <p:cNvPr id="384024" name="Rectangle 24">
              <a:extLst>
                <a:ext uri="{FF2B5EF4-FFF2-40B4-BE49-F238E27FC236}">
                  <a16:creationId xmlns:a16="http://schemas.microsoft.com/office/drawing/2014/main" id="{C53CD48D-BE3F-264C-BEC9-0381A5DBD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809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P3</a:t>
              </a:r>
            </a:p>
          </p:txBody>
        </p:sp>
        <p:sp>
          <p:nvSpPr>
            <p:cNvPr id="384025" name="Rectangle 25">
              <a:extLst>
                <a:ext uri="{FF2B5EF4-FFF2-40B4-BE49-F238E27FC236}">
                  <a16:creationId xmlns:a16="http://schemas.microsoft.com/office/drawing/2014/main" id="{8F35DAF4-1260-B248-98A2-86DADB61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038"/>
              <a:ext cx="680" cy="1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84026" name="Rectangle 26">
              <a:extLst>
                <a:ext uri="{FF2B5EF4-FFF2-40B4-BE49-F238E27FC236}">
                  <a16:creationId xmlns:a16="http://schemas.microsoft.com/office/drawing/2014/main" id="{59A617F5-A085-8846-9764-B9679EC93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84027" name="Rectangle 27">
              <a:extLst>
                <a:ext uri="{FF2B5EF4-FFF2-40B4-BE49-F238E27FC236}">
                  <a16:creationId xmlns:a16="http://schemas.microsoft.com/office/drawing/2014/main" id="{49FE9542-C5E0-6D4D-A1BC-49413997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8"/>
              <a:ext cx="682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P4</a:t>
              </a:r>
            </a:p>
          </p:txBody>
        </p:sp>
        <p:sp>
          <p:nvSpPr>
            <p:cNvPr id="384028" name="Rectangle 28">
              <a:extLst>
                <a:ext uri="{FF2B5EF4-FFF2-40B4-BE49-F238E27FC236}">
                  <a16:creationId xmlns:a16="http://schemas.microsoft.com/office/drawing/2014/main" id="{F2B4127D-D531-9E46-84DF-423E8B52A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387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P1</a:t>
              </a:r>
            </a:p>
          </p:txBody>
        </p:sp>
        <p:sp>
          <p:nvSpPr>
            <p:cNvPr id="384029" name="Rectangle 29">
              <a:extLst>
                <a:ext uri="{FF2B5EF4-FFF2-40B4-BE49-F238E27FC236}">
                  <a16:creationId xmlns:a16="http://schemas.microsoft.com/office/drawing/2014/main" id="{9F33EF2B-92AF-B14C-819E-06383994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615"/>
              <a:ext cx="680" cy="12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prstDash val="sysDot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altLang="en-US" sz="1800">
                  <a:solidFill>
                    <a:schemeClr val="folHlink"/>
                  </a:solidFill>
                </a:rPr>
                <a:t>P2</a:t>
              </a:r>
            </a:p>
          </p:txBody>
        </p:sp>
      </p:grpSp>
      <p:sp>
        <p:nvSpPr>
          <p:cNvPr id="384030" name="Rectangle 30">
            <a:extLst>
              <a:ext uri="{FF2B5EF4-FFF2-40B4-BE49-F238E27FC236}">
                <a16:creationId xmlns:a16="http://schemas.microsoft.com/office/drawing/2014/main" id="{E808B93D-6189-C948-B218-E8BE14057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Coding: Multicast Example</a:t>
            </a:r>
          </a:p>
        </p:txBody>
      </p:sp>
      <p:sp>
        <p:nvSpPr>
          <p:cNvPr id="384032" name="Text Box 32">
            <a:extLst>
              <a:ext uri="{FF2B5EF4-FFF2-40B4-BE49-F238E27FC236}">
                <a16:creationId xmlns:a16="http://schemas.microsoft.com/office/drawing/2014/main" id="{EF28BF75-84B9-BE4A-8399-AB323F42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7" y="5976473"/>
            <a:ext cx="7949406" cy="489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pl-PL" altLang="en-US" sz="260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coding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</a:t>
            </a: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packets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are sufficient</a:t>
            </a:r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033" name="Text Box 33">
            <a:extLst>
              <a:ext uri="{FF2B5EF4-FFF2-40B4-BE49-F238E27FC236}">
                <a16:creationId xmlns:a16="http://schemas.microsoft.com/office/drawing/2014/main" id="{0E657FCD-177E-0F43-B77C-82E56D43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030" y="1319213"/>
            <a:ext cx="349775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Random combinations</a:t>
            </a:r>
            <a:endParaRPr lang="pl-PL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6DD80-A1E5-8949-8AE7-DD0B4738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260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1" grpId="0" animBg="1"/>
      <p:bldP spid="384022" grpId="0" animBg="1"/>
      <p:bldP spid="384032" grpId="0" animBg="1"/>
      <p:bldP spid="3840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3124200" y="3810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4572000" y="3810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6173463" y="3835827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6685873" y="383582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/>
              <a:t>=</a:t>
            </a: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auto">
          <a:xfrm>
            <a:off x="7118393" y="3835827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5" name="Rectangle 56"/>
          <p:cNvSpPr>
            <a:spLocks noChangeArrowheads="1"/>
          </p:cNvSpPr>
          <p:nvPr/>
        </p:nvSpPr>
        <p:spPr bwMode="auto">
          <a:xfrm>
            <a:off x="8080575" y="3835827"/>
            <a:ext cx="5334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7684346" y="3824099"/>
            <a:ext cx="364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/>
              <a:t>+</a:t>
            </a:r>
            <a:endParaRPr lang="en-US" altLang="zh-CN" sz="1600" b="1" dirty="0"/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6948487" y="2726048"/>
            <a:ext cx="533400" cy="457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38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"/>
          <p:cNvSpPr/>
          <p:nvPr/>
        </p:nvSpPr>
        <p:spPr>
          <a:xfrm>
            <a:off x="6019800" y="22860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1819275" y="3469006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3991183" y="351040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6208964" y="24523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6674552" y="48768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2744334" y="5094714"/>
            <a:ext cx="33520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coding decision:</a:t>
            </a:r>
            <a:b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D cannot decode,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can’t decode P3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19403" y="5439589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872484" y="3500209"/>
            <a:ext cx="3037832" cy="1047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7244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8473-D21C-994C-9FFC-C38AA4CF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0191 0.08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42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6041 -0.31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156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7761 0.268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46" grpId="0"/>
      <p:bldP spid="52" grpId="0" animBg="1"/>
      <p:bldP spid="54" grpId="0" animBg="1"/>
      <p:bldP spid="5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D57B499-D31F-1E48-BECB-70B8F54E457A}"/>
              </a:ext>
            </a:extLst>
          </p:cNvPr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7F648E-A326-D948-82BB-4EAC22B4487E}"/>
              </a:ext>
            </a:extLst>
          </p:cNvPr>
          <p:cNvSpPr txBox="1"/>
          <p:nvPr/>
        </p:nvSpPr>
        <p:spPr>
          <a:xfrm>
            <a:off x="6919403" y="5439589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P4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3528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648200" y="3733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6285451" y="3733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818851" y="3733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=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123651" y="37338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7961851" y="37338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7657051" y="37338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7005637" y="2613728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P3</a:t>
            </a: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800100" y="3516527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9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"/>
          <p:cNvSpPr/>
          <p:nvPr/>
        </p:nvSpPr>
        <p:spPr>
          <a:xfrm>
            <a:off x="6019800" y="23622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Text Box 71"/>
          <p:cNvSpPr txBox="1">
            <a:spLocks noChangeArrowheads="1"/>
          </p:cNvSpPr>
          <p:nvPr/>
        </p:nvSpPr>
        <p:spPr bwMode="auto">
          <a:xfrm>
            <a:off x="2625704" y="5094714"/>
            <a:ext cx="3587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coding decision,</a:t>
            </a:r>
            <a:b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 can decode.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844319" y="3437233"/>
            <a:ext cx="3037832" cy="104746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724400" y="39624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56" name="Text Box 72">
            <a:extLst>
              <a:ext uri="{FF2B5EF4-FFF2-40B4-BE49-F238E27FC236}">
                <a16:creationId xmlns:a16="http://schemas.microsoft.com/office/drawing/2014/main" id="{B2BB5D25-9901-E84D-A0AF-76EE28AD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687221-6D98-D442-BE6E-D905E76A6092}"/>
              </a:ext>
            </a:extLst>
          </p:cNvPr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E3117C-174A-DD4C-A550-E8860E5392DC}"/>
              </a:ext>
            </a:extLst>
          </p:cNvPr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5F693D3-3F49-974E-AD7B-5BFB4AA9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3469006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2" name="Text Box 68">
            <a:extLst>
              <a:ext uri="{FF2B5EF4-FFF2-40B4-BE49-F238E27FC236}">
                <a16:creationId xmlns:a16="http://schemas.microsoft.com/office/drawing/2014/main" id="{87381697-D9D7-B341-84B4-59677DCF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183" y="351040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3" name="Text Box 69">
            <a:extLst>
              <a:ext uri="{FF2B5EF4-FFF2-40B4-BE49-F238E27FC236}">
                <a16:creationId xmlns:a16="http://schemas.microsoft.com/office/drawing/2014/main" id="{0BCF19A8-70D5-0A47-B9EA-9B1A7A80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964" y="245236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" name="Text Box 70">
            <a:extLst>
              <a:ext uri="{FF2B5EF4-FFF2-40B4-BE49-F238E27FC236}">
                <a16:creationId xmlns:a16="http://schemas.microsoft.com/office/drawing/2014/main" id="{AD8F2F03-4B35-CA4C-AAD1-604E43ED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552" y="48768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D6E93-1A90-624F-8D4F-F3746F04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-0.3375 0.066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3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0.14583 -0.299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365E-6 2.9771E-6 L 0.16644 0.265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3" y="13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52" grpId="0"/>
      <p:bldP spid="53" grpId="0" animBg="1"/>
      <p:bldP spid="55" grpId="0" animBg="1"/>
      <p:bldP spid="5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3EC124CB-4920-0C42-9FA3-F6F33C39CDF7}"/>
              </a:ext>
            </a:extLst>
          </p:cNvPr>
          <p:cNvSpPr txBox="1"/>
          <p:nvPr/>
        </p:nvSpPr>
        <p:spPr>
          <a:xfrm>
            <a:off x="489953" y="497739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A’s Packet Pool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AD6330-0EBB-6847-8FC3-08D0F67A9DFE}"/>
              </a:ext>
            </a:extLst>
          </p:cNvPr>
          <p:cNvSpPr txBox="1"/>
          <p:nvPr/>
        </p:nvSpPr>
        <p:spPr>
          <a:xfrm>
            <a:off x="6919403" y="5402518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D’s Packet Pool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28BB02-27EC-0644-9C30-ECB4DD6FF4CE}"/>
              </a:ext>
            </a:extLst>
          </p:cNvPr>
          <p:cNvSpPr txBox="1"/>
          <p:nvPr/>
        </p:nvSpPr>
        <p:spPr>
          <a:xfrm>
            <a:off x="6698135" y="2172844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C’s Packet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Choice of Coding Matters</a:t>
            </a:r>
            <a:endParaRPr lang="en-US" sz="36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33600" y="2438400"/>
            <a:ext cx="2886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133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196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7338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62200" y="2514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838200" y="43434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438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8382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7526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066800" y="44196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477000" y="1524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0772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64770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705600" y="1600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781800" y="5715000"/>
            <a:ext cx="1590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8382000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6781800" y="6324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76962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7010400" y="5791200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2438400" y="3733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4648200" y="2819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276600" y="38862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4648200" y="33528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5790055" y="3723397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3234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=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6282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74664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1616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967036" y="2681091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P3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97761" y="3581400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P1</a:t>
            </a:r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>
            <a:off x="4495800" y="40386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8228455" y="3723397"/>
            <a:ext cx="533400" cy="457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7923655" y="3723397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/>
              <a:t>+</a:t>
            </a:r>
          </a:p>
        </p:txBody>
      </p: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7696200" y="4797189"/>
            <a:ext cx="533400" cy="457200"/>
          </a:xfrm>
          <a:prstGeom prst="rect">
            <a:avLst/>
          </a:prstGeom>
          <a:solidFill>
            <a:srgbClr val="00AB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FFFF"/>
                </a:solidFill>
              </a:rPr>
              <a:t>P4</a:t>
            </a: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4343400" y="4191000"/>
            <a:ext cx="53340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/>
          </a:p>
        </p:txBody>
      </p:sp>
      <p:sp>
        <p:nvSpPr>
          <p:cNvPr id="43" name="椭圆 4"/>
          <p:cNvSpPr/>
          <p:nvPr/>
        </p:nvSpPr>
        <p:spPr>
          <a:xfrm>
            <a:off x="16002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"/>
          <p:cNvSpPr/>
          <p:nvPr/>
        </p:nvSpPr>
        <p:spPr>
          <a:xfrm>
            <a:off x="3810000" y="33528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"/>
          <p:cNvSpPr/>
          <p:nvPr/>
        </p:nvSpPr>
        <p:spPr>
          <a:xfrm>
            <a:off x="6019800" y="23622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"/>
          <p:cNvSpPr/>
          <p:nvPr/>
        </p:nvSpPr>
        <p:spPr>
          <a:xfrm>
            <a:off x="6477000" y="4724400"/>
            <a:ext cx="785813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Text Box 70"/>
          <p:cNvSpPr txBox="1">
            <a:spLocks noChangeArrowheads="1"/>
          </p:cNvSpPr>
          <p:nvPr/>
        </p:nvSpPr>
        <p:spPr bwMode="auto">
          <a:xfrm>
            <a:off x="1793333" y="35814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Text Box 71"/>
          <p:cNvSpPr txBox="1">
            <a:spLocks noChangeArrowheads="1"/>
          </p:cNvSpPr>
          <p:nvPr/>
        </p:nvSpPr>
        <p:spPr bwMode="auto">
          <a:xfrm>
            <a:off x="4017585" y="3516748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6208964" y="2517543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6660608" y="4913313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6" name="Text Box 71"/>
          <p:cNvSpPr txBox="1">
            <a:spLocks noChangeArrowheads="1"/>
          </p:cNvSpPr>
          <p:nvPr/>
        </p:nvSpPr>
        <p:spPr bwMode="auto">
          <a:xfrm>
            <a:off x="2654275" y="5230239"/>
            <a:ext cx="336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coding decision,</a:t>
            </a:r>
            <a:b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C &amp; D can decode!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62599" y="3416241"/>
            <a:ext cx="3352801" cy="1047469"/>
          </a:xfrm>
          <a:prstGeom prst="roundRect">
            <a:avLst/>
          </a:prstGeom>
          <a:noFill/>
          <a:ln w="38100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72">
            <a:extLst>
              <a:ext uri="{FF2B5EF4-FFF2-40B4-BE49-F238E27FC236}">
                <a16:creationId xmlns:a16="http://schemas.microsoft.com/office/drawing/2014/main" id="{4F09A6B1-146E-9E4F-9668-37F475B2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6971"/>
            <a:ext cx="15135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Goal: P1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P2,P3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</a:t>
            </a:r>
            <a:endParaRPr lang="en-US" altLang="zh-C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3E0B71-8B79-1349-9EB4-49D7A3CDE981}"/>
              </a:ext>
            </a:extLst>
          </p:cNvPr>
          <p:cNvSpPr txBox="1"/>
          <p:nvPr/>
        </p:nvSpPr>
        <p:spPr>
          <a:xfrm>
            <a:off x="2615082" y="2027367"/>
            <a:ext cx="213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B’s Output Queue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B79C-03AF-484B-8108-3C58F77E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4162E-6 L -0.32917 0.07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3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L 0.12917 -0.24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2125 0.24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0" grpId="0"/>
      <p:bldP spid="41" grpId="0" animBg="1"/>
      <p:bldP spid="42" grpId="0" animBg="1"/>
      <p:bldP spid="56" grpId="0"/>
      <p:bldP spid="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5E983-7514-A243-B651-8D8B7143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</a:t>
            </a:r>
            <a:r>
              <a:rPr lang="en-US" b="1" dirty="0">
                <a:highlight>
                  <a:srgbClr val="92D050"/>
                </a:highlight>
              </a:rPr>
              <a:t>throughput gains</a:t>
            </a:r>
            <a:r>
              <a:rPr lang="en-US" b="1" dirty="0"/>
              <a:t> </a:t>
            </a:r>
            <a:r>
              <a:rPr lang="en-US" dirty="0"/>
              <a:t>over ExOR / traditional routing:</a:t>
            </a:r>
          </a:p>
          <a:p>
            <a:pPr lvl="1"/>
            <a:r>
              <a:rPr lang="en-US" dirty="0"/>
              <a:t>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static nodes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Traffic quantities </a:t>
            </a:r>
            <a:r>
              <a:rPr lang="en-US" dirty="0"/>
              <a:t>need to be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large enough</a:t>
            </a:r>
          </a:p>
          <a:p>
            <a:pPr lvl="2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increases </a:t>
            </a:r>
            <a:r>
              <a:rPr lang="en-US" b="1" dirty="0"/>
              <a:t>(batching)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Opposing flows </a:t>
            </a:r>
            <a:r>
              <a:rPr lang="en-US" dirty="0"/>
              <a:t>need to exist in some traffic topologies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coding: Caveats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B8427-CD15-B944-8225-05FAD873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4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/>
              <a:t>Thursday Topic:</a:t>
            </a:r>
          </a:p>
          <a:p>
            <a:pPr marL="0" indent="0" algn="ctr">
              <a:buNone/>
            </a:pPr>
            <a:r>
              <a:rPr lang="en-US" b="1" dirty="0"/>
              <a:t>[463 Part II: Overcoming Bit Errors]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Detecting and Correcting Errors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/>
              <a:t>Next Week’s Precepts: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Lab 2 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(2010+): Sensornets++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5029200"/>
          </a:xfrm>
        </p:spPr>
        <p:txBody>
          <a:bodyPr/>
          <a:lstStyle/>
          <a:p>
            <a:r>
              <a:rPr lang="en-US" dirty="0"/>
              <a:t>Many sensors, widely dispersed</a:t>
            </a:r>
          </a:p>
          <a:p>
            <a:endParaRPr lang="en-US" dirty="0"/>
          </a:p>
          <a:p>
            <a:r>
              <a:rPr lang="en-US" b="1" dirty="0"/>
              <a:t>Sensor: </a:t>
            </a:r>
            <a:r>
              <a:rPr lang="en-US" dirty="0"/>
              <a:t>radio, transducer(s), small CPU, storage, battery</a:t>
            </a:r>
          </a:p>
          <a:p>
            <a:endParaRPr lang="en-US" dirty="0"/>
          </a:p>
          <a:p>
            <a:r>
              <a:rPr lang="en-US" dirty="0"/>
              <a:t>Multiple wireless hops, </a:t>
            </a:r>
            <a:r>
              <a:rPr lang="en-US" b="1" dirty="0">
                <a:solidFill>
                  <a:srgbClr val="0070C0"/>
                </a:solidFill>
              </a:rPr>
              <a:t>forwarding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sensor-to-sensor to a base station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Sensornets redux </a:t>
            </a:r>
            <a:r>
              <a:rPr lang="en-US" i="1" dirty="0"/>
              <a:t>ca. </a:t>
            </a:r>
            <a:r>
              <a:rPr lang="en-US" dirty="0"/>
              <a:t>2015+: </a:t>
            </a:r>
            <a:r>
              <a:rPr lang="en-US" b="1" i="1" dirty="0">
                <a:highlight>
                  <a:srgbClr val="FFFF00"/>
                </a:highlight>
              </a:rPr>
              <a:t>Internet of Things</a:t>
            </a:r>
          </a:p>
          <a:p>
            <a:pPr lvl="1"/>
            <a:r>
              <a:rPr lang="en-US" dirty="0"/>
              <a:t>Related concept, smaller numbers: </a:t>
            </a:r>
            <a:r>
              <a:rPr lang="en-US" b="1" i="1" dirty="0">
                <a:highlight>
                  <a:srgbClr val="FFFF00"/>
                </a:highlight>
              </a:rPr>
              <a:t>Edge Computing</a:t>
            </a:r>
            <a:endParaRPr lang="en-US" b="1" dirty="0">
              <a:highlight>
                <a:srgbClr val="FFFF00"/>
              </a:highlight>
            </a:endParaRP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i="1" dirty="0"/>
              <a:t>What communication primitives will </a:t>
            </a:r>
            <a:r>
              <a:rPr lang="en-US" b="1" i="1" dirty="0"/>
              <a:t>thousand-</a:t>
            </a:r>
            <a:r>
              <a:rPr lang="en-US" i="1" dirty="0"/>
              <a:t> or </a:t>
            </a:r>
            <a:r>
              <a:rPr lang="en-US" b="1" i="1" dirty="0"/>
              <a:t>million-node</a:t>
            </a:r>
            <a:r>
              <a:rPr lang="en-US" i="1" dirty="0"/>
              <a:t> </a:t>
            </a:r>
            <a:r>
              <a:rPr lang="en-US" i="1" dirty="0" err="1"/>
              <a:t>sensornets</a:t>
            </a:r>
            <a:r>
              <a:rPr lang="en-US" i="1" dirty="0"/>
              <a:t> need?</a:t>
            </a:r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BF673-8396-7546-B739-CC491F0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5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"/>
              </a:rPr>
              <a:t>The Routing Problem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52399" y="1371600"/>
            <a:ext cx="59276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0" dirty="0"/>
              <a:t>Each router has </a:t>
            </a:r>
            <a:r>
              <a:rPr lang="en-US" sz="2200" i="1" dirty="0"/>
              <a:t>unique ID</a:t>
            </a:r>
          </a:p>
          <a:p>
            <a:pPr>
              <a:lnSpc>
                <a:spcPct val="90000"/>
              </a:lnSpc>
            </a:pPr>
            <a:endParaRPr lang="en-US" sz="2200" b="0" dirty="0"/>
          </a:p>
          <a:p>
            <a:pPr>
              <a:lnSpc>
                <a:spcPct val="90000"/>
              </a:lnSpc>
            </a:pPr>
            <a:r>
              <a:rPr lang="en-US" sz="2200" b="0" dirty="0"/>
              <a:t>Packets stamped with </a:t>
            </a:r>
            <a:r>
              <a:rPr lang="en-US" sz="2200" dirty="0">
                <a:solidFill>
                  <a:srgbClr val="0070C0"/>
                </a:solidFill>
              </a:rPr>
              <a:t>destination ID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Router must </a:t>
            </a:r>
            <a:r>
              <a:rPr lang="en-US" sz="2200" dirty="0">
                <a:solidFill>
                  <a:srgbClr val="0070C0"/>
                </a:solidFill>
              </a:rPr>
              <a:t>choose next hop </a:t>
            </a:r>
            <a:r>
              <a:rPr lang="en-US" sz="2200" b="0" dirty="0"/>
              <a:t>for received packet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Routers communicate to </a:t>
            </a:r>
            <a:r>
              <a:rPr lang="en-US" sz="2200" dirty="0">
                <a:solidFill>
                  <a:srgbClr val="0070C0"/>
                </a:solidFill>
              </a:rPr>
              <a:t>accumulate state</a:t>
            </a:r>
            <a:r>
              <a:rPr lang="en-US" sz="2200" b="0" dirty="0"/>
              <a:t> for use in forwarding decisions</a:t>
            </a:r>
          </a:p>
          <a:p>
            <a:pPr>
              <a:lnSpc>
                <a:spcPct val="90000"/>
              </a:lnSpc>
            </a:pPr>
            <a:endParaRPr lang="en-US" sz="2200" b="0" dirty="0"/>
          </a:p>
          <a:p>
            <a:pPr>
              <a:lnSpc>
                <a:spcPct val="90000"/>
              </a:lnSpc>
            </a:pPr>
            <a:r>
              <a:rPr lang="en-US" sz="2200" b="0" dirty="0"/>
              <a:t>Evaluation metrics: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Minimize:</a:t>
            </a:r>
            <a:r>
              <a:rPr lang="en-US" sz="2200" b="0" dirty="0"/>
              <a:t> Routing protocol message cost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Maximize:</a:t>
            </a:r>
            <a:r>
              <a:rPr lang="en-US" sz="2200" b="0" dirty="0"/>
              <a:t> E2E throughput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Minimize: </a:t>
            </a:r>
            <a:r>
              <a:rPr lang="en-US" sz="2200" b="0" dirty="0"/>
              <a:t>Per-router state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389812" y="1801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551612" y="22585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456612" y="30205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927725" y="3263394"/>
            <a:ext cx="153987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8228012" y="2410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704012" y="32491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7847012" y="3477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999412" y="4087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8761412" y="4315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094412" y="43159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075612" y="5001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161212" y="3858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299325" y="4634994"/>
            <a:ext cx="153987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7237412" y="27157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856412" y="56113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923212" y="5916106"/>
            <a:ext cx="153988" cy="1539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6932612" y="5687506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70612" y="4392106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170612" y="4392106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V="1">
            <a:off x="7999412" y="5077906"/>
            <a:ext cx="152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389812" y="4696906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932612" y="5077906"/>
            <a:ext cx="1219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7313612" y="1877506"/>
            <a:ext cx="152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780212" y="3325306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6018212" y="1877506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6627812" y="2334706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7237412" y="2791906"/>
            <a:ext cx="76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 flipV="1">
            <a:off x="7466012" y="1877506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7466012" y="1877506"/>
            <a:ext cx="457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7313612" y="2791906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7237412" y="3934906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7237412" y="3934906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8075612" y="4163506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909425" y="5992306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S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292611" y="1496506"/>
            <a:ext cx="370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+mj-lt"/>
              </a:rPr>
              <a:t>D</a:t>
            </a: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 flipV="1">
            <a:off x="7389812" y="3553906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7389812" y="4696906"/>
            <a:ext cx="6096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 flipV="1">
            <a:off x="7389812" y="3553906"/>
            <a:ext cx="5334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 flipH="1" flipV="1">
            <a:off x="7466012" y="1877506"/>
            <a:ext cx="4572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7393410" y="439369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983960" y="5689094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4CE4E-4A6A-E647-992B-8078F7BF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in Sensor Networks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Resource constraints </a:t>
            </a:r>
            <a:r>
              <a:rPr lang="en-US" dirty="0"/>
              <a:t>drive </a:t>
            </a:r>
            <a:r>
              <a:rPr lang="en-US" b="1" dirty="0">
                <a:highlight>
                  <a:srgbClr val="FFFF99"/>
                </a:highlight>
              </a:rPr>
              <a:t>(slightly modified) goals: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State per node: </a:t>
            </a:r>
            <a:r>
              <a:rPr lang="en-US" b="1" dirty="0">
                <a:solidFill>
                  <a:srgbClr val="0070C0"/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r>
              <a:rPr lang="en-US" b="1" dirty="0"/>
              <a:t>Energy consumed: </a:t>
            </a:r>
            <a:r>
              <a:rPr lang="en-US" b="1" dirty="0">
                <a:solidFill>
                  <a:srgbClr val="0070C0"/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r>
              <a:rPr lang="en-US" b="1" dirty="0"/>
              <a:t>Bandwidth consumed: </a:t>
            </a:r>
            <a:r>
              <a:rPr lang="en-US" b="1" dirty="0">
                <a:solidFill>
                  <a:srgbClr val="0070C0"/>
                </a:solidFill>
              </a:rPr>
              <a:t>minimize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System scale </a:t>
            </a:r>
            <a:r>
              <a:rPr lang="en-US" dirty="0"/>
              <a:t>in nodes: </a:t>
            </a:r>
            <a:r>
              <a:rPr lang="en-US" b="1" dirty="0">
                <a:solidFill>
                  <a:srgbClr val="0070C0"/>
                </a:solidFill>
              </a:rPr>
              <a:t>maximize</a:t>
            </a:r>
          </a:p>
          <a:p>
            <a:pPr>
              <a:lnSpc>
                <a:spcPct val="90000"/>
              </a:lnSpc>
            </a:pPr>
            <a:r>
              <a:rPr lang="en-US" dirty="0"/>
              <a:t>Message </a:t>
            </a:r>
            <a:r>
              <a:rPr lang="en-US" b="1" dirty="0"/>
              <a:t>delivery success rate: </a:t>
            </a:r>
            <a:r>
              <a:rPr lang="en-US" b="1" dirty="0">
                <a:solidFill>
                  <a:srgbClr val="0070C0"/>
                </a:solidFill>
              </a:rPr>
              <a:t>maximize</a:t>
            </a:r>
          </a:p>
        </p:txBody>
      </p:sp>
      <p:pic>
        <p:nvPicPr>
          <p:cNvPr id="45060" name="Picture 4" descr="mica2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92400"/>
            <a:ext cx="14859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A1233-CDD2-FC4B-A082-6F43EF4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spc="-150" dirty="0"/>
              <a:t>Link State:</a:t>
            </a:r>
            <a:r>
              <a:rPr lang="en-US" spc="-150" dirty="0"/>
              <a:t> Push full topology map to all routers, </a:t>
            </a:r>
            <a:r>
              <a:rPr lang="en-US" b="1" spc="-150" dirty="0">
                <a:solidFill>
                  <a:srgbClr val="FF0000"/>
                </a:solidFill>
              </a:rPr>
              <a:t>O(# links) state</a:t>
            </a:r>
          </a:p>
          <a:p>
            <a:endParaRPr lang="en-US" dirty="0"/>
          </a:p>
          <a:p>
            <a:r>
              <a:rPr lang="en-US" b="1" spc="-150" dirty="0"/>
              <a:t>Distance Vector:</a:t>
            </a:r>
            <a:r>
              <a:rPr lang="en-US" spc="-150" dirty="0"/>
              <a:t> Push distances across network, </a:t>
            </a:r>
            <a:r>
              <a:rPr lang="en-US" b="1" spc="-150" dirty="0">
                <a:solidFill>
                  <a:srgbClr val="FF0000"/>
                </a:solidFill>
              </a:rPr>
              <a:t>O(# nodes) state </a:t>
            </a:r>
            <a:endParaRPr lang="en-US" b="1" spc="-150" dirty="0"/>
          </a:p>
          <a:p>
            <a:endParaRPr lang="en-US" dirty="0"/>
          </a:p>
          <a:p>
            <a:r>
              <a:rPr lang="en-US" b="1" dirty="0"/>
              <a:t>Dynamic Source Routing (DSR):</a:t>
            </a:r>
          </a:p>
          <a:p>
            <a:pPr lvl="1"/>
            <a:r>
              <a:rPr lang="en-US" dirty="0"/>
              <a:t>Flood queries on-demand to learn source routes</a:t>
            </a:r>
          </a:p>
          <a:p>
            <a:pPr lvl="1"/>
            <a:r>
              <a:rPr lang="en-US" dirty="0"/>
              <a:t>Cache replies, </a:t>
            </a:r>
            <a:r>
              <a:rPr lang="en-US" b="1" dirty="0">
                <a:solidFill>
                  <a:srgbClr val="FF0000"/>
                </a:solidFill>
              </a:rPr>
              <a:t>O(# nodes) state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Internet routing </a:t>
            </a:r>
            <a:r>
              <a:rPr lang="en-US" dirty="0"/>
              <a:t>scales because of </a:t>
            </a:r>
            <a:r>
              <a:rPr lang="en-US" b="1" dirty="0">
                <a:solidFill>
                  <a:srgbClr val="0070C0"/>
                </a:solidFill>
              </a:rPr>
              <a:t>hierarchy &amp;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IP prefix aggregation; </a:t>
            </a:r>
            <a:r>
              <a:rPr lang="en-US" b="1" dirty="0">
                <a:solidFill>
                  <a:srgbClr val="FF0000"/>
                </a:solidFill>
              </a:rPr>
              <a:t>but not easily applicable </a:t>
            </a:r>
            <a:r>
              <a:rPr lang="en-US" dirty="0"/>
              <a:t>in </a:t>
            </a:r>
            <a:r>
              <a:rPr lang="en-US" dirty="0" err="1"/>
              <a:t>sensornets</a:t>
            </a:r>
            <a:endParaRPr lang="en-US" dirty="0"/>
          </a:p>
          <a:p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Routing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2DA46-127B-2442-88E7-CA14B58B730F}"/>
              </a:ext>
            </a:extLst>
          </p:cNvPr>
          <p:cNvSpPr txBox="1"/>
          <p:nvPr/>
        </p:nvSpPr>
        <p:spPr>
          <a:xfrm>
            <a:off x="1238250" y="5555568"/>
            <a:ext cx="65913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we achieve per-node routing state </a:t>
            </a:r>
            <a:r>
              <a:rPr lang="en-US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# nodes?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E8E8C-D7DB-674E-B623-37FB59C4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1.8|24.3|16.2|1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5.2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3|5.9|4.5|13.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4|3.4|11.9|5.6|7.5|23.9|9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  <a:prstDash val="solid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459</TotalTime>
  <Words>2760</Words>
  <Application>Microsoft Macintosh PowerPoint</Application>
  <PresentationFormat>On-screen Show (4:3)</PresentationFormat>
  <Paragraphs>778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Corbel</vt:lpstr>
      <vt:lpstr>Courier New</vt:lpstr>
      <vt:lpstr>Times New Roman</vt:lpstr>
      <vt:lpstr>1_Office Theme</vt:lpstr>
      <vt:lpstr>Geographic and Diversity Routing in Mesh Networks</vt:lpstr>
      <vt:lpstr>Course Contents</vt:lpstr>
      <vt:lpstr>Today</vt:lpstr>
      <vt:lpstr>Context: Ad hoc Routing</vt:lpstr>
      <vt:lpstr>Original Motivation (2000):  Rooftop Networks</vt:lpstr>
      <vt:lpstr>Motivation (2010+): Sensornets++</vt:lpstr>
      <vt:lpstr>The Routing Problem</vt:lpstr>
      <vt:lpstr>Scalability in Sensor Networks</vt:lpstr>
      <vt:lpstr>Scaling Routing</vt:lpstr>
      <vt:lpstr>Greedy Perimeter Stateless Routing (GPSR)</vt:lpstr>
      <vt:lpstr>Assumptions</vt:lpstr>
      <vt:lpstr>Greedy Forwarding</vt:lpstr>
      <vt:lpstr>Greedy Forwarding Failure</vt:lpstr>
      <vt:lpstr>Traversing a face</vt:lpstr>
      <vt:lpstr>Planar vs. Non-planar Graphs</vt:lpstr>
      <vt:lpstr>Planarized Graphs</vt:lpstr>
      <vt:lpstr>Planarized Graphs</vt:lpstr>
      <vt:lpstr>Perimeter Mode Forwarding</vt:lpstr>
      <vt:lpstr>Full Greedy Perimeter Stateless Routing</vt:lpstr>
      <vt:lpstr>Stretch Break and GPSR question</vt:lpstr>
      <vt:lpstr>GPSR: Making it Real</vt:lpstr>
      <vt:lpstr>50-Node Indoor Office Testbed</vt:lpstr>
      <vt:lpstr>Planar, but Partitioned</vt:lpstr>
      <vt:lpstr>Assumptions Redux</vt:lpstr>
      <vt:lpstr>Planarization Pathologies</vt:lpstr>
      <vt:lpstr>Face Routing Failure (Non-Planar)</vt:lpstr>
      <vt:lpstr>Cross-Link Detection Protocol (CLDP): Assumptions and Goals</vt:lpstr>
      <vt:lpstr>CLDP Sketch</vt:lpstr>
      <vt:lpstr>CLDP: A Simple Example</vt:lpstr>
      <vt:lpstr>CLDP and Cul-de-sacs</vt:lpstr>
      <vt:lpstr>Summary: CLDP Protocol</vt:lpstr>
      <vt:lpstr>Meanwhile, back in the testbed…</vt:lpstr>
      <vt:lpstr>CLDP: Packet Delivery Success Rate (200 Nodes; 200 Obstacles)</vt:lpstr>
      <vt:lpstr>Geographic Routing: Conclusions</vt:lpstr>
      <vt:lpstr>Today</vt:lpstr>
      <vt:lpstr>Initial approach: Traditional routing</vt:lpstr>
      <vt:lpstr>But radios aren’t wires</vt:lpstr>
      <vt:lpstr>ExOR: exploiting probabilistic broadcast</vt:lpstr>
      <vt:lpstr>Why ExOR might increase throughput? (1)</vt:lpstr>
      <vt:lpstr>Why ExOR might increase throughput (2)</vt:lpstr>
      <vt:lpstr>ExOR packet batching</vt:lpstr>
      <vt:lpstr>The forwarder list establishes transmit order</vt:lpstr>
      <vt:lpstr>Batch maps track who received what</vt:lpstr>
      <vt:lpstr>Completion</vt:lpstr>
      <vt:lpstr>Transmission timeline</vt:lpstr>
      <vt:lpstr>ExOR uses more links in parallel</vt:lpstr>
      <vt:lpstr>ExOR moves packets farther</vt:lpstr>
      <vt:lpstr>Today</vt:lpstr>
      <vt:lpstr>Network Coding</vt:lpstr>
      <vt:lpstr>Random Linear Codes</vt:lpstr>
      <vt:lpstr>Network Coding: Multicast example</vt:lpstr>
      <vt:lpstr>Network Coding: Multicast Example</vt:lpstr>
      <vt:lpstr>Choice of Coding Matters</vt:lpstr>
      <vt:lpstr>Choice of Coding Matters</vt:lpstr>
      <vt:lpstr>Choice of Coding Matters</vt:lpstr>
      <vt:lpstr>Network coding: Caveats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and Diversity Routing in Mesh Networks</dc:title>
  <dc:creator>Kyle Jamieson</dc:creator>
  <cp:lastModifiedBy>Kyle Jamieson</cp:lastModifiedBy>
  <cp:revision>51</cp:revision>
  <cp:lastPrinted>2018-04-01T18:39:47Z</cp:lastPrinted>
  <dcterms:created xsi:type="dcterms:W3CDTF">2019-02-25T14:34:32Z</dcterms:created>
  <dcterms:modified xsi:type="dcterms:W3CDTF">2019-02-26T22:15:09Z</dcterms:modified>
</cp:coreProperties>
</file>