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70"/>
  </p:notesMasterIdLst>
  <p:handoutMasterIdLst>
    <p:handoutMasterId r:id="rId71"/>
  </p:handoutMasterIdLst>
  <p:sldIdLst>
    <p:sldId id="388" r:id="rId2"/>
    <p:sldId id="472" r:id="rId3"/>
    <p:sldId id="674" r:id="rId4"/>
    <p:sldId id="675" r:id="rId5"/>
    <p:sldId id="676" r:id="rId6"/>
    <p:sldId id="677" r:id="rId7"/>
    <p:sldId id="678" r:id="rId8"/>
    <p:sldId id="679" r:id="rId9"/>
    <p:sldId id="680" r:id="rId10"/>
    <p:sldId id="682" r:id="rId11"/>
    <p:sldId id="683" r:id="rId12"/>
    <p:sldId id="684" r:id="rId13"/>
    <p:sldId id="685" r:id="rId14"/>
    <p:sldId id="686" r:id="rId15"/>
    <p:sldId id="405" r:id="rId16"/>
    <p:sldId id="457" r:id="rId17"/>
    <p:sldId id="402" r:id="rId18"/>
    <p:sldId id="459" r:id="rId19"/>
    <p:sldId id="473" r:id="rId20"/>
    <p:sldId id="406" r:id="rId21"/>
    <p:sldId id="407" r:id="rId22"/>
    <p:sldId id="474" r:id="rId23"/>
    <p:sldId id="687" r:id="rId24"/>
    <p:sldId id="462" r:id="rId25"/>
    <p:sldId id="477" r:id="rId26"/>
    <p:sldId id="478" r:id="rId27"/>
    <p:sldId id="480" r:id="rId28"/>
    <p:sldId id="486" r:id="rId29"/>
    <p:sldId id="479" r:id="rId30"/>
    <p:sldId id="475" r:id="rId31"/>
    <p:sldId id="483" r:id="rId32"/>
    <p:sldId id="485" r:id="rId33"/>
    <p:sldId id="482" r:id="rId34"/>
    <p:sldId id="469" r:id="rId35"/>
    <p:sldId id="487" r:id="rId36"/>
    <p:sldId id="488" r:id="rId37"/>
    <p:sldId id="690" r:id="rId38"/>
    <p:sldId id="688" r:id="rId39"/>
    <p:sldId id="419" r:id="rId40"/>
    <p:sldId id="420" r:id="rId41"/>
    <p:sldId id="421" r:id="rId42"/>
    <p:sldId id="422" r:id="rId43"/>
    <p:sldId id="423" r:id="rId44"/>
    <p:sldId id="424" r:id="rId45"/>
    <p:sldId id="426" r:id="rId46"/>
    <p:sldId id="427" r:id="rId47"/>
    <p:sldId id="428" r:id="rId48"/>
    <p:sldId id="689" r:id="rId49"/>
    <p:sldId id="430" r:id="rId50"/>
    <p:sldId id="431" r:id="rId51"/>
    <p:sldId id="437" r:id="rId52"/>
    <p:sldId id="438" r:id="rId53"/>
    <p:sldId id="441" r:id="rId54"/>
    <p:sldId id="442" r:id="rId55"/>
    <p:sldId id="443" r:id="rId56"/>
    <p:sldId id="445" r:id="rId57"/>
    <p:sldId id="446" r:id="rId58"/>
    <p:sldId id="447" r:id="rId59"/>
    <p:sldId id="448" r:id="rId60"/>
    <p:sldId id="449" r:id="rId61"/>
    <p:sldId id="450" r:id="rId62"/>
    <p:sldId id="456" r:id="rId63"/>
    <p:sldId id="491" r:id="rId64"/>
    <p:sldId id="432" r:id="rId65"/>
    <p:sldId id="434" r:id="rId66"/>
    <p:sldId id="436" r:id="rId67"/>
    <p:sldId id="439" r:id="rId68"/>
    <p:sldId id="440" r:id="rId69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FF99"/>
    <a:srgbClr val="CCFFFF"/>
    <a:srgbClr val="92D050"/>
    <a:srgbClr val="FF3300"/>
    <a:srgbClr val="FFCC99"/>
    <a:srgbClr val="0000FF"/>
    <a:srgbClr val="FF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33" autoAdjust="0"/>
    <p:restoredTop sz="93680" autoAdjust="0"/>
  </p:normalViewPr>
  <p:slideViewPr>
    <p:cSldViewPr snapToGrid="0">
      <p:cViewPr varScale="1">
        <p:scale>
          <a:sx n="111" d="100"/>
          <a:sy n="111" d="100"/>
        </p:scale>
        <p:origin x="146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0"/>
    </p:cViewPr>
  </p:outlineViewPr>
  <p:notesTextViewPr>
    <p:cViewPr>
      <p:scale>
        <a:sx n="105" d="100"/>
        <a:sy n="10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4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4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9" y="4560889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66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79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59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53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39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433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58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166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082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897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85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102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829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090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123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684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47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7837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712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649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223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558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72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412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613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483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410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94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729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779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825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491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8426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05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19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549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162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3347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9447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9428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3353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67962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764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7163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70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5884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0937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2387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2226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143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8854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3767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5717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3051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6492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95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8263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1902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1738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4087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6198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0126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7299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5872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8642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55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89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97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10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400" y="178755"/>
            <a:ext cx="8763000" cy="62982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32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32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32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42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z="3600" spc="-10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5936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z="3600" spc="-10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z="3600" spc="-10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pc="-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92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3" Type="http://schemas.openxmlformats.org/officeDocument/2006/relationships/image" Target="../media/image5.png"/><Relationship Id="rId7" Type="http://schemas.openxmlformats.org/officeDocument/2006/relationships/image" Target="../media/image9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if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notesSlide" Target="../notesSlides/notesSlide4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3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Link</a:t>
            </a:r>
            <a:r>
              <a:rPr lang="zh-CN" altLang="en-US" dirty="0"/>
              <a:t> </a:t>
            </a:r>
            <a:r>
              <a:rPr lang="en-US" altLang="zh-CN" dirty="0"/>
              <a:t>Layer</a:t>
            </a:r>
            <a:r>
              <a:rPr lang="zh-CN" altLang="en-US" dirty="0"/>
              <a:t> </a:t>
            </a:r>
            <a:r>
              <a:rPr lang="en-US" altLang="zh-CN" dirty="0"/>
              <a:t>I:</a:t>
            </a:r>
            <a:r>
              <a:rPr lang="zh-CN" altLang="en-US" dirty="0"/>
              <a:t> </a:t>
            </a:r>
            <a:r>
              <a:rPr lang="en-US" altLang="zh-CN" dirty="0"/>
              <a:t>Link Establishment,</a:t>
            </a:r>
            <a:br>
              <a:rPr lang="en-US" altLang="zh-CN" dirty="0"/>
            </a:br>
            <a:r>
              <a:rPr lang="en-US" altLang="zh-CN" dirty="0"/>
              <a:t>Medium Access Control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COS </a:t>
            </a:r>
            <a:r>
              <a:rPr lang="en-US" altLang="zh-CN" sz="2800" dirty="0"/>
              <a:t>463</a:t>
            </a:r>
            <a:r>
              <a:rPr lang="en-US" sz="2800" dirty="0"/>
              <a:t>: Wireless </a:t>
            </a:r>
            <a:r>
              <a:rPr lang="en-US" altLang="zh-CN" sz="2800" dirty="0"/>
              <a:t>Networks</a:t>
            </a:r>
            <a:endParaRPr lang="en-US" sz="2800" dirty="0"/>
          </a:p>
          <a:p>
            <a:r>
              <a:rPr lang="en-US" altLang="zh-CN" sz="2800" dirty="0"/>
              <a:t>Lecture</a:t>
            </a:r>
            <a:r>
              <a:rPr lang="zh-CN" altLang="en-US" sz="2800" dirty="0"/>
              <a:t> </a:t>
            </a:r>
            <a:r>
              <a:rPr lang="en-US" altLang="zh-CN" dirty="0"/>
              <a:t>4</a:t>
            </a:r>
            <a:endParaRPr lang="en-US" sz="2800" dirty="0"/>
          </a:p>
          <a:p>
            <a:r>
              <a:rPr lang="en-US" b="1" dirty="0"/>
              <a:t>Kyle Jamieson</a:t>
            </a:r>
          </a:p>
        </p:txBody>
      </p:sp>
    </p:spTree>
    <p:extLst>
      <p:ext uri="{BB962C8B-B14F-4D97-AF65-F5344CB8AC3E}">
        <p14:creationId xmlns:p14="http://schemas.microsoft.com/office/powerpoint/2010/main" val="1045110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778D65-A846-9D43-9642-A8E979B1C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1045048"/>
          </a:xfrm>
        </p:spPr>
        <p:txBody>
          <a:bodyPr/>
          <a:lstStyle/>
          <a:p>
            <a:r>
              <a:rPr lang="en-US" b="1" dirty="0"/>
              <a:t>Discovery step</a:t>
            </a:r>
          </a:p>
          <a:p>
            <a:pPr lvl="1"/>
            <a:r>
              <a:rPr lang="en-US" dirty="0"/>
              <a:t>Same as before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4B4A81-0865-E14E-A396-F30CAD9E4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94A88BB-90A7-EC4A-88DC-C1F9E9063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Wi-Fi Handoff Process: High-Level View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8FEA479-42DC-334D-9A90-00247F7ADAF4}"/>
              </a:ext>
            </a:extLst>
          </p:cNvPr>
          <p:cNvGrpSpPr/>
          <p:nvPr/>
        </p:nvGrpSpPr>
        <p:grpSpPr>
          <a:xfrm>
            <a:off x="4230777" y="1535905"/>
            <a:ext cx="4294098" cy="1844090"/>
            <a:chOff x="87147" y="1535905"/>
            <a:chExt cx="8437728" cy="3623562"/>
          </a:xfrm>
        </p:grpSpPr>
        <p:pic>
          <p:nvPicPr>
            <p:cNvPr id="6" name="Picture 23" descr="MCj03984990000[1]">
              <a:extLst>
                <a:ext uri="{FF2B5EF4-FFF2-40B4-BE49-F238E27FC236}">
                  <a16:creationId xmlns:a16="http://schemas.microsoft.com/office/drawing/2014/main" id="{530674DD-78DD-C24C-9032-B345C3D4AC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5110" y="2869590"/>
              <a:ext cx="912813" cy="841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3" descr="MCj03984990000[1]">
              <a:extLst>
                <a:ext uri="{FF2B5EF4-FFF2-40B4-BE49-F238E27FC236}">
                  <a16:creationId xmlns:a16="http://schemas.microsoft.com/office/drawing/2014/main" id="{BED198BF-01E9-C94B-8B3A-686D48F6E2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3837" y="3460140"/>
              <a:ext cx="912813" cy="841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Arc 7">
              <a:extLst>
                <a:ext uri="{FF2B5EF4-FFF2-40B4-BE49-F238E27FC236}">
                  <a16:creationId xmlns:a16="http://schemas.microsoft.com/office/drawing/2014/main" id="{A3BFBFED-3B91-4D4A-8993-C9B037C34BB2}"/>
                </a:ext>
              </a:extLst>
            </p:cNvPr>
            <p:cNvSpPr/>
            <p:nvPr/>
          </p:nvSpPr>
          <p:spPr>
            <a:xfrm>
              <a:off x="1657350" y="1965980"/>
              <a:ext cx="2711266" cy="2711266"/>
            </a:xfrm>
            <a:prstGeom prst="arc">
              <a:avLst>
                <a:gd name="adj1" fmla="val 948103"/>
                <a:gd name="adj2" fmla="val 8429326"/>
              </a:avLst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A00DB527-E8AC-0744-B588-FEC5561F8536}"/>
                </a:ext>
              </a:extLst>
            </p:cNvPr>
            <p:cNvSpPr/>
            <p:nvPr/>
          </p:nvSpPr>
          <p:spPr>
            <a:xfrm>
              <a:off x="5813609" y="2448201"/>
              <a:ext cx="2711266" cy="2711266"/>
            </a:xfrm>
            <a:prstGeom prst="arc">
              <a:avLst>
                <a:gd name="adj1" fmla="val 19401951"/>
                <a:gd name="adj2" fmla="val 10756532"/>
              </a:avLst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54544B9-F262-3642-AEC1-204AFC59592C}"/>
                </a:ext>
              </a:extLst>
            </p:cNvPr>
            <p:cNvSpPr/>
            <p:nvPr/>
          </p:nvSpPr>
          <p:spPr>
            <a:xfrm>
              <a:off x="2657476" y="4104667"/>
              <a:ext cx="5429250" cy="686348"/>
            </a:xfrm>
            <a:custGeom>
              <a:avLst/>
              <a:gdLst>
                <a:gd name="connsiteX0" fmla="*/ 0 w 4448175"/>
                <a:gd name="connsiteY0" fmla="*/ 11368 h 659068"/>
                <a:gd name="connsiteX1" fmla="*/ 2085975 w 4448175"/>
                <a:gd name="connsiteY1" fmla="*/ 87568 h 659068"/>
                <a:gd name="connsiteX2" fmla="*/ 4448175 w 4448175"/>
                <a:gd name="connsiteY2" fmla="*/ 659068 h 659068"/>
                <a:gd name="connsiteX3" fmla="*/ 4448175 w 4448175"/>
                <a:gd name="connsiteY3" fmla="*/ 659068 h 659068"/>
                <a:gd name="connsiteX0" fmla="*/ 0 w 4685372"/>
                <a:gd name="connsiteY0" fmla="*/ 11368 h 672707"/>
                <a:gd name="connsiteX1" fmla="*/ 2085975 w 4685372"/>
                <a:gd name="connsiteY1" fmla="*/ 87568 h 672707"/>
                <a:gd name="connsiteX2" fmla="*/ 4448175 w 4685372"/>
                <a:gd name="connsiteY2" fmla="*/ 659068 h 672707"/>
                <a:gd name="connsiteX3" fmla="*/ 4648200 w 4685372"/>
                <a:gd name="connsiteY3" fmla="*/ 478093 h 672707"/>
                <a:gd name="connsiteX0" fmla="*/ 0 w 5429250"/>
                <a:gd name="connsiteY0" fmla="*/ 38100 h 686348"/>
                <a:gd name="connsiteX1" fmla="*/ 2085975 w 5429250"/>
                <a:gd name="connsiteY1" fmla="*/ 114300 h 686348"/>
                <a:gd name="connsiteX2" fmla="*/ 4448175 w 5429250"/>
                <a:gd name="connsiteY2" fmla="*/ 685800 h 686348"/>
                <a:gd name="connsiteX3" fmla="*/ 5429250 w 5429250"/>
                <a:gd name="connsiteY3" fmla="*/ 0 h 68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29250" h="686348">
                  <a:moveTo>
                    <a:pt x="0" y="38100"/>
                  </a:moveTo>
                  <a:cubicBezTo>
                    <a:pt x="672306" y="22225"/>
                    <a:pt x="1344613" y="6350"/>
                    <a:pt x="2085975" y="114300"/>
                  </a:cubicBezTo>
                  <a:cubicBezTo>
                    <a:pt x="2827338" y="222250"/>
                    <a:pt x="3890963" y="704850"/>
                    <a:pt x="4448175" y="685800"/>
                  </a:cubicBezTo>
                  <a:cubicBezTo>
                    <a:pt x="5005387" y="666750"/>
                    <a:pt x="5362575" y="60325"/>
                    <a:pt x="542925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pic>
          <p:nvPicPr>
            <p:cNvPr id="11" name="Picture 24" descr="MCj04040390000[1]">
              <a:extLst>
                <a:ext uri="{FF2B5EF4-FFF2-40B4-BE49-F238E27FC236}">
                  <a16:creationId xmlns:a16="http://schemas.microsoft.com/office/drawing/2014/main" id="{3249A412-7160-344C-8230-8B7D3B24B1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1194" y="4269103"/>
              <a:ext cx="665162" cy="655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4126AFC-8653-8A43-9C24-C9C7C41C1C68}"/>
                </a:ext>
              </a:extLst>
            </p:cNvPr>
            <p:cNvCxnSpPr>
              <a:stCxn id="6" idx="3"/>
              <a:endCxn id="7" idx="0"/>
            </p:cNvCxnSpPr>
            <p:nvPr/>
          </p:nvCxnSpPr>
          <p:spPr>
            <a:xfrm>
              <a:off x="3457923" y="3290278"/>
              <a:ext cx="3572321" cy="169862"/>
            </a:xfrm>
            <a:prstGeom prst="bentConnector2">
              <a:avLst/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laptop">
              <a:extLst>
                <a:ext uri="{FF2B5EF4-FFF2-40B4-BE49-F238E27FC236}">
                  <a16:creationId xmlns:a16="http://schemas.microsoft.com/office/drawing/2014/main" id="{7AC3EB6E-5D18-8346-A0CF-2B9A33B65773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88576" y="1537302"/>
              <a:ext cx="649288" cy="60960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0 h 21600"/>
                <a:gd name="T10" fmla="*/ 2147483647 w 21600"/>
                <a:gd name="T11" fmla="*/ 2147483647 h 21600"/>
                <a:gd name="T12" fmla="*/ 0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445 w 21600"/>
                <a:gd name="T25" fmla="*/ 1858 h 21600"/>
                <a:gd name="T26" fmla="*/ 17311 w 21600"/>
                <a:gd name="T27" fmla="*/ 12323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100" b="0" dirty="0">
                <a:latin typeface="Arial (null)"/>
              </a:endParaRPr>
            </a:p>
          </p:txBody>
        </p:sp>
        <p:sp>
          <p:nvSpPr>
            <p:cNvPr id="14" name="Text Box 22">
              <a:extLst>
                <a:ext uri="{FF2B5EF4-FFF2-40B4-BE49-F238E27FC236}">
                  <a16:creationId xmlns:a16="http://schemas.microsoft.com/office/drawing/2014/main" id="{C756F1CF-04B3-3740-B3EC-121D0EAC10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47" y="2174878"/>
              <a:ext cx="1225917" cy="5140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100" dirty="0">
                  <a:latin typeface="Arial (null)"/>
                  <a:ea typeface="ＭＳ Ｐゴシック" charset="0"/>
                </a:rPr>
                <a:t>Server</a:t>
              </a:r>
            </a:p>
          </p:txBody>
        </p:sp>
        <p:cxnSp>
          <p:nvCxnSpPr>
            <p:cNvPr id="15" name="Straight Connector 11">
              <a:extLst>
                <a:ext uri="{FF2B5EF4-FFF2-40B4-BE49-F238E27FC236}">
                  <a16:creationId xmlns:a16="http://schemas.microsoft.com/office/drawing/2014/main" id="{1DE52EEA-CBE4-6744-8AD9-9A807E682D87}"/>
                </a:ext>
              </a:extLst>
            </p:cNvPr>
            <p:cNvCxnSpPr>
              <a:cxnSpLocks/>
              <a:stCxn id="6" idx="0"/>
              <a:endCxn id="16" idx="0"/>
            </p:cNvCxnSpPr>
            <p:nvPr/>
          </p:nvCxnSpPr>
          <p:spPr>
            <a:xfrm rot="16200000" flipV="1">
              <a:off x="2085145" y="1953218"/>
              <a:ext cx="1043170" cy="789574"/>
            </a:xfrm>
            <a:prstGeom prst="bentConnector2">
              <a:avLst/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Cloud 15">
              <a:extLst>
                <a:ext uri="{FF2B5EF4-FFF2-40B4-BE49-F238E27FC236}">
                  <a16:creationId xmlns:a16="http://schemas.microsoft.com/office/drawing/2014/main" id="{3D416ABC-DA90-7042-9286-8A35E9F894CB}"/>
                </a:ext>
              </a:extLst>
            </p:cNvPr>
            <p:cNvSpPr/>
            <p:nvPr/>
          </p:nvSpPr>
          <p:spPr>
            <a:xfrm>
              <a:off x="1508875" y="1535905"/>
              <a:ext cx="703654" cy="581029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00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8" name="Straight Connector 11">
              <a:extLst>
                <a:ext uri="{FF2B5EF4-FFF2-40B4-BE49-F238E27FC236}">
                  <a16:creationId xmlns:a16="http://schemas.microsoft.com/office/drawing/2014/main" id="{84E98C61-64BB-EA45-B177-78BEA39FB2D2}"/>
                </a:ext>
              </a:extLst>
            </p:cNvPr>
            <p:cNvCxnSpPr>
              <a:cxnSpLocks/>
              <a:stCxn id="16" idx="2"/>
            </p:cNvCxnSpPr>
            <p:nvPr/>
          </p:nvCxnSpPr>
          <p:spPr>
            <a:xfrm rot="10800000" flipV="1">
              <a:off x="1037864" y="1826419"/>
              <a:ext cx="473194" cy="1"/>
            </a:xfrm>
            <a:prstGeom prst="bentConnector3">
              <a:avLst>
                <a:gd name="adj1" fmla="val 50000"/>
              </a:avLst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428DE4C2-1951-4446-9A9D-5FE75BF03D99}"/>
              </a:ext>
            </a:extLst>
          </p:cNvPr>
          <p:cNvSpPr txBox="1">
            <a:spLocks/>
          </p:cNvSpPr>
          <p:nvPr/>
        </p:nvSpPr>
        <p:spPr bwMode="auto">
          <a:xfrm>
            <a:off x="152400" y="2965702"/>
            <a:ext cx="8763000" cy="346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Authentication step</a:t>
            </a:r>
          </a:p>
          <a:p>
            <a:pPr lvl="1"/>
            <a:r>
              <a:rPr lang="en-US" b="0" dirty="0"/>
              <a:t>Same as before</a:t>
            </a:r>
          </a:p>
          <a:p>
            <a:endParaRPr lang="en-US" b="0" dirty="0"/>
          </a:p>
          <a:p>
            <a:endParaRPr lang="en-US" b="0" dirty="0"/>
          </a:p>
          <a:p>
            <a:r>
              <a:rPr lang="en-US" i="1" dirty="0">
                <a:solidFill>
                  <a:srgbClr val="0070C0"/>
                </a:solidFill>
              </a:rPr>
              <a:t>Reassociation step</a:t>
            </a:r>
          </a:p>
          <a:p>
            <a:pPr lvl="1"/>
            <a:r>
              <a:rPr lang="en-US" b="0" dirty="0"/>
              <a:t>Replaces </a:t>
            </a:r>
            <a:r>
              <a:rPr lang="en-US" dirty="0"/>
              <a:t>association step </a:t>
            </a:r>
            <a:r>
              <a:rPr lang="en-US" b="0" dirty="0"/>
              <a:t>of the connection process discussed before</a:t>
            </a: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570879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4961CC-622A-D449-A8D1-03EFA9E27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3958388"/>
            <a:ext cx="8763000" cy="251861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7030A0"/>
                </a:solidFill>
              </a:rPr>
              <a:t>Reassociation Request:</a:t>
            </a:r>
            <a:r>
              <a:rPr lang="en-US" dirty="0"/>
              <a:t> Client asks new AP to connect</a:t>
            </a:r>
          </a:p>
          <a:p>
            <a:pPr marL="914400" lvl="1" indent="-514350"/>
            <a:r>
              <a:rPr lang="en-US" dirty="0"/>
              <a:t>Supplies old AP identifier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IAPP Move request: </a:t>
            </a:r>
            <a:r>
              <a:rPr lang="en-US" dirty="0"/>
              <a:t>New AP asks for old AP’s state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IAPP Move response: </a:t>
            </a:r>
            <a:r>
              <a:rPr lang="en-US" dirty="0"/>
              <a:t>Old AP supplies state to new AP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7030A0"/>
                </a:solidFill>
              </a:rPr>
              <a:t>Reassociation Response: </a:t>
            </a:r>
            <a:r>
              <a:rPr lang="en-US" dirty="0"/>
              <a:t>“Commit” step, data may flow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F702DF-264D-6440-B211-B24015588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1EC1AF-6B26-D34A-9AC6-5E160A058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Wi-Fi Handoff: </a:t>
            </a:r>
            <a:r>
              <a:rPr lang="en-US" dirty="0" err="1"/>
              <a:t>Reassociation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26E101E-F9C0-BE4C-B4E6-F162CA7C1053}"/>
              </a:ext>
            </a:extLst>
          </p:cNvPr>
          <p:cNvGrpSpPr/>
          <p:nvPr/>
        </p:nvGrpSpPr>
        <p:grpSpPr>
          <a:xfrm>
            <a:off x="2386851" y="1767788"/>
            <a:ext cx="4294098" cy="1844090"/>
            <a:chOff x="87147" y="1535905"/>
            <a:chExt cx="8437728" cy="3623562"/>
          </a:xfrm>
        </p:grpSpPr>
        <p:pic>
          <p:nvPicPr>
            <p:cNvPr id="7" name="Picture 23" descr="MCj03984990000[1]">
              <a:extLst>
                <a:ext uri="{FF2B5EF4-FFF2-40B4-BE49-F238E27FC236}">
                  <a16:creationId xmlns:a16="http://schemas.microsoft.com/office/drawing/2014/main" id="{2B47D870-3CBA-A54D-813C-A4EE0A332B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5110" y="2869590"/>
              <a:ext cx="912813" cy="841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3" descr="MCj03984990000[1]">
              <a:extLst>
                <a:ext uri="{FF2B5EF4-FFF2-40B4-BE49-F238E27FC236}">
                  <a16:creationId xmlns:a16="http://schemas.microsoft.com/office/drawing/2014/main" id="{170DB130-B6A8-F049-9605-31C742241C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3837" y="3460140"/>
              <a:ext cx="912813" cy="841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Arc 8">
              <a:extLst>
                <a:ext uri="{FF2B5EF4-FFF2-40B4-BE49-F238E27FC236}">
                  <a16:creationId xmlns:a16="http://schemas.microsoft.com/office/drawing/2014/main" id="{DCD9B804-E440-9648-BD80-E02D8EC6620C}"/>
                </a:ext>
              </a:extLst>
            </p:cNvPr>
            <p:cNvSpPr/>
            <p:nvPr/>
          </p:nvSpPr>
          <p:spPr>
            <a:xfrm>
              <a:off x="1657350" y="1965980"/>
              <a:ext cx="2711266" cy="2711266"/>
            </a:xfrm>
            <a:prstGeom prst="arc">
              <a:avLst>
                <a:gd name="adj1" fmla="val 948103"/>
                <a:gd name="adj2" fmla="val 8429326"/>
              </a:avLst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2A96EDC3-0309-6E45-B926-7A0A4C52EA56}"/>
                </a:ext>
              </a:extLst>
            </p:cNvPr>
            <p:cNvSpPr/>
            <p:nvPr/>
          </p:nvSpPr>
          <p:spPr>
            <a:xfrm>
              <a:off x="5813609" y="2448201"/>
              <a:ext cx="2711266" cy="2711266"/>
            </a:xfrm>
            <a:prstGeom prst="arc">
              <a:avLst>
                <a:gd name="adj1" fmla="val 19401951"/>
                <a:gd name="adj2" fmla="val 10756532"/>
              </a:avLst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BFB8899-F3A5-E64E-9BD0-C342A6F06DEB}"/>
                </a:ext>
              </a:extLst>
            </p:cNvPr>
            <p:cNvSpPr/>
            <p:nvPr/>
          </p:nvSpPr>
          <p:spPr>
            <a:xfrm>
              <a:off x="2657476" y="4104667"/>
              <a:ext cx="5429250" cy="686348"/>
            </a:xfrm>
            <a:custGeom>
              <a:avLst/>
              <a:gdLst>
                <a:gd name="connsiteX0" fmla="*/ 0 w 4448175"/>
                <a:gd name="connsiteY0" fmla="*/ 11368 h 659068"/>
                <a:gd name="connsiteX1" fmla="*/ 2085975 w 4448175"/>
                <a:gd name="connsiteY1" fmla="*/ 87568 h 659068"/>
                <a:gd name="connsiteX2" fmla="*/ 4448175 w 4448175"/>
                <a:gd name="connsiteY2" fmla="*/ 659068 h 659068"/>
                <a:gd name="connsiteX3" fmla="*/ 4448175 w 4448175"/>
                <a:gd name="connsiteY3" fmla="*/ 659068 h 659068"/>
                <a:gd name="connsiteX0" fmla="*/ 0 w 4685372"/>
                <a:gd name="connsiteY0" fmla="*/ 11368 h 672707"/>
                <a:gd name="connsiteX1" fmla="*/ 2085975 w 4685372"/>
                <a:gd name="connsiteY1" fmla="*/ 87568 h 672707"/>
                <a:gd name="connsiteX2" fmla="*/ 4448175 w 4685372"/>
                <a:gd name="connsiteY2" fmla="*/ 659068 h 672707"/>
                <a:gd name="connsiteX3" fmla="*/ 4648200 w 4685372"/>
                <a:gd name="connsiteY3" fmla="*/ 478093 h 672707"/>
                <a:gd name="connsiteX0" fmla="*/ 0 w 5429250"/>
                <a:gd name="connsiteY0" fmla="*/ 38100 h 686348"/>
                <a:gd name="connsiteX1" fmla="*/ 2085975 w 5429250"/>
                <a:gd name="connsiteY1" fmla="*/ 114300 h 686348"/>
                <a:gd name="connsiteX2" fmla="*/ 4448175 w 5429250"/>
                <a:gd name="connsiteY2" fmla="*/ 685800 h 686348"/>
                <a:gd name="connsiteX3" fmla="*/ 5429250 w 5429250"/>
                <a:gd name="connsiteY3" fmla="*/ 0 h 68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29250" h="686348">
                  <a:moveTo>
                    <a:pt x="0" y="38100"/>
                  </a:moveTo>
                  <a:cubicBezTo>
                    <a:pt x="672306" y="22225"/>
                    <a:pt x="1344613" y="6350"/>
                    <a:pt x="2085975" y="114300"/>
                  </a:cubicBezTo>
                  <a:cubicBezTo>
                    <a:pt x="2827338" y="222250"/>
                    <a:pt x="3890963" y="704850"/>
                    <a:pt x="4448175" y="685800"/>
                  </a:cubicBezTo>
                  <a:cubicBezTo>
                    <a:pt x="5005387" y="666750"/>
                    <a:pt x="5362575" y="60325"/>
                    <a:pt x="542925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pic>
          <p:nvPicPr>
            <p:cNvPr id="12" name="Picture 24" descr="MCj04040390000[1]">
              <a:extLst>
                <a:ext uri="{FF2B5EF4-FFF2-40B4-BE49-F238E27FC236}">
                  <a16:creationId xmlns:a16="http://schemas.microsoft.com/office/drawing/2014/main" id="{277691E7-E655-E343-9634-B23DA26F9F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1194" y="4269103"/>
              <a:ext cx="665162" cy="655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" name="Straight Connector 11">
              <a:extLst>
                <a:ext uri="{FF2B5EF4-FFF2-40B4-BE49-F238E27FC236}">
                  <a16:creationId xmlns:a16="http://schemas.microsoft.com/office/drawing/2014/main" id="{AE9F37E2-834F-924F-BDBB-550A39C3EA63}"/>
                </a:ext>
              </a:extLst>
            </p:cNvPr>
            <p:cNvCxnSpPr>
              <a:stCxn id="7" idx="3"/>
              <a:endCxn id="8" idx="0"/>
            </p:cNvCxnSpPr>
            <p:nvPr/>
          </p:nvCxnSpPr>
          <p:spPr>
            <a:xfrm>
              <a:off x="3457923" y="3290278"/>
              <a:ext cx="3572321" cy="169862"/>
            </a:xfrm>
            <a:prstGeom prst="bentConnector2">
              <a:avLst/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laptop">
              <a:extLst>
                <a:ext uri="{FF2B5EF4-FFF2-40B4-BE49-F238E27FC236}">
                  <a16:creationId xmlns:a16="http://schemas.microsoft.com/office/drawing/2014/main" id="{B76655FE-BFCC-8346-AEAB-6272377EEB25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88576" y="1537302"/>
              <a:ext cx="649288" cy="60960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0 h 21600"/>
                <a:gd name="T10" fmla="*/ 2147483647 w 21600"/>
                <a:gd name="T11" fmla="*/ 2147483647 h 21600"/>
                <a:gd name="T12" fmla="*/ 0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445 w 21600"/>
                <a:gd name="T25" fmla="*/ 1858 h 21600"/>
                <a:gd name="T26" fmla="*/ 17311 w 21600"/>
                <a:gd name="T27" fmla="*/ 12323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100" b="0" dirty="0">
                <a:latin typeface="Arial (null)"/>
              </a:endParaRPr>
            </a:p>
          </p:txBody>
        </p:sp>
        <p:sp>
          <p:nvSpPr>
            <p:cNvPr id="15" name="Text Box 22">
              <a:extLst>
                <a:ext uri="{FF2B5EF4-FFF2-40B4-BE49-F238E27FC236}">
                  <a16:creationId xmlns:a16="http://schemas.microsoft.com/office/drawing/2014/main" id="{D9D5280B-0968-D947-A491-BA54E0CBCF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47" y="2174878"/>
              <a:ext cx="1225917" cy="5140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100" dirty="0">
                  <a:latin typeface="Arial (null)"/>
                  <a:ea typeface="ＭＳ Ｐゴシック" charset="0"/>
                </a:rPr>
                <a:t>Server</a:t>
              </a:r>
            </a:p>
          </p:txBody>
        </p:sp>
        <p:cxnSp>
          <p:nvCxnSpPr>
            <p:cNvPr id="16" name="Straight Connector 11">
              <a:extLst>
                <a:ext uri="{FF2B5EF4-FFF2-40B4-BE49-F238E27FC236}">
                  <a16:creationId xmlns:a16="http://schemas.microsoft.com/office/drawing/2014/main" id="{846A5A47-4D76-F54D-8E57-7C1748EF4E74}"/>
                </a:ext>
              </a:extLst>
            </p:cNvPr>
            <p:cNvCxnSpPr>
              <a:cxnSpLocks/>
              <a:stCxn id="7" idx="0"/>
              <a:endCxn id="17" idx="0"/>
            </p:cNvCxnSpPr>
            <p:nvPr/>
          </p:nvCxnSpPr>
          <p:spPr>
            <a:xfrm rot="16200000" flipV="1">
              <a:off x="2085145" y="1953218"/>
              <a:ext cx="1043170" cy="789574"/>
            </a:xfrm>
            <a:prstGeom prst="bentConnector2">
              <a:avLst/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Cloud 16">
              <a:extLst>
                <a:ext uri="{FF2B5EF4-FFF2-40B4-BE49-F238E27FC236}">
                  <a16:creationId xmlns:a16="http://schemas.microsoft.com/office/drawing/2014/main" id="{EA034522-468E-5E4A-B827-CB29456E2E0E}"/>
                </a:ext>
              </a:extLst>
            </p:cNvPr>
            <p:cNvSpPr/>
            <p:nvPr/>
          </p:nvSpPr>
          <p:spPr>
            <a:xfrm>
              <a:off x="1508875" y="1535905"/>
              <a:ext cx="703654" cy="581029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00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8" name="Straight Connector 11">
              <a:extLst>
                <a:ext uri="{FF2B5EF4-FFF2-40B4-BE49-F238E27FC236}">
                  <a16:creationId xmlns:a16="http://schemas.microsoft.com/office/drawing/2014/main" id="{76793C55-B613-B149-AF9F-06FABD620CB3}"/>
                </a:ext>
              </a:extLst>
            </p:cNvPr>
            <p:cNvCxnSpPr>
              <a:cxnSpLocks/>
              <a:stCxn id="17" idx="2"/>
            </p:cNvCxnSpPr>
            <p:nvPr/>
          </p:nvCxnSpPr>
          <p:spPr>
            <a:xfrm rot="10800000" flipV="1">
              <a:off x="1037864" y="1826419"/>
              <a:ext cx="473194" cy="1"/>
            </a:xfrm>
            <a:prstGeom prst="bentConnector3">
              <a:avLst>
                <a:gd name="adj1" fmla="val 50000"/>
              </a:avLst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DB5434E-E3DB-4E4D-B99F-2D5ABBF78564}"/>
              </a:ext>
            </a:extLst>
          </p:cNvPr>
          <p:cNvCxnSpPr>
            <a:cxnSpLocks/>
          </p:cNvCxnSpPr>
          <p:nvPr/>
        </p:nvCxnSpPr>
        <p:spPr>
          <a:xfrm flipV="1">
            <a:off x="5444047" y="2847937"/>
            <a:ext cx="382524" cy="257942"/>
          </a:xfrm>
          <a:prstGeom prst="straightConnector1">
            <a:avLst/>
          </a:prstGeom>
          <a:ln>
            <a:solidFill>
              <a:srgbClr val="7030A0"/>
            </a:solidFill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BFC76BD-ABF3-C442-BB77-A7CB0D49D2E2}"/>
              </a:ext>
            </a:extLst>
          </p:cNvPr>
          <p:cNvCxnSpPr>
            <a:cxnSpLocks/>
          </p:cNvCxnSpPr>
          <p:nvPr/>
        </p:nvCxnSpPr>
        <p:spPr>
          <a:xfrm flipH="1">
            <a:off x="4277976" y="2446522"/>
            <a:ext cx="1499417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1D4A95C-C895-3A4A-A609-67661A6468BE}"/>
              </a:ext>
            </a:extLst>
          </p:cNvPr>
          <p:cNvCxnSpPr>
            <a:cxnSpLocks/>
          </p:cNvCxnSpPr>
          <p:nvPr/>
        </p:nvCxnSpPr>
        <p:spPr>
          <a:xfrm>
            <a:off x="4565761" y="2232070"/>
            <a:ext cx="1308983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D20141E-70FE-B94D-8013-D34C5EB6BD36}"/>
              </a:ext>
            </a:extLst>
          </p:cNvPr>
          <p:cNvCxnSpPr>
            <a:cxnSpLocks/>
          </p:cNvCxnSpPr>
          <p:nvPr/>
        </p:nvCxnSpPr>
        <p:spPr>
          <a:xfrm flipH="1">
            <a:off x="5360158" y="2739423"/>
            <a:ext cx="363972" cy="234116"/>
          </a:xfrm>
          <a:prstGeom prst="straightConnector1">
            <a:avLst/>
          </a:prstGeom>
          <a:ln>
            <a:solidFill>
              <a:srgbClr val="7030A0"/>
            </a:solidFill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1ABE2F5-B7CA-0E49-BBEF-7AC3F9D3475C}"/>
              </a:ext>
            </a:extLst>
          </p:cNvPr>
          <p:cNvSpPr txBox="1"/>
          <p:nvPr/>
        </p:nvSpPr>
        <p:spPr>
          <a:xfrm>
            <a:off x="4112218" y="1731780"/>
            <a:ext cx="4386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Inter-Access Point Protocol (IAPP)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34255B5-8548-3F48-8B06-BAE6ACF74A80}"/>
              </a:ext>
            </a:extLst>
          </p:cNvPr>
          <p:cNvSpPr txBox="1"/>
          <p:nvPr/>
        </p:nvSpPr>
        <p:spPr>
          <a:xfrm>
            <a:off x="5513155" y="294453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3BFB348-AB50-E043-9FD3-77AA2130F3FD}"/>
              </a:ext>
            </a:extLst>
          </p:cNvPr>
          <p:cNvSpPr txBox="1"/>
          <p:nvPr/>
        </p:nvSpPr>
        <p:spPr>
          <a:xfrm>
            <a:off x="5142856" y="26214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70DFA3-7335-C141-B3BF-21F6DBB22FAD}"/>
              </a:ext>
            </a:extLst>
          </p:cNvPr>
          <p:cNvSpPr txBox="1"/>
          <p:nvPr/>
        </p:nvSpPr>
        <p:spPr>
          <a:xfrm>
            <a:off x="5759210" y="227454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77E1AF5-0CA1-6543-B722-5CE8CE5269F7}"/>
              </a:ext>
            </a:extLst>
          </p:cNvPr>
          <p:cNvSpPr txBox="1"/>
          <p:nvPr/>
        </p:nvSpPr>
        <p:spPr>
          <a:xfrm>
            <a:off x="4287963" y="20347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0571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45B62B-E7D7-374B-9CE6-879AC06E7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For how long </a:t>
            </a:r>
            <a:r>
              <a:rPr lang="en-US" i="1" dirty="0"/>
              <a:t>is the client’s link-layer connection </a:t>
            </a:r>
            <a:r>
              <a:rPr lang="en-US" b="1" i="1" dirty="0">
                <a:solidFill>
                  <a:srgbClr val="FF0000"/>
                </a:solidFill>
              </a:rPr>
              <a:t>interrupted?</a:t>
            </a:r>
          </a:p>
          <a:p>
            <a:pPr lvl="1"/>
            <a:r>
              <a:rPr lang="en-US" dirty="0"/>
              <a:t>This time duration is the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reassociation latency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b="1" dirty="0">
                <a:solidFill>
                  <a:srgbClr val="0070C0"/>
                </a:solidFill>
              </a:rPr>
              <a:t>Beginning: </a:t>
            </a:r>
            <a:r>
              <a:rPr lang="en-US" dirty="0"/>
              <a:t>frames get dropped from old AP</a:t>
            </a:r>
          </a:p>
          <a:p>
            <a:pPr lvl="1"/>
            <a:r>
              <a:rPr lang="en-US" b="1" spc="-150" dirty="0"/>
              <a:t>Imprecise: </a:t>
            </a:r>
            <a:r>
              <a:rPr lang="en-US" spc="-150" dirty="0"/>
              <a:t>Link-layer retransmissions recover some losses</a:t>
            </a:r>
          </a:p>
          <a:p>
            <a:endParaRPr lang="en-US" dirty="0"/>
          </a:p>
          <a:p>
            <a:r>
              <a:rPr lang="en-US" b="1" dirty="0">
                <a:solidFill>
                  <a:srgbClr val="0070C0"/>
                </a:solidFill>
              </a:rPr>
              <a:t>End: </a:t>
            </a:r>
            <a:r>
              <a:rPr lang="en-US" dirty="0"/>
              <a:t>Reassociation protocol completes with new AP</a:t>
            </a:r>
          </a:p>
          <a:p>
            <a:pPr lvl="1"/>
            <a:r>
              <a:rPr lang="en-US" b="1" dirty="0"/>
              <a:t>Precise:</a:t>
            </a:r>
            <a:r>
              <a:rPr lang="en-US" dirty="0"/>
              <a:t> Reassociation response message received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781B52-FE3A-4E46-AC81-7E3E2F9BE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3484183-2789-8D41-86B7-41E9BB29C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Reassociation: Latency</a:t>
            </a:r>
          </a:p>
        </p:txBody>
      </p:sp>
    </p:spTree>
    <p:extLst>
      <p:ext uri="{BB962C8B-B14F-4D97-AF65-F5344CB8AC3E}">
        <p14:creationId xmlns:p14="http://schemas.microsoft.com/office/powerpoint/2010/main" val="243146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A56942-5CEE-8943-89AA-B47DD7A11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884820"/>
            <a:ext cx="8763000" cy="15921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Conventional 802.11 reassociation takes </a:t>
            </a:r>
            <a:r>
              <a:rPr lang="en-US" sz="2400" i="1" dirty="0"/>
              <a:t>ca.</a:t>
            </a:r>
            <a:r>
              <a:rPr lang="en-US" sz="2400" dirty="0"/>
              <a:t> 40 to 100 </a:t>
            </a:r>
            <a:r>
              <a:rPr lang="en-US" sz="2400" dirty="0" err="1"/>
              <a:t>ms</a:t>
            </a:r>
            <a:endParaRPr lang="en-US" sz="2400" dirty="0"/>
          </a:p>
          <a:p>
            <a:pPr lvl="1"/>
            <a:r>
              <a:rPr lang="en-US" sz="2400" dirty="0"/>
              <a:t>Long enough to trigger TCP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duplicate ACKs,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timeouts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7A1D30-CCED-6D41-AA06-D7E023CAE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900709-D096-FD43-AFB8-AFD829A9C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Reassociation Performance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75AA1F-3A35-4849-A323-9A4E1BDE6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030" y="1600533"/>
            <a:ext cx="4895940" cy="32842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B2E578-AC79-AF4D-B9D7-60653DA4732F}"/>
              </a:ext>
            </a:extLst>
          </p:cNvPr>
          <p:cNvSpPr txBox="1"/>
          <p:nvPr/>
        </p:nvSpPr>
        <p:spPr>
          <a:xfrm>
            <a:off x="6429622" y="4623210"/>
            <a:ext cx="14189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dirty="0">
                <a:latin typeface="Arial" charset="0"/>
                <a:ea typeface="Arial" charset="0"/>
                <a:cs typeface="Arial" charset="0"/>
              </a:rPr>
              <a:t>[Mishra et al., 2003]</a:t>
            </a:r>
          </a:p>
        </p:txBody>
      </p:sp>
    </p:spTree>
    <p:extLst>
      <p:ext uri="{BB962C8B-B14F-4D97-AF65-F5344CB8AC3E}">
        <p14:creationId xmlns:p14="http://schemas.microsoft.com/office/powerpoint/2010/main" val="4129582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66432F-F5B9-2D48-AF3E-3977BC595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Wi-Fi standard 802.11r: </a:t>
            </a:r>
            <a:r>
              <a:rPr lang="en-US" b="1" dirty="0">
                <a:solidFill>
                  <a:srgbClr val="0070C0"/>
                </a:solidFill>
              </a:rPr>
              <a:t>Fast Roaming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Store encryption keys on all APs in the network</a:t>
            </a:r>
          </a:p>
          <a:p>
            <a:pPr lvl="2"/>
            <a:r>
              <a:rPr lang="en-US" dirty="0"/>
              <a:t>So </a:t>
            </a:r>
            <a:r>
              <a:rPr lang="en-US" b="1" dirty="0">
                <a:solidFill>
                  <a:srgbClr val="009900"/>
                </a:solidFill>
              </a:rPr>
              <a:t>no need </a:t>
            </a:r>
            <a:r>
              <a:rPr lang="en-US" dirty="0"/>
              <a:t>for client to perform </a:t>
            </a:r>
            <a:r>
              <a:rPr lang="en-US" b="1" dirty="0"/>
              <a:t>complete authentication process</a:t>
            </a:r>
            <a:r>
              <a:rPr lang="en-US" dirty="0"/>
              <a:t> on </a:t>
            </a:r>
            <a:r>
              <a:rPr lang="en-US" dirty="0" err="1"/>
              <a:t>reassociation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Wi-Fi Standard 802.11k: </a:t>
            </a:r>
            <a:r>
              <a:rPr lang="en-US" b="1" dirty="0">
                <a:solidFill>
                  <a:srgbClr val="0070C0"/>
                </a:solidFill>
              </a:rPr>
              <a:t>Assisted Roaming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AP tells client a list of nearby other APs and their channels</a:t>
            </a:r>
          </a:p>
          <a:p>
            <a:pPr lvl="2"/>
            <a:r>
              <a:rPr lang="en-US" dirty="0"/>
              <a:t>So </a:t>
            </a:r>
            <a:r>
              <a:rPr lang="en-US" b="1" dirty="0">
                <a:solidFill>
                  <a:srgbClr val="009900"/>
                </a:solidFill>
              </a:rPr>
              <a:t>no need </a:t>
            </a:r>
            <a:r>
              <a:rPr lang="en-US" dirty="0"/>
              <a:t>for the client to </a:t>
            </a:r>
            <a:r>
              <a:rPr lang="en-US" b="1" dirty="0"/>
              <a:t>scan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530B64-17D3-D441-AE13-42A058EF6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E2ECC0-0F63-4641-8F78-7C169C437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Improvements to Wi-Fi Handoff</a:t>
            </a:r>
          </a:p>
        </p:txBody>
      </p:sp>
    </p:spTree>
    <p:extLst>
      <p:ext uri="{BB962C8B-B14F-4D97-AF65-F5344CB8AC3E}">
        <p14:creationId xmlns:p14="http://schemas.microsoft.com/office/powerpoint/2010/main" val="115852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Sharing by </a:t>
            </a:r>
            <a:r>
              <a:rPr lang="en-US" sz="2800" b="1" dirty="0">
                <a:highlight>
                  <a:srgbClr val="FFFF00"/>
                </a:highlight>
              </a:rPr>
              <a:t>partitioning</a:t>
            </a:r>
            <a:r>
              <a:rPr lang="en-US" sz="2800" b="1" dirty="0"/>
              <a:t> the medium</a:t>
            </a:r>
          </a:p>
          <a:p>
            <a:pPr lvl="1"/>
            <a:r>
              <a:rPr lang="en-US" sz="2800" b="1" dirty="0"/>
              <a:t>Introduction, Time and Frequency division</a:t>
            </a:r>
          </a:p>
          <a:p>
            <a:pPr lvl="1"/>
            <a:r>
              <a:rPr lang="en-US" sz="2800" dirty="0"/>
              <a:t>Code division</a:t>
            </a:r>
          </a:p>
          <a:p>
            <a:pPr lvl="1"/>
            <a:endParaRPr lang="en-US" sz="2800" dirty="0"/>
          </a:p>
          <a:p>
            <a:pPr marL="457200" lvl="1" indent="0">
              <a:buNone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Contention-based sharing</a:t>
            </a:r>
          </a:p>
          <a:p>
            <a:pPr lvl="1"/>
            <a:r>
              <a:rPr lang="en-US" sz="2800" dirty="0"/>
              <a:t>ALOHA</a:t>
            </a:r>
          </a:p>
          <a:p>
            <a:pPr lvl="1"/>
            <a:r>
              <a:rPr lang="en-US" sz="2800" dirty="0"/>
              <a:t>The Ethernet</a:t>
            </a:r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Medium Access Control</a:t>
            </a:r>
          </a:p>
        </p:txBody>
      </p:sp>
    </p:spTree>
    <p:extLst>
      <p:ext uri="{BB962C8B-B14F-4D97-AF65-F5344CB8AC3E}">
        <p14:creationId xmlns:p14="http://schemas.microsoft.com/office/powerpoint/2010/main" val="4099114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Medium access: 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Two questions: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How should the shared medium be divided?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Who gets to talk on a shared medium, and when?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medium access control (MAC) </a:t>
            </a:r>
            <a:r>
              <a:rPr lang="en-US" dirty="0"/>
              <a:t>protocol specifies the above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86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Medium access: Metrics of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71500" indent="-514350">
              <a:lnSpc>
                <a:spcPct val="90000"/>
              </a:lnSpc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</a:rPr>
              <a:t>Efficiency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High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b="1" i="1" dirty="0">
                <a:solidFill>
                  <a:srgbClr val="0070C0"/>
                </a:solidFill>
              </a:rPr>
              <a:t>throughput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(bits/second successfully </a:t>
            </a:r>
            <a:r>
              <a:rPr lang="en-US" b="1" dirty="0">
                <a:solidFill>
                  <a:srgbClr val="0070C0"/>
                </a:solidFill>
              </a:rPr>
              <a:t>received</a:t>
            </a:r>
            <a:r>
              <a:rPr lang="en-US" dirty="0"/>
              <a:t>)</a:t>
            </a:r>
          </a:p>
          <a:p>
            <a:pPr lvl="2">
              <a:lnSpc>
                <a:spcPct val="90000"/>
              </a:lnSpc>
              <a:spcBef>
                <a:spcPts val="0"/>
              </a:spcBef>
            </a:pPr>
            <a:r>
              <a:rPr lang="en-US" i="1" dirty="0"/>
              <a:t>i.e. </a:t>
            </a:r>
            <a:r>
              <a:rPr lang="en-US" dirty="0"/>
              <a:t>high </a:t>
            </a:r>
            <a:r>
              <a:rPr lang="en-US" b="1" i="1" dirty="0">
                <a:solidFill>
                  <a:srgbClr val="0070C0"/>
                </a:solidFill>
              </a:rPr>
              <a:t>utilization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(throughput / raw channel rate)</a:t>
            </a:r>
          </a:p>
          <a:p>
            <a:pPr lvl="2">
              <a:lnSpc>
                <a:spcPct val="90000"/>
              </a:lnSpc>
              <a:spcBef>
                <a:spcPts val="0"/>
              </a:spcBef>
            </a:pPr>
            <a:endParaRPr lang="en-US" dirty="0"/>
          </a:p>
          <a:p>
            <a:pPr lvl="2">
              <a:lnSpc>
                <a:spcPct val="90000"/>
              </a:lnSpc>
              <a:spcBef>
                <a:spcPts val="0"/>
              </a:spcBef>
            </a:pPr>
            <a:endParaRPr lang="en-US" dirty="0"/>
          </a:p>
          <a:p>
            <a:pPr marL="571500" indent="-514350">
              <a:lnSpc>
                <a:spcPct val="90000"/>
              </a:lnSpc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</a:rPr>
              <a:t>Fairness:</a:t>
            </a:r>
            <a:r>
              <a:rPr lang="en-US" dirty="0"/>
              <a:t> All hosts with data to send should get a roughly equal share of the medium over time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endParaRPr lang="en-US" dirty="0"/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endParaRPr lang="en-US" dirty="0"/>
          </a:p>
          <a:p>
            <a:pPr marL="571500" indent="-514350">
              <a:lnSpc>
                <a:spcPct val="90000"/>
              </a:lnSpc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</a:rPr>
              <a:t>Latency:</a:t>
            </a:r>
            <a:r>
              <a:rPr lang="en-US" dirty="0"/>
              <a:t> Want to minimize the time a host waits before being granted permission to talk on the shared medium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13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Physical Limitation: Finite speed of light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132C6E6-9B3B-3D49-A63F-EF398E8F6741}"/>
              </a:ext>
            </a:extLst>
          </p:cNvPr>
          <p:cNvGrpSpPr/>
          <p:nvPr/>
        </p:nvGrpSpPr>
        <p:grpSpPr>
          <a:xfrm>
            <a:off x="5253906" y="1347781"/>
            <a:ext cx="3755853" cy="5515755"/>
            <a:chOff x="5253906" y="1347781"/>
            <a:chExt cx="3755853" cy="5515755"/>
          </a:xfrm>
        </p:grpSpPr>
        <p:cxnSp>
          <p:nvCxnSpPr>
            <p:cNvPr id="54" name="Straight Connector 53"/>
            <p:cNvCxnSpPr/>
            <p:nvPr/>
          </p:nvCxnSpPr>
          <p:spPr>
            <a:xfrm rot="5400000">
              <a:off x="4374276" y="4728729"/>
              <a:ext cx="4266481" cy="1588"/>
            </a:xfrm>
            <a:prstGeom prst="line">
              <a:avLst/>
            </a:prstGeom>
            <a:ln w="25400" cap="flat" cmpd="sng" algn="ctr">
              <a:solidFill>
                <a:schemeClr val="bg1">
                  <a:lumMod val="8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800000">
              <a:off x="6519427" y="2596284"/>
              <a:ext cx="2338819" cy="1589"/>
            </a:xfrm>
            <a:prstGeom prst="line">
              <a:avLst/>
            </a:prstGeom>
            <a:ln w="25400" cap="flat" cmpd="sng" algn="ctr">
              <a:solidFill>
                <a:schemeClr val="bg1">
                  <a:lumMod val="8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03313" y="1982557"/>
              <a:ext cx="702343" cy="874345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5253906" y="1347781"/>
              <a:ext cx="25310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+mj-lt"/>
                </a:rPr>
                <a:t>Geosynchronous Satellite (one way)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779934" y="2130233"/>
              <a:ext cx="12298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+mj-lt"/>
                </a:rPr>
                <a:t>100 </a:t>
              </a:r>
              <a:r>
                <a:rPr lang="en-US" sz="2400" dirty="0" err="1">
                  <a:latin typeface="+mj-lt"/>
                </a:rPr>
                <a:t>ms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069398" y="6463426"/>
              <a:ext cx="14093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30,000 km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392A73C-255A-614F-94F4-4A451E07F78C}"/>
              </a:ext>
            </a:extLst>
          </p:cNvPr>
          <p:cNvGrpSpPr/>
          <p:nvPr/>
        </p:nvGrpSpPr>
        <p:grpSpPr>
          <a:xfrm>
            <a:off x="616216" y="3653172"/>
            <a:ext cx="8358860" cy="3249132"/>
            <a:chOff x="616216" y="3653172"/>
            <a:chExt cx="8358860" cy="3249132"/>
          </a:xfrm>
        </p:grpSpPr>
        <p:sp>
          <p:nvSpPr>
            <p:cNvPr id="71" name="TextBox 70"/>
            <p:cNvSpPr txBox="1"/>
            <p:nvPr/>
          </p:nvSpPr>
          <p:spPr>
            <a:xfrm>
              <a:off x="616216" y="3653172"/>
              <a:ext cx="15568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latin typeface="+mj-lt"/>
                </a:rPr>
                <a:t>Mobile</a:t>
              </a:r>
            </a:p>
            <a:p>
              <a:pPr algn="ctr"/>
              <a:r>
                <a:rPr lang="en-US" sz="1800" dirty="0">
                  <a:latin typeface="+mj-lt"/>
                </a:rPr>
                <a:t>Base station</a:t>
              </a:r>
            </a:p>
          </p:txBody>
        </p:sp>
        <p:cxnSp>
          <p:nvCxnSpPr>
            <p:cNvPr id="49" name="Straight Connector 48"/>
            <p:cNvCxnSpPr/>
            <p:nvPr/>
          </p:nvCxnSpPr>
          <p:spPr>
            <a:xfrm rot="5400000">
              <a:off x="523448" y="5909218"/>
              <a:ext cx="1897564" cy="1588"/>
            </a:xfrm>
            <a:prstGeom prst="line">
              <a:avLst/>
            </a:prstGeom>
            <a:ln w="25400" cap="flat" cmpd="sng" algn="ctr">
              <a:solidFill>
                <a:schemeClr val="bg1">
                  <a:lumMod val="8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0800000">
              <a:off x="1567391" y="5216524"/>
              <a:ext cx="7290854" cy="1588"/>
            </a:xfrm>
            <a:prstGeom prst="line">
              <a:avLst/>
            </a:prstGeom>
            <a:ln w="25400" cap="flat" cmpd="sng" algn="ctr">
              <a:solidFill>
                <a:schemeClr val="bg1">
                  <a:lumMod val="8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66692" y="4305096"/>
              <a:ext cx="648359" cy="1186023"/>
            </a:xfrm>
            <a:prstGeom prst="rect">
              <a:avLst/>
            </a:prstGeom>
          </p:spPr>
        </p:pic>
        <p:sp>
          <p:nvSpPr>
            <p:cNvPr id="84" name="TextBox 83"/>
            <p:cNvSpPr txBox="1"/>
            <p:nvPr/>
          </p:nvSpPr>
          <p:spPr>
            <a:xfrm>
              <a:off x="1141683" y="6440639"/>
              <a:ext cx="10583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300 m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8174856" y="4800752"/>
              <a:ext cx="8002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+mj-lt"/>
                </a:rPr>
                <a:t>1 μs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2208A4B-BC65-5B4B-8E60-9225CC32C298}"/>
              </a:ext>
            </a:extLst>
          </p:cNvPr>
          <p:cNvGrpSpPr/>
          <p:nvPr/>
        </p:nvGrpSpPr>
        <p:grpSpPr>
          <a:xfrm>
            <a:off x="-47892" y="5142684"/>
            <a:ext cx="9042883" cy="1759620"/>
            <a:chOff x="-47892" y="5142684"/>
            <a:chExt cx="9042883" cy="1759620"/>
          </a:xfrm>
        </p:grpSpPr>
        <p:cxnSp>
          <p:nvCxnSpPr>
            <p:cNvPr id="50" name="Straight Connector 49"/>
            <p:cNvCxnSpPr/>
            <p:nvPr/>
          </p:nvCxnSpPr>
          <p:spPr>
            <a:xfrm rot="5400000">
              <a:off x="-39018" y="6366418"/>
              <a:ext cx="983164" cy="1588"/>
            </a:xfrm>
            <a:prstGeom prst="line">
              <a:avLst/>
            </a:prstGeom>
            <a:ln w="25400" cap="flat" cmpd="sng" algn="ctr">
              <a:solidFill>
                <a:schemeClr val="bg1">
                  <a:lumMod val="8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0800000">
              <a:off x="502455" y="5875630"/>
              <a:ext cx="8355791" cy="1588"/>
            </a:xfrm>
            <a:prstGeom prst="line">
              <a:avLst/>
            </a:prstGeom>
            <a:ln w="25400" cap="flat" cmpd="sng" algn="ctr">
              <a:solidFill>
                <a:schemeClr val="bg1">
                  <a:lumMod val="8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5"/>
            <a:srcRect r="17428"/>
            <a:stretch>
              <a:fillRect/>
            </a:stretch>
          </p:blipFill>
          <p:spPr>
            <a:xfrm>
              <a:off x="-8197" y="5430148"/>
              <a:ext cx="794090" cy="772512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-34424" y="5142684"/>
              <a:ext cx="12261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Wi-Fi AP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-47892" y="6440639"/>
              <a:ext cx="1237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3−30 m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7329149" y="5458104"/>
              <a:ext cx="16658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+mj-lt"/>
                </a:rPr>
                <a:t>10−100 ns</a:t>
              </a: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152400" y="1413106"/>
            <a:ext cx="3576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From Princeton to...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252F106-89FD-B342-B5DB-BEDA6205A0C3}"/>
              </a:ext>
            </a:extLst>
          </p:cNvPr>
          <p:cNvGrpSpPr/>
          <p:nvPr/>
        </p:nvGrpSpPr>
        <p:grpSpPr>
          <a:xfrm>
            <a:off x="2225609" y="3759849"/>
            <a:ext cx="6750058" cy="3142455"/>
            <a:chOff x="2225609" y="3759849"/>
            <a:chExt cx="6750058" cy="3142455"/>
          </a:xfrm>
        </p:grpSpPr>
        <p:cxnSp>
          <p:nvCxnSpPr>
            <p:cNvPr id="51" name="Straight Connector 50"/>
            <p:cNvCxnSpPr>
              <a:cxnSpLocks/>
            </p:cNvCxnSpPr>
            <p:nvPr/>
          </p:nvCxnSpPr>
          <p:spPr>
            <a:xfrm>
              <a:off x="2770863" y="4576566"/>
              <a:ext cx="0" cy="2282228"/>
            </a:xfrm>
            <a:prstGeom prst="line">
              <a:avLst/>
            </a:prstGeom>
            <a:ln w="25400" cap="flat" cmpd="sng" algn="ctr">
              <a:solidFill>
                <a:schemeClr val="bg1">
                  <a:lumMod val="8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00000">
              <a:off x="2773971" y="4576566"/>
              <a:ext cx="6084275" cy="1588"/>
            </a:xfrm>
            <a:prstGeom prst="line">
              <a:avLst/>
            </a:prstGeom>
            <a:ln w="25400" cap="flat" cmpd="sng" algn="ctr">
              <a:solidFill>
                <a:schemeClr val="bg1">
                  <a:lumMod val="8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2346417" y="6440639"/>
              <a:ext cx="10583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30 km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832404" y="4152302"/>
              <a:ext cx="11432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100 </a:t>
              </a:r>
              <a:r>
                <a:rPr lang="en-US" sz="2400" dirty="0" err="1">
                  <a:latin typeface="+mj-lt"/>
                </a:rPr>
                <a:t>μs</a:t>
              </a:r>
              <a:endParaRPr lang="en-US" sz="2400" dirty="0">
                <a:latin typeface="+mj-lt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7EE1D15-FA96-774F-AB01-14E6933BE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09329" y="4216542"/>
              <a:ext cx="951271" cy="633028"/>
            </a:xfrm>
            <a:prstGeom prst="rect">
              <a:avLst/>
            </a:prstGeom>
          </p:spPr>
        </p:pic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504AF96A-2599-6044-9DB7-2C5EBD6317EF}"/>
                </a:ext>
              </a:extLst>
            </p:cNvPr>
            <p:cNvSpPr txBox="1"/>
            <p:nvPr/>
          </p:nvSpPr>
          <p:spPr>
            <a:xfrm>
              <a:off x="2225609" y="3759849"/>
              <a:ext cx="11258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j-lt"/>
                </a:rPr>
                <a:t>Trenton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3031627-7647-8F48-8483-EDF828A5945A}"/>
              </a:ext>
            </a:extLst>
          </p:cNvPr>
          <p:cNvGrpSpPr/>
          <p:nvPr/>
        </p:nvGrpSpPr>
        <p:grpSpPr>
          <a:xfrm>
            <a:off x="3359715" y="2843142"/>
            <a:ext cx="5621910" cy="4049158"/>
            <a:chOff x="3359715" y="2843142"/>
            <a:chExt cx="5621910" cy="4049158"/>
          </a:xfrm>
        </p:grpSpPr>
        <p:cxnSp>
          <p:nvCxnSpPr>
            <p:cNvPr id="52" name="Straight Connector 51"/>
            <p:cNvCxnSpPr/>
            <p:nvPr/>
          </p:nvCxnSpPr>
          <p:spPr>
            <a:xfrm rot="5400000">
              <a:off x="2599998" y="5418827"/>
              <a:ext cx="2881522" cy="1588"/>
            </a:xfrm>
            <a:prstGeom prst="line">
              <a:avLst/>
            </a:prstGeom>
            <a:ln w="25400" cap="flat" cmpd="sng" algn="ctr">
              <a:solidFill>
                <a:schemeClr val="bg1">
                  <a:lumMod val="8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0800000" flipV="1">
              <a:off x="4107387" y="3936142"/>
              <a:ext cx="4750858" cy="1"/>
            </a:xfrm>
            <a:prstGeom prst="line">
              <a:avLst/>
            </a:prstGeom>
            <a:ln w="25400" cap="flat" cmpd="sng" algn="ctr">
              <a:solidFill>
                <a:schemeClr val="bg1">
                  <a:lumMod val="8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3515686" y="6430635"/>
              <a:ext cx="12298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300 km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8094844" y="3507641"/>
              <a:ext cx="8867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1 </a:t>
              </a:r>
              <a:r>
                <a:rPr lang="en-US" sz="2400" dirty="0" err="1">
                  <a:latin typeface="+mj-lt"/>
                </a:rPr>
                <a:t>ms</a:t>
              </a:r>
              <a:endParaRPr lang="en-US" sz="2400" dirty="0">
                <a:latin typeface="+mj-lt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633152D-748D-6E47-B6EB-BF4AAB5F2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55563" y="3427917"/>
              <a:ext cx="1016447" cy="1016447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3359715" y="2843142"/>
              <a:ext cx="1408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+mj-lt"/>
                </a:rPr>
                <a:t>Washington,</a:t>
              </a:r>
            </a:p>
            <a:p>
              <a:pPr algn="ctr"/>
              <a:r>
                <a:rPr lang="en-US" sz="1600" dirty="0">
                  <a:latin typeface="+mj-lt"/>
                </a:rPr>
                <a:t>D.C.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E6275B1-1140-E442-89BE-D40D03C337AD}"/>
              </a:ext>
            </a:extLst>
          </p:cNvPr>
          <p:cNvGrpSpPr/>
          <p:nvPr/>
        </p:nvGrpSpPr>
        <p:grpSpPr>
          <a:xfrm>
            <a:off x="4528973" y="2579311"/>
            <a:ext cx="4480786" cy="4306503"/>
            <a:chOff x="4528973" y="2579311"/>
            <a:chExt cx="4480786" cy="4306503"/>
          </a:xfrm>
        </p:grpSpPr>
        <p:cxnSp>
          <p:nvCxnSpPr>
            <p:cNvPr id="53" name="Straight Connector 52"/>
            <p:cNvCxnSpPr/>
            <p:nvPr/>
          </p:nvCxnSpPr>
          <p:spPr>
            <a:xfrm rot="5400000">
              <a:off x="3491361" y="5054267"/>
              <a:ext cx="3612230" cy="1588"/>
            </a:xfrm>
            <a:prstGeom prst="line">
              <a:avLst/>
            </a:prstGeom>
            <a:ln w="25400" cap="flat" cmpd="sng" algn="ctr">
              <a:solidFill>
                <a:schemeClr val="bg1">
                  <a:lumMod val="8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0800000" flipV="1">
              <a:off x="5296685" y="3246562"/>
              <a:ext cx="3561560" cy="1"/>
            </a:xfrm>
            <a:prstGeom prst="line">
              <a:avLst/>
            </a:prstGeom>
            <a:ln w="25400" cap="flat" cmpd="sng" algn="ctr">
              <a:solidFill>
                <a:schemeClr val="bg1">
                  <a:lumMod val="8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4528973" y="2579311"/>
              <a:ext cx="1518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j-lt"/>
                </a:rPr>
                <a:t>Yellowstone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716531" y="6454927"/>
              <a:ext cx="137730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latin typeface="+mj-lt"/>
                </a:rPr>
                <a:t>3,000 km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951456" y="2817306"/>
              <a:ext cx="10583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10 </a:t>
              </a:r>
              <a:r>
                <a:rPr lang="en-US" sz="2400" dirty="0" err="1">
                  <a:latin typeface="+mj-lt"/>
                </a:rPr>
                <a:t>ms</a:t>
              </a:r>
              <a:endParaRPr lang="en-US" sz="2400" dirty="0">
                <a:latin typeface="+mj-lt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BFBC8C-4AF9-3942-9284-7765F3D4BF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34885" y="2932713"/>
              <a:ext cx="1121398" cy="6300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302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pc="0" dirty="0"/>
              <a:t>Vastly Different Timescales,</a:t>
            </a:r>
            <a:br>
              <a:rPr lang="en-US" sz="3600" spc="0" dirty="0"/>
            </a:br>
            <a:r>
              <a:rPr lang="en-US" sz="3600" spc="0" dirty="0"/>
              <a:t>Same Medium Access Protocol!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132C6E6-9B3B-3D49-A63F-EF398E8F6741}"/>
              </a:ext>
            </a:extLst>
          </p:cNvPr>
          <p:cNvGrpSpPr/>
          <p:nvPr/>
        </p:nvGrpSpPr>
        <p:grpSpPr>
          <a:xfrm>
            <a:off x="6069398" y="1982557"/>
            <a:ext cx="2940361" cy="4880979"/>
            <a:chOff x="6069398" y="1982557"/>
            <a:chExt cx="2940361" cy="4880979"/>
          </a:xfrm>
        </p:grpSpPr>
        <p:cxnSp>
          <p:nvCxnSpPr>
            <p:cNvPr id="54" name="Straight Connector 53"/>
            <p:cNvCxnSpPr/>
            <p:nvPr/>
          </p:nvCxnSpPr>
          <p:spPr>
            <a:xfrm rot="5400000">
              <a:off x="4374276" y="4728729"/>
              <a:ext cx="4266481" cy="1588"/>
            </a:xfrm>
            <a:prstGeom prst="line">
              <a:avLst/>
            </a:prstGeom>
            <a:ln w="25400" cap="flat" cmpd="sng" algn="ctr">
              <a:solidFill>
                <a:schemeClr val="bg1">
                  <a:lumMod val="8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800000">
              <a:off x="6519427" y="2596284"/>
              <a:ext cx="2338819" cy="1589"/>
            </a:xfrm>
            <a:prstGeom prst="line">
              <a:avLst/>
            </a:prstGeom>
            <a:ln w="25400" cap="flat" cmpd="sng" algn="ctr">
              <a:solidFill>
                <a:schemeClr val="bg1">
                  <a:lumMod val="8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03313" y="1982557"/>
              <a:ext cx="702343" cy="874345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7779934" y="2130233"/>
              <a:ext cx="12298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+mj-lt"/>
                </a:rPr>
                <a:t>100 </a:t>
              </a:r>
              <a:r>
                <a:rPr lang="en-US" sz="2400" dirty="0" err="1">
                  <a:latin typeface="+mj-lt"/>
                </a:rPr>
                <a:t>ms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069398" y="6463426"/>
              <a:ext cx="14093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30,000 km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392A73C-255A-614F-94F4-4A451E07F78C}"/>
              </a:ext>
            </a:extLst>
          </p:cNvPr>
          <p:cNvGrpSpPr/>
          <p:nvPr/>
        </p:nvGrpSpPr>
        <p:grpSpPr>
          <a:xfrm>
            <a:off x="1141683" y="4305096"/>
            <a:ext cx="7833393" cy="2597208"/>
            <a:chOff x="1141683" y="4305096"/>
            <a:chExt cx="7833393" cy="2597208"/>
          </a:xfrm>
        </p:grpSpPr>
        <p:cxnSp>
          <p:nvCxnSpPr>
            <p:cNvPr id="49" name="Straight Connector 48"/>
            <p:cNvCxnSpPr/>
            <p:nvPr/>
          </p:nvCxnSpPr>
          <p:spPr>
            <a:xfrm rot="5400000">
              <a:off x="523448" y="5909218"/>
              <a:ext cx="1897564" cy="1588"/>
            </a:xfrm>
            <a:prstGeom prst="line">
              <a:avLst/>
            </a:prstGeom>
            <a:ln w="25400" cap="flat" cmpd="sng" algn="ctr">
              <a:solidFill>
                <a:schemeClr val="bg1">
                  <a:lumMod val="8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0800000">
              <a:off x="1567391" y="5216524"/>
              <a:ext cx="7290854" cy="1588"/>
            </a:xfrm>
            <a:prstGeom prst="line">
              <a:avLst/>
            </a:prstGeom>
            <a:ln w="25400" cap="flat" cmpd="sng" algn="ctr">
              <a:solidFill>
                <a:schemeClr val="bg1">
                  <a:lumMod val="8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66692" y="4305096"/>
              <a:ext cx="648359" cy="1186023"/>
            </a:xfrm>
            <a:prstGeom prst="rect">
              <a:avLst/>
            </a:prstGeom>
          </p:spPr>
        </p:pic>
        <p:sp>
          <p:nvSpPr>
            <p:cNvPr id="84" name="TextBox 83"/>
            <p:cNvSpPr txBox="1"/>
            <p:nvPr/>
          </p:nvSpPr>
          <p:spPr>
            <a:xfrm>
              <a:off x="1141683" y="6440639"/>
              <a:ext cx="10583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300 m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8174856" y="4800752"/>
              <a:ext cx="8002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+mj-lt"/>
                </a:rPr>
                <a:t>1 μs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2208A4B-BC65-5B4B-8E60-9225CC32C298}"/>
              </a:ext>
            </a:extLst>
          </p:cNvPr>
          <p:cNvGrpSpPr/>
          <p:nvPr/>
        </p:nvGrpSpPr>
        <p:grpSpPr>
          <a:xfrm>
            <a:off x="-47892" y="5430148"/>
            <a:ext cx="9042883" cy="1472156"/>
            <a:chOff x="-47892" y="5430148"/>
            <a:chExt cx="9042883" cy="1472156"/>
          </a:xfrm>
        </p:grpSpPr>
        <p:cxnSp>
          <p:nvCxnSpPr>
            <p:cNvPr id="50" name="Straight Connector 49"/>
            <p:cNvCxnSpPr/>
            <p:nvPr/>
          </p:nvCxnSpPr>
          <p:spPr>
            <a:xfrm rot="5400000">
              <a:off x="-39018" y="6366418"/>
              <a:ext cx="983164" cy="1588"/>
            </a:xfrm>
            <a:prstGeom prst="line">
              <a:avLst/>
            </a:prstGeom>
            <a:ln w="25400" cap="flat" cmpd="sng" algn="ctr">
              <a:solidFill>
                <a:schemeClr val="bg1">
                  <a:lumMod val="8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0800000">
              <a:off x="502455" y="5875630"/>
              <a:ext cx="8355791" cy="1588"/>
            </a:xfrm>
            <a:prstGeom prst="line">
              <a:avLst/>
            </a:prstGeom>
            <a:ln w="25400" cap="flat" cmpd="sng" algn="ctr">
              <a:solidFill>
                <a:schemeClr val="bg1">
                  <a:lumMod val="8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5"/>
            <a:srcRect r="17428"/>
            <a:stretch>
              <a:fillRect/>
            </a:stretch>
          </p:blipFill>
          <p:spPr>
            <a:xfrm>
              <a:off x="-8197" y="5430148"/>
              <a:ext cx="794090" cy="772512"/>
            </a:xfrm>
            <a:prstGeom prst="rect">
              <a:avLst/>
            </a:prstGeom>
          </p:spPr>
        </p:pic>
        <p:sp>
          <p:nvSpPr>
            <p:cNvPr id="85" name="TextBox 84"/>
            <p:cNvSpPr txBox="1"/>
            <p:nvPr/>
          </p:nvSpPr>
          <p:spPr>
            <a:xfrm>
              <a:off x="-47892" y="6440639"/>
              <a:ext cx="1237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3−30 m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7329149" y="5458104"/>
              <a:ext cx="16658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+mj-lt"/>
                </a:rPr>
                <a:t>10−100 ns</a:t>
              </a: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3142123" y="2635186"/>
            <a:ext cx="17956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Packet Radio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(ALOHA net)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3031627-7647-8F48-8483-EDF828A5945A}"/>
              </a:ext>
            </a:extLst>
          </p:cNvPr>
          <p:cNvGrpSpPr/>
          <p:nvPr/>
        </p:nvGrpSpPr>
        <p:grpSpPr>
          <a:xfrm>
            <a:off x="3515686" y="3427917"/>
            <a:ext cx="5465939" cy="3464383"/>
            <a:chOff x="3515686" y="3427917"/>
            <a:chExt cx="5465939" cy="3464383"/>
          </a:xfrm>
        </p:grpSpPr>
        <p:cxnSp>
          <p:nvCxnSpPr>
            <p:cNvPr id="52" name="Straight Connector 51"/>
            <p:cNvCxnSpPr/>
            <p:nvPr/>
          </p:nvCxnSpPr>
          <p:spPr>
            <a:xfrm rot="5400000">
              <a:off x="2599998" y="5418827"/>
              <a:ext cx="2881522" cy="1588"/>
            </a:xfrm>
            <a:prstGeom prst="line">
              <a:avLst/>
            </a:prstGeom>
            <a:ln w="25400" cap="flat" cmpd="sng" algn="ctr">
              <a:solidFill>
                <a:schemeClr val="bg1">
                  <a:lumMod val="8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0800000" flipV="1">
              <a:off x="4107387" y="3936142"/>
              <a:ext cx="4750858" cy="1"/>
            </a:xfrm>
            <a:prstGeom prst="line">
              <a:avLst/>
            </a:prstGeom>
            <a:ln w="25400" cap="flat" cmpd="sng" algn="ctr">
              <a:solidFill>
                <a:schemeClr val="bg1">
                  <a:lumMod val="8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3515686" y="6430635"/>
              <a:ext cx="12298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300 km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8094844" y="3507641"/>
              <a:ext cx="8867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1 </a:t>
              </a:r>
              <a:r>
                <a:rPr lang="en-US" sz="2400" dirty="0" err="1">
                  <a:latin typeface="+mj-lt"/>
                </a:rPr>
                <a:t>ms</a:t>
              </a:r>
              <a:endParaRPr lang="en-US" sz="2400" dirty="0">
                <a:latin typeface="+mj-lt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633152D-748D-6E47-B6EB-BF4AAB5F2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55563" y="3427917"/>
              <a:ext cx="1016447" cy="1016447"/>
            </a:xfrm>
            <a:prstGeom prst="rect">
              <a:avLst/>
            </a:prstGeom>
          </p:spPr>
        </p:pic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082B462B-8175-BA42-9AF0-2D116EEAC41F}"/>
              </a:ext>
            </a:extLst>
          </p:cNvPr>
          <p:cNvSpPr txBox="1"/>
          <p:nvPr/>
        </p:nvSpPr>
        <p:spPr>
          <a:xfrm>
            <a:off x="618091" y="3211057"/>
            <a:ext cx="17524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3G/4G Cellular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Data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0CB3950-B094-0240-B8A2-C16E94BA8DDA}"/>
              </a:ext>
            </a:extLst>
          </p:cNvPr>
          <p:cNvSpPr txBox="1"/>
          <p:nvPr/>
        </p:nvSpPr>
        <p:spPr>
          <a:xfrm>
            <a:off x="-413468" y="4985691"/>
            <a:ext cx="17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Wi-Fi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C07FD8A-FECD-8949-B2E6-838596C465CC}"/>
              </a:ext>
            </a:extLst>
          </p:cNvPr>
          <p:cNvSpPr txBox="1"/>
          <p:nvPr/>
        </p:nvSpPr>
        <p:spPr>
          <a:xfrm>
            <a:off x="5279924" y="1308974"/>
            <a:ext cx="2453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Satellite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2325584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Enables exchange of atomic messages (frames) between end hosts on the same network</a:t>
            </a:r>
          </a:p>
          <a:p>
            <a:endParaRPr lang="en-US" dirty="0"/>
          </a:p>
          <a:p>
            <a:r>
              <a:rPr lang="en-US" b="1" dirty="0"/>
              <a:t>Functions in L2:</a:t>
            </a:r>
          </a:p>
          <a:p>
            <a:pPr lvl="1"/>
            <a:r>
              <a:rPr lang="en-US" dirty="0"/>
              <a:t>Determine start and end of bits and frames (</a:t>
            </a:r>
            <a:r>
              <a:rPr lang="en-US" b="1" i="1" dirty="0">
                <a:solidFill>
                  <a:srgbClr val="0070C0"/>
                </a:solidFill>
              </a:rPr>
              <a:t>framing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Establish link </a:t>
            </a:r>
            <a:r>
              <a:rPr lang="en-US" dirty="0"/>
              <a:t>and deliver information reliably</a:t>
            </a:r>
          </a:p>
          <a:p>
            <a:pPr lvl="2"/>
            <a:r>
              <a:rPr lang="en-US" b="1" dirty="0">
                <a:highlight>
                  <a:srgbClr val="FFFF00"/>
                </a:highlight>
              </a:rPr>
              <a:t>Today: How Wi-Fi establishes a link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Control errors</a:t>
            </a:r>
          </a:p>
          <a:p>
            <a:endParaRPr lang="en-US" dirty="0"/>
          </a:p>
          <a:p>
            <a:pPr lvl="1"/>
            <a:r>
              <a:rPr lang="en-US" dirty="0"/>
              <a:t>If needed, </a:t>
            </a:r>
            <a:r>
              <a:rPr lang="en-US" b="1" dirty="0"/>
              <a:t>share the medium</a:t>
            </a:r>
          </a:p>
          <a:p>
            <a:pPr lvl="2"/>
            <a:r>
              <a:rPr lang="en-US" i="1" dirty="0"/>
              <a:t>e.g., </a:t>
            </a:r>
            <a:r>
              <a:rPr lang="en-US" dirty="0"/>
              <a:t>Shared-wire Ethernet, satellite uplink, Wi-Fi</a:t>
            </a:r>
          </a:p>
          <a:p>
            <a:pPr lvl="2"/>
            <a:r>
              <a:rPr lang="en-US" b="1" dirty="0">
                <a:highlight>
                  <a:srgbClr val="FFFF00"/>
                </a:highlight>
              </a:rPr>
              <a:t>Today: </a:t>
            </a:r>
            <a:r>
              <a:rPr lang="en-US" b="1" i="1" dirty="0">
                <a:highlight>
                  <a:srgbClr val="FFFF00"/>
                </a:highlight>
              </a:rPr>
              <a:t>Medium access control </a:t>
            </a:r>
            <a:r>
              <a:rPr lang="en-US" b="1" dirty="0">
                <a:highlight>
                  <a:srgbClr val="FFFF00"/>
                </a:highlight>
              </a:rPr>
              <a:t>to share the medium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The Data Link Layer (L2)</a:t>
            </a:r>
          </a:p>
        </p:txBody>
      </p:sp>
    </p:spTree>
    <p:extLst>
      <p:ext uri="{BB962C8B-B14F-4D97-AF65-F5344CB8AC3E}">
        <p14:creationId xmlns:p14="http://schemas.microsoft.com/office/powerpoint/2010/main" val="3442574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TDMA: Time Division Multiple Access</a:t>
            </a:r>
          </a:p>
        </p:txBody>
      </p:sp>
      <p:sp>
        <p:nvSpPr>
          <p:cNvPr id="534531" name="Rectangle 3"/>
          <p:cNvSpPr>
            <a:spLocks noGrp="1" noChangeArrowheads="1"/>
          </p:cNvSpPr>
          <p:nvPr>
            <p:ph idx="1"/>
          </p:nvPr>
        </p:nvSpPr>
        <p:spPr>
          <a:xfrm>
            <a:off x="175401" y="1533468"/>
            <a:ext cx="8739999" cy="2851146"/>
          </a:xfrm>
        </p:spPr>
        <p:txBody>
          <a:bodyPr wrap="square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Channel time is divided fixed-period, repeating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rounds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Each user gets a fixed-length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slot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(packet time) in each round (</a:t>
            </a:r>
            <a:r>
              <a:rPr lang="en-US" b="1" dirty="0">
                <a:solidFill>
                  <a:srgbClr val="FF0000"/>
                </a:solidFill>
              </a:rPr>
              <a:t>unused slots are wasted</a:t>
            </a:r>
            <a:r>
              <a:rPr lang="en-US" dirty="0"/>
              <a:t>)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b="1" dirty="0"/>
              <a:t>Out-of-band: </a:t>
            </a:r>
            <a:r>
              <a:rPr lang="en-US" dirty="0"/>
              <a:t>Mechanism for allocating/de-allocating slots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b="1" i="1" dirty="0"/>
              <a:t>e.g.: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six stations, only 1, 3, and 4 have data to send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429495" y="4423764"/>
            <a:ext cx="7772400" cy="1315045"/>
            <a:chOff x="1052513" y="4605218"/>
            <a:chExt cx="6084887" cy="871070"/>
          </a:xfrm>
        </p:grpSpPr>
        <p:sp>
          <p:nvSpPr>
            <p:cNvPr id="534535" name="Line 7"/>
            <p:cNvSpPr>
              <a:spLocks noChangeShapeType="1"/>
            </p:cNvSpPr>
            <p:nvPr/>
          </p:nvSpPr>
          <p:spPr bwMode="auto">
            <a:xfrm>
              <a:off x="1052513" y="5440363"/>
              <a:ext cx="6084887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4536" name="Rectangle 8"/>
            <p:cNvSpPr>
              <a:spLocks noChangeArrowheads="1"/>
            </p:cNvSpPr>
            <p:nvPr/>
          </p:nvSpPr>
          <p:spPr bwMode="auto">
            <a:xfrm>
              <a:off x="1274763" y="5209148"/>
              <a:ext cx="479425" cy="230188"/>
            </a:xfrm>
            <a:prstGeom prst="rect">
              <a:avLst/>
            </a:prstGeom>
            <a:solidFill>
              <a:srgbClr val="00009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4538" name="Rectangle 10"/>
            <p:cNvSpPr>
              <a:spLocks noChangeArrowheads="1"/>
            </p:cNvSpPr>
            <p:nvPr/>
          </p:nvSpPr>
          <p:spPr bwMode="auto">
            <a:xfrm>
              <a:off x="2233613" y="5209145"/>
              <a:ext cx="479425" cy="2301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4539" name="Rectangle 11"/>
            <p:cNvSpPr>
              <a:spLocks noChangeArrowheads="1"/>
            </p:cNvSpPr>
            <p:nvPr/>
          </p:nvSpPr>
          <p:spPr bwMode="auto">
            <a:xfrm>
              <a:off x="2708275" y="5209148"/>
              <a:ext cx="479425" cy="23018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4541" name="Line 13"/>
            <p:cNvSpPr>
              <a:spLocks noChangeShapeType="1"/>
            </p:cNvSpPr>
            <p:nvPr/>
          </p:nvSpPr>
          <p:spPr bwMode="auto">
            <a:xfrm>
              <a:off x="1276350" y="5100638"/>
              <a:ext cx="0" cy="338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4544" name="Line 16"/>
            <p:cNvSpPr>
              <a:spLocks noChangeShapeType="1"/>
            </p:cNvSpPr>
            <p:nvPr/>
          </p:nvSpPr>
          <p:spPr bwMode="auto">
            <a:xfrm>
              <a:off x="4141788" y="5103813"/>
              <a:ext cx="0" cy="338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4551" name="Text Box 23"/>
            <p:cNvSpPr txBox="1">
              <a:spLocks noChangeArrowheads="1"/>
            </p:cNvSpPr>
            <p:nvPr/>
          </p:nvSpPr>
          <p:spPr bwMode="auto">
            <a:xfrm>
              <a:off x="1365027" y="5160032"/>
              <a:ext cx="307975" cy="305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0" dirty="0">
                  <a:solidFill>
                    <a:schemeClr val="bg1"/>
                  </a:solidFill>
                  <a:latin typeface="Arial (null)"/>
                </a:rPr>
                <a:t>1</a:t>
              </a:r>
            </a:p>
          </p:txBody>
        </p:sp>
        <p:sp>
          <p:nvSpPr>
            <p:cNvPr id="534552" name="Text Box 24"/>
            <p:cNvSpPr txBox="1">
              <a:spLocks noChangeArrowheads="1"/>
            </p:cNvSpPr>
            <p:nvPr/>
          </p:nvSpPr>
          <p:spPr bwMode="auto">
            <a:xfrm>
              <a:off x="2320925" y="5170487"/>
              <a:ext cx="307975" cy="305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0" dirty="0">
                  <a:solidFill>
                    <a:schemeClr val="bg1"/>
                  </a:solidFill>
                  <a:latin typeface="Arial (null)"/>
                </a:rPr>
                <a:t>3</a:t>
              </a:r>
            </a:p>
          </p:txBody>
        </p:sp>
        <p:sp>
          <p:nvSpPr>
            <p:cNvPr id="534553" name="Text Box 25"/>
            <p:cNvSpPr txBox="1">
              <a:spLocks noChangeArrowheads="1"/>
            </p:cNvSpPr>
            <p:nvPr/>
          </p:nvSpPr>
          <p:spPr bwMode="auto">
            <a:xfrm>
              <a:off x="2795811" y="5164700"/>
              <a:ext cx="307975" cy="305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0" dirty="0">
                  <a:solidFill>
                    <a:schemeClr val="bg1"/>
                  </a:solidFill>
                  <a:latin typeface="Arial (null)"/>
                </a:rPr>
                <a:t>4</a:t>
              </a:r>
            </a:p>
          </p:txBody>
        </p:sp>
        <p:sp>
          <p:nvSpPr>
            <p:cNvPr id="534554" name="Rectangle 26"/>
            <p:cNvSpPr>
              <a:spLocks noChangeArrowheads="1"/>
            </p:cNvSpPr>
            <p:nvPr/>
          </p:nvSpPr>
          <p:spPr bwMode="auto">
            <a:xfrm>
              <a:off x="4132263" y="5208588"/>
              <a:ext cx="479425" cy="230187"/>
            </a:xfrm>
            <a:prstGeom prst="rect">
              <a:avLst/>
            </a:prstGeom>
            <a:solidFill>
              <a:srgbClr val="00009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4555" name="Rectangle 27"/>
            <p:cNvSpPr>
              <a:spLocks noChangeArrowheads="1"/>
            </p:cNvSpPr>
            <p:nvPr/>
          </p:nvSpPr>
          <p:spPr bwMode="auto">
            <a:xfrm>
              <a:off x="5091113" y="5208588"/>
              <a:ext cx="479425" cy="23018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4556" name="Rectangle 28"/>
            <p:cNvSpPr>
              <a:spLocks noChangeArrowheads="1"/>
            </p:cNvSpPr>
            <p:nvPr/>
          </p:nvSpPr>
          <p:spPr bwMode="auto">
            <a:xfrm>
              <a:off x="5565775" y="5208588"/>
              <a:ext cx="479425" cy="23018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4557" name="Line 29"/>
            <p:cNvSpPr>
              <a:spLocks noChangeShapeType="1"/>
            </p:cNvSpPr>
            <p:nvPr/>
          </p:nvSpPr>
          <p:spPr bwMode="auto">
            <a:xfrm>
              <a:off x="4133850" y="5100086"/>
              <a:ext cx="0" cy="3381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4558" name="Text Box 30"/>
            <p:cNvSpPr txBox="1">
              <a:spLocks noChangeArrowheads="1"/>
            </p:cNvSpPr>
            <p:nvPr/>
          </p:nvSpPr>
          <p:spPr bwMode="auto">
            <a:xfrm>
              <a:off x="4232275" y="5158986"/>
              <a:ext cx="307975" cy="305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0" dirty="0">
                  <a:solidFill>
                    <a:schemeClr val="bg1"/>
                  </a:solidFill>
                  <a:latin typeface="Arial (null)"/>
                </a:rPr>
                <a:t>1</a:t>
              </a:r>
            </a:p>
          </p:txBody>
        </p:sp>
        <p:sp>
          <p:nvSpPr>
            <p:cNvPr id="534559" name="Text Box 31"/>
            <p:cNvSpPr txBox="1">
              <a:spLocks noChangeArrowheads="1"/>
            </p:cNvSpPr>
            <p:nvPr/>
          </p:nvSpPr>
          <p:spPr bwMode="auto">
            <a:xfrm>
              <a:off x="5178425" y="5165730"/>
              <a:ext cx="307975" cy="305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0" dirty="0">
                  <a:solidFill>
                    <a:schemeClr val="bg1"/>
                  </a:solidFill>
                  <a:latin typeface="Arial (null)"/>
                </a:rPr>
                <a:t>3</a:t>
              </a:r>
            </a:p>
          </p:txBody>
        </p:sp>
        <p:sp>
          <p:nvSpPr>
            <p:cNvPr id="534560" name="Text Box 32"/>
            <p:cNvSpPr txBox="1">
              <a:spLocks noChangeArrowheads="1"/>
            </p:cNvSpPr>
            <p:nvPr/>
          </p:nvSpPr>
          <p:spPr bwMode="auto">
            <a:xfrm>
              <a:off x="5643563" y="5159463"/>
              <a:ext cx="307975" cy="305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0" dirty="0">
                  <a:solidFill>
                    <a:schemeClr val="bg1"/>
                  </a:solidFill>
                  <a:latin typeface="Arial (null)"/>
                </a:rPr>
                <a:t>4</a:t>
              </a:r>
            </a:p>
          </p:txBody>
        </p:sp>
        <p:sp>
          <p:nvSpPr>
            <p:cNvPr id="534562" name="Line 34"/>
            <p:cNvSpPr>
              <a:spLocks noChangeShapeType="1"/>
            </p:cNvSpPr>
            <p:nvPr/>
          </p:nvSpPr>
          <p:spPr bwMode="auto">
            <a:xfrm>
              <a:off x="1757363" y="5205413"/>
              <a:ext cx="0" cy="238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4563" name="Line 35"/>
            <p:cNvSpPr>
              <a:spLocks noChangeShapeType="1"/>
            </p:cNvSpPr>
            <p:nvPr/>
          </p:nvSpPr>
          <p:spPr bwMode="auto">
            <a:xfrm>
              <a:off x="2233613" y="5210175"/>
              <a:ext cx="0" cy="238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4564" name="Line 36"/>
            <p:cNvSpPr>
              <a:spLocks noChangeShapeType="1"/>
            </p:cNvSpPr>
            <p:nvPr/>
          </p:nvSpPr>
          <p:spPr bwMode="auto">
            <a:xfrm>
              <a:off x="2709863" y="5210175"/>
              <a:ext cx="0" cy="238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4565" name="Line 37"/>
            <p:cNvSpPr>
              <a:spLocks noChangeShapeType="1"/>
            </p:cNvSpPr>
            <p:nvPr/>
          </p:nvSpPr>
          <p:spPr bwMode="auto">
            <a:xfrm>
              <a:off x="3186113" y="5210175"/>
              <a:ext cx="0" cy="238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4566" name="Line 38"/>
            <p:cNvSpPr>
              <a:spLocks noChangeShapeType="1"/>
            </p:cNvSpPr>
            <p:nvPr/>
          </p:nvSpPr>
          <p:spPr bwMode="auto">
            <a:xfrm>
              <a:off x="3667125" y="5200650"/>
              <a:ext cx="0" cy="238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4567" name="Line 39"/>
            <p:cNvSpPr>
              <a:spLocks noChangeShapeType="1"/>
            </p:cNvSpPr>
            <p:nvPr/>
          </p:nvSpPr>
          <p:spPr bwMode="auto">
            <a:xfrm>
              <a:off x="4614863" y="5205413"/>
              <a:ext cx="0" cy="238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4568" name="Line 40"/>
            <p:cNvSpPr>
              <a:spLocks noChangeShapeType="1"/>
            </p:cNvSpPr>
            <p:nvPr/>
          </p:nvSpPr>
          <p:spPr bwMode="auto">
            <a:xfrm>
              <a:off x="5562600" y="5200650"/>
              <a:ext cx="0" cy="238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4569" name="Line 41"/>
            <p:cNvSpPr>
              <a:spLocks noChangeShapeType="1"/>
            </p:cNvSpPr>
            <p:nvPr/>
          </p:nvSpPr>
          <p:spPr bwMode="auto">
            <a:xfrm>
              <a:off x="6510338" y="5195888"/>
              <a:ext cx="0" cy="238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4570" name="Line 42"/>
            <p:cNvSpPr>
              <a:spLocks noChangeShapeType="1"/>
            </p:cNvSpPr>
            <p:nvPr/>
          </p:nvSpPr>
          <p:spPr bwMode="auto">
            <a:xfrm>
              <a:off x="6043613" y="5205413"/>
              <a:ext cx="0" cy="238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4571" name="Line 43"/>
            <p:cNvSpPr>
              <a:spLocks noChangeShapeType="1"/>
            </p:cNvSpPr>
            <p:nvPr/>
          </p:nvSpPr>
          <p:spPr bwMode="auto">
            <a:xfrm>
              <a:off x="6991350" y="5110163"/>
              <a:ext cx="0" cy="3381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4572" name="Line 44"/>
            <p:cNvSpPr>
              <a:spLocks noChangeShapeType="1"/>
            </p:cNvSpPr>
            <p:nvPr/>
          </p:nvSpPr>
          <p:spPr bwMode="auto">
            <a:xfrm>
              <a:off x="5091113" y="5205413"/>
              <a:ext cx="0" cy="238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4573" name="Text Box 45"/>
            <p:cNvSpPr txBox="1">
              <a:spLocks noChangeArrowheads="1"/>
            </p:cNvSpPr>
            <p:nvPr/>
          </p:nvSpPr>
          <p:spPr bwMode="auto">
            <a:xfrm>
              <a:off x="2119585" y="4605218"/>
              <a:ext cx="1155498" cy="550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400" i="0" dirty="0">
                  <a:latin typeface="+mj-lt"/>
                </a:rPr>
                <a:t>6-slot</a:t>
              </a:r>
            </a:p>
            <a:p>
              <a:r>
                <a:rPr lang="en-US" sz="2400" i="0" dirty="0">
                  <a:latin typeface="+mj-lt"/>
                </a:rPr>
                <a:t>round</a:t>
              </a:r>
            </a:p>
          </p:txBody>
        </p:sp>
        <p:sp>
          <p:nvSpPr>
            <p:cNvPr id="534574" name="Line 46"/>
            <p:cNvSpPr>
              <a:spLocks noChangeShapeType="1"/>
            </p:cNvSpPr>
            <p:nvPr/>
          </p:nvSpPr>
          <p:spPr bwMode="auto">
            <a:xfrm>
              <a:off x="3132138" y="4918075"/>
              <a:ext cx="989012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4575" name="Line 47"/>
            <p:cNvSpPr>
              <a:spLocks noChangeShapeType="1"/>
            </p:cNvSpPr>
            <p:nvPr/>
          </p:nvSpPr>
          <p:spPr bwMode="auto">
            <a:xfrm flipH="1">
              <a:off x="1287463" y="4913313"/>
              <a:ext cx="989012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4576" name="Line 48"/>
            <p:cNvSpPr>
              <a:spLocks noChangeShapeType="1"/>
            </p:cNvSpPr>
            <p:nvPr/>
          </p:nvSpPr>
          <p:spPr bwMode="auto">
            <a:xfrm>
              <a:off x="1274763" y="4826004"/>
              <a:ext cx="0" cy="304800"/>
            </a:xfrm>
            <a:prstGeom prst="line">
              <a:avLst/>
            </a:prstGeom>
            <a:noFill/>
            <a:ln w="349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4577" name="Line 49"/>
            <p:cNvSpPr>
              <a:spLocks noChangeShapeType="1"/>
            </p:cNvSpPr>
            <p:nvPr/>
          </p:nvSpPr>
          <p:spPr bwMode="auto">
            <a:xfrm>
              <a:off x="4132056" y="4831936"/>
              <a:ext cx="0" cy="304800"/>
            </a:xfrm>
            <a:prstGeom prst="line">
              <a:avLst/>
            </a:prstGeom>
            <a:noFill/>
            <a:ln w="349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</p:grpSp>
      <p:cxnSp>
        <p:nvCxnSpPr>
          <p:cNvPr id="39" name="Straight Arrow Connector 38"/>
          <p:cNvCxnSpPr/>
          <p:nvPr/>
        </p:nvCxnSpPr>
        <p:spPr>
          <a:xfrm>
            <a:off x="7400931" y="6322368"/>
            <a:ext cx="800964" cy="1588"/>
          </a:xfrm>
          <a:prstGeom prst="straightConnector1">
            <a:avLst/>
          </a:prstGeom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563088" y="6091535"/>
            <a:ext cx="857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Arial (null)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544754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FDMA: Frequency Division Multiple Access </a:t>
            </a:r>
          </a:p>
        </p:txBody>
      </p:sp>
      <p:sp>
        <p:nvSpPr>
          <p:cNvPr id="535555" name="Rectangle 3"/>
          <p:cNvSpPr>
            <a:spLocks noGrp="1" noChangeArrowheads="1"/>
          </p:cNvSpPr>
          <p:nvPr>
            <p:ph idx="1"/>
          </p:nvPr>
        </p:nvSpPr>
        <p:spPr>
          <a:xfrm>
            <a:off x="175401" y="1520038"/>
            <a:ext cx="8739999" cy="246458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Channel spectrum divided into frequency bands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Each user gets a fixed frequency band (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unused frequency slots are wasted</a:t>
            </a:r>
            <a:r>
              <a:rPr lang="en-US" dirty="0"/>
              <a:t>)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b="1" i="1" dirty="0"/>
              <a:t>e.g.: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six stations, only 1, 3, and 4 have data to send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23107" y="3757583"/>
            <a:ext cx="7723607" cy="2440811"/>
            <a:chOff x="293688" y="3948877"/>
            <a:chExt cx="7723607" cy="2440811"/>
          </a:xfrm>
        </p:grpSpPr>
        <p:sp>
          <p:nvSpPr>
            <p:cNvPr id="535556" name="Rectangle 4"/>
            <p:cNvSpPr>
              <a:spLocks noChangeArrowheads="1"/>
            </p:cNvSpPr>
            <p:nvPr/>
          </p:nvSpPr>
          <p:spPr bwMode="auto">
            <a:xfrm>
              <a:off x="4627563" y="4138613"/>
              <a:ext cx="627062" cy="225107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5557" name="Line 5"/>
            <p:cNvSpPr>
              <a:spLocks noChangeShapeType="1"/>
            </p:cNvSpPr>
            <p:nvPr/>
          </p:nvSpPr>
          <p:spPr bwMode="auto">
            <a:xfrm flipV="1">
              <a:off x="4625975" y="5243513"/>
              <a:ext cx="622300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5558" name="Line 6"/>
            <p:cNvSpPr>
              <a:spLocks noChangeShapeType="1"/>
            </p:cNvSpPr>
            <p:nvPr/>
          </p:nvSpPr>
          <p:spPr bwMode="auto">
            <a:xfrm flipV="1">
              <a:off x="4621213" y="5635625"/>
              <a:ext cx="631825" cy="6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5559" name="Line 7"/>
            <p:cNvSpPr>
              <a:spLocks noChangeShapeType="1"/>
            </p:cNvSpPr>
            <p:nvPr/>
          </p:nvSpPr>
          <p:spPr bwMode="auto">
            <a:xfrm flipV="1">
              <a:off x="4625975" y="6021388"/>
              <a:ext cx="627063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5560" name="Line 8"/>
            <p:cNvSpPr>
              <a:spLocks noChangeShapeType="1"/>
            </p:cNvSpPr>
            <p:nvPr/>
          </p:nvSpPr>
          <p:spPr bwMode="auto">
            <a:xfrm flipV="1">
              <a:off x="4621213" y="4857750"/>
              <a:ext cx="631825" cy="6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5561" name="Line 9"/>
            <p:cNvSpPr>
              <a:spLocks noChangeShapeType="1"/>
            </p:cNvSpPr>
            <p:nvPr/>
          </p:nvSpPr>
          <p:spPr bwMode="auto">
            <a:xfrm flipV="1">
              <a:off x="4625975" y="4471988"/>
              <a:ext cx="631825" cy="6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5563" name="Line 11"/>
            <p:cNvSpPr>
              <a:spLocks noChangeShapeType="1"/>
            </p:cNvSpPr>
            <p:nvPr/>
          </p:nvSpPr>
          <p:spPr bwMode="auto">
            <a:xfrm>
              <a:off x="5346700" y="4411663"/>
              <a:ext cx="2228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5564" name="Freeform 12"/>
            <p:cNvSpPr>
              <a:spLocks/>
            </p:cNvSpPr>
            <p:nvPr/>
          </p:nvSpPr>
          <p:spPr bwMode="auto">
            <a:xfrm>
              <a:off x="5494338" y="4292600"/>
              <a:ext cx="1728787" cy="114300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0" y="3"/>
                </a:cxn>
                <a:cxn ang="0">
                  <a:pos x="1089" y="0"/>
                </a:cxn>
                <a:cxn ang="0">
                  <a:pos x="1089" y="72"/>
                </a:cxn>
              </a:cxnLst>
              <a:rect l="0" t="0" r="r" b="b"/>
              <a:pathLst>
                <a:path w="1089" h="72">
                  <a:moveTo>
                    <a:pt x="0" y="72"/>
                  </a:moveTo>
                  <a:lnTo>
                    <a:pt x="0" y="3"/>
                  </a:lnTo>
                  <a:lnTo>
                    <a:pt x="1089" y="0"/>
                  </a:lnTo>
                  <a:lnTo>
                    <a:pt x="1089" y="72"/>
                  </a:lnTo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5565" name="Line 13"/>
            <p:cNvSpPr>
              <a:spLocks noChangeShapeType="1"/>
            </p:cNvSpPr>
            <p:nvPr/>
          </p:nvSpPr>
          <p:spPr bwMode="auto">
            <a:xfrm>
              <a:off x="5394325" y="4814888"/>
              <a:ext cx="2228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5567" name="Line 15"/>
            <p:cNvSpPr>
              <a:spLocks noChangeShapeType="1"/>
            </p:cNvSpPr>
            <p:nvPr/>
          </p:nvSpPr>
          <p:spPr bwMode="auto">
            <a:xfrm>
              <a:off x="5394325" y="5213350"/>
              <a:ext cx="2228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5568" name="Freeform 16"/>
            <p:cNvSpPr>
              <a:spLocks/>
            </p:cNvSpPr>
            <p:nvPr/>
          </p:nvSpPr>
          <p:spPr bwMode="auto">
            <a:xfrm>
              <a:off x="5541963" y="5094288"/>
              <a:ext cx="1728787" cy="114300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0" y="3"/>
                </a:cxn>
                <a:cxn ang="0">
                  <a:pos x="1089" y="0"/>
                </a:cxn>
                <a:cxn ang="0">
                  <a:pos x="1089" y="72"/>
                </a:cxn>
              </a:cxnLst>
              <a:rect l="0" t="0" r="r" b="b"/>
              <a:pathLst>
                <a:path w="1089" h="72">
                  <a:moveTo>
                    <a:pt x="0" y="72"/>
                  </a:moveTo>
                  <a:lnTo>
                    <a:pt x="0" y="3"/>
                  </a:lnTo>
                  <a:lnTo>
                    <a:pt x="1089" y="0"/>
                  </a:lnTo>
                  <a:lnTo>
                    <a:pt x="1089" y="72"/>
                  </a:lnTo>
                </a:path>
              </a:pathLst>
            </a:custGeom>
            <a:solidFill>
              <a:srgbClr val="FF0000"/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grpSp>
          <p:nvGrpSpPr>
            <p:cNvPr id="2" name="Group 17"/>
            <p:cNvGrpSpPr>
              <a:grpSpLocks/>
            </p:cNvGrpSpPr>
            <p:nvPr/>
          </p:nvGrpSpPr>
          <p:grpSpPr bwMode="auto">
            <a:xfrm>
              <a:off x="5411788" y="5499100"/>
              <a:ext cx="2228850" cy="119063"/>
              <a:chOff x="1884" y="2826"/>
              <a:chExt cx="1404" cy="75"/>
            </a:xfrm>
          </p:grpSpPr>
          <p:sp>
            <p:nvSpPr>
              <p:cNvPr id="535570" name="Line 18"/>
              <p:cNvSpPr>
                <a:spLocks noChangeShapeType="1"/>
              </p:cNvSpPr>
              <p:nvPr/>
            </p:nvSpPr>
            <p:spPr bwMode="auto">
              <a:xfrm>
                <a:off x="1884" y="2901"/>
                <a:ext cx="14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b="0" dirty="0">
                  <a:latin typeface="Arial (null)"/>
                </a:endParaRPr>
              </a:p>
            </p:txBody>
          </p:sp>
          <p:sp>
            <p:nvSpPr>
              <p:cNvPr id="535571" name="Freeform 19"/>
              <p:cNvSpPr>
                <a:spLocks/>
              </p:cNvSpPr>
              <p:nvPr/>
            </p:nvSpPr>
            <p:spPr bwMode="auto">
              <a:xfrm>
                <a:off x="1977" y="2826"/>
                <a:ext cx="1089" cy="72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0" y="3"/>
                  </a:cxn>
                  <a:cxn ang="0">
                    <a:pos x="1089" y="0"/>
                  </a:cxn>
                  <a:cxn ang="0">
                    <a:pos x="1089" y="72"/>
                  </a:cxn>
                </a:cxnLst>
                <a:rect l="0" t="0" r="r" b="b"/>
                <a:pathLst>
                  <a:path w="1089" h="72">
                    <a:moveTo>
                      <a:pt x="0" y="72"/>
                    </a:moveTo>
                    <a:lnTo>
                      <a:pt x="0" y="3"/>
                    </a:lnTo>
                    <a:lnTo>
                      <a:pt x="1089" y="0"/>
                    </a:lnTo>
                    <a:lnTo>
                      <a:pt x="1089" y="72"/>
                    </a:lnTo>
                  </a:path>
                </a:pathLst>
              </a:custGeom>
              <a:solidFill>
                <a:srgbClr val="00CC66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b="0" dirty="0">
                  <a:latin typeface="Arial (null)"/>
                </a:endParaRPr>
              </a:p>
            </p:txBody>
          </p:sp>
        </p:grpSp>
        <p:sp>
          <p:nvSpPr>
            <p:cNvPr id="535572" name="Line 20"/>
            <p:cNvSpPr>
              <a:spLocks noChangeShapeType="1"/>
            </p:cNvSpPr>
            <p:nvPr/>
          </p:nvSpPr>
          <p:spPr bwMode="auto">
            <a:xfrm>
              <a:off x="5441950" y="6024563"/>
              <a:ext cx="2228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5573" name="Line 21"/>
            <p:cNvSpPr>
              <a:spLocks noChangeShapeType="1"/>
            </p:cNvSpPr>
            <p:nvPr/>
          </p:nvSpPr>
          <p:spPr bwMode="auto">
            <a:xfrm>
              <a:off x="5448300" y="6354763"/>
              <a:ext cx="2228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5574" name="Text Box 22"/>
            <p:cNvSpPr txBox="1">
              <a:spLocks noChangeArrowheads="1"/>
            </p:cNvSpPr>
            <p:nvPr/>
          </p:nvSpPr>
          <p:spPr bwMode="auto">
            <a:xfrm rot="16200000">
              <a:off x="3244187" y="4970433"/>
              <a:ext cx="223811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i="0" dirty="0">
                  <a:latin typeface="+mj-lt"/>
                </a:rPr>
                <a:t>frequency bands</a:t>
              </a:r>
            </a:p>
          </p:txBody>
        </p:sp>
        <p:sp>
          <p:nvSpPr>
            <p:cNvPr id="535575" name="Text Box 23"/>
            <p:cNvSpPr txBox="1">
              <a:spLocks noChangeArrowheads="1"/>
            </p:cNvSpPr>
            <p:nvPr/>
          </p:nvSpPr>
          <p:spPr bwMode="auto">
            <a:xfrm rot="67766">
              <a:off x="7306844" y="3948877"/>
              <a:ext cx="71045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i="0" dirty="0">
                  <a:latin typeface="+mj-lt"/>
                </a:rPr>
                <a:t>time</a:t>
              </a:r>
            </a:p>
          </p:txBody>
        </p:sp>
        <p:sp>
          <p:nvSpPr>
            <p:cNvPr id="535606" name="Freeform 54"/>
            <p:cNvSpPr>
              <a:spLocks/>
            </p:cNvSpPr>
            <p:nvPr/>
          </p:nvSpPr>
          <p:spPr bwMode="auto">
            <a:xfrm>
              <a:off x="2032000" y="4348163"/>
              <a:ext cx="595313" cy="1538287"/>
            </a:xfrm>
            <a:custGeom>
              <a:avLst/>
              <a:gdLst/>
              <a:ahLst/>
              <a:cxnLst>
                <a:cxn ang="0">
                  <a:pos x="375" y="0"/>
                </a:cxn>
                <a:cxn ang="0">
                  <a:pos x="0" y="485"/>
                </a:cxn>
                <a:cxn ang="0">
                  <a:pos x="375" y="969"/>
                </a:cxn>
                <a:cxn ang="0">
                  <a:pos x="375" y="0"/>
                </a:cxn>
              </a:cxnLst>
              <a:rect l="0" t="0" r="r" b="b"/>
              <a:pathLst>
                <a:path w="375" h="969">
                  <a:moveTo>
                    <a:pt x="375" y="0"/>
                  </a:moveTo>
                  <a:lnTo>
                    <a:pt x="0" y="485"/>
                  </a:lnTo>
                  <a:lnTo>
                    <a:pt x="375" y="969"/>
                  </a:lnTo>
                  <a:lnTo>
                    <a:pt x="37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0" scaled="1"/>
            </a:gradFill>
            <a:ln w="3175" cmpd="sng">
              <a:noFill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grpSp>
          <p:nvGrpSpPr>
            <p:cNvPr id="3" name="Group 56"/>
            <p:cNvGrpSpPr>
              <a:grpSpLocks/>
            </p:cNvGrpSpPr>
            <p:nvPr/>
          </p:nvGrpSpPr>
          <p:grpSpPr bwMode="auto">
            <a:xfrm>
              <a:off x="293688" y="4986338"/>
              <a:ext cx="1666875" cy="314325"/>
              <a:chOff x="1614" y="1494"/>
              <a:chExt cx="1050" cy="198"/>
            </a:xfrm>
          </p:grpSpPr>
          <p:sp>
            <p:nvSpPr>
              <p:cNvPr id="535609" name="Rectangle 57"/>
              <p:cNvSpPr>
                <a:spLocks noChangeArrowheads="1"/>
              </p:cNvSpPr>
              <p:nvPr/>
            </p:nvSpPr>
            <p:spPr bwMode="auto">
              <a:xfrm>
                <a:off x="2358" y="1500"/>
                <a:ext cx="168" cy="17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b="0" dirty="0">
                  <a:latin typeface="Arial (null)"/>
                </a:endParaRPr>
              </a:p>
            </p:txBody>
          </p:sp>
          <p:sp>
            <p:nvSpPr>
              <p:cNvPr id="535610" name="Freeform 58"/>
              <p:cNvSpPr>
                <a:spLocks/>
              </p:cNvSpPr>
              <p:nvPr/>
            </p:nvSpPr>
            <p:spPr bwMode="auto">
              <a:xfrm>
                <a:off x="1614" y="1494"/>
                <a:ext cx="896" cy="19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96"/>
                  </a:cxn>
                  <a:cxn ang="0">
                    <a:pos x="18" y="198"/>
                  </a:cxn>
                  <a:cxn ang="0">
                    <a:pos x="774" y="198"/>
                  </a:cxn>
                  <a:cxn ang="0">
                    <a:pos x="750" y="90"/>
                  </a:cxn>
                  <a:cxn ang="0">
                    <a:pos x="774" y="0"/>
                  </a:cxn>
                  <a:cxn ang="0">
                    <a:pos x="18" y="0"/>
                  </a:cxn>
                </a:cxnLst>
                <a:rect l="0" t="0" r="r" b="b"/>
                <a:pathLst>
                  <a:path w="896" h="198">
                    <a:moveTo>
                      <a:pt x="18" y="0"/>
                    </a:moveTo>
                    <a:lnTo>
                      <a:pt x="0" y="96"/>
                    </a:lnTo>
                    <a:lnTo>
                      <a:pt x="18" y="198"/>
                    </a:lnTo>
                    <a:lnTo>
                      <a:pt x="774" y="198"/>
                    </a:lnTo>
                    <a:cubicBezTo>
                      <a:pt x="896" y="180"/>
                      <a:pt x="750" y="123"/>
                      <a:pt x="750" y="90"/>
                    </a:cubicBezTo>
                    <a:cubicBezTo>
                      <a:pt x="750" y="57"/>
                      <a:pt x="896" y="15"/>
                      <a:pt x="774" y="0"/>
                    </a:cubicBezTo>
                    <a:lnTo>
                      <a:pt x="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/>
                  </a:gs>
                  <a:gs pos="5000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b="0" dirty="0">
                  <a:latin typeface="Arial (null)"/>
                </a:endParaRPr>
              </a:p>
            </p:txBody>
          </p:sp>
          <p:sp>
            <p:nvSpPr>
              <p:cNvPr id="535611" name="Oval 59"/>
              <p:cNvSpPr>
                <a:spLocks noChangeArrowheads="1"/>
              </p:cNvSpPr>
              <p:nvPr/>
            </p:nvSpPr>
            <p:spPr bwMode="auto">
              <a:xfrm>
                <a:off x="2502" y="1506"/>
                <a:ext cx="62" cy="1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b="0" dirty="0">
                  <a:latin typeface="Arial (null)"/>
                </a:endParaRPr>
              </a:p>
            </p:txBody>
          </p:sp>
          <p:sp>
            <p:nvSpPr>
              <p:cNvPr id="535612" name="Line 60"/>
              <p:cNvSpPr>
                <a:spLocks noChangeShapeType="1"/>
              </p:cNvSpPr>
              <p:nvPr/>
            </p:nvSpPr>
            <p:spPr bwMode="auto">
              <a:xfrm>
                <a:off x="2526" y="1584"/>
                <a:ext cx="13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b="0" dirty="0">
                  <a:latin typeface="Arial (null)"/>
                </a:endParaRPr>
              </a:p>
            </p:txBody>
          </p:sp>
        </p:grpSp>
        <p:sp>
          <p:nvSpPr>
            <p:cNvPr id="535617" name="Freeform 65"/>
            <p:cNvSpPr>
              <a:spLocks/>
            </p:cNvSpPr>
            <p:nvPr/>
          </p:nvSpPr>
          <p:spPr bwMode="auto">
            <a:xfrm>
              <a:off x="2803525" y="5040313"/>
              <a:ext cx="892175" cy="173037"/>
            </a:xfrm>
            <a:custGeom>
              <a:avLst/>
              <a:gdLst/>
              <a:ahLst/>
              <a:cxnLst>
                <a:cxn ang="0">
                  <a:pos x="4" y="264"/>
                </a:cxn>
                <a:cxn ang="0">
                  <a:pos x="52" y="6"/>
                </a:cxn>
                <a:cxn ang="0">
                  <a:pos x="108" y="266"/>
                </a:cxn>
                <a:cxn ang="0">
                  <a:pos x="174" y="0"/>
                </a:cxn>
                <a:cxn ang="0">
                  <a:pos x="228" y="264"/>
                </a:cxn>
                <a:cxn ang="0">
                  <a:pos x="288" y="8"/>
                </a:cxn>
                <a:cxn ang="0">
                  <a:pos x="354" y="266"/>
                </a:cxn>
                <a:cxn ang="0">
                  <a:pos x="402" y="8"/>
                </a:cxn>
                <a:cxn ang="0">
                  <a:pos x="464" y="264"/>
                </a:cxn>
                <a:cxn ang="0">
                  <a:pos x="506" y="6"/>
                </a:cxn>
                <a:cxn ang="0">
                  <a:pos x="556" y="266"/>
                </a:cxn>
              </a:cxnLst>
              <a:rect l="0" t="0" r="r" b="b"/>
              <a:pathLst>
                <a:path w="562" h="266">
                  <a:moveTo>
                    <a:pt x="4" y="264"/>
                  </a:moveTo>
                  <a:cubicBezTo>
                    <a:pt x="4" y="212"/>
                    <a:pt x="0" y="4"/>
                    <a:pt x="52" y="6"/>
                  </a:cubicBezTo>
                  <a:cubicBezTo>
                    <a:pt x="106" y="4"/>
                    <a:pt x="58" y="266"/>
                    <a:pt x="108" y="266"/>
                  </a:cubicBezTo>
                  <a:cubicBezTo>
                    <a:pt x="158" y="266"/>
                    <a:pt x="126" y="0"/>
                    <a:pt x="174" y="0"/>
                  </a:cubicBezTo>
                  <a:cubicBezTo>
                    <a:pt x="222" y="0"/>
                    <a:pt x="184" y="266"/>
                    <a:pt x="228" y="264"/>
                  </a:cubicBezTo>
                  <a:cubicBezTo>
                    <a:pt x="272" y="262"/>
                    <a:pt x="244" y="8"/>
                    <a:pt x="288" y="8"/>
                  </a:cubicBezTo>
                  <a:cubicBezTo>
                    <a:pt x="332" y="8"/>
                    <a:pt x="304" y="266"/>
                    <a:pt x="354" y="266"/>
                  </a:cubicBezTo>
                  <a:cubicBezTo>
                    <a:pt x="404" y="266"/>
                    <a:pt x="336" y="8"/>
                    <a:pt x="402" y="8"/>
                  </a:cubicBezTo>
                  <a:cubicBezTo>
                    <a:pt x="468" y="8"/>
                    <a:pt x="416" y="266"/>
                    <a:pt x="464" y="264"/>
                  </a:cubicBezTo>
                  <a:cubicBezTo>
                    <a:pt x="512" y="262"/>
                    <a:pt x="450" y="4"/>
                    <a:pt x="506" y="6"/>
                  </a:cubicBezTo>
                  <a:cubicBezTo>
                    <a:pt x="562" y="8"/>
                    <a:pt x="546" y="192"/>
                    <a:pt x="556" y="26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5618" name="Freeform 66"/>
            <p:cNvSpPr>
              <a:spLocks/>
            </p:cNvSpPr>
            <p:nvPr/>
          </p:nvSpPr>
          <p:spPr bwMode="auto">
            <a:xfrm>
              <a:off x="2846388" y="4270375"/>
              <a:ext cx="427037" cy="219075"/>
            </a:xfrm>
            <a:custGeom>
              <a:avLst/>
              <a:gdLst/>
              <a:ahLst/>
              <a:cxnLst>
                <a:cxn ang="0">
                  <a:pos x="4" y="264"/>
                </a:cxn>
                <a:cxn ang="0">
                  <a:pos x="52" y="6"/>
                </a:cxn>
                <a:cxn ang="0">
                  <a:pos x="108" y="266"/>
                </a:cxn>
                <a:cxn ang="0">
                  <a:pos x="174" y="0"/>
                </a:cxn>
                <a:cxn ang="0">
                  <a:pos x="228" y="264"/>
                </a:cxn>
                <a:cxn ang="0">
                  <a:pos x="288" y="8"/>
                </a:cxn>
                <a:cxn ang="0">
                  <a:pos x="354" y="266"/>
                </a:cxn>
                <a:cxn ang="0">
                  <a:pos x="402" y="8"/>
                </a:cxn>
                <a:cxn ang="0">
                  <a:pos x="464" y="264"/>
                </a:cxn>
                <a:cxn ang="0">
                  <a:pos x="506" y="6"/>
                </a:cxn>
                <a:cxn ang="0">
                  <a:pos x="556" y="266"/>
                </a:cxn>
              </a:cxnLst>
              <a:rect l="0" t="0" r="r" b="b"/>
              <a:pathLst>
                <a:path w="562" h="266">
                  <a:moveTo>
                    <a:pt x="4" y="264"/>
                  </a:moveTo>
                  <a:cubicBezTo>
                    <a:pt x="4" y="212"/>
                    <a:pt x="0" y="4"/>
                    <a:pt x="52" y="6"/>
                  </a:cubicBezTo>
                  <a:cubicBezTo>
                    <a:pt x="106" y="4"/>
                    <a:pt x="58" y="266"/>
                    <a:pt x="108" y="266"/>
                  </a:cubicBezTo>
                  <a:cubicBezTo>
                    <a:pt x="158" y="266"/>
                    <a:pt x="126" y="0"/>
                    <a:pt x="174" y="0"/>
                  </a:cubicBezTo>
                  <a:cubicBezTo>
                    <a:pt x="222" y="0"/>
                    <a:pt x="184" y="266"/>
                    <a:pt x="228" y="264"/>
                  </a:cubicBezTo>
                  <a:cubicBezTo>
                    <a:pt x="272" y="262"/>
                    <a:pt x="244" y="8"/>
                    <a:pt x="288" y="8"/>
                  </a:cubicBezTo>
                  <a:cubicBezTo>
                    <a:pt x="332" y="8"/>
                    <a:pt x="304" y="266"/>
                    <a:pt x="354" y="266"/>
                  </a:cubicBezTo>
                  <a:cubicBezTo>
                    <a:pt x="404" y="266"/>
                    <a:pt x="336" y="8"/>
                    <a:pt x="402" y="8"/>
                  </a:cubicBezTo>
                  <a:cubicBezTo>
                    <a:pt x="468" y="8"/>
                    <a:pt x="416" y="266"/>
                    <a:pt x="464" y="264"/>
                  </a:cubicBezTo>
                  <a:cubicBezTo>
                    <a:pt x="512" y="262"/>
                    <a:pt x="450" y="4"/>
                    <a:pt x="506" y="6"/>
                  </a:cubicBezTo>
                  <a:cubicBezTo>
                    <a:pt x="562" y="8"/>
                    <a:pt x="546" y="192"/>
                    <a:pt x="556" y="26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5620" name="Freeform 68"/>
            <p:cNvSpPr>
              <a:spLocks/>
            </p:cNvSpPr>
            <p:nvPr/>
          </p:nvSpPr>
          <p:spPr bwMode="auto">
            <a:xfrm>
              <a:off x="2755900" y="6069013"/>
              <a:ext cx="989013" cy="185737"/>
            </a:xfrm>
            <a:custGeom>
              <a:avLst/>
              <a:gdLst/>
              <a:ahLst/>
              <a:cxnLst>
                <a:cxn ang="0">
                  <a:pos x="20" y="113"/>
                </a:cxn>
                <a:cxn ang="0">
                  <a:pos x="114" y="2"/>
                </a:cxn>
                <a:cxn ang="0">
                  <a:pos x="256" y="114"/>
                </a:cxn>
                <a:cxn ang="0">
                  <a:pos x="394" y="0"/>
                </a:cxn>
                <a:cxn ang="0">
                  <a:pos x="522" y="116"/>
                </a:cxn>
                <a:cxn ang="0">
                  <a:pos x="616" y="14"/>
                </a:cxn>
              </a:cxnLst>
              <a:rect l="0" t="0" r="r" b="b"/>
              <a:pathLst>
                <a:path w="623" h="117">
                  <a:moveTo>
                    <a:pt x="20" y="113"/>
                  </a:moveTo>
                  <a:cubicBezTo>
                    <a:pt x="44" y="68"/>
                    <a:pt x="0" y="1"/>
                    <a:pt x="114" y="2"/>
                  </a:cubicBezTo>
                  <a:cubicBezTo>
                    <a:pt x="233" y="1"/>
                    <a:pt x="144" y="114"/>
                    <a:pt x="256" y="114"/>
                  </a:cubicBezTo>
                  <a:cubicBezTo>
                    <a:pt x="368" y="114"/>
                    <a:pt x="288" y="0"/>
                    <a:pt x="394" y="0"/>
                  </a:cubicBezTo>
                  <a:cubicBezTo>
                    <a:pt x="500" y="0"/>
                    <a:pt x="421" y="117"/>
                    <a:pt x="522" y="116"/>
                  </a:cubicBezTo>
                  <a:cubicBezTo>
                    <a:pt x="623" y="115"/>
                    <a:pt x="570" y="64"/>
                    <a:pt x="616" y="1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5621" name="Text Box 69"/>
            <p:cNvSpPr txBox="1">
              <a:spLocks noChangeArrowheads="1"/>
            </p:cNvSpPr>
            <p:nvPr/>
          </p:nvSpPr>
          <p:spPr bwMode="auto">
            <a:xfrm>
              <a:off x="366604" y="5703888"/>
              <a:ext cx="14670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i="0" dirty="0">
                  <a:latin typeface="+mj-lt"/>
                </a:rPr>
                <a:t>FDM cable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482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70DFF8-6872-CA4E-A03A-943E458AF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Advantages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Users are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guaranteed</a:t>
            </a:r>
            <a:r>
              <a:rPr lang="en-US" dirty="0"/>
              <a:t> to be able to send bits, continuously (FDMA) or periodically (TDMA)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Disadvantages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Unused time slots or frequency bands </a:t>
            </a:r>
            <a:r>
              <a:rPr lang="en-US" b="1" dirty="0">
                <a:solidFill>
                  <a:srgbClr val="FF0000"/>
                </a:solidFill>
              </a:rPr>
              <a:t>reduce channel utilization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 out-of-band mechanism is needed to allocate slots or bands (which </a:t>
            </a:r>
            <a:r>
              <a:rPr lang="en-US" b="1" dirty="0">
                <a:solidFill>
                  <a:srgbClr val="FF0000"/>
                </a:solidFill>
              </a:rPr>
              <a:t>requires another channel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Guard bands or guard times </a:t>
            </a:r>
            <a:r>
              <a:rPr lang="en-US" b="1" dirty="0">
                <a:solidFill>
                  <a:srgbClr val="FF0000"/>
                </a:solidFill>
              </a:rPr>
              <a:t>reduce channel utilization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C951BE-2C2C-4A44-BCDB-06DFE592E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9E0A4C-0B10-7B43-8836-72754EA91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TDMA and FDMA: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23284823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Sharing by </a:t>
            </a:r>
            <a:r>
              <a:rPr lang="en-US" sz="2800" b="1" dirty="0">
                <a:highlight>
                  <a:srgbClr val="FFFF00"/>
                </a:highlight>
              </a:rPr>
              <a:t>partitioning</a:t>
            </a:r>
            <a:r>
              <a:rPr lang="en-US" sz="2800" b="1" dirty="0"/>
              <a:t> the medium</a:t>
            </a:r>
          </a:p>
          <a:p>
            <a:pPr lvl="1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Introduction, Time and Frequency division</a:t>
            </a:r>
          </a:p>
          <a:p>
            <a:pPr lvl="1"/>
            <a:r>
              <a:rPr lang="en-US" sz="2800" b="1" dirty="0"/>
              <a:t>Code division</a:t>
            </a:r>
          </a:p>
          <a:p>
            <a:pPr lvl="1"/>
            <a:endParaRPr lang="en-US" sz="2800" dirty="0"/>
          </a:p>
          <a:p>
            <a:pPr marL="457200" lvl="1" indent="0">
              <a:buNone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Contention-based sharing</a:t>
            </a:r>
          </a:p>
          <a:p>
            <a:pPr lvl="1"/>
            <a:r>
              <a:rPr lang="en-US" sz="2800" dirty="0"/>
              <a:t>ALOHA</a:t>
            </a:r>
          </a:p>
          <a:p>
            <a:pPr lvl="1"/>
            <a:r>
              <a:rPr lang="en-US" sz="2800" dirty="0"/>
              <a:t>The Ethernet</a:t>
            </a:r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Medium Access Control</a:t>
            </a:r>
          </a:p>
        </p:txBody>
      </p:sp>
    </p:spTree>
    <p:extLst>
      <p:ext uri="{BB962C8B-B14F-4D97-AF65-F5344CB8AC3E}">
        <p14:creationId xmlns:p14="http://schemas.microsoft.com/office/powerpoint/2010/main" val="1911327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CDMA: Code Division Multiple Access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All users transmit over the </a:t>
            </a:r>
            <a:r>
              <a:rPr lang="en-US" sz="2800" b="1" dirty="0"/>
              <a:t>same frequencies,</a:t>
            </a:r>
            <a:r>
              <a:rPr lang="en-US" sz="2800" dirty="0"/>
              <a:t> and </a:t>
            </a:r>
            <a:r>
              <a:rPr lang="en-US" sz="2800" b="1" dirty="0"/>
              <a:t>at the same time: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dirty="0"/>
          </a:p>
          <a:p>
            <a:pPr marL="0" indent="0">
              <a:lnSpc>
                <a:spcPct val="80000"/>
              </a:lnSpc>
              <a:buNone/>
            </a:pPr>
            <a:endParaRPr lang="en-US" sz="2800" dirty="0"/>
          </a:p>
          <a:p>
            <a:pPr marL="0" indent="0">
              <a:lnSpc>
                <a:spcPct val="80000"/>
              </a:lnSpc>
              <a:buNone/>
            </a:pPr>
            <a:endParaRPr lang="en-US" sz="2800" dirty="0"/>
          </a:p>
          <a:p>
            <a:pPr marL="0" indent="0">
              <a:lnSpc>
                <a:spcPct val="80000"/>
              </a:lnSpc>
              <a:buNone/>
            </a:pPr>
            <a:endParaRPr lang="en-US" sz="2800" dirty="0"/>
          </a:p>
          <a:p>
            <a:pPr marL="0" indent="0">
              <a:lnSpc>
                <a:spcPct val="80000"/>
              </a:lnSpc>
              <a:buNone/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Allows multiple users to coexist and transmit simultaneously with </a:t>
            </a:r>
            <a:r>
              <a:rPr lang="en-US" sz="2800" b="1" dirty="0">
                <a:solidFill>
                  <a:srgbClr val="009900"/>
                </a:solidFill>
              </a:rPr>
              <a:t>no interference,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in theory</a:t>
            </a:r>
          </a:p>
          <a:p>
            <a:r>
              <a:rPr lang="en-US" sz="2800" b="1" dirty="0"/>
              <a:t>In practice: </a:t>
            </a:r>
            <a:r>
              <a:rPr lang="en-US" sz="2800" dirty="0"/>
              <a:t>also </a:t>
            </a:r>
            <a:r>
              <a:rPr lang="en-US" sz="2800" b="1" dirty="0"/>
              <a:t>performs well</a:t>
            </a:r>
          </a:p>
          <a:p>
            <a:pPr lvl="1"/>
            <a:r>
              <a:rPr lang="en-US" sz="2800" dirty="0"/>
              <a:t>Some </a:t>
            </a:r>
            <a:r>
              <a:rPr lang="en-US" sz="2800" b="1" dirty="0"/>
              <a:t>cellular data networks </a:t>
            </a:r>
            <a:r>
              <a:rPr lang="en-US" sz="2800" dirty="0"/>
              <a:t>have used CDMA</a:t>
            </a:r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9619A51-FCB2-4240-8DDF-D49728894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3890" y="1922112"/>
            <a:ext cx="2514498" cy="2514498"/>
          </a:xfrm>
          <a:prstGeom prst="ellipse">
            <a:avLst/>
          </a:prstGeom>
          <a:solidFill>
            <a:srgbClr val="99CCFF">
              <a:alpha val="50195"/>
            </a:srgbClr>
          </a:solidFill>
          <a:ln w="12700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 sz="2396"/>
          </a:p>
        </p:txBody>
      </p:sp>
      <p:pic>
        <p:nvPicPr>
          <p:cNvPr id="11" name="Picture 23" descr="MCj03984990000[1]">
            <a:extLst>
              <a:ext uri="{FF2B5EF4-FFF2-40B4-BE49-F238E27FC236}">
                <a16:creationId xmlns:a16="http://schemas.microsoft.com/office/drawing/2014/main" id="{3A7231BA-77AE-7B43-806A-CEE82FDAA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748" y="2292316"/>
            <a:ext cx="9128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7">
            <a:extLst>
              <a:ext uri="{FF2B5EF4-FFF2-40B4-BE49-F238E27FC236}">
                <a16:creationId xmlns:a16="http://schemas.microsoft.com/office/drawing/2014/main" id="{676585C1-1EE0-1A43-A136-D0FB0F3F5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5872" y="3133691"/>
            <a:ext cx="152118" cy="152118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 sz="2396"/>
          </a:p>
        </p:txBody>
      </p:sp>
      <p:sp>
        <p:nvSpPr>
          <p:cNvPr id="13" name="Text Box 30">
            <a:extLst>
              <a:ext uri="{FF2B5EF4-FFF2-40B4-BE49-F238E27FC236}">
                <a16:creationId xmlns:a16="http://schemas.microsoft.com/office/drawing/2014/main" id="{847954AF-8867-2649-9279-EFD3EDFA4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7066" y="3331763"/>
            <a:ext cx="1188146" cy="82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x-none" sz="2396" dirty="0"/>
              <a:t>Alice</a:t>
            </a:r>
          </a:p>
          <a:p>
            <a:r>
              <a:rPr lang="en-US" altLang="x-none" sz="2396" dirty="0"/>
              <a:t>(CDMA)</a:t>
            </a:r>
          </a:p>
        </p:txBody>
      </p:sp>
      <p:sp>
        <p:nvSpPr>
          <p:cNvPr id="19" name="Oval 29">
            <a:extLst>
              <a:ext uri="{FF2B5EF4-FFF2-40B4-BE49-F238E27FC236}">
                <a16:creationId xmlns:a16="http://schemas.microsoft.com/office/drawing/2014/main" id="{C64037FB-362A-834B-8424-55DEDB176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922" y="3133690"/>
            <a:ext cx="152118" cy="152118"/>
          </a:xfrm>
          <a:prstGeom prst="ellipse">
            <a:avLst/>
          </a:prstGeom>
          <a:solidFill>
            <a:srgbClr val="438E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 sz="2396"/>
          </a:p>
        </p:txBody>
      </p:sp>
      <p:sp>
        <p:nvSpPr>
          <p:cNvPr id="20" name="Text Box 30">
            <a:extLst>
              <a:ext uri="{FF2B5EF4-FFF2-40B4-BE49-F238E27FC236}">
                <a16:creationId xmlns:a16="http://schemas.microsoft.com/office/drawing/2014/main" id="{4AE6D554-DF37-A44F-A15F-DA5B12801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5597" y="3331761"/>
            <a:ext cx="987184" cy="46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x-none" sz="2396" dirty="0"/>
              <a:t>Cathy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7236652-160D-4A42-A855-735A237E6A81}"/>
              </a:ext>
            </a:extLst>
          </p:cNvPr>
          <p:cNvCxnSpPr>
            <a:cxnSpLocks/>
          </p:cNvCxnSpPr>
          <p:nvPr/>
        </p:nvCxnSpPr>
        <p:spPr>
          <a:xfrm flipH="1" flipV="1">
            <a:off x="4267990" y="3238102"/>
            <a:ext cx="1057190" cy="314656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8F5ED4F-38FE-5D40-A15E-D36208DCC0FC}"/>
              </a:ext>
            </a:extLst>
          </p:cNvPr>
          <p:cNvCxnSpPr>
            <a:cxnSpLocks/>
            <a:stCxn id="19" idx="6"/>
            <a:endCxn id="12" idx="2"/>
          </p:cNvCxnSpPr>
          <p:nvPr/>
        </p:nvCxnSpPr>
        <p:spPr>
          <a:xfrm>
            <a:off x="3116040" y="3209749"/>
            <a:ext cx="999832" cy="1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B53CD6D0-BC6F-A14A-A19F-69D7EB06D7BA}"/>
              </a:ext>
            </a:extLst>
          </p:cNvPr>
          <p:cNvSpPr/>
          <p:nvPr/>
        </p:nvSpPr>
        <p:spPr>
          <a:xfrm>
            <a:off x="2717649" y="3026961"/>
            <a:ext cx="660400" cy="3048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4056EE2-1045-3D40-8D85-99F51C6AAB4C}"/>
              </a:ext>
            </a:extLst>
          </p:cNvPr>
          <p:cNvSpPr txBox="1"/>
          <p:nvPr/>
        </p:nvSpPr>
        <p:spPr>
          <a:xfrm>
            <a:off x="4641663" y="2899439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Okay!</a:t>
            </a:r>
          </a:p>
        </p:txBody>
      </p:sp>
      <p:sp>
        <p:nvSpPr>
          <p:cNvPr id="8" name="Text Box 30">
            <a:extLst>
              <a:ext uri="{FF2B5EF4-FFF2-40B4-BE49-F238E27FC236}">
                <a16:creationId xmlns:a16="http://schemas.microsoft.com/office/drawing/2014/main" id="{3FE9C9D6-8F42-3845-97A3-B9309E3DA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8036" y="3656038"/>
            <a:ext cx="686406" cy="46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x-none" sz="2396" dirty="0"/>
              <a:t>Bob</a:t>
            </a:r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D780D507-3356-0648-9A35-687C49006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5180" y="3524406"/>
            <a:ext cx="152118" cy="15211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 sz="2396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216228F-93C3-3248-9B81-21CE01A1327D}"/>
              </a:ext>
            </a:extLst>
          </p:cNvPr>
          <p:cNvSpPr/>
          <p:nvPr/>
        </p:nvSpPr>
        <p:spPr>
          <a:xfrm>
            <a:off x="5004230" y="3433847"/>
            <a:ext cx="660400" cy="3048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232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0.12448 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10816 -0.0437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-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/>
      <p:bldP spid="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11495B-772C-4649-A64D-9F3E5348D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3206798"/>
          </a:xfrm>
        </p:spPr>
        <p:txBody>
          <a:bodyPr>
            <a:normAutofit/>
          </a:bodyPr>
          <a:lstStyle/>
          <a:p>
            <a:r>
              <a:rPr lang="en-US" dirty="0"/>
              <a:t>Let’s represent bits with two (binary) </a:t>
            </a:r>
            <a:r>
              <a:rPr lang="en-US" b="1" dirty="0"/>
              <a:t>levels</a:t>
            </a:r>
            <a:r>
              <a:rPr lang="en-US" dirty="0"/>
              <a:t> as follows:</a:t>
            </a:r>
          </a:p>
          <a:p>
            <a:pPr marL="457200" lvl="1" indent="0" algn="ctr">
              <a:buNone/>
            </a:pPr>
            <a:r>
              <a:rPr lang="en-US" b="1" dirty="0">
                <a:latin typeface="Courier" pitchFamily="2" charset="0"/>
              </a:rPr>
              <a:t>0</a:t>
            </a:r>
            <a:r>
              <a:rPr lang="en-US" b="1" dirty="0"/>
              <a:t> bit </a:t>
            </a:r>
            <a:r>
              <a:rPr lang="en-US" b="1" dirty="0">
                <a:sym typeface="Wingdings" pitchFamily="2" charset="2"/>
              </a:rPr>
              <a:t> </a:t>
            </a:r>
            <a:r>
              <a:rPr lang="en-US" b="1" dirty="0">
                <a:latin typeface="Courier" pitchFamily="2" charset="0"/>
                <a:sym typeface="Wingdings" pitchFamily="2" charset="2"/>
              </a:rPr>
              <a:t>+1</a:t>
            </a:r>
            <a:r>
              <a:rPr lang="en-US" b="1" dirty="0">
                <a:sym typeface="Wingdings" pitchFamily="2" charset="2"/>
              </a:rPr>
              <a:t> level         </a:t>
            </a:r>
            <a:r>
              <a:rPr lang="en-US" b="1" dirty="0">
                <a:latin typeface="Courier" pitchFamily="2" charset="0"/>
                <a:sym typeface="Wingdings" pitchFamily="2" charset="2"/>
              </a:rPr>
              <a:t>1</a:t>
            </a:r>
            <a:r>
              <a:rPr lang="en-US" b="1" dirty="0">
                <a:sym typeface="Wingdings" pitchFamily="2" charset="2"/>
              </a:rPr>
              <a:t> bit  </a:t>
            </a:r>
            <a:r>
              <a:rPr lang="en-US" b="1" dirty="0">
                <a:latin typeface="Courier" pitchFamily="2" charset="0"/>
                <a:sym typeface="Wingdings" pitchFamily="2" charset="2"/>
              </a:rPr>
              <a:t>−1</a:t>
            </a:r>
            <a:r>
              <a:rPr lang="en-US" b="1" dirty="0">
                <a:sym typeface="Wingdings" pitchFamily="2" charset="2"/>
              </a:rPr>
              <a:t> level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Scenario: Alice</a:t>
            </a:r>
            <a:r>
              <a:rPr lang="en-US" dirty="0"/>
              <a:t> receives data from </a:t>
            </a:r>
            <a:r>
              <a:rPr lang="en-US" b="1" dirty="0"/>
              <a:t>Bob</a:t>
            </a:r>
            <a:r>
              <a:rPr lang="en-US" dirty="0"/>
              <a:t> and </a:t>
            </a:r>
            <a:r>
              <a:rPr lang="en-US" b="1" dirty="0"/>
              <a:t>Cathy:</a:t>
            </a:r>
          </a:p>
          <a:p>
            <a:pPr lvl="1"/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b="1" dirty="0"/>
              <a:t>TDMA </a:t>
            </a:r>
            <a:r>
              <a:rPr lang="en-US" b="1" i="1" dirty="0"/>
              <a:t>e.g.</a:t>
            </a:r>
            <a:r>
              <a:rPr lang="en-US" b="1" dirty="0"/>
              <a:t>: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Bob</a:t>
            </a:r>
            <a:r>
              <a:rPr lang="en-US" dirty="0"/>
              <a:t> sends bits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urier" pitchFamily="2" charset="0"/>
              </a:rPr>
              <a:t>101</a:t>
            </a:r>
            <a:r>
              <a:rPr lang="en-US" dirty="0"/>
              <a:t>, </a:t>
            </a:r>
            <a:r>
              <a:rPr lang="en-US" b="1" dirty="0">
                <a:solidFill>
                  <a:srgbClr val="009900"/>
                </a:solidFill>
              </a:rPr>
              <a:t>Cathy</a:t>
            </a:r>
            <a:r>
              <a:rPr lang="en-US" dirty="0"/>
              <a:t> sends </a:t>
            </a:r>
            <a:r>
              <a:rPr lang="en-US" b="1" dirty="0">
                <a:solidFill>
                  <a:srgbClr val="009900"/>
                </a:solidFill>
                <a:latin typeface="Courier" pitchFamily="2" charset="0"/>
              </a:rPr>
              <a:t>001: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0580AC-AD90-8942-A998-D7EF800FA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E064AF-763F-884D-BF13-9CF7CC390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bits as binary levels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4B98172-1467-D74B-B596-F2157BC6354C}"/>
              </a:ext>
            </a:extLst>
          </p:cNvPr>
          <p:cNvGrpSpPr/>
          <p:nvPr/>
        </p:nvGrpSpPr>
        <p:grpSpPr>
          <a:xfrm>
            <a:off x="2963332" y="3223968"/>
            <a:ext cx="3175828" cy="659180"/>
            <a:chOff x="2572230" y="2299189"/>
            <a:chExt cx="3175828" cy="659180"/>
          </a:xfrm>
        </p:grpSpPr>
        <p:sp>
          <p:nvSpPr>
            <p:cNvPr id="5" name="Text Box 30">
              <a:extLst>
                <a:ext uri="{FF2B5EF4-FFF2-40B4-BE49-F238E27FC236}">
                  <a16:creationId xmlns:a16="http://schemas.microsoft.com/office/drawing/2014/main" id="{DF4EFC04-20E8-4246-A21E-139306BCA6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6059" y="2497262"/>
              <a:ext cx="803425" cy="46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altLang="x-none" sz="2396" dirty="0"/>
                <a:t>Alice</a:t>
              </a:r>
            </a:p>
          </p:txBody>
        </p:sp>
        <p:sp>
          <p:nvSpPr>
            <p:cNvPr id="6" name="Text Box 30">
              <a:extLst>
                <a:ext uri="{FF2B5EF4-FFF2-40B4-BE49-F238E27FC236}">
                  <a16:creationId xmlns:a16="http://schemas.microsoft.com/office/drawing/2014/main" id="{1E760793-CADE-9047-A2C4-E16D339720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2230" y="2497260"/>
              <a:ext cx="987184" cy="461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altLang="x-none" sz="2396" dirty="0"/>
                <a:t>Cathy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A3BCF47-8710-5D4A-8BF2-8288E6D70A1D}"/>
                </a:ext>
              </a:extLst>
            </p:cNvPr>
            <p:cNvCxnSpPr>
              <a:cxnSpLocks/>
              <a:stCxn id="17" idx="2"/>
              <a:endCxn id="10" idx="6"/>
            </p:cNvCxnSpPr>
            <p:nvPr/>
          </p:nvCxnSpPr>
          <p:spPr>
            <a:xfrm flipH="1">
              <a:off x="4294623" y="2375248"/>
              <a:ext cx="1034173" cy="1"/>
            </a:xfrm>
            <a:prstGeom prst="straightConnector1">
              <a:avLst/>
            </a:prstGeom>
            <a:ln>
              <a:prstDash val="sysDash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87F70B3-CD4F-4849-BB46-9CD3147C332C}"/>
                </a:ext>
              </a:extLst>
            </p:cNvPr>
            <p:cNvCxnSpPr>
              <a:cxnSpLocks/>
            </p:cNvCxnSpPr>
            <p:nvPr/>
          </p:nvCxnSpPr>
          <p:spPr>
            <a:xfrm>
              <a:off x="3142673" y="2375248"/>
              <a:ext cx="999832" cy="1"/>
            </a:xfrm>
            <a:prstGeom prst="straightConnector1">
              <a:avLst/>
            </a:prstGeom>
            <a:ln>
              <a:prstDash val="sysDash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 Box 30">
              <a:extLst>
                <a:ext uri="{FF2B5EF4-FFF2-40B4-BE49-F238E27FC236}">
                  <a16:creationId xmlns:a16="http://schemas.microsoft.com/office/drawing/2014/main" id="{7278C4FE-ED3B-1C44-BCFB-AE23528DC9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1652" y="2497260"/>
              <a:ext cx="686406" cy="46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altLang="x-none" sz="2396" dirty="0"/>
                <a:t>Bob</a:t>
              </a:r>
            </a:p>
          </p:txBody>
        </p:sp>
        <p:sp>
          <p:nvSpPr>
            <p:cNvPr id="10" name="Oval 7">
              <a:extLst>
                <a:ext uri="{FF2B5EF4-FFF2-40B4-BE49-F238E27FC236}">
                  <a16:creationId xmlns:a16="http://schemas.microsoft.com/office/drawing/2014/main" id="{F8CAC603-8E08-FC4F-9C64-DDA434146B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2505" y="2299190"/>
              <a:ext cx="152118" cy="15211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endParaRPr lang="x-none" altLang="x-none" sz="2396"/>
            </a:p>
          </p:txBody>
        </p:sp>
        <p:sp>
          <p:nvSpPr>
            <p:cNvPr id="11" name="Oval 29">
              <a:extLst>
                <a:ext uri="{FF2B5EF4-FFF2-40B4-BE49-F238E27FC236}">
                  <a16:creationId xmlns:a16="http://schemas.microsoft.com/office/drawing/2014/main" id="{3C5782DB-F8B6-074E-BB2B-12B433D5A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555" y="2299189"/>
              <a:ext cx="152118" cy="152118"/>
            </a:xfrm>
            <a:prstGeom prst="ellipse">
              <a:avLst/>
            </a:prstGeom>
            <a:solidFill>
              <a:srgbClr val="43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endParaRPr lang="x-none" altLang="x-none" sz="2396"/>
            </a:p>
          </p:txBody>
        </p:sp>
        <p:sp>
          <p:nvSpPr>
            <p:cNvPr id="17" name="Oval 10">
              <a:extLst>
                <a:ext uri="{FF2B5EF4-FFF2-40B4-BE49-F238E27FC236}">
                  <a16:creationId xmlns:a16="http://schemas.microsoft.com/office/drawing/2014/main" id="{A9B73DE8-E6BE-0044-BFE8-8D8D26032D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8796" y="2299189"/>
              <a:ext cx="152118" cy="15211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endParaRPr lang="x-none" altLang="x-none" sz="2396"/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0B38778B-0D6F-CC43-BA9E-CE94CCE4CBAF}"/>
              </a:ext>
            </a:extLst>
          </p:cNvPr>
          <p:cNvSpPr txBox="1"/>
          <p:nvPr/>
        </p:nvSpPr>
        <p:spPr>
          <a:xfrm>
            <a:off x="-4737407" y="7175971"/>
            <a:ext cx="2196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TDMA timeslots: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3738D4A-2766-6745-B80E-3BF5158FC9E8}"/>
              </a:ext>
            </a:extLst>
          </p:cNvPr>
          <p:cNvGrpSpPr/>
          <p:nvPr/>
        </p:nvGrpSpPr>
        <p:grpSpPr>
          <a:xfrm>
            <a:off x="673092" y="4696890"/>
            <a:ext cx="6120951" cy="1860852"/>
            <a:chOff x="673092" y="4696890"/>
            <a:chExt cx="6120951" cy="1860852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FFD49DBC-234A-694F-B7FE-DC2EBBE12742}"/>
                </a:ext>
              </a:extLst>
            </p:cNvPr>
            <p:cNvCxnSpPr>
              <a:cxnSpLocks/>
            </p:cNvCxnSpPr>
            <p:nvPr/>
          </p:nvCxnSpPr>
          <p:spPr>
            <a:xfrm>
              <a:off x="3107269" y="5781751"/>
              <a:ext cx="2870064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C8CE07CA-2C14-FD47-9B6B-E51AAE2B6112}"/>
                </a:ext>
              </a:extLst>
            </p:cNvPr>
            <p:cNvCxnSpPr>
              <a:cxnSpLocks/>
            </p:cNvCxnSpPr>
            <p:nvPr/>
          </p:nvCxnSpPr>
          <p:spPr>
            <a:xfrm>
              <a:off x="3107269" y="5339348"/>
              <a:ext cx="2870064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AB239288-B015-C74A-B089-260197003D8B}"/>
                </a:ext>
              </a:extLst>
            </p:cNvPr>
            <p:cNvCxnSpPr>
              <a:cxnSpLocks/>
            </p:cNvCxnSpPr>
            <p:nvPr/>
          </p:nvCxnSpPr>
          <p:spPr>
            <a:xfrm>
              <a:off x="3107269" y="4896945"/>
              <a:ext cx="2870064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4DBE172-4555-3F4A-9986-6197CDE0E07B}"/>
                </a:ext>
              </a:extLst>
            </p:cNvPr>
            <p:cNvSpPr txBox="1"/>
            <p:nvPr/>
          </p:nvSpPr>
          <p:spPr>
            <a:xfrm>
              <a:off x="5586229" y="4696890"/>
              <a:ext cx="47641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+1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8453F20-AB03-4C4C-8B34-68BA0BD4E9F4}"/>
                </a:ext>
              </a:extLst>
            </p:cNvPr>
            <p:cNvSpPr txBox="1"/>
            <p:nvPr/>
          </p:nvSpPr>
          <p:spPr>
            <a:xfrm>
              <a:off x="5586229" y="5581696"/>
              <a:ext cx="47641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−1</a:t>
              </a: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1361AC12-463A-094E-AF17-BEFE8C425EC7}"/>
                </a:ext>
              </a:extLst>
            </p:cNvPr>
            <p:cNvCxnSpPr/>
            <p:nvPr/>
          </p:nvCxnSpPr>
          <p:spPr>
            <a:xfrm flipV="1">
              <a:off x="3855828" y="4896945"/>
              <a:ext cx="0" cy="442403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9B804FE-1FD8-D845-8B52-1E674DE20766}"/>
                </a:ext>
              </a:extLst>
            </p:cNvPr>
            <p:cNvCxnSpPr/>
            <p:nvPr/>
          </p:nvCxnSpPr>
          <p:spPr>
            <a:xfrm flipV="1">
              <a:off x="4551246" y="4896945"/>
              <a:ext cx="0" cy="442403"/>
            </a:xfrm>
            <a:prstGeom prst="line">
              <a:avLst/>
            </a:prstGeom>
            <a:ln w="57150">
              <a:solidFill>
                <a:srgbClr val="009900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E494083D-6030-6C4D-92FD-C5301FED85F2}"/>
                </a:ext>
              </a:extLst>
            </p:cNvPr>
            <p:cNvCxnSpPr/>
            <p:nvPr/>
          </p:nvCxnSpPr>
          <p:spPr>
            <a:xfrm flipV="1">
              <a:off x="4898955" y="4896945"/>
              <a:ext cx="0" cy="442403"/>
            </a:xfrm>
            <a:prstGeom prst="line">
              <a:avLst/>
            </a:prstGeom>
            <a:ln w="57150">
              <a:solidFill>
                <a:srgbClr val="009900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EE4AFE0-3467-2A49-A5B9-D3DB7A2576F9}"/>
                </a:ext>
              </a:extLst>
            </p:cNvPr>
            <p:cNvCxnSpPr>
              <a:cxnSpLocks/>
            </p:cNvCxnSpPr>
            <p:nvPr/>
          </p:nvCxnSpPr>
          <p:spPr>
            <a:xfrm>
              <a:off x="3508119" y="5339349"/>
              <a:ext cx="0" cy="442402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9A346881-EE64-F943-8C26-A172225B5FA6}"/>
                </a:ext>
              </a:extLst>
            </p:cNvPr>
            <p:cNvCxnSpPr>
              <a:cxnSpLocks/>
            </p:cNvCxnSpPr>
            <p:nvPr/>
          </p:nvCxnSpPr>
          <p:spPr>
            <a:xfrm>
              <a:off x="4203537" y="5339349"/>
              <a:ext cx="0" cy="442402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CEC4D12-4EAE-3542-BE81-19CA7C0952FA}"/>
                </a:ext>
              </a:extLst>
            </p:cNvPr>
            <p:cNvCxnSpPr>
              <a:cxnSpLocks/>
            </p:cNvCxnSpPr>
            <p:nvPr/>
          </p:nvCxnSpPr>
          <p:spPr>
            <a:xfrm>
              <a:off x="5246664" y="5339349"/>
              <a:ext cx="0" cy="442402"/>
            </a:xfrm>
            <a:prstGeom prst="line">
              <a:avLst/>
            </a:prstGeom>
            <a:ln w="57150">
              <a:solidFill>
                <a:srgbClr val="009900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Left Brace 14">
              <a:extLst>
                <a:ext uri="{FF2B5EF4-FFF2-40B4-BE49-F238E27FC236}">
                  <a16:creationId xmlns:a16="http://schemas.microsoft.com/office/drawing/2014/main" id="{C7F77588-AD45-294A-A591-81C17D5657AA}"/>
                </a:ext>
              </a:extLst>
            </p:cNvPr>
            <p:cNvSpPr/>
            <p:nvPr/>
          </p:nvSpPr>
          <p:spPr>
            <a:xfrm rot="16200000">
              <a:off x="3796437" y="5597472"/>
              <a:ext cx="153836" cy="961823"/>
            </a:xfrm>
            <a:prstGeom prst="leftBrace">
              <a:avLst>
                <a:gd name="adj1" fmla="val 28333"/>
                <a:gd name="adj2" fmla="val 50000"/>
              </a:avLst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Left Brace 77">
              <a:extLst>
                <a:ext uri="{FF2B5EF4-FFF2-40B4-BE49-F238E27FC236}">
                  <a16:creationId xmlns:a16="http://schemas.microsoft.com/office/drawing/2014/main" id="{FFA2949F-7D35-8146-9094-7EDDDB868193}"/>
                </a:ext>
              </a:extLst>
            </p:cNvPr>
            <p:cNvSpPr/>
            <p:nvPr/>
          </p:nvSpPr>
          <p:spPr>
            <a:xfrm rot="16200000">
              <a:off x="4812815" y="5608112"/>
              <a:ext cx="153836" cy="940544"/>
            </a:xfrm>
            <a:prstGeom prst="leftBrace">
              <a:avLst>
                <a:gd name="adj1" fmla="val 28333"/>
                <a:gd name="adj2" fmla="val 50000"/>
              </a:avLst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C81955B-E308-114C-8DDE-733BA91C8D5C}"/>
                </a:ext>
              </a:extLst>
            </p:cNvPr>
            <p:cNvSpPr txBox="1"/>
            <p:nvPr/>
          </p:nvSpPr>
          <p:spPr>
            <a:xfrm>
              <a:off x="6083591" y="5139293"/>
              <a:ext cx="7104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time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17CD744E-0776-1A49-AA73-BF9982E2A9B5}"/>
                </a:ext>
              </a:extLst>
            </p:cNvPr>
            <p:cNvSpPr txBox="1"/>
            <p:nvPr/>
          </p:nvSpPr>
          <p:spPr>
            <a:xfrm>
              <a:off x="673092" y="6157632"/>
              <a:ext cx="21965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TDMA timeslots: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2F9CA0AB-B726-F24D-8551-8BD9DF50FAB4}"/>
                </a:ext>
              </a:extLst>
            </p:cNvPr>
            <p:cNvSpPr txBox="1"/>
            <p:nvPr/>
          </p:nvSpPr>
          <p:spPr>
            <a:xfrm>
              <a:off x="3530953" y="6157632"/>
              <a:ext cx="6848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Bob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DA86065E-8345-7141-9437-882675758FA5}"/>
                </a:ext>
              </a:extLst>
            </p:cNvPr>
            <p:cNvSpPr txBox="1"/>
            <p:nvPr/>
          </p:nvSpPr>
          <p:spPr>
            <a:xfrm>
              <a:off x="4435702" y="6157632"/>
              <a:ext cx="8980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9900"/>
                  </a:solidFill>
                  <a:latin typeface="Arial" charset="0"/>
                  <a:ea typeface="Arial" charset="0"/>
                  <a:cs typeface="Arial" charset="0"/>
                </a:rPr>
                <a:t>Cathy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262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11495B-772C-4649-A64D-9F3E5348D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799"/>
            <a:ext cx="8763000" cy="1934215"/>
          </a:xfrm>
        </p:spPr>
        <p:txBody>
          <a:bodyPr>
            <a:normAutofit/>
          </a:bodyPr>
          <a:lstStyle/>
          <a:p>
            <a:r>
              <a:rPr lang="en-US" dirty="0"/>
              <a:t>Assign each user a unique binary sequence of bits: </a:t>
            </a:r>
            <a:r>
              <a:rPr lang="en-US" b="1" i="1" dirty="0"/>
              <a:t>code</a:t>
            </a:r>
          </a:p>
          <a:p>
            <a:pPr lvl="1"/>
            <a:r>
              <a:rPr lang="en-US" dirty="0"/>
              <a:t>Call each code bit a </a:t>
            </a:r>
            <a:r>
              <a:rPr lang="en-US" b="1" i="1" dirty="0"/>
              <a:t>chip </a:t>
            </a:r>
            <a:r>
              <a:rPr lang="en-US" dirty="0"/>
              <a:t>(convention)</a:t>
            </a:r>
            <a:endParaRPr lang="en-US" b="1" i="1" dirty="0"/>
          </a:p>
          <a:p>
            <a:pPr lvl="1"/>
            <a:r>
              <a:rPr lang="en-US" dirty="0"/>
              <a:t>Call the code length </a:t>
            </a:r>
            <a:r>
              <a:rPr lang="en-US" b="1" i="1" dirty="0"/>
              <a:t>M</a:t>
            </a:r>
          </a:p>
          <a:p>
            <a:endParaRPr lang="en-US" b="1" i="1" dirty="0"/>
          </a:p>
          <a:p>
            <a:r>
              <a:rPr lang="en-US" b="1" dirty="0">
                <a:solidFill>
                  <a:srgbClr val="0070C0"/>
                </a:solidFill>
              </a:rPr>
              <a:t>CDMA example: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0580AC-AD90-8942-A998-D7EF800FA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E064AF-763F-884D-BF13-9CF7CC390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CDMA: User codes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4B98172-1467-D74B-B596-F2157BC6354C}"/>
              </a:ext>
            </a:extLst>
          </p:cNvPr>
          <p:cNvGrpSpPr/>
          <p:nvPr/>
        </p:nvGrpSpPr>
        <p:grpSpPr>
          <a:xfrm>
            <a:off x="5755693" y="472778"/>
            <a:ext cx="3175828" cy="659180"/>
            <a:chOff x="2572230" y="2299189"/>
            <a:chExt cx="3175828" cy="659180"/>
          </a:xfrm>
        </p:grpSpPr>
        <p:sp>
          <p:nvSpPr>
            <p:cNvPr id="5" name="Text Box 30">
              <a:extLst>
                <a:ext uri="{FF2B5EF4-FFF2-40B4-BE49-F238E27FC236}">
                  <a16:creationId xmlns:a16="http://schemas.microsoft.com/office/drawing/2014/main" id="{DF4EFC04-20E8-4246-A21E-139306BCA6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6059" y="2497262"/>
              <a:ext cx="803425" cy="46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altLang="x-none" sz="2396" dirty="0"/>
                <a:t>Alice</a:t>
              </a:r>
            </a:p>
          </p:txBody>
        </p:sp>
        <p:sp>
          <p:nvSpPr>
            <p:cNvPr id="6" name="Text Box 30">
              <a:extLst>
                <a:ext uri="{FF2B5EF4-FFF2-40B4-BE49-F238E27FC236}">
                  <a16:creationId xmlns:a16="http://schemas.microsoft.com/office/drawing/2014/main" id="{1E760793-CADE-9047-A2C4-E16D339720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2230" y="2497260"/>
              <a:ext cx="987184" cy="461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altLang="x-none" sz="2396" dirty="0"/>
                <a:t>Cathy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A3BCF47-8710-5D4A-8BF2-8288E6D70A1D}"/>
                </a:ext>
              </a:extLst>
            </p:cNvPr>
            <p:cNvCxnSpPr>
              <a:cxnSpLocks/>
              <a:stCxn id="17" idx="2"/>
              <a:endCxn id="10" idx="6"/>
            </p:cNvCxnSpPr>
            <p:nvPr/>
          </p:nvCxnSpPr>
          <p:spPr>
            <a:xfrm flipH="1">
              <a:off x="4294623" y="2375248"/>
              <a:ext cx="1034173" cy="1"/>
            </a:xfrm>
            <a:prstGeom prst="straightConnector1">
              <a:avLst/>
            </a:prstGeom>
            <a:ln>
              <a:prstDash val="sysDash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87F70B3-CD4F-4849-BB46-9CD3147C332C}"/>
                </a:ext>
              </a:extLst>
            </p:cNvPr>
            <p:cNvCxnSpPr>
              <a:cxnSpLocks/>
            </p:cNvCxnSpPr>
            <p:nvPr/>
          </p:nvCxnSpPr>
          <p:spPr>
            <a:xfrm>
              <a:off x="3142673" y="2375248"/>
              <a:ext cx="999832" cy="1"/>
            </a:xfrm>
            <a:prstGeom prst="straightConnector1">
              <a:avLst/>
            </a:prstGeom>
            <a:ln>
              <a:prstDash val="sysDash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 Box 30">
              <a:extLst>
                <a:ext uri="{FF2B5EF4-FFF2-40B4-BE49-F238E27FC236}">
                  <a16:creationId xmlns:a16="http://schemas.microsoft.com/office/drawing/2014/main" id="{7278C4FE-ED3B-1C44-BCFB-AE23528DC9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1652" y="2497260"/>
              <a:ext cx="686406" cy="46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altLang="x-none" sz="2396" dirty="0"/>
                <a:t>Bob</a:t>
              </a:r>
            </a:p>
          </p:txBody>
        </p:sp>
        <p:sp>
          <p:nvSpPr>
            <p:cNvPr id="10" name="Oval 7">
              <a:extLst>
                <a:ext uri="{FF2B5EF4-FFF2-40B4-BE49-F238E27FC236}">
                  <a16:creationId xmlns:a16="http://schemas.microsoft.com/office/drawing/2014/main" id="{F8CAC603-8E08-FC4F-9C64-DDA434146B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2505" y="2299190"/>
              <a:ext cx="152118" cy="15211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endParaRPr lang="x-none" altLang="x-none" sz="2396"/>
            </a:p>
          </p:txBody>
        </p:sp>
        <p:sp>
          <p:nvSpPr>
            <p:cNvPr id="11" name="Oval 29">
              <a:extLst>
                <a:ext uri="{FF2B5EF4-FFF2-40B4-BE49-F238E27FC236}">
                  <a16:creationId xmlns:a16="http://schemas.microsoft.com/office/drawing/2014/main" id="{3C5782DB-F8B6-074E-BB2B-12B433D5A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555" y="2299189"/>
              <a:ext cx="152118" cy="152118"/>
            </a:xfrm>
            <a:prstGeom prst="ellipse">
              <a:avLst/>
            </a:prstGeom>
            <a:solidFill>
              <a:srgbClr val="43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endParaRPr lang="x-none" altLang="x-none" sz="2396"/>
            </a:p>
          </p:txBody>
        </p:sp>
        <p:sp>
          <p:nvSpPr>
            <p:cNvPr id="17" name="Oval 10">
              <a:extLst>
                <a:ext uri="{FF2B5EF4-FFF2-40B4-BE49-F238E27FC236}">
                  <a16:creationId xmlns:a16="http://schemas.microsoft.com/office/drawing/2014/main" id="{A9B73DE8-E6BE-0044-BFE8-8D8D26032D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8796" y="2299189"/>
              <a:ext cx="152118" cy="15211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endParaRPr lang="x-none" altLang="x-none" sz="2396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21C566D-A59D-3144-94B9-1057F59FEE6A}"/>
              </a:ext>
            </a:extLst>
          </p:cNvPr>
          <p:cNvGrpSpPr/>
          <p:nvPr/>
        </p:nvGrpSpPr>
        <p:grpSpPr>
          <a:xfrm>
            <a:off x="4198679" y="3332337"/>
            <a:ext cx="3279407" cy="1877697"/>
            <a:chOff x="4493634" y="2999675"/>
            <a:chExt cx="3279407" cy="1877697"/>
          </a:xfrm>
        </p:grpSpPr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D30F6889-3010-DA46-A3F5-7E7FBA1E34B1}"/>
                </a:ext>
              </a:extLst>
            </p:cNvPr>
            <p:cNvCxnSpPr>
              <a:cxnSpLocks/>
            </p:cNvCxnSpPr>
            <p:nvPr/>
          </p:nvCxnSpPr>
          <p:spPr>
            <a:xfrm>
              <a:off x="5158166" y="4084536"/>
              <a:ext cx="1798165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8D3F7499-9825-A44B-B73D-4C33F3233954}"/>
                </a:ext>
              </a:extLst>
            </p:cNvPr>
            <p:cNvCxnSpPr>
              <a:cxnSpLocks/>
            </p:cNvCxnSpPr>
            <p:nvPr/>
          </p:nvCxnSpPr>
          <p:spPr>
            <a:xfrm>
              <a:off x="5158166" y="3642133"/>
              <a:ext cx="1798165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F951204F-A06B-B841-AE12-0BE48DD48C7F}"/>
                </a:ext>
              </a:extLst>
            </p:cNvPr>
            <p:cNvCxnSpPr>
              <a:cxnSpLocks/>
            </p:cNvCxnSpPr>
            <p:nvPr/>
          </p:nvCxnSpPr>
          <p:spPr>
            <a:xfrm>
              <a:off x="5158166" y="3199730"/>
              <a:ext cx="1798165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77B8A317-44D6-2642-8D1D-E9A8B347CC73}"/>
                </a:ext>
              </a:extLst>
            </p:cNvPr>
            <p:cNvSpPr txBox="1"/>
            <p:nvPr/>
          </p:nvSpPr>
          <p:spPr>
            <a:xfrm>
              <a:off x="6565227" y="2999675"/>
              <a:ext cx="47641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+1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5B98C317-34CF-C646-B764-720FDA2FFB06}"/>
                </a:ext>
              </a:extLst>
            </p:cNvPr>
            <p:cNvSpPr txBox="1"/>
            <p:nvPr/>
          </p:nvSpPr>
          <p:spPr>
            <a:xfrm>
              <a:off x="6565227" y="3884481"/>
              <a:ext cx="47641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−1</a:t>
              </a:r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2F5F7F6A-2566-CC43-A14B-1683E232CF21}"/>
                </a:ext>
              </a:extLst>
            </p:cNvPr>
            <p:cNvCxnSpPr/>
            <p:nvPr/>
          </p:nvCxnSpPr>
          <p:spPr>
            <a:xfrm flipV="1">
              <a:off x="5877953" y="3199730"/>
              <a:ext cx="0" cy="442403"/>
            </a:xfrm>
            <a:prstGeom prst="line">
              <a:avLst/>
            </a:prstGeom>
            <a:ln w="57150">
              <a:solidFill>
                <a:srgbClr val="009900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718BA9DD-840E-7749-BF6D-71BD11C435A5}"/>
                </a:ext>
              </a:extLst>
            </p:cNvPr>
            <p:cNvCxnSpPr>
              <a:cxnSpLocks/>
            </p:cNvCxnSpPr>
            <p:nvPr/>
          </p:nvCxnSpPr>
          <p:spPr>
            <a:xfrm>
              <a:off x="5530244" y="3642134"/>
              <a:ext cx="0" cy="442402"/>
            </a:xfrm>
            <a:prstGeom prst="line">
              <a:avLst/>
            </a:prstGeom>
            <a:ln w="57150">
              <a:solidFill>
                <a:srgbClr val="009900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1" name="Left Brace 110">
              <a:extLst>
                <a:ext uri="{FF2B5EF4-FFF2-40B4-BE49-F238E27FC236}">
                  <a16:creationId xmlns:a16="http://schemas.microsoft.com/office/drawing/2014/main" id="{02FD6B2C-9702-BC4F-BEBA-3D660A20A6D2}"/>
                </a:ext>
              </a:extLst>
            </p:cNvPr>
            <p:cNvSpPr/>
            <p:nvPr/>
          </p:nvSpPr>
          <p:spPr>
            <a:xfrm rot="16200000">
              <a:off x="5632016" y="4070696"/>
              <a:ext cx="153836" cy="620946"/>
            </a:xfrm>
            <a:prstGeom prst="leftBrace">
              <a:avLst>
                <a:gd name="adj1" fmla="val 28333"/>
                <a:gd name="adj2" fmla="val 50000"/>
              </a:avLst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9A082DAC-662A-DF4C-AA48-4256283D47D6}"/>
                </a:ext>
              </a:extLst>
            </p:cNvPr>
            <p:cNvSpPr txBox="1"/>
            <p:nvPr/>
          </p:nvSpPr>
          <p:spPr>
            <a:xfrm>
              <a:off x="7062589" y="3442078"/>
              <a:ext cx="7104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time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AF880075-EA47-5D4D-895F-2D667666C873}"/>
                </a:ext>
              </a:extLst>
            </p:cNvPr>
            <p:cNvSpPr txBox="1"/>
            <p:nvPr/>
          </p:nvSpPr>
          <p:spPr>
            <a:xfrm>
              <a:off x="4493634" y="4477262"/>
              <a:ext cx="24306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9900"/>
                  </a:solidFill>
                  <a:latin typeface="Arial" charset="0"/>
                  <a:ea typeface="Arial" charset="0"/>
                  <a:cs typeface="Arial" charset="0"/>
                </a:rPr>
                <a:t>Cathy’s code </a:t>
              </a:r>
              <a:r>
                <a:rPr lang="en-US" i="1" dirty="0">
                  <a:solidFill>
                    <a:srgbClr val="009900"/>
                  </a:solidFill>
                  <a:latin typeface="Arial" charset="0"/>
                  <a:ea typeface="Arial" charset="0"/>
                  <a:cs typeface="Arial" charset="0"/>
                </a:rPr>
                <a:t>c</a:t>
              </a:r>
              <a:r>
                <a:rPr lang="en-US" baseline="30000" dirty="0">
                  <a:solidFill>
                    <a:srgbClr val="009900"/>
                  </a:solidFill>
                  <a:latin typeface="Arial" charset="0"/>
                  <a:ea typeface="Arial" charset="0"/>
                  <a:cs typeface="Arial" charset="0"/>
                </a:rPr>
                <a:t>cathy</a:t>
              </a: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4B4BC0A5-957C-9E42-935F-3D863CCAC685}"/>
              </a:ext>
            </a:extLst>
          </p:cNvPr>
          <p:cNvGrpSpPr/>
          <p:nvPr/>
        </p:nvGrpSpPr>
        <p:grpSpPr>
          <a:xfrm>
            <a:off x="1479587" y="3332337"/>
            <a:ext cx="2372977" cy="1950792"/>
            <a:chOff x="4668663" y="2999675"/>
            <a:chExt cx="2372977" cy="1950792"/>
          </a:xfrm>
        </p:grpSpPr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DFD3A3A7-E66D-3C4F-9C20-A853EBD06B00}"/>
                </a:ext>
              </a:extLst>
            </p:cNvPr>
            <p:cNvCxnSpPr>
              <a:cxnSpLocks/>
            </p:cNvCxnSpPr>
            <p:nvPr/>
          </p:nvCxnSpPr>
          <p:spPr>
            <a:xfrm>
              <a:off x="5213693" y="4084536"/>
              <a:ext cx="1742638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CEC00CE7-B095-4043-9EE7-DEA06876222B}"/>
                </a:ext>
              </a:extLst>
            </p:cNvPr>
            <p:cNvCxnSpPr>
              <a:cxnSpLocks/>
            </p:cNvCxnSpPr>
            <p:nvPr/>
          </p:nvCxnSpPr>
          <p:spPr>
            <a:xfrm>
              <a:off x="5213693" y="3642133"/>
              <a:ext cx="1742638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A4A4D876-BD5C-0F4A-9BBF-D82BB156F27C}"/>
                </a:ext>
              </a:extLst>
            </p:cNvPr>
            <p:cNvCxnSpPr>
              <a:cxnSpLocks/>
            </p:cNvCxnSpPr>
            <p:nvPr/>
          </p:nvCxnSpPr>
          <p:spPr>
            <a:xfrm>
              <a:off x="5213693" y="3199730"/>
              <a:ext cx="1742638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CACE2B2F-5183-344B-A96A-FDDA73F9C369}"/>
                </a:ext>
              </a:extLst>
            </p:cNvPr>
            <p:cNvSpPr txBox="1"/>
            <p:nvPr/>
          </p:nvSpPr>
          <p:spPr>
            <a:xfrm>
              <a:off x="6565227" y="2999675"/>
              <a:ext cx="47641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+1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0A1C6561-A1CF-6F48-8E4F-0936B3C0C7BF}"/>
                </a:ext>
              </a:extLst>
            </p:cNvPr>
            <p:cNvSpPr txBox="1"/>
            <p:nvPr/>
          </p:nvSpPr>
          <p:spPr>
            <a:xfrm>
              <a:off x="6565227" y="3884481"/>
              <a:ext cx="47641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−1</a:t>
              </a:r>
            </a:p>
          </p:txBody>
        </p: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116A885-308D-FF41-8C1B-B516B6F1A40A}"/>
                </a:ext>
              </a:extLst>
            </p:cNvPr>
            <p:cNvCxnSpPr>
              <a:cxnSpLocks/>
            </p:cNvCxnSpPr>
            <p:nvPr/>
          </p:nvCxnSpPr>
          <p:spPr>
            <a:xfrm>
              <a:off x="5877953" y="3647183"/>
              <a:ext cx="0" cy="442402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09BB3871-F887-704A-8819-443CF1C08060}"/>
                </a:ext>
              </a:extLst>
            </p:cNvPr>
            <p:cNvCxnSpPr>
              <a:cxnSpLocks/>
            </p:cNvCxnSpPr>
            <p:nvPr/>
          </p:nvCxnSpPr>
          <p:spPr>
            <a:xfrm>
              <a:off x="5530244" y="3650695"/>
              <a:ext cx="0" cy="442402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4" name="Left Brace 143">
              <a:extLst>
                <a:ext uri="{FF2B5EF4-FFF2-40B4-BE49-F238E27FC236}">
                  <a16:creationId xmlns:a16="http://schemas.microsoft.com/office/drawing/2014/main" id="{2858DAE9-8C23-7547-BE49-4AA5DB7309B3}"/>
                </a:ext>
              </a:extLst>
            </p:cNvPr>
            <p:cNvSpPr/>
            <p:nvPr/>
          </p:nvSpPr>
          <p:spPr>
            <a:xfrm rot="16200000">
              <a:off x="5633919" y="4090055"/>
              <a:ext cx="153836" cy="582228"/>
            </a:xfrm>
            <a:prstGeom prst="leftBrace">
              <a:avLst>
                <a:gd name="adj1" fmla="val 28333"/>
                <a:gd name="adj2" fmla="val 50000"/>
              </a:avLst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EC8AE77D-1684-2F40-8036-0D5788241536}"/>
                </a:ext>
              </a:extLst>
            </p:cNvPr>
            <p:cNvSpPr txBox="1"/>
            <p:nvPr/>
          </p:nvSpPr>
          <p:spPr>
            <a:xfrm>
              <a:off x="4668663" y="4550357"/>
              <a:ext cx="208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Bob’s code </a:t>
              </a:r>
              <a:r>
                <a:rPr lang="en-US" i="1" dirty="0" err="1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c</a:t>
              </a:r>
              <a:r>
                <a:rPr lang="en-US" baseline="30000" dirty="0" err="1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bob</a:t>
              </a:r>
              <a:endParaRPr lang="en-US" baseline="300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6922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11495B-772C-4649-A64D-9F3E5348D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799"/>
            <a:ext cx="8763000" cy="1934215"/>
          </a:xfrm>
        </p:spPr>
        <p:txBody>
          <a:bodyPr>
            <a:normAutofit/>
          </a:bodyPr>
          <a:lstStyle/>
          <a:p>
            <a:r>
              <a:rPr lang="en-US" dirty="0"/>
              <a:t>Suppose Cathy alone sends message bits </a:t>
            </a:r>
            <a:r>
              <a:rPr lang="en-US" b="1" dirty="0">
                <a:solidFill>
                  <a:srgbClr val="009900"/>
                </a:solidFill>
                <a:latin typeface="Courier" pitchFamily="2" charset="0"/>
              </a:rPr>
              <a:t>001:</a:t>
            </a:r>
          </a:p>
          <a:p>
            <a:endParaRPr lang="en-US" b="1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0580AC-AD90-8942-A998-D7EF800FA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E064AF-763F-884D-BF13-9CF7CC390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CDMA: Cathy Sending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4B98172-1467-D74B-B596-F2157BC6354C}"/>
              </a:ext>
            </a:extLst>
          </p:cNvPr>
          <p:cNvGrpSpPr/>
          <p:nvPr/>
        </p:nvGrpSpPr>
        <p:grpSpPr>
          <a:xfrm>
            <a:off x="5755693" y="472778"/>
            <a:ext cx="3175828" cy="659180"/>
            <a:chOff x="2572230" y="2299189"/>
            <a:chExt cx="3175828" cy="659180"/>
          </a:xfrm>
        </p:grpSpPr>
        <p:sp>
          <p:nvSpPr>
            <p:cNvPr id="5" name="Text Box 30">
              <a:extLst>
                <a:ext uri="{FF2B5EF4-FFF2-40B4-BE49-F238E27FC236}">
                  <a16:creationId xmlns:a16="http://schemas.microsoft.com/office/drawing/2014/main" id="{DF4EFC04-20E8-4246-A21E-139306BCA6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6059" y="2497262"/>
              <a:ext cx="803425" cy="46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altLang="x-none" sz="2396" dirty="0"/>
                <a:t>Alice</a:t>
              </a:r>
            </a:p>
          </p:txBody>
        </p:sp>
        <p:sp>
          <p:nvSpPr>
            <p:cNvPr id="6" name="Text Box 30">
              <a:extLst>
                <a:ext uri="{FF2B5EF4-FFF2-40B4-BE49-F238E27FC236}">
                  <a16:creationId xmlns:a16="http://schemas.microsoft.com/office/drawing/2014/main" id="{1E760793-CADE-9047-A2C4-E16D339720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2230" y="2497260"/>
              <a:ext cx="987184" cy="461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altLang="x-none" sz="2396" dirty="0"/>
                <a:t>Cathy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A3BCF47-8710-5D4A-8BF2-8288E6D70A1D}"/>
                </a:ext>
              </a:extLst>
            </p:cNvPr>
            <p:cNvCxnSpPr>
              <a:cxnSpLocks/>
              <a:stCxn id="17" idx="2"/>
              <a:endCxn id="10" idx="6"/>
            </p:cNvCxnSpPr>
            <p:nvPr/>
          </p:nvCxnSpPr>
          <p:spPr>
            <a:xfrm flipH="1">
              <a:off x="4294623" y="2375248"/>
              <a:ext cx="1034173" cy="1"/>
            </a:xfrm>
            <a:prstGeom prst="straightConnector1">
              <a:avLst/>
            </a:prstGeom>
            <a:ln>
              <a:prstDash val="sysDash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87F70B3-CD4F-4849-BB46-9CD3147C332C}"/>
                </a:ext>
              </a:extLst>
            </p:cNvPr>
            <p:cNvCxnSpPr>
              <a:cxnSpLocks/>
            </p:cNvCxnSpPr>
            <p:nvPr/>
          </p:nvCxnSpPr>
          <p:spPr>
            <a:xfrm>
              <a:off x="3142673" y="2375248"/>
              <a:ext cx="999832" cy="1"/>
            </a:xfrm>
            <a:prstGeom prst="straightConnector1">
              <a:avLst/>
            </a:prstGeom>
            <a:ln>
              <a:prstDash val="sysDash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 Box 30">
              <a:extLst>
                <a:ext uri="{FF2B5EF4-FFF2-40B4-BE49-F238E27FC236}">
                  <a16:creationId xmlns:a16="http://schemas.microsoft.com/office/drawing/2014/main" id="{7278C4FE-ED3B-1C44-BCFB-AE23528DC9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1652" y="2497260"/>
              <a:ext cx="686406" cy="46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altLang="x-none" sz="2396" dirty="0"/>
                <a:t>Bob</a:t>
              </a:r>
            </a:p>
          </p:txBody>
        </p:sp>
        <p:sp>
          <p:nvSpPr>
            <p:cNvPr id="10" name="Oval 7">
              <a:extLst>
                <a:ext uri="{FF2B5EF4-FFF2-40B4-BE49-F238E27FC236}">
                  <a16:creationId xmlns:a16="http://schemas.microsoft.com/office/drawing/2014/main" id="{F8CAC603-8E08-FC4F-9C64-DDA434146B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2505" y="2299190"/>
              <a:ext cx="152118" cy="15211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endParaRPr lang="x-none" altLang="x-none" sz="2396"/>
            </a:p>
          </p:txBody>
        </p:sp>
        <p:sp>
          <p:nvSpPr>
            <p:cNvPr id="11" name="Oval 29">
              <a:extLst>
                <a:ext uri="{FF2B5EF4-FFF2-40B4-BE49-F238E27FC236}">
                  <a16:creationId xmlns:a16="http://schemas.microsoft.com/office/drawing/2014/main" id="{3C5782DB-F8B6-074E-BB2B-12B433D5A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555" y="2299189"/>
              <a:ext cx="152118" cy="152118"/>
            </a:xfrm>
            <a:prstGeom prst="ellipse">
              <a:avLst/>
            </a:prstGeom>
            <a:solidFill>
              <a:srgbClr val="43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endParaRPr lang="x-none" altLang="x-none" sz="2396"/>
            </a:p>
          </p:txBody>
        </p:sp>
        <p:sp>
          <p:nvSpPr>
            <p:cNvPr id="17" name="Oval 10">
              <a:extLst>
                <a:ext uri="{FF2B5EF4-FFF2-40B4-BE49-F238E27FC236}">
                  <a16:creationId xmlns:a16="http://schemas.microsoft.com/office/drawing/2014/main" id="{A9B73DE8-E6BE-0044-BFE8-8D8D26032D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8796" y="2299189"/>
              <a:ext cx="152118" cy="15211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endParaRPr lang="x-none" altLang="x-none" sz="2396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7B4D262-FE29-524E-8DAB-719DB809870E}"/>
              </a:ext>
            </a:extLst>
          </p:cNvPr>
          <p:cNvGrpSpPr/>
          <p:nvPr/>
        </p:nvGrpSpPr>
        <p:grpSpPr>
          <a:xfrm>
            <a:off x="441082" y="2015107"/>
            <a:ext cx="3030239" cy="1895018"/>
            <a:chOff x="5755693" y="1615637"/>
            <a:chExt cx="3030239" cy="1895018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6032D62F-18E5-0144-9A39-84995667C973}"/>
                </a:ext>
              </a:extLst>
            </p:cNvPr>
            <p:cNvCxnSpPr>
              <a:cxnSpLocks/>
            </p:cNvCxnSpPr>
            <p:nvPr/>
          </p:nvCxnSpPr>
          <p:spPr>
            <a:xfrm>
              <a:off x="6170102" y="3310600"/>
              <a:ext cx="1799120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701DB9AE-312B-FB4D-9F3C-6E159786F33C}"/>
                </a:ext>
              </a:extLst>
            </p:cNvPr>
            <p:cNvCxnSpPr>
              <a:cxnSpLocks/>
            </p:cNvCxnSpPr>
            <p:nvPr/>
          </p:nvCxnSpPr>
          <p:spPr>
            <a:xfrm>
              <a:off x="6170102" y="2868197"/>
              <a:ext cx="1799120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B0020D88-2101-C741-B447-0F35BCD6BB31}"/>
                </a:ext>
              </a:extLst>
            </p:cNvPr>
            <p:cNvCxnSpPr>
              <a:cxnSpLocks/>
            </p:cNvCxnSpPr>
            <p:nvPr/>
          </p:nvCxnSpPr>
          <p:spPr>
            <a:xfrm>
              <a:off x="6170102" y="2425794"/>
              <a:ext cx="1799120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468B207-B2D2-C74F-9134-A6066065E52C}"/>
                </a:ext>
              </a:extLst>
            </p:cNvPr>
            <p:cNvSpPr txBox="1"/>
            <p:nvPr/>
          </p:nvSpPr>
          <p:spPr>
            <a:xfrm>
              <a:off x="7578118" y="2225739"/>
              <a:ext cx="47641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+1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68EAAD0-F253-CB45-9B43-4F40C8C75849}"/>
                </a:ext>
              </a:extLst>
            </p:cNvPr>
            <p:cNvSpPr txBox="1"/>
            <p:nvPr/>
          </p:nvSpPr>
          <p:spPr>
            <a:xfrm>
              <a:off x="7578118" y="3110545"/>
              <a:ext cx="47641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−1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444DFF2-BAF3-AE47-A9A4-8FB023FA0A8B}"/>
                </a:ext>
              </a:extLst>
            </p:cNvPr>
            <p:cNvCxnSpPr/>
            <p:nvPr/>
          </p:nvCxnSpPr>
          <p:spPr>
            <a:xfrm flipV="1">
              <a:off x="6543135" y="2425794"/>
              <a:ext cx="0" cy="442403"/>
            </a:xfrm>
            <a:prstGeom prst="line">
              <a:avLst/>
            </a:prstGeom>
            <a:ln w="57150">
              <a:solidFill>
                <a:srgbClr val="009900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AA6897E-8D73-AE41-A8CC-754AF4C8EB27}"/>
                </a:ext>
              </a:extLst>
            </p:cNvPr>
            <p:cNvCxnSpPr/>
            <p:nvPr/>
          </p:nvCxnSpPr>
          <p:spPr>
            <a:xfrm flipV="1">
              <a:off x="6890844" y="2425794"/>
              <a:ext cx="0" cy="442403"/>
            </a:xfrm>
            <a:prstGeom prst="line">
              <a:avLst/>
            </a:prstGeom>
            <a:ln w="57150">
              <a:solidFill>
                <a:srgbClr val="009900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C87F1E1-4E3D-3F42-8BE5-C3677A953DA9}"/>
                </a:ext>
              </a:extLst>
            </p:cNvPr>
            <p:cNvCxnSpPr>
              <a:cxnSpLocks/>
            </p:cNvCxnSpPr>
            <p:nvPr/>
          </p:nvCxnSpPr>
          <p:spPr>
            <a:xfrm>
              <a:off x="7238553" y="2868198"/>
              <a:ext cx="0" cy="442402"/>
            </a:xfrm>
            <a:prstGeom prst="line">
              <a:avLst/>
            </a:prstGeom>
            <a:ln w="57150">
              <a:solidFill>
                <a:srgbClr val="009900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Left Brace 42">
              <a:extLst>
                <a:ext uri="{FF2B5EF4-FFF2-40B4-BE49-F238E27FC236}">
                  <a16:creationId xmlns:a16="http://schemas.microsoft.com/office/drawing/2014/main" id="{BB0A3609-2354-9B4A-9AEA-29545D769806}"/>
                </a:ext>
              </a:extLst>
            </p:cNvPr>
            <p:cNvSpPr/>
            <p:nvPr/>
          </p:nvSpPr>
          <p:spPr>
            <a:xfrm rot="5400000">
              <a:off x="6813926" y="1701607"/>
              <a:ext cx="153836" cy="940544"/>
            </a:xfrm>
            <a:prstGeom prst="leftBrace">
              <a:avLst>
                <a:gd name="adj1" fmla="val 28333"/>
                <a:gd name="adj2" fmla="val 50000"/>
              </a:avLst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3C0A56C-58B9-424E-A929-57787290A248}"/>
                </a:ext>
              </a:extLst>
            </p:cNvPr>
            <p:cNvSpPr txBox="1"/>
            <p:nvPr/>
          </p:nvSpPr>
          <p:spPr>
            <a:xfrm>
              <a:off x="8075480" y="2668142"/>
              <a:ext cx="7104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time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D376721-0AEB-314A-A023-AD2D2FCC6C46}"/>
                </a:ext>
              </a:extLst>
            </p:cNvPr>
            <p:cNvSpPr txBox="1"/>
            <p:nvPr/>
          </p:nvSpPr>
          <p:spPr>
            <a:xfrm>
              <a:off x="5755693" y="1615637"/>
              <a:ext cx="22703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9900"/>
                  </a:solidFill>
                  <a:latin typeface="Arial" charset="0"/>
                  <a:ea typeface="Arial" charset="0"/>
                  <a:cs typeface="Arial" charset="0"/>
                </a:rPr>
                <a:t>Cathy’s message</a:t>
              </a:r>
            </a:p>
          </p:txBody>
        </p:sp>
      </p:grpSp>
      <p:sp>
        <p:nvSpPr>
          <p:cNvPr id="27" name="Trapezoid 26">
            <a:extLst>
              <a:ext uri="{FF2B5EF4-FFF2-40B4-BE49-F238E27FC236}">
                <a16:creationId xmlns:a16="http://schemas.microsoft.com/office/drawing/2014/main" id="{69395BEC-1309-9F40-A309-43C0BB3DE78C}"/>
              </a:ext>
            </a:extLst>
          </p:cNvPr>
          <p:cNvSpPr/>
          <p:nvPr/>
        </p:nvSpPr>
        <p:spPr>
          <a:xfrm>
            <a:off x="1138666" y="3267667"/>
            <a:ext cx="3061963" cy="2253570"/>
          </a:xfrm>
          <a:custGeom>
            <a:avLst/>
            <a:gdLst>
              <a:gd name="connsiteX0" fmla="*/ 0 w 6694447"/>
              <a:gd name="connsiteY0" fmla="*/ 1674628 h 1674628"/>
              <a:gd name="connsiteX1" fmla="*/ 594560 w 6694447"/>
              <a:gd name="connsiteY1" fmla="*/ 0 h 1674628"/>
              <a:gd name="connsiteX2" fmla="*/ 6099887 w 6694447"/>
              <a:gd name="connsiteY2" fmla="*/ 0 h 1674628"/>
              <a:gd name="connsiteX3" fmla="*/ 6694447 w 6694447"/>
              <a:gd name="connsiteY3" fmla="*/ 1674628 h 1674628"/>
              <a:gd name="connsiteX4" fmla="*/ 0 w 6694447"/>
              <a:gd name="connsiteY4" fmla="*/ 1674628 h 1674628"/>
              <a:gd name="connsiteX0" fmla="*/ 2345122 w 6099887"/>
              <a:gd name="connsiteY0" fmla="*/ 1682185 h 1682185"/>
              <a:gd name="connsiteX1" fmla="*/ 0 w 6099887"/>
              <a:gd name="connsiteY1" fmla="*/ 0 h 1682185"/>
              <a:gd name="connsiteX2" fmla="*/ 5505327 w 6099887"/>
              <a:gd name="connsiteY2" fmla="*/ 0 h 1682185"/>
              <a:gd name="connsiteX3" fmla="*/ 6099887 w 6099887"/>
              <a:gd name="connsiteY3" fmla="*/ 1674628 h 1682185"/>
              <a:gd name="connsiteX4" fmla="*/ 2345122 w 6099887"/>
              <a:gd name="connsiteY4" fmla="*/ 1682185 h 1682185"/>
              <a:gd name="connsiteX0" fmla="*/ 2345122 w 5505327"/>
              <a:gd name="connsiteY0" fmla="*/ 1682185 h 1682185"/>
              <a:gd name="connsiteX1" fmla="*/ 0 w 5505327"/>
              <a:gd name="connsiteY1" fmla="*/ 0 h 1682185"/>
              <a:gd name="connsiteX2" fmla="*/ 5505327 w 5505327"/>
              <a:gd name="connsiteY2" fmla="*/ 0 h 1682185"/>
              <a:gd name="connsiteX3" fmla="*/ 3061963 w 5505327"/>
              <a:gd name="connsiteY3" fmla="*/ 1682185 h 1682185"/>
              <a:gd name="connsiteX4" fmla="*/ 2345122 w 5505327"/>
              <a:gd name="connsiteY4" fmla="*/ 1682185 h 1682185"/>
              <a:gd name="connsiteX0" fmla="*/ 2345122 w 3061963"/>
              <a:gd name="connsiteY0" fmla="*/ 1682185 h 1682185"/>
              <a:gd name="connsiteX1" fmla="*/ 0 w 3061963"/>
              <a:gd name="connsiteY1" fmla="*/ 0 h 1682185"/>
              <a:gd name="connsiteX2" fmla="*/ 192738 w 3061963"/>
              <a:gd name="connsiteY2" fmla="*/ 7557 h 1682185"/>
              <a:gd name="connsiteX3" fmla="*/ 3061963 w 3061963"/>
              <a:gd name="connsiteY3" fmla="*/ 1682185 h 1682185"/>
              <a:gd name="connsiteX4" fmla="*/ 2345122 w 3061963"/>
              <a:gd name="connsiteY4" fmla="*/ 1682185 h 1682185"/>
              <a:gd name="connsiteX0" fmla="*/ 2345122 w 3061963"/>
              <a:gd name="connsiteY0" fmla="*/ 1684153 h 1684153"/>
              <a:gd name="connsiteX1" fmla="*/ 0 w 3061963"/>
              <a:gd name="connsiteY1" fmla="*/ 1968 h 1684153"/>
              <a:gd name="connsiteX2" fmla="*/ 167338 w 3061963"/>
              <a:gd name="connsiteY2" fmla="*/ 0 h 1684153"/>
              <a:gd name="connsiteX3" fmla="*/ 3061963 w 3061963"/>
              <a:gd name="connsiteY3" fmla="*/ 1684153 h 1684153"/>
              <a:gd name="connsiteX4" fmla="*/ 2345122 w 3061963"/>
              <a:gd name="connsiteY4" fmla="*/ 1684153 h 1684153"/>
              <a:gd name="connsiteX0" fmla="*/ 2345122 w 3061963"/>
              <a:gd name="connsiteY0" fmla="*/ 1682185 h 1682185"/>
              <a:gd name="connsiteX1" fmla="*/ 0 w 3061963"/>
              <a:gd name="connsiteY1" fmla="*/ 0 h 1682185"/>
              <a:gd name="connsiteX2" fmla="*/ 160988 w 3061963"/>
              <a:gd name="connsiteY2" fmla="*/ 4382 h 1682185"/>
              <a:gd name="connsiteX3" fmla="*/ 3061963 w 3061963"/>
              <a:gd name="connsiteY3" fmla="*/ 1682185 h 1682185"/>
              <a:gd name="connsiteX4" fmla="*/ 2345122 w 3061963"/>
              <a:gd name="connsiteY4" fmla="*/ 1682185 h 1682185"/>
              <a:gd name="connsiteX0" fmla="*/ 2345122 w 3061963"/>
              <a:gd name="connsiteY0" fmla="*/ 1682185 h 1682185"/>
              <a:gd name="connsiteX1" fmla="*/ 0 w 3061963"/>
              <a:gd name="connsiteY1" fmla="*/ 0 h 1682185"/>
              <a:gd name="connsiteX2" fmla="*/ 154638 w 3061963"/>
              <a:gd name="connsiteY2" fmla="*/ 1207 h 1682185"/>
              <a:gd name="connsiteX3" fmla="*/ 3061963 w 3061963"/>
              <a:gd name="connsiteY3" fmla="*/ 1682185 h 1682185"/>
              <a:gd name="connsiteX4" fmla="*/ 2345122 w 3061963"/>
              <a:gd name="connsiteY4" fmla="*/ 1682185 h 1682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1963" h="1682185">
                <a:moveTo>
                  <a:pt x="2345122" y="1682185"/>
                </a:moveTo>
                <a:lnTo>
                  <a:pt x="0" y="0"/>
                </a:lnTo>
                <a:lnTo>
                  <a:pt x="154638" y="1207"/>
                </a:lnTo>
                <a:lnTo>
                  <a:pt x="3061963" y="1682185"/>
                </a:lnTo>
                <a:lnTo>
                  <a:pt x="2345122" y="1682185"/>
                </a:lnTo>
                <a:close/>
              </a:path>
            </a:pathLst>
          </a:custGeom>
          <a:solidFill>
            <a:schemeClr val="tx1">
              <a:alpha val="34000"/>
            </a:schemeClr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89C0DF99-26F9-1946-81BB-913DE92DE36C}"/>
              </a:ext>
            </a:extLst>
          </p:cNvPr>
          <p:cNvSpPr txBox="1"/>
          <p:nvPr/>
        </p:nvSpPr>
        <p:spPr>
          <a:xfrm>
            <a:off x="311811" y="5167295"/>
            <a:ext cx="25668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Cathy’s transmitted</a:t>
            </a:r>
            <a:br>
              <a:rPr lang="en-US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CDMA signal:</a:t>
            </a:r>
          </a:p>
        </p:txBody>
      </p:sp>
      <p:sp>
        <p:nvSpPr>
          <p:cNvPr id="108" name="Trapezoid 26">
            <a:extLst>
              <a:ext uri="{FF2B5EF4-FFF2-40B4-BE49-F238E27FC236}">
                <a16:creationId xmlns:a16="http://schemas.microsoft.com/office/drawing/2014/main" id="{84AE7CA6-16FC-264F-A78D-BDD9BD21C834}"/>
              </a:ext>
            </a:extLst>
          </p:cNvPr>
          <p:cNvSpPr/>
          <p:nvPr/>
        </p:nvSpPr>
        <p:spPr>
          <a:xfrm>
            <a:off x="1486375" y="3262042"/>
            <a:ext cx="3424700" cy="2261127"/>
          </a:xfrm>
          <a:custGeom>
            <a:avLst/>
            <a:gdLst>
              <a:gd name="connsiteX0" fmla="*/ 0 w 6694447"/>
              <a:gd name="connsiteY0" fmla="*/ 1674628 h 1674628"/>
              <a:gd name="connsiteX1" fmla="*/ 594560 w 6694447"/>
              <a:gd name="connsiteY1" fmla="*/ 0 h 1674628"/>
              <a:gd name="connsiteX2" fmla="*/ 6099887 w 6694447"/>
              <a:gd name="connsiteY2" fmla="*/ 0 h 1674628"/>
              <a:gd name="connsiteX3" fmla="*/ 6694447 w 6694447"/>
              <a:gd name="connsiteY3" fmla="*/ 1674628 h 1674628"/>
              <a:gd name="connsiteX4" fmla="*/ 0 w 6694447"/>
              <a:gd name="connsiteY4" fmla="*/ 1674628 h 1674628"/>
              <a:gd name="connsiteX0" fmla="*/ 2345122 w 6099887"/>
              <a:gd name="connsiteY0" fmla="*/ 1682185 h 1682185"/>
              <a:gd name="connsiteX1" fmla="*/ 0 w 6099887"/>
              <a:gd name="connsiteY1" fmla="*/ 0 h 1682185"/>
              <a:gd name="connsiteX2" fmla="*/ 5505327 w 6099887"/>
              <a:gd name="connsiteY2" fmla="*/ 0 h 1682185"/>
              <a:gd name="connsiteX3" fmla="*/ 6099887 w 6099887"/>
              <a:gd name="connsiteY3" fmla="*/ 1674628 h 1682185"/>
              <a:gd name="connsiteX4" fmla="*/ 2345122 w 6099887"/>
              <a:gd name="connsiteY4" fmla="*/ 1682185 h 1682185"/>
              <a:gd name="connsiteX0" fmla="*/ 2345122 w 5505327"/>
              <a:gd name="connsiteY0" fmla="*/ 1682185 h 1682185"/>
              <a:gd name="connsiteX1" fmla="*/ 0 w 5505327"/>
              <a:gd name="connsiteY1" fmla="*/ 0 h 1682185"/>
              <a:gd name="connsiteX2" fmla="*/ 5505327 w 5505327"/>
              <a:gd name="connsiteY2" fmla="*/ 0 h 1682185"/>
              <a:gd name="connsiteX3" fmla="*/ 3061963 w 5505327"/>
              <a:gd name="connsiteY3" fmla="*/ 1682185 h 1682185"/>
              <a:gd name="connsiteX4" fmla="*/ 2345122 w 5505327"/>
              <a:gd name="connsiteY4" fmla="*/ 1682185 h 1682185"/>
              <a:gd name="connsiteX0" fmla="*/ 2345122 w 3061963"/>
              <a:gd name="connsiteY0" fmla="*/ 1682185 h 1682185"/>
              <a:gd name="connsiteX1" fmla="*/ 0 w 3061963"/>
              <a:gd name="connsiteY1" fmla="*/ 0 h 1682185"/>
              <a:gd name="connsiteX2" fmla="*/ 192738 w 3061963"/>
              <a:gd name="connsiteY2" fmla="*/ 7557 h 1682185"/>
              <a:gd name="connsiteX3" fmla="*/ 3061963 w 3061963"/>
              <a:gd name="connsiteY3" fmla="*/ 1682185 h 1682185"/>
              <a:gd name="connsiteX4" fmla="*/ 2345122 w 3061963"/>
              <a:gd name="connsiteY4" fmla="*/ 1682185 h 1682185"/>
              <a:gd name="connsiteX0" fmla="*/ 2345122 w 3061963"/>
              <a:gd name="connsiteY0" fmla="*/ 1684153 h 1684153"/>
              <a:gd name="connsiteX1" fmla="*/ 0 w 3061963"/>
              <a:gd name="connsiteY1" fmla="*/ 1968 h 1684153"/>
              <a:gd name="connsiteX2" fmla="*/ 167338 w 3061963"/>
              <a:gd name="connsiteY2" fmla="*/ 0 h 1684153"/>
              <a:gd name="connsiteX3" fmla="*/ 3061963 w 3061963"/>
              <a:gd name="connsiteY3" fmla="*/ 1684153 h 1684153"/>
              <a:gd name="connsiteX4" fmla="*/ 2345122 w 3061963"/>
              <a:gd name="connsiteY4" fmla="*/ 1684153 h 1684153"/>
              <a:gd name="connsiteX0" fmla="*/ 2345122 w 3061963"/>
              <a:gd name="connsiteY0" fmla="*/ 1682185 h 1682185"/>
              <a:gd name="connsiteX1" fmla="*/ 0 w 3061963"/>
              <a:gd name="connsiteY1" fmla="*/ 0 h 1682185"/>
              <a:gd name="connsiteX2" fmla="*/ 160988 w 3061963"/>
              <a:gd name="connsiteY2" fmla="*/ 4382 h 1682185"/>
              <a:gd name="connsiteX3" fmla="*/ 3061963 w 3061963"/>
              <a:gd name="connsiteY3" fmla="*/ 1682185 h 1682185"/>
              <a:gd name="connsiteX4" fmla="*/ 2345122 w 3061963"/>
              <a:gd name="connsiteY4" fmla="*/ 1682185 h 1682185"/>
              <a:gd name="connsiteX0" fmla="*/ 2345122 w 3061963"/>
              <a:gd name="connsiteY0" fmla="*/ 1682185 h 1682185"/>
              <a:gd name="connsiteX1" fmla="*/ 0 w 3061963"/>
              <a:gd name="connsiteY1" fmla="*/ 0 h 1682185"/>
              <a:gd name="connsiteX2" fmla="*/ 154638 w 3061963"/>
              <a:gd name="connsiteY2" fmla="*/ 1207 h 1682185"/>
              <a:gd name="connsiteX3" fmla="*/ 3061963 w 3061963"/>
              <a:gd name="connsiteY3" fmla="*/ 1682185 h 1682185"/>
              <a:gd name="connsiteX4" fmla="*/ 2345122 w 3061963"/>
              <a:gd name="connsiteY4" fmla="*/ 1682185 h 1682185"/>
              <a:gd name="connsiteX0" fmla="*/ 2345122 w 3424700"/>
              <a:gd name="connsiteY0" fmla="*/ 1682185 h 1687826"/>
              <a:gd name="connsiteX1" fmla="*/ 0 w 3424700"/>
              <a:gd name="connsiteY1" fmla="*/ 0 h 1687826"/>
              <a:gd name="connsiteX2" fmla="*/ 154638 w 3424700"/>
              <a:gd name="connsiteY2" fmla="*/ 1207 h 1687826"/>
              <a:gd name="connsiteX3" fmla="*/ 3424700 w 3424700"/>
              <a:gd name="connsiteY3" fmla="*/ 1687826 h 1687826"/>
              <a:gd name="connsiteX4" fmla="*/ 2345122 w 3424700"/>
              <a:gd name="connsiteY4" fmla="*/ 1682185 h 1687826"/>
              <a:gd name="connsiteX0" fmla="*/ 2738087 w 3424700"/>
              <a:gd name="connsiteY0" fmla="*/ 1682185 h 1687826"/>
              <a:gd name="connsiteX1" fmla="*/ 0 w 3424700"/>
              <a:gd name="connsiteY1" fmla="*/ 0 h 1687826"/>
              <a:gd name="connsiteX2" fmla="*/ 154638 w 3424700"/>
              <a:gd name="connsiteY2" fmla="*/ 1207 h 1687826"/>
              <a:gd name="connsiteX3" fmla="*/ 3424700 w 3424700"/>
              <a:gd name="connsiteY3" fmla="*/ 1687826 h 1687826"/>
              <a:gd name="connsiteX4" fmla="*/ 2738087 w 3424700"/>
              <a:gd name="connsiteY4" fmla="*/ 1682185 h 1687826"/>
              <a:gd name="connsiteX0" fmla="*/ 2617174 w 3424700"/>
              <a:gd name="connsiteY0" fmla="*/ 1761158 h 1761158"/>
              <a:gd name="connsiteX1" fmla="*/ 0 w 3424700"/>
              <a:gd name="connsiteY1" fmla="*/ 0 h 1761158"/>
              <a:gd name="connsiteX2" fmla="*/ 154638 w 3424700"/>
              <a:gd name="connsiteY2" fmla="*/ 1207 h 1761158"/>
              <a:gd name="connsiteX3" fmla="*/ 3424700 w 3424700"/>
              <a:gd name="connsiteY3" fmla="*/ 1687826 h 1761158"/>
              <a:gd name="connsiteX4" fmla="*/ 2617174 w 3424700"/>
              <a:gd name="connsiteY4" fmla="*/ 1761158 h 1761158"/>
              <a:gd name="connsiteX0" fmla="*/ 2715416 w 3424700"/>
              <a:gd name="connsiteY0" fmla="*/ 1682185 h 1687826"/>
              <a:gd name="connsiteX1" fmla="*/ 0 w 3424700"/>
              <a:gd name="connsiteY1" fmla="*/ 0 h 1687826"/>
              <a:gd name="connsiteX2" fmla="*/ 154638 w 3424700"/>
              <a:gd name="connsiteY2" fmla="*/ 1207 h 1687826"/>
              <a:gd name="connsiteX3" fmla="*/ 3424700 w 3424700"/>
              <a:gd name="connsiteY3" fmla="*/ 1687826 h 1687826"/>
              <a:gd name="connsiteX4" fmla="*/ 2715416 w 3424700"/>
              <a:gd name="connsiteY4" fmla="*/ 1682185 h 168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4700" h="1687826">
                <a:moveTo>
                  <a:pt x="2715416" y="1682185"/>
                </a:moveTo>
                <a:lnTo>
                  <a:pt x="0" y="0"/>
                </a:lnTo>
                <a:lnTo>
                  <a:pt x="154638" y="1207"/>
                </a:lnTo>
                <a:lnTo>
                  <a:pt x="3424700" y="1687826"/>
                </a:lnTo>
                <a:lnTo>
                  <a:pt x="2715416" y="1682185"/>
                </a:lnTo>
                <a:close/>
              </a:path>
            </a:pathLst>
          </a:custGeom>
          <a:solidFill>
            <a:schemeClr val="tx1">
              <a:alpha val="34000"/>
            </a:schemeClr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0" name="Trapezoid 26">
            <a:extLst>
              <a:ext uri="{FF2B5EF4-FFF2-40B4-BE49-F238E27FC236}">
                <a16:creationId xmlns:a16="http://schemas.microsoft.com/office/drawing/2014/main" id="{98FDAA09-0876-CD42-BBCD-2A45AB055AD7}"/>
              </a:ext>
            </a:extLst>
          </p:cNvPr>
          <p:cNvSpPr/>
          <p:nvPr/>
        </p:nvSpPr>
        <p:spPr>
          <a:xfrm>
            <a:off x="1843060" y="3262042"/>
            <a:ext cx="3757209" cy="2261127"/>
          </a:xfrm>
          <a:custGeom>
            <a:avLst/>
            <a:gdLst>
              <a:gd name="connsiteX0" fmla="*/ 0 w 6694447"/>
              <a:gd name="connsiteY0" fmla="*/ 1674628 h 1674628"/>
              <a:gd name="connsiteX1" fmla="*/ 594560 w 6694447"/>
              <a:gd name="connsiteY1" fmla="*/ 0 h 1674628"/>
              <a:gd name="connsiteX2" fmla="*/ 6099887 w 6694447"/>
              <a:gd name="connsiteY2" fmla="*/ 0 h 1674628"/>
              <a:gd name="connsiteX3" fmla="*/ 6694447 w 6694447"/>
              <a:gd name="connsiteY3" fmla="*/ 1674628 h 1674628"/>
              <a:gd name="connsiteX4" fmla="*/ 0 w 6694447"/>
              <a:gd name="connsiteY4" fmla="*/ 1674628 h 1674628"/>
              <a:gd name="connsiteX0" fmla="*/ 2345122 w 6099887"/>
              <a:gd name="connsiteY0" fmla="*/ 1682185 h 1682185"/>
              <a:gd name="connsiteX1" fmla="*/ 0 w 6099887"/>
              <a:gd name="connsiteY1" fmla="*/ 0 h 1682185"/>
              <a:gd name="connsiteX2" fmla="*/ 5505327 w 6099887"/>
              <a:gd name="connsiteY2" fmla="*/ 0 h 1682185"/>
              <a:gd name="connsiteX3" fmla="*/ 6099887 w 6099887"/>
              <a:gd name="connsiteY3" fmla="*/ 1674628 h 1682185"/>
              <a:gd name="connsiteX4" fmla="*/ 2345122 w 6099887"/>
              <a:gd name="connsiteY4" fmla="*/ 1682185 h 1682185"/>
              <a:gd name="connsiteX0" fmla="*/ 2345122 w 5505327"/>
              <a:gd name="connsiteY0" fmla="*/ 1682185 h 1682185"/>
              <a:gd name="connsiteX1" fmla="*/ 0 w 5505327"/>
              <a:gd name="connsiteY1" fmla="*/ 0 h 1682185"/>
              <a:gd name="connsiteX2" fmla="*/ 5505327 w 5505327"/>
              <a:gd name="connsiteY2" fmla="*/ 0 h 1682185"/>
              <a:gd name="connsiteX3" fmla="*/ 3061963 w 5505327"/>
              <a:gd name="connsiteY3" fmla="*/ 1682185 h 1682185"/>
              <a:gd name="connsiteX4" fmla="*/ 2345122 w 5505327"/>
              <a:gd name="connsiteY4" fmla="*/ 1682185 h 1682185"/>
              <a:gd name="connsiteX0" fmla="*/ 2345122 w 3061963"/>
              <a:gd name="connsiteY0" fmla="*/ 1682185 h 1682185"/>
              <a:gd name="connsiteX1" fmla="*/ 0 w 3061963"/>
              <a:gd name="connsiteY1" fmla="*/ 0 h 1682185"/>
              <a:gd name="connsiteX2" fmla="*/ 192738 w 3061963"/>
              <a:gd name="connsiteY2" fmla="*/ 7557 h 1682185"/>
              <a:gd name="connsiteX3" fmla="*/ 3061963 w 3061963"/>
              <a:gd name="connsiteY3" fmla="*/ 1682185 h 1682185"/>
              <a:gd name="connsiteX4" fmla="*/ 2345122 w 3061963"/>
              <a:gd name="connsiteY4" fmla="*/ 1682185 h 1682185"/>
              <a:gd name="connsiteX0" fmla="*/ 2345122 w 3061963"/>
              <a:gd name="connsiteY0" fmla="*/ 1684153 h 1684153"/>
              <a:gd name="connsiteX1" fmla="*/ 0 w 3061963"/>
              <a:gd name="connsiteY1" fmla="*/ 1968 h 1684153"/>
              <a:gd name="connsiteX2" fmla="*/ 167338 w 3061963"/>
              <a:gd name="connsiteY2" fmla="*/ 0 h 1684153"/>
              <a:gd name="connsiteX3" fmla="*/ 3061963 w 3061963"/>
              <a:gd name="connsiteY3" fmla="*/ 1684153 h 1684153"/>
              <a:gd name="connsiteX4" fmla="*/ 2345122 w 3061963"/>
              <a:gd name="connsiteY4" fmla="*/ 1684153 h 1684153"/>
              <a:gd name="connsiteX0" fmla="*/ 2345122 w 3061963"/>
              <a:gd name="connsiteY0" fmla="*/ 1682185 h 1682185"/>
              <a:gd name="connsiteX1" fmla="*/ 0 w 3061963"/>
              <a:gd name="connsiteY1" fmla="*/ 0 h 1682185"/>
              <a:gd name="connsiteX2" fmla="*/ 160988 w 3061963"/>
              <a:gd name="connsiteY2" fmla="*/ 4382 h 1682185"/>
              <a:gd name="connsiteX3" fmla="*/ 3061963 w 3061963"/>
              <a:gd name="connsiteY3" fmla="*/ 1682185 h 1682185"/>
              <a:gd name="connsiteX4" fmla="*/ 2345122 w 3061963"/>
              <a:gd name="connsiteY4" fmla="*/ 1682185 h 1682185"/>
              <a:gd name="connsiteX0" fmla="*/ 2345122 w 3061963"/>
              <a:gd name="connsiteY0" fmla="*/ 1682185 h 1682185"/>
              <a:gd name="connsiteX1" fmla="*/ 0 w 3061963"/>
              <a:gd name="connsiteY1" fmla="*/ 0 h 1682185"/>
              <a:gd name="connsiteX2" fmla="*/ 154638 w 3061963"/>
              <a:gd name="connsiteY2" fmla="*/ 1207 h 1682185"/>
              <a:gd name="connsiteX3" fmla="*/ 3061963 w 3061963"/>
              <a:gd name="connsiteY3" fmla="*/ 1682185 h 1682185"/>
              <a:gd name="connsiteX4" fmla="*/ 2345122 w 3061963"/>
              <a:gd name="connsiteY4" fmla="*/ 1682185 h 1682185"/>
              <a:gd name="connsiteX0" fmla="*/ 2345122 w 3424700"/>
              <a:gd name="connsiteY0" fmla="*/ 1682185 h 1687826"/>
              <a:gd name="connsiteX1" fmla="*/ 0 w 3424700"/>
              <a:gd name="connsiteY1" fmla="*/ 0 h 1687826"/>
              <a:gd name="connsiteX2" fmla="*/ 154638 w 3424700"/>
              <a:gd name="connsiteY2" fmla="*/ 1207 h 1687826"/>
              <a:gd name="connsiteX3" fmla="*/ 3424700 w 3424700"/>
              <a:gd name="connsiteY3" fmla="*/ 1687826 h 1687826"/>
              <a:gd name="connsiteX4" fmla="*/ 2345122 w 3424700"/>
              <a:gd name="connsiteY4" fmla="*/ 1682185 h 1687826"/>
              <a:gd name="connsiteX0" fmla="*/ 2738087 w 3424700"/>
              <a:gd name="connsiteY0" fmla="*/ 1682185 h 1687826"/>
              <a:gd name="connsiteX1" fmla="*/ 0 w 3424700"/>
              <a:gd name="connsiteY1" fmla="*/ 0 h 1687826"/>
              <a:gd name="connsiteX2" fmla="*/ 154638 w 3424700"/>
              <a:gd name="connsiteY2" fmla="*/ 1207 h 1687826"/>
              <a:gd name="connsiteX3" fmla="*/ 3424700 w 3424700"/>
              <a:gd name="connsiteY3" fmla="*/ 1687826 h 1687826"/>
              <a:gd name="connsiteX4" fmla="*/ 2738087 w 3424700"/>
              <a:gd name="connsiteY4" fmla="*/ 1682185 h 1687826"/>
              <a:gd name="connsiteX0" fmla="*/ 2617174 w 3424700"/>
              <a:gd name="connsiteY0" fmla="*/ 1761158 h 1761158"/>
              <a:gd name="connsiteX1" fmla="*/ 0 w 3424700"/>
              <a:gd name="connsiteY1" fmla="*/ 0 h 1761158"/>
              <a:gd name="connsiteX2" fmla="*/ 154638 w 3424700"/>
              <a:gd name="connsiteY2" fmla="*/ 1207 h 1761158"/>
              <a:gd name="connsiteX3" fmla="*/ 3424700 w 3424700"/>
              <a:gd name="connsiteY3" fmla="*/ 1687826 h 1761158"/>
              <a:gd name="connsiteX4" fmla="*/ 2617174 w 3424700"/>
              <a:gd name="connsiteY4" fmla="*/ 1761158 h 1761158"/>
              <a:gd name="connsiteX0" fmla="*/ 2715416 w 3424700"/>
              <a:gd name="connsiteY0" fmla="*/ 1682185 h 1687826"/>
              <a:gd name="connsiteX1" fmla="*/ 0 w 3424700"/>
              <a:gd name="connsiteY1" fmla="*/ 0 h 1687826"/>
              <a:gd name="connsiteX2" fmla="*/ 154638 w 3424700"/>
              <a:gd name="connsiteY2" fmla="*/ 1207 h 1687826"/>
              <a:gd name="connsiteX3" fmla="*/ 3424700 w 3424700"/>
              <a:gd name="connsiteY3" fmla="*/ 1687826 h 1687826"/>
              <a:gd name="connsiteX4" fmla="*/ 2715416 w 3424700"/>
              <a:gd name="connsiteY4" fmla="*/ 1682185 h 1687826"/>
              <a:gd name="connsiteX0" fmla="*/ 2715416 w 3757209"/>
              <a:gd name="connsiteY0" fmla="*/ 1682185 h 1687826"/>
              <a:gd name="connsiteX1" fmla="*/ 0 w 3757209"/>
              <a:gd name="connsiteY1" fmla="*/ 0 h 1687826"/>
              <a:gd name="connsiteX2" fmla="*/ 154638 w 3757209"/>
              <a:gd name="connsiteY2" fmla="*/ 1207 h 1687826"/>
              <a:gd name="connsiteX3" fmla="*/ 3757209 w 3757209"/>
              <a:gd name="connsiteY3" fmla="*/ 1687826 h 1687826"/>
              <a:gd name="connsiteX4" fmla="*/ 2715416 w 3757209"/>
              <a:gd name="connsiteY4" fmla="*/ 1682185 h 1687826"/>
              <a:gd name="connsiteX0" fmla="*/ 3085710 w 3757209"/>
              <a:gd name="connsiteY0" fmla="*/ 1687826 h 1687826"/>
              <a:gd name="connsiteX1" fmla="*/ 0 w 3757209"/>
              <a:gd name="connsiteY1" fmla="*/ 0 h 1687826"/>
              <a:gd name="connsiteX2" fmla="*/ 154638 w 3757209"/>
              <a:gd name="connsiteY2" fmla="*/ 1207 h 1687826"/>
              <a:gd name="connsiteX3" fmla="*/ 3757209 w 3757209"/>
              <a:gd name="connsiteY3" fmla="*/ 1687826 h 1687826"/>
              <a:gd name="connsiteX4" fmla="*/ 3085710 w 3757209"/>
              <a:gd name="connsiteY4" fmla="*/ 1687826 h 168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7209" h="1687826">
                <a:moveTo>
                  <a:pt x="3085710" y="1687826"/>
                </a:moveTo>
                <a:lnTo>
                  <a:pt x="0" y="0"/>
                </a:lnTo>
                <a:lnTo>
                  <a:pt x="154638" y="1207"/>
                </a:lnTo>
                <a:lnTo>
                  <a:pt x="3757209" y="1687826"/>
                </a:lnTo>
                <a:lnTo>
                  <a:pt x="3085710" y="1687826"/>
                </a:lnTo>
                <a:close/>
              </a:path>
            </a:pathLst>
          </a:custGeom>
          <a:solidFill>
            <a:schemeClr val="tx1">
              <a:alpha val="34000"/>
            </a:schemeClr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9" name="Folded Corner 28">
            <a:extLst>
              <a:ext uri="{FF2B5EF4-FFF2-40B4-BE49-F238E27FC236}">
                <a16:creationId xmlns:a16="http://schemas.microsoft.com/office/drawing/2014/main" id="{1249FCC1-4E7F-4B4C-B0DE-0F093348F66B}"/>
              </a:ext>
            </a:extLst>
          </p:cNvPr>
          <p:cNvSpPr/>
          <p:nvPr/>
        </p:nvSpPr>
        <p:spPr>
          <a:xfrm>
            <a:off x="4384149" y="2079606"/>
            <a:ext cx="3042208" cy="1433671"/>
          </a:xfrm>
          <a:prstGeom prst="foldedCorner">
            <a:avLst/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Algorithm (CDMA encoding):</a:t>
            </a:r>
            <a:endParaRPr lang="en-US" b="0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en-US" b="0" dirty="0">
                <a:solidFill>
                  <a:schemeClr val="tx1"/>
                </a:solidFill>
                <a:latin typeface="+mn-lt"/>
              </a:rPr>
              <a:t>For each message bit </a:t>
            </a:r>
            <a:r>
              <a:rPr lang="en-US" b="0" i="1" dirty="0">
                <a:solidFill>
                  <a:schemeClr val="tx1"/>
                </a:solidFill>
                <a:latin typeface="+mn-lt"/>
              </a:rPr>
              <a:t>m</a:t>
            </a:r>
            <a:r>
              <a:rPr lang="en-US" b="0" dirty="0">
                <a:solidFill>
                  <a:schemeClr val="tx1"/>
                </a:solidFill>
                <a:latin typeface="+mn-lt"/>
              </a:rPr>
              <a:t>:</a:t>
            </a:r>
          </a:p>
          <a:p>
            <a:pPr algn="ctr"/>
            <a:r>
              <a:rPr lang="en-US" b="0" dirty="0">
                <a:solidFill>
                  <a:schemeClr val="tx1"/>
                </a:solidFill>
              </a:rPr>
              <a:t>Send </a:t>
            </a:r>
            <a:r>
              <a:rPr lang="en-US" b="0" i="1" dirty="0">
                <a:solidFill>
                  <a:schemeClr val="tx1"/>
                </a:solidFill>
              </a:rPr>
              <a:t>m</a:t>
            </a:r>
            <a:r>
              <a:rPr lang="en-US" b="0" dirty="0">
                <a:solidFill>
                  <a:schemeClr val="tx1"/>
                </a:solidFill>
              </a:rPr>
              <a:t> × </a:t>
            </a:r>
            <a:r>
              <a:rPr lang="en-US" b="0" i="1" dirty="0" err="1">
                <a:solidFill>
                  <a:schemeClr val="tx1"/>
                </a:solidFill>
              </a:rPr>
              <a:t>c</a:t>
            </a:r>
            <a:r>
              <a:rPr lang="en-US" b="0" baseline="30000" dirty="0" err="1">
                <a:solidFill>
                  <a:schemeClr val="tx1"/>
                </a:solidFill>
              </a:rPr>
              <a:t>user</a:t>
            </a:r>
            <a:endParaRPr lang="en-US" b="0" baseline="300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21C566D-A59D-3144-94B9-1057F59FEE6A}"/>
              </a:ext>
            </a:extLst>
          </p:cNvPr>
          <p:cNvGrpSpPr/>
          <p:nvPr/>
        </p:nvGrpSpPr>
        <p:grpSpPr>
          <a:xfrm>
            <a:off x="1397750" y="4246240"/>
            <a:ext cx="1567299" cy="467426"/>
            <a:chOff x="3404013" y="3199730"/>
            <a:chExt cx="2966790" cy="884806"/>
          </a:xfrm>
        </p:grpSpPr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D30F6889-3010-DA46-A3F5-7E7FBA1E34B1}"/>
                </a:ext>
              </a:extLst>
            </p:cNvPr>
            <p:cNvCxnSpPr>
              <a:cxnSpLocks/>
            </p:cNvCxnSpPr>
            <p:nvPr/>
          </p:nvCxnSpPr>
          <p:spPr>
            <a:xfrm>
              <a:off x="5158166" y="4084536"/>
              <a:ext cx="948141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8D3F7499-9825-A44B-B73D-4C33F3233954}"/>
                </a:ext>
              </a:extLst>
            </p:cNvPr>
            <p:cNvCxnSpPr>
              <a:cxnSpLocks/>
            </p:cNvCxnSpPr>
            <p:nvPr/>
          </p:nvCxnSpPr>
          <p:spPr>
            <a:xfrm>
              <a:off x="5158166" y="3642133"/>
              <a:ext cx="1212637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sm" len="sm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F951204F-A06B-B841-AE12-0BE48DD48C7F}"/>
                </a:ext>
              </a:extLst>
            </p:cNvPr>
            <p:cNvCxnSpPr>
              <a:cxnSpLocks/>
            </p:cNvCxnSpPr>
            <p:nvPr/>
          </p:nvCxnSpPr>
          <p:spPr>
            <a:xfrm>
              <a:off x="5158166" y="3199730"/>
              <a:ext cx="948141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2F5F7F6A-2566-CC43-A14B-1683E232CF21}"/>
                </a:ext>
              </a:extLst>
            </p:cNvPr>
            <p:cNvCxnSpPr/>
            <p:nvPr/>
          </p:nvCxnSpPr>
          <p:spPr>
            <a:xfrm flipV="1">
              <a:off x="5877953" y="3199730"/>
              <a:ext cx="0" cy="442403"/>
            </a:xfrm>
            <a:prstGeom prst="line">
              <a:avLst/>
            </a:prstGeom>
            <a:ln w="57150">
              <a:solidFill>
                <a:srgbClr val="009900"/>
              </a:solidFill>
              <a:prstDash val="solid"/>
              <a:tailEnd type="oval" w="sm" len="sm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718BA9DD-840E-7749-BF6D-71BD11C435A5}"/>
                </a:ext>
              </a:extLst>
            </p:cNvPr>
            <p:cNvCxnSpPr>
              <a:cxnSpLocks/>
            </p:cNvCxnSpPr>
            <p:nvPr/>
          </p:nvCxnSpPr>
          <p:spPr>
            <a:xfrm>
              <a:off x="5530244" y="3642134"/>
              <a:ext cx="0" cy="442402"/>
            </a:xfrm>
            <a:prstGeom prst="line">
              <a:avLst/>
            </a:prstGeom>
            <a:ln w="57150">
              <a:solidFill>
                <a:srgbClr val="009900"/>
              </a:solidFill>
              <a:prstDash val="solid"/>
              <a:tailEnd type="oval" w="sm" len="sm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AF880075-EA47-5D4D-895F-2D667666C873}"/>
                </a:ext>
              </a:extLst>
            </p:cNvPr>
            <p:cNvSpPr txBox="1"/>
            <p:nvPr/>
          </p:nvSpPr>
          <p:spPr>
            <a:xfrm>
              <a:off x="3404013" y="3291402"/>
              <a:ext cx="2077387" cy="699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dirty="0">
                  <a:solidFill>
                    <a:srgbClr val="009900"/>
                  </a:solidFill>
                  <a:latin typeface="Arial" charset="0"/>
                  <a:ea typeface="Arial" charset="0"/>
                  <a:cs typeface="Arial" charset="0"/>
                </a:rPr>
                <a:t>c</a:t>
              </a:r>
              <a:r>
                <a:rPr lang="en-US" sz="1800" i="1" baseline="30000" dirty="0">
                  <a:solidFill>
                    <a:srgbClr val="009900"/>
                  </a:solidFill>
                  <a:latin typeface="Arial" charset="0"/>
                  <a:ea typeface="Arial" charset="0"/>
                  <a:cs typeface="Arial" charset="0"/>
                </a:rPr>
                <a:t>cathy</a:t>
              </a:r>
              <a:r>
                <a:rPr lang="en-US" sz="1800" dirty="0">
                  <a:solidFill>
                    <a:srgbClr val="009900"/>
                  </a:solidFill>
                  <a:latin typeface="Arial" charset="0"/>
                  <a:ea typeface="Arial" charset="0"/>
                  <a:cs typeface="Arial" charset="0"/>
                </a:rPr>
                <a:t>:</a:t>
              </a:r>
            </a:p>
          </p:txBody>
        </p:sp>
      </p:grp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10BAC08-2199-D945-BED5-7B52A8A476B3}"/>
              </a:ext>
            </a:extLst>
          </p:cNvPr>
          <p:cNvCxnSpPr>
            <a:cxnSpLocks/>
            <a:endCxn id="57" idx="1"/>
          </p:cNvCxnSpPr>
          <p:nvPr/>
        </p:nvCxnSpPr>
        <p:spPr>
          <a:xfrm>
            <a:off x="2965049" y="5963641"/>
            <a:ext cx="2859023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D287C01-AA1C-114C-8852-ACF5899C76F6}"/>
              </a:ext>
            </a:extLst>
          </p:cNvPr>
          <p:cNvCxnSpPr>
            <a:cxnSpLocks/>
          </p:cNvCxnSpPr>
          <p:nvPr/>
        </p:nvCxnSpPr>
        <p:spPr>
          <a:xfrm>
            <a:off x="2965049" y="5521238"/>
            <a:ext cx="3250127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F0A31D3-0FB4-4347-94A4-B87FE425FE1A}"/>
              </a:ext>
            </a:extLst>
          </p:cNvPr>
          <p:cNvCxnSpPr>
            <a:cxnSpLocks/>
            <a:endCxn id="56" idx="1"/>
          </p:cNvCxnSpPr>
          <p:nvPr/>
        </p:nvCxnSpPr>
        <p:spPr>
          <a:xfrm>
            <a:off x="2965049" y="5078835"/>
            <a:ext cx="2859023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8D5E4F66-0F48-6240-9214-6E28F1BDB08A}"/>
              </a:ext>
            </a:extLst>
          </p:cNvPr>
          <p:cNvSpPr txBox="1"/>
          <p:nvPr/>
        </p:nvSpPr>
        <p:spPr>
          <a:xfrm>
            <a:off x="5824072" y="4878780"/>
            <a:ext cx="47641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+1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18025E8-6546-A643-A017-DC8B458C146F}"/>
              </a:ext>
            </a:extLst>
          </p:cNvPr>
          <p:cNvSpPr txBox="1"/>
          <p:nvPr/>
        </p:nvSpPr>
        <p:spPr>
          <a:xfrm>
            <a:off x="5824072" y="5763586"/>
            <a:ext cx="47641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−1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B7E0F00-5378-734C-BB2A-0DB34B080B4F}"/>
              </a:ext>
            </a:extLst>
          </p:cNvPr>
          <p:cNvGrpSpPr/>
          <p:nvPr/>
        </p:nvGrpSpPr>
        <p:grpSpPr>
          <a:xfrm>
            <a:off x="3677973" y="5078835"/>
            <a:ext cx="347709" cy="884806"/>
            <a:chOff x="3677973" y="5078835"/>
            <a:chExt cx="347709" cy="884806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D010EF8-1714-B84D-8FD6-A61351D3CF6D}"/>
                </a:ext>
              </a:extLst>
            </p:cNvPr>
            <p:cNvCxnSpPr/>
            <p:nvPr/>
          </p:nvCxnSpPr>
          <p:spPr>
            <a:xfrm flipV="1">
              <a:off x="4025682" y="5078835"/>
              <a:ext cx="0" cy="442403"/>
            </a:xfrm>
            <a:prstGeom prst="line">
              <a:avLst/>
            </a:prstGeom>
            <a:ln w="57150">
              <a:solidFill>
                <a:srgbClr val="009900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9E40B79-9033-D74E-B254-4D38427AC1B3}"/>
                </a:ext>
              </a:extLst>
            </p:cNvPr>
            <p:cNvCxnSpPr>
              <a:cxnSpLocks/>
            </p:cNvCxnSpPr>
            <p:nvPr/>
          </p:nvCxnSpPr>
          <p:spPr>
            <a:xfrm>
              <a:off x="3677973" y="5521239"/>
              <a:ext cx="0" cy="442402"/>
            </a:xfrm>
            <a:prstGeom prst="line">
              <a:avLst/>
            </a:prstGeom>
            <a:ln w="57150">
              <a:solidFill>
                <a:srgbClr val="009900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B6D1B21-D65D-CA4F-8D68-9665FBA9982D}"/>
              </a:ext>
            </a:extLst>
          </p:cNvPr>
          <p:cNvGrpSpPr/>
          <p:nvPr/>
        </p:nvGrpSpPr>
        <p:grpSpPr>
          <a:xfrm>
            <a:off x="4373391" y="5078835"/>
            <a:ext cx="347709" cy="884806"/>
            <a:chOff x="4373391" y="5078835"/>
            <a:chExt cx="347709" cy="884806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70A5934-E970-764F-AB90-6C02634416E2}"/>
                </a:ext>
              </a:extLst>
            </p:cNvPr>
            <p:cNvCxnSpPr/>
            <p:nvPr/>
          </p:nvCxnSpPr>
          <p:spPr>
            <a:xfrm flipV="1">
              <a:off x="4721100" y="5078835"/>
              <a:ext cx="0" cy="442403"/>
            </a:xfrm>
            <a:prstGeom prst="line">
              <a:avLst/>
            </a:prstGeom>
            <a:ln w="57150">
              <a:solidFill>
                <a:srgbClr val="009900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35A8771-E6AE-EC41-AD17-95E44567AC5F}"/>
                </a:ext>
              </a:extLst>
            </p:cNvPr>
            <p:cNvCxnSpPr>
              <a:cxnSpLocks/>
            </p:cNvCxnSpPr>
            <p:nvPr/>
          </p:nvCxnSpPr>
          <p:spPr>
            <a:xfrm>
              <a:off x="4373391" y="5521239"/>
              <a:ext cx="0" cy="442402"/>
            </a:xfrm>
            <a:prstGeom prst="line">
              <a:avLst/>
            </a:prstGeom>
            <a:ln w="57150">
              <a:solidFill>
                <a:srgbClr val="009900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8F51326-23E5-864F-96B3-CA38AD38006D}"/>
              </a:ext>
            </a:extLst>
          </p:cNvPr>
          <p:cNvGrpSpPr/>
          <p:nvPr/>
        </p:nvGrpSpPr>
        <p:grpSpPr>
          <a:xfrm>
            <a:off x="5068809" y="5078835"/>
            <a:ext cx="347709" cy="884806"/>
            <a:chOff x="5068809" y="5078835"/>
            <a:chExt cx="347709" cy="884806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C9763F8-5AE1-2444-A17B-C137DC671F96}"/>
                </a:ext>
              </a:extLst>
            </p:cNvPr>
            <p:cNvCxnSpPr/>
            <p:nvPr/>
          </p:nvCxnSpPr>
          <p:spPr>
            <a:xfrm flipV="1">
              <a:off x="5068809" y="5078835"/>
              <a:ext cx="0" cy="442403"/>
            </a:xfrm>
            <a:prstGeom prst="line">
              <a:avLst/>
            </a:prstGeom>
            <a:ln w="57150">
              <a:solidFill>
                <a:srgbClr val="009900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A122043-A192-3340-A388-8981F95B4765}"/>
                </a:ext>
              </a:extLst>
            </p:cNvPr>
            <p:cNvCxnSpPr>
              <a:cxnSpLocks/>
            </p:cNvCxnSpPr>
            <p:nvPr/>
          </p:nvCxnSpPr>
          <p:spPr>
            <a:xfrm>
              <a:off x="5416518" y="5521239"/>
              <a:ext cx="0" cy="442402"/>
            </a:xfrm>
            <a:prstGeom prst="line">
              <a:avLst/>
            </a:prstGeom>
            <a:ln w="57150">
              <a:solidFill>
                <a:srgbClr val="009900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25B084F8-B422-914D-B0C5-40E0DA65FDCD}"/>
              </a:ext>
            </a:extLst>
          </p:cNvPr>
          <p:cNvSpPr txBox="1"/>
          <p:nvPr/>
        </p:nvSpPr>
        <p:spPr>
          <a:xfrm>
            <a:off x="4621076" y="3821706"/>
            <a:ext cx="4091312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L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data bits </a:t>
            </a:r>
            <a:r>
              <a:rPr lang="en-US" dirty="0"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</a:t>
            </a:r>
            <a:r>
              <a:rPr lang="en-US" i="1" dirty="0"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M </a:t>
            </a:r>
            <a:r>
              <a:rPr lang="en-US" dirty="0"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× </a:t>
            </a:r>
            <a:r>
              <a:rPr lang="en-US" i="1" dirty="0"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L</a:t>
            </a:r>
            <a:r>
              <a:rPr lang="en-US" dirty="0"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CDMA chips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Bit rate: Factor of </a:t>
            </a:r>
            <a:r>
              <a:rPr lang="en-US" i="1" dirty="0"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M</a:t>
            </a:r>
            <a:r>
              <a:rPr lang="en-US" dirty="0"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slower</a:t>
            </a:r>
            <a:endParaRPr lang="en-US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88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0.05729 -0.0002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99 0.00046 L 0.12084 0.0009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108" grpId="0" animBg="1"/>
      <p:bldP spid="108" grpId="1" animBg="1"/>
      <p:bldP spid="110" grpId="0" animBg="1"/>
      <p:bldP spid="29" grpId="0" animBg="1"/>
      <p:bldP spid="3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9A61F6-E2CB-1746-8CDA-3DAB8544E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Let’s assume we have a way of: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Synchronizing </a:t>
            </a:r>
            <a:r>
              <a:rPr lang="en-US" b="1" dirty="0">
                <a:solidFill>
                  <a:srgbClr val="009900"/>
                </a:solidFill>
              </a:rPr>
              <a:t>Cathy’s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Bob’s</a:t>
            </a:r>
            <a:r>
              <a:rPr lang="en-US" dirty="0"/>
              <a:t> </a:t>
            </a:r>
            <a:r>
              <a:rPr lang="en-US" b="1" dirty="0"/>
              <a:t>data bits </a:t>
            </a:r>
            <a:r>
              <a:rPr lang="en-US" dirty="0"/>
              <a:t>in time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Synchronizing </a:t>
            </a:r>
            <a:r>
              <a:rPr lang="en-US" b="1" dirty="0">
                <a:solidFill>
                  <a:srgbClr val="009900"/>
                </a:solidFill>
              </a:rPr>
              <a:t>Cathy’s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Bob’s</a:t>
            </a:r>
            <a:r>
              <a:rPr lang="en-US" dirty="0"/>
              <a:t> </a:t>
            </a:r>
            <a:r>
              <a:rPr lang="en-US" b="1" dirty="0"/>
              <a:t>CDMA chips </a:t>
            </a:r>
            <a:r>
              <a:rPr lang="en-US" dirty="0"/>
              <a:t>in time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Estimating and correcting the </a:t>
            </a:r>
            <a:r>
              <a:rPr lang="en-US" b="1" dirty="0"/>
              <a:t>effect of the wireless channel</a:t>
            </a:r>
            <a:r>
              <a:rPr lang="en-US" dirty="0"/>
              <a:t> between </a:t>
            </a:r>
            <a:r>
              <a:rPr lang="en-US" b="1" dirty="0">
                <a:solidFill>
                  <a:srgbClr val="009900"/>
                </a:solidFill>
              </a:rPr>
              <a:t>Cathy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Bob</a:t>
            </a:r>
            <a:r>
              <a:rPr lang="en-US" dirty="0"/>
              <a:t> to </a:t>
            </a:r>
            <a:r>
              <a:rPr lang="en-US" b="1" dirty="0">
                <a:solidFill>
                  <a:schemeClr val="tx2"/>
                </a:solidFill>
              </a:rPr>
              <a:t>Alice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F8A336-91B8-0B49-8327-3B5A346A8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48118E-EFF9-AF4F-8BDA-3B74CFD89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CDMA: Assumptions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62240B1-E980-9242-954C-D4164A326F6E}"/>
              </a:ext>
            </a:extLst>
          </p:cNvPr>
          <p:cNvGrpSpPr/>
          <p:nvPr/>
        </p:nvGrpSpPr>
        <p:grpSpPr>
          <a:xfrm>
            <a:off x="5755693" y="472778"/>
            <a:ext cx="3175828" cy="659180"/>
            <a:chOff x="2572230" y="2299189"/>
            <a:chExt cx="3175828" cy="659180"/>
          </a:xfrm>
        </p:grpSpPr>
        <p:sp>
          <p:nvSpPr>
            <p:cNvPr id="6" name="Text Box 30">
              <a:extLst>
                <a:ext uri="{FF2B5EF4-FFF2-40B4-BE49-F238E27FC236}">
                  <a16:creationId xmlns:a16="http://schemas.microsoft.com/office/drawing/2014/main" id="{A047803E-1E59-7142-A8BA-07E451817B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6059" y="2497262"/>
              <a:ext cx="803425" cy="46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altLang="x-none" sz="2396" dirty="0"/>
                <a:t>Alice</a:t>
              </a:r>
            </a:p>
          </p:txBody>
        </p:sp>
        <p:sp>
          <p:nvSpPr>
            <p:cNvPr id="7" name="Text Box 30">
              <a:extLst>
                <a:ext uri="{FF2B5EF4-FFF2-40B4-BE49-F238E27FC236}">
                  <a16:creationId xmlns:a16="http://schemas.microsoft.com/office/drawing/2014/main" id="{79FDF2C7-A90F-364F-A2DB-394F4CDC79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2230" y="2497260"/>
              <a:ext cx="987184" cy="461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altLang="x-none" sz="2396" dirty="0"/>
                <a:t>Cathy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F0B9EFA-7E54-8043-9EC7-DC7B25841134}"/>
                </a:ext>
              </a:extLst>
            </p:cNvPr>
            <p:cNvCxnSpPr>
              <a:cxnSpLocks/>
              <a:endCxn id="13" idx="6"/>
            </p:cNvCxnSpPr>
            <p:nvPr/>
          </p:nvCxnSpPr>
          <p:spPr>
            <a:xfrm flipH="1">
              <a:off x="4294623" y="2375248"/>
              <a:ext cx="1034173" cy="1"/>
            </a:xfrm>
            <a:prstGeom prst="straightConnector1">
              <a:avLst/>
            </a:prstGeom>
            <a:ln>
              <a:prstDash val="sysDash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2B9D5B4-26ED-F741-9CCC-1CFB01D7B48F}"/>
                </a:ext>
              </a:extLst>
            </p:cNvPr>
            <p:cNvCxnSpPr>
              <a:cxnSpLocks/>
            </p:cNvCxnSpPr>
            <p:nvPr/>
          </p:nvCxnSpPr>
          <p:spPr>
            <a:xfrm>
              <a:off x="3142673" y="2375248"/>
              <a:ext cx="999832" cy="1"/>
            </a:xfrm>
            <a:prstGeom prst="straightConnector1">
              <a:avLst/>
            </a:prstGeom>
            <a:ln>
              <a:prstDash val="sysDash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 Box 30">
              <a:extLst>
                <a:ext uri="{FF2B5EF4-FFF2-40B4-BE49-F238E27FC236}">
                  <a16:creationId xmlns:a16="http://schemas.microsoft.com/office/drawing/2014/main" id="{E0D27BF7-683B-8D4C-9494-583C2C8C2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1652" y="2497260"/>
              <a:ext cx="686406" cy="46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altLang="x-none" sz="2396" dirty="0"/>
                <a:t>Bob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B96B14D-DDFF-E447-BDAE-0B117430D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2505" y="2299190"/>
              <a:ext cx="152118" cy="15211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endParaRPr lang="x-none" altLang="x-none" sz="2396"/>
            </a:p>
          </p:txBody>
        </p:sp>
        <p:sp>
          <p:nvSpPr>
            <p:cNvPr id="12" name="Oval 29">
              <a:extLst>
                <a:ext uri="{FF2B5EF4-FFF2-40B4-BE49-F238E27FC236}">
                  <a16:creationId xmlns:a16="http://schemas.microsoft.com/office/drawing/2014/main" id="{4B4620CE-14AF-5D4D-BBA0-4EE4038F9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555" y="2299189"/>
              <a:ext cx="152118" cy="152118"/>
            </a:xfrm>
            <a:prstGeom prst="ellipse">
              <a:avLst/>
            </a:prstGeom>
            <a:solidFill>
              <a:srgbClr val="43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endParaRPr lang="x-none" altLang="x-none" sz="2396"/>
            </a:p>
          </p:txBody>
        </p:sp>
        <p:sp>
          <p:nvSpPr>
            <p:cNvPr id="13" name="Oval 10">
              <a:extLst>
                <a:ext uri="{FF2B5EF4-FFF2-40B4-BE49-F238E27FC236}">
                  <a16:creationId xmlns:a16="http://schemas.microsoft.com/office/drawing/2014/main" id="{E292175E-4064-4B43-8DA5-5EA37C4E18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8796" y="2299189"/>
              <a:ext cx="152118" cy="15211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endParaRPr lang="x-none" altLang="x-none" sz="2396"/>
            </a:p>
          </p:txBody>
        </p:sp>
      </p:grpSp>
    </p:spTree>
    <p:extLst>
      <p:ext uri="{BB962C8B-B14F-4D97-AF65-F5344CB8AC3E}">
        <p14:creationId xmlns:p14="http://schemas.microsoft.com/office/powerpoint/2010/main" val="35314270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0580AC-AD90-8942-A998-D7EF800FA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E064AF-763F-884D-BF13-9CF7CC390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What Alice Hears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77A8148-0864-FB45-BD26-1A8D04CBDEE8}"/>
              </a:ext>
            </a:extLst>
          </p:cNvPr>
          <p:cNvSpPr txBox="1"/>
          <p:nvPr/>
        </p:nvSpPr>
        <p:spPr>
          <a:xfrm>
            <a:off x="1442629" y="3117127"/>
            <a:ext cx="25668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Cathy’s transmitted</a:t>
            </a:r>
            <a:br>
              <a:rPr lang="en-US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CDMA signal: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931F22CF-EEAD-E841-9C49-3E68A7DD050B}"/>
              </a:ext>
            </a:extLst>
          </p:cNvPr>
          <p:cNvCxnSpPr>
            <a:cxnSpLocks/>
          </p:cNvCxnSpPr>
          <p:nvPr/>
        </p:nvCxnSpPr>
        <p:spPr>
          <a:xfrm>
            <a:off x="4746580" y="3853452"/>
            <a:ext cx="2247929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780E0ABD-68CF-1A41-BAE5-E9589E14F82E}"/>
              </a:ext>
            </a:extLst>
          </p:cNvPr>
          <p:cNvCxnSpPr>
            <a:cxnSpLocks/>
          </p:cNvCxnSpPr>
          <p:nvPr/>
        </p:nvCxnSpPr>
        <p:spPr>
          <a:xfrm>
            <a:off x="4746580" y="3505610"/>
            <a:ext cx="2555437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ADDAC366-E002-5140-BCFF-69E5922757D3}"/>
              </a:ext>
            </a:extLst>
          </p:cNvPr>
          <p:cNvCxnSpPr>
            <a:cxnSpLocks/>
          </p:cNvCxnSpPr>
          <p:nvPr/>
        </p:nvCxnSpPr>
        <p:spPr>
          <a:xfrm>
            <a:off x="4746580" y="3157767"/>
            <a:ext cx="2247929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B76B928F-7CF9-D543-B887-85926BAA2621}"/>
              </a:ext>
            </a:extLst>
          </p:cNvPr>
          <p:cNvSpPr txBox="1"/>
          <p:nvPr/>
        </p:nvSpPr>
        <p:spPr>
          <a:xfrm>
            <a:off x="6994509" y="3000472"/>
            <a:ext cx="374583" cy="31459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+1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5ED35E1D-5079-9842-828E-8DB7D7F49C67}"/>
              </a:ext>
            </a:extLst>
          </p:cNvPr>
          <p:cNvSpPr txBox="1"/>
          <p:nvPr/>
        </p:nvSpPr>
        <p:spPr>
          <a:xfrm>
            <a:off x="6994509" y="3696157"/>
            <a:ext cx="374583" cy="31459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−1</a:t>
            </a: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FFDF80BC-5917-E74B-ADAC-155320E2431B}"/>
              </a:ext>
            </a:extLst>
          </p:cNvPr>
          <p:cNvCxnSpPr/>
          <p:nvPr/>
        </p:nvCxnSpPr>
        <p:spPr>
          <a:xfrm flipV="1">
            <a:off x="5580511" y="3157767"/>
            <a:ext cx="0" cy="347843"/>
          </a:xfrm>
          <a:prstGeom prst="line">
            <a:avLst/>
          </a:prstGeom>
          <a:ln w="57150">
            <a:solidFill>
              <a:srgbClr val="009900"/>
            </a:solidFill>
            <a:prstDash val="solid"/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E8E8598F-7E18-C746-9A17-10B3A4B6F803}"/>
              </a:ext>
            </a:extLst>
          </p:cNvPr>
          <p:cNvCxnSpPr>
            <a:cxnSpLocks/>
          </p:cNvCxnSpPr>
          <p:nvPr/>
        </p:nvCxnSpPr>
        <p:spPr>
          <a:xfrm>
            <a:off x="5307122" y="3505610"/>
            <a:ext cx="0" cy="347842"/>
          </a:xfrm>
          <a:prstGeom prst="line">
            <a:avLst/>
          </a:prstGeom>
          <a:ln w="57150">
            <a:solidFill>
              <a:srgbClr val="009900"/>
            </a:solidFill>
            <a:prstDash val="solid"/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551D6D52-44AB-BA4B-8F07-670F2CC37D4F}"/>
              </a:ext>
            </a:extLst>
          </p:cNvPr>
          <p:cNvCxnSpPr/>
          <p:nvPr/>
        </p:nvCxnSpPr>
        <p:spPr>
          <a:xfrm flipV="1">
            <a:off x="6127288" y="3157767"/>
            <a:ext cx="0" cy="347843"/>
          </a:xfrm>
          <a:prstGeom prst="line">
            <a:avLst/>
          </a:prstGeom>
          <a:ln w="57150">
            <a:solidFill>
              <a:srgbClr val="009900"/>
            </a:solidFill>
            <a:prstDash val="solid"/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E978A80B-07D9-9244-829C-A5059C3019C7}"/>
              </a:ext>
            </a:extLst>
          </p:cNvPr>
          <p:cNvCxnSpPr>
            <a:cxnSpLocks/>
          </p:cNvCxnSpPr>
          <p:nvPr/>
        </p:nvCxnSpPr>
        <p:spPr>
          <a:xfrm>
            <a:off x="5853900" y="3505610"/>
            <a:ext cx="0" cy="347842"/>
          </a:xfrm>
          <a:prstGeom prst="line">
            <a:avLst/>
          </a:prstGeom>
          <a:ln w="57150">
            <a:solidFill>
              <a:srgbClr val="009900"/>
            </a:solidFill>
            <a:prstDash val="solid"/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3B80F543-39E8-8747-A3FB-C9687D1C1C16}"/>
              </a:ext>
            </a:extLst>
          </p:cNvPr>
          <p:cNvCxnSpPr/>
          <p:nvPr/>
        </p:nvCxnSpPr>
        <p:spPr>
          <a:xfrm flipV="1">
            <a:off x="6400677" y="3157767"/>
            <a:ext cx="0" cy="347843"/>
          </a:xfrm>
          <a:prstGeom prst="line">
            <a:avLst/>
          </a:prstGeom>
          <a:ln w="57150">
            <a:solidFill>
              <a:srgbClr val="009900"/>
            </a:solidFill>
            <a:prstDash val="solid"/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E31D88E9-EA17-9A4C-970C-79DCCAA85F9E}"/>
              </a:ext>
            </a:extLst>
          </p:cNvPr>
          <p:cNvCxnSpPr>
            <a:cxnSpLocks/>
          </p:cNvCxnSpPr>
          <p:nvPr/>
        </p:nvCxnSpPr>
        <p:spPr>
          <a:xfrm>
            <a:off x="6674066" y="3505610"/>
            <a:ext cx="0" cy="347842"/>
          </a:xfrm>
          <a:prstGeom prst="line">
            <a:avLst/>
          </a:prstGeom>
          <a:ln w="57150">
            <a:solidFill>
              <a:srgbClr val="009900"/>
            </a:solidFill>
            <a:prstDash val="solid"/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E39EC5C5-C989-B94A-AA7D-5D41F0905B09}"/>
              </a:ext>
            </a:extLst>
          </p:cNvPr>
          <p:cNvSpPr txBox="1"/>
          <p:nvPr/>
        </p:nvSpPr>
        <p:spPr>
          <a:xfrm>
            <a:off x="1549229" y="1585693"/>
            <a:ext cx="23536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Bob’s transmitted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CDMA signal:</a:t>
            </a:r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DF9883E9-9A44-944F-860B-D8358F30AE67}"/>
              </a:ext>
            </a:extLst>
          </p:cNvPr>
          <p:cNvCxnSpPr>
            <a:cxnSpLocks/>
          </p:cNvCxnSpPr>
          <p:nvPr/>
        </p:nvCxnSpPr>
        <p:spPr>
          <a:xfrm>
            <a:off x="4746580" y="2286852"/>
            <a:ext cx="2247929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31C9148A-240F-5A46-BFF0-8B401F67987D}"/>
              </a:ext>
            </a:extLst>
          </p:cNvPr>
          <p:cNvCxnSpPr>
            <a:cxnSpLocks/>
          </p:cNvCxnSpPr>
          <p:nvPr/>
        </p:nvCxnSpPr>
        <p:spPr>
          <a:xfrm>
            <a:off x="4746580" y="1939010"/>
            <a:ext cx="2555437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AB45F0E6-3381-C340-B853-DFB1B7253AC2}"/>
              </a:ext>
            </a:extLst>
          </p:cNvPr>
          <p:cNvCxnSpPr>
            <a:cxnSpLocks/>
          </p:cNvCxnSpPr>
          <p:nvPr/>
        </p:nvCxnSpPr>
        <p:spPr>
          <a:xfrm>
            <a:off x="4746580" y="1591167"/>
            <a:ext cx="2247929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id="{411556DC-BC30-224C-8AC7-A1F7B478D6FA}"/>
              </a:ext>
            </a:extLst>
          </p:cNvPr>
          <p:cNvSpPr txBox="1"/>
          <p:nvPr/>
        </p:nvSpPr>
        <p:spPr>
          <a:xfrm>
            <a:off x="6994509" y="1433872"/>
            <a:ext cx="374583" cy="31459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+1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FB253269-3792-754D-B407-911873BCC8CA}"/>
              </a:ext>
            </a:extLst>
          </p:cNvPr>
          <p:cNvSpPr txBox="1"/>
          <p:nvPr/>
        </p:nvSpPr>
        <p:spPr>
          <a:xfrm>
            <a:off x="6994509" y="2129557"/>
            <a:ext cx="374583" cy="31459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−1</a:t>
            </a:r>
          </a:p>
        </p:txBody>
      </p: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9942EB84-6EBC-DF4C-B58E-1D823C38343B}"/>
              </a:ext>
            </a:extLst>
          </p:cNvPr>
          <p:cNvCxnSpPr>
            <a:cxnSpLocks/>
          </p:cNvCxnSpPr>
          <p:nvPr/>
        </p:nvCxnSpPr>
        <p:spPr>
          <a:xfrm flipV="1">
            <a:off x="5580511" y="1591167"/>
            <a:ext cx="0" cy="347844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prstDash val="solid"/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DBEE9343-2588-FD4C-932F-EEE1A1917CD6}"/>
              </a:ext>
            </a:extLst>
          </p:cNvPr>
          <p:cNvCxnSpPr>
            <a:cxnSpLocks/>
          </p:cNvCxnSpPr>
          <p:nvPr/>
        </p:nvCxnSpPr>
        <p:spPr>
          <a:xfrm flipV="1">
            <a:off x="5307122" y="1591167"/>
            <a:ext cx="0" cy="347844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prstDash val="solid"/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87559221-1958-F746-A61A-D98DFB6C4B87}"/>
              </a:ext>
            </a:extLst>
          </p:cNvPr>
          <p:cNvCxnSpPr>
            <a:cxnSpLocks/>
          </p:cNvCxnSpPr>
          <p:nvPr/>
        </p:nvCxnSpPr>
        <p:spPr>
          <a:xfrm>
            <a:off x="6127288" y="1939010"/>
            <a:ext cx="0" cy="347842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prstDash val="solid"/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B1324944-2B24-6645-B0C9-7CCAC68DF562}"/>
              </a:ext>
            </a:extLst>
          </p:cNvPr>
          <p:cNvCxnSpPr>
            <a:cxnSpLocks/>
          </p:cNvCxnSpPr>
          <p:nvPr/>
        </p:nvCxnSpPr>
        <p:spPr>
          <a:xfrm>
            <a:off x="5853900" y="1939010"/>
            <a:ext cx="0" cy="347842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prstDash val="solid"/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AA7D40C5-A04A-9645-8458-0CB27E4F5F47}"/>
              </a:ext>
            </a:extLst>
          </p:cNvPr>
          <p:cNvCxnSpPr/>
          <p:nvPr/>
        </p:nvCxnSpPr>
        <p:spPr>
          <a:xfrm flipV="1">
            <a:off x="6400677" y="1591167"/>
            <a:ext cx="0" cy="347843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prstDash val="solid"/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67AFF3DC-A8FF-554A-BBF1-26A45E4B581A}"/>
              </a:ext>
            </a:extLst>
          </p:cNvPr>
          <p:cNvCxnSpPr>
            <a:cxnSpLocks/>
          </p:cNvCxnSpPr>
          <p:nvPr/>
        </p:nvCxnSpPr>
        <p:spPr>
          <a:xfrm flipV="1">
            <a:off x="6674066" y="1591167"/>
            <a:ext cx="0" cy="347844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prstDash val="solid"/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3307F7B0-F5D1-F94B-ADF3-E9675F0858D8}"/>
              </a:ext>
            </a:extLst>
          </p:cNvPr>
          <p:cNvGrpSpPr/>
          <p:nvPr/>
        </p:nvGrpSpPr>
        <p:grpSpPr>
          <a:xfrm>
            <a:off x="5755693" y="472778"/>
            <a:ext cx="3175828" cy="659180"/>
            <a:chOff x="2572230" y="2299189"/>
            <a:chExt cx="3175828" cy="659180"/>
          </a:xfrm>
        </p:grpSpPr>
        <p:sp>
          <p:nvSpPr>
            <p:cNvPr id="156" name="Text Box 30">
              <a:extLst>
                <a:ext uri="{FF2B5EF4-FFF2-40B4-BE49-F238E27FC236}">
                  <a16:creationId xmlns:a16="http://schemas.microsoft.com/office/drawing/2014/main" id="{0F83B61F-1160-7D45-87AC-1038B1D195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6059" y="2497262"/>
              <a:ext cx="803425" cy="46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altLang="x-none" sz="2396" dirty="0"/>
                <a:t>Alice</a:t>
              </a:r>
            </a:p>
          </p:txBody>
        </p:sp>
        <p:sp>
          <p:nvSpPr>
            <p:cNvPr id="157" name="Text Box 30">
              <a:extLst>
                <a:ext uri="{FF2B5EF4-FFF2-40B4-BE49-F238E27FC236}">
                  <a16:creationId xmlns:a16="http://schemas.microsoft.com/office/drawing/2014/main" id="{7AFE729C-E6D3-4C41-BDC4-1CFA9FDD4F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2230" y="2497260"/>
              <a:ext cx="987184" cy="461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altLang="x-none" sz="2396" dirty="0"/>
                <a:t>Cathy</a:t>
              </a:r>
            </a:p>
          </p:txBody>
        </p: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580586FF-7096-544E-905D-4A0E1693A881}"/>
                </a:ext>
              </a:extLst>
            </p:cNvPr>
            <p:cNvCxnSpPr>
              <a:cxnSpLocks/>
              <a:endCxn id="163" idx="6"/>
            </p:cNvCxnSpPr>
            <p:nvPr/>
          </p:nvCxnSpPr>
          <p:spPr>
            <a:xfrm flipH="1">
              <a:off x="4294623" y="2375248"/>
              <a:ext cx="1034173" cy="1"/>
            </a:xfrm>
            <a:prstGeom prst="straightConnector1">
              <a:avLst/>
            </a:prstGeom>
            <a:ln>
              <a:prstDash val="sysDash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159E96AA-31AE-D04F-AC68-A2B41E90B757}"/>
                </a:ext>
              </a:extLst>
            </p:cNvPr>
            <p:cNvCxnSpPr>
              <a:cxnSpLocks/>
            </p:cNvCxnSpPr>
            <p:nvPr/>
          </p:nvCxnSpPr>
          <p:spPr>
            <a:xfrm>
              <a:off x="3142673" y="2375248"/>
              <a:ext cx="999832" cy="1"/>
            </a:xfrm>
            <a:prstGeom prst="straightConnector1">
              <a:avLst/>
            </a:prstGeom>
            <a:ln>
              <a:prstDash val="sysDash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0" name="Text Box 30">
              <a:extLst>
                <a:ext uri="{FF2B5EF4-FFF2-40B4-BE49-F238E27FC236}">
                  <a16:creationId xmlns:a16="http://schemas.microsoft.com/office/drawing/2014/main" id="{79B2569F-74BA-2E44-AC2B-2361E8B57C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1652" y="2497260"/>
              <a:ext cx="686406" cy="46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altLang="x-none" sz="2396" dirty="0"/>
                <a:t>Bob</a:t>
              </a:r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95B91B80-ECE8-CF4A-8E4A-FA9CD9E35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2505" y="2299190"/>
              <a:ext cx="152118" cy="15211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endParaRPr lang="x-none" altLang="x-none" sz="2396"/>
            </a:p>
          </p:txBody>
        </p:sp>
        <p:sp>
          <p:nvSpPr>
            <p:cNvPr id="162" name="Oval 29">
              <a:extLst>
                <a:ext uri="{FF2B5EF4-FFF2-40B4-BE49-F238E27FC236}">
                  <a16:creationId xmlns:a16="http://schemas.microsoft.com/office/drawing/2014/main" id="{C06C2434-21EC-D94E-9BDC-73F32FD8F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555" y="2299189"/>
              <a:ext cx="152118" cy="152118"/>
            </a:xfrm>
            <a:prstGeom prst="ellipse">
              <a:avLst/>
            </a:prstGeom>
            <a:solidFill>
              <a:srgbClr val="43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endParaRPr lang="x-none" altLang="x-none" sz="2396"/>
            </a:p>
          </p:txBody>
        </p:sp>
        <p:sp>
          <p:nvSpPr>
            <p:cNvPr id="163" name="Oval 10">
              <a:extLst>
                <a:ext uri="{FF2B5EF4-FFF2-40B4-BE49-F238E27FC236}">
                  <a16:creationId xmlns:a16="http://schemas.microsoft.com/office/drawing/2014/main" id="{C4FF984B-573D-6047-8247-D6718C5644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8796" y="2299189"/>
              <a:ext cx="152118" cy="15211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endParaRPr lang="x-none" altLang="x-none" sz="2396"/>
            </a:p>
          </p:txBody>
        </p:sp>
      </p:grpSp>
      <p:sp>
        <p:nvSpPr>
          <p:cNvPr id="173" name="TextBox 172">
            <a:extLst>
              <a:ext uri="{FF2B5EF4-FFF2-40B4-BE49-F238E27FC236}">
                <a16:creationId xmlns:a16="http://schemas.microsoft.com/office/drawing/2014/main" id="{E490826F-EC57-E04D-9EBC-F3E8929A26A0}"/>
              </a:ext>
            </a:extLst>
          </p:cNvPr>
          <p:cNvSpPr txBox="1"/>
          <p:nvPr/>
        </p:nvSpPr>
        <p:spPr>
          <a:xfrm>
            <a:off x="1563654" y="5237168"/>
            <a:ext cx="23248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What Alice hears: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FD49DBC-234A-694F-B7FE-DC2EBBE12742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4746580" y="5831147"/>
            <a:ext cx="2225510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8CE07CA-2C14-FD47-9B6B-E51AAE2B6112}"/>
              </a:ext>
            </a:extLst>
          </p:cNvPr>
          <p:cNvCxnSpPr>
            <a:cxnSpLocks/>
          </p:cNvCxnSpPr>
          <p:nvPr/>
        </p:nvCxnSpPr>
        <p:spPr>
          <a:xfrm>
            <a:off x="4746580" y="5488344"/>
            <a:ext cx="2529952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B239288-B015-C74A-B089-260197003D8B}"/>
              </a:ext>
            </a:extLst>
          </p:cNvPr>
          <p:cNvCxnSpPr>
            <a:cxnSpLocks/>
            <a:endCxn id="37" idx="1"/>
          </p:cNvCxnSpPr>
          <p:nvPr/>
        </p:nvCxnSpPr>
        <p:spPr>
          <a:xfrm>
            <a:off x="4746580" y="5145540"/>
            <a:ext cx="2225510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24DBE172-4555-3F4A-9986-6197CDE0E07B}"/>
              </a:ext>
            </a:extLst>
          </p:cNvPr>
          <p:cNvSpPr txBox="1"/>
          <p:nvPr/>
        </p:nvSpPr>
        <p:spPr>
          <a:xfrm>
            <a:off x="6972090" y="4989814"/>
            <a:ext cx="370848" cy="31145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+1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8453F20-AB03-4C4C-8B34-68BA0BD4E9F4}"/>
              </a:ext>
            </a:extLst>
          </p:cNvPr>
          <p:cNvSpPr txBox="1"/>
          <p:nvPr/>
        </p:nvSpPr>
        <p:spPr>
          <a:xfrm>
            <a:off x="6972090" y="5675421"/>
            <a:ext cx="370848" cy="31145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−1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B8C62B3-ECF2-384A-B00D-22B3DCA5C967}"/>
              </a:ext>
            </a:extLst>
          </p:cNvPr>
          <p:cNvCxnSpPr>
            <a:cxnSpLocks/>
          </p:cNvCxnSpPr>
          <p:nvPr/>
        </p:nvCxnSpPr>
        <p:spPr>
          <a:xfrm flipV="1">
            <a:off x="6112617" y="5488344"/>
            <a:ext cx="0" cy="1"/>
          </a:xfrm>
          <a:prstGeom prst="line">
            <a:avLst/>
          </a:prstGeom>
          <a:ln w="57150">
            <a:solidFill>
              <a:schemeClr val="tx2"/>
            </a:solidFill>
            <a:prstDash val="solid"/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6F7886EF-232B-5243-9FAE-1C4142A3B110}"/>
              </a:ext>
            </a:extLst>
          </p:cNvPr>
          <p:cNvCxnSpPr>
            <a:cxnSpLocks/>
          </p:cNvCxnSpPr>
          <p:nvPr/>
        </p:nvCxnSpPr>
        <p:spPr>
          <a:xfrm>
            <a:off x="5300630" y="5488345"/>
            <a:ext cx="0" cy="0"/>
          </a:xfrm>
          <a:prstGeom prst="line">
            <a:avLst/>
          </a:prstGeom>
          <a:ln w="57150">
            <a:solidFill>
              <a:schemeClr val="tx2"/>
            </a:solidFill>
            <a:prstDash val="solid"/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E485E8D8-BE38-5044-8F88-C3A80DA5B0E8}"/>
              </a:ext>
            </a:extLst>
          </p:cNvPr>
          <p:cNvCxnSpPr>
            <a:cxnSpLocks/>
          </p:cNvCxnSpPr>
          <p:nvPr/>
        </p:nvCxnSpPr>
        <p:spPr>
          <a:xfrm>
            <a:off x="6653942" y="5488345"/>
            <a:ext cx="0" cy="0"/>
          </a:xfrm>
          <a:prstGeom prst="line">
            <a:avLst/>
          </a:prstGeom>
          <a:ln w="57150">
            <a:solidFill>
              <a:schemeClr val="tx2"/>
            </a:solidFill>
            <a:prstDash val="solid"/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E4E15C36-13CA-CD48-90D5-853AB98E644F}"/>
              </a:ext>
            </a:extLst>
          </p:cNvPr>
          <p:cNvCxnSpPr>
            <a:cxnSpLocks/>
            <a:endCxn id="172" idx="1"/>
          </p:cNvCxnSpPr>
          <p:nvPr/>
        </p:nvCxnSpPr>
        <p:spPr>
          <a:xfrm>
            <a:off x="4746580" y="6173951"/>
            <a:ext cx="2227966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6C6C8931-B3C1-574A-8E8A-B0EAE6D57F14}"/>
              </a:ext>
            </a:extLst>
          </p:cNvPr>
          <p:cNvCxnSpPr>
            <a:cxnSpLocks/>
            <a:endCxn id="171" idx="1"/>
          </p:cNvCxnSpPr>
          <p:nvPr/>
        </p:nvCxnSpPr>
        <p:spPr>
          <a:xfrm>
            <a:off x="4746580" y="4798758"/>
            <a:ext cx="2232031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1" name="TextBox 170">
            <a:extLst>
              <a:ext uri="{FF2B5EF4-FFF2-40B4-BE49-F238E27FC236}">
                <a16:creationId xmlns:a16="http://schemas.microsoft.com/office/drawing/2014/main" id="{34B1C9B0-DA77-1D46-A73A-88A949675DB3}"/>
              </a:ext>
            </a:extLst>
          </p:cNvPr>
          <p:cNvSpPr txBox="1"/>
          <p:nvPr/>
        </p:nvSpPr>
        <p:spPr>
          <a:xfrm>
            <a:off x="6978611" y="4643032"/>
            <a:ext cx="370848" cy="31145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+2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8F8F9C21-C960-614D-8002-B49260B5EDD3}"/>
              </a:ext>
            </a:extLst>
          </p:cNvPr>
          <p:cNvSpPr txBox="1"/>
          <p:nvPr/>
        </p:nvSpPr>
        <p:spPr>
          <a:xfrm>
            <a:off x="6974546" y="6018225"/>
            <a:ext cx="370848" cy="31145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−2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3063775D-D8BC-184B-BB7B-0DD937BA8EA1}"/>
              </a:ext>
            </a:extLst>
          </p:cNvPr>
          <p:cNvCxnSpPr>
            <a:cxnSpLocks/>
          </p:cNvCxnSpPr>
          <p:nvPr/>
        </p:nvCxnSpPr>
        <p:spPr>
          <a:xfrm>
            <a:off x="5841954" y="5488345"/>
            <a:ext cx="0" cy="685606"/>
          </a:xfrm>
          <a:prstGeom prst="line">
            <a:avLst/>
          </a:prstGeom>
          <a:ln w="57150">
            <a:solidFill>
              <a:schemeClr val="tx2"/>
            </a:solidFill>
            <a:prstDash val="solid"/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AE59D6B-72F7-0F48-B736-ADC14D06646E}"/>
              </a:ext>
            </a:extLst>
          </p:cNvPr>
          <p:cNvCxnSpPr>
            <a:cxnSpLocks/>
          </p:cNvCxnSpPr>
          <p:nvPr/>
        </p:nvCxnSpPr>
        <p:spPr>
          <a:xfrm flipV="1">
            <a:off x="5571292" y="4798758"/>
            <a:ext cx="0" cy="689586"/>
          </a:xfrm>
          <a:prstGeom prst="line">
            <a:avLst/>
          </a:prstGeom>
          <a:ln w="57150">
            <a:solidFill>
              <a:schemeClr val="tx2"/>
            </a:solidFill>
            <a:prstDash val="solid"/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1DED0C0-0C9E-6349-8A64-D134B87E8D0A}"/>
              </a:ext>
            </a:extLst>
          </p:cNvPr>
          <p:cNvCxnSpPr>
            <a:cxnSpLocks/>
          </p:cNvCxnSpPr>
          <p:nvPr/>
        </p:nvCxnSpPr>
        <p:spPr>
          <a:xfrm flipV="1">
            <a:off x="6383279" y="4798758"/>
            <a:ext cx="0" cy="689586"/>
          </a:xfrm>
          <a:prstGeom prst="line">
            <a:avLst/>
          </a:prstGeom>
          <a:ln w="57150">
            <a:solidFill>
              <a:schemeClr val="tx2"/>
            </a:solidFill>
            <a:prstDash val="solid"/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Plus 49">
            <a:extLst>
              <a:ext uri="{FF2B5EF4-FFF2-40B4-BE49-F238E27FC236}">
                <a16:creationId xmlns:a16="http://schemas.microsoft.com/office/drawing/2014/main" id="{8C5DABE7-DF06-C14B-896D-682AA430FAE0}"/>
              </a:ext>
            </a:extLst>
          </p:cNvPr>
          <p:cNvSpPr/>
          <p:nvPr/>
        </p:nvSpPr>
        <p:spPr>
          <a:xfrm>
            <a:off x="2488012" y="2440282"/>
            <a:ext cx="476092" cy="476092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Equal 50">
            <a:extLst>
              <a:ext uri="{FF2B5EF4-FFF2-40B4-BE49-F238E27FC236}">
                <a16:creationId xmlns:a16="http://schemas.microsoft.com/office/drawing/2014/main" id="{930C1600-D7FE-1947-A618-7AF1D7EEEEE5}"/>
              </a:ext>
            </a:extLst>
          </p:cNvPr>
          <p:cNvSpPr/>
          <p:nvPr/>
        </p:nvSpPr>
        <p:spPr>
          <a:xfrm>
            <a:off x="2472896" y="4073856"/>
            <a:ext cx="506321" cy="506321"/>
          </a:xfrm>
          <a:prstGeom prst="mathEqual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E8A9118-E56D-D946-B1BF-591706E25567}"/>
              </a:ext>
            </a:extLst>
          </p:cNvPr>
          <p:cNvSpPr txBox="1"/>
          <p:nvPr/>
        </p:nvSpPr>
        <p:spPr>
          <a:xfrm>
            <a:off x="921642" y="5685548"/>
            <a:ext cx="7224516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Result: Neither Bob nor Cathy’s signal – interference!</a:t>
            </a:r>
          </a:p>
        </p:txBody>
      </p:sp>
      <p:sp>
        <p:nvSpPr>
          <p:cNvPr id="176" name="Plus 175">
            <a:extLst>
              <a:ext uri="{FF2B5EF4-FFF2-40B4-BE49-F238E27FC236}">
                <a16:creationId xmlns:a16="http://schemas.microsoft.com/office/drawing/2014/main" id="{B5F70B50-927A-A342-BBAA-4CE649758588}"/>
              </a:ext>
            </a:extLst>
          </p:cNvPr>
          <p:cNvSpPr/>
          <p:nvPr/>
        </p:nvSpPr>
        <p:spPr>
          <a:xfrm>
            <a:off x="5729904" y="2440282"/>
            <a:ext cx="476092" cy="476092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7" name="Equal 176">
            <a:extLst>
              <a:ext uri="{FF2B5EF4-FFF2-40B4-BE49-F238E27FC236}">
                <a16:creationId xmlns:a16="http://schemas.microsoft.com/office/drawing/2014/main" id="{73B33174-777B-2647-99A6-9F4A815731EC}"/>
              </a:ext>
            </a:extLst>
          </p:cNvPr>
          <p:cNvSpPr/>
          <p:nvPr/>
        </p:nvSpPr>
        <p:spPr>
          <a:xfrm>
            <a:off x="5714789" y="4073856"/>
            <a:ext cx="506321" cy="506321"/>
          </a:xfrm>
          <a:prstGeom prst="mathEqual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913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266788-8091-F64C-844F-AA8DEA695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695061"/>
            <a:ext cx="8763000" cy="781938"/>
          </a:xfrm>
        </p:spPr>
        <p:txBody>
          <a:bodyPr>
            <a:normAutofit/>
          </a:bodyPr>
          <a:lstStyle/>
          <a:p>
            <a:r>
              <a:rPr lang="en-US" dirty="0"/>
              <a:t>Client moves out of AP 1’s coverage, into AP 2’s coverage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Ongoing TCP connections </a:t>
            </a:r>
            <a:r>
              <a:rPr lang="en-US" dirty="0"/>
              <a:t>between client and server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B4EDD2-2776-8E4E-B451-FC8A44BBB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FB7D7A5-9B6D-0243-956F-B4374F28C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Motivation: Link-Layer Handoff</a:t>
            </a:r>
          </a:p>
        </p:txBody>
      </p:sp>
      <p:pic>
        <p:nvPicPr>
          <p:cNvPr id="6" name="Picture 23" descr="MCj03984990000[1]">
            <a:extLst>
              <a:ext uri="{FF2B5EF4-FFF2-40B4-BE49-F238E27FC236}">
                <a16:creationId xmlns:a16="http://schemas.microsoft.com/office/drawing/2014/main" id="{3428C051-8220-1046-A56B-7874A6E32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110" y="2869590"/>
            <a:ext cx="9128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3" descr="MCj03984990000[1]">
            <a:extLst>
              <a:ext uri="{FF2B5EF4-FFF2-40B4-BE49-F238E27FC236}">
                <a16:creationId xmlns:a16="http://schemas.microsoft.com/office/drawing/2014/main" id="{E820EAEB-F6BD-AA49-9BE8-0379D671F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37" y="3460140"/>
            <a:ext cx="9128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rc 7">
            <a:extLst>
              <a:ext uri="{FF2B5EF4-FFF2-40B4-BE49-F238E27FC236}">
                <a16:creationId xmlns:a16="http://schemas.microsoft.com/office/drawing/2014/main" id="{E758A6DD-EBB5-EB4B-9105-57664DD14C66}"/>
              </a:ext>
            </a:extLst>
          </p:cNvPr>
          <p:cNvSpPr/>
          <p:nvPr/>
        </p:nvSpPr>
        <p:spPr>
          <a:xfrm>
            <a:off x="1657350" y="1965980"/>
            <a:ext cx="2711266" cy="2711266"/>
          </a:xfrm>
          <a:prstGeom prst="arc">
            <a:avLst>
              <a:gd name="adj1" fmla="val 948103"/>
              <a:gd name="adj2" fmla="val 8429326"/>
            </a:avLst>
          </a:prstGeom>
          <a:ln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E24D5362-2FDF-4940-AA2B-8D9B11DFE767}"/>
              </a:ext>
            </a:extLst>
          </p:cNvPr>
          <p:cNvSpPr/>
          <p:nvPr/>
        </p:nvSpPr>
        <p:spPr>
          <a:xfrm>
            <a:off x="5813609" y="2448201"/>
            <a:ext cx="2711266" cy="2711266"/>
          </a:xfrm>
          <a:prstGeom prst="arc">
            <a:avLst>
              <a:gd name="adj1" fmla="val 19401951"/>
              <a:gd name="adj2" fmla="val 10756532"/>
            </a:avLst>
          </a:prstGeom>
          <a:ln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BCD3E7FA-B0E9-7F4A-A986-5DCB393952A6}"/>
              </a:ext>
            </a:extLst>
          </p:cNvPr>
          <p:cNvSpPr/>
          <p:nvPr/>
        </p:nvSpPr>
        <p:spPr>
          <a:xfrm>
            <a:off x="2657476" y="4104667"/>
            <a:ext cx="5429250" cy="686348"/>
          </a:xfrm>
          <a:custGeom>
            <a:avLst/>
            <a:gdLst>
              <a:gd name="connsiteX0" fmla="*/ 0 w 4448175"/>
              <a:gd name="connsiteY0" fmla="*/ 11368 h 659068"/>
              <a:gd name="connsiteX1" fmla="*/ 2085975 w 4448175"/>
              <a:gd name="connsiteY1" fmla="*/ 87568 h 659068"/>
              <a:gd name="connsiteX2" fmla="*/ 4448175 w 4448175"/>
              <a:gd name="connsiteY2" fmla="*/ 659068 h 659068"/>
              <a:gd name="connsiteX3" fmla="*/ 4448175 w 4448175"/>
              <a:gd name="connsiteY3" fmla="*/ 659068 h 659068"/>
              <a:gd name="connsiteX0" fmla="*/ 0 w 4685372"/>
              <a:gd name="connsiteY0" fmla="*/ 11368 h 672707"/>
              <a:gd name="connsiteX1" fmla="*/ 2085975 w 4685372"/>
              <a:gd name="connsiteY1" fmla="*/ 87568 h 672707"/>
              <a:gd name="connsiteX2" fmla="*/ 4448175 w 4685372"/>
              <a:gd name="connsiteY2" fmla="*/ 659068 h 672707"/>
              <a:gd name="connsiteX3" fmla="*/ 4648200 w 4685372"/>
              <a:gd name="connsiteY3" fmla="*/ 478093 h 672707"/>
              <a:gd name="connsiteX0" fmla="*/ 0 w 5429250"/>
              <a:gd name="connsiteY0" fmla="*/ 38100 h 686348"/>
              <a:gd name="connsiteX1" fmla="*/ 2085975 w 5429250"/>
              <a:gd name="connsiteY1" fmla="*/ 114300 h 686348"/>
              <a:gd name="connsiteX2" fmla="*/ 4448175 w 5429250"/>
              <a:gd name="connsiteY2" fmla="*/ 685800 h 686348"/>
              <a:gd name="connsiteX3" fmla="*/ 5429250 w 5429250"/>
              <a:gd name="connsiteY3" fmla="*/ 0 h 68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29250" h="686348">
                <a:moveTo>
                  <a:pt x="0" y="38100"/>
                </a:moveTo>
                <a:cubicBezTo>
                  <a:pt x="672306" y="22225"/>
                  <a:pt x="1344613" y="6350"/>
                  <a:pt x="2085975" y="114300"/>
                </a:cubicBezTo>
                <a:cubicBezTo>
                  <a:pt x="2827338" y="222250"/>
                  <a:pt x="3890963" y="704850"/>
                  <a:pt x="4448175" y="685800"/>
                </a:cubicBezTo>
                <a:cubicBezTo>
                  <a:pt x="5005387" y="666750"/>
                  <a:pt x="5362575" y="60325"/>
                  <a:pt x="5429250" y="0"/>
                </a:cubicBezTo>
              </a:path>
            </a:pathLst>
          </a:custGeom>
          <a:noFill/>
          <a:ln w="3810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4" descr="MCj04040390000[1]">
            <a:extLst>
              <a:ext uri="{FF2B5EF4-FFF2-40B4-BE49-F238E27FC236}">
                <a16:creationId xmlns:a16="http://schemas.microsoft.com/office/drawing/2014/main" id="{568825B8-888A-1F46-BF46-7D83DFF66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529" y="3803834"/>
            <a:ext cx="665162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48A6656-C8CA-9042-A215-C4DE5A717B29}"/>
              </a:ext>
            </a:extLst>
          </p:cNvPr>
          <p:cNvCxnSpPr>
            <a:stCxn id="6" idx="3"/>
            <a:endCxn id="7" idx="0"/>
          </p:cNvCxnSpPr>
          <p:nvPr/>
        </p:nvCxnSpPr>
        <p:spPr>
          <a:xfrm>
            <a:off x="3457923" y="3290278"/>
            <a:ext cx="3572321" cy="169862"/>
          </a:xfrm>
          <a:prstGeom prst="bentConnector2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laptop">
            <a:extLst>
              <a:ext uri="{FF2B5EF4-FFF2-40B4-BE49-F238E27FC236}">
                <a16:creationId xmlns:a16="http://schemas.microsoft.com/office/drawing/2014/main" id="{7CABBF63-406E-4640-BE67-D3CEE7A22C18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388576" y="1537302"/>
            <a:ext cx="649288" cy="609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b="0" dirty="0">
              <a:latin typeface="Arial (null)"/>
            </a:endParaRPr>
          </a:p>
        </p:txBody>
      </p:sp>
      <p:sp>
        <p:nvSpPr>
          <p:cNvPr id="14" name="Text Box 22">
            <a:extLst>
              <a:ext uri="{FF2B5EF4-FFF2-40B4-BE49-F238E27FC236}">
                <a16:creationId xmlns:a16="http://schemas.microsoft.com/office/drawing/2014/main" id="{53ADBC7F-DF5F-7E42-8E22-83C282908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626" y="2174878"/>
            <a:ext cx="9829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Arial (null)"/>
                <a:ea typeface="ＭＳ Ｐゴシック" charset="0"/>
              </a:rPr>
              <a:t>Server</a:t>
            </a:r>
          </a:p>
        </p:txBody>
      </p:sp>
      <p:cxnSp>
        <p:nvCxnSpPr>
          <p:cNvPr id="15" name="Straight Connector 11">
            <a:extLst>
              <a:ext uri="{FF2B5EF4-FFF2-40B4-BE49-F238E27FC236}">
                <a16:creationId xmlns:a16="http://schemas.microsoft.com/office/drawing/2014/main" id="{F1DCD042-8F1C-4F42-8112-AFE96B07D056}"/>
              </a:ext>
            </a:extLst>
          </p:cNvPr>
          <p:cNvCxnSpPr>
            <a:cxnSpLocks/>
            <a:stCxn id="6" idx="0"/>
            <a:endCxn id="18" idx="0"/>
          </p:cNvCxnSpPr>
          <p:nvPr/>
        </p:nvCxnSpPr>
        <p:spPr>
          <a:xfrm rot="16200000" flipV="1">
            <a:off x="2085145" y="1953218"/>
            <a:ext cx="1043170" cy="789574"/>
          </a:xfrm>
          <a:prstGeom prst="bentConnector2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Cloud 17">
            <a:extLst>
              <a:ext uri="{FF2B5EF4-FFF2-40B4-BE49-F238E27FC236}">
                <a16:creationId xmlns:a16="http://schemas.microsoft.com/office/drawing/2014/main" id="{A20DE4D5-2493-ED48-A0B0-8A8EFDA135E8}"/>
              </a:ext>
            </a:extLst>
          </p:cNvPr>
          <p:cNvSpPr/>
          <p:nvPr/>
        </p:nvSpPr>
        <p:spPr>
          <a:xfrm>
            <a:off x="1508875" y="1535905"/>
            <a:ext cx="703654" cy="581029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Text Box 22">
            <a:extLst>
              <a:ext uri="{FF2B5EF4-FFF2-40B4-BE49-F238E27FC236}">
                <a16:creationId xmlns:a16="http://schemas.microsoft.com/office/drawing/2014/main" id="{89FBD20A-BF52-AD4C-9BB1-EE9D90ED5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187" y="2174669"/>
            <a:ext cx="11240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Arial (null)"/>
                <a:ea typeface="ＭＳ Ｐゴシック" charset="0"/>
              </a:rPr>
              <a:t>Internet</a:t>
            </a:r>
          </a:p>
        </p:txBody>
      </p:sp>
      <p:cxnSp>
        <p:nvCxnSpPr>
          <p:cNvPr id="21" name="Straight Connector 11">
            <a:extLst>
              <a:ext uri="{FF2B5EF4-FFF2-40B4-BE49-F238E27FC236}">
                <a16:creationId xmlns:a16="http://schemas.microsoft.com/office/drawing/2014/main" id="{DEF3FE70-BE63-6F42-9725-631DF3EDB3F4}"/>
              </a:ext>
            </a:extLst>
          </p:cNvPr>
          <p:cNvCxnSpPr>
            <a:cxnSpLocks/>
            <a:stCxn id="18" idx="2"/>
          </p:cNvCxnSpPr>
          <p:nvPr/>
        </p:nvCxnSpPr>
        <p:spPr>
          <a:xfrm rot="10800000" flipV="1">
            <a:off x="1037864" y="1826419"/>
            <a:ext cx="473194" cy="1"/>
          </a:xfrm>
          <a:prstGeom prst="bentConnector3">
            <a:avLst>
              <a:gd name="adj1" fmla="val 50000"/>
            </a:avLst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 Box 22">
            <a:extLst>
              <a:ext uri="{FF2B5EF4-FFF2-40B4-BE49-F238E27FC236}">
                <a16:creationId xmlns:a16="http://schemas.microsoft.com/office/drawing/2014/main" id="{23F3EEBB-64FE-9945-A892-AAC3EF602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8624" y="2935872"/>
            <a:ext cx="7507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Arial (null)"/>
                <a:ea typeface="ＭＳ Ｐゴシック" charset="0"/>
              </a:rPr>
              <a:t>AP 1</a:t>
            </a:r>
          </a:p>
        </p:txBody>
      </p:sp>
      <p:sp>
        <p:nvSpPr>
          <p:cNvPr id="27" name="Text Box 22">
            <a:extLst>
              <a:ext uri="{FF2B5EF4-FFF2-40B4-BE49-F238E27FC236}">
                <a16:creationId xmlns:a16="http://schemas.microsoft.com/office/drawing/2014/main" id="{C39A359B-9B8D-644E-ACDB-3C037D659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9511" y="3451865"/>
            <a:ext cx="7507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Arial (null)"/>
                <a:ea typeface="ＭＳ Ｐゴシック" charset="0"/>
              </a:rPr>
              <a:t>AP 2</a:t>
            </a:r>
          </a:p>
        </p:txBody>
      </p:sp>
      <p:sp>
        <p:nvSpPr>
          <p:cNvPr id="28" name="Text Box 22">
            <a:extLst>
              <a:ext uri="{FF2B5EF4-FFF2-40B4-BE49-F238E27FC236}">
                <a16:creationId xmlns:a16="http://schemas.microsoft.com/office/drawing/2014/main" id="{7CC9593B-672F-744E-88A2-563E32220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2402" y="2839398"/>
            <a:ext cx="32137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Arial (null)"/>
                <a:ea typeface="ＭＳ Ｐゴシック" charset="0"/>
              </a:rPr>
              <a:t>Wired local-area network</a:t>
            </a:r>
          </a:p>
        </p:txBody>
      </p:sp>
      <p:sp>
        <p:nvSpPr>
          <p:cNvPr id="29" name="Text Box 22">
            <a:extLst>
              <a:ext uri="{FF2B5EF4-FFF2-40B4-BE49-F238E27FC236}">
                <a16:creationId xmlns:a16="http://schemas.microsoft.com/office/drawing/2014/main" id="{F516F972-EFDD-AA47-9789-3BEBA5F0D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815" y="3739209"/>
            <a:ext cx="8963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 (null)"/>
                <a:ea typeface="ＭＳ Ｐゴシック" charset="0"/>
              </a:rPr>
              <a:t>Client</a:t>
            </a:r>
            <a:endParaRPr lang="en-US" dirty="0">
              <a:latin typeface="Arial (null)"/>
              <a:ea typeface="ＭＳ Ｐゴシック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9932E27-9FB7-E940-8C6A-3E12D6C074DA}"/>
              </a:ext>
            </a:extLst>
          </p:cNvPr>
          <p:cNvSpPr/>
          <p:nvPr/>
        </p:nvSpPr>
        <p:spPr>
          <a:xfrm>
            <a:off x="208626" y="5080472"/>
            <a:ext cx="8706774" cy="4493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i="1" dirty="0">
                <a:solidFill>
                  <a:schemeClr val="tx1"/>
                </a:solidFill>
                <a:latin typeface="+mn-lt"/>
              </a:rPr>
              <a:t>How to minimize TCP segment loss, TCP timeouts?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F6AC3296-9F74-EA45-B40D-10B800AAC146}"/>
              </a:ext>
            </a:extLst>
          </p:cNvPr>
          <p:cNvSpPr/>
          <p:nvPr/>
        </p:nvSpPr>
        <p:spPr>
          <a:xfrm>
            <a:off x="767498" y="1737737"/>
            <a:ext cx="2359643" cy="2285624"/>
          </a:xfrm>
          <a:custGeom>
            <a:avLst/>
            <a:gdLst>
              <a:gd name="connsiteX0" fmla="*/ 0 w 2324944"/>
              <a:gd name="connsiteY0" fmla="*/ 209036 h 2578984"/>
              <a:gd name="connsiteX1" fmla="*/ 1965960 w 2324944"/>
              <a:gd name="connsiteY1" fmla="*/ 193796 h 2578984"/>
              <a:gd name="connsiteX2" fmla="*/ 2316480 w 2324944"/>
              <a:gd name="connsiteY2" fmla="*/ 2258816 h 2578984"/>
              <a:gd name="connsiteX3" fmla="*/ 1844040 w 2324944"/>
              <a:gd name="connsiteY3" fmla="*/ 2540756 h 2578984"/>
              <a:gd name="connsiteX0" fmla="*/ 0 w 2342624"/>
              <a:gd name="connsiteY0" fmla="*/ 242926 h 2555001"/>
              <a:gd name="connsiteX1" fmla="*/ 1983322 w 2342624"/>
              <a:gd name="connsiteY1" fmla="*/ 169813 h 2555001"/>
              <a:gd name="connsiteX2" fmla="*/ 2333842 w 2342624"/>
              <a:gd name="connsiteY2" fmla="*/ 2234833 h 2555001"/>
              <a:gd name="connsiteX3" fmla="*/ 1861402 w 2342624"/>
              <a:gd name="connsiteY3" fmla="*/ 2516773 h 2555001"/>
              <a:gd name="connsiteX0" fmla="*/ 0 w 2342624"/>
              <a:gd name="connsiteY0" fmla="*/ 206832 h 2518907"/>
              <a:gd name="connsiteX1" fmla="*/ 1983322 w 2342624"/>
              <a:gd name="connsiteY1" fmla="*/ 133719 h 2518907"/>
              <a:gd name="connsiteX2" fmla="*/ 2333842 w 2342624"/>
              <a:gd name="connsiteY2" fmla="*/ 2198739 h 2518907"/>
              <a:gd name="connsiteX3" fmla="*/ 1861402 w 2342624"/>
              <a:gd name="connsiteY3" fmla="*/ 2480679 h 2518907"/>
              <a:gd name="connsiteX0" fmla="*/ 0 w 2540334"/>
              <a:gd name="connsiteY0" fmla="*/ 158196 h 2467797"/>
              <a:gd name="connsiteX1" fmla="*/ 2353712 w 2540334"/>
              <a:gd name="connsiteY1" fmla="*/ 148744 h 2467797"/>
              <a:gd name="connsiteX2" fmla="*/ 2333842 w 2540334"/>
              <a:gd name="connsiteY2" fmla="*/ 2150103 h 2467797"/>
              <a:gd name="connsiteX3" fmla="*/ 1861402 w 2540334"/>
              <a:gd name="connsiteY3" fmla="*/ 2432043 h 2467797"/>
              <a:gd name="connsiteX0" fmla="*/ 0 w 2624997"/>
              <a:gd name="connsiteY0" fmla="*/ 57890 h 2367491"/>
              <a:gd name="connsiteX1" fmla="*/ 2353712 w 2624997"/>
              <a:gd name="connsiteY1" fmla="*/ 48438 h 2367491"/>
              <a:gd name="connsiteX2" fmla="*/ 2333842 w 2624997"/>
              <a:gd name="connsiteY2" fmla="*/ 2049797 h 2367491"/>
              <a:gd name="connsiteX3" fmla="*/ 1861402 w 2624997"/>
              <a:gd name="connsiteY3" fmla="*/ 2331737 h 2367491"/>
              <a:gd name="connsiteX0" fmla="*/ 0 w 2624997"/>
              <a:gd name="connsiteY0" fmla="*/ 57890 h 2367491"/>
              <a:gd name="connsiteX1" fmla="*/ 2353712 w 2624997"/>
              <a:gd name="connsiteY1" fmla="*/ 48438 h 2367491"/>
              <a:gd name="connsiteX2" fmla="*/ 2333842 w 2624997"/>
              <a:gd name="connsiteY2" fmla="*/ 2049797 h 2367491"/>
              <a:gd name="connsiteX3" fmla="*/ 1861402 w 2624997"/>
              <a:gd name="connsiteY3" fmla="*/ 2331737 h 2367491"/>
              <a:gd name="connsiteX0" fmla="*/ 0 w 2380140"/>
              <a:gd name="connsiteY0" fmla="*/ 57890 h 2367491"/>
              <a:gd name="connsiteX1" fmla="*/ 2353712 w 2380140"/>
              <a:gd name="connsiteY1" fmla="*/ 48438 h 2367491"/>
              <a:gd name="connsiteX2" fmla="*/ 2333842 w 2380140"/>
              <a:gd name="connsiteY2" fmla="*/ 2049797 h 2367491"/>
              <a:gd name="connsiteX3" fmla="*/ 1861402 w 2380140"/>
              <a:gd name="connsiteY3" fmla="*/ 2331737 h 2367491"/>
              <a:gd name="connsiteX0" fmla="*/ 0 w 2380140"/>
              <a:gd name="connsiteY0" fmla="*/ 11777 h 2321378"/>
              <a:gd name="connsiteX1" fmla="*/ 2353712 w 2380140"/>
              <a:gd name="connsiteY1" fmla="*/ 2325 h 2321378"/>
              <a:gd name="connsiteX2" fmla="*/ 2333842 w 2380140"/>
              <a:gd name="connsiteY2" fmla="*/ 2003684 h 2321378"/>
              <a:gd name="connsiteX3" fmla="*/ 1861402 w 2380140"/>
              <a:gd name="connsiteY3" fmla="*/ 2285624 h 2321378"/>
              <a:gd name="connsiteX0" fmla="*/ 0 w 2358529"/>
              <a:gd name="connsiteY0" fmla="*/ 11777 h 2295602"/>
              <a:gd name="connsiteX1" fmla="*/ 2353712 w 2358529"/>
              <a:gd name="connsiteY1" fmla="*/ 2325 h 2295602"/>
              <a:gd name="connsiteX2" fmla="*/ 2275969 w 2358529"/>
              <a:gd name="connsiteY2" fmla="*/ 1789552 h 2295602"/>
              <a:gd name="connsiteX3" fmla="*/ 1861402 w 2358529"/>
              <a:gd name="connsiteY3" fmla="*/ 2285624 h 2295602"/>
              <a:gd name="connsiteX0" fmla="*/ 0 w 2368060"/>
              <a:gd name="connsiteY0" fmla="*/ 11777 h 2294533"/>
              <a:gd name="connsiteX1" fmla="*/ 2353712 w 2368060"/>
              <a:gd name="connsiteY1" fmla="*/ 2325 h 2294533"/>
              <a:gd name="connsiteX2" fmla="*/ 2310693 w 2368060"/>
              <a:gd name="connsiteY2" fmla="*/ 1760616 h 2294533"/>
              <a:gd name="connsiteX3" fmla="*/ 1861402 w 2368060"/>
              <a:gd name="connsiteY3" fmla="*/ 2285624 h 2294533"/>
              <a:gd name="connsiteX0" fmla="*/ 0 w 2368060"/>
              <a:gd name="connsiteY0" fmla="*/ 11777 h 2294533"/>
              <a:gd name="connsiteX1" fmla="*/ 2353712 w 2368060"/>
              <a:gd name="connsiteY1" fmla="*/ 2325 h 2294533"/>
              <a:gd name="connsiteX2" fmla="*/ 2310693 w 2368060"/>
              <a:gd name="connsiteY2" fmla="*/ 1760616 h 2294533"/>
              <a:gd name="connsiteX3" fmla="*/ 1861402 w 2368060"/>
              <a:gd name="connsiteY3" fmla="*/ 2285624 h 2294533"/>
              <a:gd name="connsiteX0" fmla="*/ 0 w 2368060"/>
              <a:gd name="connsiteY0" fmla="*/ 11777 h 2291173"/>
              <a:gd name="connsiteX1" fmla="*/ 2353712 w 2368060"/>
              <a:gd name="connsiteY1" fmla="*/ 2325 h 2291173"/>
              <a:gd name="connsiteX2" fmla="*/ 2310693 w 2368060"/>
              <a:gd name="connsiteY2" fmla="*/ 1760616 h 2291173"/>
              <a:gd name="connsiteX3" fmla="*/ 1861402 w 2368060"/>
              <a:gd name="connsiteY3" fmla="*/ 2285624 h 2291173"/>
              <a:gd name="connsiteX0" fmla="*/ 0 w 2356654"/>
              <a:gd name="connsiteY0" fmla="*/ 11777 h 2291173"/>
              <a:gd name="connsiteX1" fmla="*/ 2353712 w 2356654"/>
              <a:gd name="connsiteY1" fmla="*/ 2325 h 2291173"/>
              <a:gd name="connsiteX2" fmla="*/ 2310693 w 2356654"/>
              <a:gd name="connsiteY2" fmla="*/ 1760616 h 2291173"/>
              <a:gd name="connsiteX3" fmla="*/ 1861402 w 2356654"/>
              <a:gd name="connsiteY3" fmla="*/ 2285624 h 2291173"/>
              <a:gd name="connsiteX0" fmla="*/ 0 w 2359643"/>
              <a:gd name="connsiteY0" fmla="*/ 11777 h 2291688"/>
              <a:gd name="connsiteX1" fmla="*/ 2353712 w 2359643"/>
              <a:gd name="connsiteY1" fmla="*/ 2325 h 2291688"/>
              <a:gd name="connsiteX2" fmla="*/ 2333842 w 2359643"/>
              <a:gd name="connsiteY2" fmla="*/ 1795341 h 2291688"/>
              <a:gd name="connsiteX3" fmla="*/ 1861402 w 2359643"/>
              <a:gd name="connsiteY3" fmla="*/ 2285624 h 2291688"/>
              <a:gd name="connsiteX0" fmla="*/ 0 w 2359643"/>
              <a:gd name="connsiteY0" fmla="*/ 11777 h 2285624"/>
              <a:gd name="connsiteX1" fmla="*/ 2353712 w 2359643"/>
              <a:gd name="connsiteY1" fmla="*/ 2325 h 2285624"/>
              <a:gd name="connsiteX2" fmla="*/ 2333842 w 2359643"/>
              <a:gd name="connsiteY2" fmla="*/ 1795341 h 2285624"/>
              <a:gd name="connsiteX3" fmla="*/ 1861402 w 2359643"/>
              <a:gd name="connsiteY3" fmla="*/ 2285624 h 2285624"/>
              <a:gd name="connsiteX0" fmla="*/ 0 w 2359643"/>
              <a:gd name="connsiteY0" fmla="*/ 11777 h 2285624"/>
              <a:gd name="connsiteX1" fmla="*/ 2353712 w 2359643"/>
              <a:gd name="connsiteY1" fmla="*/ 2325 h 2285624"/>
              <a:gd name="connsiteX2" fmla="*/ 2333842 w 2359643"/>
              <a:gd name="connsiteY2" fmla="*/ 1795341 h 2285624"/>
              <a:gd name="connsiteX3" fmla="*/ 1861402 w 2359643"/>
              <a:gd name="connsiteY3" fmla="*/ 2285624 h 2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9643" h="2285624">
                <a:moveTo>
                  <a:pt x="0" y="11777"/>
                </a:moveTo>
                <a:cubicBezTo>
                  <a:pt x="905686" y="-4613"/>
                  <a:pt x="1686946" y="219"/>
                  <a:pt x="2353712" y="2325"/>
                </a:cubicBezTo>
                <a:cubicBezTo>
                  <a:pt x="2366509" y="641038"/>
                  <a:pt x="2358020" y="1588411"/>
                  <a:pt x="2333842" y="1795341"/>
                </a:cubicBezTo>
                <a:cubicBezTo>
                  <a:pt x="2303876" y="2060145"/>
                  <a:pt x="2272657" y="2276574"/>
                  <a:pt x="1861402" y="2285624"/>
                </a:cubicBezTo>
              </a:path>
            </a:pathLst>
          </a:custGeom>
          <a:noFill/>
          <a:ln w="57150">
            <a:solidFill>
              <a:srgbClr val="0099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7FF2F3-4A50-8748-924B-9A4A5E7BD5D4}"/>
              </a:ext>
            </a:extLst>
          </p:cNvPr>
          <p:cNvSpPr txBox="1"/>
          <p:nvPr/>
        </p:nvSpPr>
        <p:spPr>
          <a:xfrm>
            <a:off x="2139210" y="1352874"/>
            <a:ext cx="1975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TCP Connection</a:t>
            </a:r>
          </a:p>
        </p:txBody>
      </p:sp>
    </p:spTree>
    <p:extLst>
      <p:ext uri="{BB962C8B-B14F-4D97-AF65-F5344CB8AC3E}">
        <p14:creationId xmlns:p14="http://schemas.microsoft.com/office/powerpoint/2010/main" val="10826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A6B66931-391F-B647-BD0F-F775AD7D9607}"/>
              </a:ext>
            </a:extLst>
          </p:cNvPr>
          <p:cNvSpPr/>
          <p:nvPr/>
        </p:nvSpPr>
        <p:spPr>
          <a:xfrm>
            <a:off x="2463414" y="2339145"/>
            <a:ext cx="188925" cy="3094110"/>
          </a:xfrm>
          <a:prstGeom prst="rect">
            <a:avLst/>
          </a:prstGeom>
          <a:solidFill>
            <a:schemeClr val="tx1">
              <a:alpha val="34000"/>
            </a:schemeClr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5F16CC1-582D-D34D-AB01-62A2C98EE74F}"/>
              </a:ext>
            </a:extLst>
          </p:cNvPr>
          <p:cNvSpPr/>
          <p:nvPr/>
        </p:nvSpPr>
        <p:spPr>
          <a:xfrm>
            <a:off x="2223025" y="2339145"/>
            <a:ext cx="188925" cy="3094110"/>
          </a:xfrm>
          <a:prstGeom prst="rect">
            <a:avLst/>
          </a:prstGeom>
          <a:solidFill>
            <a:schemeClr val="tx1">
              <a:alpha val="34000"/>
            </a:schemeClr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9BE413-4BB2-824B-B3A7-D20DBDEBD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1E38491-3CE6-C144-80B0-C06C0D358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Tool: Correlation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31214B2-23E5-BF40-8192-9F9EE2918707}"/>
              </a:ext>
            </a:extLst>
          </p:cNvPr>
          <p:cNvGrpSpPr/>
          <p:nvPr/>
        </p:nvGrpSpPr>
        <p:grpSpPr>
          <a:xfrm>
            <a:off x="2061706" y="3443797"/>
            <a:ext cx="1296979" cy="884806"/>
            <a:chOff x="4863211" y="3332337"/>
            <a:chExt cx="1883474" cy="1284916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8F197AD7-706E-2944-981D-70A9D1B320AB}"/>
                </a:ext>
              </a:extLst>
            </p:cNvPr>
            <p:cNvCxnSpPr>
              <a:cxnSpLocks/>
            </p:cNvCxnSpPr>
            <p:nvPr/>
          </p:nvCxnSpPr>
          <p:spPr>
            <a:xfrm>
              <a:off x="4863211" y="4417198"/>
              <a:ext cx="1798165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B4BB23E4-8358-EC48-B0C0-F1DF759CDC1E}"/>
                </a:ext>
              </a:extLst>
            </p:cNvPr>
            <p:cNvCxnSpPr>
              <a:cxnSpLocks/>
            </p:cNvCxnSpPr>
            <p:nvPr/>
          </p:nvCxnSpPr>
          <p:spPr>
            <a:xfrm>
              <a:off x="4863211" y="3974795"/>
              <a:ext cx="1798165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2EF89A3-BBC0-2E45-A251-9A54BA23EC51}"/>
                </a:ext>
              </a:extLst>
            </p:cNvPr>
            <p:cNvCxnSpPr>
              <a:cxnSpLocks/>
            </p:cNvCxnSpPr>
            <p:nvPr/>
          </p:nvCxnSpPr>
          <p:spPr>
            <a:xfrm>
              <a:off x="4863211" y="3532392"/>
              <a:ext cx="1798165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758E2B3-0A7C-5248-BD7D-5ED70DCB080C}"/>
                </a:ext>
              </a:extLst>
            </p:cNvPr>
            <p:cNvSpPr txBox="1"/>
            <p:nvPr/>
          </p:nvSpPr>
          <p:spPr>
            <a:xfrm>
              <a:off x="6270272" y="3332337"/>
              <a:ext cx="47641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+1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4764F06-1C0B-A145-99F7-4B661B936E1A}"/>
                </a:ext>
              </a:extLst>
            </p:cNvPr>
            <p:cNvSpPr txBox="1"/>
            <p:nvPr/>
          </p:nvSpPr>
          <p:spPr>
            <a:xfrm>
              <a:off x="6270272" y="4217143"/>
              <a:ext cx="47641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−1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D045B60-4CC0-4B41-A7C0-8BA9A4364644}"/>
                </a:ext>
              </a:extLst>
            </p:cNvPr>
            <p:cNvCxnSpPr/>
            <p:nvPr/>
          </p:nvCxnSpPr>
          <p:spPr>
            <a:xfrm flipV="1">
              <a:off x="5582998" y="3532392"/>
              <a:ext cx="0" cy="442403"/>
            </a:xfrm>
            <a:prstGeom prst="line">
              <a:avLst/>
            </a:prstGeom>
            <a:ln w="57150">
              <a:solidFill>
                <a:srgbClr val="009900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435E2BE-A83A-1343-BEC7-7717C73B11C4}"/>
                </a:ext>
              </a:extLst>
            </p:cNvPr>
            <p:cNvCxnSpPr>
              <a:cxnSpLocks/>
            </p:cNvCxnSpPr>
            <p:nvPr/>
          </p:nvCxnSpPr>
          <p:spPr>
            <a:xfrm>
              <a:off x="5235289" y="3974796"/>
              <a:ext cx="0" cy="442402"/>
            </a:xfrm>
            <a:prstGeom prst="line">
              <a:avLst/>
            </a:prstGeom>
            <a:ln w="57150">
              <a:solidFill>
                <a:srgbClr val="009900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3AB6E89-DC17-F445-87B7-54BDF10D7DCE}"/>
              </a:ext>
            </a:extLst>
          </p:cNvPr>
          <p:cNvSpPr txBox="1"/>
          <p:nvPr/>
        </p:nvSpPr>
        <p:spPr>
          <a:xfrm>
            <a:off x="387927" y="3532257"/>
            <a:ext cx="1528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Cathy’s code </a:t>
            </a:r>
            <a:r>
              <a:rPr lang="en-US" i="1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baseline="30000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cathy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A3483DB-77C6-8747-900C-D4BCBE3D4513}"/>
              </a:ext>
            </a:extLst>
          </p:cNvPr>
          <p:cNvGrpSpPr/>
          <p:nvPr/>
        </p:nvGrpSpPr>
        <p:grpSpPr>
          <a:xfrm>
            <a:off x="2099942" y="1896742"/>
            <a:ext cx="1258743" cy="884806"/>
            <a:chOff x="2024617" y="3332337"/>
            <a:chExt cx="1827947" cy="1284916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FC40BC4-20AA-1B41-81BE-49C2C09F86FD}"/>
                </a:ext>
              </a:extLst>
            </p:cNvPr>
            <p:cNvCxnSpPr>
              <a:cxnSpLocks/>
            </p:cNvCxnSpPr>
            <p:nvPr/>
          </p:nvCxnSpPr>
          <p:spPr>
            <a:xfrm>
              <a:off x="2024617" y="4417198"/>
              <a:ext cx="1742638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45594C0-45A2-0B4B-A8A2-46335538B956}"/>
                </a:ext>
              </a:extLst>
            </p:cNvPr>
            <p:cNvCxnSpPr>
              <a:cxnSpLocks/>
            </p:cNvCxnSpPr>
            <p:nvPr/>
          </p:nvCxnSpPr>
          <p:spPr>
            <a:xfrm>
              <a:off x="2024617" y="3974795"/>
              <a:ext cx="1742638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58842C1-02FC-FB40-B6D5-2099D5EC9231}"/>
                </a:ext>
              </a:extLst>
            </p:cNvPr>
            <p:cNvCxnSpPr>
              <a:cxnSpLocks/>
            </p:cNvCxnSpPr>
            <p:nvPr/>
          </p:nvCxnSpPr>
          <p:spPr>
            <a:xfrm>
              <a:off x="2024617" y="3532392"/>
              <a:ext cx="1742638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C523050-B418-664A-A324-128FEBFE07D0}"/>
                </a:ext>
              </a:extLst>
            </p:cNvPr>
            <p:cNvSpPr txBox="1"/>
            <p:nvPr/>
          </p:nvSpPr>
          <p:spPr>
            <a:xfrm>
              <a:off x="3376151" y="3332337"/>
              <a:ext cx="47641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+1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7879D4C-A6A9-F144-8645-FF21F277C8CD}"/>
                </a:ext>
              </a:extLst>
            </p:cNvPr>
            <p:cNvSpPr txBox="1"/>
            <p:nvPr/>
          </p:nvSpPr>
          <p:spPr>
            <a:xfrm>
              <a:off x="3376151" y="4217143"/>
              <a:ext cx="47641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−1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9E91F35-7657-E641-BBC9-4F9EB1BAE0FF}"/>
                </a:ext>
              </a:extLst>
            </p:cNvPr>
            <p:cNvCxnSpPr>
              <a:cxnSpLocks/>
            </p:cNvCxnSpPr>
            <p:nvPr/>
          </p:nvCxnSpPr>
          <p:spPr>
            <a:xfrm>
              <a:off x="2688877" y="3979845"/>
              <a:ext cx="0" cy="442402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ADD2A3F-C87C-1A45-8911-BA20C4EE1DD5}"/>
                </a:ext>
              </a:extLst>
            </p:cNvPr>
            <p:cNvCxnSpPr>
              <a:cxnSpLocks/>
            </p:cNvCxnSpPr>
            <p:nvPr/>
          </p:nvCxnSpPr>
          <p:spPr>
            <a:xfrm>
              <a:off x="2341168" y="3983357"/>
              <a:ext cx="0" cy="442402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1D33E54-319B-EE4A-9A8A-36D8E7109D18}"/>
              </a:ext>
            </a:extLst>
          </p:cNvPr>
          <p:cNvSpPr txBox="1"/>
          <p:nvPr/>
        </p:nvSpPr>
        <p:spPr>
          <a:xfrm>
            <a:off x="501823" y="1988679"/>
            <a:ext cx="1376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Bob’s code </a:t>
            </a:r>
            <a:r>
              <a:rPr lang="en-US" i="1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baseline="30000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bob</a:t>
            </a:r>
            <a:endParaRPr lang="en-US" baseline="30000" dirty="0">
              <a:solidFill>
                <a:schemeClr val="accent6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0482323-0407-3440-A289-27369AF5C142}"/>
              </a:ext>
            </a:extLst>
          </p:cNvPr>
          <p:cNvCxnSpPr>
            <a:cxnSpLocks/>
          </p:cNvCxnSpPr>
          <p:nvPr/>
        </p:nvCxnSpPr>
        <p:spPr>
          <a:xfrm>
            <a:off x="2062561" y="5737898"/>
            <a:ext cx="1238234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7B1FF22-A55E-1A48-A7E1-3E59BFD940B3}"/>
              </a:ext>
            </a:extLst>
          </p:cNvPr>
          <p:cNvCxnSpPr>
            <a:cxnSpLocks/>
          </p:cNvCxnSpPr>
          <p:nvPr/>
        </p:nvCxnSpPr>
        <p:spPr>
          <a:xfrm>
            <a:off x="2062561" y="5433255"/>
            <a:ext cx="1238234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3103C13-92B8-9E4A-9077-36F24AEABE55}"/>
              </a:ext>
            </a:extLst>
          </p:cNvPr>
          <p:cNvCxnSpPr>
            <a:cxnSpLocks/>
          </p:cNvCxnSpPr>
          <p:nvPr/>
        </p:nvCxnSpPr>
        <p:spPr>
          <a:xfrm>
            <a:off x="2062561" y="5128612"/>
            <a:ext cx="1238234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629C564-B991-0F48-A010-7CA2BB5481F2}"/>
              </a:ext>
            </a:extLst>
          </p:cNvPr>
          <p:cNvSpPr txBox="1"/>
          <p:nvPr/>
        </p:nvSpPr>
        <p:spPr>
          <a:xfrm>
            <a:off x="3031477" y="4990852"/>
            <a:ext cx="328063" cy="2755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+1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ED7B97-1BF6-E546-BF88-EF8AF9B00FF4}"/>
              </a:ext>
            </a:extLst>
          </p:cNvPr>
          <p:cNvSpPr txBox="1"/>
          <p:nvPr/>
        </p:nvSpPr>
        <p:spPr>
          <a:xfrm>
            <a:off x="3031477" y="5600138"/>
            <a:ext cx="328063" cy="2755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−1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AA69D81-330B-4346-8214-9D49A7AF4710}"/>
              </a:ext>
            </a:extLst>
          </p:cNvPr>
          <p:cNvCxnSpPr>
            <a:cxnSpLocks/>
          </p:cNvCxnSpPr>
          <p:nvPr/>
        </p:nvCxnSpPr>
        <p:spPr>
          <a:xfrm>
            <a:off x="2558214" y="5433256"/>
            <a:ext cx="0" cy="304642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prstDash val="solid"/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85320FC-48DB-1A47-BBF8-95F1BB4496B3}"/>
              </a:ext>
            </a:extLst>
          </p:cNvPr>
          <p:cNvCxnSpPr>
            <a:cxnSpLocks/>
          </p:cNvCxnSpPr>
          <p:nvPr/>
        </p:nvCxnSpPr>
        <p:spPr>
          <a:xfrm flipV="1">
            <a:off x="2318778" y="5128612"/>
            <a:ext cx="0" cy="304644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prstDash val="solid"/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64714495-86A9-E94F-8A2B-188FE7DA6760}"/>
              </a:ext>
            </a:extLst>
          </p:cNvPr>
          <p:cNvSpPr txBox="1"/>
          <p:nvPr/>
        </p:nvSpPr>
        <p:spPr>
          <a:xfrm>
            <a:off x="383494" y="5079312"/>
            <a:ext cx="1528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1. Multiply pointwise:</a:t>
            </a:r>
          </a:p>
        </p:txBody>
      </p:sp>
      <p:sp>
        <p:nvSpPr>
          <p:cNvPr id="40" name="Equal 39">
            <a:extLst>
              <a:ext uri="{FF2B5EF4-FFF2-40B4-BE49-F238E27FC236}">
                <a16:creationId xmlns:a16="http://schemas.microsoft.com/office/drawing/2014/main" id="{D2E26314-3624-DE4D-ACE9-1905C4A6EA8D}"/>
              </a:ext>
            </a:extLst>
          </p:cNvPr>
          <p:cNvSpPr/>
          <p:nvPr/>
        </p:nvSpPr>
        <p:spPr>
          <a:xfrm>
            <a:off x="894477" y="4406567"/>
            <a:ext cx="506321" cy="506321"/>
          </a:xfrm>
          <a:prstGeom prst="mathEqual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Multiply 41">
            <a:extLst>
              <a:ext uri="{FF2B5EF4-FFF2-40B4-BE49-F238E27FC236}">
                <a16:creationId xmlns:a16="http://schemas.microsoft.com/office/drawing/2014/main" id="{04FBA9CB-50A3-E849-9966-85CD276522CD}"/>
              </a:ext>
            </a:extLst>
          </p:cNvPr>
          <p:cNvSpPr/>
          <p:nvPr/>
        </p:nvSpPr>
        <p:spPr>
          <a:xfrm>
            <a:off x="902033" y="2831773"/>
            <a:ext cx="491207" cy="491207"/>
          </a:xfrm>
          <a:prstGeom prst="mathMultiply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8" name="Folded Corner 47">
            <a:extLst>
              <a:ext uri="{FF2B5EF4-FFF2-40B4-BE49-F238E27FC236}">
                <a16:creationId xmlns:a16="http://schemas.microsoft.com/office/drawing/2014/main" id="{D9C02961-B698-3E4F-AA42-235E05CBEE36}"/>
              </a:ext>
            </a:extLst>
          </p:cNvPr>
          <p:cNvSpPr/>
          <p:nvPr/>
        </p:nvSpPr>
        <p:spPr>
          <a:xfrm>
            <a:off x="4230620" y="1764234"/>
            <a:ext cx="4177302" cy="2190182"/>
          </a:xfrm>
          <a:prstGeom prst="foldedCorner">
            <a:avLst/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Algorithm (correlation):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+mn-lt"/>
              </a:rPr>
              <a:t>Multiply</a:t>
            </a:r>
            <a:r>
              <a:rPr lang="en-US" b="0" dirty="0">
                <a:solidFill>
                  <a:schemeClr val="tx1"/>
                </a:solidFill>
                <a:latin typeface="+mn-lt"/>
              </a:rPr>
              <a:t> two signals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pointwise, across time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Sum</a:t>
            </a:r>
            <a:r>
              <a:rPr lang="en-US" b="0" dirty="0">
                <a:solidFill>
                  <a:schemeClr val="tx1"/>
                </a:solidFill>
              </a:rPr>
              <a:t> the result across time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+mn-lt"/>
              </a:rPr>
              <a:t>Normalize</a:t>
            </a:r>
            <a:r>
              <a:rPr lang="en-US" b="0" dirty="0">
                <a:solidFill>
                  <a:schemeClr val="tx1"/>
                </a:solidFill>
                <a:latin typeface="+mn-lt"/>
              </a:rPr>
              <a:t> (divide) by the signal length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71EAA22-D360-2444-A281-71A51E4720F4}"/>
              </a:ext>
            </a:extLst>
          </p:cNvPr>
          <p:cNvSpPr txBox="1"/>
          <p:nvPr/>
        </p:nvSpPr>
        <p:spPr>
          <a:xfrm>
            <a:off x="3856670" y="4389474"/>
            <a:ext cx="1039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Sum: 0</a:t>
            </a:r>
          </a:p>
        </p:txBody>
      </p:sp>
      <p:sp>
        <p:nvSpPr>
          <p:cNvPr id="50" name="Parallelogram 49">
            <a:extLst>
              <a:ext uri="{FF2B5EF4-FFF2-40B4-BE49-F238E27FC236}">
                <a16:creationId xmlns:a16="http://schemas.microsoft.com/office/drawing/2014/main" id="{71853708-9371-764C-80D4-FA791B007BCB}"/>
              </a:ext>
            </a:extLst>
          </p:cNvPr>
          <p:cNvSpPr/>
          <p:nvPr/>
        </p:nvSpPr>
        <p:spPr>
          <a:xfrm>
            <a:off x="2203670" y="4850454"/>
            <a:ext cx="3167266" cy="591168"/>
          </a:xfrm>
          <a:custGeom>
            <a:avLst/>
            <a:gdLst>
              <a:gd name="connsiteX0" fmla="*/ 0 w 2192541"/>
              <a:gd name="connsiteY0" fmla="*/ 587993 h 587993"/>
              <a:gd name="connsiteX1" fmla="*/ 1794431 w 2192541"/>
              <a:gd name="connsiteY1" fmla="*/ 0 h 587993"/>
              <a:gd name="connsiteX2" fmla="*/ 2192541 w 2192541"/>
              <a:gd name="connsiteY2" fmla="*/ 0 h 587993"/>
              <a:gd name="connsiteX3" fmla="*/ 398110 w 2192541"/>
              <a:gd name="connsiteY3" fmla="*/ 587993 h 587993"/>
              <a:gd name="connsiteX4" fmla="*/ 0 w 2192541"/>
              <a:gd name="connsiteY4" fmla="*/ 587993 h 587993"/>
              <a:gd name="connsiteX0" fmla="*/ 0 w 3154566"/>
              <a:gd name="connsiteY0" fmla="*/ 591168 h 591168"/>
              <a:gd name="connsiteX1" fmla="*/ 1794431 w 3154566"/>
              <a:gd name="connsiteY1" fmla="*/ 3175 h 591168"/>
              <a:gd name="connsiteX2" fmla="*/ 3154566 w 3154566"/>
              <a:gd name="connsiteY2" fmla="*/ 0 h 591168"/>
              <a:gd name="connsiteX3" fmla="*/ 398110 w 3154566"/>
              <a:gd name="connsiteY3" fmla="*/ 591168 h 591168"/>
              <a:gd name="connsiteX4" fmla="*/ 0 w 3154566"/>
              <a:gd name="connsiteY4" fmla="*/ 591168 h 591168"/>
              <a:gd name="connsiteX0" fmla="*/ 0 w 3135516"/>
              <a:gd name="connsiteY0" fmla="*/ 587993 h 587993"/>
              <a:gd name="connsiteX1" fmla="*/ 1794431 w 3135516"/>
              <a:gd name="connsiteY1" fmla="*/ 0 h 587993"/>
              <a:gd name="connsiteX2" fmla="*/ 3135516 w 3135516"/>
              <a:gd name="connsiteY2" fmla="*/ 92075 h 587993"/>
              <a:gd name="connsiteX3" fmla="*/ 398110 w 3135516"/>
              <a:gd name="connsiteY3" fmla="*/ 587993 h 587993"/>
              <a:gd name="connsiteX4" fmla="*/ 0 w 3135516"/>
              <a:gd name="connsiteY4" fmla="*/ 587993 h 587993"/>
              <a:gd name="connsiteX0" fmla="*/ 0 w 3167266"/>
              <a:gd name="connsiteY0" fmla="*/ 587993 h 587993"/>
              <a:gd name="connsiteX1" fmla="*/ 1794431 w 3167266"/>
              <a:gd name="connsiteY1" fmla="*/ 0 h 587993"/>
              <a:gd name="connsiteX2" fmla="*/ 3167266 w 3167266"/>
              <a:gd name="connsiteY2" fmla="*/ 0 h 587993"/>
              <a:gd name="connsiteX3" fmla="*/ 398110 w 3167266"/>
              <a:gd name="connsiteY3" fmla="*/ 587993 h 587993"/>
              <a:gd name="connsiteX4" fmla="*/ 0 w 3167266"/>
              <a:gd name="connsiteY4" fmla="*/ 587993 h 587993"/>
              <a:gd name="connsiteX0" fmla="*/ 0 w 3167266"/>
              <a:gd name="connsiteY0" fmla="*/ 587993 h 591168"/>
              <a:gd name="connsiteX1" fmla="*/ 1794431 w 3167266"/>
              <a:gd name="connsiteY1" fmla="*/ 0 h 591168"/>
              <a:gd name="connsiteX2" fmla="*/ 3167266 w 3167266"/>
              <a:gd name="connsiteY2" fmla="*/ 0 h 591168"/>
              <a:gd name="connsiteX3" fmla="*/ 433035 w 3167266"/>
              <a:gd name="connsiteY3" fmla="*/ 591168 h 591168"/>
              <a:gd name="connsiteX4" fmla="*/ 0 w 3167266"/>
              <a:gd name="connsiteY4" fmla="*/ 587993 h 591168"/>
              <a:gd name="connsiteX0" fmla="*/ 0 w 3167266"/>
              <a:gd name="connsiteY0" fmla="*/ 591168 h 594343"/>
              <a:gd name="connsiteX1" fmla="*/ 1562656 w 3167266"/>
              <a:gd name="connsiteY1" fmla="*/ 0 h 594343"/>
              <a:gd name="connsiteX2" fmla="*/ 3167266 w 3167266"/>
              <a:gd name="connsiteY2" fmla="*/ 3175 h 594343"/>
              <a:gd name="connsiteX3" fmla="*/ 433035 w 3167266"/>
              <a:gd name="connsiteY3" fmla="*/ 594343 h 594343"/>
              <a:gd name="connsiteX4" fmla="*/ 0 w 3167266"/>
              <a:gd name="connsiteY4" fmla="*/ 591168 h 594343"/>
              <a:gd name="connsiteX0" fmla="*/ 0 w 3167266"/>
              <a:gd name="connsiteY0" fmla="*/ 587993 h 591168"/>
              <a:gd name="connsiteX1" fmla="*/ 1565831 w 3167266"/>
              <a:gd name="connsiteY1" fmla="*/ 3175 h 591168"/>
              <a:gd name="connsiteX2" fmla="*/ 3167266 w 3167266"/>
              <a:gd name="connsiteY2" fmla="*/ 0 h 591168"/>
              <a:gd name="connsiteX3" fmla="*/ 433035 w 3167266"/>
              <a:gd name="connsiteY3" fmla="*/ 591168 h 591168"/>
              <a:gd name="connsiteX4" fmla="*/ 0 w 3167266"/>
              <a:gd name="connsiteY4" fmla="*/ 587993 h 591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7266" h="591168">
                <a:moveTo>
                  <a:pt x="0" y="587993"/>
                </a:moveTo>
                <a:lnTo>
                  <a:pt x="1565831" y="3175"/>
                </a:lnTo>
                <a:lnTo>
                  <a:pt x="3167266" y="0"/>
                </a:lnTo>
                <a:lnTo>
                  <a:pt x="433035" y="591168"/>
                </a:lnTo>
                <a:lnTo>
                  <a:pt x="0" y="587993"/>
                </a:lnTo>
                <a:close/>
              </a:path>
            </a:pathLst>
          </a:custGeom>
          <a:solidFill>
            <a:schemeClr val="tx1">
              <a:alpha val="34000"/>
            </a:schemeClr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ECE0599-E096-CA43-84A2-D30320FE1F90}"/>
              </a:ext>
            </a:extLst>
          </p:cNvPr>
          <p:cNvSpPr txBox="1"/>
          <p:nvPr/>
        </p:nvSpPr>
        <p:spPr>
          <a:xfrm>
            <a:off x="3404001" y="4856851"/>
            <a:ext cx="1709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2. Sum across time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9404602-B1C8-7441-AB7E-2C61A4BD2562}"/>
              </a:ext>
            </a:extLst>
          </p:cNvPr>
          <p:cNvSpPr txBox="1"/>
          <p:nvPr/>
        </p:nvSpPr>
        <p:spPr>
          <a:xfrm>
            <a:off x="4844937" y="4389474"/>
            <a:ext cx="2172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</a:t>
            </a:r>
            <a:r>
              <a:rPr lang="en-US" u="sng" dirty="0"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Correlation</a:t>
            </a:r>
            <a:r>
              <a:rPr lang="en-US" u="sng" dirty="0">
                <a:latin typeface="Arial" charset="0"/>
                <a:ea typeface="Arial" charset="0"/>
                <a:cs typeface="Arial" charset="0"/>
              </a:rPr>
              <a:t>: 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DA3CA08-A4C1-344D-ACBB-8AE7E0149BBC}"/>
              </a:ext>
            </a:extLst>
          </p:cNvPr>
          <p:cNvSpPr txBox="1"/>
          <p:nvPr/>
        </p:nvSpPr>
        <p:spPr>
          <a:xfrm>
            <a:off x="5079543" y="4836224"/>
            <a:ext cx="1709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3. Normalize (÷2)</a:t>
            </a:r>
          </a:p>
        </p:txBody>
      </p:sp>
    </p:spTree>
    <p:extLst>
      <p:ext uri="{BB962C8B-B14F-4D97-AF65-F5344CB8AC3E}">
        <p14:creationId xmlns:p14="http://schemas.microsoft.com/office/powerpoint/2010/main" val="109741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3" grpId="0" animBg="1"/>
      <p:bldP spid="43" grpId="1" animBg="1"/>
      <p:bldP spid="48" grpId="0" uiExpand="1" build="p" animBg="1"/>
      <p:bldP spid="49" grpId="0"/>
      <p:bldP spid="50" grpId="0" animBg="1"/>
      <p:bldP spid="51" grpId="0"/>
      <p:bldP spid="41" grpId="0"/>
      <p:bldP spid="4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A6B66931-391F-B647-BD0F-F775AD7D9607}"/>
              </a:ext>
            </a:extLst>
          </p:cNvPr>
          <p:cNvSpPr/>
          <p:nvPr/>
        </p:nvSpPr>
        <p:spPr>
          <a:xfrm>
            <a:off x="2463414" y="2339145"/>
            <a:ext cx="188925" cy="3094110"/>
          </a:xfrm>
          <a:prstGeom prst="rect">
            <a:avLst/>
          </a:prstGeom>
          <a:solidFill>
            <a:schemeClr val="tx1">
              <a:alpha val="34000"/>
            </a:schemeClr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5F16CC1-582D-D34D-AB01-62A2C98EE74F}"/>
              </a:ext>
            </a:extLst>
          </p:cNvPr>
          <p:cNvSpPr/>
          <p:nvPr/>
        </p:nvSpPr>
        <p:spPr>
          <a:xfrm>
            <a:off x="2223025" y="2339145"/>
            <a:ext cx="188925" cy="3094110"/>
          </a:xfrm>
          <a:prstGeom prst="rect">
            <a:avLst/>
          </a:prstGeom>
          <a:solidFill>
            <a:schemeClr val="tx1">
              <a:alpha val="34000"/>
            </a:schemeClr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9BE413-4BB2-824B-B3A7-D20DBDEBD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1E38491-3CE6-C144-80B0-C06C0D358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Tool: Correlation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31214B2-23E5-BF40-8192-9F9EE2918707}"/>
              </a:ext>
            </a:extLst>
          </p:cNvPr>
          <p:cNvGrpSpPr/>
          <p:nvPr/>
        </p:nvGrpSpPr>
        <p:grpSpPr>
          <a:xfrm>
            <a:off x="2061706" y="3443797"/>
            <a:ext cx="1296979" cy="884806"/>
            <a:chOff x="4863211" y="3332337"/>
            <a:chExt cx="1883474" cy="1284916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8F197AD7-706E-2944-981D-70A9D1B320AB}"/>
                </a:ext>
              </a:extLst>
            </p:cNvPr>
            <p:cNvCxnSpPr>
              <a:cxnSpLocks/>
            </p:cNvCxnSpPr>
            <p:nvPr/>
          </p:nvCxnSpPr>
          <p:spPr>
            <a:xfrm>
              <a:off x="4863211" y="4417198"/>
              <a:ext cx="1798165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B4BB23E4-8358-EC48-B0C0-F1DF759CDC1E}"/>
                </a:ext>
              </a:extLst>
            </p:cNvPr>
            <p:cNvCxnSpPr>
              <a:cxnSpLocks/>
            </p:cNvCxnSpPr>
            <p:nvPr/>
          </p:nvCxnSpPr>
          <p:spPr>
            <a:xfrm>
              <a:off x="4863211" y="3974795"/>
              <a:ext cx="1798165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2EF89A3-BBC0-2E45-A251-9A54BA23EC51}"/>
                </a:ext>
              </a:extLst>
            </p:cNvPr>
            <p:cNvCxnSpPr>
              <a:cxnSpLocks/>
            </p:cNvCxnSpPr>
            <p:nvPr/>
          </p:nvCxnSpPr>
          <p:spPr>
            <a:xfrm>
              <a:off x="4863211" y="3532392"/>
              <a:ext cx="1798165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758E2B3-0A7C-5248-BD7D-5ED70DCB080C}"/>
                </a:ext>
              </a:extLst>
            </p:cNvPr>
            <p:cNvSpPr txBox="1"/>
            <p:nvPr/>
          </p:nvSpPr>
          <p:spPr>
            <a:xfrm>
              <a:off x="6270272" y="3332337"/>
              <a:ext cx="47641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+1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4764F06-1C0B-A145-99F7-4B661B936E1A}"/>
                </a:ext>
              </a:extLst>
            </p:cNvPr>
            <p:cNvSpPr txBox="1"/>
            <p:nvPr/>
          </p:nvSpPr>
          <p:spPr>
            <a:xfrm>
              <a:off x="6270272" y="4217143"/>
              <a:ext cx="47641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−1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D045B60-4CC0-4B41-A7C0-8BA9A4364644}"/>
                </a:ext>
              </a:extLst>
            </p:cNvPr>
            <p:cNvCxnSpPr/>
            <p:nvPr/>
          </p:nvCxnSpPr>
          <p:spPr>
            <a:xfrm flipV="1">
              <a:off x="5582998" y="3532392"/>
              <a:ext cx="0" cy="442403"/>
            </a:xfrm>
            <a:prstGeom prst="line">
              <a:avLst/>
            </a:prstGeom>
            <a:ln w="57150">
              <a:solidFill>
                <a:srgbClr val="009900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435E2BE-A83A-1343-BEC7-7717C73B11C4}"/>
                </a:ext>
              </a:extLst>
            </p:cNvPr>
            <p:cNvCxnSpPr>
              <a:cxnSpLocks/>
            </p:cNvCxnSpPr>
            <p:nvPr/>
          </p:nvCxnSpPr>
          <p:spPr>
            <a:xfrm>
              <a:off x="5235289" y="3974796"/>
              <a:ext cx="0" cy="442402"/>
            </a:xfrm>
            <a:prstGeom prst="line">
              <a:avLst/>
            </a:prstGeom>
            <a:ln w="57150">
              <a:solidFill>
                <a:srgbClr val="009900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3AB6E89-DC17-F445-87B7-54BDF10D7DCE}"/>
              </a:ext>
            </a:extLst>
          </p:cNvPr>
          <p:cNvSpPr txBox="1"/>
          <p:nvPr/>
        </p:nvSpPr>
        <p:spPr>
          <a:xfrm>
            <a:off x="387927" y="3532257"/>
            <a:ext cx="1528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Cathy’s code </a:t>
            </a:r>
            <a:r>
              <a:rPr lang="en-US" i="1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baseline="30000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cathy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0482323-0407-3440-A289-27369AF5C142}"/>
              </a:ext>
            </a:extLst>
          </p:cNvPr>
          <p:cNvCxnSpPr>
            <a:cxnSpLocks/>
          </p:cNvCxnSpPr>
          <p:nvPr/>
        </p:nvCxnSpPr>
        <p:spPr>
          <a:xfrm>
            <a:off x="2062561" y="5737898"/>
            <a:ext cx="1238234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7B1FF22-A55E-1A48-A7E1-3E59BFD940B3}"/>
              </a:ext>
            </a:extLst>
          </p:cNvPr>
          <p:cNvCxnSpPr>
            <a:cxnSpLocks/>
          </p:cNvCxnSpPr>
          <p:nvPr/>
        </p:nvCxnSpPr>
        <p:spPr>
          <a:xfrm>
            <a:off x="2062561" y="5433255"/>
            <a:ext cx="1238234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3103C13-92B8-9E4A-9077-36F24AEABE55}"/>
              </a:ext>
            </a:extLst>
          </p:cNvPr>
          <p:cNvCxnSpPr>
            <a:cxnSpLocks/>
          </p:cNvCxnSpPr>
          <p:nvPr/>
        </p:nvCxnSpPr>
        <p:spPr>
          <a:xfrm>
            <a:off x="2062561" y="5128612"/>
            <a:ext cx="1238234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629C564-B991-0F48-A010-7CA2BB5481F2}"/>
              </a:ext>
            </a:extLst>
          </p:cNvPr>
          <p:cNvSpPr txBox="1"/>
          <p:nvPr/>
        </p:nvSpPr>
        <p:spPr>
          <a:xfrm>
            <a:off x="3031477" y="4990852"/>
            <a:ext cx="328063" cy="2755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+1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ED7B97-1BF6-E546-BF88-EF8AF9B00FF4}"/>
              </a:ext>
            </a:extLst>
          </p:cNvPr>
          <p:cNvSpPr txBox="1"/>
          <p:nvPr/>
        </p:nvSpPr>
        <p:spPr>
          <a:xfrm>
            <a:off x="3031477" y="5600138"/>
            <a:ext cx="328063" cy="2755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−1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AA69D81-330B-4346-8214-9D49A7AF4710}"/>
              </a:ext>
            </a:extLst>
          </p:cNvPr>
          <p:cNvCxnSpPr>
            <a:cxnSpLocks/>
          </p:cNvCxnSpPr>
          <p:nvPr/>
        </p:nvCxnSpPr>
        <p:spPr>
          <a:xfrm flipV="1">
            <a:off x="2558214" y="5128612"/>
            <a:ext cx="0" cy="304644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prstDash val="solid"/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85320FC-48DB-1A47-BBF8-95F1BB4496B3}"/>
              </a:ext>
            </a:extLst>
          </p:cNvPr>
          <p:cNvCxnSpPr>
            <a:cxnSpLocks/>
          </p:cNvCxnSpPr>
          <p:nvPr/>
        </p:nvCxnSpPr>
        <p:spPr>
          <a:xfrm flipV="1">
            <a:off x="2318778" y="5128612"/>
            <a:ext cx="0" cy="304644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prstDash val="solid"/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64714495-86A9-E94F-8A2B-188FE7DA6760}"/>
              </a:ext>
            </a:extLst>
          </p:cNvPr>
          <p:cNvSpPr txBox="1"/>
          <p:nvPr/>
        </p:nvSpPr>
        <p:spPr>
          <a:xfrm>
            <a:off x="383494" y="5079312"/>
            <a:ext cx="1528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1. Multiply pointwise:</a:t>
            </a:r>
          </a:p>
        </p:txBody>
      </p:sp>
      <p:sp>
        <p:nvSpPr>
          <p:cNvPr id="40" name="Equal 39">
            <a:extLst>
              <a:ext uri="{FF2B5EF4-FFF2-40B4-BE49-F238E27FC236}">
                <a16:creationId xmlns:a16="http://schemas.microsoft.com/office/drawing/2014/main" id="{D2E26314-3624-DE4D-ACE9-1905C4A6EA8D}"/>
              </a:ext>
            </a:extLst>
          </p:cNvPr>
          <p:cNvSpPr/>
          <p:nvPr/>
        </p:nvSpPr>
        <p:spPr>
          <a:xfrm>
            <a:off x="894477" y="4406567"/>
            <a:ext cx="506321" cy="506321"/>
          </a:xfrm>
          <a:prstGeom prst="mathEqual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Multiply 41">
            <a:extLst>
              <a:ext uri="{FF2B5EF4-FFF2-40B4-BE49-F238E27FC236}">
                <a16:creationId xmlns:a16="http://schemas.microsoft.com/office/drawing/2014/main" id="{04FBA9CB-50A3-E849-9966-85CD276522CD}"/>
              </a:ext>
            </a:extLst>
          </p:cNvPr>
          <p:cNvSpPr/>
          <p:nvPr/>
        </p:nvSpPr>
        <p:spPr>
          <a:xfrm>
            <a:off x="902033" y="2831773"/>
            <a:ext cx="491207" cy="491207"/>
          </a:xfrm>
          <a:prstGeom prst="mathMultiply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8" name="Folded Corner 47">
            <a:extLst>
              <a:ext uri="{FF2B5EF4-FFF2-40B4-BE49-F238E27FC236}">
                <a16:creationId xmlns:a16="http://schemas.microsoft.com/office/drawing/2014/main" id="{D9C02961-B698-3E4F-AA42-235E05CBEE36}"/>
              </a:ext>
            </a:extLst>
          </p:cNvPr>
          <p:cNvSpPr/>
          <p:nvPr/>
        </p:nvSpPr>
        <p:spPr>
          <a:xfrm>
            <a:off x="4230620" y="1764234"/>
            <a:ext cx="4177302" cy="2190182"/>
          </a:xfrm>
          <a:prstGeom prst="foldedCorner">
            <a:avLst/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Algorithm (correlation):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+mn-lt"/>
              </a:rPr>
              <a:t>Multiply</a:t>
            </a:r>
            <a:r>
              <a:rPr lang="en-US" b="0" dirty="0">
                <a:solidFill>
                  <a:schemeClr val="tx1"/>
                </a:solidFill>
                <a:latin typeface="+mn-lt"/>
              </a:rPr>
              <a:t> two signals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pointwise, across time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Sum</a:t>
            </a:r>
            <a:r>
              <a:rPr lang="en-US" b="0" dirty="0">
                <a:solidFill>
                  <a:schemeClr val="tx1"/>
                </a:solidFill>
              </a:rPr>
              <a:t> the result across time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+mn-lt"/>
              </a:rPr>
              <a:t>Normalize</a:t>
            </a:r>
            <a:r>
              <a:rPr lang="en-US" b="0" dirty="0">
                <a:solidFill>
                  <a:schemeClr val="tx1"/>
                </a:solidFill>
                <a:latin typeface="+mn-lt"/>
              </a:rPr>
              <a:t> (divide) by the signal length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71EAA22-D360-2444-A281-71A51E4720F4}"/>
              </a:ext>
            </a:extLst>
          </p:cNvPr>
          <p:cNvSpPr txBox="1"/>
          <p:nvPr/>
        </p:nvSpPr>
        <p:spPr>
          <a:xfrm>
            <a:off x="3856669" y="4389474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Sum: 2</a:t>
            </a:r>
          </a:p>
        </p:txBody>
      </p:sp>
      <p:sp>
        <p:nvSpPr>
          <p:cNvPr id="50" name="Parallelogram 49">
            <a:extLst>
              <a:ext uri="{FF2B5EF4-FFF2-40B4-BE49-F238E27FC236}">
                <a16:creationId xmlns:a16="http://schemas.microsoft.com/office/drawing/2014/main" id="{71853708-9371-764C-80D4-FA791B007BCB}"/>
              </a:ext>
            </a:extLst>
          </p:cNvPr>
          <p:cNvSpPr/>
          <p:nvPr/>
        </p:nvSpPr>
        <p:spPr>
          <a:xfrm>
            <a:off x="2203670" y="4850454"/>
            <a:ext cx="3167266" cy="591168"/>
          </a:xfrm>
          <a:custGeom>
            <a:avLst/>
            <a:gdLst>
              <a:gd name="connsiteX0" fmla="*/ 0 w 2192541"/>
              <a:gd name="connsiteY0" fmla="*/ 587993 h 587993"/>
              <a:gd name="connsiteX1" fmla="*/ 1794431 w 2192541"/>
              <a:gd name="connsiteY1" fmla="*/ 0 h 587993"/>
              <a:gd name="connsiteX2" fmla="*/ 2192541 w 2192541"/>
              <a:gd name="connsiteY2" fmla="*/ 0 h 587993"/>
              <a:gd name="connsiteX3" fmla="*/ 398110 w 2192541"/>
              <a:gd name="connsiteY3" fmla="*/ 587993 h 587993"/>
              <a:gd name="connsiteX4" fmla="*/ 0 w 2192541"/>
              <a:gd name="connsiteY4" fmla="*/ 587993 h 587993"/>
              <a:gd name="connsiteX0" fmla="*/ 0 w 3154566"/>
              <a:gd name="connsiteY0" fmla="*/ 591168 h 591168"/>
              <a:gd name="connsiteX1" fmla="*/ 1794431 w 3154566"/>
              <a:gd name="connsiteY1" fmla="*/ 3175 h 591168"/>
              <a:gd name="connsiteX2" fmla="*/ 3154566 w 3154566"/>
              <a:gd name="connsiteY2" fmla="*/ 0 h 591168"/>
              <a:gd name="connsiteX3" fmla="*/ 398110 w 3154566"/>
              <a:gd name="connsiteY3" fmla="*/ 591168 h 591168"/>
              <a:gd name="connsiteX4" fmla="*/ 0 w 3154566"/>
              <a:gd name="connsiteY4" fmla="*/ 591168 h 591168"/>
              <a:gd name="connsiteX0" fmla="*/ 0 w 3135516"/>
              <a:gd name="connsiteY0" fmla="*/ 587993 h 587993"/>
              <a:gd name="connsiteX1" fmla="*/ 1794431 w 3135516"/>
              <a:gd name="connsiteY1" fmla="*/ 0 h 587993"/>
              <a:gd name="connsiteX2" fmla="*/ 3135516 w 3135516"/>
              <a:gd name="connsiteY2" fmla="*/ 92075 h 587993"/>
              <a:gd name="connsiteX3" fmla="*/ 398110 w 3135516"/>
              <a:gd name="connsiteY3" fmla="*/ 587993 h 587993"/>
              <a:gd name="connsiteX4" fmla="*/ 0 w 3135516"/>
              <a:gd name="connsiteY4" fmla="*/ 587993 h 587993"/>
              <a:gd name="connsiteX0" fmla="*/ 0 w 3167266"/>
              <a:gd name="connsiteY0" fmla="*/ 587993 h 587993"/>
              <a:gd name="connsiteX1" fmla="*/ 1794431 w 3167266"/>
              <a:gd name="connsiteY1" fmla="*/ 0 h 587993"/>
              <a:gd name="connsiteX2" fmla="*/ 3167266 w 3167266"/>
              <a:gd name="connsiteY2" fmla="*/ 0 h 587993"/>
              <a:gd name="connsiteX3" fmla="*/ 398110 w 3167266"/>
              <a:gd name="connsiteY3" fmla="*/ 587993 h 587993"/>
              <a:gd name="connsiteX4" fmla="*/ 0 w 3167266"/>
              <a:gd name="connsiteY4" fmla="*/ 587993 h 587993"/>
              <a:gd name="connsiteX0" fmla="*/ 0 w 3167266"/>
              <a:gd name="connsiteY0" fmla="*/ 587993 h 591168"/>
              <a:gd name="connsiteX1" fmla="*/ 1794431 w 3167266"/>
              <a:gd name="connsiteY1" fmla="*/ 0 h 591168"/>
              <a:gd name="connsiteX2" fmla="*/ 3167266 w 3167266"/>
              <a:gd name="connsiteY2" fmla="*/ 0 h 591168"/>
              <a:gd name="connsiteX3" fmla="*/ 433035 w 3167266"/>
              <a:gd name="connsiteY3" fmla="*/ 591168 h 591168"/>
              <a:gd name="connsiteX4" fmla="*/ 0 w 3167266"/>
              <a:gd name="connsiteY4" fmla="*/ 587993 h 591168"/>
              <a:gd name="connsiteX0" fmla="*/ 0 w 3167266"/>
              <a:gd name="connsiteY0" fmla="*/ 591168 h 594343"/>
              <a:gd name="connsiteX1" fmla="*/ 1562656 w 3167266"/>
              <a:gd name="connsiteY1" fmla="*/ 0 h 594343"/>
              <a:gd name="connsiteX2" fmla="*/ 3167266 w 3167266"/>
              <a:gd name="connsiteY2" fmla="*/ 3175 h 594343"/>
              <a:gd name="connsiteX3" fmla="*/ 433035 w 3167266"/>
              <a:gd name="connsiteY3" fmla="*/ 594343 h 594343"/>
              <a:gd name="connsiteX4" fmla="*/ 0 w 3167266"/>
              <a:gd name="connsiteY4" fmla="*/ 591168 h 594343"/>
              <a:gd name="connsiteX0" fmla="*/ 0 w 3167266"/>
              <a:gd name="connsiteY0" fmla="*/ 587993 h 591168"/>
              <a:gd name="connsiteX1" fmla="*/ 1565831 w 3167266"/>
              <a:gd name="connsiteY1" fmla="*/ 3175 h 591168"/>
              <a:gd name="connsiteX2" fmla="*/ 3167266 w 3167266"/>
              <a:gd name="connsiteY2" fmla="*/ 0 h 591168"/>
              <a:gd name="connsiteX3" fmla="*/ 433035 w 3167266"/>
              <a:gd name="connsiteY3" fmla="*/ 591168 h 591168"/>
              <a:gd name="connsiteX4" fmla="*/ 0 w 3167266"/>
              <a:gd name="connsiteY4" fmla="*/ 587993 h 591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7266" h="591168">
                <a:moveTo>
                  <a:pt x="0" y="587993"/>
                </a:moveTo>
                <a:lnTo>
                  <a:pt x="1565831" y="3175"/>
                </a:lnTo>
                <a:lnTo>
                  <a:pt x="3167266" y="0"/>
                </a:lnTo>
                <a:lnTo>
                  <a:pt x="433035" y="591168"/>
                </a:lnTo>
                <a:lnTo>
                  <a:pt x="0" y="587993"/>
                </a:lnTo>
                <a:close/>
              </a:path>
            </a:pathLst>
          </a:custGeom>
          <a:solidFill>
            <a:schemeClr val="tx1">
              <a:alpha val="34000"/>
            </a:schemeClr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ECE0599-E096-CA43-84A2-D30320FE1F90}"/>
              </a:ext>
            </a:extLst>
          </p:cNvPr>
          <p:cNvSpPr txBox="1"/>
          <p:nvPr/>
        </p:nvSpPr>
        <p:spPr>
          <a:xfrm>
            <a:off x="3404001" y="4856851"/>
            <a:ext cx="1709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2. Sum across time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9404602-B1C8-7441-AB7E-2C61A4BD2562}"/>
              </a:ext>
            </a:extLst>
          </p:cNvPr>
          <p:cNvSpPr txBox="1"/>
          <p:nvPr/>
        </p:nvSpPr>
        <p:spPr>
          <a:xfrm>
            <a:off x="4844937" y="4389474"/>
            <a:ext cx="2172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</a:t>
            </a:r>
            <a:r>
              <a:rPr lang="en-US" u="sng" dirty="0"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Correlation</a:t>
            </a:r>
            <a:r>
              <a:rPr lang="en-US" u="sng" dirty="0">
                <a:latin typeface="Arial" charset="0"/>
                <a:ea typeface="Arial" charset="0"/>
                <a:cs typeface="Arial" charset="0"/>
              </a:rPr>
              <a:t>: 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DA3CA08-A4C1-344D-ACBB-8AE7E0149BBC}"/>
              </a:ext>
            </a:extLst>
          </p:cNvPr>
          <p:cNvSpPr txBox="1"/>
          <p:nvPr/>
        </p:nvSpPr>
        <p:spPr>
          <a:xfrm>
            <a:off x="5079543" y="4836224"/>
            <a:ext cx="1709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3. Normalize (÷2)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8AB79AB-3B46-8848-ABC5-BAE9BF5F18CD}"/>
              </a:ext>
            </a:extLst>
          </p:cNvPr>
          <p:cNvSpPr txBox="1"/>
          <p:nvPr/>
        </p:nvSpPr>
        <p:spPr>
          <a:xfrm>
            <a:off x="387927" y="1914610"/>
            <a:ext cx="1528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Cathy’s code </a:t>
            </a:r>
            <a:r>
              <a:rPr lang="en-US" i="1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baseline="30000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cathy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7A07F53-D79A-4A4D-BDC7-156C46761B1A}"/>
              </a:ext>
            </a:extLst>
          </p:cNvPr>
          <p:cNvGrpSpPr/>
          <p:nvPr/>
        </p:nvGrpSpPr>
        <p:grpSpPr>
          <a:xfrm>
            <a:off x="2061706" y="1906902"/>
            <a:ext cx="1296979" cy="884806"/>
            <a:chOff x="4863211" y="3332337"/>
            <a:chExt cx="1883474" cy="1284916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A459D5B9-86DA-474D-A4C4-76B827B5D9CA}"/>
                </a:ext>
              </a:extLst>
            </p:cNvPr>
            <p:cNvCxnSpPr>
              <a:cxnSpLocks/>
            </p:cNvCxnSpPr>
            <p:nvPr/>
          </p:nvCxnSpPr>
          <p:spPr>
            <a:xfrm>
              <a:off x="4863211" y="4417198"/>
              <a:ext cx="1798165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B727C2D3-F8CE-764C-8F9A-CF57F8B84A26}"/>
                </a:ext>
              </a:extLst>
            </p:cNvPr>
            <p:cNvCxnSpPr>
              <a:cxnSpLocks/>
            </p:cNvCxnSpPr>
            <p:nvPr/>
          </p:nvCxnSpPr>
          <p:spPr>
            <a:xfrm>
              <a:off x="4863211" y="3974795"/>
              <a:ext cx="1798165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F10E8F1C-C428-C444-8F87-6990474F869A}"/>
                </a:ext>
              </a:extLst>
            </p:cNvPr>
            <p:cNvCxnSpPr>
              <a:cxnSpLocks/>
            </p:cNvCxnSpPr>
            <p:nvPr/>
          </p:nvCxnSpPr>
          <p:spPr>
            <a:xfrm>
              <a:off x="4863211" y="3532392"/>
              <a:ext cx="1798165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4D45E2D-4A50-3C4A-A348-DB8B1EB02DD4}"/>
                </a:ext>
              </a:extLst>
            </p:cNvPr>
            <p:cNvSpPr txBox="1"/>
            <p:nvPr/>
          </p:nvSpPr>
          <p:spPr>
            <a:xfrm>
              <a:off x="6270272" y="3332337"/>
              <a:ext cx="47641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+1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7B37DA7-4351-3B4C-A2E2-EB95ADDBE697}"/>
                </a:ext>
              </a:extLst>
            </p:cNvPr>
            <p:cNvSpPr txBox="1"/>
            <p:nvPr/>
          </p:nvSpPr>
          <p:spPr>
            <a:xfrm>
              <a:off x="6270272" y="4217143"/>
              <a:ext cx="47641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−1</a:t>
              </a: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012111E-8D70-334A-866E-90AF4FC9DA4C}"/>
                </a:ext>
              </a:extLst>
            </p:cNvPr>
            <p:cNvCxnSpPr/>
            <p:nvPr/>
          </p:nvCxnSpPr>
          <p:spPr>
            <a:xfrm flipV="1">
              <a:off x="5582998" y="3532392"/>
              <a:ext cx="0" cy="442403"/>
            </a:xfrm>
            <a:prstGeom prst="line">
              <a:avLst/>
            </a:prstGeom>
            <a:ln w="57150">
              <a:solidFill>
                <a:srgbClr val="009900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6890BD6-2840-0440-8098-5138392A7C78}"/>
                </a:ext>
              </a:extLst>
            </p:cNvPr>
            <p:cNvCxnSpPr>
              <a:cxnSpLocks/>
            </p:cNvCxnSpPr>
            <p:nvPr/>
          </p:nvCxnSpPr>
          <p:spPr>
            <a:xfrm>
              <a:off x="5235289" y="3974796"/>
              <a:ext cx="0" cy="442402"/>
            </a:xfrm>
            <a:prstGeom prst="line">
              <a:avLst/>
            </a:prstGeom>
            <a:ln w="57150">
              <a:solidFill>
                <a:srgbClr val="009900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9013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3" grpId="0" animBg="1"/>
      <p:bldP spid="43" grpId="1" animBg="1"/>
      <p:bldP spid="48" grpId="0" uiExpand="1" build="p" animBg="1"/>
      <p:bldP spid="49" grpId="0"/>
      <p:bldP spid="50" grpId="0" animBg="1"/>
      <p:bldP spid="51" grpId="0"/>
      <p:bldP spid="41" grpId="0"/>
      <p:bldP spid="4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55F16CC1-582D-D34D-AB01-62A2C98EE74F}"/>
              </a:ext>
            </a:extLst>
          </p:cNvPr>
          <p:cNvSpPr/>
          <p:nvPr/>
        </p:nvSpPr>
        <p:spPr>
          <a:xfrm>
            <a:off x="4153425" y="2268806"/>
            <a:ext cx="473283" cy="3097041"/>
          </a:xfrm>
          <a:custGeom>
            <a:avLst/>
            <a:gdLst>
              <a:gd name="connsiteX0" fmla="*/ 0 w 473283"/>
              <a:gd name="connsiteY0" fmla="*/ 0 h 3094110"/>
              <a:gd name="connsiteX1" fmla="*/ 473283 w 473283"/>
              <a:gd name="connsiteY1" fmla="*/ 0 h 3094110"/>
              <a:gd name="connsiteX2" fmla="*/ 473283 w 473283"/>
              <a:gd name="connsiteY2" fmla="*/ 3094110 h 3094110"/>
              <a:gd name="connsiteX3" fmla="*/ 0 w 473283"/>
              <a:gd name="connsiteY3" fmla="*/ 3094110 h 3094110"/>
              <a:gd name="connsiteX4" fmla="*/ 0 w 473283"/>
              <a:gd name="connsiteY4" fmla="*/ 0 h 3094110"/>
              <a:gd name="connsiteX0" fmla="*/ 0 w 473283"/>
              <a:gd name="connsiteY0" fmla="*/ 0 h 3094110"/>
              <a:gd name="connsiteX1" fmla="*/ 473283 w 473283"/>
              <a:gd name="connsiteY1" fmla="*/ 0 h 3094110"/>
              <a:gd name="connsiteX2" fmla="*/ 152852 w 473283"/>
              <a:gd name="connsiteY2" fmla="*/ 3094110 h 3094110"/>
              <a:gd name="connsiteX3" fmla="*/ 0 w 473283"/>
              <a:gd name="connsiteY3" fmla="*/ 3094110 h 3094110"/>
              <a:gd name="connsiteX4" fmla="*/ 0 w 473283"/>
              <a:gd name="connsiteY4" fmla="*/ 0 h 3094110"/>
              <a:gd name="connsiteX0" fmla="*/ 0 w 473283"/>
              <a:gd name="connsiteY0" fmla="*/ 0 h 3109741"/>
              <a:gd name="connsiteX1" fmla="*/ 473283 w 473283"/>
              <a:gd name="connsiteY1" fmla="*/ 0 h 3109741"/>
              <a:gd name="connsiteX2" fmla="*/ 191928 w 473283"/>
              <a:gd name="connsiteY2" fmla="*/ 3109741 h 3109741"/>
              <a:gd name="connsiteX3" fmla="*/ 0 w 473283"/>
              <a:gd name="connsiteY3" fmla="*/ 3094110 h 3109741"/>
              <a:gd name="connsiteX4" fmla="*/ 0 w 473283"/>
              <a:gd name="connsiteY4" fmla="*/ 0 h 3109741"/>
              <a:gd name="connsiteX0" fmla="*/ 0 w 473283"/>
              <a:gd name="connsiteY0" fmla="*/ 0 h 3097041"/>
              <a:gd name="connsiteX1" fmla="*/ 473283 w 473283"/>
              <a:gd name="connsiteY1" fmla="*/ 0 h 3097041"/>
              <a:gd name="connsiteX2" fmla="*/ 195103 w 473283"/>
              <a:gd name="connsiteY2" fmla="*/ 3097041 h 3097041"/>
              <a:gd name="connsiteX3" fmla="*/ 0 w 473283"/>
              <a:gd name="connsiteY3" fmla="*/ 3094110 h 3097041"/>
              <a:gd name="connsiteX4" fmla="*/ 0 w 473283"/>
              <a:gd name="connsiteY4" fmla="*/ 0 h 3097041"/>
              <a:gd name="connsiteX0" fmla="*/ 0 w 473283"/>
              <a:gd name="connsiteY0" fmla="*/ 0 h 3097041"/>
              <a:gd name="connsiteX1" fmla="*/ 473283 w 473283"/>
              <a:gd name="connsiteY1" fmla="*/ 0 h 3097041"/>
              <a:gd name="connsiteX2" fmla="*/ 201453 w 473283"/>
              <a:gd name="connsiteY2" fmla="*/ 3097041 h 3097041"/>
              <a:gd name="connsiteX3" fmla="*/ 0 w 473283"/>
              <a:gd name="connsiteY3" fmla="*/ 3094110 h 3097041"/>
              <a:gd name="connsiteX4" fmla="*/ 0 w 473283"/>
              <a:gd name="connsiteY4" fmla="*/ 0 h 3097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283" h="3097041">
                <a:moveTo>
                  <a:pt x="0" y="0"/>
                </a:moveTo>
                <a:lnTo>
                  <a:pt x="473283" y="0"/>
                </a:lnTo>
                <a:lnTo>
                  <a:pt x="201453" y="3097041"/>
                </a:lnTo>
                <a:lnTo>
                  <a:pt x="0" y="309411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34000"/>
            </a:schemeClr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7" name="Rectangle 42">
            <a:extLst>
              <a:ext uri="{FF2B5EF4-FFF2-40B4-BE49-F238E27FC236}">
                <a16:creationId xmlns:a16="http://schemas.microsoft.com/office/drawing/2014/main" id="{53290B1D-8AA9-E748-B584-02C08EE3FEAF}"/>
              </a:ext>
            </a:extLst>
          </p:cNvPr>
          <p:cNvSpPr/>
          <p:nvPr/>
        </p:nvSpPr>
        <p:spPr>
          <a:xfrm>
            <a:off x="4415372" y="2265875"/>
            <a:ext cx="762452" cy="3097041"/>
          </a:xfrm>
          <a:custGeom>
            <a:avLst/>
            <a:gdLst>
              <a:gd name="connsiteX0" fmla="*/ 0 w 473283"/>
              <a:gd name="connsiteY0" fmla="*/ 0 h 3094110"/>
              <a:gd name="connsiteX1" fmla="*/ 473283 w 473283"/>
              <a:gd name="connsiteY1" fmla="*/ 0 h 3094110"/>
              <a:gd name="connsiteX2" fmla="*/ 473283 w 473283"/>
              <a:gd name="connsiteY2" fmla="*/ 3094110 h 3094110"/>
              <a:gd name="connsiteX3" fmla="*/ 0 w 473283"/>
              <a:gd name="connsiteY3" fmla="*/ 3094110 h 3094110"/>
              <a:gd name="connsiteX4" fmla="*/ 0 w 473283"/>
              <a:gd name="connsiteY4" fmla="*/ 0 h 3094110"/>
              <a:gd name="connsiteX0" fmla="*/ 0 w 473283"/>
              <a:gd name="connsiteY0" fmla="*/ 0 h 3094110"/>
              <a:gd name="connsiteX1" fmla="*/ 473283 w 473283"/>
              <a:gd name="connsiteY1" fmla="*/ 0 h 3094110"/>
              <a:gd name="connsiteX2" fmla="*/ 152852 w 473283"/>
              <a:gd name="connsiteY2" fmla="*/ 3094110 h 3094110"/>
              <a:gd name="connsiteX3" fmla="*/ 0 w 473283"/>
              <a:gd name="connsiteY3" fmla="*/ 3094110 h 3094110"/>
              <a:gd name="connsiteX4" fmla="*/ 0 w 473283"/>
              <a:gd name="connsiteY4" fmla="*/ 0 h 3094110"/>
              <a:gd name="connsiteX0" fmla="*/ 0 w 473283"/>
              <a:gd name="connsiteY0" fmla="*/ 0 h 3109741"/>
              <a:gd name="connsiteX1" fmla="*/ 473283 w 473283"/>
              <a:gd name="connsiteY1" fmla="*/ 0 h 3109741"/>
              <a:gd name="connsiteX2" fmla="*/ 191928 w 473283"/>
              <a:gd name="connsiteY2" fmla="*/ 3109741 h 3109741"/>
              <a:gd name="connsiteX3" fmla="*/ 0 w 473283"/>
              <a:gd name="connsiteY3" fmla="*/ 3094110 h 3109741"/>
              <a:gd name="connsiteX4" fmla="*/ 0 w 473283"/>
              <a:gd name="connsiteY4" fmla="*/ 0 h 3109741"/>
              <a:gd name="connsiteX0" fmla="*/ 0 w 473283"/>
              <a:gd name="connsiteY0" fmla="*/ 0 h 3097041"/>
              <a:gd name="connsiteX1" fmla="*/ 473283 w 473283"/>
              <a:gd name="connsiteY1" fmla="*/ 0 h 3097041"/>
              <a:gd name="connsiteX2" fmla="*/ 195103 w 473283"/>
              <a:gd name="connsiteY2" fmla="*/ 3097041 h 3097041"/>
              <a:gd name="connsiteX3" fmla="*/ 0 w 473283"/>
              <a:gd name="connsiteY3" fmla="*/ 3094110 h 3097041"/>
              <a:gd name="connsiteX4" fmla="*/ 0 w 473283"/>
              <a:gd name="connsiteY4" fmla="*/ 0 h 3097041"/>
              <a:gd name="connsiteX0" fmla="*/ 0 w 473283"/>
              <a:gd name="connsiteY0" fmla="*/ 0 h 3097041"/>
              <a:gd name="connsiteX1" fmla="*/ 473283 w 473283"/>
              <a:gd name="connsiteY1" fmla="*/ 0 h 3097041"/>
              <a:gd name="connsiteX2" fmla="*/ 201453 w 473283"/>
              <a:gd name="connsiteY2" fmla="*/ 3097041 h 3097041"/>
              <a:gd name="connsiteX3" fmla="*/ 0 w 473283"/>
              <a:gd name="connsiteY3" fmla="*/ 3094110 h 3097041"/>
              <a:gd name="connsiteX4" fmla="*/ 0 w 473283"/>
              <a:gd name="connsiteY4" fmla="*/ 0 h 3097041"/>
              <a:gd name="connsiteX0" fmla="*/ 289169 w 762452"/>
              <a:gd name="connsiteY0" fmla="*/ 0 h 3097041"/>
              <a:gd name="connsiteX1" fmla="*/ 762452 w 762452"/>
              <a:gd name="connsiteY1" fmla="*/ 0 h 3097041"/>
              <a:gd name="connsiteX2" fmla="*/ 490622 w 762452"/>
              <a:gd name="connsiteY2" fmla="*/ 3097041 h 3097041"/>
              <a:gd name="connsiteX3" fmla="*/ 0 w 762452"/>
              <a:gd name="connsiteY3" fmla="*/ 3094110 h 3097041"/>
              <a:gd name="connsiteX4" fmla="*/ 289169 w 762452"/>
              <a:gd name="connsiteY4" fmla="*/ 0 h 3097041"/>
              <a:gd name="connsiteX0" fmla="*/ 289169 w 762452"/>
              <a:gd name="connsiteY0" fmla="*/ 0 h 3097041"/>
              <a:gd name="connsiteX1" fmla="*/ 762452 w 762452"/>
              <a:gd name="connsiteY1" fmla="*/ 0 h 3097041"/>
              <a:gd name="connsiteX2" fmla="*/ 232714 w 762452"/>
              <a:gd name="connsiteY2" fmla="*/ 3097041 h 3097041"/>
              <a:gd name="connsiteX3" fmla="*/ 0 w 762452"/>
              <a:gd name="connsiteY3" fmla="*/ 3094110 h 3097041"/>
              <a:gd name="connsiteX4" fmla="*/ 289169 w 762452"/>
              <a:gd name="connsiteY4" fmla="*/ 0 h 3097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452" h="3097041">
                <a:moveTo>
                  <a:pt x="289169" y="0"/>
                </a:moveTo>
                <a:lnTo>
                  <a:pt x="762452" y="0"/>
                </a:lnTo>
                <a:lnTo>
                  <a:pt x="232714" y="3097041"/>
                </a:lnTo>
                <a:lnTo>
                  <a:pt x="0" y="3094110"/>
                </a:lnTo>
                <a:lnTo>
                  <a:pt x="289169" y="0"/>
                </a:lnTo>
                <a:close/>
              </a:path>
            </a:pathLst>
          </a:custGeom>
          <a:solidFill>
            <a:schemeClr val="tx1">
              <a:alpha val="34000"/>
            </a:schemeClr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0" name="Rectangle 42">
            <a:extLst>
              <a:ext uri="{FF2B5EF4-FFF2-40B4-BE49-F238E27FC236}">
                <a16:creationId xmlns:a16="http://schemas.microsoft.com/office/drawing/2014/main" id="{A6A0C446-E8A5-2C48-A5F8-8C97F9F0180A}"/>
              </a:ext>
            </a:extLst>
          </p:cNvPr>
          <p:cNvSpPr/>
          <p:nvPr/>
        </p:nvSpPr>
        <p:spPr>
          <a:xfrm>
            <a:off x="4731171" y="2276035"/>
            <a:ext cx="996914" cy="3094110"/>
          </a:xfrm>
          <a:custGeom>
            <a:avLst/>
            <a:gdLst>
              <a:gd name="connsiteX0" fmla="*/ 0 w 473283"/>
              <a:gd name="connsiteY0" fmla="*/ 0 h 3094110"/>
              <a:gd name="connsiteX1" fmla="*/ 473283 w 473283"/>
              <a:gd name="connsiteY1" fmla="*/ 0 h 3094110"/>
              <a:gd name="connsiteX2" fmla="*/ 473283 w 473283"/>
              <a:gd name="connsiteY2" fmla="*/ 3094110 h 3094110"/>
              <a:gd name="connsiteX3" fmla="*/ 0 w 473283"/>
              <a:gd name="connsiteY3" fmla="*/ 3094110 h 3094110"/>
              <a:gd name="connsiteX4" fmla="*/ 0 w 473283"/>
              <a:gd name="connsiteY4" fmla="*/ 0 h 3094110"/>
              <a:gd name="connsiteX0" fmla="*/ 0 w 473283"/>
              <a:gd name="connsiteY0" fmla="*/ 0 h 3094110"/>
              <a:gd name="connsiteX1" fmla="*/ 473283 w 473283"/>
              <a:gd name="connsiteY1" fmla="*/ 0 h 3094110"/>
              <a:gd name="connsiteX2" fmla="*/ 152852 w 473283"/>
              <a:gd name="connsiteY2" fmla="*/ 3094110 h 3094110"/>
              <a:gd name="connsiteX3" fmla="*/ 0 w 473283"/>
              <a:gd name="connsiteY3" fmla="*/ 3094110 h 3094110"/>
              <a:gd name="connsiteX4" fmla="*/ 0 w 473283"/>
              <a:gd name="connsiteY4" fmla="*/ 0 h 3094110"/>
              <a:gd name="connsiteX0" fmla="*/ 0 w 473283"/>
              <a:gd name="connsiteY0" fmla="*/ 0 h 3109741"/>
              <a:gd name="connsiteX1" fmla="*/ 473283 w 473283"/>
              <a:gd name="connsiteY1" fmla="*/ 0 h 3109741"/>
              <a:gd name="connsiteX2" fmla="*/ 191928 w 473283"/>
              <a:gd name="connsiteY2" fmla="*/ 3109741 h 3109741"/>
              <a:gd name="connsiteX3" fmla="*/ 0 w 473283"/>
              <a:gd name="connsiteY3" fmla="*/ 3094110 h 3109741"/>
              <a:gd name="connsiteX4" fmla="*/ 0 w 473283"/>
              <a:gd name="connsiteY4" fmla="*/ 0 h 3109741"/>
              <a:gd name="connsiteX0" fmla="*/ 0 w 473283"/>
              <a:gd name="connsiteY0" fmla="*/ 0 h 3097041"/>
              <a:gd name="connsiteX1" fmla="*/ 473283 w 473283"/>
              <a:gd name="connsiteY1" fmla="*/ 0 h 3097041"/>
              <a:gd name="connsiteX2" fmla="*/ 195103 w 473283"/>
              <a:gd name="connsiteY2" fmla="*/ 3097041 h 3097041"/>
              <a:gd name="connsiteX3" fmla="*/ 0 w 473283"/>
              <a:gd name="connsiteY3" fmla="*/ 3094110 h 3097041"/>
              <a:gd name="connsiteX4" fmla="*/ 0 w 473283"/>
              <a:gd name="connsiteY4" fmla="*/ 0 h 3097041"/>
              <a:gd name="connsiteX0" fmla="*/ 0 w 473283"/>
              <a:gd name="connsiteY0" fmla="*/ 0 h 3097041"/>
              <a:gd name="connsiteX1" fmla="*/ 473283 w 473283"/>
              <a:gd name="connsiteY1" fmla="*/ 0 h 3097041"/>
              <a:gd name="connsiteX2" fmla="*/ 201453 w 473283"/>
              <a:gd name="connsiteY2" fmla="*/ 3097041 h 3097041"/>
              <a:gd name="connsiteX3" fmla="*/ 0 w 473283"/>
              <a:gd name="connsiteY3" fmla="*/ 3094110 h 3097041"/>
              <a:gd name="connsiteX4" fmla="*/ 0 w 473283"/>
              <a:gd name="connsiteY4" fmla="*/ 0 h 3097041"/>
              <a:gd name="connsiteX0" fmla="*/ 289169 w 762452"/>
              <a:gd name="connsiteY0" fmla="*/ 0 h 3097041"/>
              <a:gd name="connsiteX1" fmla="*/ 762452 w 762452"/>
              <a:gd name="connsiteY1" fmla="*/ 0 h 3097041"/>
              <a:gd name="connsiteX2" fmla="*/ 490622 w 762452"/>
              <a:gd name="connsiteY2" fmla="*/ 3097041 h 3097041"/>
              <a:gd name="connsiteX3" fmla="*/ 0 w 762452"/>
              <a:gd name="connsiteY3" fmla="*/ 3094110 h 3097041"/>
              <a:gd name="connsiteX4" fmla="*/ 289169 w 762452"/>
              <a:gd name="connsiteY4" fmla="*/ 0 h 3097041"/>
              <a:gd name="connsiteX0" fmla="*/ 289169 w 762452"/>
              <a:gd name="connsiteY0" fmla="*/ 0 h 3097041"/>
              <a:gd name="connsiteX1" fmla="*/ 762452 w 762452"/>
              <a:gd name="connsiteY1" fmla="*/ 0 h 3097041"/>
              <a:gd name="connsiteX2" fmla="*/ 232714 w 762452"/>
              <a:gd name="connsiteY2" fmla="*/ 3097041 h 3097041"/>
              <a:gd name="connsiteX3" fmla="*/ 0 w 762452"/>
              <a:gd name="connsiteY3" fmla="*/ 3094110 h 3097041"/>
              <a:gd name="connsiteX4" fmla="*/ 289169 w 762452"/>
              <a:gd name="connsiteY4" fmla="*/ 0 h 3097041"/>
              <a:gd name="connsiteX0" fmla="*/ 523631 w 996914"/>
              <a:gd name="connsiteY0" fmla="*/ 0 h 3097041"/>
              <a:gd name="connsiteX1" fmla="*/ 996914 w 996914"/>
              <a:gd name="connsiteY1" fmla="*/ 0 h 3097041"/>
              <a:gd name="connsiteX2" fmla="*/ 467176 w 996914"/>
              <a:gd name="connsiteY2" fmla="*/ 3097041 h 3097041"/>
              <a:gd name="connsiteX3" fmla="*/ 0 w 996914"/>
              <a:gd name="connsiteY3" fmla="*/ 3094110 h 3097041"/>
              <a:gd name="connsiteX4" fmla="*/ 523631 w 996914"/>
              <a:gd name="connsiteY4" fmla="*/ 0 h 3097041"/>
              <a:gd name="connsiteX0" fmla="*/ 523631 w 996914"/>
              <a:gd name="connsiteY0" fmla="*/ 0 h 3094110"/>
              <a:gd name="connsiteX1" fmla="*/ 996914 w 996914"/>
              <a:gd name="connsiteY1" fmla="*/ 0 h 3094110"/>
              <a:gd name="connsiteX2" fmla="*/ 185823 w 996914"/>
              <a:gd name="connsiteY2" fmla="*/ 3089226 h 3094110"/>
              <a:gd name="connsiteX3" fmla="*/ 0 w 996914"/>
              <a:gd name="connsiteY3" fmla="*/ 3094110 h 3094110"/>
              <a:gd name="connsiteX4" fmla="*/ 523631 w 996914"/>
              <a:gd name="connsiteY4" fmla="*/ 0 h 30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6914" h="3094110">
                <a:moveTo>
                  <a:pt x="523631" y="0"/>
                </a:moveTo>
                <a:lnTo>
                  <a:pt x="996914" y="0"/>
                </a:lnTo>
                <a:lnTo>
                  <a:pt x="185823" y="3089226"/>
                </a:lnTo>
                <a:lnTo>
                  <a:pt x="0" y="3094110"/>
                </a:lnTo>
                <a:lnTo>
                  <a:pt x="523631" y="0"/>
                </a:lnTo>
                <a:close/>
              </a:path>
            </a:pathLst>
          </a:custGeom>
          <a:solidFill>
            <a:schemeClr val="tx1">
              <a:alpha val="34000"/>
            </a:schemeClr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9BE413-4BB2-824B-B3A7-D20DBDEBD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1E38491-3CE6-C144-80B0-C06C0D358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Correlating Cathy’s Code with</a:t>
            </a:r>
            <a:br>
              <a:rPr lang="en-US" sz="3600" dirty="0"/>
            </a:br>
            <a:r>
              <a:rPr lang="en-US" sz="3600" dirty="0"/>
              <a:t>Cathy’s CDMA transmission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31214B2-23E5-BF40-8192-9F9EE2918707}"/>
              </a:ext>
            </a:extLst>
          </p:cNvPr>
          <p:cNvGrpSpPr/>
          <p:nvPr/>
        </p:nvGrpSpPr>
        <p:grpSpPr>
          <a:xfrm>
            <a:off x="3992106" y="3373458"/>
            <a:ext cx="1296979" cy="884806"/>
            <a:chOff x="4863211" y="3332337"/>
            <a:chExt cx="1883474" cy="1284916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8F197AD7-706E-2944-981D-70A9D1B320AB}"/>
                </a:ext>
              </a:extLst>
            </p:cNvPr>
            <p:cNvCxnSpPr>
              <a:cxnSpLocks/>
              <a:endCxn id="10" idx="1"/>
            </p:cNvCxnSpPr>
            <p:nvPr/>
          </p:nvCxnSpPr>
          <p:spPr>
            <a:xfrm>
              <a:off x="4863211" y="4417198"/>
              <a:ext cx="1407061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B4BB23E4-8358-EC48-B0C0-F1DF759CDC1E}"/>
                </a:ext>
              </a:extLst>
            </p:cNvPr>
            <p:cNvCxnSpPr>
              <a:cxnSpLocks/>
            </p:cNvCxnSpPr>
            <p:nvPr/>
          </p:nvCxnSpPr>
          <p:spPr>
            <a:xfrm>
              <a:off x="4863211" y="3974795"/>
              <a:ext cx="1798165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2EF89A3-BBC0-2E45-A251-9A54BA23EC51}"/>
                </a:ext>
              </a:extLst>
            </p:cNvPr>
            <p:cNvCxnSpPr>
              <a:cxnSpLocks/>
              <a:endCxn id="9" idx="1"/>
            </p:cNvCxnSpPr>
            <p:nvPr/>
          </p:nvCxnSpPr>
          <p:spPr>
            <a:xfrm>
              <a:off x="4863211" y="3532392"/>
              <a:ext cx="1407061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758E2B3-0A7C-5248-BD7D-5ED70DCB080C}"/>
                </a:ext>
              </a:extLst>
            </p:cNvPr>
            <p:cNvSpPr txBox="1"/>
            <p:nvPr/>
          </p:nvSpPr>
          <p:spPr>
            <a:xfrm>
              <a:off x="6270272" y="3332337"/>
              <a:ext cx="4764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+1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4764F06-1C0B-A145-99F7-4B661B936E1A}"/>
                </a:ext>
              </a:extLst>
            </p:cNvPr>
            <p:cNvSpPr txBox="1"/>
            <p:nvPr/>
          </p:nvSpPr>
          <p:spPr>
            <a:xfrm>
              <a:off x="6270272" y="4217143"/>
              <a:ext cx="4764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−1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D045B60-4CC0-4B41-A7C0-8BA9A4364644}"/>
                </a:ext>
              </a:extLst>
            </p:cNvPr>
            <p:cNvCxnSpPr/>
            <p:nvPr/>
          </p:nvCxnSpPr>
          <p:spPr>
            <a:xfrm flipV="1">
              <a:off x="5582998" y="3532392"/>
              <a:ext cx="0" cy="442403"/>
            </a:xfrm>
            <a:prstGeom prst="line">
              <a:avLst/>
            </a:prstGeom>
            <a:ln w="57150">
              <a:solidFill>
                <a:srgbClr val="009900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435E2BE-A83A-1343-BEC7-7717C73B11C4}"/>
                </a:ext>
              </a:extLst>
            </p:cNvPr>
            <p:cNvCxnSpPr>
              <a:cxnSpLocks/>
            </p:cNvCxnSpPr>
            <p:nvPr/>
          </p:nvCxnSpPr>
          <p:spPr>
            <a:xfrm>
              <a:off x="5235289" y="3974796"/>
              <a:ext cx="0" cy="442402"/>
            </a:xfrm>
            <a:prstGeom prst="line">
              <a:avLst/>
            </a:prstGeom>
            <a:ln w="57150">
              <a:solidFill>
                <a:srgbClr val="009900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3AB6E89-DC17-F445-87B7-54BDF10D7DCE}"/>
              </a:ext>
            </a:extLst>
          </p:cNvPr>
          <p:cNvSpPr txBox="1"/>
          <p:nvPr/>
        </p:nvSpPr>
        <p:spPr>
          <a:xfrm>
            <a:off x="2318327" y="3461918"/>
            <a:ext cx="1528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Cathy’s code </a:t>
            </a:r>
            <a:r>
              <a:rPr lang="en-US" i="1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baseline="30000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cathy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0482323-0407-3440-A289-27369AF5C142}"/>
              </a:ext>
            </a:extLst>
          </p:cNvPr>
          <p:cNvCxnSpPr>
            <a:cxnSpLocks/>
            <a:endCxn id="34" idx="1"/>
          </p:cNvCxnSpPr>
          <p:nvPr/>
        </p:nvCxnSpPr>
        <p:spPr>
          <a:xfrm>
            <a:off x="3992961" y="5667559"/>
            <a:ext cx="2287016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7B1FF22-A55E-1A48-A7E1-3E59BFD940B3}"/>
              </a:ext>
            </a:extLst>
          </p:cNvPr>
          <p:cNvCxnSpPr>
            <a:cxnSpLocks/>
          </p:cNvCxnSpPr>
          <p:nvPr/>
        </p:nvCxnSpPr>
        <p:spPr>
          <a:xfrm>
            <a:off x="3992961" y="5362916"/>
            <a:ext cx="2626670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3103C13-92B8-9E4A-9077-36F24AEABE55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3992961" y="5058273"/>
            <a:ext cx="2287015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629C564-B991-0F48-A010-7CA2BB5481F2}"/>
              </a:ext>
            </a:extLst>
          </p:cNvPr>
          <p:cNvSpPr txBox="1"/>
          <p:nvPr/>
        </p:nvSpPr>
        <p:spPr>
          <a:xfrm>
            <a:off x="6279976" y="4920513"/>
            <a:ext cx="328063" cy="2755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+1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ED7B97-1BF6-E546-BF88-EF8AF9B00FF4}"/>
              </a:ext>
            </a:extLst>
          </p:cNvPr>
          <p:cNvSpPr txBox="1"/>
          <p:nvPr/>
        </p:nvSpPr>
        <p:spPr>
          <a:xfrm>
            <a:off x="6279977" y="5529799"/>
            <a:ext cx="328063" cy="2755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−1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85320FC-48DB-1A47-BBF8-95F1BB4496B3}"/>
              </a:ext>
            </a:extLst>
          </p:cNvPr>
          <p:cNvCxnSpPr>
            <a:cxnSpLocks/>
          </p:cNvCxnSpPr>
          <p:nvPr/>
        </p:nvCxnSpPr>
        <p:spPr>
          <a:xfrm flipV="1">
            <a:off x="4249178" y="5058273"/>
            <a:ext cx="0" cy="304644"/>
          </a:xfrm>
          <a:prstGeom prst="line">
            <a:avLst/>
          </a:prstGeom>
          <a:ln w="57150">
            <a:solidFill>
              <a:schemeClr val="tx1"/>
            </a:solidFill>
            <a:prstDash val="solid"/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64714495-86A9-E94F-8A2B-188FE7DA6760}"/>
              </a:ext>
            </a:extLst>
          </p:cNvPr>
          <p:cNvSpPr txBox="1"/>
          <p:nvPr/>
        </p:nvSpPr>
        <p:spPr>
          <a:xfrm>
            <a:off x="2198345" y="5129689"/>
            <a:ext cx="1759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Correlation</a:t>
            </a:r>
          </a:p>
        </p:txBody>
      </p:sp>
      <p:sp>
        <p:nvSpPr>
          <p:cNvPr id="40" name="Equal 39">
            <a:extLst>
              <a:ext uri="{FF2B5EF4-FFF2-40B4-BE49-F238E27FC236}">
                <a16:creationId xmlns:a16="http://schemas.microsoft.com/office/drawing/2014/main" id="{D2E26314-3624-DE4D-ACE9-1905C4A6EA8D}"/>
              </a:ext>
            </a:extLst>
          </p:cNvPr>
          <p:cNvSpPr/>
          <p:nvPr/>
        </p:nvSpPr>
        <p:spPr>
          <a:xfrm>
            <a:off x="2824877" y="4336228"/>
            <a:ext cx="506321" cy="506321"/>
          </a:xfrm>
          <a:prstGeom prst="mathEqual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8AB79AB-3B46-8848-ABC5-BAE9BF5F18CD}"/>
              </a:ext>
            </a:extLst>
          </p:cNvPr>
          <p:cNvSpPr txBox="1"/>
          <p:nvPr/>
        </p:nvSpPr>
        <p:spPr>
          <a:xfrm>
            <a:off x="2159532" y="1886969"/>
            <a:ext cx="1845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Cathy’s transmission</a:t>
            </a:r>
            <a:endParaRPr lang="en-US" baseline="30000" dirty="0">
              <a:solidFill>
                <a:srgbClr val="009900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459D5B9-86DA-474D-A4C4-76B827B5D9CA}"/>
              </a:ext>
            </a:extLst>
          </p:cNvPr>
          <p:cNvCxnSpPr>
            <a:cxnSpLocks/>
          </p:cNvCxnSpPr>
          <p:nvPr/>
        </p:nvCxnSpPr>
        <p:spPr>
          <a:xfrm>
            <a:off x="3992106" y="2583609"/>
            <a:ext cx="2228940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727C2D3-F8CE-764C-8F9A-CF57F8B84A26}"/>
              </a:ext>
            </a:extLst>
          </p:cNvPr>
          <p:cNvCxnSpPr>
            <a:cxnSpLocks/>
          </p:cNvCxnSpPr>
          <p:nvPr/>
        </p:nvCxnSpPr>
        <p:spPr>
          <a:xfrm>
            <a:off x="3992106" y="2278966"/>
            <a:ext cx="2306361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10E8F1C-C428-C444-8F87-6990474F869A}"/>
              </a:ext>
            </a:extLst>
          </p:cNvPr>
          <p:cNvCxnSpPr>
            <a:cxnSpLocks/>
          </p:cNvCxnSpPr>
          <p:nvPr/>
        </p:nvCxnSpPr>
        <p:spPr>
          <a:xfrm>
            <a:off x="3992106" y="1974323"/>
            <a:ext cx="2283630" cy="381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14D45E2D-4A50-3C4A-A348-DB8B1EB02DD4}"/>
              </a:ext>
            </a:extLst>
          </p:cNvPr>
          <p:cNvSpPr txBox="1"/>
          <p:nvPr/>
        </p:nvSpPr>
        <p:spPr>
          <a:xfrm>
            <a:off x="6275736" y="1793363"/>
            <a:ext cx="328063" cy="2755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+1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7B37DA7-4351-3B4C-A2E2-EB95ADDBE697}"/>
              </a:ext>
            </a:extLst>
          </p:cNvPr>
          <p:cNvSpPr txBox="1"/>
          <p:nvPr/>
        </p:nvSpPr>
        <p:spPr>
          <a:xfrm>
            <a:off x="6275736" y="2386740"/>
            <a:ext cx="328063" cy="2755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−1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8E4C9E5-965F-4A4F-97A7-DBD9DF4CA160}"/>
              </a:ext>
            </a:extLst>
          </p:cNvPr>
          <p:cNvGrpSpPr/>
          <p:nvPr/>
        </p:nvGrpSpPr>
        <p:grpSpPr>
          <a:xfrm>
            <a:off x="2736436" y="2712271"/>
            <a:ext cx="683200" cy="575551"/>
            <a:chOff x="806036" y="2776085"/>
            <a:chExt cx="683200" cy="575551"/>
          </a:xfrm>
        </p:grpSpPr>
        <p:sp>
          <p:nvSpPr>
            <p:cNvPr id="2" name="5-Point Star 1">
              <a:extLst>
                <a:ext uri="{FF2B5EF4-FFF2-40B4-BE49-F238E27FC236}">
                  <a16:creationId xmlns:a16="http://schemas.microsoft.com/office/drawing/2014/main" id="{048433E5-B01B-874D-BEBF-B288702EF578}"/>
                </a:ext>
              </a:extLst>
            </p:cNvPr>
            <p:cNvSpPr/>
            <p:nvPr/>
          </p:nvSpPr>
          <p:spPr>
            <a:xfrm>
              <a:off x="881332" y="2776085"/>
              <a:ext cx="575551" cy="575551"/>
            </a:xfrm>
            <a:prstGeom prst="star5">
              <a:avLst/>
            </a:prstGeom>
            <a:solidFill>
              <a:schemeClr val="tx1">
                <a:alpha val="34000"/>
              </a:schemeClr>
            </a:solidFill>
            <a:ln w="28575">
              <a:noFill/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E9AC834-9540-8F4B-8896-FCDE15BB47DA}"/>
                </a:ext>
              </a:extLst>
            </p:cNvPr>
            <p:cNvSpPr txBox="1"/>
            <p:nvPr/>
          </p:nvSpPr>
          <p:spPr>
            <a:xfrm>
              <a:off x="806036" y="2869548"/>
              <a:ext cx="6832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 charset="0"/>
                  <a:ea typeface="Arial" charset="0"/>
                  <a:cs typeface="Arial" charset="0"/>
                </a:rPr>
                <a:t>corr</a:t>
              </a:r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1E9F8D8-A157-5D48-ADA0-6EEDDF06B4FA}"/>
              </a:ext>
            </a:extLst>
          </p:cNvPr>
          <p:cNvCxnSpPr/>
          <p:nvPr/>
        </p:nvCxnSpPr>
        <p:spPr>
          <a:xfrm flipV="1">
            <a:off x="4521712" y="1931123"/>
            <a:ext cx="0" cy="347843"/>
          </a:xfrm>
          <a:prstGeom prst="line">
            <a:avLst/>
          </a:prstGeom>
          <a:ln w="57150">
            <a:solidFill>
              <a:srgbClr val="009900"/>
            </a:solidFill>
            <a:prstDash val="solid"/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917166F-32BB-4243-BBD3-32B5F92CB5CA}"/>
              </a:ext>
            </a:extLst>
          </p:cNvPr>
          <p:cNvCxnSpPr>
            <a:cxnSpLocks/>
          </p:cNvCxnSpPr>
          <p:nvPr/>
        </p:nvCxnSpPr>
        <p:spPr>
          <a:xfrm>
            <a:off x="4248323" y="2278966"/>
            <a:ext cx="0" cy="347842"/>
          </a:xfrm>
          <a:prstGeom prst="line">
            <a:avLst/>
          </a:prstGeom>
          <a:ln w="57150">
            <a:solidFill>
              <a:srgbClr val="009900"/>
            </a:solidFill>
            <a:prstDash val="solid"/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350179F-EB07-3D40-B46F-37AC55FD5800}"/>
              </a:ext>
            </a:extLst>
          </p:cNvPr>
          <p:cNvCxnSpPr/>
          <p:nvPr/>
        </p:nvCxnSpPr>
        <p:spPr>
          <a:xfrm flipV="1">
            <a:off x="5068489" y="1931123"/>
            <a:ext cx="0" cy="347843"/>
          </a:xfrm>
          <a:prstGeom prst="line">
            <a:avLst/>
          </a:prstGeom>
          <a:ln w="57150">
            <a:solidFill>
              <a:srgbClr val="009900"/>
            </a:solidFill>
            <a:prstDash val="solid"/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89F9A04-CA10-DF4A-9B06-A08D922250B6}"/>
              </a:ext>
            </a:extLst>
          </p:cNvPr>
          <p:cNvCxnSpPr>
            <a:cxnSpLocks/>
          </p:cNvCxnSpPr>
          <p:nvPr/>
        </p:nvCxnSpPr>
        <p:spPr>
          <a:xfrm>
            <a:off x="4795101" y="2278966"/>
            <a:ext cx="0" cy="347842"/>
          </a:xfrm>
          <a:prstGeom prst="line">
            <a:avLst/>
          </a:prstGeom>
          <a:ln w="57150">
            <a:solidFill>
              <a:srgbClr val="009900"/>
            </a:solidFill>
            <a:prstDash val="solid"/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D510CA7-62D5-0F41-85B8-EA0B73C901AC}"/>
              </a:ext>
            </a:extLst>
          </p:cNvPr>
          <p:cNvCxnSpPr/>
          <p:nvPr/>
        </p:nvCxnSpPr>
        <p:spPr>
          <a:xfrm flipV="1">
            <a:off x="5341878" y="1931123"/>
            <a:ext cx="0" cy="347843"/>
          </a:xfrm>
          <a:prstGeom prst="line">
            <a:avLst/>
          </a:prstGeom>
          <a:ln w="57150">
            <a:solidFill>
              <a:srgbClr val="009900"/>
            </a:solidFill>
            <a:prstDash val="solid"/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B6F35E0-97AB-CD49-8FC1-5FC5394081EA}"/>
              </a:ext>
            </a:extLst>
          </p:cNvPr>
          <p:cNvCxnSpPr>
            <a:cxnSpLocks/>
          </p:cNvCxnSpPr>
          <p:nvPr/>
        </p:nvCxnSpPr>
        <p:spPr>
          <a:xfrm>
            <a:off x="5615267" y="2278966"/>
            <a:ext cx="0" cy="347842"/>
          </a:xfrm>
          <a:prstGeom prst="line">
            <a:avLst/>
          </a:prstGeom>
          <a:ln w="57150">
            <a:solidFill>
              <a:srgbClr val="009900"/>
            </a:solidFill>
            <a:prstDash val="solid"/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6B87A02-D23E-1143-AB7D-7F728E4D61AF}"/>
              </a:ext>
            </a:extLst>
          </p:cNvPr>
          <p:cNvCxnSpPr>
            <a:cxnSpLocks/>
          </p:cNvCxnSpPr>
          <p:nvPr/>
        </p:nvCxnSpPr>
        <p:spPr>
          <a:xfrm flipV="1">
            <a:off x="4521712" y="5051526"/>
            <a:ext cx="0" cy="304644"/>
          </a:xfrm>
          <a:prstGeom prst="line">
            <a:avLst/>
          </a:prstGeom>
          <a:ln w="57150">
            <a:solidFill>
              <a:schemeClr val="tx1"/>
            </a:solidFill>
            <a:prstDash val="solid"/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212D809-A215-5E41-B084-FC1234A1A43D}"/>
              </a:ext>
            </a:extLst>
          </p:cNvPr>
          <p:cNvCxnSpPr>
            <a:cxnSpLocks/>
          </p:cNvCxnSpPr>
          <p:nvPr/>
        </p:nvCxnSpPr>
        <p:spPr>
          <a:xfrm>
            <a:off x="4803428" y="5356170"/>
            <a:ext cx="0" cy="311389"/>
          </a:xfrm>
          <a:prstGeom prst="line">
            <a:avLst/>
          </a:prstGeom>
          <a:ln w="57150">
            <a:solidFill>
              <a:schemeClr val="tx1"/>
            </a:solidFill>
            <a:prstDash val="solid"/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E5C3C873-0BD6-0D45-9BC5-40810E83AAFF}"/>
              </a:ext>
            </a:extLst>
          </p:cNvPr>
          <p:cNvSpPr/>
          <p:nvPr/>
        </p:nvSpPr>
        <p:spPr>
          <a:xfrm>
            <a:off x="2334585" y="5872875"/>
            <a:ext cx="27029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sent:    </a:t>
            </a:r>
            <a:r>
              <a:rPr lang="en-US" dirty="0">
                <a:solidFill>
                  <a:srgbClr val="009900"/>
                </a:solidFill>
                <a:latin typeface="Courier" pitchFamily="2" charset="0"/>
              </a:rPr>
              <a:t>0 0 1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42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 L 0.04166 -0.0004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6 -0.00046 L 0.08593 -0.00046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67" grpId="0" animBg="1"/>
      <p:bldP spid="67" grpId="1" animBg="1"/>
      <p:bldP spid="70" grpId="0" animBg="1"/>
      <p:bldP spid="70" grpId="1" animBg="1"/>
      <p:bldP spid="2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6">
            <a:extLst>
              <a:ext uri="{FF2B5EF4-FFF2-40B4-BE49-F238E27FC236}">
                <a16:creationId xmlns:a16="http://schemas.microsoft.com/office/drawing/2014/main" id="{7F5FEF20-6C92-BF48-9620-727C316A8089}"/>
              </a:ext>
            </a:extLst>
          </p:cNvPr>
          <p:cNvSpPr/>
          <p:nvPr/>
        </p:nvSpPr>
        <p:spPr>
          <a:xfrm>
            <a:off x="721990" y="2694382"/>
            <a:ext cx="1326694" cy="3328518"/>
          </a:xfrm>
          <a:custGeom>
            <a:avLst/>
            <a:gdLst>
              <a:gd name="connsiteX0" fmla="*/ 0 w 1752052"/>
              <a:gd name="connsiteY0" fmla="*/ 3328518 h 3328518"/>
              <a:gd name="connsiteX1" fmla="*/ 438013 w 1752052"/>
              <a:gd name="connsiteY1" fmla="*/ 0 h 3328518"/>
              <a:gd name="connsiteX2" fmla="*/ 1752052 w 1752052"/>
              <a:gd name="connsiteY2" fmla="*/ 0 h 3328518"/>
              <a:gd name="connsiteX3" fmla="*/ 1314039 w 1752052"/>
              <a:gd name="connsiteY3" fmla="*/ 3328518 h 3328518"/>
              <a:gd name="connsiteX4" fmla="*/ 0 w 1752052"/>
              <a:gd name="connsiteY4" fmla="*/ 3328518 h 3328518"/>
              <a:gd name="connsiteX0" fmla="*/ 12655 w 1764707"/>
              <a:gd name="connsiteY0" fmla="*/ 3328518 h 3328518"/>
              <a:gd name="connsiteX1" fmla="*/ 0 w 1764707"/>
              <a:gd name="connsiteY1" fmla="*/ 0 h 3328518"/>
              <a:gd name="connsiteX2" fmla="*/ 1764707 w 1764707"/>
              <a:gd name="connsiteY2" fmla="*/ 0 h 3328518"/>
              <a:gd name="connsiteX3" fmla="*/ 1326694 w 1764707"/>
              <a:gd name="connsiteY3" fmla="*/ 3328518 h 3328518"/>
              <a:gd name="connsiteX4" fmla="*/ 12655 w 1764707"/>
              <a:gd name="connsiteY4" fmla="*/ 3328518 h 3328518"/>
              <a:gd name="connsiteX0" fmla="*/ 12655 w 1326694"/>
              <a:gd name="connsiteY0" fmla="*/ 3328518 h 3328518"/>
              <a:gd name="connsiteX1" fmla="*/ 0 w 1326694"/>
              <a:gd name="connsiteY1" fmla="*/ 0 h 3328518"/>
              <a:gd name="connsiteX2" fmla="*/ 438827 w 1326694"/>
              <a:gd name="connsiteY2" fmla="*/ 0 h 3328518"/>
              <a:gd name="connsiteX3" fmla="*/ 1326694 w 1326694"/>
              <a:gd name="connsiteY3" fmla="*/ 3328518 h 3328518"/>
              <a:gd name="connsiteX4" fmla="*/ 12655 w 1326694"/>
              <a:gd name="connsiteY4" fmla="*/ 3328518 h 3328518"/>
              <a:gd name="connsiteX0" fmla="*/ 1136061 w 1326694"/>
              <a:gd name="connsiteY0" fmla="*/ 3328518 h 3328518"/>
              <a:gd name="connsiteX1" fmla="*/ 0 w 1326694"/>
              <a:gd name="connsiteY1" fmla="*/ 0 h 3328518"/>
              <a:gd name="connsiteX2" fmla="*/ 438827 w 1326694"/>
              <a:gd name="connsiteY2" fmla="*/ 0 h 3328518"/>
              <a:gd name="connsiteX3" fmla="*/ 1326694 w 1326694"/>
              <a:gd name="connsiteY3" fmla="*/ 3328518 h 3328518"/>
              <a:gd name="connsiteX4" fmla="*/ 1136061 w 1326694"/>
              <a:gd name="connsiteY4" fmla="*/ 3328518 h 3328518"/>
              <a:gd name="connsiteX0" fmla="*/ 1136061 w 1326694"/>
              <a:gd name="connsiteY0" fmla="*/ 3328518 h 3328518"/>
              <a:gd name="connsiteX1" fmla="*/ 0 w 1326694"/>
              <a:gd name="connsiteY1" fmla="*/ 0 h 3328518"/>
              <a:gd name="connsiteX2" fmla="*/ 438827 w 1326694"/>
              <a:gd name="connsiteY2" fmla="*/ 0 h 3328518"/>
              <a:gd name="connsiteX3" fmla="*/ 1326694 w 1326694"/>
              <a:gd name="connsiteY3" fmla="*/ 3328518 h 3328518"/>
              <a:gd name="connsiteX4" fmla="*/ 1136061 w 1326694"/>
              <a:gd name="connsiteY4" fmla="*/ 3328518 h 3328518"/>
              <a:gd name="connsiteX0" fmla="*/ 1136061 w 1326694"/>
              <a:gd name="connsiteY0" fmla="*/ 3328518 h 3328518"/>
              <a:gd name="connsiteX1" fmla="*/ 0 w 1326694"/>
              <a:gd name="connsiteY1" fmla="*/ 0 h 3328518"/>
              <a:gd name="connsiteX2" fmla="*/ 438827 w 1326694"/>
              <a:gd name="connsiteY2" fmla="*/ 0 h 3328518"/>
              <a:gd name="connsiteX3" fmla="*/ 1326694 w 1326694"/>
              <a:gd name="connsiteY3" fmla="*/ 3328518 h 3328518"/>
              <a:gd name="connsiteX4" fmla="*/ 1136061 w 1326694"/>
              <a:gd name="connsiteY4" fmla="*/ 3328518 h 3328518"/>
              <a:gd name="connsiteX0" fmla="*/ 1136061 w 1326694"/>
              <a:gd name="connsiteY0" fmla="*/ 3328518 h 3328518"/>
              <a:gd name="connsiteX1" fmla="*/ 0 w 1326694"/>
              <a:gd name="connsiteY1" fmla="*/ 0 h 3328518"/>
              <a:gd name="connsiteX2" fmla="*/ 438827 w 1326694"/>
              <a:gd name="connsiteY2" fmla="*/ 0 h 3328518"/>
              <a:gd name="connsiteX3" fmla="*/ 1326694 w 1326694"/>
              <a:gd name="connsiteY3" fmla="*/ 3328518 h 3328518"/>
              <a:gd name="connsiteX4" fmla="*/ 1136061 w 1326694"/>
              <a:gd name="connsiteY4" fmla="*/ 3328518 h 3328518"/>
              <a:gd name="connsiteX0" fmla="*/ 1136061 w 1326694"/>
              <a:gd name="connsiteY0" fmla="*/ 3328518 h 3328518"/>
              <a:gd name="connsiteX1" fmla="*/ 0 w 1326694"/>
              <a:gd name="connsiteY1" fmla="*/ 0 h 3328518"/>
              <a:gd name="connsiteX2" fmla="*/ 438827 w 1326694"/>
              <a:gd name="connsiteY2" fmla="*/ 0 h 3328518"/>
              <a:gd name="connsiteX3" fmla="*/ 1326694 w 1326694"/>
              <a:gd name="connsiteY3" fmla="*/ 3328518 h 3328518"/>
              <a:gd name="connsiteX4" fmla="*/ 1136061 w 1326694"/>
              <a:gd name="connsiteY4" fmla="*/ 3328518 h 3328518"/>
              <a:gd name="connsiteX0" fmla="*/ 1136061 w 1326694"/>
              <a:gd name="connsiteY0" fmla="*/ 3328518 h 3328518"/>
              <a:gd name="connsiteX1" fmla="*/ 0 w 1326694"/>
              <a:gd name="connsiteY1" fmla="*/ 0 h 3328518"/>
              <a:gd name="connsiteX2" fmla="*/ 438827 w 1326694"/>
              <a:gd name="connsiteY2" fmla="*/ 0 h 3328518"/>
              <a:gd name="connsiteX3" fmla="*/ 1326694 w 1326694"/>
              <a:gd name="connsiteY3" fmla="*/ 3328518 h 3328518"/>
              <a:gd name="connsiteX4" fmla="*/ 1136061 w 1326694"/>
              <a:gd name="connsiteY4" fmla="*/ 3328518 h 3328518"/>
              <a:gd name="connsiteX0" fmla="*/ 1136061 w 1326694"/>
              <a:gd name="connsiteY0" fmla="*/ 3328518 h 3328518"/>
              <a:gd name="connsiteX1" fmla="*/ 0 w 1326694"/>
              <a:gd name="connsiteY1" fmla="*/ 0 h 3328518"/>
              <a:gd name="connsiteX2" fmla="*/ 438827 w 1326694"/>
              <a:gd name="connsiteY2" fmla="*/ 0 h 3328518"/>
              <a:gd name="connsiteX3" fmla="*/ 1326694 w 1326694"/>
              <a:gd name="connsiteY3" fmla="*/ 3328518 h 3328518"/>
              <a:gd name="connsiteX4" fmla="*/ 1136061 w 1326694"/>
              <a:gd name="connsiteY4" fmla="*/ 3328518 h 3328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6694" h="3328518">
                <a:moveTo>
                  <a:pt x="1136061" y="3328518"/>
                </a:moveTo>
                <a:cubicBezTo>
                  <a:pt x="772614" y="2277795"/>
                  <a:pt x="369978" y="1089911"/>
                  <a:pt x="0" y="0"/>
                </a:cubicBezTo>
                <a:lnTo>
                  <a:pt x="438827" y="0"/>
                </a:lnTo>
                <a:cubicBezTo>
                  <a:pt x="741315" y="1129101"/>
                  <a:pt x="1043801" y="2232075"/>
                  <a:pt x="1326694" y="3328518"/>
                </a:cubicBezTo>
                <a:lnTo>
                  <a:pt x="1136061" y="3328518"/>
                </a:lnTo>
                <a:close/>
              </a:path>
            </a:pathLst>
          </a:custGeom>
          <a:solidFill>
            <a:schemeClr val="tx1">
              <a:alpha val="34000"/>
            </a:schemeClr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7" name="Parallelogram 6">
            <a:extLst>
              <a:ext uri="{FF2B5EF4-FFF2-40B4-BE49-F238E27FC236}">
                <a16:creationId xmlns:a16="http://schemas.microsoft.com/office/drawing/2014/main" id="{D0B38C7E-6491-A84C-804D-D92FFB26FA57}"/>
              </a:ext>
            </a:extLst>
          </p:cNvPr>
          <p:cNvSpPr/>
          <p:nvPr/>
        </p:nvSpPr>
        <p:spPr>
          <a:xfrm>
            <a:off x="1152360" y="2691266"/>
            <a:ext cx="1143814" cy="3328518"/>
          </a:xfrm>
          <a:custGeom>
            <a:avLst/>
            <a:gdLst>
              <a:gd name="connsiteX0" fmla="*/ 0 w 1752052"/>
              <a:gd name="connsiteY0" fmla="*/ 3328518 h 3328518"/>
              <a:gd name="connsiteX1" fmla="*/ 438013 w 1752052"/>
              <a:gd name="connsiteY1" fmla="*/ 0 h 3328518"/>
              <a:gd name="connsiteX2" fmla="*/ 1752052 w 1752052"/>
              <a:gd name="connsiteY2" fmla="*/ 0 h 3328518"/>
              <a:gd name="connsiteX3" fmla="*/ 1314039 w 1752052"/>
              <a:gd name="connsiteY3" fmla="*/ 3328518 h 3328518"/>
              <a:gd name="connsiteX4" fmla="*/ 0 w 1752052"/>
              <a:gd name="connsiteY4" fmla="*/ 3328518 h 3328518"/>
              <a:gd name="connsiteX0" fmla="*/ 12655 w 1764707"/>
              <a:gd name="connsiteY0" fmla="*/ 3328518 h 3328518"/>
              <a:gd name="connsiteX1" fmla="*/ 0 w 1764707"/>
              <a:gd name="connsiteY1" fmla="*/ 0 h 3328518"/>
              <a:gd name="connsiteX2" fmla="*/ 1764707 w 1764707"/>
              <a:gd name="connsiteY2" fmla="*/ 0 h 3328518"/>
              <a:gd name="connsiteX3" fmla="*/ 1326694 w 1764707"/>
              <a:gd name="connsiteY3" fmla="*/ 3328518 h 3328518"/>
              <a:gd name="connsiteX4" fmla="*/ 12655 w 1764707"/>
              <a:gd name="connsiteY4" fmla="*/ 3328518 h 3328518"/>
              <a:gd name="connsiteX0" fmla="*/ 12655 w 1326694"/>
              <a:gd name="connsiteY0" fmla="*/ 3328518 h 3328518"/>
              <a:gd name="connsiteX1" fmla="*/ 0 w 1326694"/>
              <a:gd name="connsiteY1" fmla="*/ 0 h 3328518"/>
              <a:gd name="connsiteX2" fmla="*/ 438827 w 1326694"/>
              <a:gd name="connsiteY2" fmla="*/ 0 h 3328518"/>
              <a:gd name="connsiteX3" fmla="*/ 1326694 w 1326694"/>
              <a:gd name="connsiteY3" fmla="*/ 3328518 h 3328518"/>
              <a:gd name="connsiteX4" fmla="*/ 12655 w 1326694"/>
              <a:gd name="connsiteY4" fmla="*/ 3328518 h 3328518"/>
              <a:gd name="connsiteX0" fmla="*/ 1136061 w 1326694"/>
              <a:gd name="connsiteY0" fmla="*/ 3328518 h 3328518"/>
              <a:gd name="connsiteX1" fmla="*/ 0 w 1326694"/>
              <a:gd name="connsiteY1" fmla="*/ 0 h 3328518"/>
              <a:gd name="connsiteX2" fmla="*/ 438827 w 1326694"/>
              <a:gd name="connsiteY2" fmla="*/ 0 h 3328518"/>
              <a:gd name="connsiteX3" fmla="*/ 1326694 w 1326694"/>
              <a:gd name="connsiteY3" fmla="*/ 3328518 h 3328518"/>
              <a:gd name="connsiteX4" fmla="*/ 1136061 w 1326694"/>
              <a:gd name="connsiteY4" fmla="*/ 3328518 h 3328518"/>
              <a:gd name="connsiteX0" fmla="*/ 1136061 w 1326694"/>
              <a:gd name="connsiteY0" fmla="*/ 3328518 h 3328518"/>
              <a:gd name="connsiteX1" fmla="*/ 0 w 1326694"/>
              <a:gd name="connsiteY1" fmla="*/ 0 h 3328518"/>
              <a:gd name="connsiteX2" fmla="*/ 438827 w 1326694"/>
              <a:gd name="connsiteY2" fmla="*/ 0 h 3328518"/>
              <a:gd name="connsiteX3" fmla="*/ 1326694 w 1326694"/>
              <a:gd name="connsiteY3" fmla="*/ 3328518 h 3328518"/>
              <a:gd name="connsiteX4" fmla="*/ 1136061 w 1326694"/>
              <a:gd name="connsiteY4" fmla="*/ 3328518 h 3328518"/>
              <a:gd name="connsiteX0" fmla="*/ 1136061 w 1326694"/>
              <a:gd name="connsiteY0" fmla="*/ 3328518 h 3328518"/>
              <a:gd name="connsiteX1" fmla="*/ 0 w 1326694"/>
              <a:gd name="connsiteY1" fmla="*/ 0 h 3328518"/>
              <a:gd name="connsiteX2" fmla="*/ 438827 w 1326694"/>
              <a:gd name="connsiteY2" fmla="*/ 0 h 3328518"/>
              <a:gd name="connsiteX3" fmla="*/ 1326694 w 1326694"/>
              <a:gd name="connsiteY3" fmla="*/ 3328518 h 3328518"/>
              <a:gd name="connsiteX4" fmla="*/ 1136061 w 1326694"/>
              <a:gd name="connsiteY4" fmla="*/ 3328518 h 3328518"/>
              <a:gd name="connsiteX0" fmla="*/ 1136061 w 1326694"/>
              <a:gd name="connsiteY0" fmla="*/ 3328518 h 3328518"/>
              <a:gd name="connsiteX1" fmla="*/ 0 w 1326694"/>
              <a:gd name="connsiteY1" fmla="*/ 0 h 3328518"/>
              <a:gd name="connsiteX2" fmla="*/ 438827 w 1326694"/>
              <a:gd name="connsiteY2" fmla="*/ 0 h 3328518"/>
              <a:gd name="connsiteX3" fmla="*/ 1326694 w 1326694"/>
              <a:gd name="connsiteY3" fmla="*/ 3328518 h 3328518"/>
              <a:gd name="connsiteX4" fmla="*/ 1136061 w 1326694"/>
              <a:gd name="connsiteY4" fmla="*/ 3328518 h 3328518"/>
              <a:gd name="connsiteX0" fmla="*/ 1136061 w 1326694"/>
              <a:gd name="connsiteY0" fmla="*/ 3328518 h 3328518"/>
              <a:gd name="connsiteX1" fmla="*/ 0 w 1326694"/>
              <a:gd name="connsiteY1" fmla="*/ 0 h 3328518"/>
              <a:gd name="connsiteX2" fmla="*/ 438827 w 1326694"/>
              <a:gd name="connsiteY2" fmla="*/ 0 h 3328518"/>
              <a:gd name="connsiteX3" fmla="*/ 1326694 w 1326694"/>
              <a:gd name="connsiteY3" fmla="*/ 3328518 h 3328518"/>
              <a:gd name="connsiteX4" fmla="*/ 1136061 w 1326694"/>
              <a:gd name="connsiteY4" fmla="*/ 3328518 h 3328518"/>
              <a:gd name="connsiteX0" fmla="*/ 1136061 w 1326694"/>
              <a:gd name="connsiteY0" fmla="*/ 3328518 h 3328518"/>
              <a:gd name="connsiteX1" fmla="*/ 0 w 1326694"/>
              <a:gd name="connsiteY1" fmla="*/ 0 h 3328518"/>
              <a:gd name="connsiteX2" fmla="*/ 438827 w 1326694"/>
              <a:gd name="connsiteY2" fmla="*/ 0 h 3328518"/>
              <a:gd name="connsiteX3" fmla="*/ 1326694 w 1326694"/>
              <a:gd name="connsiteY3" fmla="*/ 3328518 h 3328518"/>
              <a:gd name="connsiteX4" fmla="*/ 1136061 w 1326694"/>
              <a:gd name="connsiteY4" fmla="*/ 3328518 h 3328518"/>
              <a:gd name="connsiteX0" fmla="*/ 1136061 w 1326694"/>
              <a:gd name="connsiteY0" fmla="*/ 3328518 h 3328518"/>
              <a:gd name="connsiteX1" fmla="*/ 0 w 1326694"/>
              <a:gd name="connsiteY1" fmla="*/ 0 h 3328518"/>
              <a:gd name="connsiteX2" fmla="*/ 438827 w 1326694"/>
              <a:gd name="connsiteY2" fmla="*/ 0 h 3328518"/>
              <a:gd name="connsiteX3" fmla="*/ 1326694 w 1326694"/>
              <a:gd name="connsiteY3" fmla="*/ 3328518 h 3328518"/>
              <a:gd name="connsiteX4" fmla="*/ 1136061 w 1326694"/>
              <a:gd name="connsiteY4" fmla="*/ 3328518 h 3328518"/>
              <a:gd name="connsiteX0" fmla="*/ 985838 w 1326694"/>
              <a:gd name="connsiteY0" fmla="*/ 3328518 h 3328518"/>
              <a:gd name="connsiteX1" fmla="*/ 0 w 1326694"/>
              <a:gd name="connsiteY1" fmla="*/ 0 h 3328518"/>
              <a:gd name="connsiteX2" fmla="*/ 438827 w 1326694"/>
              <a:gd name="connsiteY2" fmla="*/ 0 h 3328518"/>
              <a:gd name="connsiteX3" fmla="*/ 1326694 w 1326694"/>
              <a:gd name="connsiteY3" fmla="*/ 3328518 h 3328518"/>
              <a:gd name="connsiteX4" fmla="*/ 985838 w 1326694"/>
              <a:gd name="connsiteY4" fmla="*/ 3328518 h 3328518"/>
              <a:gd name="connsiteX0" fmla="*/ 985838 w 1326694"/>
              <a:gd name="connsiteY0" fmla="*/ 3328518 h 3328518"/>
              <a:gd name="connsiteX1" fmla="*/ 0 w 1326694"/>
              <a:gd name="connsiteY1" fmla="*/ 0 h 3328518"/>
              <a:gd name="connsiteX2" fmla="*/ 438827 w 1326694"/>
              <a:gd name="connsiteY2" fmla="*/ 0 h 3328518"/>
              <a:gd name="connsiteX3" fmla="*/ 1326694 w 1326694"/>
              <a:gd name="connsiteY3" fmla="*/ 3328518 h 3328518"/>
              <a:gd name="connsiteX4" fmla="*/ 985838 w 1326694"/>
              <a:gd name="connsiteY4" fmla="*/ 3328518 h 3328518"/>
              <a:gd name="connsiteX0" fmla="*/ 985838 w 1326694"/>
              <a:gd name="connsiteY0" fmla="*/ 3328518 h 3328518"/>
              <a:gd name="connsiteX1" fmla="*/ 0 w 1326694"/>
              <a:gd name="connsiteY1" fmla="*/ 0 h 3328518"/>
              <a:gd name="connsiteX2" fmla="*/ 438827 w 1326694"/>
              <a:gd name="connsiteY2" fmla="*/ 0 h 3328518"/>
              <a:gd name="connsiteX3" fmla="*/ 1326694 w 1326694"/>
              <a:gd name="connsiteY3" fmla="*/ 3328518 h 3328518"/>
              <a:gd name="connsiteX4" fmla="*/ 985838 w 1326694"/>
              <a:gd name="connsiteY4" fmla="*/ 3328518 h 3328518"/>
              <a:gd name="connsiteX0" fmla="*/ 985838 w 1143814"/>
              <a:gd name="connsiteY0" fmla="*/ 3328518 h 3328518"/>
              <a:gd name="connsiteX1" fmla="*/ 0 w 1143814"/>
              <a:gd name="connsiteY1" fmla="*/ 0 h 3328518"/>
              <a:gd name="connsiteX2" fmla="*/ 438827 w 1143814"/>
              <a:gd name="connsiteY2" fmla="*/ 0 h 3328518"/>
              <a:gd name="connsiteX3" fmla="*/ 1143814 w 1143814"/>
              <a:gd name="connsiteY3" fmla="*/ 3328518 h 3328518"/>
              <a:gd name="connsiteX4" fmla="*/ 985838 w 1143814"/>
              <a:gd name="connsiteY4" fmla="*/ 3328518 h 3328518"/>
              <a:gd name="connsiteX0" fmla="*/ 985838 w 1143814"/>
              <a:gd name="connsiteY0" fmla="*/ 3328518 h 3328518"/>
              <a:gd name="connsiteX1" fmla="*/ 0 w 1143814"/>
              <a:gd name="connsiteY1" fmla="*/ 0 h 3328518"/>
              <a:gd name="connsiteX2" fmla="*/ 438827 w 1143814"/>
              <a:gd name="connsiteY2" fmla="*/ 0 h 3328518"/>
              <a:gd name="connsiteX3" fmla="*/ 1143814 w 1143814"/>
              <a:gd name="connsiteY3" fmla="*/ 3328518 h 3328518"/>
              <a:gd name="connsiteX4" fmla="*/ 985838 w 1143814"/>
              <a:gd name="connsiteY4" fmla="*/ 3328518 h 3328518"/>
              <a:gd name="connsiteX0" fmla="*/ 985838 w 1143814"/>
              <a:gd name="connsiteY0" fmla="*/ 3328518 h 3328518"/>
              <a:gd name="connsiteX1" fmla="*/ 0 w 1143814"/>
              <a:gd name="connsiteY1" fmla="*/ 0 h 3328518"/>
              <a:gd name="connsiteX2" fmla="*/ 438827 w 1143814"/>
              <a:gd name="connsiteY2" fmla="*/ 0 h 3328518"/>
              <a:gd name="connsiteX3" fmla="*/ 1143814 w 1143814"/>
              <a:gd name="connsiteY3" fmla="*/ 3328518 h 3328518"/>
              <a:gd name="connsiteX4" fmla="*/ 985838 w 1143814"/>
              <a:gd name="connsiteY4" fmla="*/ 3328518 h 3328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814" h="3328518">
                <a:moveTo>
                  <a:pt x="985838" y="3328518"/>
                </a:moveTo>
                <a:cubicBezTo>
                  <a:pt x="700769" y="2277795"/>
                  <a:pt x="369978" y="1089911"/>
                  <a:pt x="0" y="0"/>
                </a:cubicBezTo>
                <a:lnTo>
                  <a:pt x="438827" y="0"/>
                </a:lnTo>
                <a:cubicBezTo>
                  <a:pt x="597623" y="717621"/>
                  <a:pt x="932767" y="2238606"/>
                  <a:pt x="1143814" y="3328518"/>
                </a:cubicBezTo>
                <a:lnTo>
                  <a:pt x="985838" y="3328518"/>
                </a:lnTo>
                <a:close/>
              </a:path>
            </a:pathLst>
          </a:custGeom>
          <a:solidFill>
            <a:schemeClr val="tx1">
              <a:alpha val="34000"/>
            </a:schemeClr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4" name="Parallelogram 6">
            <a:extLst>
              <a:ext uri="{FF2B5EF4-FFF2-40B4-BE49-F238E27FC236}">
                <a16:creationId xmlns:a16="http://schemas.microsoft.com/office/drawing/2014/main" id="{57A2BE92-32C9-984F-9359-7AA4C78DD87E}"/>
              </a:ext>
            </a:extLst>
          </p:cNvPr>
          <p:cNvSpPr/>
          <p:nvPr/>
        </p:nvSpPr>
        <p:spPr>
          <a:xfrm>
            <a:off x="1591903" y="2687635"/>
            <a:ext cx="1000123" cy="3335049"/>
          </a:xfrm>
          <a:custGeom>
            <a:avLst/>
            <a:gdLst>
              <a:gd name="connsiteX0" fmla="*/ 0 w 1752052"/>
              <a:gd name="connsiteY0" fmla="*/ 3328518 h 3328518"/>
              <a:gd name="connsiteX1" fmla="*/ 438013 w 1752052"/>
              <a:gd name="connsiteY1" fmla="*/ 0 h 3328518"/>
              <a:gd name="connsiteX2" fmla="*/ 1752052 w 1752052"/>
              <a:gd name="connsiteY2" fmla="*/ 0 h 3328518"/>
              <a:gd name="connsiteX3" fmla="*/ 1314039 w 1752052"/>
              <a:gd name="connsiteY3" fmla="*/ 3328518 h 3328518"/>
              <a:gd name="connsiteX4" fmla="*/ 0 w 1752052"/>
              <a:gd name="connsiteY4" fmla="*/ 3328518 h 3328518"/>
              <a:gd name="connsiteX0" fmla="*/ 12655 w 1764707"/>
              <a:gd name="connsiteY0" fmla="*/ 3328518 h 3328518"/>
              <a:gd name="connsiteX1" fmla="*/ 0 w 1764707"/>
              <a:gd name="connsiteY1" fmla="*/ 0 h 3328518"/>
              <a:gd name="connsiteX2" fmla="*/ 1764707 w 1764707"/>
              <a:gd name="connsiteY2" fmla="*/ 0 h 3328518"/>
              <a:gd name="connsiteX3" fmla="*/ 1326694 w 1764707"/>
              <a:gd name="connsiteY3" fmla="*/ 3328518 h 3328518"/>
              <a:gd name="connsiteX4" fmla="*/ 12655 w 1764707"/>
              <a:gd name="connsiteY4" fmla="*/ 3328518 h 3328518"/>
              <a:gd name="connsiteX0" fmla="*/ 12655 w 1326694"/>
              <a:gd name="connsiteY0" fmla="*/ 3328518 h 3328518"/>
              <a:gd name="connsiteX1" fmla="*/ 0 w 1326694"/>
              <a:gd name="connsiteY1" fmla="*/ 0 h 3328518"/>
              <a:gd name="connsiteX2" fmla="*/ 438827 w 1326694"/>
              <a:gd name="connsiteY2" fmla="*/ 0 h 3328518"/>
              <a:gd name="connsiteX3" fmla="*/ 1326694 w 1326694"/>
              <a:gd name="connsiteY3" fmla="*/ 3328518 h 3328518"/>
              <a:gd name="connsiteX4" fmla="*/ 12655 w 1326694"/>
              <a:gd name="connsiteY4" fmla="*/ 3328518 h 3328518"/>
              <a:gd name="connsiteX0" fmla="*/ 1136061 w 1326694"/>
              <a:gd name="connsiteY0" fmla="*/ 3328518 h 3328518"/>
              <a:gd name="connsiteX1" fmla="*/ 0 w 1326694"/>
              <a:gd name="connsiteY1" fmla="*/ 0 h 3328518"/>
              <a:gd name="connsiteX2" fmla="*/ 438827 w 1326694"/>
              <a:gd name="connsiteY2" fmla="*/ 0 h 3328518"/>
              <a:gd name="connsiteX3" fmla="*/ 1326694 w 1326694"/>
              <a:gd name="connsiteY3" fmla="*/ 3328518 h 3328518"/>
              <a:gd name="connsiteX4" fmla="*/ 1136061 w 1326694"/>
              <a:gd name="connsiteY4" fmla="*/ 3328518 h 3328518"/>
              <a:gd name="connsiteX0" fmla="*/ 1136061 w 1326694"/>
              <a:gd name="connsiteY0" fmla="*/ 3328518 h 3328518"/>
              <a:gd name="connsiteX1" fmla="*/ 0 w 1326694"/>
              <a:gd name="connsiteY1" fmla="*/ 0 h 3328518"/>
              <a:gd name="connsiteX2" fmla="*/ 438827 w 1326694"/>
              <a:gd name="connsiteY2" fmla="*/ 0 h 3328518"/>
              <a:gd name="connsiteX3" fmla="*/ 1326694 w 1326694"/>
              <a:gd name="connsiteY3" fmla="*/ 3328518 h 3328518"/>
              <a:gd name="connsiteX4" fmla="*/ 1136061 w 1326694"/>
              <a:gd name="connsiteY4" fmla="*/ 3328518 h 3328518"/>
              <a:gd name="connsiteX0" fmla="*/ 1136061 w 1326694"/>
              <a:gd name="connsiteY0" fmla="*/ 3328518 h 3328518"/>
              <a:gd name="connsiteX1" fmla="*/ 0 w 1326694"/>
              <a:gd name="connsiteY1" fmla="*/ 0 h 3328518"/>
              <a:gd name="connsiteX2" fmla="*/ 438827 w 1326694"/>
              <a:gd name="connsiteY2" fmla="*/ 0 h 3328518"/>
              <a:gd name="connsiteX3" fmla="*/ 1326694 w 1326694"/>
              <a:gd name="connsiteY3" fmla="*/ 3328518 h 3328518"/>
              <a:gd name="connsiteX4" fmla="*/ 1136061 w 1326694"/>
              <a:gd name="connsiteY4" fmla="*/ 3328518 h 3328518"/>
              <a:gd name="connsiteX0" fmla="*/ 1136061 w 1326694"/>
              <a:gd name="connsiteY0" fmla="*/ 3328518 h 3328518"/>
              <a:gd name="connsiteX1" fmla="*/ 0 w 1326694"/>
              <a:gd name="connsiteY1" fmla="*/ 0 h 3328518"/>
              <a:gd name="connsiteX2" fmla="*/ 438827 w 1326694"/>
              <a:gd name="connsiteY2" fmla="*/ 0 h 3328518"/>
              <a:gd name="connsiteX3" fmla="*/ 1326694 w 1326694"/>
              <a:gd name="connsiteY3" fmla="*/ 3328518 h 3328518"/>
              <a:gd name="connsiteX4" fmla="*/ 1136061 w 1326694"/>
              <a:gd name="connsiteY4" fmla="*/ 3328518 h 3328518"/>
              <a:gd name="connsiteX0" fmla="*/ 1136061 w 1326694"/>
              <a:gd name="connsiteY0" fmla="*/ 3328518 h 3328518"/>
              <a:gd name="connsiteX1" fmla="*/ 0 w 1326694"/>
              <a:gd name="connsiteY1" fmla="*/ 0 h 3328518"/>
              <a:gd name="connsiteX2" fmla="*/ 438827 w 1326694"/>
              <a:gd name="connsiteY2" fmla="*/ 0 h 3328518"/>
              <a:gd name="connsiteX3" fmla="*/ 1326694 w 1326694"/>
              <a:gd name="connsiteY3" fmla="*/ 3328518 h 3328518"/>
              <a:gd name="connsiteX4" fmla="*/ 1136061 w 1326694"/>
              <a:gd name="connsiteY4" fmla="*/ 3328518 h 3328518"/>
              <a:gd name="connsiteX0" fmla="*/ 1136061 w 1326694"/>
              <a:gd name="connsiteY0" fmla="*/ 3328518 h 3328518"/>
              <a:gd name="connsiteX1" fmla="*/ 0 w 1326694"/>
              <a:gd name="connsiteY1" fmla="*/ 0 h 3328518"/>
              <a:gd name="connsiteX2" fmla="*/ 438827 w 1326694"/>
              <a:gd name="connsiteY2" fmla="*/ 0 h 3328518"/>
              <a:gd name="connsiteX3" fmla="*/ 1326694 w 1326694"/>
              <a:gd name="connsiteY3" fmla="*/ 3328518 h 3328518"/>
              <a:gd name="connsiteX4" fmla="*/ 1136061 w 1326694"/>
              <a:gd name="connsiteY4" fmla="*/ 3328518 h 3328518"/>
              <a:gd name="connsiteX0" fmla="*/ 1136061 w 1326694"/>
              <a:gd name="connsiteY0" fmla="*/ 3328518 h 3328518"/>
              <a:gd name="connsiteX1" fmla="*/ 0 w 1326694"/>
              <a:gd name="connsiteY1" fmla="*/ 0 h 3328518"/>
              <a:gd name="connsiteX2" fmla="*/ 438827 w 1326694"/>
              <a:gd name="connsiteY2" fmla="*/ 0 h 3328518"/>
              <a:gd name="connsiteX3" fmla="*/ 1326694 w 1326694"/>
              <a:gd name="connsiteY3" fmla="*/ 3328518 h 3328518"/>
              <a:gd name="connsiteX4" fmla="*/ 1136061 w 1326694"/>
              <a:gd name="connsiteY4" fmla="*/ 3328518 h 3328518"/>
              <a:gd name="connsiteX0" fmla="*/ 985838 w 1326694"/>
              <a:gd name="connsiteY0" fmla="*/ 3328518 h 3328518"/>
              <a:gd name="connsiteX1" fmla="*/ 0 w 1326694"/>
              <a:gd name="connsiteY1" fmla="*/ 0 h 3328518"/>
              <a:gd name="connsiteX2" fmla="*/ 438827 w 1326694"/>
              <a:gd name="connsiteY2" fmla="*/ 0 h 3328518"/>
              <a:gd name="connsiteX3" fmla="*/ 1326694 w 1326694"/>
              <a:gd name="connsiteY3" fmla="*/ 3328518 h 3328518"/>
              <a:gd name="connsiteX4" fmla="*/ 985838 w 1326694"/>
              <a:gd name="connsiteY4" fmla="*/ 3328518 h 3328518"/>
              <a:gd name="connsiteX0" fmla="*/ 985838 w 1326694"/>
              <a:gd name="connsiteY0" fmla="*/ 3328518 h 3328518"/>
              <a:gd name="connsiteX1" fmla="*/ 0 w 1326694"/>
              <a:gd name="connsiteY1" fmla="*/ 0 h 3328518"/>
              <a:gd name="connsiteX2" fmla="*/ 438827 w 1326694"/>
              <a:gd name="connsiteY2" fmla="*/ 0 h 3328518"/>
              <a:gd name="connsiteX3" fmla="*/ 1326694 w 1326694"/>
              <a:gd name="connsiteY3" fmla="*/ 3328518 h 3328518"/>
              <a:gd name="connsiteX4" fmla="*/ 985838 w 1326694"/>
              <a:gd name="connsiteY4" fmla="*/ 3328518 h 3328518"/>
              <a:gd name="connsiteX0" fmla="*/ 985838 w 1326694"/>
              <a:gd name="connsiteY0" fmla="*/ 3328518 h 3328518"/>
              <a:gd name="connsiteX1" fmla="*/ 0 w 1326694"/>
              <a:gd name="connsiteY1" fmla="*/ 0 h 3328518"/>
              <a:gd name="connsiteX2" fmla="*/ 438827 w 1326694"/>
              <a:gd name="connsiteY2" fmla="*/ 0 h 3328518"/>
              <a:gd name="connsiteX3" fmla="*/ 1326694 w 1326694"/>
              <a:gd name="connsiteY3" fmla="*/ 3328518 h 3328518"/>
              <a:gd name="connsiteX4" fmla="*/ 985838 w 1326694"/>
              <a:gd name="connsiteY4" fmla="*/ 3328518 h 3328518"/>
              <a:gd name="connsiteX0" fmla="*/ 985838 w 1143814"/>
              <a:gd name="connsiteY0" fmla="*/ 3328518 h 3328518"/>
              <a:gd name="connsiteX1" fmla="*/ 0 w 1143814"/>
              <a:gd name="connsiteY1" fmla="*/ 0 h 3328518"/>
              <a:gd name="connsiteX2" fmla="*/ 438827 w 1143814"/>
              <a:gd name="connsiteY2" fmla="*/ 0 h 3328518"/>
              <a:gd name="connsiteX3" fmla="*/ 1143814 w 1143814"/>
              <a:gd name="connsiteY3" fmla="*/ 3328518 h 3328518"/>
              <a:gd name="connsiteX4" fmla="*/ 985838 w 1143814"/>
              <a:gd name="connsiteY4" fmla="*/ 3328518 h 3328518"/>
              <a:gd name="connsiteX0" fmla="*/ 985838 w 1143814"/>
              <a:gd name="connsiteY0" fmla="*/ 3328518 h 3328518"/>
              <a:gd name="connsiteX1" fmla="*/ 0 w 1143814"/>
              <a:gd name="connsiteY1" fmla="*/ 0 h 3328518"/>
              <a:gd name="connsiteX2" fmla="*/ 438827 w 1143814"/>
              <a:gd name="connsiteY2" fmla="*/ 0 h 3328518"/>
              <a:gd name="connsiteX3" fmla="*/ 1143814 w 1143814"/>
              <a:gd name="connsiteY3" fmla="*/ 3328518 h 3328518"/>
              <a:gd name="connsiteX4" fmla="*/ 985838 w 1143814"/>
              <a:gd name="connsiteY4" fmla="*/ 3328518 h 3328518"/>
              <a:gd name="connsiteX0" fmla="*/ 985838 w 1143814"/>
              <a:gd name="connsiteY0" fmla="*/ 3328518 h 3328518"/>
              <a:gd name="connsiteX1" fmla="*/ 0 w 1143814"/>
              <a:gd name="connsiteY1" fmla="*/ 0 h 3328518"/>
              <a:gd name="connsiteX2" fmla="*/ 438827 w 1143814"/>
              <a:gd name="connsiteY2" fmla="*/ 0 h 3328518"/>
              <a:gd name="connsiteX3" fmla="*/ 1143814 w 1143814"/>
              <a:gd name="connsiteY3" fmla="*/ 3328518 h 3328518"/>
              <a:gd name="connsiteX4" fmla="*/ 985838 w 1143814"/>
              <a:gd name="connsiteY4" fmla="*/ 3328518 h 3328518"/>
              <a:gd name="connsiteX0" fmla="*/ 816021 w 1143814"/>
              <a:gd name="connsiteY0" fmla="*/ 3335049 h 3335049"/>
              <a:gd name="connsiteX1" fmla="*/ 0 w 1143814"/>
              <a:gd name="connsiteY1" fmla="*/ 0 h 3335049"/>
              <a:gd name="connsiteX2" fmla="*/ 438827 w 1143814"/>
              <a:gd name="connsiteY2" fmla="*/ 0 h 3335049"/>
              <a:gd name="connsiteX3" fmla="*/ 1143814 w 1143814"/>
              <a:gd name="connsiteY3" fmla="*/ 3328518 h 3335049"/>
              <a:gd name="connsiteX4" fmla="*/ 816021 w 1143814"/>
              <a:gd name="connsiteY4" fmla="*/ 3335049 h 3335049"/>
              <a:gd name="connsiteX0" fmla="*/ 816021 w 1000123"/>
              <a:gd name="connsiteY0" fmla="*/ 3335049 h 3335049"/>
              <a:gd name="connsiteX1" fmla="*/ 0 w 1000123"/>
              <a:gd name="connsiteY1" fmla="*/ 0 h 3335049"/>
              <a:gd name="connsiteX2" fmla="*/ 438827 w 1000123"/>
              <a:gd name="connsiteY2" fmla="*/ 0 h 3335049"/>
              <a:gd name="connsiteX3" fmla="*/ 1000123 w 1000123"/>
              <a:gd name="connsiteY3" fmla="*/ 3328518 h 3335049"/>
              <a:gd name="connsiteX4" fmla="*/ 816021 w 1000123"/>
              <a:gd name="connsiteY4" fmla="*/ 3335049 h 3335049"/>
              <a:gd name="connsiteX0" fmla="*/ 816021 w 1000123"/>
              <a:gd name="connsiteY0" fmla="*/ 3335049 h 3335049"/>
              <a:gd name="connsiteX1" fmla="*/ 0 w 1000123"/>
              <a:gd name="connsiteY1" fmla="*/ 0 h 3335049"/>
              <a:gd name="connsiteX2" fmla="*/ 438827 w 1000123"/>
              <a:gd name="connsiteY2" fmla="*/ 0 h 3335049"/>
              <a:gd name="connsiteX3" fmla="*/ 1000123 w 1000123"/>
              <a:gd name="connsiteY3" fmla="*/ 3328518 h 3335049"/>
              <a:gd name="connsiteX4" fmla="*/ 816021 w 1000123"/>
              <a:gd name="connsiteY4" fmla="*/ 3335049 h 3335049"/>
              <a:gd name="connsiteX0" fmla="*/ 816021 w 1000123"/>
              <a:gd name="connsiteY0" fmla="*/ 3335049 h 3335049"/>
              <a:gd name="connsiteX1" fmla="*/ 0 w 1000123"/>
              <a:gd name="connsiteY1" fmla="*/ 0 h 3335049"/>
              <a:gd name="connsiteX2" fmla="*/ 438827 w 1000123"/>
              <a:gd name="connsiteY2" fmla="*/ 0 h 3335049"/>
              <a:gd name="connsiteX3" fmla="*/ 1000123 w 1000123"/>
              <a:gd name="connsiteY3" fmla="*/ 3328518 h 3335049"/>
              <a:gd name="connsiteX4" fmla="*/ 816021 w 1000123"/>
              <a:gd name="connsiteY4" fmla="*/ 3335049 h 3335049"/>
              <a:gd name="connsiteX0" fmla="*/ 816021 w 1000123"/>
              <a:gd name="connsiteY0" fmla="*/ 3335049 h 3335049"/>
              <a:gd name="connsiteX1" fmla="*/ 0 w 1000123"/>
              <a:gd name="connsiteY1" fmla="*/ 0 h 3335049"/>
              <a:gd name="connsiteX2" fmla="*/ 438827 w 1000123"/>
              <a:gd name="connsiteY2" fmla="*/ 0 h 3335049"/>
              <a:gd name="connsiteX3" fmla="*/ 1000123 w 1000123"/>
              <a:gd name="connsiteY3" fmla="*/ 3328518 h 3335049"/>
              <a:gd name="connsiteX4" fmla="*/ 816021 w 1000123"/>
              <a:gd name="connsiteY4" fmla="*/ 3335049 h 3335049"/>
              <a:gd name="connsiteX0" fmla="*/ 816021 w 1000123"/>
              <a:gd name="connsiteY0" fmla="*/ 3335049 h 3335049"/>
              <a:gd name="connsiteX1" fmla="*/ 0 w 1000123"/>
              <a:gd name="connsiteY1" fmla="*/ 0 h 3335049"/>
              <a:gd name="connsiteX2" fmla="*/ 438827 w 1000123"/>
              <a:gd name="connsiteY2" fmla="*/ 0 h 3335049"/>
              <a:gd name="connsiteX3" fmla="*/ 1000123 w 1000123"/>
              <a:gd name="connsiteY3" fmla="*/ 3328518 h 3335049"/>
              <a:gd name="connsiteX4" fmla="*/ 816021 w 1000123"/>
              <a:gd name="connsiteY4" fmla="*/ 3335049 h 3335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23" h="3335049">
                <a:moveTo>
                  <a:pt x="816021" y="3335049"/>
                </a:moveTo>
                <a:cubicBezTo>
                  <a:pt x="674644" y="2656617"/>
                  <a:pt x="174035" y="684962"/>
                  <a:pt x="0" y="0"/>
                </a:cubicBezTo>
                <a:lnTo>
                  <a:pt x="438827" y="0"/>
                </a:lnTo>
                <a:cubicBezTo>
                  <a:pt x="551903" y="730684"/>
                  <a:pt x="808670" y="2238606"/>
                  <a:pt x="1000123" y="3328518"/>
                </a:cubicBezTo>
                <a:lnTo>
                  <a:pt x="816021" y="3335049"/>
                </a:lnTo>
                <a:close/>
              </a:path>
            </a:pathLst>
          </a:custGeom>
          <a:solidFill>
            <a:schemeClr val="tx1">
              <a:alpha val="34000"/>
            </a:schemeClr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0580AC-AD90-8942-A998-D7EF800FA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E064AF-763F-884D-BF13-9CF7CC390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Listening to Cathy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77A8148-0864-FB45-BD26-1A8D04CBDEE8}"/>
              </a:ext>
            </a:extLst>
          </p:cNvPr>
          <p:cNvSpPr txBox="1"/>
          <p:nvPr/>
        </p:nvSpPr>
        <p:spPr>
          <a:xfrm>
            <a:off x="6116266" y="1605674"/>
            <a:ext cx="2539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-150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Cathy’s transmission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DC3493B-5B2E-904B-90B0-F93DC28DC9AD}"/>
              </a:ext>
            </a:extLst>
          </p:cNvPr>
          <p:cNvGrpSpPr/>
          <p:nvPr/>
        </p:nvGrpSpPr>
        <p:grpSpPr>
          <a:xfrm>
            <a:off x="6395773" y="2284519"/>
            <a:ext cx="2032019" cy="782799"/>
            <a:chOff x="4746580" y="3000472"/>
            <a:chExt cx="2622512" cy="1010275"/>
          </a:xfrm>
        </p:grpSpPr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931F22CF-EEAD-E841-9C49-3E68A7DD050B}"/>
                </a:ext>
              </a:extLst>
            </p:cNvPr>
            <p:cNvCxnSpPr>
              <a:cxnSpLocks/>
            </p:cNvCxnSpPr>
            <p:nvPr/>
          </p:nvCxnSpPr>
          <p:spPr>
            <a:xfrm>
              <a:off x="4746580" y="3853452"/>
              <a:ext cx="2247929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780E0ABD-68CF-1A41-BAE5-E9589E14F82E}"/>
                </a:ext>
              </a:extLst>
            </p:cNvPr>
            <p:cNvCxnSpPr>
              <a:cxnSpLocks/>
            </p:cNvCxnSpPr>
            <p:nvPr/>
          </p:nvCxnSpPr>
          <p:spPr>
            <a:xfrm>
              <a:off x="4746580" y="3505610"/>
              <a:ext cx="2555437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ADDAC366-E002-5140-BCFF-69E5922757D3}"/>
                </a:ext>
              </a:extLst>
            </p:cNvPr>
            <p:cNvCxnSpPr>
              <a:cxnSpLocks/>
            </p:cNvCxnSpPr>
            <p:nvPr/>
          </p:nvCxnSpPr>
          <p:spPr>
            <a:xfrm>
              <a:off x="4746580" y="3157767"/>
              <a:ext cx="2247929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B76B928F-7CF9-D543-B887-85926BAA2621}"/>
                </a:ext>
              </a:extLst>
            </p:cNvPr>
            <p:cNvSpPr txBox="1"/>
            <p:nvPr/>
          </p:nvSpPr>
          <p:spPr>
            <a:xfrm>
              <a:off x="6994509" y="3000472"/>
              <a:ext cx="374583" cy="31459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+1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5ED35E1D-5079-9842-828E-8DB7D7F49C67}"/>
                </a:ext>
              </a:extLst>
            </p:cNvPr>
            <p:cNvSpPr txBox="1"/>
            <p:nvPr/>
          </p:nvSpPr>
          <p:spPr>
            <a:xfrm>
              <a:off x="6994509" y="3696157"/>
              <a:ext cx="374583" cy="31459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−1</a:t>
              </a:r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FFDF80BC-5917-E74B-ADAC-155320E2431B}"/>
                </a:ext>
              </a:extLst>
            </p:cNvPr>
            <p:cNvCxnSpPr/>
            <p:nvPr/>
          </p:nvCxnSpPr>
          <p:spPr>
            <a:xfrm flipV="1">
              <a:off x="5580511" y="3157767"/>
              <a:ext cx="0" cy="347843"/>
            </a:xfrm>
            <a:prstGeom prst="line">
              <a:avLst/>
            </a:prstGeom>
            <a:ln w="57150">
              <a:solidFill>
                <a:srgbClr val="009900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E8E8598F-7E18-C746-9A17-10B3A4B6F803}"/>
                </a:ext>
              </a:extLst>
            </p:cNvPr>
            <p:cNvCxnSpPr>
              <a:cxnSpLocks/>
            </p:cNvCxnSpPr>
            <p:nvPr/>
          </p:nvCxnSpPr>
          <p:spPr>
            <a:xfrm>
              <a:off x="5307122" y="3505610"/>
              <a:ext cx="0" cy="347842"/>
            </a:xfrm>
            <a:prstGeom prst="line">
              <a:avLst/>
            </a:prstGeom>
            <a:ln w="57150">
              <a:solidFill>
                <a:srgbClr val="009900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551D6D52-44AB-BA4B-8F07-670F2CC37D4F}"/>
                </a:ext>
              </a:extLst>
            </p:cNvPr>
            <p:cNvCxnSpPr/>
            <p:nvPr/>
          </p:nvCxnSpPr>
          <p:spPr>
            <a:xfrm flipV="1">
              <a:off x="6127288" y="3157767"/>
              <a:ext cx="0" cy="347843"/>
            </a:xfrm>
            <a:prstGeom prst="line">
              <a:avLst/>
            </a:prstGeom>
            <a:ln w="57150">
              <a:solidFill>
                <a:srgbClr val="009900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E978A80B-07D9-9244-829C-A5059C3019C7}"/>
                </a:ext>
              </a:extLst>
            </p:cNvPr>
            <p:cNvCxnSpPr>
              <a:cxnSpLocks/>
            </p:cNvCxnSpPr>
            <p:nvPr/>
          </p:nvCxnSpPr>
          <p:spPr>
            <a:xfrm>
              <a:off x="5853900" y="3505610"/>
              <a:ext cx="0" cy="347842"/>
            </a:xfrm>
            <a:prstGeom prst="line">
              <a:avLst/>
            </a:prstGeom>
            <a:ln w="57150">
              <a:solidFill>
                <a:srgbClr val="009900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B80F543-39E8-8747-A3FB-C9687D1C1C16}"/>
                </a:ext>
              </a:extLst>
            </p:cNvPr>
            <p:cNvCxnSpPr/>
            <p:nvPr/>
          </p:nvCxnSpPr>
          <p:spPr>
            <a:xfrm flipV="1">
              <a:off x="6400677" y="3157767"/>
              <a:ext cx="0" cy="347843"/>
            </a:xfrm>
            <a:prstGeom prst="line">
              <a:avLst/>
            </a:prstGeom>
            <a:ln w="57150">
              <a:solidFill>
                <a:srgbClr val="009900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E31D88E9-EA17-9A4C-970C-79DCCAA85F9E}"/>
                </a:ext>
              </a:extLst>
            </p:cNvPr>
            <p:cNvCxnSpPr>
              <a:cxnSpLocks/>
            </p:cNvCxnSpPr>
            <p:nvPr/>
          </p:nvCxnSpPr>
          <p:spPr>
            <a:xfrm>
              <a:off x="6674066" y="3505610"/>
              <a:ext cx="0" cy="347842"/>
            </a:xfrm>
            <a:prstGeom prst="line">
              <a:avLst/>
            </a:prstGeom>
            <a:ln w="57150">
              <a:solidFill>
                <a:srgbClr val="009900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8" name="TextBox 127">
            <a:extLst>
              <a:ext uri="{FF2B5EF4-FFF2-40B4-BE49-F238E27FC236}">
                <a16:creationId xmlns:a16="http://schemas.microsoft.com/office/drawing/2014/main" id="{E39EC5C5-C989-B94A-AA7D-5D41F0905B09}"/>
              </a:ext>
            </a:extLst>
          </p:cNvPr>
          <p:cNvSpPr txBox="1"/>
          <p:nvPr/>
        </p:nvSpPr>
        <p:spPr>
          <a:xfrm>
            <a:off x="3281257" y="1611065"/>
            <a:ext cx="2306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-15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Bob’s transmission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0E0CEA8-9DE8-A141-8C0F-1DC524232FB3}"/>
              </a:ext>
            </a:extLst>
          </p:cNvPr>
          <p:cNvGrpSpPr/>
          <p:nvPr/>
        </p:nvGrpSpPr>
        <p:grpSpPr>
          <a:xfrm>
            <a:off x="3444721" y="2302983"/>
            <a:ext cx="2032019" cy="782798"/>
            <a:chOff x="152400" y="2321413"/>
            <a:chExt cx="2622512" cy="1010275"/>
          </a:xfrm>
        </p:grpSpPr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DF9883E9-9A44-944F-860B-D8358F30AE67}"/>
                </a:ext>
              </a:extLst>
            </p:cNvPr>
            <p:cNvCxnSpPr>
              <a:cxnSpLocks/>
            </p:cNvCxnSpPr>
            <p:nvPr/>
          </p:nvCxnSpPr>
          <p:spPr>
            <a:xfrm>
              <a:off x="152400" y="3174393"/>
              <a:ext cx="2247929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31C9148A-240F-5A46-BFF0-8B401F67987D}"/>
                </a:ext>
              </a:extLst>
            </p:cNvPr>
            <p:cNvCxnSpPr>
              <a:cxnSpLocks/>
            </p:cNvCxnSpPr>
            <p:nvPr/>
          </p:nvCxnSpPr>
          <p:spPr>
            <a:xfrm>
              <a:off x="152400" y="2826551"/>
              <a:ext cx="2555437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AB45F0E6-3381-C340-B853-DFB1B7253AC2}"/>
                </a:ext>
              </a:extLst>
            </p:cNvPr>
            <p:cNvCxnSpPr>
              <a:cxnSpLocks/>
            </p:cNvCxnSpPr>
            <p:nvPr/>
          </p:nvCxnSpPr>
          <p:spPr>
            <a:xfrm>
              <a:off x="152400" y="2478708"/>
              <a:ext cx="2247929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411556DC-BC30-224C-8AC7-A1F7B478D6FA}"/>
                </a:ext>
              </a:extLst>
            </p:cNvPr>
            <p:cNvSpPr txBox="1"/>
            <p:nvPr/>
          </p:nvSpPr>
          <p:spPr>
            <a:xfrm>
              <a:off x="2400329" y="2321413"/>
              <a:ext cx="374583" cy="31459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+1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FB253269-3792-754D-B407-911873BCC8CA}"/>
                </a:ext>
              </a:extLst>
            </p:cNvPr>
            <p:cNvSpPr txBox="1"/>
            <p:nvPr/>
          </p:nvSpPr>
          <p:spPr>
            <a:xfrm>
              <a:off x="2400329" y="3017098"/>
              <a:ext cx="374583" cy="31459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−1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9942EB84-6EBC-DF4C-B58E-1D823C3834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6331" y="2478708"/>
              <a:ext cx="0" cy="347844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DBEE9343-2588-FD4C-932F-EEE1A1917C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2942" y="2478708"/>
              <a:ext cx="0" cy="347844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87559221-1958-F746-A61A-D98DFB6C4B87}"/>
                </a:ext>
              </a:extLst>
            </p:cNvPr>
            <p:cNvCxnSpPr>
              <a:cxnSpLocks/>
            </p:cNvCxnSpPr>
            <p:nvPr/>
          </p:nvCxnSpPr>
          <p:spPr>
            <a:xfrm>
              <a:off x="1533108" y="2826551"/>
              <a:ext cx="0" cy="347842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B1324944-2B24-6645-B0C9-7CCAC68DF562}"/>
                </a:ext>
              </a:extLst>
            </p:cNvPr>
            <p:cNvCxnSpPr>
              <a:cxnSpLocks/>
            </p:cNvCxnSpPr>
            <p:nvPr/>
          </p:nvCxnSpPr>
          <p:spPr>
            <a:xfrm>
              <a:off x="1259720" y="2826551"/>
              <a:ext cx="0" cy="347842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AA7D40C5-A04A-9645-8458-0CB27E4F5F47}"/>
                </a:ext>
              </a:extLst>
            </p:cNvPr>
            <p:cNvCxnSpPr/>
            <p:nvPr/>
          </p:nvCxnSpPr>
          <p:spPr>
            <a:xfrm flipV="1">
              <a:off x="1806497" y="2478708"/>
              <a:ext cx="0" cy="347843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67AFF3DC-A8FF-554A-BBF1-26A45E4B58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79886" y="2478708"/>
              <a:ext cx="0" cy="347844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3307F7B0-F5D1-F94B-ADF3-E9675F0858D8}"/>
              </a:ext>
            </a:extLst>
          </p:cNvPr>
          <p:cNvGrpSpPr/>
          <p:nvPr/>
        </p:nvGrpSpPr>
        <p:grpSpPr>
          <a:xfrm>
            <a:off x="5755693" y="472778"/>
            <a:ext cx="3175828" cy="659180"/>
            <a:chOff x="2572230" y="2299189"/>
            <a:chExt cx="3175828" cy="659180"/>
          </a:xfrm>
        </p:grpSpPr>
        <p:sp>
          <p:nvSpPr>
            <p:cNvPr id="156" name="Text Box 30">
              <a:extLst>
                <a:ext uri="{FF2B5EF4-FFF2-40B4-BE49-F238E27FC236}">
                  <a16:creationId xmlns:a16="http://schemas.microsoft.com/office/drawing/2014/main" id="{0F83B61F-1160-7D45-87AC-1038B1D195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6059" y="2497262"/>
              <a:ext cx="803425" cy="46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altLang="x-none" sz="2396" dirty="0"/>
                <a:t>Alice</a:t>
              </a:r>
            </a:p>
          </p:txBody>
        </p:sp>
        <p:sp>
          <p:nvSpPr>
            <p:cNvPr id="157" name="Text Box 30">
              <a:extLst>
                <a:ext uri="{FF2B5EF4-FFF2-40B4-BE49-F238E27FC236}">
                  <a16:creationId xmlns:a16="http://schemas.microsoft.com/office/drawing/2014/main" id="{7AFE729C-E6D3-4C41-BDC4-1CFA9FDD4F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2230" y="2497260"/>
              <a:ext cx="987184" cy="461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altLang="x-none" sz="2396" dirty="0"/>
                <a:t>Cathy</a:t>
              </a:r>
            </a:p>
          </p:txBody>
        </p: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580586FF-7096-544E-905D-4A0E1693A881}"/>
                </a:ext>
              </a:extLst>
            </p:cNvPr>
            <p:cNvCxnSpPr>
              <a:cxnSpLocks/>
              <a:endCxn id="163" idx="6"/>
            </p:cNvCxnSpPr>
            <p:nvPr/>
          </p:nvCxnSpPr>
          <p:spPr>
            <a:xfrm flipH="1">
              <a:off x="4294623" y="2375248"/>
              <a:ext cx="1034173" cy="1"/>
            </a:xfrm>
            <a:prstGeom prst="straightConnector1">
              <a:avLst/>
            </a:prstGeom>
            <a:ln>
              <a:prstDash val="sysDash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159E96AA-31AE-D04F-AC68-A2B41E90B757}"/>
                </a:ext>
              </a:extLst>
            </p:cNvPr>
            <p:cNvCxnSpPr>
              <a:cxnSpLocks/>
            </p:cNvCxnSpPr>
            <p:nvPr/>
          </p:nvCxnSpPr>
          <p:spPr>
            <a:xfrm>
              <a:off x="3142673" y="2375248"/>
              <a:ext cx="999832" cy="1"/>
            </a:xfrm>
            <a:prstGeom prst="straightConnector1">
              <a:avLst/>
            </a:prstGeom>
            <a:ln>
              <a:prstDash val="sysDash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0" name="Text Box 30">
              <a:extLst>
                <a:ext uri="{FF2B5EF4-FFF2-40B4-BE49-F238E27FC236}">
                  <a16:creationId xmlns:a16="http://schemas.microsoft.com/office/drawing/2014/main" id="{79B2569F-74BA-2E44-AC2B-2361E8B57C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1652" y="2497260"/>
              <a:ext cx="686406" cy="46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altLang="x-none" sz="2396" dirty="0"/>
                <a:t>Bob</a:t>
              </a:r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95B91B80-ECE8-CF4A-8E4A-FA9CD9E35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2505" y="2299190"/>
              <a:ext cx="152118" cy="15211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endParaRPr lang="x-none" altLang="x-none" sz="2396"/>
            </a:p>
          </p:txBody>
        </p:sp>
        <p:sp>
          <p:nvSpPr>
            <p:cNvPr id="162" name="Oval 29">
              <a:extLst>
                <a:ext uri="{FF2B5EF4-FFF2-40B4-BE49-F238E27FC236}">
                  <a16:creationId xmlns:a16="http://schemas.microsoft.com/office/drawing/2014/main" id="{C06C2434-21EC-D94E-9BDC-73F32FD8F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555" y="2299189"/>
              <a:ext cx="152118" cy="152118"/>
            </a:xfrm>
            <a:prstGeom prst="ellipse">
              <a:avLst/>
            </a:prstGeom>
            <a:solidFill>
              <a:srgbClr val="43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endParaRPr lang="x-none" altLang="x-none" sz="2396"/>
            </a:p>
          </p:txBody>
        </p:sp>
        <p:sp>
          <p:nvSpPr>
            <p:cNvPr id="163" name="Oval 10">
              <a:extLst>
                <a:ext uri="{FF2B5EF4-FFF2-40B4-BE49-F238E27FC236}">
                  <a16:creationId xmlns:a16="http://schemas.microsoft.com/office/drawing/2014/main" id="{C4FF984B-573D-6047-8247-D6718C5644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8796" y="2299189"/>
              <a:ext cx="152118" cy="15211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endParaRPr lang="x-none" altLang="x-none" sz="2396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759CE23-EB9C-1447-A2B7-5740B0C35CFC}"/>
              </a:ext>
            </a:extLst>
          </p:cNvPr>
          <p:cNvGrpSpPr/>
          <p:nvPr/>
        </p:nvGrpSpPr>
        <p:grpSpPr>
          <a:xfrm>
            <a:off x="407840" y="1344554"/>
            <a:ext cx="2018964" cy="2006655"/>
            <a:chOff x="6315587" y="1077395"/>
            <a:chExt cx="2602879" cy="2587010"/>
          </a:xfrm>
        </p:grpSpPr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E490826F-EC57-E04D-9EBC-F3E8929A26A0}"/>
                </a:ext>
              </a:extLst>
            </p:cNvPr>
            <p:cNvSpPr txBox="1"/>
            <p:nvPr/>
          </p:nvSpPr>
          <p:spPr>
            <a:xfrm>
              <a:off x="6516035" y="1077395"/>
              <a:ext cx="2129052" cy="912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Alice hears a mixture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FFD49DBC-234A-694F-B7FE-DC2EBBE12742}"/>
                </a:ext>
              </a:extLst>
            </p:cNvPr>
            <p:cNvCxnSpPr>
              <a:cxnSpLocks/>
              <a:endCxn id="38" idx="1"/>
            </p:cNvCxnSpPr>
            <p:nvPr/>
          </p:nvCxnSpPr>
          <p:spPr>
            <a:xfrm>
              <a:off x="6315587" y="3165875"/>
              <a:ext cx="2225510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C8CE07CA-2C14-FD47-9B6B-E51AAE2B6112}"/>
                </a:ext>
              </a:extLst>
            </p:cNvPr>
            <p:cNvCxnSpPr>
              <a:cxnSpLocks/>
            </p:cNvCxnSpPr>
            <p:nvPr/>
          </p:nvCxnSpPr>
          <p:spPr>
            <a:xfrm>
              <a:off x="6315587" y="2823072"/>
              <a:ext cx="2529952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AB239288-B015-C74A-B089-260197003D8B}"/>
                </a:ext>
              </a:extLst>
            </p:cNvPr>
            <p:cNvCxnSpPr>
              <a:cxnSpLocks/>
              <a:endCxn id="37" idx="1"/>
            </p:cNvCxnSpPr>
            <p:nvPr/>
          </p:nvCxnSpPr>
          <p:spPr>
            <a:xfrm>
              <a:off x="6315587" y="2480268"/>
              <a:ext cx="2225510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4DBE172-4555-3F4A-9986-6197CDE0E07B}"/>
                </a:ext>
              </a:extLst>
            </p:cNvPr>
            <p:cNvSpPr txBox="1"/>
            <p:nvPr/>
          </p:nvSpPr>
          <p:spPr>
            <a:xfrm>
              <a:off x="8541097" y="2324542"/>
              <a:ext cx="370848" cy="31145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+1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8453F20-AB03-4C4C-8B34-68BA0BD4E9F4}"/>
                </a:ext>
              </a:extLst>
            </p:cNvPr>
            <p:cNvSpPr txBox="1"/>
            <p:nvPr/>
          </p:nvSpPr>
          <p:spPr>
            <a:xfrm>
              <a:off x="8541097" y="3010149"/>
              <a:ext cx="370848" cy="31145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−1</a:t>
              </a: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B8C62B3-ECF2-384A-B00D-22B3DCA5C9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81624" y="2823072"/>
              <a:ext cx="0" cy="1"/>
            </a:xfrm>
            <a:prstGeom prst="line">
              <a:avLst/>
            </a:prstGeom>
            <a:ln w="57150">
              <a:solidFill>
                <a:schemeClr val="tx2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6F7886EF-232B-5243-9FAE-1C4142A3B110}"/>
                </a:ext>
              </a:extLst>
            </p:cNvPr>
            <p:cNvCxnSpPr>
              <a:cxnSpLocks/>
            </p:cNvCxnSpPr>
            <p:nvPr/>
          </p:nvCxnSpPr>
          <p:spPr>
            <a:xfrm>
              <a:off x="6869637" y="2823073"/>
              <a:ext cx="0" cy="0"/>
            </a:xfrm>
            <a:prstGeom prst="line">
              <a:avLst/>
            </a:prstGeom>
            <a:ln w="57150">
              <a:solidFill>
                <a:schemeClr val="tx2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E485E8D8-BE38-5044-8F88-C3A80DA5B0E8}"/>
                </a:ext>
              </a:extLst>
            </p:cNvPr>
            <p:cNvCxnSpPr>
              <a:cxnSpLocks/>
            </p:cNvCxnSpPr>
            <p:nvPr/>
          </p:nvCxnSpPr>
          <p:spPr>
            <a:xfrm>
              <a:off x="8222949" y="2823073"/>
              <a:ext cx="0" cy="0"/>
            </a:xfrm>
            <a:prstGeom prst="line">
              <a:avLst/>
            </a:prstGeom>
            <a:ln w="57150">
              <a:solidFill>
                <a:schemeClr val="tx2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id="{E4E15C36-13CA-CD48-90D5-853AB98E644F}"/>
                </a:ext>
              </a:extLst>
            </p:cNvPr>
            <p:cNvCxnSpPr>
              <a:cxnSpLocks/>
              <a:endCxn id="172" idx="1"/>
            </p:cNvCxnSpPr>
            <p:nvPr/>
          </p:nvCxnSpPr>
          <p:spPr>
            <a:xfrm>
              <a:off x="6315587" y="3508679"/>
              <a:ext cx="2227966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Arrow Connector 169">
              <a:extLst>
                <a:ext uri="{FF2B5EF4-FFF2-40B4-BE49-F238E27FC236}">
                  <a16:creationId xmlns:a16="http://schemas.microsoft.com/office/drawing/2014/main" id="{6C6C8931-B3C1-574A-8E8A-B0EAE6D57F14}"/>
                </a:ext>
              </a:extLst>
            </p:cNvPr>
            <p:cNvCxnSpPr>
              <a:cxnSpLocks/>
              <a:endCxn id="171" idx="1"/>
            </p:cNvCxnSpPr>
            <p:nvPr/>
          </p:nvCxnSpPr>
          <p:spPr>
            <a:xfrm>
              <a:off x="6315587" y="2133486"/>
              <a:ext cx="2232031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34B1C9B0-DA77-1D46-A73A-88A949675DB3}"/>
                </a:ext>
              </a:extLst>
            </p:cNvPr>
            <p:cNvSpPr txBox="1"/>
            <p:nvPr/>
          </p:nvSpPr>
          <p:spPr>
            <a:xfrm>
              <a:off x="8547618" y="1977760"/>
              <a:ext cx="370848" cy="31145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+2</a:t>
              </a: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8F8F9C21-C960-614D-8002-B49260B5EDD3}"/>
                </a:ext>
              </a:extLst>
            </p:cNvPr>
            <p:cNvSpPr txBox="1"/>
            <p:nvPr/>
          </p:nvSpPr>
          <p:spPr>
            <a:xfrm>
              <a:off x="8543553" y="3352953"/>
              <a:ext cx="370848" cy="31145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−2</a:t>
              </a:r>
            </a:p>
          </p:txBody>
        </p: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3063775D-D8BC-184B-BB7B-0DD937BA8EA1}"/>
                </a:ext>
              </a:extLst>
            </p:cNvPr>
            <p:cNvCxnSpPr>
              <a:cxnSpLocks/>
            </p:cNvCxnSpPr>
            <p:nvPr/>
          </p:nvCxnSpPr>
          <p:spPr>
            <a:xfrm>
              <a:off x="7410961" y="2823073"/>
              <a:ext cx="0" cy="685606"/>
            </a:xfrm>
            <a:prstGeom prst="line">
              <a:avLst/>
            </a:prstGeom>
            <a:ln w="57150">
              <a:solidFill>
                <a:schemeClr val="tx2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FAE59D6B-72F7-0F48-B736-ADC14D0664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40299" y="2133486"/>
              <a:ext cx="0" cy="689586"/>
            </a:xfrm>
            <a:prstGeom prst="line">
              <a:avLst/>
            </a:prstGeom>
            <a:ln w="57150">
              <a:solidFill>
                <a:schemeClr val="tx2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1DED0C0-0C9E-6349-8A64-D134B87E8D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52286" y="2133486"/>
              <a:ext cx="0" cy="689586"/>
            </a:xfrm>
            <a:prstGeom prst="line">
              <a:avLst/>
            </a:prstGeom>
            <a:ln w="57150">
              <a:solidFill>
                <a:schemeClr val="tx2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6" name="Plus 55">
            <a:extLst>
              <a:ext uri="{FF2B5EF4-FFF2-40B4-BE49-F238E27FC236}">
                <a16:creationId xmlns:a16="http://schemas.microsoft.com/office/drawing/2014/main" id="{3BEF791D-67D7-1440-A524-6DCF702865A7}"/>
              </a:ext>
            </a:extLst>
          </p:cNvPr>
          <p:cNvSpPr/>
          <p:nvPr/>
        </p:nvSpPr>
        <p:spPr>
          <a:xfrm>
            <a:off x="5672602" y="2461448"/>
            <a:ext cx="476092" cy="476092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7" name="Equal 56">
            <a:extLst>
              <a:ext uri="{FF2B5EF4-FFF2-40B4-BE49-F238E27FC236}">
                <a16:creationId xmlns:a16="http://schemas.microsoft.com/office/drawing/2014/main" id="{9F8C4A55-3497-5A45-9D81-7235D4BE9FF7}"/>
              </a:ext>
            </a:extLst>
          </p:cNvPr>
          <p:cNvSpPr/>
          <p:nvPr/>
        </p:nvSpPr>
        <p:spPr>
          <a:xfrm>
            <a:off x="2618527" y="2441221"/>
            <a:ext cx="506321" cy="506321"/>
          </a:xfrm>
          <a:prstGeom prst="mathEqual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D244CDD-6E9E-2A4D-AAAF-6010E6B7FFC2}"/>
              </a:ext>
            </a:extLst>
          </p:cNvPr>
          <p:cNvGrpSpPr/>
          <p:nvPr/>
        </p:nvGrpSpPr>
        <p:grpSpPr>
          <a:xfrm>
            <a:off x="1085007" y="4021228"/>
            <a:ext cx="1296979" cy="884806"/>
            <a:chOff x="4863211" y="3332337"/>
            <a:chExt cx="1883474" cy="1284916"/>
          </a:xfrm>
        </p:grpSpPr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FA375BD7-F1DD-3847-9BD1-75D6A01E4F00}"/>
                </a:ext>
              </a:extLst>
            </p:cNvPr>
            <p:cNvCxnSpPr>
              <a:cxnSpLocks/>
            </p:cNvCxnSpPr>
            <p:nvPr/>
          </p:nvCxnSpPr>
          <p:spPr>
            <a:xfrm>
              <a:off x="4887101" y="4417198"/>
              <a:ext cx="1407061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BF5AC87D-5582-5C4C-BA9F-0EE501D946BD}"/>
                </a:ext>
              </a:extLst>
            </p:cNvPr>
            <p:cNvCxnSpPr>
              <a:cxnSpLocks/>
            </p:cNvCxnSpPr>
            <p:nvPr/>
          </p:nvCxnSpPr>
          <p:spPr>
            <a:xfrm>
              <a:off x="4863211" y="3974795"/>
              <a:ext cx="1798165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204D03EF-9879-DB49-B5A6-2E26225B6D79}"/>
                </a:ext>
              </a:extLst>
            </p:cNvPr>
            <p:cNvCxnSpPr>
              <a:cxnSpLocks/>
              <a:endCxn id="119" idx="1"/>
            </p:cNvCxnSpPr>
            <p:nvPr/>
          </p:nvCxnSpPr>
          <p:spPr>
            <a:xfrm>
              <a:off x="4863211" y="3532392"/>
              <a:ext cx="1407061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9AFB38AE-D2EA-0445-A724-6F8E3B66F425}"/>
                </a:ext>
              </a:extLst>
            </p:cNvPr>
            <p:cNvSpPr txBox="1"/>
            <p:nvPr/>
          </p:nvSpPr>
          <p:spPr>
            <a:xfrm>
              <a:off x="6270272" y="3332337"/>
              <a:ext cx="4764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+1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852A4204-C4C1-9842-873D-E382D84F3D50}"/>
                </a:ext>
              </a:extLst>
            </p:cNvPr>
            <p:cNvSpPr txBox="1"/>
            <p:nvPr/>
          </p:nvSpPr>
          <p:spPr>
            <a:xfrm>
              <a:off x="6270272" y="4217143"/>
              <a:ext cx="4764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−1</a:t>
              </a:r>
            </a:p>
          </p:txBody>
        </p: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E3DC4FC9-A5E0-EC4D-B62F-4DAFACC2D45B}"/>
                </a:ext>
              </a:extLst>
            </p:cNvPr>
            <p:cNvCxnSpPr/>
            <p:nvPr/>
          </p:nvCxnSpPr>
          <p:spPr>
            <a:xfrm flipV="1">
              <a:off x="5582998" y="3532392"/>
              <a:ext cx="0" cy="442403"/>
            </a:xfrm>
            <a:prstGeom prst="line">
              <a:avLst/>
            </a:prstGeom>
            <a:ln w="57150">
              <a:solidFill>
                <a:srgbClr val="009900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1E02EB8E-C1C2-CA40-8581-C43E6E001B6F}"/>
                </a:ext>
              </a:extLst>
            </p:cNvPr>
            <p:cNvCxnSpPr>
              <a:cxnSpLocks/>
            </p:cNvCxnSpPr>
            <p:nvPr/>
          </p:nvCxnSpPr>
          <p:spPr>
            <a:xfrm>
              <a:off x="5235289" y="3974796"/>
              <a:ext cx="0" cy="442402"/>
            </a:xfrm>
            <a:prstGeom prst="line">
              <a:avLst/>
            </a:prstGeom>
            <a:ln w="57150">
              <a:solidFill>
                <a:srgbClr val="009900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2" name="TextBox 121">
            <a:extLst>
              <a:ext uri="{FF2B5EF4-FFF2-40B4-BE49-F238E27FC236}">
                <a16:creationId xmlns:a16="http://schemas.microsoft.com/office/drawing/2014/main" id="{7F7FD5C3-78BB-8B4D-B0F7-D12461FF0C3B}"/>
              </a:ext>
            </a:extLst>
          </p:cNvPr>
          <p:cNvSpPr txBox="1"/>
          <p:nvPr/>
        </p:nvSpPr>
        <p:spPr>
          <a:xfrm>
            <a:off x="-942" y="3989130"/>
            <a:ext cx="11263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Cathy’s code </a:t>
            </a:r>
            <a:r>
              <a:rPr lang="en-US" i="1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baseline="30000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cathy</a:t>
            </a:r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F721BBAF-4FC0-D24D-9669-B1FBC8C9B32E}"/>
              </a:ext>
            </a:extLst>
          </p:cNvPr>
          <p:cNvCxnSpPr>
            <a:cxnSpLocks/>
          </p:cNvCxnSpPr>
          <p:nvPr/>
        </p:nvCxnSpPr>
        <p:spPr>
          <a:xfrm>
            <a:off x="1677371" y="6327543"/>
            <a:ext cx="2287016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FF91CFCA-E4A4-3A4F-9D4C-7011764ED5B4}"/>
              </a:ext>
            </a:extLst>
          </p:cNvPr>
          <p:cNvCxnSpPr>
            <a:cxnSpLocks/>
          </p:cNvCxnSpPr>
          <p:nvPr/>
        </p:nvCxnSpPr>
        <p:spPr>
          <a:xfrm>
            <a:off x="1677371" y="6022900"/>
            <a:ext cx="2626670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F1CA8900-550E-C542-85DE-93E5D606CBFB}"/>
              </a:ext>
            </a:extLst>
          </p:cNvPr>
          <p:cNvCxnSpPr>
            <a:cxnSpLocks/>
          </p:cNvCxnSpPr>
          <p:nvPr/>
        </p:nvCxnSpPr>
        <p:spPr>
          <a:xfrm>
            <a:off x="1677371" y="5718257"/>
            <a:ext cx="2287015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BBB38484-DC04-434F-B35C-7C1CBBDDAC58}"/>
              </a:ext>
            </a:extLst>
          </p:cNvPr>
          <p:cNvSpPr txBox="1"/>
          <p:nvPr/>
        </p:nvSpPr>
        <p:spPr>
          <a:xfrm>
            <a:off x="3964386" y="5580497"/>
            <a:ext cx="328063" cy="2755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+1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4613C6B5-B4E5-BF48-9D56-D395D5ACFDCC}"/>
              </a:ext>
            </a:extLst>
          </p:cNvPr>
          <p:cNvSpPr txBox="1"/>
          <p:nvPr/>
        </p:nvSpPr>
        <p:spPr>
          <a:xfrm>
            <a:off x="3964387" y="6189783"/>
            <a:ext cx="328063" cy="2755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−1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B9B079F5-CF2D-A741-A72C-270DE7741F38}"/>
              </a:ext>
            </a:extLst>
          </p:cNvPr>
          <p:cNvCxnSpPr>
            <a:cxnSpLocks/>
          </p:cNvCxnSpPr>
          <p:nvPr/>
        </p:nvCxnSpPr>
        <p:spPr>
          <a:xfrm flipV="1">
            <a:off x="1933588" y="5718257"/>
            <a:ext cx="0" cy="304644"/>
          </a:xfrm>
          <a:prstGeom prst="line">
            <a:avLst/>
          </a:prstGeom>
          <a:ln w="57150">
            <a:solidFill>
              <a:schemeClr val="tx1"/>
            </a:solidFill>
            <a:prstDash val="solid"/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8" name="TextBox 137">
            <a:extLst>
              <a:ext uri="{FF2B5EF4-FFF2-40B4-BE49-F238E27FC236}">
                <a16:creationId xmlns:a16="http://schemas.microsoft.com/office/drawing/2014/main" id="{D581D975-3B3F-FB42-9E06-88E489066778}"/>
              </a:ext>
            </a:extLst>
          </p:cNvPr>
          <p:cNvSpPr txBox="1"/>
          <p:nvPr/>
        </p:nvSpPr>
        <p:spPr>
          <a:xfrm>
            <a:off x="50377" y="5789673"/>
            <a:ext cx="1759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Correlation</a:t>
            </a:r>
          </a:p>
        </p:txBody>
      </p:sp>
      <p:sp>
        <p:nvSpPr>
          <p:cNvPr id="139" name="Equal 138">
            <a:extLst>
              <a:ext uri="{FF2B5EF4-FFF2-40B4-BE49-F238E27FC236}">
                <a16:creationId xmlns:a16="http://schemas.microsoft.com/office/drawing/2014/main" id="{6DE69FF5-3D17-154A-82C3-995B7658D384}"/>
              </a:ext>
            </a:extLst>
          </p:cNvPr>
          <p:cNvSpPr/>
          <p:nvPr/>
        </p:nvSpPr>
        <p:spPr>
          <a:xfrm>
            <a:off x="1715302" y="5011654"/>
            <a:ext cx="506321" cy="506321"/>
          </a:xfrm>
          <a:prstGeom prst="mathEqual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4E36D4E6-CEE7-694D-AE41-798A0225B52F}"/>
              </a:ext>
            </a:extLst>
          </p:cNvPr>
          <p:cNvGrpSpPr/>
          <p:nvPr/>
        </p:nvGrpSpPr>
        <p:grpSpPr>
          <a:xfrm>
            <a:off x="1380467" y="3346919"/>
            <a:ext cx="683200" cy="575551"/>
            <a:chOff x="806036" y="2776085"/>
            <a:chExt cx="683200" cy="575551"/>
          </a:xfrm>
        </p:grpSpPr>
        <p:sp>
          <p:nvSpPr>
            <p:cNvPr id="142" name="5-Point Star 141">
              <a:extLst>
                <a:ext uri="{FF2B5EF4-FFF2-40B4-BE49-F238E27FC236}">
                  <a16:creationId xmlns:a16="http://schemas.microsoft.com/office/drawing/2014/main" id="{6A02B927-EC58-E341-B068-A49F646FAAF5}"/>
                </a:ext>
              </a:extLst>
            </p:cNvPr>
            <p:cNvSpPr/>
            <p:nvPr/>
          </p:nvSpPr>
          <p:spPr>
            <a:xfrm>
              <a:off x="881332" y="2776085"/>
              <a:ext cx="575551" cy="575551"/>
            </a:xfrm>
            <a:prstGeom prst="star5">
              <a:avLst/>
            </a:prstGeom>
            <a:solidFill>
              <a:schemeClr val="tx1">
                <a:alpha val="34000"/>
              </a:schemeClr>
            </a:solidFill>
            <a:ln w="28575">
              <a:noFill/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1FA9C061-3613-454A-BE43-FD3D59E0099C}"/>
                </a:ext>
              </a:extLst>
            </p:cNvPr>
            <p:cNvSpPr txBox="1"/>
            <p:nvPr/>
          </p:nvSpPr>
          <p:spPr>
            <a:xfrm>
              <a:off x="806036" y="2869548"/>
              <a:ext cx="6832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 charset="0"/>
                  <a:ea typeface="Arial" charset="0"/>
                  <a:cs typeface="Arial" charset="0"/>
                </a:rPr>
                <a:t>corr</a:t>
              </a:r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E3436998-9025-ED44-88C3-94A902F9959D}"/>
              </a:ext>
            </a:extLst>
          </p:cNvPr>
          <p:cNvCxnSpPr>
            <a:cxnSpLocks/>
          </p:cNvCxnSpPr>
          <p:nvPr/>
        </p:nvCxnSpPr>
        <p:spPr>
          <a:xfrm flipV="1">
            <a:off x="2206122" y="5711510"/>
            <a:ext cx="0" cy="304644"/>
          </a:xfrm>
          <a:prstGeom prst="line">
            <a:avLst/>
          </a:prstGeom>
          <a:ln w="57150">
            <a:solidFill>
              <a:schemeClr val="tx1"/>
            </a:solidFill>
            <a:prstDash val="solid"/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771F2D9D-2756-854A-9005-C266D0C3BE67}"/>
              </a:ext>
            </a:extLst>
          </p:cNvPr>
          <p:cNvCxnSpPr>
            <a:cxnSpLocks/>
          </p:cNvCxnSpPr>
          <p:nvPr/>
        </p:nvCxnSpPr>
        <p:spPr>
          <a:xfrm>
            <a:off x="2487838" y="6016154"/>
            <a:ext cx="0" cy="311389"/>
          </a:xfrm>
          <a:prstGeom prst="line">
            <a:avLst/>
          </a:prstGeom>
          <a:ln w="57150">
            <a:solidFill>
              <a:schemeClr val="tx1"/>
            </a:solidFill>
            <a:prstDash val="solid"/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6" name="Rectangle 145">
            <a:extLst>
              <a:ext uri="{FF2B5EF4-FFF2-40B4-BE49-F238E27FC236}">
                <a16:creationId xmlns:a16="http://schemas.microsoft.com/office/drawing/2014/main" id="{63DE897D-EDB1-2144-84B1-B925AA24167F}"/>
              </a:ext>
            </a:extLst>
          </p:cNvPr>
          <p:cNvSpPr/>
          <p:nvPr/>
        </p:nvSpPr>
        <p:spPr>
          <a:xfrm>
            <a:off x="14100" y="6423423"/>
            <a:ext cx="27029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sent:    </a:t>
            </a:r>
            <a:r>
              <a:rPr lang="en-US" dirty="0">
                <a:solidFill>
                  <a:srgbClr val="009900"/>
                </a:solidFill>
                <a:latin typeface="Courier" pitchFamily="2" charset="0"/>
              </a:rPr>
              <a:t>0 0 1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858883-65C8-5A4E-86B7-26EE910EF71B}"/>
              </a:ext>
            </a:extLst>
          </p:cNvPr>
          <p:cNvSpPr txBox="1"/>
          <p:nvPr/>
        </p:nvSpPr>
        <p:spPr>
          <a:xfrm>
            <a:off x="2918597" y="3970438"/>
            <a:ext cx="5687950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Zero-correlation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with Bob’s code </a:t>
            </a:r>
            <a:r>
              <a:rPr lang="en-US" sz="22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cancels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Bob’s transmission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from the </a:t>
            </a:r>
            <a:r>
              <a:rPr lang="en-US" sz="22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mixture </a:t>
            </a:r>
          </a:p>
        </p:txBody>
      </p:sp>
    </p:spTree>
    <p:extLst>
      <p:ext uri="{BB962C8B-B14F-4D97-AF65-F5344CB8AC3E}">
        <p14:creationId xmlns:p14="http://schemas.microsoft.com/office/powerpoint/2010/main" val="290750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L 0.04167 -0.0004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7 -0.00046 L 0.08594 -0.00046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5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47" grpId="0" animBg="1"/>
      <p:bldP spid="147" grpId="1" animBg="1"/>
      <p:bldP spid="164" grpId="0" animBg="1"/>
      <p:bldP spid="164" grpId="1" animBg="1"/>
      <p:bldP spid="146" grpId="0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3A2537-CEAD-1A4E-AC7F-25939FD4A7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Let’s </a:t>
                </a:r>
                <a:r>
                  <a:rPr lang="en-US" b="1" dirty="0">
                    <a:solidFill>
                      <a:srgbClr val="0070C0"/>
                    </a:solidFill>
                  </a:rPr>
                  <a:t>generalize</a:t>
                </a:r>
                <a:r>
                  <a:rPr lang="en-US" dirty="0"/>
                  <a:t> the Alice, Bob, Cathy scenario: </a:t>
                </a:r>
              </a:p>
              <a:p>
                <a:pPr lvl="1"/>
                <a:r>
                  <a:rPr lang="en-US" b="1" i="1" dirty="0"/>
                  <a:t>N</a:t>
                </a:r>
                <a:r>
                  <a:rPr lang="en-US" dirty="0"/>
                  <a:t> </a:t>
                </a:r>
                <a:r>
                  <a:rPr lang="en-US" b="1" dirty="0"/>
                  <a:t>users,</a:t>
                </a:r>
                <a:r>
                  <a:rPr lang="en-US" dirty="0"/>
                  <a:t> each user </a:t>
                </a:r>
                <a:r>
                  <a:rPr lang="en-US" i="1" dirty="0"/>
                  <a:t>n</a:t>
                </a:r>
                <a:r>
                  <a:rPr lang="en-US" dirty="0"/>
                  <a:t> has code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b="1" dirty="0"/>
                  <a:t>,</a:t>
                </a:r>
                <a:r>
                  <a:rPr lang="en-US" dirty="0"/>
                  <a:t> </a:t>
                </a:r>
                <a:r>
                  <a:rPr lang="en-US" i="1" dirty="0"/>
                  <a:t>n</a:t>
                </a:r>
                <a:r>
                  <a:rPr lang="en-US" dirty="0"/>
                  <a:t> = 1...</a:t>
                </a:r>
                <a:r>
                  <a:rPr lang="en-US" i="1" dirty="0"/>
                  <a:t>N</a:t>
                </a:r>
                <a:endParaRPr lang="en-US" dirty="0"/>
              </a:p>
              <a:p>
                <a:pPr lvl="2"/>
                <a:r>
                  <a:rPr lang="en-US" dirty="0"/>
                  <a:t>(</a:t>
                </a:r>
                <a:r>
                  <a:rPr lang="en-US" i="1" dirty="0"/>
                  <a:t>m</a:t>
                </a:r>
                <a:r>
                  <a:rPr lang="en-US" dirty="0"/>
                  <a:t> = 1...Code length </a:t>
                </a:r>
                <a:r>
                  <a:rPr lang="en-US" i="1" dirty="0"/>
                  <a:t>M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b="1" dirty="0">
                  <a:solidFill>
                    <a:srgbClr val="0070C0"/>
                  </a:solidFill>
                </a:endParaRPr>
              </a:p>
              <a:p>
                <a:endParaRPr lang="en-US" b="1" dirty="0">
                  <a:solidFill>
                    <a:srgbClr val="0070C0"/>
                  </a:solidFill>
                </a:endParaRPr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Goal: </a:t>
                </a:r>
                <a:r>
                  <a:rPr lang="en-US" dirty="0"/>
                  <a:t>Ensure </a:t>
                </a:r>
                <a:r>
                  <a:rPr lang="en-US" b="1" dirty="0">
                    <a:solidFill>
                      <a:srgbClr val="009900"/>
                    </a:solidFill>
                  </a:rPr>
                  <a:t>cancellation of all other users </a:t>
                </a:r>
                <a:r>
                  <a:rPr lang="en-US" dirty="0"/>
                  <a:t>when </a:t>
                </a:r>
                <a:r>
                  <a:rPr lang="en-US" b="1" dirty="0"/>
                  <a:t>correlating</a:t>
                </a:r>
                <a:r>
                  <a:rPr lang="en-US" dirty="0"/>
                  <a:t> against (each) </a:t>
                </a:r>
                <a:r>
                  <a:rPr lang="en-US" b="1" dirty="0"/>
                  <a:t>one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3A2537-CEAD-1A4E-AC7F-25939FD4A7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39" t="-2267" r="-1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066800"/>
          </a:xfrm>
        </p:spPr>
        <p:txBody>
          <a:bodyPr>
            <a:normAutofit/>
          </a:bodyPr>
          <a:lstStyle/>
          <a:p>
            <a:r>
              <a:rPr lang="en-US" dirty="0"/>
              <a:t>CDMA: How to choose codes?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592824F-E1BE-6541-9465-39746E4CA8CA}"/>
              </a:ext>
            </a:extLst>
          </p:cNvPr>
          <p:cNvGrpSpPr/>
          <p:nvPr/>
        </p:nvGrpSpPr>
        <p:grpSpPr>
          <a:xfrm>
            <a:off x="2505807" y="3004495"/>
            <a:ext cx="4056186" cy="1766466"/>
            <a:chOff x="2816849" y="2540764"/>
            <a:chExt cx="4056186" cy="1766466"/>
          </a:xfrm>
        </p:grpSpPr>
        <p:sp>
          <p:nvSpPr>
            <p:cNvPr id="14" name="Text Box 30">
              <a:extLst>
                <a:ext uri="{FF2B5EF4-FFF2-40B4-BE49-F238E27FC236}">
                  <a16:creationId xmlns:a16="http://schemas.microsoft.com/office/drawing/2014/main" id="{234363E8-D730-F44D-9D81-077D618E71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5358" y="3359076"/>
              <a:ext cx="534121" cy="46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altLang="x-none" sz="2396" dirty="0"/>
                <a:t>AP</a:t>
              </a:r>
            </a:p>
          </p:txBody>
        </p:sp>
        <p:sp>
          <p:nvSpPr>
            <p:cNvPr id="15" name="Text Box 30">
              <a:extLst>
                <a:ext uri="{FF2B5EF4-FFF2-40B4-BE49-F238E27FC236}">
                  <a16:creationId xmlns:a16="http://schemas.microsoft.com/office/drawing/2014/main" id="{1A8C635A-F4D0-C94A-AC57-4726ADC2CC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6059" y="3846206"/>
              <a:ext cx="994183" cy="46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altLang="x-none" sz="2396" dirty="0"/>
                <a:t>User 1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61158ED-DBA1-ED47-942A-E0AA3C478ECB}"/>
                </a:ext>
              </a:extLst>
            </p:cNvPr>
            <p:cNvCxnSpPr>
              <a:cxnSpLocks/>
              <a:stCxn id="21" idx="7"/>
              <a:endCxn id="19" idx="3"/>
            </p:cNvCxnSpPr>
            <p:nvPr/>
          </p:nvCxnSpPr>
          <p:spPr>
            <a:xfrm flipV="1">
              <a:off x="3946292" y="3415924"/>
              <a:ext cx="1067362" cy="607012"/>
            </a:xfrm>
            <a:prstGeom prst="straightConnector1">
              <a:avLst/>
            </a:prstGeom>
            <a:ln>
              <a:prstDash val="sysDash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8352CB2-23ED-CD49-946E-7041FD23BC98}"/>
                </a:ext>
              </a:extLst>
            </p:cNvPr>
            <p:cNvCxnSpPr>
              <a:cxnSpLocks/>
            </p:cNvCxnSpPr>
            <p:nvPr/>
          </p:nvCxnSpPr>
          <p:spPr>
            <a:xfrm>
              <a:off x="3991545" y="3362141"/>
              <a:ext cx="999832" cy="1"/>
            </a:xfrm>
            <a:prstGeom prst="straightConnector1">
              <a:avLst/>
            </a:prstGeom>
            <a:ln>
              <a:prstDash val="sysDash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 Box 30">
              <a:extLst>
                <a:ext uri="{FF2B5EF4-FFF2-40B4-BE49-F238E27FC236}">
                  <a16:creationId xmlns:a16="http://schemas.microsoft.com/office/drawing/2014/main" id="{7ABAD911-2BED-BD46-AB24-260F300825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6849" y="3131629"/>
              <a:ext cx="994183" cy="46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altLang="x-none" sz="2396" dirty="0"/>
                <a:t>User 2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865D36D-A7DD-B04D-80D3-F36309AFF9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1377" y="3286083"/>
              <a:ext cx="152118" cy="15211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endParaRPr lang="x-none" altLang="x-none" sz="2396"/>
            </a:p>
          </p:txBody>
        </p:sp>
        <p:sp>
          <p:nvSpPr>
            <p:cNvPr id="20" name="Oval 29">
              <a:extLst>
                <a:ext uri="{FF2B5EF4-FFF2-40B4-BE49-F238E27FC236}">
                  <a16:creationId xmlns:a16="http://schemas.microsoft.com/office/drawing/2014/main" id="{9FC287D1-2BD4-604E-862F-7BE90C2CB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9427" y="3286082"/>
              <a:ext cx="152118" cy="15211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endParaRPr lang="x-none" altLang="x-none" sz="2396"/>
            </a:p>
          </p:txBody>
        </p:sp>
        <p:sp>
          <p:nvSpPr>
            <p:cNvPr id="21" name="Oval 10">
              <a:extLst>
                <a:ext uri="{FF2B5EF4-FFF2-40B4-BE49-F238E27FC236}">
                  <a16:creationId xmlns:a16="http://schemas.microsoft.com/office/drawing/2014/main" id="{D5AD4472-012C-734B-A17F-43E5E7B5E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451" y="4000659"/>
              <a:ext cx="152118" cy="15211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endParaRPr lang="x-none" altLang="x-none" sz="2396"/>
            </a:p>
          </p:txBody>
        </p:sp>
        <p:sp>
          <p:nvSpPr>
            <p:cNvPr id="22" name="Oval 29">
              <a:extLst>
                <a:ext uri="{FF2B5EF4-FFF2-40B4-BE49-F238E27FC236}">
                  <a16:creationId xmlns:a16="http://schemas.microsoft.com/office/drawing/2014/main" id="{C278E571-9AF3-A04E-A365-D89687C74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728" y="2700570"/>
              <a:ext cx="152118" cy="15211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endParaRPr lang="x-none" altLang="x-none" sz="2396"/>
            </a:p>
          </p:txBody>
        </p:sp>
        <p:sp>
          <p:nvSpPr>
            <p:cNvPr id="24" name="Oval 29">
              <a:extLst>
                <a:ext uri="{FF2B5EF4-FFF2-40B4-BE49-F238E27FC236}">
                  <a16:creationId xmlns:a16="http://schemas.microsoft.com/office/drawing/2014/main" id="{32AB5BB7-A743-E04E-9F1D-6635CBC9D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7165" y="2747797"/>
              <a:ext cx="152118" cy="152118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endParaRPr lang="x-none" altLang="x-none" sz="2396"/>
            </a:p>
          </p:txBody>
        </p:sp>
        <p:sp>
          <p:nvSpPr>
            <p:cNvPr id="26" name="Text Box 30">
              <a:extLst>
                <a:ext uri="{FF2B5EF4-FFF2-40B4-BE49-F238E27FC236}">
                  <a16:creationId xmlns:a16="http://schemas.microsoft.com/office/drawing/2014/main" id="{4CD87463-0718-DE4B-817E-FDC0B107A2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3940" y="2540764"/>
              <a:ext cx="994183" cy="46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altLang="x-none" sz="2396" dirty="0"/>
                <a:t>User 3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63833E13-67BA-AD43-85CE-8A90C8A1A6BF}"/>
                </a:ext>
              </a:extLst>
            </p:cNvPr>
            <p:cNvCxnSpPr>
              <a:cxnSpLocks/>
              <a:stCxn id="22" idx="5"/>
              <a:endCxn id="19" idx="1"/>
            </p:cNvCxnSpPr>
            <p:nvPr/>
          </p:nvCxnSpPr>
          <p:spPr>
            <a:xfrm>
              <a:off x="4465569" y="2830411"/>
              <a:ext cx="548085" cy="477949"/>
            </a:xfrm>
            <a:prstGeom prst="straightConnector1">
              <a:avLst/>
            </a:prstGeom>
            <a:ln>
              <a:prstDash val="sysDash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 Box 30">
              <a:extLst>
                <a:ext uri="{FF2B5EF4-FFF2-40B4-BE49-F238E27FC236}">
                  <a16:creationId xmlns:a16="http://schemas.microsoft.com/office/drawing/2014/main" id="{71B3313F-5667-AC45-9305-39FE15E18A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2365" y="2597223"/>
              <a:ext cx="1040670" cy="46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altLang="x-none" sz="2396" dirty="0"/>
                <a:t>User </a:t>
              </a:r>
              <a:r>
                <a:rPr lang="en-US" altLang="x-none" sz="2396" i="1" dirty="0"/>
                <a:t>N</a:t>
              </a:r>
            </a:p>
          </p:txBody>
        </p:sp>
        <p:sp>
          <p:nvSpPr>
            <p:cNvPr id="32" name="Text Box 30">
              <a:extLst>
                <a:ext uri="{FF2B5EF4-FFF2-40B4-BE49-F238E27FC236}">
                  <a16:creationId xmlns:a16="http://schemas.microsoft.com/office/drawing/2014/main" id="{F22F249B-E673-C849-A369-B05B7D3BB6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1361">
              <a:off x="4885622" y="2661810"/>
              <a:ext cx="429925" cy="46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altLang="x-none" sz="2396" dirty="0"/>
                <a:t>...</a:t>
              </a:r>
              <a:endParaRPr lang="en-US" altLang="x-none" sz="2396" i="1" dirty="0"/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9C3E27A-D461-9E46-BAD4-258C61A26545}"/>
                </a:ext>
              </a:extLst>
            </p:cNvPr>
            <p:cNvCxnSpPr>
              <a:cxnSpLocks/>
              <a:stCxn id="24" idx="3"/>
              <a:endCxn id="19" idx="7"/>
            </p:cNvCxnSpPr>
            <p:nvPr/>
          </p:nvCxnSpPr>
          <p:spPr>
            <a:xfrm flipH="1">
              <a:off x="5121218" y="2877638"/>
              <a:ext cx="608224" cy="430722"/>
            </a:xfrm>
            <a:prstGeom prst="straightConnector1">
              <a:avLst/>
            </a:prstGeom>
            <a:ln>
              <a:prstDash val="sysDash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EA22AA4-F9DF-E540-963B-7ACE35EB4E4E}"/>
                  </a:ext>
                </a:extLst>
              </p:cNvPr>
              <p:cNvSpPr txBox="1"/>
              <p:nvPr/>
            </p:nvSpPr>
            <p:spPr>
              <a:xfrm>
                <a:off x="1889375" y="2894064"/>
                <a:ext cx="5289050" cy="985591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Zero mutual correlation condition:</a:t>
                </a:r>
                <a:r>
                  <a:rPr lang="en-US" sz="2800" b="0" spc="-50" dirty="0">
                    <a:solidFill>
                      <a:prstClr val="black"/>
                    </a:solidFill>
                    <a:latin typeface="Arial"/>
                    <a:ea typeface="ＭＳ Ｐゴシック" pitchFamily="-1" charset="-128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sz="2800" b="0" spc="-50" dirty="0">
                    <a:solidFill>
                      <a:prstClr val="black"/>
                    </a:solidFill>
                    <a:latin typeface="Arial"/>
                    <a:ea typeface="ＭＳ Ｐゴシック" pitchFamily="-1" charset="-128"/>
                  </a:rPr>
                  <a:t> ★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endParaRPr lang="en-US" sz="24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EA22AA4-F9DF-E540-963B-7ACE35EB4E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375" y="2894064"/>
                <a:ext cx="5289050" cy="985591"/>
              </a:xfrm>
              <a:prstGeom prst="rect">
                <a:avLst/>
              </a:prstGeom>
              <a:blipFill>
                <a:blip r:embed="rId4"/>
                <a:stretch>
                  <a:fillRect l="-240" r="-240"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529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8A36E28-47AC-6C40-83AE-E3200C56B8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Start with the 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Bob </a:t>
                </a:r>
                <a:r>
                  <a:rPr lang="en-US" b="1" dirty="0"/>
                  <a:t>/ </a:t>
                </a:r>
                <a:r>
                  <a:rPr lang="en-US" b="1" dirty="0">
                    <a:solidFill>
                      <a:srgbClr val="00B050"/>
                    </a:solidFill>
                  </a:rPr>
                  <a:t>Cathy</a:t>
                </a:r>
                <a:r>
                  <a:rPr lang="en-US" b="1" dirty="0"/>
                  <a:t> </a:t>
                </a:r>
                <a:r>
                  <a:rPr lang="en-US" dirty="0"/>
                  <a:t>code, write as </a:t>
                </a:r>
                <a:r>
                  <a:rPr lang="en-US" b="1" dirty="0"/>
                  <a:t>rows in a matrix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𝑏𝑜𝑏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𝑐𝑎𝑡h𝑦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Recursive rule: </a:t>
                </a:r>
                <a:r>
                  <a:rPr lang="en-US" dirty="0"/>
                  <a:t>given matrix </a:t>
                </a:r>
                <a:r>
                  <a:rPr lang="en-US" b="1" dirty="0"/>
                  <a:t>M,</a:t>
                </a:r>
                <a:r>
                  <a:rPr lang="en-US" dirty="0"/>
                  <a:t> form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𝐌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</m:mr>
                          <m:m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𝐌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i="1" dirty="0"/>
                  <a:t>e.g.</a:t>
                </a:r>
                <a:r>
                  <a:rPr lang="en-US" dirty="0"/>
                  <a:t> </a:t>
                </a:r>
                <a:r>
                  <a:rPr lang="en-US" b="1" dirty="0"/>
                  <a:t>four</a:t>
                </a:r>
                <a:r>
                  <a:rPr lang="en-US" dirty="0"/>
                  <a:t> users: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p>
                                        <m:sSup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p>
                                      </m:sSup>
                                    </m:e>
                                  </m:mr>
                                  <m:mr>
                                    <m:e>
                                      <m:sSup>
                                        <m:sSup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p>
                                        <m:sSup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e>
                                  </m:mr>
                                  <m:mr>
                                    <m:e>
                                      <m:sSup>
                                        <m:sSup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p>
                                      </m:sSup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8A36E28-47AC-6C40-83AE-E3200C56B8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39" t="-2771" r="-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C6FFE3-BC5D-A04A-BF0B-7D2B47242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66F65A-FF4B-0143-9B02-3B8947F18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CDMA code: Walsh Codes</a:t>
            </a:r>
          </a:p>
        </p:txBody>
      </p:sp>
    </p:spTree>
    <p:extLst>
      <p:ext uri="{BB962C8B-B14F-4D97-AF65-F5344CB8AC3E}">
        <p14:creationId xmlns:p14="http://schemas.microsoft.com/office/powerpoint/2010/main" val="392485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E11281-5B87-8B41-A328-79B01C352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CDMA</a:t>
            </a:r>
            <a:r>
              <a:rPr lang="en-US" b="1" dirty="0"/>
              <a:t> </a:t>
            </a:r>
            <a:r>
              <a:rPr lang="en-US" b="1" dirty="0">
                <a:solidFill>
                  <a:srgbClr val="009900"/>
                </a:solidFill>
              </a:rPr>
              <a:t>advantages:</a:t>
            </a:r>
          </a:p>
          <a:p>
            <a:pPr lvl="1"/>
            <a:r>
              <a:rPr lang="en-US" dirty="0"/>
              <a:t>Sending over entire channel frequency bandwidth</a:t>
            </a:r>
          </a:p>
          <a:p>
            <a:pPr lvl="2"/>
            <a:r>
              <a:rPr lang="en-US" dirty="0"/>
              <a:t>Some parts of frequency band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interfered?</a:t>
            </a:r>
            <a:r>
              <a:rPr lang="en-US" dirty="0"/>
              <a:t>  </a:t>
            </a:r>
            <a:r>
              <a:rPr lang="en-US" b="1" dirty="0">
                <a:solidFill>
                  <a:srgbClr val="009900"/>
                </a:solidFill>
              </a:rPr>
              <a:t>Okay!</a:t>
            </a:r>
          </a:p>
          <a:p>
            <a:endParaRPr lang="en-US" dirty="0"/>
          </a:p>
          <a:p>
            <a:r>
              <a:rPr lang="en-US" dirty="0"/>
              <a:t>FDMA, TDMA, CDMA </a:t>
            </a:r>
            <a:r>
              <a:rPr lang="en-US" b="1" dirty="0">
                <a:solidFill>
                  <a:srgbClr val="FF0000"/>
                </a:solidFill>
              </a:rPr>
              <a:t>disadvantages: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Rigid allocation of channel resources, requires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advance</a:t>
            </a:r>
            <a:r>
              <a:rPr lang="en-US" dirty="0"/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coordination</a:t>
            </a:r>
            <a:r>
              <a:rPr lang="en-US" dirty="0"/>
              <a:t> (frequency, time, code)</a:t>
            </a:r>
          </a:p>
          <a:p>
            <a:pPr lvl="1"/>
            <a:r>
              <a:rPr lang="en-US" b="1" dirty="0"/>
              <a:t>Partitioning</a:t>
            </a:r>
            <a:r>
              <a:rPr lang="en-US" dirty="0"/>
              <a:t> the channel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reduced rate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Can we have the best of both worlds, perhaps?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D10D65-B8A1-8749-A426-AF1E8F46C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817BA7-DD85-5649-AB3D-8D64A8971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CDMA: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385422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3B8115FD-1A0C-664A-8113-8E80744C72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Recall the two-user Walsh code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𝑏𝑜𝑏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𝑐𝑎𝑡h𝑦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and recursive rule: given matrix </a:t>
                </a:r>
                <a:r>
                  <a:rPr lang="en-US" b="1" dirty="0"/>
                  <a:t>M,</a:t>
                </a:r>
                <a:r>
                  <a:rPr lang="en-US" dirty="0"/>
                  <a:t> form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1">
                                  <a:latin typeface="Cambria Math" panose="02040503050406030204" pitchFamily="18" charset="0"/>
                                </a:rPr>
                                <m:t>𝐌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b="1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</m:mr>
                          <m:m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𝐌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b="1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to double the number of users in the system.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What’s the </a:t>
                </a:r>
                <a:r>
                  <a:rPr lang="en-US" b="1" dirty="0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second user’s</a:t>
                </a:r>
                <a:r>
                  <a:rPr lang="en-US" b="1" dirty="0"/>
                  <a:t> </a:t>
                </a:r>
                <a:r>
                  <a:rPr lang="en-US" dirty="0"/>
                  <a:t>Walsh code</a:t>
                </a:r>
              </a:p>
              <a:p>
                <a:pPr marL="0" indent="0" algn="ctr">
                  <a:buNone/>
                </a:pPr>
                <a:r>
                  <a:rPr lang="en-US" dirty="0"/>
                  <a:t>in an </a:t>
                </a:r>
                <a:r>
                  <a:rPr lang="en-US" b="1" dirty="0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eight-user</a:t>
                </a:r>
                <a:r>
                  <a:rPr lang="en-US" dirty="0"/>
                  <a:t> CDMA system?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3B8115FD-1A0C-664A-8113-8E80744C72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5E1095-BA4E-EA4A-B57A-73C4F3E8E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C7273D-A262-6147-AC6C-4F50EE5D1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Stretch Break with CDMA Calculation!</a:t>
            </a:r>
          </a:p>
        </p:txBody>
      </p:sp>
    </p:spTree>
    <p:extLst>
      <p:ext uri="{BB962C8B-B14F-4D97-AF65-F5344CB8AC3E}">
        <p14:creationId xmlns:p14="http://schemas.microsoft.com/office/powerpoint/2010/main" val="9087116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Sharing by partitioning the medium</a:t>
            </a:r>
          </a:p>
          <a:p>
            <a:pPr lvl="1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Introduction, Time and Frequency division</a:t>
            </a:r>
          </a:p>
          <a:p>
            <a:pPr lvl="1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Code division</a:t>
            </a:r>
          </a:p>
          <a:p>
            <a:pPr lvl="1"/>
            <a:endParaRPr lang="en-US" sz="2800" dirty="0"/>
          </a:p>
          <a:p>
            <a:pPr marL="457200" lvl="1" indent="0">
              <a:buNone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highlight>
                  <a:srgbClr val="FFFF00"/>
                </a:highlight>
              </a:rPr>
              <a:t>Contention-based</a:t>
            </a:r>
            <a:r>
              <a:rPr lang="en-US" sz="2800" b="1" dirty="0"/>
              <a:t> sharing</a:t>
            </a:r>
          </a:p>
          <a:p>
            <a:pPr lvl="1"/>
            <a:r>
              <a:rPr lang="en-US" sz="2800" b="1" dirty="0"/>
              <a:t>Unslotted ALOHA, </a:t>
            </a:r>
            <a:r>
              <a:rPr lang="en-US" sz="2800" dirty="0"/>
              <a:t>Slotted ALOHA</a:t>
            </a:r>
          </a:p>
          <a:p>
            <a:pPr lvl="1"/>
            <a:r>
              <a:rPr lang="en-US" sz="2800" dirty="0"/>
              <a:t>The Ethernet</a:t>
            </a:r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Medium Access Control</a:t>
            </a:r>
          </a:p>
        </p:txBody>
      </p:sp>
    </p:spTree>
    <p:extLst>
      <p:ext uri="{BB962C8B-B14F-4D97-AF65-F5344CB8AC3E}">
        <p14:creationId xmlns:p14="http://schemas.microsoft.com/office/powerpoint/2010/main" val="33819280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Contention-based sharing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800" dirty="0"/>
              <a:t>When a station has a frame to send: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Transmit at </a:t>
            </a:r>
            <a:r>
              <a:rPr lang="en-US" b="1" dirty="0">
                <a:solidFill>
                  <a:srgbClr val="009900"/>
                </a:solidFill>
              </a:rPr>
              <a:t>full channel data rate </a:t>
            </a:r>
            <a:r>
              <a:rPr lang="en-US" i="1" dirty="0"/>
              <a:t>B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No </a:t>
            </a:r>
            <a:r>
              <a:rPr lang="en-US" i="1" dirty="0"/>
              <a:t>a priori</a:t>
            </a:r>
            <a:r>
              <a:rPr lang="en-US" dirty="0"/>
              <a:t> coordination among nodes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800" dirty="0"/>
              <a:t>Two or more </a:t>
            </a:r>
            <a:r>
              <a:rPr lang="en-US" dirty="0"/>
              <a:t>frames overlapping in time</a:t>
            </a:r>
            <a:r>
              <a:rPr lang="en-US" sz="2800" dirty="0"/>
              <a:t>: </a:t>
            </a:r>
            <a:r>
              <a:rPr lang="en-US" sz="2800" b="1" dirty="0">
                <a:solidFill>
                  <a:srgbClr val="FF0000"/>
                </a:solidFill>
              </a:rPr>
              <a:t>collision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FF0000"/>
                </a:solidFill>
              </a:rPr>
              <a:t>Both frames lost, </a:t>
            </a:r>
            <a:r>
              <a:rPr lang="en-US" sz="2400" dirty="0"/>
              <a:t>resulting in </a:t>
            </a:r>
            <a:r>
              <a:rPr lang="en-US" sz="2400" b="1" dirty="0">
                <a:solidFill>
                  <a:srgbClr val="FF0000"/>
                </a:solidFill>
              </a:rPr>
              <a:t>diminished throughput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sz="2800" b="1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</a:rPr>
              <a:t>A r</a:t>
            </a:r>
            <a:r>
              <a:rPr lang="en-US" sz="2800" dirty="0">
                <a:solidFill>
                  <a:srgbClr val="000000"/>
                </a:solidFill>
              </a:rPr>
              <a:t>andom access </a:t>
            </a:r>
            <a:r>
              <a:rPr lang="en-US" dirty="0">
                <a:solidFill>
                  <a:srgbClr val="000000"/>
                </a:solidFill>
              </a:rPr>
              <a:t>MAC </a:t>
            </a:r>
            <a:r>
              <a:rPr lang="en-US" sz="2800" dirty="0">
                <a:solidFill>
                  <a:srgbClr val="000000"/>
                </a:solidFill>
              </a:rPr>
              <a:t>protocol </a:t>
            </a:r>
            <a:r>
              <a:rPr lang="en-US" sz="2800" dirty="0"/>
              <a:t>specifies: 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How to detect collisions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How to recover from collisions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261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9A0469-B918-C84D-9889-984B2781D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Notion of link-layer network: an </a:t>
            </a:r>
            <a:r>
              <a:rPr lang="en-US" b="1" i="1" dirty="0"/>
              <a:t>Access Point </a:t>
            </a:r>
            <a:r>
              <a:rPr lang="en-US" dirty="0"/>
              <a:t>(AP) and a </a:t>
            </a:r>
            <a:r>
              <a:rPr lang="en-US" b="1" dirty="0">
                <a:solidFill>
                  <a:srgbClr val="0070C0"/>
                </a:solidFill>
              </a:rPr>
              <a:t>set</a:t>
            </a:r>
            <a:r>
              <a:rPr lang="en-US" b="1" dirty="0"/>
              <a:t> </a:t>
            </a:r>
            <a:r>
              <a:rPr lang="en-US" b="1" dirty="0">
                <a:solidFill>
                  <a:srgbClr val="0070C0"/>
                </a:solidFill>
              </a:rPr>
              <a:t>of </a:t>
            </a:r>
            <a:r>
              <a:rPr lang="en-US" b="1" i="1" dirty="0">
                <a:solidFill>
                  <a:srgbClr val="0070C0"/>
                </a:solidFill>
              </a:rPr>
              <a:t>connected</a:t>
            </a:r>
            <a:r>
              <a:rPr lang="en-US" b="1" dirty="0">
                <a:solidFill>
                  <a:srgbClr val="0070C0"/>
                </a:solidFill>
              </a:rPr>
              <a:t> clients</a:t>
            </a:r>
            <a:endParaRPr lang="en-US" spc="-150" dirty="0"/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Named</a:t>
            </a:r>
            <a:r>
              <a:rPr lang="en-US" dirty="0"/>
              <a:t> by the </a:t>
            </a:r>
            <a:r>
              <a:rPr lang="en-US" b="1" i="1" dirty="0"/>
              <a:t>service set identifier </a:t>
            </a:r>
            <a:r>
              <a:rPr lang="en-US" b="1" dirty="0"/>
              <a:t>(</a:t>
            </a:r>
            <a:r>
              <a:rPr lang="en-US" b="1" i="1" dirty="0"/>
              <a:t>SSID</a:t>
            </a:r>
            <a:r>
              <a:rPr lang="en-US" b="1" dirty="0"/>
              <a:t>)</a:t>
            </a:r>
          </a:p>
          <a:p>
            <a:pPr lvl="1"/>
            <a:r>
              <a:rPr lang="en-US" spc="-150" dirty="0"/>
              <a:t>APs generally </a:t>
            </a:r>
            <a:r>
              <a:rPr lang="en-US" b="1" spc="-150" dirty="0">
                <a:solidFill>
                  <a:schemeClr val="accent6">
                    <a:lumMod val="75000"/>
                  </a:schemeClr>
                </a:solidFill>
              </a:rPr>
              <a:t>drop data </a:t>
            </a:r>
            <a:r>
              <a:rPr lang="en-US" spc="-150" dirty="0"/>
              <a:t>from clients, APs </a:t>
            </a:r>
            <a:r>
              <a:rPr lang="en-US" b="1" spc="-150" dirty="0"/>
              <a:t>outside the set</a:t>
            </a:r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i="1" dirty="0"/>
              <a:t>How is the wireless link </a:t>
            </a:r>
            <a:r>
              <a:rPr lang="en-US" b="1" i="1" dirty="0">
                <a:solidFill>
                  <a:srgbClr val="0070C0"/>
                </a:solidFill>
              </a:rPr>
              <a:t>connection</a:t>
            </a:r>
            <a:r>
              <a:rPr lang="en-US" i="1" dirty="0"/>
              <a:t> established?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Discovery:</a:t>
            </a:r>
            <a:r>
              <a:rPr lang="en-US" dirty="0"/>
              <a:t> Client detects presence of AP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Authentication:</a:t>
            </a:r>
            <a:r>
              <a:rPr lang="en-US" dirty="0"/>
              <a:t> Establish identity of AP, client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Association:</a:t>
            </a:r>
            <a:r>
              <a:rPr lang="en-US" dirty="0"/>
              <a:t> Establish shared state between AP, client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CB60F6-10FC-9D49-A328-DC6B3C8F4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7F380FB-697E-B54F-A659-833287389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to a Wi-Fi AP</a:t>
            </a:r>
          </a:p>
        </p:txBody>
      </p:sp>
    </p:spTree>
    <p:extLst>
      <p:ext uri="{BB962C8B-B14F-4D97-AF65-F5344CB8AC3E}">
        <p14:creationId xmlns:p14="http://schemas.microsoft.com/office/powerpoint/2010/main" val="277016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ALOHAnet: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89166"/>
            <a:ext cx="8762999" cy="182285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Norm Abramson, 1970 at the University of Hawaii</a:t>
            </a:r>
          </a:p>
          <a:p>
            <a:pPr lvl="1">
              <a:lnSpc>
                <a:spcPct val="80000"/>
              </a:lnSpc>
              <a:spcBef>
                <a:spcPts val="0"/>
              </a:spcBef>
            </a:pPr>
            <a:r>
              <a:rPr lang="en-US" dirty="0"/>
              <a:t>Seven campuses, on four islands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Wanted to </a:t>
            </a:r>
            <a:r>
              <a:rPr lang="en-US" b="1" dirty="0"/>
              <a:t>connect</a:t>
            </a:r>
            <a:r>
              <a:rPr lang="en-US" dirty="0"/>
              <a:t> campus terminals and mainframe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Telephone costs high, so built a </a:t>
            </a:r>
            <a:r>
              <a:rPr lang="en-US" b="1" dirty="0">
                <a:solidFill>
                  <a:srgbClr val="0070C0"/>
                </a:solidFill>
              </a:rPr>
              <a:t>packet radio network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800375" y="3131000"/>
            <a:ext cx="5467048" cy="3241179"/>
            <a:chOff x="1499810" y="3374916"/>
            <a:chExt cx="5467048" cy="324117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99810" y="3374916"/>
              <a:ext cx="5467048" cy="3241179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3708702" y="4156226"/>
              <a:ext cx="173869" cy="17386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276245" y="4760988"/>
              <a:ext cx="173869" cy="17386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171293" y="5687483"/>
              <a:ext cx="173869" cy="17386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317750" y="3592287"/>
              <a:ext cx="173869" cy="17386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438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Unslotted ALOHA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27231"/>
            <a:ext cx="8762999" cy="5080251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Simplest possible medium access control: </a:t>
            </a:r>
            <a:r>
              <a:rPr lang="en-US" sz="2400" dirty="0"/>
              <a:t>no control at all, anyone can just transmit a packet without delay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  <a:buNone/>
            </a:pPr>
            <a:endParaRPr lang="en-US" sz="2400" dirty="0"/>
          </a:p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en-US" sz="2400" b="1" dirty="0"/>
              <a:t>Suppose: </a:t>
            </a:r>
            <a:r>
              <a:rPr lang="en-US" sz="2400" dirty="0"/>
              <a:t>Chance packet </a:t>
            </a:r>
            <a:r>
              <a:rPr lang="en-US" sz="2400" b="1" dirty="0">
                <a:highlight>
                  <a:srgbClr val="FFFF00"/>
                </a:highlight>
              </a:rPr>
              <a:t>begins</a:t>
            </a:r>
            <a:r>
              <a:rPr lang="en-US" sz="2400" b="1" dirty="0"/>
              <a:t> in time interval </a:t>
            </a:r>
            <a:r>
              <a:rPr lang="en-US" sz="2400" b="1" dirty="0" err="1"/>
              <a:t>Δ</a:t>
            </a:r>
            <a:r>
              <a:rPr lang="en-US" sz="2400" b="1" i="1" dirty="0" err="1"/>
              <a:t>t</a:t>
            </a:r>
            <a:r>
              <a:rPr lang="en-US" sz="2400" b="1" i="1" dirty="0"/>
              <a:t> </a:t>
            </a:r>
            <a:r>
              <a:rPr lang="en-US" sz="2400" b="1" dirty="0"/>
              <a:t>is </a:t>
            </a:r>
            <a:r>
              <a:rPr lang="en-US" sz="2400" b="1" i="1" dirty="0" err="1">
                <a:highlight>
                  <a:srgbClr val="FFFF00"/>
                </a:highlight>
              </a:rPr>
              <a:t>λ</a:t>
            </a:r>
            <a:r>
              <a:rPr lang="en-US" sz="2400" b="1" dirty="0">
                <a:highlight>
                  <a:srgbClr val="FFFF00"/>
                </a:highlight>
              </a:rPr>
              <a:t> × Δ</a:t>
            </a:r>
            <a:r>
              <a:rPr lang="en-US" sz="2400" b="1" i="1" dirty="0">
                <a:highlight>
                  <a:srgbClr val="FFFF00"/>
                </a:highlight>
              </a:rPr>
              <a:t>t</a:t>
            </a:r>
          </a:p>
          <a:p>
            <a:pPr lvl="1">
              <a:lnSpc>
                <a:spcPct val="80000"/>
              </a:lnSpc>
            </a:pPr>
            <a:r>
              <a:rPr lang="en-US" sz="2400" b="1" i="1" dirty="0"/>
              <a:t>N</a:t>
            </a:r>
            <a:r>
              <a:rPr lang="en-US" sz="2400" dirty="0"/>
              <a:t> senders in total, sending frames of time duration </a:t>
            </a:r>
            <a:r>
              <a:rPr lang="en-US" sz="2400" b="1" dirty="0"/>
              <a:t>1</a:t>
            </a:r>
          </a:p>
          <a:p>
            <a:pPr lvl="1">
              <a:lnSpc>
                <a:spcPct val="80000"/>
              </a:lnSpc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b="1" i="1" dirty="0"/>
              <a:t>λ</a:t>
            </a:r>
            <a:r>
              <a:rPr lang="en-US" sz="2400" dirty="0"/>
              <a:t> is the </a:t>
            </a:r>
            <a:r>
              <a:rPr lang="en-US" sz="2400" b="1" dirty="0"/>
              <a:t>aggregate rate </a:t>
            </a:r>
            <a:r>
              <a:rPr lang="en-US" sz="2400" dirty="0"/>
              <a:t>from </a:t>
            </a:r>
            <a:r>
              <a:rPr lang="en-US" sz="2400" b="1" dirty="0"/>
              <a:t>all </a:t>
            </a:r>
            <a:r>
              <a:rPr lang="en-US" sz="2400" b="1" i="1" dirty="0"/>
              <a:t>N</a:t>
            </a:r>
            <a:r>
              <a:rPr lang="en-US" sz="2400" b="1" dirty="0"/>
              <a:t> senders</a:t>
            </a:r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b="1" i="1" dirty="0">
                <a:solidFill>
                  <a:srgbClr val="0070C0"/>
                </a:solidFill>
              </a:rPr>
              <a:t>Individual rate </a:t>
            </a:r>
            <a:r>
              <a:rPr lang="en-US" sz="2400" b="1" dirty="0">
                <a:highlight>
                  <a:srgbClr val="FFFF00"/>
                </a:highlight>
              </a:rPr>
              <a:t>λ/</a:t>
            </a:r>
            <a:r>
              <a:rPr lang="en-US" sz="2400" b="1" i="1" dirty="0">
                <a:highlight>
                  <a:srgbClr val="FFFF00"/>
                </a:highlight>
              </a:rPr>
              <a:t>N</a:t>
            </a:r>
            <a:r>
              <a:rPr lang="en-US" sz="2400" dirty="0">
                <a:highlight>
                  <a:srgbClr val="FFFF00"/>
                </a:highlight>
              </a:rPr>
              <a:t> for </a:t>
            </a:r>
            <a:r>
              <a:rPr lang="en-US" sz="2400" b="1" dirty="0">
                <a:highlight>
                  <a:srgbClr val="FFFF00"/>
                </a:highlight>
              </a:rPr>
              <a:t>each sender</a:t>
            </a:r>
          </a:p>
        </p:txBody>
      </p:sp>
      <p:pic>
        <p:nvPicPr>
          <p:cNvPr id="4" name="Picture 3" descr="unslotted_aloha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846" y="2311056"/>
            <a:ext cx="6073754" cy="157514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038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Unslotted ALOHA: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01" y="1405737"/>
            <a:ext cx="8739999" cy="573036"/>
          </a:xfrm>
        </p:spPr>
        <p:txBody>
          <a:bodyPr>
            <a:normAutofit/>
          </a:bodyPr>
          <a:lstStyle/>
          <a:p>
            <a:r>
              <a:rPr lang="en-US" sz="2400" dirty="0"/>
              <a:t>Suppose some node </a:t>
            </a:r>
            <a:r>
              <a:rPr lang="en-US" sz="2400" b="1" i="1" dirty="0"/>
              <a:t>i</a:t>
            </a:r>
            <a:r>
              <a:rPr lang="en-US" sz="2400" dirty="0"/>
              <a:t> is transmitting; let’s focus on </a:t>
            </a:r>
            <a:r>
              <a:rPr lang="en-US" sz="2400" b="1" i="1" u="wavyHeavy" dirty="0" err="1">
                <a:uFill>
                  <a:solidFill>
                    <a:srgbClr val="FFFF00"/>
                  </a:solidFill>
                </a:uFill>
              </a:rPr>
              <a:t>i</a:t>
            </a:r>
            <a:r>
              <a:rPr lang="en-US" sz="2400" b="1" i="1" u="wavyHeavy" dirty="0">
                <a:uFill>
                  <a:solidFill>
                    <a:srgbClr val="FFFF00"/>
                  </a:solidFill>
                </a:uFill>
              </a:rPr>
              <a:t> </a:t>
            </a:r>
            <a:r>
              <a:rPr lang="en-US" sz="2400" b="1" u="wavyHeavy" dirty="0">
                <a:uFill>
                  <a:solidFill>
                    <a:srgbClr val="FFFF00"/>
                  </a:solidFill>
                </a:uFill>
              </a:rPr>
              <a:t>’s frame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4" name="Picture 4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3108" y="1793031"/>
            <a:ext cx="5437784" cy="2202056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52401" y="4102235"/>
            <a:ext cx="8773100" cy="2227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03225" marR="0" lvl="0" indent="-4032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>
                <a:tab pos="1881188" algn="l"/>
                <a:tab pos="2152650" algn="l"/>
              </a:tabLst>
              <a:defRPr/>
            </a:pPr>
            <a:r>
              <a:rPr lang="en-US" sz="2400" b="0" noProof="0" dirty="0">
                <a:latin typeface="+mj-lt"/>
              </a:rPr>
              <a:t>Others send in [</a:t>
            </a:r>
            <a:r>
              <a:rPr lang="en-US" sz="2400" b="0" i="1" noProof="0" dirty="0">
                <a:latin typeface="+mj-lt"/>
              </a:rPr>
              <a:t>t</a:t>
            </a:r>
            <a:r>
              <a:rPr lang="en-US" sz="2400" b="0" baseline="-25000" noProof="0" dirty="0">
                <a:latin typeface="+mj-lt"/>
              </a:rPr>
              <a:t>0</a:t>
            </a:r>
            <a:r>
              <a:rPr lang="en-US" sz="2400" b="0" noProof="0" dirty="0">
                <a:latin typeface="+mj-lt"/>
              </a:rPr>
              <a:t>−</a:t>
            </a:r>
            <a:r>
              <a:rPr lang="en-US" sz="2400" b="0" dirty="0">
                <a:latin typeface="+mj-lt"/>
              </a:rPr>
              <a:t>1,</a:t>
            </a:r>
            <a:r>
              <a:rPr lang="en-US" sz="2400" b="0" noProof="0" dirty="0">
                <a:latin typeface="+mj-lt"/>
              </a:rPr>
              <a:t> </a:t>
            </a:r>
            <a:r>
              <a:rPr lang="en-US" sz="2400" b="0" i="1" noProof="0" dirty="0">
                <a:latin typeface="+mj-lt"/>
              </a:rPr>
              <a:t>t</a:t>
            </a:r>
            <a:r>
              <a:rPr lang="en-US" sz="2400" b="0" baseline="-25000" noProof="0" dirty="0">
                <a:latin typeface="+mj-lt"/>
              </a:rPr>
              <a:t>0</a:t>
            </a:r>
            <a:r>
              <a:rPr lang="en-US" sz="2400" b="0" noProof="0" dirty="0">
                <a:latin typeface="+mj-lt"/>
              </a:rPr>
              <a:t>]: overlap </a:t>
            </a:r>
            <a:r>
              <a:rPr lang="en-US" sz="2400" b="0" i="1" noProof="0" dirty="0" err="1">
                <a:latin typeface="+mj-lt"/>
              </a:rPr>
              <a:t>i</a:t>
            </a:r>
            <a:r>
              <a:rPr lang="en-US" sz="2400" b="0" i="1" noProof="0" dirty="0">
                <a:latin typeface="+mj-lt"/>
              </a:rPr>
              <a:t> </a:t>
            </a:r>
            <a:r>
              <a:rPr lang="en-US" sz="2400" b="0" noProof="0" dirty="0">
                <a:latin typeface="+mj-lt"/>
              </a:rPr>
              <a:t>’s frame </a:t>
            </a:r>
            <a:r>
              <a:rPr lang="en-US" sz="2400" noProof="0" dirty="0">
                <a:latin typeface="+mj-lt"/>
              </a:rPr>
              <a:t>start</a:t>
            </a:r>
            <a:r>
              <a:rPr lang="en-US" sz="2400" b="0" noProof="0" dirty="0">
                <a:latin typeface="+mj-lt"/>
              </a:rPr>
              <a:t>  </a:t>
            </a:r>
            <a:r>
              <a:rPr lang="en-US" sz="2400" b="0" noProof="0" dirty="0">
                <a:latin typeface="+mj-lt"/>
                <a:sym typeface="Wingdings"/>
              </a:rPr>
              <a:t> </a:t>
            </a:r>
            <a:r>
              <a:rPr lang="en-US" sz="2400" noProof="0" dirty="0">
                <a:solidFill>
                  <a:srgbClr val="FF0000"/>
                </a:solidFill>
                <a:latin typeface="+mj-lt"/>
                <a:sym typeface="Wingdings"/>
              </a:rPr>
              <a:t>collision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</a:endParaRPr>
          </a:p>
          <a:p>
            <a:pPr marL="403225" lvl="0" indent="-403225" algn="l">
              <a:spcBef>
                <a:spcPct val="20000"/>
              </a:spcBef>
              <a:buFont typeface="+mj-lt"/>
              <a:buAutoNum type="romanUcPeriod"/>
              <a:tabLst>
                <a:tab pos="1881188" algn="l"/>
                <a:tab pos="2152650" algn="l"/>
              </a:tabLst>
              <a:defRPr/>
            </a:pPr>
            <a:r>
              <a:rPr lang="en-US" sz="2400" b="0" dirty="0">
                <a:latin typeface="+mj-lt"/>
              </a:rPr>
              <a:t>Others send in [</a:t>
            </a:r>
            <a:r>
              <a:rPr lang="en-US" sz="2400" b="0" i="1" dirty="0">
                <a:latin typeface="+mj-lt"/>
              </a:rPr>
              <a:t>t</a:t>
            </a:r>
            <a:r>
              <a:rPr lang="en-US" sz="2400" b="0" baseline="-25000" dirty="0">
                <a:latin typeface="+mj-lt"/>
              </a:rPr>
              <a:t>0</a:t>
            </a:r>
            <a:r>
              <a:rPr lang="en-US" sz="2400" b="0" dirty="0">
                <a:latin typeface="+mj-lt"/>
              </a:rPr>
              <a:t>, </a:t>
            </a:r>
            <a:r>
              <a:rPr lang="en-US" sz="2400" b="0" i="1" dirty="0">
                <a:latin typeface="+mj-lt"/>
              </a:rPr>
              <a:t>t</a:t>
            </a:r>
            <a:r>
              <a:rPr lang="en-US" sz="2400" b="0" baseline="-25000" dirty="0">
                <a:latin typeface="+mj-lt"/>
              </a:rPr>
              <a:t>0</a:t>
            </a:r>
            <a:r>
              <a:rPr lang="en-US" sz="2400" b="0" dirty="0">
                <a:latin typeface="+mj-lt"/>
              </a:rPr>
              <a:t>+1]: overlap </a:t>
            </a:r>
            <a:r>
              <a:rPr lang="en-US" sz="2400" b="0" i="1" dirty="0" err="1">
                <a:latin typeface="+mj-lt"/>
              </a:rPr>
              <a:t>i</a:t>
            </a:r>
            <a:r>
              <a:rPr lang="en-US" sz="2400" b="0" i="1" dirty="0">
                <a:latin typeface="+mj-lt"/>
              </a:rPr>
              <a:t> </a:t>
            </a:r>
            <a:r>
              <a:rPr lang="en-US" sz="2400" b="0" dirty="0">
                <a:latin typeface="+mj-lt"/>
              </a:rPr>
              <a:t>’s frame </a:t>
            </a:r>
            <a:r>
              <a:rPr lang="en-US" sz="2400" dirty="0">
                <a:latin typeface="+mj-lt"/>
              </a:rPr>
              <a:t>end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>
                <a:latin typeface="+mj-lt"/>
                <a:sym typeface="Wingdings"/>
              </a:rPr>
              <a:t> </a:t>
            </a:r>
            <a:r>
              <a:rPr lang="en-US" sz="2400" dirty="0">
                <a:solidFill>
                  <a:srgbClr val="FF0000"/>
                </a:solidFill>
                <a:latin typeface="+mj-lt"/>
                <a:sym typeface="Wingdings"/>
              </a:rPr>
              <a:t>collision</a:t>
            </a:r>
          </a:p>
          <a:p>
            <a:pPr marL="403225" lvl="0" indent="-403225" algn="l">
              <a:spcBef>
                <a:spcPct val="20000"/>
              </a:spcBef>
              <a:buFont typeface="+mj-lt"/>
              <a:buAutoNum type="romanUcPeriod"/>
              <a:tabLst>
                <a:tab pos="1881188" algn="l"/>
                <a:tab pos="2152650" algn="l"/>
              </a:tabLst>
              <a:defRPr/>
            </a:pPr>
            <a:r>
              <a:rPr lang="en-US" sz="2400" b="0" dirty="0">
                <a:latin typeface="+mj-lt"/>
                <a:sym typeface="Wingdings"/>
              </a:rPr>
              <a:t>Otherwise, </a:t>
            </a:r>
            <a:r>
              <a:rPr lang="en-US" sz="2400" dirty="0">
                <a:latin typeface="+mj-lt"/>
                <a:sym typeface="Wingdings"/>
              </a:rPr>
              <a:t>no collision</a:t>
            </a:r>
            <a:r>
              <a:rPr lang="en-US" sz="2400" b="0" dirty="0">
                <a:latin typeface="+mj-lt"/>
                <a:sym typeface="Wingdings"/>
              </a:rPr>
              <a:t>, node </a:t>
            </a:r>
            <a:r>
              <a:rPr lang="en-US" sz="2400" b="0" i="1" dirty="0" err="1">
                <a:latin typeface="+mj-lt"/>
                <a:sym typeface="Wingdings"/>
              </a:rPr>
              <a:t>i</a:t>
            </a:r>
            <a:r>
              <a:rPr lang="en-US" sz="2400" b="0" i="1" dirty="0">
                <a:latin typeface="+mj-lt"/>
                <a:sym typeface="Wingdings"/>
              </a:rPr>
              <a:t> </a:t>
            </a:r>
            <a:r>
              <a:rPr lang="en-US" sz="2400" b="0" dirty="0">
                <a:latin typeface="+mj-lt"/>
                <a:sym typeface="Wingdings"/>
              </a:rPr>
              <a:t>’s frame is delivered</a:t>
            </a:r>
          </a:p>
          <a:p>
            <a:pPr marL="403225" lvl="0" indent="-403225" algn="l">
              <a:spcBef>
                <a:spcPct val="20000"/>
              </a:spcBef>
              <a:buFont typeface="Arial"/>
              <a:buChar char="•"/>
              <a:tabLst>
                <a:tab pos="1881188" algn="l"/>
                <a:tab pos="2152650" algn="l"/>
              </a:tabLst>
              <a:defRPr/>
            </a:pPr>
            <a:endParaRPr lang="en-US" sz="2400" b="0" dirty="0">
              <a:solidFill>
                <a:srgbClr val="008000"/>
              </a:solidFill>
              <a:latin typeface="+mj-lt"/>
              <a:sym typeface="Wingdings"/>
            </a:endParaRPr>
          </a:p>
          <a:p>
            <a:pPr marL="403225" lvl="0" indent="-403225" algn="l">
              <a:spcBef>
                <a:spcPct val="20000"/>
              </a:spcBef>
              <a:buFont typeface="Arial"/>
              <a:buChar char="•"/>
              <a:tabLst>
                <a:tab pos="1881188" algn="l"/>
                <a:tab pos="2152650" algn="l"/>
              </a:tabLst>
              <a:defRPr/>
            </a:pPr>
            <a:r>
              <a:rPr lang="en-US" sz="2400" b="0" dirty="0">
                <a:latin typeface="+mj-lt"/>
                <a:sym typeface="Wingdings"/>
              </a:rPr>
              <a:t>Therefore,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/>
              </a:rPr>
              <a:t>vulnerable period </a:t>
            </a:r>
            <a:r>
              <a:rPr lang="en-US" sz="2400" b="0" dirty="0">
                <a:latin typeface="+mj-lt"/>
                <a:sym typeface="Wingdings"/>
              </a:rPr>
              <a:t>of length </a:t>
            </a:r>
            <a:r>
              <a:rPr lang="en-US" sz="2400" dirty="0">
                <a:latin typeface="+mj-lt"/>
                <a:sym typeface="Wingdings"/>
              </a:rPr>
              <a:t>2 </a:t>
            </a:r>
            <a:r>
              <a:rPr lang="en-US" sz="2400" b="0" dirty="0">
                <a:latin typeface="+mj-lt"/>
                <a:sym typeface="Wingdings"/>
              </a:rPr>
              <a:t>around </a:t>
            </a:r>
            <a:r>
              <a:rPr lang="en-US" sz="2400" b="0" i="1" dirty="0" err="1">
                <a:latin typeface="+mj-lt"/>
                <a:sym typeface="Wingdings"/>
              </a:rPr>
              <a:t>i</a:t>
            </a:r>
            <a:r>
              <a:rPr lang="en-US" sz="2400" b="0" dirty="0">
                <a:latin typeface="+mj-lt"/>
                <a:sym typeface="Wingdings"/>
              </a:rPr>
              <a:t> ’s frame</a:t>
            </a:r>
            <a:endParaRPr lang="en-US" sz="2400" b="0" dirty="0">
              <a:latin typeface="+mj-lt"/>
            </a:endParaRPr>
          </a:p>
        </p:txBody>
      </p:sp>
      <p:sp>
        <p:nvSpPr>
          <p:cNvPr id="9" name="Right Arrow 8"/>
          <p:cNvSpPr/>
          <p:nvPr/>
        </p:nvSpPr>
        <p:spPr>
          <a:xfrm rot="10800000">
            <a:off x="5261001" y="2813761"/>
            <a:ext cx="238811" cy="260533"/>
          </a:xfrm>
          <a:prstGeom prst="rightArrow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499298" y="2383915"/>
            <a:ext cx="2662295" cy="1127435"/>
          </a:xfrm>
          <a:prstGeom prst="rect">
            <a:avLst/>
          </a:prstGeom>
          <a:solidFill>
            <a:srgbClr val="FF0000">
              <a:alpha val="25000"/>
            </a:srgbClr>
          </a:solidFill>
          <a:ln w="190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b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Vulnerable period</a:t>
            </a:r>
          </a:p>
        </p:txBody>
      </p:sp>
    </p:spTree>
    <p:extLst>
      <p:ext uri="{BB962C8B-B14F-4D97-AF65-F5344CB8AC3E}">
        <p14:creationId xmlns:p14="http://schemas.microsoft.com/office/powerpoint/2010/main" val="303441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Unslotted ALOHA: Performance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4" name="Picture 4" descr="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3108" y="1793031"/>
            <a:ext cx="5437784" cy="2202056"/>
          </a:xfrm>
          <a:prstGeom prst="rect">
            <a:avLst/>
          </a:prstGeom>
          <a:noFill/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432050" y="4425950"/>
          <a:ext cx="4279900" cy="205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" name="Equation" r:id="rId5" imgW="2768600" imgH="1333500" progId="Equation.3">
                  <p:embed/>
                </p:oleObj>
              </mc:Choice>
              <mc:Fallback>
                <p:oleObj name="Equation" r:id="rId5" imgW="2768600" imgH="13335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2050" y="4425950"/>
                        <a:ext cx="4279900" cy="2058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4095025"/>
            <a:ext cx="8739999" cy="60708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81188" algn="l"/>
                <a:tab pos="2152650" algn="l"/>
              </a:tabLst>
              <a:defRPr/>
            </a:pPr>
            <a:r>
              <a:rPr lang="en-US" sz="2400" b="0" i="1" dirty="0">
                <a:latin typeface="+mj-lt"/>
              </a:rPr>
              <a:t>What’s the chance no one else sends in the vulnerable period (length 2)?</a:t>
            </a:r>
            <a:endParaRPr kumimoji="0" lang="en-US" sz="2400" b="0" i="1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  <p:sp>
        <p:nvSpPr>
          <p:cNvPr id="9" name="Right Arrow 8"/>
          <p:cNvSpPr/>
          <p:nvPr/>
        </p:nvSpPr>
        <p:spPr>
          <a:xfrm rot="10800000">
            <a:off x="5261001" y="2813761"/>
            <a:ext cx="238811" cy="260533"/>
          </a:xfrm>
          <a:prstGeom prst="rightArrow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499298" y="2383915"/>
            <a:ext cx="2662295" cy="1127435"/>
          </a:xfrm>
          <a:prstGeom prst="rect">
            <a:avLst/>
          </a:prstGeom>
          <a:solidFill>
            <a:srgbClr val="FF0000">
              <a:alpha val="25000"/>
            </a:srgbClr>
          </a:solidFill>
          <a:ln w="190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b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Vulnerable period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7290892" y="5274076"/>
          <a:ext cx="1164819" cy="512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" name="Equation" r:id="rId7" imgW="952500" imgH="419100" progId="Equation.3">
                  <p:embed/>
                </p:oleObj>
              </mc:Choice>
              <mc:Fallback>
                <p:oleObj name="Equation" r:id="rId7" imgW="952500" imgH="419100" progId="Equation.3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0892" y="5274076"/>
                        <a:ext cx="1164819" cy="51252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loud Callout 12"/>
          <p:cNvSpPr/>
          <p:nvPr/>
        </p:nvSpPr>
        <p:spPr>
          <a:xfrm>
            <a:off x="7070026" y="5032709"/>
            <a:ext cx="1760394" cy="1025558"/>
          </a:xfrm>
          <a:prstGeom prst="cloudCallout">
            <a:avLst>
              <a:gd name="adj1" fmla="val -99150"/>
              <a:gd name="adj2" fmla="val 45944"/>
            </a:avLst>
          </a:prstGeom>
          <a:solidFill>
            <a:schemeClr val="bg2">
              <a:lumMod val="90000"/>
              <a:alpha val="30000"/>
            </a:schemeClr>
          </a:solidFill>
          <a:ln w="190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7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Unslotted ALOHA: Utilization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2401" y="4102236"/>
            <a:ext cx="8762999" cy="1636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l">
              <a:spcBef>
                <a:spcPct val="20000"/>
              </a:spcBef>
              <a:buFont typeface="Arial"/>
              <a:buChar char="•"/>
              <a:tabLst>
                <a:tab pos="2286000" algn="l"/>
                <a:tab pos="2968625" algn="l"/>
                <a:tab pos="43942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Recall </a:t>
            </a:r>
            <a:r>
              <a:rPr lang="en-US" sz="2400" i="1" dirty="0">
                <a:latin typeface="+mn-lt"/>
              </a:rPr>
              <a:t>λ</a:t>
            </a:r>
            <a:r>
              <a:rPr lang="en-US" sz="2400" b="0" dirty="0">
                <a:latin typeface="+mn-lt"/>
              </a:rPr>
              <a:t> is the </a:t>
            </a:r>
            <a:r>
              <a:rPr lang="en-US" sz="2400" dirty="0">
                <a:latin typeface="+mn-lt"/>
              </a:rPr>
              <a:t>aggregate rate </a:t>
            </a:r>
            <a:r>
              <a:rPr lang="en-US" sz="2400" b="0" dirty="0">
                <a:latin typeface="+mn-lt"/>
              </a:rPr>
              <a:t>from </a:t>
            </a:r>
            <a:r>
              <a:rPr lang="en-US" sz="2400" dirty="0">
                <a:latin typeface="+mn-lt"/>
              </a:rPr>
              <a:t>all senders</a:t>
            </a:r>
          </a:p>
          <a:p>
            <a:pPr marL="342900" lvl="1" indent="-342900" algn="l">
              <a:spcBef>
                <a:spcPct val="20000"/>
              </a:spcBef>
              <a:buFont typeface="Arial"/>
              <a:buChar char="•"/>
              <a:tabLst>
                <a:tab pos="2286000" algn="l"/>
                <a:tab pos="2968625" algn="l"/>
                <a:tab pos="4394200" algn="l"/>
              </a:tabLst>
              <a:defRPr/>
            </a:pPr>
            <a:r>
              <a:rPr lang="en-US" sz="2400" b="0" dirty="0">
                <a:latin typeface="+mn-lt"/>
              </a:rPr>
              <a:t>So, </a:t>
            </a:r>
            <a:r>
              <a:rPr lang="en-US" sz="2400" b="0" dirty="0">
                <a:highlight>
                  <a:srgbClr val="FFFF00"/>
                </a:highlight>
                <a:latin typeface="+mn-lt"/>
              </a:rPr>
              <a:t>utilization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	= λ × Pr(no other transmission in 2)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2286000" algn="l"/>
                <a:tab pos="2968625" algn="l"/>
                <a:tab pos="43942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		=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+mn-lt"/>
              </a:rPr>
              <a:t>λe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+mn-lt"/>
              </a:rPr>
              <a:t>−2λ</a:t>
            </a:r>
          </a:p>
        </p:txBody>
      </p:sp>
      <p:pic>
        <p:nvPicPr>
          <p:cNvPr id="3" name="Picture 2" descr="unslotted_aloh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759" y="1487400"/>
            <a:ext cx="4353727" cy="22794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56861" y="343354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Arial (null)"/>
              </a:rPr>
              <a:t>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7214" y="1496768"/>
            <a:ext cx="2027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atin typeface="+mj-lt"/>
              </a:rPr>
              <a:t>Utilization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863386" y="1788636"/>
            <a:ext cx="1102619" cy="1248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40114" y="1657194"/>
            <a:ext cx="1621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latin typeface="Arial (null)"/>
              </a:rPr>
              <a:t>1/2e ≈ 18%</a:t>
            </a:r>
            <a:endParaRPr lang="en-US" sz="1800" b="0" baseline="30000" dirty="0">
              <a:latin typeface="Arial (null)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73537" y="1657194"/>
            <a:ext cx="2954333" cy="1860948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/>
            <a:r>
              <a:rPr lang="en-US" b="1" dirty="0"/>
              <a:t>Too many collisions!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63386" y="1657194"/>
            <a:ext cx="410151" cy="1860948"/>
          </a:xfrm>
          <a:prstGeom prst="rect">
            <a:avLst/>
          </a:prstGeom>
          <a:solidFill>
            <a:schemeClr val="tx1">
              <a:lumMod val="50000"/>
              <a:lumOff val="50000"/>
              <a:alpha val="1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/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68970" y="2995702"/>
            <a:ext cx="14805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</a:rPr>
              <a:t>Not sending fast enough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064637" y="2845756"/>
            <a:ext cx="1005153" cy="434674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7269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Slotted ALOHA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01" y="1491460"/>
            <a:ext cx="8739999" cy="285507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b="1" dirty="0"/>
              <a:t>Divide time into slots </a:t>
            </a:r>
            <a:r>
              <a:rPr lang="en-US" sz="2400" dirty="0"/>
              <a:t>of duration 1, </a:t>
            </a:r>
            <a:r>
              <a:rPr lang="en-US" sz="2400" b="1" dirty="0">
                <a:solidFill>
                  <a:srgbClr val="0070C0"/>
                </a:solidFill>
              </a:rPr>
              <a:t>synchronize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/>
              <a:t>so that nodes transmit </a:t>
            </a:r>
            <a:r>
              <a:rPr lang="en-US" sz="2400" b="1" dirty="0">
                <a:solidFill>
                  <a:srgbClr val="0070C0"/>
                </a:solidFill>
              </a:rPr>
              <a:t>only</a:t>
            </a:r>
            <a:r>
              <a:rPr lang="en-US" sz="2400" dirty="0">
                <a:solidFill>
                  <a:srgbClr val="1F497D"/>
                </a:solidFill>
              </a:rPr>
              <a:t> </a:t>
            </a:r>
            <a:r>
              <a:rPr lang="en-US" sz="2400" dirty="0"/>
              <a:t>in a slot</a:t>
            </a:r>
            <a:endParaRPr lang="en-US" sz="2400" i="1" dirty="0"/>
          </a:p>
          <a:p>
            <a:pPr lvl="1">
              <a:spcBef>
                <a:spcPts val="0"/>
              </a:spcBef>
            </a:pPr>
            <a:r>
              <a:rPr lang="en-US" dirty="0"/>
              <a:t>Each of </a:t>
            </a:r>
            <a:r>
              <a:rPr lang="en-US" b="1" i="1" dirty="0">
                <a:highlight>
                  <a:srgbClr val="FFFF00"/>
                </a:highlight>
              </a:rPr>
              <a:t>N</a:t>
            </a:r>
            <a:r>
              <a:rPr lang="en-US" b="1" dirty="0">
                <a:highlight>
                  <a:srgbClr val="FFFF00"/>
                </a:highlight>
              </a:rPr>
              <a:t> nodes </a:t>
            </a:r>
            <a:r>
              <a:rPr lang="en-US" dirty="0"/>
              <a:t>transmits with probability </a:t>
            </a:r>
            <a:r>
              <a:rPr lang="en-US" b="1" i="1" dirty="0">
                <a:highlight>
                  <a:srgbClr val="FFFF00"/>
                </a:highlight>
              </a:rPr>
              <a:t>p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in each slot</a:t>
            </a:r>
          </a:p>
          <a:p>
            <a:pPr lvl="1">
              <a:spcBef>
                <a:spcPts val="0"/>
              </a:spcBef>
            </a:pPr>
            <a:r>
              <a:rPr lang="en-US" dirty="0"/>
              <a:t>So </a:t>
            </a:r>
            <a:r>
              <a:rPr lang="en-US" b="1" dirty="0">
                <a:highlight>
                  <a:srgbClr val="FFFF00"/>
                </a:highlight>
              </a:rPr>
              <a:t>aggregate transmission rate λ </a:t>
            </a:r>
            <a:r>
              <a:rPr lang="en-US" dirty="0"/>
              <a:t>= </a:t>
            </a:r>
            <a:r>
              <a:rPr lang="en-US" i="1" dirty="0"/>
              <a:t>N</a:t>
            </a:r>
            <a:r>
              <a:rPr lang="en-US" dirty="0"/>
              <a:t> × </a:t>
            </a:r>
            <a:r>
              <a:rPr lang="en-US" i="1" dirty="0"/>
              <a:t>p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sz="2400" dirty="0"/>
              <a:t>As before, if </a:t>
            </a:r>
            <a:r>
              <a:rPr lang="en-US" sz="2400" b="1" dirty="0">
                <a:solidFill>
                  <a:srgbClr val="00B050"/>
                </a:solidFill>
              </a:rPr>
              <a:t>exactly one </a:t>
            </a:r>
            <a:r>
              <a:rPr lang="en-US" sz="2400" dirty="0"/>
              <a:t>transmission in slot, </a:t>
            </a:r>
            <a:r>
              <a:rPr lang="en-US" sz="2400" b="1" dirty="0">
                <a:solidFill>
                  <a:srgbClr val="00B050"/>
                </a:solidFill>
              </a:rPr>
              <a:t>can receive; </a:t>
            </a:r>
            <a:r>
              <a:rPr lang="en-US" sz="2400" dirty="0"/>
              <a:t>if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two or more </a:t>
            </a:r>
            <a:r>
              <a:rPr lang="en-US" sz="2400" dirty="0"/>
              <a:t>in slot, </a:t>
            </a:r>
            <a:r>
              <a:rPr lang="en-US" sz="2400" b="1" dirty="0">
                <a:solidFill>
                  <a:srgbClr val="FF0000"/>
                </a:solidFill>
              </a:rPr>
              <a:t>no one can receive </a:t>
            </a:r>
            <a:r>
              <a:rPr lang="en-US" sz="2400" dirty="0"/>
              <a:t>(</a:t>
            </a:r>
            <a:r>
              <a:rPr lang="en-US" sz="2400" b="1" dirty="0">
                <a:solidFill>
                  <a:srgbClr val="FF0000"/>
                </a:solidFill>
              </a:rPr>
              <a:t>collision</a:t>
            </a:r>
            <a:r>
              <a:rPr lang="en-US" sz="2400" dirty="0"/>
              <a:t>)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45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641710" y="4125684"/>
            <a:ext cx="5860581" cy="1709623"/>
            <a:chOff x="1612153" y="4378333"/>
            <a:chExt cx="5860581" cy="1709623"/>
          </a:xfrm>
        </p:grpSpPr>
        <p:grpSp>
          <p:nvGrpSpPr>
            <p:cNvPr id="7" name="Group 6"/>
            <p:cNvGrpSpPr/>
            <p:nvPr/>
          </p:nvGrpSpPr>
          <p:grpSpPr>
            <a:xfrm>
              <a:off x="1671266" y="4378333"/>
              <a:ext cx="5801468" cy="1549537"/>
              <a:chOff x="457200" y="3568094"/>
              <a:chExt cx="8229600" cy="2198077"/>
            </a:xfrm>
          </p:grpSpPr>
          <p:pic>
            <p:nvPicPr>
              <p:cNvPr id="4" name="Picture 3" descr="slotted_aloha.pd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7200" y="3568094"/>
                <a:ext cx="8229600" cy="2198077"/>
              </a:xfrm>
              <a:prstGeom prst="rect">
                <a:avLst/>
              </a:prstGeom>
            </p:spPr>
          </p:pic>
          <p:sp>
            <p:nvSpPr>
              <p:cNvPr id="5" name="Multiply 4"/>
              <p:cNvSpPr/>
              <p:nvPr/>
            </p:nvSpPr>
            <p:spPr>
              <a:xfrm>
                <a:off x="6408847" y="4846933"/>
                <a:ext cx="366115" cy="366115"/>
              </a:xfrm>
              <a:prstGeom prst="mathMultiply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Multiply 5"/>
              <p:cNvSpPr/>
              <p:nvPr/>
            </p:nvSpPr>
            <p:spPr>
              <a:xfrm>
                <a:off x="6378189" y="3874476"/>
                <a:ext cx="366115" cy="366115"/>
              </a:xfrm>
              <a:prstGeom prst="mathMultiply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 rot="5400000">
              <a:off x="1987719" y="5380441"/>
              <a:ext cx="4395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latin typeface="Arial (null)"/>
                </a:rPr>
                <a:t>...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12153" y="5718624"/>
              <a:ext cx="8927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Node 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77349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Slotted ALOHA: Utilization</a:t>
            </a:r>
            <a:br>
              <a:rPr lang="en-US" sz="4000" dirty="0"/>
            </a:br>
            <a:r>
              <a:rPr lang="en-US" sz="2200" dirty="0"/>
              <a:t>(</a:t>
            </a:r>
            <a:r>
              <a:rPr lang="en-US" sz="2200" i="1" dirty="0"/>
              <a:t>N</a:t>
            </a:r>
            <a:r>
              <a:rPr lang="en-US" sz="2200" dirty="0"/>
              <a:t> nodes, each transmits with probability </a:t>
            </a:r>
            <a:r>
              <a:rPr lang="en-US" sz="2200" i="1" dirty="0">
                <a:solidFill>
                  <a:srgbClr val="0070C0"/>
                </a:solidFill>
              </a:rPr>
              <a:t>p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dirty="0"/>
              <a:t>in each slot)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00" y="1453958"/>
            <a:ext cx="8740000" cy="2040131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/>
              <a:t>What is the utilization as a function of aggregate rate λ = </a:t>
            </a:r>
            <a:r>
              <a:rPr lang="en-US" i="1" dirty="0"/>
              <a:t>N</a:t>
            </a:r>
            <a:r>
              <a:rPr lang="en-US" dirty="0"/>
              <a:t> × </a:t>
            </a:r>
            <a:r>
              <a:rPr lang="en-US" i="1" dirty="0"/>
              <a:t>p</a:t>
            </a:r>
            <a:r>
              <a:rPr lang="en-US" dirty="0"/>
              <a:t>?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dirty="0" err="1"/>
              <a:t>Pr</a:t>
            </a:r>
            <a:r>
              <a:rPr lang="en-US" dirty="0"/>
              <a:t>[A node is successful in a slot] = </a:t>
            </a:r>
            <a:r>
              <a:rPr lang="en-US" b="1" i="1" dirty="0">
                <a:highlight>
                  <a:srgbClr val="FFFF00"/>
                </a:highlight>
              </a:rPr>
              <a:t>p</a:t>
            </a:r>
            <a:r>
              <a:rPr lang="en-US" b="1" dirty="0">
                <a:highlight>
                  <a:srgbClr val="FFFF00"/>
                </a:highlight>
              </a:rPr>
              <a:t>(1−</a:t>
            </a:r>
            <a:r>
              <a:rPr lang="en-US" b="1" i="1" dirty="0">
                <a:highlight>
                  <a:srgbClr val="FFFF00"/>
                </a:highlight>
              </a:rPr>
              <a:t>p</a:t>
            </a:r>
            <a:r>
              <a:rPr lang="en-US" b="1" dirty="0">
                <a:highlight>
                  <a:srgbClr val="FFFF00"/>
                </a:highlight>
              </a:rPr>
              <a:t>)</a:t>
            </a:r>
            <a:r>
              <a:rPr lang="en-US" b="1" i="1" baseline="30000" dirty="0">
                <a:highlight>
                  <a:srgbClr val="FFFF00"/>
                </a:highlight>
              </a:rPr>
              <a:t>N</a:t>
            </a:r>
            <a:r>
              <a:rPr lang="en-US" b="1" baseline="30000" dirty="0">
                <a:highlight>
                  <a:srgbClr val="FFFF00"/>
                </a:highlight>
              </a:rPr>
              <a:t>−1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en-US" baseline="30000" dirty="0"/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dirty="0"/>
              <a:t>Pr[Success in a slot] = </a:t>
            </a:r>
            <a:r>
              <a:rPr lang="en-US" b="1" i="1" dirty="0">
                <a:highlight>
                  <a:srgbClr val="FFFF00"/>
                </a:highlight>
              </a:rPr>
              <a:t>Np</a:t>
            </a:r>
            <a:r>
              <a:rPr lang="en-US" b="1" dirty="0">
                <a:highlight>
                  <a:srgbClr val="FFFF00"/>
                </a:highlight>
              </a:rPr>
              <a:t>(1−</a:t>
            </a:r>
            <a:r>
              <a:rPr lang="en-US" b="1" i="1" dirty="0">
                <a:highlight>
                  <a:srgbClr val="FFFF00"/>
                </a:highlight>
              </a:rPr>
              <a:t>p</a:t>
            </a:r>
            <a:r>
              <a:rPr lang="en-US" b="1" dirty="0">
                <a:highlight>
                  <a:srgbClr val="FFFF00"/>
                </a:highlight>
              </a:rPr>
              <a:t>)</a:t>
            </a:r>
            <a:r>
              <a:rPr lang="en-US" b="1" i="1" baseline="30000" dirty="0">
                <a:highlight>
                  <a:srgbClr val="FFFF00"/>
                </a:highlight>
              </a:rPr>
              <a:t>N</a:t>
            </a:r>
            <a:r>
              <a:rPr lang="en-US" b="1" baseline="30000" dirty="0">
                <a:highlight>
                  <a:srgbClr val="FFFF00"/>
                </a:highlight>
              </a:rPr>
              <a:t>−1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4979181"/>
              </p:ext>
            </p:extLst>
          </p:nvPr>
        </p:nvGraphicFramePr>
        <p:xfrm>
          <a:off x="5622796" y="4222703"/>
          <a:ext cx="3329451" cy="1917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Equation" r:id="rId4" imgW="1612900" imgH="927100" progId="Equation.3">
                  <p:embed/>
                </p:oleObj>
              </mc:Choice>
              <mc:Fallback>
                <p:oleObj name="Equation" r:id="rId4" imgW="1612900" imgH="92710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2796" y="4222703"/>
                        <a:ext cx="3329451" cy="191759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46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-25317" y="3859892"/>
            <a:ext cx="5648113" cy="2727947"/>
            <a:chOff x="2092839" y="2852098"/>
            <a:chExt cx="5648113" cy="2727947"/>
          </a:xfrm>
        </p:grpSpPr>
        <p:grpSp>
          <p:nvGrpSpPr>
            <p:cNvPr id="4" name="Group 13"/>
            <p:cNvGrpSpPr/>
            <p:nvPr/>
          </p:nvGrpSpPr>
          <p:grpSpPr>
            <a:xfrm>
              <a:off x="3604383" y="2852098"/>
              <a:ext cx="4136569" cy="2727947"/>
              <a:chOff x="3423145" y="3035905"/>
              <a:chExt cx="5263655" cy="3471227"/>
            </a:xfrm>
          </p:grpSpPr>
          <p:pic>
            <p:nvPicPr>
              <p:cNvPr id="6" name="Picture 5" descr="aloha_utilization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23145" y="3035905"/>
                <a:ext cx="5263655" cy="3412482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8339630" y="5998005"/>
                <a:ext cx="347170" cy="5091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0" dirty="0">
                    <a:latin typeface="Arial (null)"/>
                  </a:rPr>
                  <a:t>λ</a:t>
                </a:r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4312458" y="3497571"/>
                <a:ext cx="1403048" cy="1588"/>
              </a:xfrm>
              <a:prstGeom prst="line">
                <a:avLst/>
              </a:prstGeom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5663651" y="3202830"/>
                <a:ext cx="2062898" cy="5091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0" dirty="0">
                    <a:latin typeface="Arial (null)"/>
                  </a:rPr>
                  <a:t>1/e ≈ 37%</a:t>
                </a:r>
                <a:endParaRPr lang="en-US" sz="2000" b="0" baseline="30000" dirty="0">
                  <a:latin typeface="Arial (null)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092839" y="3030243"/>
              <a:ext cx="17322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latin typeface="+mj-lt"/>
                </a:rPr>
                <a:t>Utilization:</a:t>
              </a:r>
            </a:p>
            <a:p>
              <a:pPr algn="r"/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λe</a:t>
              </a:r>
              <a:r>
                <a:rPr lang="en-US" baseline="30000" dirty="0" err="1">
                  <a:latin typeface="Arial" panose="020B0604020202020204" pitchFamily="34" charset="0"/>
                  <a:cs typeface="Arial" panose="020B0604020202020204" pitchFamily="34" charset="0"/>
                </a:rPr>
                <a:t>-λ</a:t>
              </a:r>
              <a:endParaRPr lang="en-US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97985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ALOHA throughput: slotted versus </a:t>
            </a:r>
            <a:r>
              <a:rPr lang="en-US" sz="3200" dirty="0" err="1"/>
              <a:t>unslotted</a:t>
            </a:r>
            <a:endParaRPr lang="en-US" sz="32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1762625" y="1492704"/>
            <a:ext cx="4917472" cy="2892557"/>
            <a:chOff x="1024587" y="2059597"/>
            <a:chExt cx="6953486" cy="4090180"/>
          </a:xfrm>
        </p:grpSpPr>
        <p:pic>
          <p:nvPicPr>
            <p:cNvPr id="4" name="Picture 3" descr="pure_aloha_utilization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9087" y="2059597"/>
              <a:ext cx="6308986" cy="409018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849817" y="4727544"/>
              <a:ext cx="3504536" cy="1000976"/>
            </a:xfrm>
            <a:prstGeom prst="rect">
              <a:avLst/>
            </a:prstGeom>
            <a:solidFill>
              <a:schemeClr val="bg1">
                <a:alpha val="52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b="0" dirty="0">
                  <a:solidFill>
                    <a:srgbClr val="0000FF"/>
                  </a:solidFill>
                  <a:latin typeface="Arial (null)"/>
                </a:rPr>
                <a:t>Unslotted ALOHA: λe</a:t>
              </a:r>
              <a:r>
                <a:rPr lang="en-US" b="0" baseline="30000" dirty="0">
                  <a:solidFill>
                    <a:srgbClr val="0000FF"/>
                  </a:solidFill>
                  <a:latin typeface="Arial (null)"/>
                </a:rPr>
                <a:t>−2λ</a:t>
              </a:r>
              <a:endParaRPr lang="en-US" b="0" dirty="0">
                <a:solidFill>
                  <a:srgbClr val="0000FF"/>
                </a:solidFill>
                <a:latin typeface="Arial (null)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725277" y="3027963"/>
              <a:ext cx="3150422" cy="1000976"/>
            </a:xfrm>
            <a:prstGeom prst="rect">
              <a:avLst/>
            </a:prstGeom>
            <a:solidFill>
              <a:srgbClr val="FFFFFF">
                <a:alpha val="77000"/>
              </a:srgb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b="0" dirty="0">
                  <a:solidFill>
                    <a:srgbClr val="FF0000"/>
                  </a:solidFill>
                  <a:latin typeface="Arial (null)"/>
                </a:rPr>
                <a:t>Slotted ALOHA: </a:t>
              </a:r>
              <a:r>
                <a:rPr lang="en-US" b="0" dirty="0" err="1">
                  <a:solidFill>
                    <a:srgbClr val="FF0000"/>
                  </a:solidFill>
                  <a:latin typeface="Arial (null)"/>
                </a:rPr>
                <a:t>λe</a:t>
              </a:r>
              <a:r>
                <a:rPr lang="en-US" b="0" baseline="30000" dirty="0">
                  <a:solidFill>
                    <a:srgbClr val="FF0000"/>
                  </a:solidFill>
                  <a:latin typeface="Arial (null)"/>
                </a:rPr>
                <a:t>−λ</a:t>
              </a:r>
              <a:endParaRPr lang="en-US" b="0" dirty="0">
                <a:solidFill>
                  <a:srgbClr val="FF0000"/>
                </a:solidFill>
                <a:latin typeface="Arial (null)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491372" y="4154704"/>
              <a:ext cx="786381" cy="1588"/>
            </a:xfrm>
            <a:prstGeom prst="line">
              <a:avLst/>
            </a:prstGeom>
            <a:ln w="508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024587" y="4009406"/>
              <a:ext cx="1727683" cy="4787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Arial (null)"/>
                </a:rPr>
                <a:t>1/2e ≈ 18%</a:t>
              </a:r>
              <a:endParaRPr lang="en-US" sz="1600" b="0" baseline="30000" dirty="0">
                <a:latin typeface="Arial (null)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491372" y="2621374"/>
              <a:ext cx="1233905" cy="1588"/>
            </a:xfrm>
            <a:prstGeom prst="line">
              <a:avLst/>
            </a:prstGeom>
            <a:ln w="508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173563" y="2390541"/>
              <a:ext cx="1566747" cy="4787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Arial (null)"/>
                </a:rPr>
                <a:t>1/e ≈ 36%</a:t>
              </a:r>
              <a:endParaRPr lang="en-US" sz="1600" b="0" baseline="30000" dirty="0">
                <a:latin typeface="Arial (null)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06977" y="5084397"/>
            <a:ext cx="8255726" cy="8925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600" dirty="0"/>
              <a:t>Just by forcing nodes to transmit on slot boundaries, we </a:t>
            </a:r>
            <a:r>
              <a:rPr lang="en-US" sz="2600" b="1" dirty="0"/>
              <a:t>double</a:t>
            </a:r>
            <a:r>
              <a:rPr lang="en-US" sz="2600" dirty="0"/>
              <a:t> peak medium utilization!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340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Sharing by partitioning the medium</a:t>
            </a:r>
          </a:p>
          <a:p>
            <a:pPr lvl="1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Introduction, Time and Frequency division</a:t>
            </a:r>
          </a:p>
          <a:p>
            <a:pPr lvl="1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Code division</a:t>
            </a:r>
          </a:p>
          <a:p>
            <a:pPr lvl="1"/>
            <a:endParaRPr lang="en-US" sz="2800" dirty="0"/>
          </a:p>
          <a:p>
            <a:pPr marL="457200" lvl="1" indent="0">
              <a:buNone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highlight>
                  <a:srgbClr val="FFFF00"/>
                </a:highlight>
              </a:rPr>
              <a:t>Contention-based</a:t>
            </a:r>
            <a:r>
              <a:rPr lang="en-US" sz="2800" b="1" dirty="0"/>
              <a:t> sharing</a:t>
            </a:r>
          </a:p>
          <a:p>
            <a:pPr lvl="1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Unslotted ALOHA, Slotted ALOHA</a:t>
            </a:r>
          </a:p>
          <a:p>
            <a:pPr lvl="1"/>
            <a:r>
              <a:rPr lang="en-US" sz="2800" b="1" dirty="0"/>
              <a:t>The Ethernet</a:t>
            </a:r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Medium Access Control</a:t>
            </a:r>
          </a:p>
        </p:txBody>
      </p:sp>
    </p:spTree>
    <p:extLst>
      <p:ext uri="{BB962C8B-B14F-4D97-AF65-F5344CB8AC3E}">
        <p14:creationId xmlns:p14="http://schemas.microsoft.com/office/powerpoint/2010/main" val="7113578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did the Ethernet get built?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55898"/>
            <a:ext cx="5136805" cy="2225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Bob Metcalfe, PhD student at Harvard in early 1970s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Working on protocols for the </a:t>
            </a:r>
            <a:r>
              <a:rPr lang="en-US" sz="2400" dirty="0" err="1"/>
              <a:t>ARPAnet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Intern at </a:t>
            </a:r>
            <a:r>
              <a:rPr lang="en-US" sz="2400" b="1" dirty="0"/>
              <a:t>Xerox Palo Alto Research Center (PARC), </a:t>
            </a:r>
            <a:r>
              <a:rPr lang="en-US" sz="2400" dirty="0"/>
              <a:t>1973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1185" y="1472472"/>
            <a:ext cx="3374077" cy="176618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8F6D052-DFA6-1B41-91E5-404A28B302EF}"/>
              </a:ext>
            </a:extLst>
          </p:cNvPr>
          <p:cNvSpPr txBox="1">
            <a:spLocks/>
          </p:cNvSpPr>
          <p:nvPr/>
        </p:nvSpPr>
        <p:spPr bwMode="auto">
          <a:xfrm>
            <a:off x="152400" y="3754486"/>
            <a:ext cx="8763000" cy="198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b="0" dirty="0"/>
              <a:t>Needed a way to network ≈100 </a:t>
            </a:r>
            <a:r>
              <a:rPr lang="en-US" sz="2400" b="0" i="1" dirty="0"/>
              <a:t>Alto</a:t>
            </a:r>
            <a:r>
              <a:rPr lang="en-US" sz="2400" b="0" dirty="0"/>
              <a:t> workstations in-building</a:t>
            </a:r>
          </a:p>
          <a:p>
            <a:pPr lvl="1"/>
            <a:r>
              <a:rPr lang="en-US" sz="2400" b="0" dirty="0"/>
              <a:t>Adapted ALOHA packet radio</a:t>
            </a:r>
          </a:p>
          <a:p>
            <a:pPr marL="0" indent="0">
              <a:spcBef>
                <a:spcPts val="0"/>
              </a:spcBef>
              <a:buFont typeface="Arial" pitchFamily="-1" charset="0"/>
              <a:buNone/>
            </a:pPr>
            <a:endParaRPr lang="en-US" sz="2400" b="0" dirty="0"/>
          </a:p>
          <a:p>
            <a:pPr>
              <a:spcBef>
                <a:spcPts val="0"/>
              </a:spcBef>
            </a:pPr>
            <a:r>
              <a:rPr lang="en-US" sz="2400" b="0" dirty="0"/>
              <a:t>Metcalfe later founds </a:t>
            </a:r>
            <a:r>
              <a:rPr lang="en-US" sz="2400" b="0" i="1" dirty="0"/>
              <a:t>3Com</a:t>
            </a:r>
            <a:r>
              <a:rPr lang="en-US" sz="2400" b="0" dirty="0"/>
              <a:t>, acquired by HP in April </a:t>
            </a:r>
            <a:r>
              <a:rPr lang="fr-FR" sz="2400" b="0" dirty="0"/>
              <a:t>’</a:t>
            </a:r>
            <a:r>
              <a:rPr lang="en-US" sz="2400" b="0" dirty="0"/>
              <a:t>10 for USD $2.7 </a:t>
            </a:r>
            <a:r>
              <a:rPr lang="en-US" sz="2400" b="0" dirty="0" err="1"/>
              <a:t>bn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59477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9A0469-B918-C84D-9889-984B2781D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i="1" dirty="0"/>
              <a:t>How do clients find access points, and vice-versa?</a:t>
            </a:r>
          </a:p>
          <a:p>
            <a:endParaRPr lang="en-US" dirty="0"/>
          </a:p>
          <a:p>
            <a:r>
              <a:rPr lang="en-US" b="1" dirty="0"/>
              <a:t>Access Points (APs) </a:t>
            </a:r>
            <a:r>
              <a:rPr lang="en-US" dirty="0"/>
              <a:t>send short </a:t>
            </a:r>
            <a:r>
              <a:rPr lang="en-US" b="1" i="1" dirty="0">
                <a:solidFill>
                  <a:srgbClr val="0070C0"/>
                </a:solidFill>
              </a:rPr>
              <a:t>beacon</a:t>
            </a:r>
            <a:r>
              <a:rPr lang="en-US" dirty="0"/>
              <a:t> frames every 100 milliseconds</a:t>
            </a:r>
          </a:p>
          <a:p>
            <a:pPr lvl="1"/>
            <a:endParaRPr lang="en-US" dirty="0"/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Clients scan </a:t>
            </a:r>
            <a:r>
              <a:rPr lang="en-US" dirty="0"/>
              <a:t>to </a:t>
            </a:r>
            <a:r>
              <a:rPr lang="en-US" b="1" dirty="0"/>
              <a:t>discover the AP.  </a:t>
            </a:r>
            <a:r>
              <a:rPr lang="en-US" dirty="0"/>
              <a:t>Two ways:</a:t>
            </a:r>
          </a:p>
          <a:p>
            <a:pPr marL="571500" indent="-514350">
              <a:buFont typeface="+mj-lt"/>
              <a:buAutoNum type="arabicPeriod"/>
            </a:pPr>
            <a:endParaRPr lang="en-US" b="1" i="1" dirty="0"/>
          </a:p>
          <a:p>
            <a:pPr marL="571500" indent="-514350">
              <a:buFont typeface="+mj-lt"/>
              <a:buAutoNum type="arabicPeriod"/>
            </a:pPr>
            <a:r>
              <a:rPr lang="en-US" b="1" i="1" dirty="0"/>
              <a:t>Passive scan: </a:t>
            </a:r>
            <a:r>
              <a:rPr lang="en-US" dirty="0"/>
              <a:t>Switch channels, </a:t>
            </a:r>
            <a:r>
              <a:rPr lang="en-US" b="1" dirty="0">
                <a:solidFill>
                  <a:srgbClr val="0070C0"/>
                </a:solidFill>
              </a:rPr>
              <a:t>listen</a:t>
            </a:r>
            <a:r>
              <a:rPr lang="en-US" dirty="0"/>
              <a:t> for beacons, </a:t>
            </a:r>
            <a:r>
              <a:rPr lang="en-US" b="1" u="sng" dirty="0">
                <a:solidFill>
                  <a:srgbClr val="FF0000"/>
                </a:solidFill>
              </a:rPr>
              <a:t>wait</a:t>
            </a:r>
            <a:r>
              <a:rPr lang="en-US" b="1" dirty="0">
                <a:solidFill>
                  <a:srgbClr val="FF0000"/>
                </a:solidFill>
              </a:rPr>
              <a:t>, repeat on another channel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571500" indent="-514350">
              <a:buFont typeface="+mj-lt"/>
              <a:buAutoNum type="arabicPeriod"/>
            </a:pPr>
            <a:r>
              <a:rPr lang="en-US" b="1" i="1" spc="-150" dirty="0"/>
              <a:t>Active scan: </a:t>
            </a:r>
            <a:r>
              <a:rPr lang="en-US" spc="-150" dirty="0"/>
              <a:t>Send packets to </a:t>
            </a:r>
            <a:r>
              <a:rPr lang="en-US" b="1" spc="-150" dirty="0">
                <a:solidFill>
                  <a:srgbClr val="0070C0"/>
                </a:solidFill>
              </a:rPr>
              <a:t>probe</a:t>
            </a:r>
            <a:r>
              <a:rPr lang="en-US" spc="-150" dirty="0"/>
              <a:t> for the AP’s presence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CB60F6-10FC-9D49-A328-DC6B3C8F4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7F380FB-697E-B54F-A659-833287389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Discovery</a:t>
            </a:r>
          </a:p>
        </p:txBody>
      </p:sp>
      <p:pic>
        <p:nvPicPr>
          <p:cNvPr id="5" name="Picture 23" descr="MCj03984990000[1]">
            <a:extLst>
              <a:ext uri="{FF2B5EF4-FFF2-40B4-BE49-F238E27FC236}">
                <a16:creationId xmlns:a16="http://schemas.microsoft.com/office/drawing/2014/main" id="{C3C5C844-2EEA-F548-9EAD-CFD2496BC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033" y="2685225"/>
            <a:ext cx="806927" cy="74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36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Ethernet: Physical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01" y="1466726"/>
            <a:ext cx="8229600" cy="2596848"/>
          </a:xfrm>
        </p:spPr>
        <p:txBody>
          <a:bodyPr>
            <a:norm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Coaxial cable,</a:t>
            </a:r>
            <a:r>
              <a:rPr lang="en-US" b="1" dirty="0"/>
              <a:t> </a:t>
            </a:r>
            <a:r>
              <a:rPr lang="en-US" dirty="0"/>
              <a:t>with</a:t>
            </a:r>
            <a:r>
              <a:rPr lang="en-US" b="1" dirty="0"/>
              <a:t> </a:t>
            </a:r>
            <a:r>
              <a:rPr lang="en-US" b="1" i="1" dirty="0"/>
              <a:t>propagation time </a:t>
            </a:r>
            <a:r>
              <a:rPr lang="en-US" dirty="0"/>
              <a:t>τ</a:t>
            </a:r>
          </a:p>
          <a:p>
            <a:pPr lvl="1">
              <a:spcBef>
                <a:spcPts val="0"/>
              </a:spcBef>
            </a:pPr>
            <a:r>
              <a:rPr lang="en-US" dirty="0"/>
              <a:t>Propagation speed: 3/5 × speed of light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r>
              <a:rPr lang="en-US" dirty="0"/>
              <a:t>Experimental Ethernet</a:t>
            </a:r>
          </a:p>
          <a:p>
            <a:pPr lvl="1">
              <a:lnSpc>
                <a:spcPct val="80000"/>
              </a:lnSpc>
              <a:spcBef>
                <a:spcPts val="0"/>
              </a:spcBef>
            </a:pPr>
            <a:r>
              <a:rPr lang="en-US" dirty="0"/>
              <a:t>Data rate: </a:t>
            </a:r>
            <a:r>
              <a:rPr lang="en-US" i="1" dirty="0"/>
              <a:t>B</a:t>
            </a:r>
            <a:r>
              <a:rPr lang="en-US" dirty="0"/>
              <a:t> = 3 Mbits/s, maximum length: 1000 m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b="1" dirty="0"/>
              <a:t>Goal:</a:t>
            </a:r>
            <a:r>
              <a:rPr lang="en-US" dirty="0"/>
              <a:t> Any </a:t>
            </a:r>
            <a:r>
              <a:rPr lang="en-US" b="1" dirty="0"/>
              <a:t>frame</a:t>
            </a:r>
            <a:r>
              <a:rPr lang="en-US" dirty="0"/>
              <a:t> a station injects onto the coaxial cable reaches all other stations </a:t>
            </a:r>
            <a:r>
              <a:rPr lang="en-US" b="1" dirty="0">
                <a:highlight>
                  <a:srgbClr val="FFFF00"/>
                </a:highlight>
              </a:rPr>
              <a:t>with high probability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997102" y="4396780"/>
            <a:ext cx="6800698" cy="1805636"/>
            <a:chOff x="997102" y="4779664"/>
            <a:chExt cx="6800698" cy="1805636"/>
          </a:xfrm>
        </p:grpSpPr>
        <p:pic>
          <p:nvPicPr>
            <p:cNvPr id="5" name="Picture 4" descr="computer-48x48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7102" y="4779664"/>
              <a:ext cx="609600" cy="609600"/>
            </a:xfrm>
            <a:prstGeom prst="rect">
              <a:avLst/>
            </a:prstGeom>
          </p:spPr>
        </p:pic>
        <p:pic>
          <p:nvPicPr>
            <p:cNvPr id="6" name="Picture 5" descr="computer-48x48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39357" y="4779664"/>
              <a:ext cx="609600" cy="609600"/>
            </a:xfrm>
            <a:prstGeom prst="rect">
              <a:avLst/>
            </a:prstGeom>
          </p:spPr>
        </p:pic>
        <p:pic>
          <p:nvPicPr>
            <p:cNvPr id="7" name="Picture 6" descr="computer-48x48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11502" y="4779664"/>
              <a:ext cx="609600" cy="609600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997102" y="5642494"/>
              <a:ext cx="6800698" cy="1588"/>
            </a:xfrm>
            <a:prstGeom prst="line">
              <a:avLst/>
            </a:prstGeom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5" idx="2"/>
            </p:cNvCxnSpPr>
            <p:nvPr/>
          </p:nvCxnSpPr>
          <p:spPr>
            <a:xfrm rot="5400000">
              <a:off x="1174890" y="5515482"/>
              <a:ext cx="253230" cy="794"/>
            </a:xfrm>
            <a:prstGeom prst="line">
              <a:avLst/>
            </a:prstGeom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diamond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2090272" y="5515482"/>
              <a:ext cx="253230" cy="794"/>
            </a:xfrm>
            <a:prstGeom prst="line">
              <a:avLst/>
            </a:prstGeom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diamond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3026633" y="5515482"/>
              <a:ext cx="253230" cy="794"/>
            </a:xfrm>
            <a:prstGeom prst="line">
              <a:avLst/>
            </a:prstGeom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diamond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572697" y="6123635"/>
              <a:ext cx="2669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latin typeface="+mj-lt"/>
                </a:rPr>
                <a:t>Propagation delay</a:t>
              </a:r>
            </a:p>
          </p:txBody>
        </p:sp>
        <p:sp>
          <p:nvSpPr>
            <p:cNvPr id="14" name="Left Brace 13"/>
            <p:cNvSpPr/>
            <p:nvPr/>
          </p:nvSpPr>
          <p:spPr>
            <a:xfrm rot="16200000">
              <a:off x="4198995" y="2913157"/>
              <a:ext cx="203200" cy="5997386"/>
            </a:xfrm>
            <a:prstGeom prst="leftBrace">
              <a:avLst>
                <a:gd name="adj1" fmla="val 40497"/>
                <a:gd name="adj2" fmla="val 50000"/>
              </a:avLst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pic>
          <p:nvPicPr>
            <p:cNvPr id="15" name="Picture 14" descr="computer-48x48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85000" y="4779664"/>
              <a:ext cx="609600" cy="609600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>
            <a:xfrm rot="5400000">
              <a:off x="7172276" y="5515482"/>
              <a:ext cx="253230" cy="794"/>
            </a:xfrm>
            <a:prstGeom prst="line">
              <a:avLst/>
            </a:prstGeom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diamond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792230"/>
              </p:ext>
            </p:extLst>
          </p:nvPr>
        </p:nvGraphicFramePr>
        <p:xfrm>
          <a:off x="5218996" y="5561390"/>
          <a:ext cx="3103990" cy="949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Equation" r:id="rId5" imgW="1536700" imgH="469900" progId="Equation.3">
                  <p:embed/>
                </p:oleObj>
              </mc:Choice>
              <mc:Fallback>
                <p:oleObj name="Equation" r:id="rId5" imgW="1536700" imgH="469900" progId="Equation.3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8996" y="5561390"/>
                        <a:ext cx="3103990" cy="9493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948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485745" y="2376479"/>
            <a:ext cx="1084188" cy="290286"/>
          </a:xfrm>
          <a:prstGeom prst="rect">
            <a:avLst/>
          </a:prstGeom>
          <a:solidFill>
            <a:srgbClr val="FF0000">
              <a:alpha val="6000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Collisions on the Ethernet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967599"/>
            <a:ext cx="8763000" cy="2454972"/>
          </a:xfrm>
        </p:spPr>
        <p:txBody>
          <a:bodyPr>
            <a:normAutofit/>
          </a:bodyPr>
          <a:lstStyle/>
          <a:p>
            <a:r>
              <a:rPr lang="en-US" sz="2600" dirty="0"/>
              <a:t>Packet of size </a:t>
            </a:r>
            <a:r>
              <a:rPr lang="en-US" sz="2600" b="1" i="1" dirty="0"/>
              <a:t>N</a:t>
            </a:r>
            <a:r>
              <a:rPr lang="en-US" sz="2600" b="1" dirty="0"/>
              <a:t> bits:</a:t>
            </a:r>
            <a:r>
              <a:rPr lang="en-US" sz="2600" dirty="0"/>
              <a:t> </a:t>
            </a:r>
            <a:r>
              <a:rPr lang="en-US" sz="2600" b="1" i="1" dirty="0"/>
              <a:t>N</a:t>
            </a:r>
            <a:r>
              <a:rPr lang="en-US" sz="2600" b="1" dirty="0"/>
              <a:t>/</a:t>
            </a:r>
            <a:r>
              <a:rPr lang="en-US" sz="2600" b="1" i="1" dirty="0"/>
              <a:t>B</a:t>
            </a:r>
            <a:r>
              <a:rPr lang="en-US" sz="2600" b="1" dirty="0"/>
              <a:t> seconds </a:t>
            </a:r>
            <a:r>
              <a:rPr lang="en-US" sz="2600" dirty="0"/>
              <a:t>on the wire</a:t>
            </a:r>
          </a:p>
          <a:p>
            <a:endParaRPr lang="en-US" sz="2600" dirty="0"/>
          </a:p>
          <a:p>
            <a:pPr>
              <a:spcBef>
                <a:spcPts val="0"/>
              </a:spcBef>
            </a:pPr>
            <a:r>
              <a:rPr lang="en-US" sz="2600" dirty="0"/>
              <a:t>Overlapping packets at </a:t>
            </a:r>
            <a:r>
              <a:rPr lang="en-US" sz="2600" b="1" dirty="0"/>
              <a:t>B</a:t>
            </a:r>
            <a:r>
              <a:rPr lang="en-US" sz="2600" dirty="0"/>
              <a:t> means 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signals sum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Not time-synchronized: result is </a:t>
            </a:r>
            <a:r>
              <a:rPr lang="en-US" sz="2600" b="1" dirty="0">
                <a:solidFill>
                  <a:srgbClr val="FF0000"/>
                </a:solidFill>
                <a:highlight>
                  <a:srgbClr val="FFFF00"/>
                </a:highlight>
              </a:rPr>
              <a:t>bit errors </a:t>
            </a:r>
            <a:r>
              <a:rPr lang="en-US" sz="2600" dirty="0">
                <a:highlight>
                  <a:srgbClr val="FFFF00"/>
                </a:highlight>
              </a:rPr>
              <a:t>at </a:t>
            </a:r>
            <a:r>
              <a:rPr lang="en-US" sz="2600" b="1" dirty="0">
                <a:highlight>
                  <a:srgbClr val="FFFF00"/>
                </a:highlight>
              </a:rPr>
              <a:t>B</a:t>
            </a:r>
          </a:p>
          <a:p>
            <a:pPr>
              <a:spcBef>
                <a:spcPts val="0"/>
              </a:spcBef>
            </a:pPr>
            <a:endParaRPr lang="en-US" sz="2600" dirty="0"/>
          </a:p>
          <a:p>
            <a:pPr>
              <a:spcBef>
                <a:spcPts val="0"/>
              </a:spcBef>
            </a:pPr>
            <a:r>
              <a:rPr lang="en-US" sz="2600" b="1" dirty="0"/>
              <a:t>But: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b="1" dirty="0">
                <a:highlight>
                  <a:srgbClr val="FFFF00"/>
                </a:highlight>
              </a:rPr>
              <a:t>C</a:t>
            </a:r>
            <a:r>
              <a:rPr lang="en-US" sz="2600" dirty="0">
                <a:highlight>
                  <a:srgbClr val="FFFF00"/>
                </a:highlight>
              </a:rPr>
              <a:t> </a:t>
            </a:r>
            <a:r>
              <a:rPr lang="en-US" sz="2600" b="1" dirty="0">
                <a:highlight>
                  <a:srgbClr val="FFFF00"/>
                </a:highlight>
              </a:rPr>
              <a:t>receives OK </a:t>
            </a:r>
            <a:r>
              <a:rPr lang="en-US" sz="2600" dirty="0"/>
              <a:t>in this example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83559" y="1654135"/>
            <a:ext cx="6800698" cy="867487"/>
            <a:chOff x="997102" y="4776595"/>
            <a:chExt cx="6800698" cy="867487"/>
          </a:xfrm>
        </p:grpSpPr>
        <p:pic>
          <p:nvPicPr>
            <p:cNvPr id="5" name="Picture 4" descr="computer-48x48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7102" y="4779664"/>
              <a:ext cx="609600" cy="609600"/>
            </a:xfrm>
            <a:prstGeom prst="rect">
              <a:avLst/>
            </a:prstGeom>
          </p:spPr>
        </p:pic>
        <p:pic>
          <p:nvPicPr>
            <p:cNvPr id="6" name="Picture 5" descr="computer-48x48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88755" y="4779664"/>
              <a:ext cx="609600" cy="609600"/>
            </a:xfrm>
            <a:prstGeom prst="rect">
              <a:avLst/>
            </a:prstGeom>
          </p:spPr>
        </p:pic>
        <p:pic>
          <p:nvPicPr>
            <p:cNvPr id="7" name="Picture 6" descr="computer-48x48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18315" y="4776595"/>
              <a:ext cx="609600" cy="609600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997102" y="5642494"/>
              <a:ext cx="6800698" cy="1588"/>
            </a:xfrm>
            <a:prstGeom prst="line">
              <a:avLst/>
            </a:prstGeom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5" idx="2"/>
            </p:cNvCxnSpPr>
            <p:nvPr/>
          </p:nvCxnSpPr>
          <p:spPr>
            <a:xfrm rot="5400000">
              <a:off x="1174890" y="5515482"/>
              <a:ext cx="253230" cy="794"/>
            </a:xfrm>
            <a:prstGeom prst="line">
              <a:avLst/>
            </a:prstGeom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diamond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3397085" y="5512413"/>
              <a:ext cx="253230" cy="794"/>
            </a:xfrm>
            <a:prstGeom prst="line">
              <a:avLst/>
            </a:prstGeom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diamond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5976031" y="5515482"/>
              <a:ext cx="253230" cy="794"/>
            </a:xfrm>
            <a:prstGeom prst="line">
              <a:avLst/>
            </a:prstGeom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diamond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 descr="computer-48x48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85000" y="4779664"/>
              <a:ext cx="609600" cy="609600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rot="5400000">
              <a:off x="7172276" y="5515482"/>
              <a:ext cx="253230" cy="794"/>
            </a:xfrm>
            <a:prstGeom prst="line">
              <a:avLst/>
            </a:prstGeom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diamond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143262" y="4779665"/>
              <a:ext cx="3898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latin typeface="Arial (null)"/>
                </a:rPr>
                <a:t>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58540" y="4776596"/>
              <a:ext cx="3898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latin typeface="Arial (null)"/>
                </a:rPr>
                <a:t>B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23491" y="4776596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latin typeface="Arial (null)"/>
                </a:rPr>
                <a:t>C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35243" y="4776596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latin typeface="Arial (null)"/>
                </a:rPr>
                <a:t>Z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04171" y="2376479"/>
            <a:ext cx="1084188" cy="290286"/>
          </a:xfrm>
          <a:prstGeom prst="rect">
            <a:avLst/>
          </a:prstGeom>
          <a:solidFill>
            <a:srgbClr val="000090">
              <a:alpha val="6700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788749" y="2850288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j-lt"/>
              </a:rPr>
              <a:t>Propagation delay: τ seconds</a:t>
            </a:r>
          </a:p>
        </p:txBody>
      </p:sp>
      <p:sp>
        <p:nvSpPr>
          <p:cNvPr id="21" name="Left Brace 20"/>
          <p:cNvSpPr/>
          <p:nvPr/>
        </p:nvSpPr>
        <p:spPr>
          <a:xfrm rot="16200000">
            <a:off x="4385452" y="-171224"/>
            <a:ext cx="203200" cy="5997386"/>
          </a:xfrm>
          <a:prstGeom prst="leftBrace">
            <a:avLst>
              <a:gd name="adj1" fmla="val 40497"/>
              <a:gd name="adj2" fmla="val 50000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B7E118-62E0-804B-9C28-6D280D12F565}"/>
              </a:ext>
            </a:extLst>
          </p:cNvPr>
          <p:cNvSpPr txBox="1"/>
          <p:nvPr/>
        </p:nvSpPr>
        <p:spPr>
          <a:xfrm>
            <a:off x="383565" y="3367434"/>
            <a:ext cx="830067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Two Problems: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Sender doesn’t know </a:t>
            </a: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whether frame </a:t>
            </a:r>
            <a:r>
              <a:rPr lang="en-US" sz="2400" dirty="0">
                <a:highlight>
                  <a:srgbClr val="FFFF00"/>
                </a:highlight>
                <a:latin typeface="Arial" charset="0"/>
                <a:ea typeface="Arial" charset="0"/>
                <a:cs typeface="Arial" charset="0"/>
              </a:rPr>
              <a:t>collided or not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Sender doesn’t know </a:t>
            </a:r>
            <a:r>
              <a:rPr lang="en-US" sz="2400" dirty="0">
                <a:highlight>
                  <a:srgbClr val="FFFF00"/>
                </a:highlight>
                <a:latin typeface="Arial" charset="0"/>
                <a:ea typeface="Arial" charset="0"/>
                <a:cs typeface="Arial" charset="0"/>
              </a:rPr>
              <a:t>who received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a colliding frame</a:t>
            </a:r>
          </a:p>
        </p:txBody>
      </p:sp>
    </p:spTree>
    <p:extLst>
      <p:ext uri="{BB962C8B-B14F-4D97-AF65-F5344CB8AC3E}">
        <p14:creationId xmlns:p14="http://schemas.microsoft.com/office/powerpoint/2010/main" val="356884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0162 L -0.45556 -0.00069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78" y="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22222E-6 -2.59259E-6 L 0.2842 0.00023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2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gets to transmit, and when?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95697"/>
            <a:ext cx="8763000" cy="4709160"/>
          </a:xfrm>
        </p:spPr>
        <p:txBody>
          <a:bodyPr>
            <a:normAutofit/>
          </a:bodyPr>
          <a:lstStyle/>
          <a:p>
            <a:pPr marL="514350" indent="-514350" algn="ctr">
              <a:buNone/>
              <a:tabLst>
                <a:tab pos="1257300" algn="l"/>
              </a:tabLst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Carrier Sense Multiple Access</a:t>
            </a:r>
          </a:p>
          <a:p>
            <a:pPr marL="514350" indent="-514350" algn="ctr">
              <a:buNone/>
              <a:tabLst>
                <a:tab pos="1257300" algn="l"/>
              </a:tabLst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with Collision Detection (CSMA/CD)</a:t>
            </a:r>
          </a:p>
          <a:p>
            <a:pPr marL="514350" indent="-514350" algn="ctr">
              <a:buNone/>
              <a:tabLst>
                <a:tab pos="1257300" algn="l"/>
              </a:tabLst>
            </a:pP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Begin the transmission procedure at any time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i="1" dirty="0"/>
              <a:t>Carrier sensing: </a:t>
            </a:r>
            <a:r>
              <a:rPr lang="en-US" b="1" dirty="0">
                <a:solidFill>
                  <a:srgbClr val="0070C0"/>
                </a:solidFill>
                <a:highlight>
                  <a:srgbClr val="FFFF00"/>
                </a:highlight>
              </a:rPr>
              <a:t>defer your transmission</a:t>
            </a:r>
            <a:r>
              <a:rPr lang="en-US" dirty="0"/>
              <a:t> if you sense that another station is transmitting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i="1" dirty="0"/>
              <a:t>Collision detection: </a:t>
            </a:r>
            <a:r>
              <a:rPr lang="en-US" dirty="0"/>
              <a:t>while sending, immediately </a:t>
            </a:r>
            <a:r>
              <a:rPr lang="en-US" b="1" dirty="0">
                <a:solidFill>
                  <a:srgbClr val="0070C0"/>
                </a:solidFill>
                <a:highlight>
                  <a:srgbClr val="FFFF00"/>
                </a:highlight>
              </a:rPr>
              <a:t>abort</a:t>
            </a:r>
            <a:r>
              <a:rPr lang="en-US" b="1" dirty="0">
                <a:highlight>
                  <a:srgbClr val="FFFF00"/>
                </a:highlight>
              </a:rPr>
              <a:t> your transmission</a:t>
            </a:r>
            <a:r>
              <a:rPr lang="en-US" dirty="0"/>
              <a:t> if you detect another station transmitting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263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When might a collision happen?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703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Suppose Station A begins transmitting at time 0</a:t>
            </a:r>
          </a:p>
          <a:p>
            <a:endParaRPr lang="en-US" dirty="0"/>
          </a:p>
          <a:p>
            <a:r>
              <a:rPr lang="en-US" dirty="0"/>
              <a:t>Assume that the packet lasts much longer than τ</a:t>
            </a:r>
          </a:p>
          <a:p>
            <a:endParaRPr lang="en-US" dirty="0"/>
          </a:p>
          <a:p>
            <a:r>
              <a:rPr lang="en-US" dirty="0"/>
              <a:t>All stations sense transmission and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defer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by time τ</a:t>
            </a:r>
          </a:p>
          <a:p>
            <a:pPr lvl="1"/>
            <a:r>
              <a:rPr lang="en-US" dirty="0"/>
              <a:t>Don’t begin any new transmissions</a:t>
            </a:r>
          </a:p>
          <a:p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1097908" y="1600200"/>
            <a:ext cx="6800698" cy="1545529"/>
            <a:chOff x="1301108" y="1600200"/>
            <a:chExt cx="6800698" cy="1545529"/>
          </a:xfrm>
        </p:grpSpPr>
        <p:pic>
          <p:nvPicPr>
            <p:cNvPr id="5" name="Picture 4" descr="computer-48x48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01108" y="1603268"/>
              <a:ext cx="609600" cy="609600"/>
            </a:xfrm>
            <a:prstGeom prst="rect">
              <a:avLst/>
            </a:prstGeom>
          </p:spPr>
        </p:pic>
        <p:pic>
          <p:nvPicPr>
            <p:cNvPr id="6" name="Picture 5" descr="computer-48x48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43363" y="1603268"/>
              <a:ext cx="609600" cy="609600"/>
            </a:xfrm>
            <a:prstGeom prst="rect">
              <a:avLst/>
            </a:prstGeom>
          </p:spPr>
        </p:pic>
        <p:pic>
          <p:nvPicPr>
            <p:cNvPr id="7" name="Picture 6" descr="computer-48x48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15508" y="1603268"/>
              <a:ext cx="609600" cy="609600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1301108" y="2466098"/>
              <a:ext cx="6800698" cy="1588"/>
            </a:xfrm>
            <a:prstGeom prst="line">
              <a:avLst/>
            </a:prstGeom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5" idx="2"/>
            </p:cNvCxnSpPr>
            <p:nvPr/>
          </p:nvCxnSpPr>
          <p:spPr>
            <a:xfrm rot="5400000">
              <a:off x="1478896" y="2339086"/>
              <a:ext cx="253230" cy="794"/>
            </a:xfrm>
            <a:prstGeom prst="line">
              <a:avLst/>
            </a:prstGeom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diamond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2394278" y="2339086"/>
              <a:ext cx="253230" cy="794"/>
            </a:xfrm>
            <a:prstGeom prst="line">
              <a:avLst/>
            </a:prstGeom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diamond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3330639" y="2339086"/>
              <a:ext cx="253230" cy="794"/>
            </a:xfrm>
            <a:prstGeom prst="line">
              <a:avLst/>
            </a:prstGeom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diamond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computer-48x48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89006" y="1603268"/>
              <a:ext cx="609600" cy="609600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rot="5400000">
              <a:off x="7476282" y="2339086"/>
              <a:ext cx="253230" cy="794"/>
            </a:xfrm>
            <a:prstGeom prst="line">
              <a:avLst/>
            </a:prstGeom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diamond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447268" y="1603269"/>
              <a:ext cx="3898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latin typeface="Arial (null)"/>
                </a:rPr>
                <a:t>A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55733" y="1603269"/>
              <a:ext cx="3898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latin typeface="Arial (null)"/>
                </a:rPr>
                <a:t>B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78099" y="1600200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latin typeface="Arial (null)"/>
                </a:rPr>
                <a:t>C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439249" y="1600200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latin typeface="Arial (null)"/>
                </a:rPr>
                <a:t>Z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725166" y="2745619"/>
              <a:ext cx="37898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Propagation delay: τ seconds</a:t>
              </a:r>
            </a:p>
          </p:txBody>
        </p:sp>
        <p:sp>
          <p:nvSpPr>
            <p:cNvPr id="23" name="Left Brace 22"/>
            <p:cNvSpPr/>
            <p:nvPr/>
          </p:nvSpPr>
          <p:spPr>
            <a:xfrm rot="16200000">
              <a:off x="4502207" y="-275893"/>
              <a:ext cx="203200" cy="5997386"/>
            </a:xfrm>
            <a:prstGeom prst="leftBrace">
              <a:avLst>
                <a:gd name="adj1" fmla="val 40497"/>
                <a:gd name="adj2" fmla="val 50000"/>
              </a:avLst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789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How long does a collision take to detect?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607334"/>
            <a:ext cx="8763000" cy="2570244"/>
          </a:xfrm>
        </p:spPr>
        <p:txBody>
          <a:bodyPr>
            <a:normAutofit/>
          </a:bodyPr>
          <a:lstStyle/>
          <a:p>
            <a:r>
              <a:rPr lang="en-US" dirty="0"/>
              <a:t>Suppose </a:t>
            </a:r>
            <a:r>
              <a:rPr lang="en-US" b="1" dirty="0"/>
              <a:t>Station A </a:t>
            </a:r>
            <a:r>
              <a:rPr lang="en-US" dirty="0"/>
              <a:t>begins transmitting at </a:t>
            </a:r>
            <a:r>
              <a:rPr lang="en-US" b="1" dirty="0"/>
              <a:t>time 0</a:t>
            </a:r>
          </a:p>
          <a:p>
            <a:endParaRPr lang="en-US" b="1" dirty="0"/>
          </a:p>
          <a:p>
            <a:r>
              <a:rPr lang="en-US" b="1" dirty="0"/>
              <a:t>Worst case: Z </a:t>
            </a:r>
            <a:r>
              <a:rPr lang="en-US" dirty="0"/>
              <a:t>begins transmitting </a:t>
            </a:r>
            <a:r>
              <a:rPr lang="en-US" b="1" dirty="0"/>
              <a:t>just before time </a:t>
            </a:r>
            <a:r>
              <a:rPr lang="en-US" b="1" dirty="0" err="1">
                <a:highlight>
                  <a:srgbClr val="FFFF00"/>
                </a:highlight>
              </a:rPr>
              <a:t>τ</a:t>
            </a:r>
            <a:endParaRPr lang="en-US" b="1" dirty="0">
              <a:highlight>
                <a:srgbClr val="FFFF00"/>
              </a:highlight>
            </a:endParaRPr>
          </a:p>
          <a:p>
            <a:endParaRPr lang="en-US" dirty="0"/>
          </a:p>
          <a:p>
            <a:r>
              <a:rPr lang="en-US" dirty="0"/>
              <a:t>Just before </a:t>
            </a:r>
            <a:r>
              <a:rPr lang="en-US" b="1" dirty="0"/>
              <a:t>time </a:t>
            </a:r>
            <a:r>
              <a:rPr lang="en-US" b="1" dirty="0">
                <a:highlight>
                  <a:srgbClr val="FFFF00"/>
                </a:highlight>
              </a:rPr>
              <a:t>2τ,</a:t>
            </a:r>
            <a:r>
              <a:rPr lang="en-US" dirty="0"/>
              <a:t> </a:t>
            </a:r>
            <a:r>
              <a:rPr lang="en-US" b="1" dirty="0"/>
              <a:t>A</a:t>
            </a:r>
            <a:r>
              <a:rPr lang="en-US" dirty="0"/>
              <a:t> </a:t>
            </a:r>
            <a:r>
              <a:rPr lang="en-US" b="1" dirty="0"/>
              <a:t>and B</a:t>
            </a:r>
            <a:r>
              <a:rPr lang="en-US" dirty="0"/>
              <a:t> hear </a:t>
            </a:r>
            <a:r>
              <a:rPr lang="en-US" b="1" dirty="0"/>
              <a:t>Z’s</a:t>
            </a:r>
            <a:r>
              <a:rPr lang="en-US" dirty="0"/>
              <a:t> transmission (hence </a:t>
            </a:r>
            <a:r>
              <a:rPr lang="en-US" b="1" dirty="0">
                <a:solidFill>
                  <a:srgbClr val="009900"/>
                </a:solidFill>
              </a:rPr>
              <a:t>detect collision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997102" y="1693241"/>
            <a:ext cx="6800698" cy="1578355"/>
            <a:chOff x="997102" y="2486612"/>
            <a:chExt cx="6800698" cy="1578355"/>
          </a:xfrm>
        </p:grpSpPr>
        <p:pic>
          <p:nvPicPr>
            <p:cNvPr id="22" name="Picture 21" descr="computer-48x48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7102" y="2489680"/>
              <a:ext cx="609600" cy="609600"/>
            </a:xfrm>
            <a:prstGeom prst="rect">
              <a:avLst/>
            </a:prstGeom>
          </p:spPr>
        </p:pic>
        <p:pic>
          <p:nvPicPr>
            <p:cNvPr id="23" name="Picture 22" descr="computer-48x48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39357" y="2489680"/>
              <a:ext cx="609600" cy="609600"/>
            </a:xfrm>
            <a:prstGeom prst="rect">
              <a:avLst/>
            </a:prstGeom>
          </p:spPr>
        </p:pic>
        <p:pic>
          <p:nvPicPr>
            <p:cNvPr id="24" name="Picture 23" descr="computer-48x48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11502" y="2489680"/>
              <a:ext cx="609600" cy="609600"/>
            </a:xfrm>
            <a:prstGeom prst="rect">
              <a:avLst/>
            </a:prstGeom>
          </p:spPr>
        </p:pic>
        <p:cxnSp>
          <p:nvCxnSpPr>
            <p:cNvPr id="25" name="Straight Connector 24"/>
            <p:cNvCxnSpPr/>
            <p:nvPr/>
          </p:nvCxnSpPr>
          <p:spPr>
            <a:xfrm>
              <a:off x="997102" y="3352510"/>
              <a:ext cx="6800698" cy="1588"/>
            </a:xfrm>
            <a:prstGeom prst="line">
              <a:avLst/>
            </a:prstGeom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2" idx="2"/>
            </p:cNvCxnSpPr>
            <p:nvPr/>
          </p:nvCxnSpPr>
          <p:spPr>
            <a:xfrm rot="5400000">
              <a:off x="1174890" y="3225498"/>
              <a:ext cx="253230" cy="794"/>
            </a:xfrm>
            <a:prstGeom prst="line">
              <a:avLst/>
            </a:prstGeom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diamond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2090272" y="3225498"/>
              <a:ext cx="253230" cy="794"/>
            </a:xfrm>
            <a:prstGeom prst="line">
              <a:avLst/>
            </a:prstGeom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diamond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3026633" y="3225498"/>
              <a:ext cx="253230" cy="794"/>
            </a:xfrm>
            <a:prstGeom prst="line">
              <a:avLst/>
            </a:prstGeom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diamond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8" descr="computer-48x48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85000" y="2489680"/>
              <a:ext cx="609600" cy="609600"/>
            </a:xfrm>
            <a:prstGeom prst="rect">
              <a:avLst/>
            </a:prstGeom>
          </p:spPr>
        </p:pic>
        <p:cxnSp>
          <p:nvCxnSpPr>
            <p:cNvPr id="30" name="Straight Connector 29"/>
            <p:cNvCxnSpPr/>
            <p:nvPr/>
          </p:nvCxnSpPr>
          <p:spPr>
            <a:xfrm rot="5400000">
              <a:off x="7172276" y="3225498"/>
              <a:ext cx="253230" cy="794"/>
            </a:xfrm>
            <a:prstGeom prst="line">
              <a:avLst/>
            </a:prstGeom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diamond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1143262" y="2489681"/>
              <a:ext cx="3898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latin typeface="Arial (null)"/>
                </a:rPr>
                <a:t>A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051727" y="2489681"/>
              <a:ext cx="3898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latin typeface="Arial (null)"/>
                </a:rPr>
                <a:t>B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74093" y="2486612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latin typeface="Arial (null)"/>
                </a:rPr>
                <a:t>C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135243" y="2486612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latin typeface="Arial (null)"/>
                </a:rPr>
                <a:t>Z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409970" y="3664857"/>
              <a:ext cx="37898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Propagation delay: τ seconds</a:t>
              </a:r>
            </a:p>
          </p:txBody>
        </p:sp>
        <p:sp>
          <p:nvSpPr>
            <p:cNvPr id="36" name="Left Brace 35"/>
            <p:cNvSpPr/>
            <p:nvPr/>
          </p:nvSpPr>
          <p:spPr>
            <a:xfrm rot="16200000">
              <a:off x="4198996" y="643345"/>
              <a:ext cx="203200" cy="5997386"/>
            </a:xfrm>
            <a:prstGeom prst="leftBrace">
              <a:avLst>
                <a:gd name="adj1" fmla="val 40497"/>
                <a:gd name="adj2" fmla="val 50000"/>
              </a:avLst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3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Collision detection and packet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333151"/>
            <a:ext cx="8763000" cy="308942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latin typeface="+mj-lt"/>
              </a:rPr>
              <a:t>If packets take </a:t>
            </a:r>
            <a:r>
              <a:rPr lang="en-US" sz="2400" b="1" dirty="0">
                <a:highlight>
                  <a:srgbClr val="FFFF00"/>
                </a:highlight>
                <a:latin typeface="+mj-lt"/>
              </a:rPr>
              <a:t>time 2τ</a:t>
            </a:r>
            <a:r>
              <a:rPr lang="en-US" sz="2400" dirty="0">
                <a:latin typeface="+mj-lt"/>
              </a:rPr>
              <a:t>, </a:t>
            </a:r>
            <a:r>
              <a:rPr lang="en-US" sz="2400" b="1" dirty="0">
                <a:latin typeface="+mj-lt"/>
              </a:rPr>
              <a:t>A </a:t>
            </a:r>
            <a:r>
              <a:rPr lang="en-US" sz="2400" dirty="0">
                <a:latin typeface="+mj-lt"/>
              </a:rPr>
              <a:t>will still be transmitting when </a:t>
            </a:r>
            <a:r>
              <a:rPr lang="en-US" sz="2400" b="1" dirty="0">
                <a:latin typeface="+mj-lt"/>
              </a:rPr>
              <a:t>Z’s </a:t>
            </a:r>
            <a:r>
              <a:rPr lang="en-US" sz="2400" dirty="0">
                <a:latin typeface="+mj-lt"/>
              </a:rPr>
              <a:t>packet arrives at </a:t>
            </a:r>
            <a:r>
              <a:rPr lang="en-US" sz="2400" b="1" dirty="0">
                <a:latin typeface="+mj-lt"/>
              </a:rPr>
              <a:t>A,</a:t>
            </a:r>
            <a:r>
              <a:rPr lang="en-US" sz="2400" dirty="0">
                <a:latin typeface="+mj-lt"/>
              </a:rPr>
              <a:t> so </a:t>
            </a:r>
            <a:r>
              <a:rPr lang="en-US" b="1" dirty="0">
                <a:solidFill>
                  <a:srgbClr val="009900"/>
                </a:solidFill>
                <a:latin typeface="+mj-lt"/>
              </a:rPr>
              <a:t>everyone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>
                <a:solidFill>
                  <a:srgbClr val="009900"/>
                </a:solidFill>
                <a:latin typeface="+mj-lt"/>
              </a:rPr>
              <a:t>will detect collision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solidFill>
                  <a:srgbClr val="0070C0"/>
                </a:solidFill>
                <a:highlight>
                  <a:srgbClr val="FFFF00"/>
                </a:highlight>
                <a:latin typeface="+mj-lt"/>
              </a:rPr>
              <a:t>So Ethernet enforces</a:t>
            </a:r>
            <a:r>
              <a:rPr lang="en-US" dirty="0">
                <a:latin typeface="+mj-lt"/>
              </a:rPr>
              <a:t> a </a:t>
            </a:r>
            <a:r>
              <a:rPr lang="en-US" b="1" dirty="0">
                <a:latin typeface="+mj-lt"/>
              </a:rPr>
              <a:t>minimum packet size of </a:t>
            </a:r>
            <a:r>
              <a:rPr lang="en-US" b="1" dirty="0">
                <a:highlight>
                  <a:srgbClr val="FFFF00"/>
                </a:highlight>
                <a:latin typeface="+mj-lt"/>
              </a:rPr>
              <a:t>2τ</a:t>
            </a:r>
            <a:r>
              <a:rPr lang="en-US" b="1" i="1" dirty="0">
                <a:highlight>
                  <a:srgbClr val="FFFF00"/>
                </a:highlight>
                <a:latin typeface="+mj-lt"/>
              </a:rPr>
              <a:t>B</a:t>
            </a:r>
            <a:r>
              <a:rPr lang="en-US" b="1" dirty="0">
                <a:highlight>
                  <a:srgbClr val="FFFF00"/>
                </a:highlight>
                <a:latin typeface="+mj-lt"/>
              </a:rPr>
              <a:t> bits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+mj-lt"/>
              </a:rPr>
              <a:t>Experimental Ethernet: 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+mj-lt"/>
              </a:rPr>
              <a:t>τ = 5 μs, </a:t>
            </a:r>
            <a:r>
              <a:rPr lang="en-US" i="1" dirty="0">
                <a:latin typeface="+mj-lt"/>
              </a:rPr>
              <a:t>B</a:t>
            </a:r>
            <a:r>
              <a:rPr lang="en-US" dirty="0">
                <a:latin typeface="+mj-lt"/>
              </a:rPr>
              <a:t> = 3 Mbits/s </a:t>
            </a:r>
            <a:r>
              <a:rPr lang="en-US" dirty="0">
                <a:latin typeface="+mj-lt"/>
                <a:ea typeface="Wingdings"/>
                <a:cs typeface="Wingdings"/>
              </a:rPr>
              <a:t>→ 2τ</a:t>
            </a:r>
            <a:r>
              <a:rPr lang="en-US" i="1" dirty="0">
                <a:latin typeface="+mj-lt"/>
                <a:ea typeface="Wingdings"/>
                <a:cs typeface="Wingdings"/>
              </a:rPr>
              <a:t>B</a:t>
            </a:r>
            <a:r>
              <a:rPr lang="en-US" dirty="0">
                <a:latin typeface="+mj-lt"/>
                <a:ea typeface="Wingdings"/>
                <a:cs typeface="Wingdings"/>
              </a:rPr>
              <a:t> = 30 bits</a:t>
            </a:r>
            <a:endParaRPr lang="en-US" dirty="0">
              <a:latin typeface="+mj-lt"/>
            </a:endParaRPr>
          </a:p>
        </p:txBody>
      </p:sp>
      <p:pic>
        <p:nvPicPr>
          <p:cNvPr id="6" name="Picture 5" descr="computer-48x4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112" y="1521760"/>
            <a:ext cx="609600" cy="609600"/>
          </a:xfrm>
          <a:prstGeom prst="rect">
            <a:avLst/>
          </a:prstGeom>
        </p:spPr>
      </p:pic>
      <p:pic>
        <p:nvPicPr>
          <p:cNvPr id="7" name="Picture 6" descr="computer-48x4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431" y="1521759"/>
            <a:ext cx="609600" cy="609600"/>
          </a:xfrm>
          <a:prstGeom prst="rect">
            <a:avLst/>
          </a:prstGeom>
        </p:spPr>
      </p:pic>
      <p:pic>
        <p:nvPicPr>
          <p:cNvPr id="8" name="Picture 7" descr="computer-48x4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325" y="1518691"/>
            <a:ext cx="609600" cy="6096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102112" y="2384590"/>
            <a:ext cx="6800698" cy="1588"/>
          </a:xfrm>
          <a:prstGeom prst="line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2"/>
          </p:cNvCxnSpPr>
          <p:nvPr/>
        </p:nvCxnSpPr>
        <p:spPr>
          <a:xfrm rot="5400000">
            <a:off x="1279900" y="2257578"/>
            <a:ext cx="253230" cy="794"/>
          </a:xfrm>
          <a:prstGeom prst="line">
            <a:avLst/>
          </a:prstGeom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3502095" y="2254509"/>
            <a:ext cx="253230" cy="794"/>
          </a:xfrm>
          <a:prstGeom prst="line">
            <a:avLst/>
          </a:prstGeom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5054707" y="2257577"/>
            <a:ext cx="253230" cy="794"/>
          </a:xfrm>
          <a:prstGeom prst="line">
            <a:avLst/>
          </a:prstGeom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computer-48x4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0010" y="1521760"/>
            <a:ext cx="609600" cy="6096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rot="5400000">
            <a:off x="7277286" y="2257578"/>
            <a:ext cx="253230" cy="794"/>
          </a:xfrm>
          <a:prstGeom prst="line">
            <a:avLst/>
          </a:prstGeom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48272" y="1521761"/>
            <a:ext cx="389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Arial (null)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63550" y="1518692"/>
            <a:ext cx="389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Arial (null)"/>
              </a:rPr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02167" y="1518691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Arial (null)"/>
              </a:rPr>
              <a:t>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40253" y="1518692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Arial (null)"/>
              </a:rPr>
              <a:t>Z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33974" y="2221246"/>
            <a:ext cx="1084188" cy="290286"/>
          </a:xfrm>
          <a:prstGeom prst="rect">
            <a:avLst/>
          </a:prstGeom>
          <a:solidFill>
            <a:srgbClr val="000090">
              <a:alpha val="6700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355214" y="2747066"/>
            <a:ext cx="610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j-lt"/>
              </a:rPr>
              <a:t>Propagation delay: </a:t>
            </a:r>
            <a:r>
              <a:rPr lang="en-US" sz="1800" dirty="0" err="1">
                <a:latin typeface="+mj-lt"/>
              </a:rPr>
              <a:t>τ</a:t>
            </a:r>
            <a:r>
              <a:rPr lang="en-US" sz="1800" dirty="0">
                <a:latin typeface="+mj-lt"/>
              </a:rPr>
              <a:t> seconds, transmit rate B bits/sec</a:t>
            </a:r>
          </a:p>
        </p:txBody>
      </p:sp>
      <p:sp>
        <p:nvSpPr>
          <p:cNvPr id="21" name="Left Brace 20"/>
          <p:cNvSpPr/>
          <p:nvPr/>
        </p:nvSpPr>
        <p:spPr>
          <a:xfrm rot="16200000">
            <a:off x="4304006" y="-274446"/>
            <a:ext cx="203200" cy="5997386"/>
          </a:xfrm>
          <a:prstGeom prst="leftBrace">
            <a:avLst>
              <a:gd name="adj1" fmla="val 40497"/>
              <a:gd name="adj2" fmla="val 50000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cxnSp>
        <p:nvCxnSpPr>
          <p:cNvPr id="23" name="Straight Arrow Connector 22"/>
          <p:cNvCxnSpPr>
            <a:stCxn id="19" idx="3"/>
          </p:cNvCxnSpPr>
          <p:nvPr/>
        </p:nvCxnSpPr>
        <p:spPr>
          <a:xfrm>
            <a:off x="2518162" y="2366389"/>
            <a:ext cx="406892" cy="1513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320111" y="2221246"/>
            <a:ext cx="1084188" cy="290286"/>
          </a:xfrm>
          <a:prstGeom prst="rect">
            <a:avLst/>
          </a:prstGeom>
          <a:solidFill>
            <a:srgbClr val="FF0000">
              <a:alpha val="6000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>
            <a:stCxn id="4" idx="1"/>
          </p:cNvCxnSpPr>
          <p:nvPr/>
        </p:nvCxnSpPr>
        <p:spPr>
          <a:xfrm flipH="1">
            <a:off x="5927082" y="2366389"/>
            <a:ext cx="393029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Resolving collisions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Upon abort (carrier detect), station enters the </a:t>
            </a:r>
            <a:r>
              <a:rPr lang="en-US" b="1" dirty="0">
                <a:solidFill>
                  <a:srgbClr val="0070C0"/>
                </a:solidFill>
              </a:rPr>
              <a:t>backoff state</a:t>
            </a:r>
          </a:p>
          <a:p>
            <a:endParaRPr lang="en-US" dirty="0"/>
          </a:p>
          <a:p>
            <a:r>
              <a:rPr lang="en-US" b="1" dirty="0">
                <a:solidFill>
                  <a:srgbClr val="0070C0"/>
                </a:solidFill>
              </a:rPr>
              <a:t>Key idea: </a:t>
            </a:r>
            <a:r>
              <a:rPr lang="en-US" dirty="0"/>
              <a:t>the colliding stations all wait a random time before carrier sensing and transmitting again</a:t>
            </a:r>
          </a:p>
          <a:p>
            <a:pPr lvl="1"/>
            <a:r>
              <a:rPr lang="en-US" i="1" dirty="0"/>
              <a:t>How to pick the random waiting time?  </a:t>
            </a:r>
            <a:r>
              <a:rPr lang="en-US" dirty="0"/>
              <a:t>(Should be based on how stations have data to send)</a:t>
            </a:r>
          </a:p>
          <a:p>
            <a:pPr lvl="1"/>
            <a:r>
              <a:rPr lang="en-US" i="1" dirty="0"/>
              <a:t>How to estimate the number of colliding stations?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rgbClr val="0070C0"/>
                </a:solidFill>
              </a:rPr>
              <a:t>Goal: </a:t>
            </a:r>
            <a:r>
              <a:rPr lang="en-US" dirty="0"/>
              <a:t>Engineer such that nodes will wait different amounts of time, carrier sense, and not collide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325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Slotted Ethernet backoff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69572"/>
            <a:ext cx="8763000" cy="488075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Backoff time is </a:t>
            </a:r>
            <a:r>
              <a:rPr lang="en-US" b="1" dirty="0">
                <a:solidFill>
                  <a:srgbClr val="0070C0"/>
                </a:solidFill>
              </a:rPr>
              <a:t>slotted</a:t>
            </a:r>
            <a:r>
              <a:rPr lang="en-US" b="1" dirty="0"/>
              <a:t> (like slotted ALOHA) </a:t>
            </a:r>
            <a:r>
              <a:rPr lang="en-US" dirty="0"/>
              <a:t>and </a:t>
            </a:r>
            <a:r>
              <a:rPr lang="en-US" b="1" dirty="0">
                <a:solidFill>
                  <a:srgbClr val="0070C0"/>
                </a:solidFill>
              </a:rPr>
              <a:t>random</a:t>
            </a:r>
          </a:p>
          <a:p>
            <a:pPr lvl="1">
              <a:spcBef>
                <a:spcPts val="0"/>
              </a:spcBef>
            </a:pPr>
            <a:r>
              <a:rPr lang="en-US" dirty="0"/>
              <a:t>Station’s view of the where the first slot begins is at the end of the busy medium</a:t>
            </a:r>
          </a:p>
          <a:p>
            <a:pPr lvl="1">
              <a:spcBef>
                <a:spcPts val="0"/>
              </a:spcBef>
            </a:pPr>
            <a:r>
              <a:rPr lang="en-US" dirty="0"/>
              <a:t>Random slot choice in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contention window (CW)</a:t>
            </a:r>
          </a:p>
          <a:p>
            <a:pPr lvl="1">
              <a:spcBef>
                <a:spcPts val="0"/>
              </a:spcBef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en-US" b="1" dirty="0"/>
          </a:p>
          <a:p>
            <a:pPr>
              <a:spcBef>
                <a:spcPts val="0"/>
              </a:spcBef>
            </a:pPr>
            <a:endParaRPr lang="en-US" b="1" dirty="0"/>
          </a:p>
          <a:p>
            <a:pPr>
              <a:spcBef>
                <a:spcPts val="0"/>
              </a:spcBef>
            </a:pPr>
            <a:endParaRPr lang="en-US" b="1" dirty="0"/>
          </a:p>
          <a:p>
            <a:pPr>
              <a:spcBef>
                <a:spcPts val="0"/>
              </a:spcBef>
            </a:pPr>
            <a:endParaRPr lang="en-US" b="1" dirty="0"/>
          </a:p>
          <a:p>
            <a:pPr>
              <a:spcBef>
                <a:spcPts val="0"/>
              </a:spcBef>
            </a:pPr>
            <a:endParaRPr lang="en-US" b="1" dirty="0"/>
          </a:p>
          <a:p>
            <a:pPr>
              <a:spcBef>
                <a:spcPts val="0"/>
              </a:spcBef>
            </a:pPr>
            <a:endParaRPr lang="en-US" b="1" dirty="0"/>
          </a:p>
          <a:p>
            <a:pPr>
              <a:spcBef>
                <a:spcPts val="0"/>
              </a:spcBef>
            </a:pPr>
            <a:r>
              <a:rPr lang="en-US" b="1" dirty="0"/>
              <a:t>Goal: </a:t>
            </a:r>
            <a:r>
              <a:rPr lang="en-US" dirty="0"/>
              <a:t>Choose slot time so that </a:t>
            </a:r>
            <a:r>
              <a:rPr lang="en-US" b="1" dirty="0">
                <a:solidFill>
                  <a:srgbClr val="0070C0"/>
                </a:solidFill>
              </a:rPr>
              <a:t>different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nodes picking </a:t>
            </a:r>
            <a:r>
              <a:rPr lang="en-US" b="1" dirty="0">
                <a:solidFill>
                  <a:srgbClr val="0070C0"/>
                </a:solidFill>
              </a:rPr>
              <a:t>different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slots CS and defer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b="1" dirty="0">
                <a:solidFill>
                  <a:srgbClr val="009900"/>
                </a:solidFill>
              </a:rPr>
              <a:t>don’t collide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pic>
        <p:nvPicPr>
          <p:cNvPr id="4" name="Picture 3" descr="csma-transmit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3051836"/>
            <a:ext cx="8229600" cy="171622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552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1892793" y="4336995"/>
            <a:ext cx="5165385" cy="21680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92793" y="4336995"/>
            <a:ext cx="1663434" cy="2168053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l"/>
            <a:r>
              <a:rPr lang="en-US" b="1" dirty="0">
                <a:solidFill>
                  <a:srgbClr val="000000"/>
                </a:solidFill>
              </a:rPr>
              <a:t>OK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564314" y="4336995"/>
            <a:ext cx="1206352" cy="21680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b="1" dirty="0">
                <a:solidFill>
                  <a:srgbClr val="000000"/>
                </a:solidFill>
              </a:rPr>
              <a:t>Bad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Picking the length of a backoff slot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73536"/>
            <a:ext cx="8763000" cy="257984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</a:rPr>
              <a:t>Consider from the perspective of </a:t>
            </a:r>
            <a:r>
              <a:rPr lang="en-US" sz="2400" b="1" dirty="0">
                <a:solidFill>
                  <a:schemeClr val="tx2"/>
                </a:solidFill>
              </a:rPr>
              <a:t>one packet at time t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dirty="0"/>
              <a:t>Packets before t−</a:t>
            </a:r>
            <a:r>
              <a:rPr lang="en-US" sz="2400" dirty="0" err="1"/>
              <a:t>τ</a:t>
            </a:r>
            <a:r>
              <a:rPr lang="en-US" sz="2400" dirty="0"/>
              <a:t> will cause </a:t>
            </a:r>
            <a:r>
              <a:rPr lang="en-US" sz="2400" b="1" dirty="0">
                <a:solidFill>
                  <a:schemeClr val="tx2"/>
                </a:solidFill>
              </a:rPr>
              <a:t>packet </a:t>
            </a:r>
            <a:r>
              <a:rPr lang="en-US" sz="2400" dirty="0"/>
              <a:t>to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rgbClr val="009900"/>
                </a:solidFill>
              </a:rPr>
              <a:t>defer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dirty="0"/>
              <a:t>Packets after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  <a:ea typeface="Times New Roman" charset="0"/>
                <a:cs typeface="Times New Roman" charset="0"/>
              </a:rPr>
              <a:t>t+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τ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will not happen </a:t>
            </a:r>
            <a:r>
              <a:rPr lang="en-US" sz="2400" i="1" dirty="0"/>
              <a:t>(why not?)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endParaRPr lang="en-US" sz="2400" i="1" dirty="0"/>
          </a:p>
          <a:p>
            <a:pPr>
              <a:lnSpc>
                <a:spcPct val="90000"/>
              </a:lnSpc>
            </a:pPr>
            <a:r>
              <a:rPr lang="en-US" sz="2400" dirty="0"/>
              <a:t>Packets beginning within time </a:t>
            </a:r>
            <a:r>
              <a:rPr lang="en-US" sz="2400" dirty="0">
                <a:solidFill>
                  <a:srgbClr val="FF0000"/>
                </a:solidFill>
              </a:rPr>
              <a:t>τ apart </a:t>
            </a:r>
            <a:r>
              <a:rPr lang="en-US" sz="2400" b="1" dirty="0">
                <a:solidFill>
                  <a:srgbClr val="FF0000"/>
                </a:solidFill>
              </a:rPr>
              <a:t>will collide</a:t>
            </a:r>
          </a:p>
          <a:p>
            <a:pPr>
              <a:lnSpc>
                <a:spcPct val="9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i="1" dirty="0"/>
              <a:t>So should we pick a backoff slot length of τ?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770666" y="4336995"/>
            <a:ext cx="2287512" cy="2168054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b="1" dirty="0">
                <a:solidFill>
                  <a:srgbClr val="000000"/>
                </a:solidFill>
              </a:rPr>
              <a:t>OK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180305" y="4336995"/>
            <a:ext cx="0" cy="2168054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557815" y="4336995"/>
            <a:ext cx="0" cy="2168054"/>
          </a:xfrm>
          <a:prstGeom prst="line">
            <a:avLst/>
          </a:prstGeom>
          <a:ln w="31750" cap="flat" cmpd="sng" algn="ctr">
            <a:solidFill>
              <a:srgbClr val="000000"/>
            </a:solidFill>
            <a:prstDash val="solid"/>
            <a:round/>
            <a:headEnd w="med" len="med"/>
            <a:tailEnd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772254" y="4336995"/>
            <a:ext cx="0" cy="2168054"/>
          </a:xfrm>
          <a:prstGeom prst="line">
            <a:avLst/>
          </a:prstGeom>
          <a:ln w="31750" cap="flat" cmpd="sng" algn="ctr">
            <a:solidFill>
              <a:srgbClr val="000000"/>
            </a:solidFill>
            <a:prstDash val="solid"/>
            <a:round/>
            <a:headEnd w="med" len="med"/>
            <a:tailEnd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179511" y="4533923"/>
            <a:ext cx="2878667" cy="362857"/>
          </a:xfrm>
          <a:prstGeom prst="rect">
            <a:avLst/>
          </a:prstGeom>
          <a:solidFill>
            <a:schemeClr val="tx2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180305" y="5212051"/>
            <a:ext cx="590361" cy="1588"/>
          </a:xfrm>
          <a:prstGeom prst="straightConnector1">
            <a:avLst/>
          </a:prstGeom>
          <a:ln w="31750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556227" y="5211257"/>
            <a:ext cx="622490" cy="2382"/>
          </a:xfrm>
          <a:prstGeom prst="straightConnector1">
            <a:avLst/>
          </a:prstGeom>
          <a:ln w="31750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29738" y="4797972"/>
            <a:ext cx="303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Arial (null)"/>
              </a:rPr>
              <a:t>τ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13350" y="4788259"/>
            <a:ext cx="303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Arial (null)"/>
              </a:rPr>
              <a:t>τ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160174" y="5543254"/>
            <a:ext cx="3898004" cy="362857"/>
          </a:xfrm>
          <a:prstGeom prst="rect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Cause defer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431054" y="5543254"/>
            <a:ext cx="2627124" cy="362857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CS fail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926160" y="5543254"/>
            <a:ext cx="2132018" cy="362857"/>
          </a:xfrm>
          <a:prstGeom prst="rect">
            <a:avLst/>
          </a:prstGeom>
          <a:solidFill>
            <a:srgbClr val="008000">
              <a:alpha val="31000"/>
            </a:srgbClr>
          </a:solidFill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(Won’t happen)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3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17" grpId="0" animBg="1"/>
      <p:bldP spid="4" grpId="0" animBg="1"/>
      <p:bldP spid="36" grpId="0" animBg="1"/>
      <p:bldP spid="36" grpId="1" animBg="1"/>
      <p:bldP spid="47" grpId="0" animBg="1"/>
      <p:bldP spid="47" grpId="1" animBg="1"/>
      <p:bldP spid="51" grpId="0" animBg="1"/>
      <p:bldP spid="51" grpId="1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892793" y="3836929"/>
            <a:ext cx="1663434" cy="2168053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l"/>
            <a:r>
              <a:rPr lang="en-US" b="1" dirty="0">
                <a:solidFill>
                  <a:srgbClr val="000000"/>
                </a:solidFill>
              </a:rPr>
              <a:t>OK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564314" y="3836929"/>
            <a:ext cx="1206352" cy="21680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problem of clock skew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20312"/>
            <a:ext cx="8763000" cy="200429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No!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sz="2800" dirty="0"/>
              <a:t>Slots are timed off the tail-end of the last packet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Therefore, </a:t>
            </a:r>
            <a:r>
              <a:rPr lang="en-US" b="1" dirty="0">
                <a:solidFill>
                  <a:srgbClr val="0070C0"/>
                </a:solidFill>
              </a:rPr>
              <a:t>stations’ clocks differ by at most </a:t>
            </a:r>
            <a:r>
              <a:rPr lang="en-US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τ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b="1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</a:rPr>
              <a:t>Suppose we use a backoff slot length of τ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Different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stations picking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different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slots </a:t>
            </a:r>
            <a:r>
              <a:rPr lang="en-US" b="1" dirty="0">
                <a:solidFill>
                  <a:srgbClr val="FF0000"/>
                </a:solidFill>
              </a:rPr>
              <a:t>may collide!</a:t>
            </a:r>
          </a:p>
          <a:p>
            <a:pPr>
              <a:lnSpc>
                <a:spcPct val="90000"/>
              </a:lnSpc>
            </a:pP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70666" y="3836930"/>
            <a:ext cx="2287512" cy="2168053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b="1" dirty="0">
                <a:solidFill>
                  <a:srgbClr val="000000"/>
                </a:solidFill>
              </a:rPr>
              <a:t>OK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180305" y="3836930"/>
            <a:ext cx="0" cy="2161150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557815" y="3836929"/>
            <a:ext cx="6499" cy="2161151"/>
          </a:xfrm>
          <a:prstGeom prst="line">
            <a:avLst/>
          </a:prstGeom>
          <a:ln w="57150" cap="flat" cmpd="sng" algn="ctr">
            <a:solidFill>
              <a:schemeClr val="tx1"/>
            </a:solidFill>
            <a:prstDash val="sysDash"/>
            <a:round/>
            <a:headEnd w="med" len="med"/>
            <a:tailEnd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772254" y="3836930"/>
            <a:ext cx="0" cy="2168053"/>
          </a:xfrm>
          <a:prstGeom prst="line">
            <a:avLst/>
          </a:prstGeom>
          <a:ln w="57150" cap="flat" cmpd="sng" algn="ctr">
            <a:solidFill>
              <a:schemeClr val="tx1"/>
            </a:solidFill>
            <a:prstDash val="sysDash"/>
            <a:round/>
            <a:headEnd w="med" len="med"/>
            <a:tailEnd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179511" y="4183292"/>
            <a:ext cx="590361" cy="1588"/>
          </a:xfrm>
          <a:prstGeom prst="straightConnector1">
            <a:avLst/>
          </a:prstGeom>
          <a:ln w="31750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555433" y="4182498"/>
            <a:ext cx="622490" cy="2382"/>
          </a:xfrm>
          <a:prstGeom prst="straightConnector1">
            <a:avLst/>
          </a:prstGeom>
          <a:ln w="31750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28944" y="3758264"/>
            <a:ext cx="303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Arial (null)"/>
              </a:rPr>
              <a:t>τ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12556" y="3748551"/>
            <a:ext cx="303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Arial (null)"/>
              </a:rPr>
              <a:t>τ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4374522" y="4543716"/>
            <a:ext cx="0" cy="1454364"/>
          </a:xfrm>
          <a:prstGeom prst="line">
            <a:avLst/>
          </a:prstGeom>
          <a:ln w="57150" cap="flat" cmpd="sng" algn="ctr">
            <a:solidFill>
              <a:schemeClr val="accent6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752032" y="4543716"/>
            <a:ext cx="0" cy="1454364"/>
          </a:xfrm>
          <a:prstGeom prst="line">
            <a:avLst/>
          </a:prstGeom>
          <a:ln w="57150" cap="flat" cmpd="sng" algn="ctr">
            <a:solidFill>
              <a:schemeClr val="accent6">
                <a:lumMod val="50000"/>
              </a:schemeClr>
            </a:solidFill>
            <a:prstDash val="sysDash"/>
            <a:round/>
            <a:headEnd w="med" len="med"/>
            <a:tailEnd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966471" y="4543716"/>
            <a:ext cx="0" cy="1454364"/>
          </a:xfrm>
          <a:prstGeom prst="line">
            <a:avLst/>
          </a:prstGeom>
          <a:ln w="57150" cap="flat" cmpd="sng" algn="ctr">
            <a:solidFill>
              <a:schemeClr val="accent6">
                <a:lumMod val="50000"/>
              </a:schemeClr>
            </a:solidFill>
            <a:prstDash val="sysDash"/>
            <a:round/>
            <a:headEnd w="med" len="med"/>
            <a:tailEnd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373728" y="5131842"/>
            <a:ext cx="590361" cy="1588"/>
          </a:xfrm>
          <a:prstGeom prst="straightConnector1">
            <a:avLst/>
          </a:prstGeom>
          <a:ln w="3175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749650" y="5131048"/>
            <a:ext cx="622490" cy="2382"/>
          </a:xfrm>
          <a:prstGeom prst="straightConnector1">
            <a:avLst/>
          </a:prstGeom>
          <a:ln w="3175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923161" y="4717763"/>
            <a:ext cx="303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chemeClr val="accent6">
                    <a:lumMod val="50000"/>
                  </a:schemeClr>
                </a:solidFill>
                <a:latin typeface="Arial (null)"/>
              </a:rPr>
              <a:t>τ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506773" y="4708050"/>
            <a:ext cx="303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chemeClr val="accent6">
                    <a:lumMod val="50000"/>
                  </a:schemeClr>
                </a:solidFill>
                <a:latin typeface="Arial (null)"/>
              </a:rPr>
              <a:t>τ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4966471" y="4655688"/>
            <a:ext cx="269104" cy="0"/>
          </a:xfrm>
          <a:prstGeom prst="straightConnector1">
            <a:avLst/>
          </a:prstGeom>
          <a:ln w="31750" cap="flat" cmpd="sng" algn="ctr">
            <a:solidFill>
              <a:srgbClr val="000000"/>
            </a:solidFill>
            <a:prstDash val="solid"/>
            <a:round/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4506773" y="4655688"/>
            <a:ext cx="263100" cy="0"/>
          </a:xfrm>
          <a:prstGeom prst="straightConnector1">
            <a:avLst/>
          </a:prstGeom>
          <a:ln w="31750" cap="flat" cmpd="sng" algn="ctr">
            <a:solidFill>
              <a:srgbClr val="000000"/>
            </a:solidFill>
            <a:prstDash val="solid"/>
            <a:round/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178959" y="4405328"/>
            <a:ext cx="389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000000"/>
                </a:solidFill>
                <a:latin typeface="Arial (null)"/>
              </a:rPr>
              <a:t>Δ</a:t>
            </a:r>
            <a:endParaRPr lang="en-US" sz="2400" b="0" dirty="0">
              <a:latin typeface="Arial (null)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752032" y="5334541"/>
            <a:ext cx="2627124" cy="362857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Station B, slot 0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180305" y="4451846"/>
            <a:ext cx="2627124" cy="362857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Station A, slot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00647" y="348444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Arial (null)"/>
              </a:rPr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019946" y="347697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Arial (null)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08587" y="347697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Arial (null)"/>
              </a:rPr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588365" y="600498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accent6">
                    <a:lumMod val="50000"/>
                  </a:schemeClr>
                </a:solidFill>
                <a:latin typeface="Arial (null)"/>
              </a:rPr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208473" y="600498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accent6">
                    <a:lumMod val="50000"/>
                  </a:schemeClr>
                </a:solidFill>
                <a:latin typeface="Arial (null)"/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806168" y="600498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accent6">
                    <a:lumMod val="50000"/>
                  </a:schemeClr>
                </a:solidFill>
                <a:latin typeface="Arial (null)"/>
              </a:rPr>
              <a:t>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0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E5A740-96E1-6943-B784-6286895FD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Don’t want to wait </a:t>
            </a:r>
            <a:r>
              <a:rPr lang="en-US" i="1" dirty="0"/>
              <a:t>ca.</a:t>
            </a:r>
            <a:r>
              <a:rPr lang="en-US" dirty="0"/>
              <a:t> 100 milliseconds for the next beacon from an AP that may or may not be present</a:t>
            </a:r>
          </a:p>
          <a:p>
            <a:endParaRPr lang="en-US" dirty="0"/>
          </a:p>
          <a:p>
            <a:r>
              <a:rPr lang="en-US" b="1" dirty="0"/>
              <a:t>Active scan </a:t>
            </a:r>
            <a:r>
              <a:rPr lang="en-US" dirty="0"/>
              <a:t>protocol:  </a:t>
            </a:r>
            <a:r>
              <a:rPr lang="en-US" b="1" dirty="0">
                <a:solidFill>
                  <a:srgbClr val="0070C0"/>
                </a:solidFill>
              </a:rPr>
              <a:t>On each channel:</a:t>
            </a:r>
          </a:p>
          <a:p>
            <a:pPr marL="514350" indent="-514350">
              <a:buFont typeface="+mj-lt"/>
              <a:buAutoNum type="arabicPeriod"/>
            </a:pP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Client</a:t>
            </a:r>
            <a:r>
              <a:rPr lang="en-US" dirty="0"/>
              <a:t> broadcasts </a:t>
            </a:r>
            <a:r>
              <a:rPr lang="en-US" b="1" i="1" dirty="0">
                <a:solidFill>
                  <a:srgbClr val="0070C0"/>
                </a:solidFill>
              </a:rPr>
              <a:t>probe request </a:t>
            </a:r>
            <a:r>
              <a:rPr lang="en-US" dirty="0"/>
              <a:t>frame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AP responds </a:t>
            </a:r>
            <a:r>
              <a:rPr lang="en-US" dirty="0"/>
              <a:t>with </a:t>
            </a:r>
            <a:r>
              <a:rPr lang="en-US" b="1" i="1" dirty="0">
                <a:solidFill>
                  <a:srgbClr val="0070C0"/>
                </a:solidFill>
              </a:rPr>
              <a:t>probe response </a:t>
            </a:r>
            <a:r>
              <a:rPr lang="en-US" dirty="0"/>
              <a:t>frame containing its SSID (network name), </a:t>
            </a:r>
            <a:r>
              <a:rPr lang="en-US" b="1" dirty="0"/>
              <a:t>data rates </a:t>
            </a:r>
            <a:r>
              <a:rPr lang="en-US" dirty="0"/>
              <a:t>supported</a:t>
            </a:r>
          </a:p>
          <a:p>
            <a:pPr marL="914400" lvl="1" indent="-514350"/>
            <a:r>
              <a:rPr lang="en-US" dirty="0"/>
              <a:t>Multiple APs may respond</a:t>
            </a:r>
          </a:p>
          <a:p>
            <a:pPr marL="914400" lvl="1" indent="-514350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Clients chooses </a:t>
            </a:r>
            <a:r>
              <a:rPr lang="en-US" dirty="0"/>
              <a:t>AP to continue with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3A7F4C-BB5E-2F4B-AAE3-4132E7C18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A2DA29-9067-6C40-A03B-0A349D1AE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Discovery: Active scan</a:t>
            </a:r>
          </a:p>
        </p:txBody>
      </p:sp>
    </p:spTree>
    <p:extLst>
      <p:ext uri="{BB962C8B-B14F-4D97-AF65-F5344CB8AC3E}">
        <p14:creationId xmlns:p14="http://schemas.microsoft.com/office/powerpoint/2010/main" val="38903962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977702" y="3732018"/>
            <a:ext cx="1663434" cy="2168053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l"/>
            <a:r>
              <a:rPr lang="en-US" b="1" dirty="0">
                <a:solidFill>
                  <a:srgbClr val="000000"/>
                </a:solidFill>
              </a:rPr>
              <a:t>OK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649223" y="3732018"/>
            <a:ext cx="1206352" cy="21680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Picking slot time in presence of clock skew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93210"/>
            <a:ext cx="8763000" cy="217460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Want </a:t>
            </a:r>
            <a:r>
              <a:rPr lang="en-US" b="1" dirty="0">
                <a:solidFill>
                  <a:srgbClr val="0070C0"/>
                </a:solidFill>
              </a:rPr>
              <a:t>other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station’s </a:t>
            </a:r>
            <a:r>
              <a:rPr lang="en-US" b="1" dirty="0">
                <a:solidFill>
                  <a:srgbClr val="0070C0"/>
                </a:solidFill>
              </a:rPr>
              <a:t>other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slots to </a:t>
            </a:r>
            <a:r>
              <a:rPr lang="en-US" b="1" dirty="0">
                <a:solidFill>
                  <a:srgbClr val="0070C0"/>
                </a:solidFill>
              </a:rPr>
              <a:t>all</a:t>
            </a:r>
            <a:r>
              <a:rPr lang="en-US" dirty="0"/>
              <a:t> be in “</a:t>
            </a:r>
            <a:r>
              <a:rPr lang="en-US" b="1" dirty="0">
                <a:solidFill>
                  <a:srgbClr val="008000"/>
                </a:solidFill>
              </a:rPr>
              <a:t>OK</a:t>
            </a:r>
            <a:r>
              <a:rPr lang="en-US" dirty="0"/>
              <a:t>” region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Then, transmissions in </a:t>
            </a:r>
            <a:r>
              <a:rPr lang="en-US" b="1" dirty="0">
                <a:solidFill>
                  <a:srgbClr val="008000"/>
                </a:solidFill>
              </a:rPr>
              <a:t>different slots won’t collide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Worst case clock skew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: τ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So, pick a slot time of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τ + τ = 2τ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55575" y="3732019"/>
            <a:ext cx="2287512" cy="2168053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b="1" dirty="0">
                <a:solidFill>
                  <a:srgbClr val="000000"/>
                </a:solidFill>
              </a:rPr>
              <a:t>OK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65214" y="3732019"/>
            <a:ext cx="0" cy="1738152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642724" y="3732018"/>
            <a:ext cx="0" cy="2168054"/>
          </a:xfrm>
          <a:prstGeom prst="line">
            <a:avLst/>
          </a:prstGeom>
          <a:ln w="31750" cap="flat" cmpd="sng" algn="ctr">
            <a:solidFill>
              <a:srgbClr val="000000"/>
            </a:solidFill>
            <a:prstDash val="solid"/>
            <a:round/>
            <a:headEnd w="med" len="med"/>
            <a:tailEnd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57163" y="3732019"/>
            <a:ext cx="0" cy="2168053"/>
          </a:xfrm>
          <a:prstGeom prst="line">
            <a:avLst/>
          </a:prstGeom>
          <a:ln w="31750" cap="flat" cmpd="sng" algn="ctr">
            <a:solidFill>
              <a:srgbClr val="000000"/>
            </a:solidFill>
            <a:prstDash val="solid"/>
            <a:round/>
            <a:headEnd w="med" len="med"/>
            <a:tailEnd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2983308" y="5042637"/>
            <a:ext cx="1699475" cy="1588"/>
          </a:xfrm>
          <a:prstGeom prst="line">
            <a:avLst/>
          </a:prstGeom>
          <a:ln w="63500" cap="flat" cmpd="sng" algn="ctr">
            <a:solidFill>
              <a:schemeClr val="accent6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619400" y="4193693"/>
            <a:ext cx="0" cy="1699476"/>
          </a:xfrm>
          <a:prstGeom prst="line">
            <a:avLst/>
          </a:prstGeom>
          <a:ln w="57150" cap="flat" cmpd="sng" algn="ctr">
            <a:solidFill>
              <a:schemeClr val="accent6">
                <a:lumMod val="50000"/>
              </a:schemeClr>
            </a:solidFill>
            <a:prstDash val="sysDash"/>
            <a:round/>
            <a:headEnd w="med" len="med"/>
            <a:tailEnd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046690" y="4193693"/>
            <a:ext cx="0" cy="1699476"/>
          </a:xfrm>
          <a:prstGeom prst="line">
            <a:avLst/>
          </a:prstGeom>
          <a:ln w="57150" cap="flat" cmpd="sng" algn="ctr">
            <a:solidFill>
              <a:schemeClr val="accent6">
                <a:lumMod val="50000"/>
              </a:schemeClr>
            </a:solidFill>
            <a:prstDash val="sysDash"/>
            <a:round/>
            <a:headEnd w="med" len="med"/>
            <a:tailEnd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619400" y="5894757"/>
            <a:ext cx="1214439" cy="1588"/>
          </a:xfrm>
          <a:prstGeom prst="straightConnector1">
            <a:avLst/>
          </a:prstGeom>
          <a:ln w="3175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972700" y="5470171"/>
            <a:ext cx="54076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accent6">
                    <a:lumMod val="50000"/>
                  </a:schemeClr>
                </a:solidFill>
                <a:latin typeface="Arial (null)"/>
              </a:rPr>
              <a:t>2τ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5493188" y="3732019"/>
            <a:ext cx="0" cy="1738152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042003" y="4958418"/>
            <a:ext cx="1214439" cy="1588"/>
          </a:xfrm>
          <a:prstGeom prst="straightConnector1">
            <a:avLst/>
          </a:prstGeom>
          <a:ln w="317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042003" y="3732018"/>
            <a:ext cx="0" cy="1738152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117981" y="4877118"/>
            <a:ext cx="47801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Arial (null)"/>
              </a:rPr>
              <a:t>2τ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878336" y="336268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106771" y="337824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329521" y="336268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455733" y="589316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 (null)"/>
              </a:rPr>
              <a:t>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670173" y="589316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 (null)"/>
              </a:rPr>
              <a:t>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883606" y="590007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 (null)"/>
              </a:rPr>
              <a:t>2</a:t>
            </a:r>
          </a:p>
        </p:txBody>
      </p:sp>
      <p:sp>
        <p:nvSpPr>
          <p:cNvPr id="4" name="Right Arrow 3"/>
          <p:cNvSpPr/>
          <p:nvPr/>
        </p:nvSpPr>
        <p:spPr>
          <a:xfrm rot="18900000">
            <a:off x="2321685" y="6225434"/>
            <a:ext cx="239059" cy="226482"/>
          </a:xfrm>
          <a:prstGeom prst="rightArrow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/>
          <p:cNvSpPr/>
          <p:nvPr/>
        </p:nvSpPr>
        <p:spPr>
          <a:xfrm rot="18900000">
            <a:off x="4736044" y="6225435"/>
            <a:ext cx="239059" cy="226482"/>
          </a:xfrm>
          <a:prstGeom prst="rightArrow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60</a:t>
            </a:fld>
            <a:endParaRPr lang="en-US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374AF76-E6DA-5F44-B11E-28EB73259E34}"/>
              </a:ext>
            </a:extLst>
          </p:cNvPr>
          <p:cNvCxnSpPr/>
          <p:nvPr/>
        </p:nvCxnSpPr>
        <p:spPr>
          <a:xfrm>
            <a:off x="4264296" y="4391841"/>
            <a:ext cx="590361" cy="1588"/>
          </a:xfrm>
          <a:prstGeom prst="straightConnector1">
            <a:avLst/>
          </a:prstGeom>
          <a:ln w="31750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339734CE-0C0F-0846-923D-F39AB7D77795}"/>
              </a:ext>
            </a:extLst>
          </p:cNvPr>
          <p:cNvSpPr txBox="1"/>
          <p:nvPr/>
        </p:nvSpPr>
        <p:spPr>
          <a:xfrm>
            <a:off x="4397341" y="3957100"/>
            <a:ext cx="303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Arial (null)"/>
              </a:rPr>
              <a:t>τ</a:t>
            </a:r>
          </a:p>
        </p:txBody>
      </p:sp>
    </p:spTree>
    <p:extLst>
      <p:ext uri="{BB962C8B-B14F-4D97-AF65-F5344CB8AC3E}">
        <p14:creationId xmlns:p14="http://schemas.microsoft.com/office/powerpoint/2010/main" val="37443362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Exponential Backoff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90648"/>
            <a:ext cx="8763000" cy="5029200"/>
          </a:xfrm>
        </p:spPr>
        <p:txBody>
          <a:bodyPr>
            <a:noAutofit/>
          </a:bodyPr>
          <a:lstStyle/>
          <a:p>
            <a:r>
              <a:rPr lang="en-US" dirty="0"/>
              <a:t>Binary exponential backoff (</a:t>
            </a:r>
            <a:r>
              <a:rPr lang="en-US" b="1" dirty="0"/>
              <a:t>BEB</a:t>
            </a:r>
            <a:r>
              <a:rPr lang="en-US" dirty="0"/>
              <a:t>): double CW size on each consecutive collision</a:t>
            </a:r>
          </a:p>
          <a:p>
            <a:endParaRPr lang="en-US" dirty="0"/>
          </a:p>
          <a:p>
            <a:r>
              <a:rPr lang="en-US" dirty="0"/>
              <a:t>Stations wait some number of slots chosen uniformly at random from CW = [0, 2</a:t>
            </a:r>
            <a:r>
              <a:rPr lang="en-US" i="1" baseline="30000" dirty="0"/>
              <a:t>m</a:t>
            </a:r>
            <a:r>
              <a:rPr lang="en-US" dirty="0"/>
              <a:t>−1]</a:t>
            </a:r>
          </a:p>
          <a:p>
            <a:pPr lvl="1"/>
            <a:r>
              <a:rPr lang="en-US" dirty="0"/>
              <a:t>Reset </a:t>
            </a:r>
            <a:r>
              <a:rPr lang="en-US" i="1" dirty="0"/>
              <a:t>m</a:t>
            </a:r>
            <a:r>
              <a:rPr lang="en-US" dirty="0"/>
              <a:t> ← 1 upon a successful transmission</a:t>
            </a:r>
          </a:p>
          <a:p>
            <a:pPr lvl="1"/>
            <a:r>
              <a:rPr lang="en-US" dirty="0"/>
              <a:t>First retransmit (m = 1): pick from [0, 1]</a:t>
            </a:r>
          </a:p>
          <a:p>
            <a:pPr lvl="1"/>
            <a:r>
              <a:rPr lang="en-US" dirty="0"/>
              <a:t>Second retransmit (m = 2): pick from [0, 1, 2, 3]</a:t>
            </a:r>
          </a:p>
          <a:p>
            <a:pPr lvl="1"/>
            <a:endParaRPr lang="en-US" dirty="0"/>
          </a:p>
          <a:p>
            <a:r>
              <a:rPr lang="en-US" b="1" dirty="0"/>
              <a:t>Observe:</a:t>
            </a:r>
            <a:r>
              <a:rPr lang="en-US" dirty="0"/>
              <a:t> Stations transmitting new frames don’t take into account recent collisions, might transmit before stations in backoff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3690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CDMA wireless</a:t>
            </a:r>
          </a:p>
          <a:p>
            <a:pPr lvl="1"/>
            <a:endParaRPr lang="en-US" sz="2400" b="1" dirty="0">
              <a:solidFill>
                <a:srgbClr val="009900"/>
              </a:solidFill>
            </a:endParaRPr>
          </a:p>
          <a:p>
            <a:pPr lvl="1"/>
            <a:r>
              <a:rPr lang="en-US" sz="2400" b="1" dirty="0">
                <a:solidFill>
                  <a:srgbClr val="009900"/>
                </a:solidFill>
              </a:rPr>
              <a:t>No interference </a:t>
            </a:r>
            <a:r>
              <a:rPr lang="en-US" sz="2400" dirty="0"/>
              <a:t>between transmitting stations</a:t>
            </a:r>
          </a:p>
          <a:p>
            <a:pPr lvl="1"/>
            <a:r>
              <a:rPr lang="en-US" sz="2400" dirty="0"/>
              <a:t>Adaptation to varying numbers of users possible by changing codes</a:t>
            </a:r>
          </a:p>
          <a:p>
            <a:pPr lvl="1"/>
            <a:endParaRPr lang="en-US" sz="2400" dirty="0"/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Reduced rate </a:t>
            </a:r>
            <a:r>
              <a:rPr lang="en-US" sz="2400" dirty="0"/>
              <a:t>of individual transmissions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Unused codes </a:t>
            </a:r>
            <a:r>
              <a:rPr lang="en-US" sz="2400" b="1" dirty="0">
                <a:solidFill>
                  <a:srgbClr val="FF0000"/>
                </a:solidFill>
              </a:rPr>
              <a:t>waste overall capacity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ALOHA random access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Stations can transmit using the entire medium, at full rate if alone</a:t>
            </a:r>
          </a:p>
          <a:p>
            <a:pPr lvl="1"/>
            <a:r>
              <a:rPr lang="en-US" sz="2400" dirty="0"/>
              <a:t>Almost-instant adaptation to varying traffic loads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Concurrent transmissions result in </a:t>
            </a:r>
            <a:r>
              <a:rPr lang="en-US" sz="2400" b="1" dirty="0">
                <a:solidFill>
                  <a:srgbClr val="FF0000"/>
                </a:solidFill>
              </a:rPr>
              <a:t>collisions,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reduced throughput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Comparing CDMA vs ALOHA random access</a:t>
            </a:r>
          </a:p>
        </p:txBody>
      </p:sp>
    </p:spTree>
    <p:extLst>
      <p:ext uri="{BB962C8B-B14F-4D97-AF65-F5344CB8AC3E}">
        <p14:creationId xmlns:p14="http://schemas.microsoft.com/office/powerpoint/2010/main" val="307649213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929D63-613C-2045-89A2-FF10DCE8F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3200" b="1" dirty="0"/>
              <a:t>Monday, Tuesday Precepts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Introduction to Lab 1</a:t>
            </a:r>
          </a:p>
          <a:p>
            <a:pPr marL="0" indent="0" algn="ctr">
              <a:buNone/>
            </a:pP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200" b="1" dirty="0"/>
              <a:t>Tuesday Topic: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Link Layer II: Sharing the Medium,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Wi-Fi Above the PHY</a:t>
            </a:r>
          </a:p>
          <a:p>
            <a:pPr marL="0" indent="0" algn="ctr">
              <a:buNone/>
            </a:pP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D10A58-BFF4-E241-9BB0-07BDA3AE3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267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the link: Framing bits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152400" y="1508760"/>
            <a:ext cx="8763000" cy="3481209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Goal:</a:t>
            </a:r>
            <a:r>
              <a:rPr lang="en-US" sz="2800" dirty="0"/>
              <a:t> Move bits from one computer to another</a:t>
            </a:r>
          </a:p>
          <a:p>
            <a:pPr lvl="1"/>
            <a:r>
              <a:rPr lang="en-US" sz="2400" dirty="0"/>
              <a:t>Sender and receiver have independent clocks</a:t>
            </a:r>
          </a:p>
          <a:p>
            <a:pPr lvl="1"/>
            <a:r>
              <a:rPr lang="en-US" sz="2400" dirty="0"/>
              <a:t>No separate “clock signal” sent on the Ethernet</a:t>
            </a:r>
          </a:p>
          <a:p>
            <a:pPr>
              <a:spcBef>
                <a:spcPts val="1872"/>
              </a:spcBef>
            </a:pPr>
            <a:r>
              <a:rPr lang="en-US" sz="2800" b="1" dirty="0"/>
              <a:t>Problem:</a:t>
            </a:r>
            <a:r>
              <a:rPr lang="en-US" sz="2800" dirty="0"/>
              <a:t> Agree on clock tick period</a:t>
            </a:r>
          </a:p>
          <a:p>
            <a:pPr>
              <a:spcBef>
                <a:spcPts val="1872"/>
              </a:spcBef>
            </a:pPr>
            <a:endParaRPr lang="en-US" sz="2800" dirty="0"/>
          </a:p>
          <a:p>
            <a:pPr>
              <a:buNone/>
            </a:pPr>
            <a:endParaRPr lang="en-US" sz="2800" dirty="0"/>
          </a:p>
          <a:p>
            <a:endParaRPr lang="en-US" sz="2800" dirty="0"/>
          </a:p>
          <a:p>
            <a:pPr>
              <a:spcBef>
                <a:spcPts val="1224"/>
              </a:spcBef>
            </a:pPr>
            <a:r>
              <a:rPr lang="en-US" sz="2800" b="1" dirty="0"/>
              <a:t>Problem: </a:t>
            </a:r>
            <a:r>
              <a:rPr lang="en-US" sz="2800" dirty="0"/>
              <a:t>Agree on clock tick alignment (</a:t>
            </a:r>
            <a:r>
              <a:rPr lang="en-US" sz="2800" i="1" dirty="0"/>
              <a:t>phase</a:t>
            </a:r>
            <a:r>
              <a:rPr lang="en-US" sz="2800" dirty="0"/>
              <a:t>)</a:t>
            </a:r>
          </a:p>
        </p:txBody>
      </p:sp>
      <p:pic>
        <p:nvPicPr>
          <p:cNvPr id="20" name="Picture 19" descr="clockfreqoffset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350" y="3218039"/>
            <a:ext cx="6591300" cy="1066800"/>
          </a:xfrm>
          <a:prstGeom prst="rect">
            <a:avLst/>
          </a:prstGeom>
        </p:spPr>
      </p:pic>
      <p:pic>
        <p:nvPicPr>
          <p:cNvPr id="21" name="Picture 20" descr="clockphaseoffset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350" y="4964313"/>
            <a:ext cx="6591300" cy="10795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0539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3977640"/>
            <a:ext cx="8763000" cy="23848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+mj-lt"/>
              </a:rPr>
              <a:t>Manchester</a:t>
            </a:r>
            <a:r>
              <a:rPr kumimoji="0" lang="en-US" sz="2400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+mj-lt"/>
              </a:rPr>
              <a:t> encoding</a:t>
            </a:r>
            <a:r>
              <a:rPr lang="en-US" sz="2400" dirty="0">
                <a:latin typeface="+mj-lt"/>
              </a:rPr>
              <a:t> = </a:t>
            </a:r>
            <a:r>
              <a:rPr lang="en-US" sz="2400" noProof="0" dirty="0">
                <a:latin typeface="+mj-lt"/>
              </a:rPr>
              <a:t>Raw bit signal </a:t>
            </a:r>
            <a:r>
              <a:rPr lang="en-US" sz="2400" dirty="0">
                <a:latin typeface="+mj-lt"/>
              </a:rPr>
              <a:t>⨁ C</a:t>
            </a:r>
            <a:r>
              <a:rPr lang="en-US" sz="2400" noProof="0" dirty="0">
                <a:latin typeface="+mj-lt"/>
              </a:rPr>
              <a:t>lock signal</a:t>
            </a:r>
          </a:p>
          <a:p>
            <a:pPr marL="800100" lvl="1" indent="-342900" algn="l">
              <a:lnSpc>
                <a:spcPct val="90000"/>
              </a:lnSpc>
              <a:buFont typeface="Arial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Result: “0” is a low-to-high transition; “1” is a high-to-low</a:t>
            </a:r>
            <a:endParaRPr lang="en-US" sz="2400" b="0" dirty="0">
              <a:latin typeface="+mj-lt"/>
            </a:endParaRPr>
          </a:p>
          <a:p>
            <a:pPr marL="342900" indent="-342900" algn="l">
              <a:lnSpc>
                <a:spcPct val="90000"/>
              </a:lnSpc>
              <a:buFont typeface="Arial"/>
              <a:buChar char="•"/>
              <a:defRPr/>
            </a:pPr>
            <a:endParaRPr lang="en-US" sz="2400" b="0" dirty="0">
              <a:latin typeface="+mj-lt"/>
            </a:endParaRPr>
          </a:p>
          <a:p>
            <a:pPr marL="342900" indent="-342900" algn="l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b="0" dirty="0">
                <a:latin typeface="+mj-lt"/>
              </a:rPr>
              <a:t>Transition guaranteed on every bit, so receiver </a:t>
            </a:r>
            <a:r>
              <a:rPr lang="en-US" sz="2400" dirty="0">
                <a:solidFill>
                  <a:srgbClr val="009900"/>
                </a:solidFill>
                <a:latin typeface="+mj-lt"/>
              </a:rPr>
              <a:t>can bit-synchronize based on the encoding alone</a:t>
            </a:r>
          </a:p>
          <a:p>
            <a:pPr marL="342900" indent="-342900" algn="l">
              <a:lnSpc>
                <a:spcPct val="90000"/>
              </a:lnSpc>
              <a:buFont typeface="Arial"/>
              <a:buChar char="•"/>
              <a:defRPr/>
            </a:pPr>
            <a:endParaRPr lang="en-US" sz="2400" dirty="0">
              <a:solidFill>
                <a:srgbClr val="FF0000"/>
              </a:solidFill>
              <a:latin typeface="+mj-lt"/>
            </a:endParaRPr>
          </a:p>
          <a:p>
            <a:pPr marL="342900" indent="-342900" algn="l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  <a:latin typeface="+mj-lt"/>
              </a:rPr>
              <a:t>Drawback: Halves data rate 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7" name="Picture 4" descr="02f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4540"/>
          <a:stretch/>
        </p:blipFill>
        <p:spPr bwMode="auto">
          <a:xfrm>
            <a:off x="1323552" y="1567103"/>
            <a:ext cx="6489420" cy="100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4" descr="02f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44" b="19376"/>
          <a:stretch/>
        </p:blipFill>
        <p:spPr bwMode="auto">
          <a:xfrm>
            <a:off x="1323552" y="2572943"/>
            <a:ext cx="6489420" cy="109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Manchester</a:t>
            </a:r>
            <a:r>
              <a:rPr lang="zh-CN" altLang="en-US" dirty="0"/>
              <a:t> </a:t>
            </a:r>
            <a:r>
              <a:rPr lang="en-US" altLang="zh-CN" dirty="0"/>
              <a:t>(phase)</a:t>
            </a:r>
            <a:r>
              <a:rPr lang="zh-CN" altLang="en-US" dirty="0"/>
              <a:t> </a:t>
            </a:r>
            <a:r>
              <a:rPr lang="en-US" altLang="zh-CN" dirty="0"/>
              <a:t>encoding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A60F87-67D3-4E47-B23C-45B8178734D7}"/>
              </a:ext>
            </a:extLst>
          </p:cNvPr>
          <p:cNvSpPr txBox="1"/>
          <p:nvPr/>
        </p:nvSpPr>
        <p:spPr>
          <a:xfrm>
            <a:off x="1851700" y="2120135"/>
            <a:ext cx="65594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0" dirty="0">
                <a:latin typeface="Times" pitchFamily="2" charset="0"/>
                <a:ea typeface="Arial" charset="0"/>
                <a:cs typeface="Arial" charset="0"/>
              </a:rPr>
              <a:t>Raw</a:t>
            </a:r>
          </a:p>
        </p:txBody>
      </p:sp>
    </p:spTree>
    <p:extLst>
      <p:ext uri="{BB962C8B-B14F-4D97-AF65-F5344CB8AC3E}">
        <p14:creationId xmlns:p14="http://schemas.microsoft.com/office/powerpoint/2010/main" val="254772641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Ethernet: Framing and Error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592787"/>
            <a:ext cx="8534400" cy="3781403"/>
          </a:xfrm>
        </p:spPr>
        <p:txBody>
          <a:bodyPr>
            <a:noAutofit/>
          </a:bodyPr>
          <a:lstStyle/>
          <a:p>
            <a:r>
              <a:rPr lang="en-US" b="1" dirty="0"/>
              <a:t>Framing </a:t>
            </a:r>
            <a:r>
              <a:rPr lang="en-US" dirty="0"/>
              <a:t>individual frames</a:t>
            </a:r>
            <a:endParaRPr lang="en-US" b="1" dirty="0"/>
          </a:p>
          <a:p>
            <a:pPr lvl="1"/>
            <a:r>
              <a:rPr lang="en-US" b="1" dirty="0"/>
              <a:t>Beginning</a:t>
            </a:r>
            <a:r>
              <a:rPr lang="en-US" dirty="0"/>
              <a:t> </a:t>
            </a:r>
            <a:r>
              <a:rPr lang="en-US" b="1" dirty="0"/>
              <a:t>of frame </a:t>
            </a:r>
            <a:r>
              <a:rPr lang="en-US" dirty="0"/>
              <a:t>determined by </a:t>
            </a:r>
            <a:r>
              <a:rPr lang="en-US" b="1" dirty="0">
                <a:highlight>
                  <a:srgbClr val="FFFF00"/>
                </a:highlight>
              </a:rPr>
              <a:t>presence of carrier</a:t>
            </a:r>
          </a:p>
          <a:p>
            <a:pPr lvl="1"/>
            <a:r>
              <a:rPr lang="en-US" b="1" dirty="0"/>
              <a:t>End of frame </a:t>
            </a:r>
            <a:r>
              <a:rPr lang="en-US" dirty="0"/>
              <a:t>determined by </a:t>
            </a:r>
            <a:r>
              <a:rPr lang="en-US" b="1" dirty="0">
                <a:highlight>
                  <a:srgbClr val="FFFF00"/>
                </a:highlight>
              </a:rPr>
              <a:t>absence of carrier</a:t>
            </a:r>
          </a:p>
          <a:p>
            <a:pPr lvl="1"/>
            <a:r>
              <a:rPr lang="en-US" b="1" dirty="0">
                <a:highlight>
                  <a:srgbClr val="FFFF00"/>
                </a:highlight>
              </a:rPr>
              <a:t>Preamble: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latin typeface="Courier" pitchFamily="2" charset="0"/>
              </a:rPr>
              <a:t>101010</a:t>
            </a:r>
            <a:r>
              <a:rPr lang="en-US" dirty="0"/>
              <a:t> produces square wave (receiver sync)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>
                <a:highlight>
                  <a:srgbClr val="FFFF00"/>
                </a:highlight>
              </a:rPr>
              <a:t>Destination</a:t>
            </a:r>
            <a:r>
              <a:rPr lang="en-US" dirty="0"/>
              <a:t> address allows filtering at the link layer</a:t>
            </a:r>
          </a:p>
          <a:p>
            <a:endParaRPr lang="en-US" b="1" dirty="0">
              <a:highlight>
                <a:srgbClr val="FFFF00"/>
              </a:highlight>
            </a:endParaRPr>
          </a:p>
          <a:p>
            <a:r>
              <a:rPr lang="en-US" b="1" dirty="0">
                <a:highlight>
                  <a:srgbClr val="FFFF00"/>
                </a:highlight>
              </a:rPr>
              <a:t>Checksum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over whole packet payload</a:t>
            </a:r>
          </a:p>
          <a:p>
            <a:pPr lvl="1"/>
            <a:r>
              <a:rPr lang="en-US" b="1" dirty="0">
                <a:solidFill>
                  <a:srgbClr val="009900"/>
                </a:solidFill>
              </a:rPr>
              <a:t>Protects against errors on coax </a:t>
            </a:r>
            <a:r>
              <a:rPr lang="en-US" dirty="0"/>
              <a:t>but </a:t>
            </a:r>
            <a:r>
              <a:rPr lang="en-US" b="1" dirty="0">
                <a:solidFill>
                  <a:srgbClr val="FF0000"/>
                </a:solidFill>
              </a:rPr>
              <a:t>not against errors from tap itself</a:t>
            </a:r>
            <a:r>
              <a:rPr lang="en-US" dirty="0"/>
              <a:t> (rely on higher layers; E2E argument)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b="1" dirty="0">
              <a:highlight>
                <a:srgbClr val="FFFF00"/>
              </a:highlight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74968" y="1718493"/>
            <a:ext cx="8124649" cy="874294"/>
            <a:chOff x="674968" y="1718493"/>
            <a:chExt cx="8124649" cy="874294"/>
          </a:xfrm>
        </p:grpSpPr>
        <p:sp>
          <p:nvSpPr>
            <p:cNvPr id="4" name="Rectangle 3"/>
            <p:cNvSpPr/>
            <p:nvPr/>
          </p:nvSpPr>
          <p:spPr>
            <a:xfrm>
              <a:off x="674968" y="1718493"/>
              <a:ext cx="1417394" cy="33610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Preamble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092362" y="1718493"/>
              <a:ext cx="1778000" cy="336102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Destination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70362" y="1718493"/>
              <a:ext cx="1408961" cy="336102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Source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279324" y="1718493"/>
              <a:ext cx="1981199" cy="336102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Data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260522" y="1718493"/>
              <a:ext cx="1539093" cy="336102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Checksum</a:t>
              </a:r>
            </a:p>
          </p:txBody>
        </p:sp>
        <p:sp>
          <p:nvSpPr>
            <p:cNvPr id="25" name="Left Brace 24"/>
            <p:cNvSpPr/>
            <p:nvPr/>
          </p:nvSpPr>
          <p:spPr>
            <a:xfrm rot="16200000">
              <a:off x="2882937" y="1302718"/>
              <a:ext cx="196850" cy="1778000"/>
            </a:xfrm>
            <a:prstGeom prst="leftBrace">
              <a:avLst>
                <a:gd name="adj1" fmla="val 27083"/>
                <a:gd name="adj2" fmla="val 50000"/>
              </a:avLst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26" name="Left Brace 25"/>
            <p:cNvSpPr/>
            <p:nvPr/>
          </p:nvSpPr>
          <p:spPr>
            <a:xfrm rot="16200000">
              <a:off x="4476418" y="1487237"/>
              <a:ext cx="196850" cy="1408961"/>
            </a:xfrm>
            <a:prstGeom prst="leftBrace">
              <a:avLst>
                <a:gd name="adj1" fmla="val 27083"/>
                <a:gd name="adj2" fmla="val 50000"/>
              </a:avLst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27" name="TextBox 26"/>
            <p:cNvSpPr txBox="1"/>
            <p:nvPr/>
          </p:nvSpPr>
          <p:spPr>
            <a:xfrm>
              <a:off x="2560956" y="2192677"/>
              <a:ext cx="8531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8 bits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153462" y="2192677"/>
              <a:ext cx="8531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8 bits</a:t>
              </a:r>
            </a:p>
          </p:txBody>
        </p:sp>
        <p:sp>
          <p:nvSpPr>
            <p:cNvPr id="29" name="Left Brace 28"/>
            <p:cNvSpPr/>
            <p:nvPr/>
          </p:nvSpPr>
          <p:spPr>
            <a:xfrm rot="16200000">
              <a:off x="7931646" y="1422171"/>
              <a:ext cx="196849" cy="1539092"/>
            </a:xfrm>
            <a:prstGeom prst="leftBrace">
              <a:avLst>
                <a:gd name="adj1" fmla="val 27083"/>
                <a:gd name="adj2" fmla="val 50000"/>
              </a:avLst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30" name="TextBox 29"/>
            <p:cNvSpPr txBox="1"/>
            <p:nvPr/>
          </p:nvSpPr>
          <p:spPr>
            <a:xfrm>
              <a:off x="7525534" y="2192677"/>
              <a:ext cx="9957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16 bits</a:t>
              </a:r>
            </a:p>
          </p:txBody>
        </p:sp>
        <p:sp>
          <p:nvSpPr>
            <p:cNvPr id="17" name="Left Brace 16"/>
            <p:cNvSpPr/>
            <p:nvPr/>
          </p:nvSpPr>
          <p:spPr>
            <a:xfrm rot="16200000">
              <a:off x="6171502" y="1201118"/>
              <a:ext cx="196850" cy="1981200"/>
            </a:xfrm>
            <a:prstGeom prst="leftBrace">
              <a:avLst>
                <a:gd name="adj1" fmla="val 27083"/>
                <a:gd name="adj2" fmla="val 50000"/>
              </a:avLst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8" name="TextBox 17"/>
            <p:cNvSpPr txBox="1"/>
            <p:nvPr/>
          </p:nvSpPr>
          <p:spPr>
            <a:xfrm>
              <a:off x="5636661" y="2192677"/>
              <a:ext cx="12811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4000 bits</a:t>
              </a: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1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Carrier sensing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33324"/>
          </a:xfrm>
        </p:spPr>
        <p:txBody>
          <a:bodyPr>
            <a:normAutofit/>
          </a:bodyPr>
          <a:lstStyle/>
          <a:p>
            <a:r>
              <a:rPr lang="en-US" dirty="0"/>
              <a:t>Mechanism: measure voltage on the wire</a:t>
            </a:r>
          </a:p>
          <a:p>
            <a:r>
              <a:rPr lang="en-US" dirty="0"/>
              <a:t>Binary encoding: voltage depends on the data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506221"/>
            <a:ext cx="8229600" cy="1033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Manchester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coding: constant average voltage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Manchester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81905"/>
            <a:ext cx="8229600" cy="277269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2486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64857"/>
            <a:ext cx="8229600" cy="2461306"/>
          </a:xfrm>
        </p:spPr>
        <p:txBody>
          <a:bodyPr>
            <a:noAutofit/>
          </a:bodyPr>
          <a:lstStyle/>
          <a:p>
            <a:r>
              <a:rPr lang="en-US" dirty="0"/>
              <a:t>Paper isn’t clear on this point (authors did have a patent in the filing process)</a:t>
            </a:r>
          </a:p>
          <a:p>
            <a:r>
              <a:rPr lang="en-US" dirty="0"/>
              <a:t>Mechanism: monitor average voltage on cable</a:t>
            </a:r>
          </a:p>
          <a:p>
            <a:pPr lvl="1"/>
            <a:r>
              <a:rPr lang="en-US" dirty="0"/>
              <a:t>Manchester encoding means your transmission will have a predictable average voltage </a:t>
            </a:r>
            <a:r>
              <a:rPr lang="en-US" i="1" dirty="0"/>
              <a:t>V</a:t>
            </a:r>
            <a:r>
              <a:rPr lang="en-US" baseline="-25000" dirty="0"/>
              <a:t>0</a:t>
            </a:r>
            <a:r>
              <a:rPr lang="en-US" dirty="0"/>
              <a:t>; others will increase </a:t>
            </a:r>
            <a:r>
              <a:rPr lang="en-US" i="1" dirty="0"/>
              <a:t>V</a:t>
            </a:r>
            <a:r>
              <a:rPr lang="en-US" baseline="-25000" dirty="0"/>
              <a:t>0</a:t>
            </a:r>
          </a:p>
          <a:p>
            <a:pPr lvl="1"/>
            <a:r>
              <a:rPr lang="en-US" dirty="0"/>
              <a:t>Abort transmission immediately if </a:t>
            </a:r>
            <a:r>
              <a:rPr lang="en-US" i="1" dirty="0"/>
              <a:t>V</a:t>
            </a:r>
            <a:r>
              <a:rPr lang="en-US" baseline="-25000" dirty="0"/>
              <a:t>measured</a:t>
            </a:r>
            <a:r>
              <a:rPr lang="en-US" dirty="0"/>
              <a:t> &gt; </a:t>
            </a:r>
            <a:r>
              <a:rPr lang="en-US" i="1" dirty="0"/>
              <a:t>V</a:t>
            </a:r>
            <a:r>
              <a:rPr lang="en-US" baseline="-25000" dirty="0"/>
              <a:t>0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997102" y="1693241"/>
            <a:ext cx="6800698" cy="1639910"/>
            <a:chOff x="997102" y="2486612"/>
            <a:chExt cx="6800698" cy="1639910"/>
          </a:xfrm>
        </p:grpSpPr>
        <p:pic>
          <p:nvPicPr>
            <p:cNvPr id="5" name="Picture 4" descr="computer-48x48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7102" y="2489680"/>
              <a:ext cx="609600" cy="609600"/>
            </a:xfrm>
            <a:prstGeom prst="rect">
              <a:avLst/>
            </a:prstGeom>
          </p:spPr>
        </p:pic>
        <p:pic>
          <p:nvPicPr>
            <p:cNvPr id="6" name="Picture 5" descr="computer-48x48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39357" y="2489680"/>
              <a:ext cx="609600" cy="609600"/>
            </a:xfrm>
            <a:prstGeom prst="rect">
              <a:avLst/>
            </a:prstGeom>
          </p:spPr>
        </p:pic>
        <p:pic>
          <p:nvPicPr>
            <p:cNvPr id="7" name="Picture 6" descr="computer-48x48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11502" y="2489680"/>
              <a:ext cx="609600" cy="609600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997102" y="3352510"/>
              <a:ext cx="6800698" cy="1588"/>
            </a:xfrm>
            <a:prstGeom prst="line">
              <a:avLst/>
            </a:prstGeom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5" idx="2"/>
            </p:cNvCxnSpPr>
            <p:nvPr/>
          </p:nvCxnSpPr>
          <p:spPr>
            <a:xfrm rot="5400000">
              <a:off x="1174890" y="3225498"/>
              <a:ext cx="253230" cy="794"/>
            </a:xfrm>
            <a:prstGeom prst="line">
              <a:avLst/>
            </a:prstGeom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diamond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2090272" y="3225498"/>
              <a:ext cx="253230" cy="794"/>
            </a:xfrm>
            <a:prstGeom prst="line">
              <a:avLst/>
            </a:prstGeom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diamond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3026633" y="3225498"/>
              <a:ext cx="253230" cy="794"/>
            </a:xfrm>
            <a:prstGeom prst="line">
              <a:avLst/>
            </a:prstGeom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diamond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 descr="computer-48x48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85000" y="2489680"/>
              <a:ext cx="609600" cy="609600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rot="5400000">
              <a:off x="7172276" y="3225498"/>
              <a:ext cx="253230" cy="794"/>
            </a:xfrm>
            <a:prstGeom prst="line">
              <a:avLst/>
            </a:prstGeom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diamond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143262" y="2489681"/>
              <a:ext cx="3898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latin typeface="Arial (null)"/>
                </a:rPr>
                <a:t>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51727" y="2489681"/>
              <a:ext cx="3898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latin typeface="Arial (null)"/>
                </a:rPr>
                <a:t>B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74093" y="2486612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latin typeface="Arial (null)"/>
                </a:rPr>
                <a:t>C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35243" y="2486612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latin typeface="Arial (null)"/>
                </a:rPr>
                <a:t>Z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61286" y="3664857"/>
              <a:ext cx="45095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Propagation delay: τ seconds</a:t>
              </a:r>
            </a:p>
          </p:txBody>
        </p:sp>
        <p:sp>
          <p:nvSpPr>
            <p:cNvPr id="19" name="Left Brace 18"/>
            <p:cNvSpPr/>
            <p:nvPr/>
          </p:nvSpPr>
          <p:spPr>
            <a:xfrm rot="16200000">
              <a:off x="4198996" y="643345"/>
              <a:ext cx="203200" cy="5997386"/>
            </a:xfrm>
            <a:prstGeom prst="leftBrace">
              <a:avLst>
                <a:gd name="adj1" fmla="val 40497"/>
                <a:gd name="adj2" fmla="val 50000"/>
              </a:avLst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30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E76AA4-612A-D44A-92B5-478D8DA40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 </a:t>
            </a:r>
            <a:r>
              <a:rPr lang="en-US" b="1" dirty="0"/>
              <a:t>establishes its identity </a:t>
            </a:r>
            <a:r>
              <a:rPr lang="en-US" dirty="0"/>
              <a:t>to the client, </a:t>
            </a:r>
            <a:r>
              <a:rPr lang="en-US" b="1" dirty="0"/>
              <a:t>and vice-versa</a:t>
            </a:r>
          </a:p>
          <a:p>
            <a:pPr lvl="1"/>
            <a:r>
              <a:rPr lang="en-US" dirty="0"/>
              <a:t>A security problem!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i="1" dirty="0"/>
              <a:t>Open system </a:t>
            </a:r>
            <a:r>
              <a:rPr lang="en-US" b="1" dirty="0"/>
              <a:t>authentication: </a:t>
            </a:r>
            <a:r>
              <a:rPr lang="en-US" dirty="0"/>
              <a:t>Trivial, client sends authentication frame, AP responds “success”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i="1" dirty="0"/>
              <a:t>Shared key </a:t>
            </a:r>
            <a:r>
              <a:rPr lang="en-US" b="1" dirty="0"/>
              <a:t>authentication: </a:t>
            </a:r>
            <a:r>
              <a:rPr lang="en-US" dirty="0"/>
              <a:t>Configure both client and AP with a </a:t>
            </a:r>
            <a:r>
              <a:rPr lang="en-US" b="1" dirty="0">
                <a:solidFill>
                  <a:srgbClr val="0070C0"/>
                </a:solidFill>
              </a:rPr>
              <a:t>shared secret key</a:t>
            </a:r>
          </a:p>
          <a:p>
            <a:pPr marL="914400" lvl="1" indent="-514350"/>
            <a:r>
              <a:rPr lang="en-US" b="1" dirty="0">
                <a:solidFill>
                  <a:srgbClr val="FF0000"/>
                </a:solidFill>
              </a:rPr>
              <a:t>Doesn’t scale </a:t>
            </a:r>
            <a:r>
              <a:rPr lang="en-US" dirty="0"/>
              <a:t>too well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i="1" dirty="0"/>
              <a:t>Enterprise</a:t>
            </a:r>
            <a:r>
              <a:rPr lang="en-US" b="1" dirty="0"/>
              <a:t> authentication: </a:t>
            </a:r>
            <a:r>
              <a:rPr lang="en-US" dirty="0"/>
              <a:t>Use public key certificates, akin to web site authentication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BE7C51-4DFD-364F-93AE-7A67ECF92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CED4F9-A078-3746-9F43-43665359E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Authentication</a:t>
            </a:r>
          </a:p>
        </p:txBody>
      </p:sp>
    </p:spTree>
    <p:extLst>
      <p:ext uri="{BB962C8B-B14F-4D97-AF65-F5344CB8AC3E}">
        <p14:creationId xmlns:p14="http://schemas.microsoft.com/office/powerpoint/2010/main" val="2678673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AD8A67-9AAF-344E-A0A1-1C169482D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“commit” step that establishes shared AP-client state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Client sends </a:t>
            </a:r>
            <a:r>
              <a:rPr lang="en-US" b="1" i="1" dirty="0">
                <a:solidFill>
                  <a:srgbClr val="0070C0"/>
                </a:solidFill>
              </a:rPr>
              <a:t>association request </a:t>
            </a:r>
            <a:r>
              <a:rPr lang="en-US" dirty="0"/>
              <a:t>frame to AP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AP sends </a:t>
            </a:r>
            <a:r>
              <a:rPr lang="en-US" b="1" i="1" dirty="0">
                <a:solidFill>
                  <a:srgbClr val="0070C0"/>
                </a:solidFill>
              </a:rPr>
              <a:t>association response </a:t>
            </a:r>
            <a:r>
              <a:rPr lang="en-US" dirty="0"/>
              <a:t>frame to client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r>
              <a:rPr lang="en-US" b="1" dirty="0">
                <a:solidFill>
                  <a:srgbClr val="009900"/>
                </a:solidFill>
              </a:rPr>
              <a:t>Data now may flow,</a:t>
            </a:r>
            <a:r>
              <a:rPr lang="en-US" dirty="0"/>
              <a:t> both to the AP (</a:t>
            </a:r>
            <a:r>
              <a:rPr lang="en-US" b="1" i="1" dirty="0"/>
              <a:t>uplink</a:t>
            </a:r>
            <a:r>
              <a:rPr lang="en-US" dirty="0"/>
              <a:t>) and to the client (</a:t>
            </a:r>
            <a:r>
              <a:rPr lang="en-US" b="1" i="1" dirty="0"/>
              <a:t>downlink</a:t>
            </a:r>
            <a:r>
              <a:rPr lang="en-US" dirty="0"/>
              <a:t>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F987A7-17DD-964B-A90C-A955248F9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AC85A0-0D13-4743-B7F4-A2B289D48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Association</a:t>
            </a:r>
          </a:p>
        </p:txBody>
      </p:sp>
    </p:spTree>
    <p:extLst>
      <p:ext uri="{BB962C8B-B14F-4D97-AF65-F5344CB8AC3E}">
        <p14:creationId xmlns:p14="http://schemas.microsoft.com/office/powerpoint/2010/main" val="4158912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778D65-A846-9D43-9642-A8E979B1C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228876"/>
            <a:ext cx="6992667" cy="963607"/>
          </a:xfrm>
        </p:spPr>
        <p:txBody>
          <a:bodyPr/>
          <a:lstStyle/>
          <a:p>
            <a:r>
              <a:rPr lang="en-US" dirty="0"/>
              <a:t>Back to the </a:t>
            </a:r>
            <a:r>
              <a:rPr lang="en-US" b="1" dirty="0">
                <a:solidFill>
                  <a:srgbClr val="0070C0"/>
                </a:solidFill>
              </a:rPr>
              <a:t>handoff example: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4B4A81-0865-E14E-A396-F30CAD9E4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94A88BB-90A7-EC4A-88DC-C1F9E9063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Initiating The Wi-Fi Handoff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8FEA479-42DC-334D-9A90-00247F7ADAF4}"/>
              </a:ext>
            </a:extLst>
          </p:cNvPr>
          <p:cNvGrpSpPr/>
          <p:nvPr/>
        </p:nvGrpSpPr>
        <p:grpSpPr>
          <a:xfrm>
            <a:off x="4230777" y="1535905"/>
            <a:ext cx="4294098" cy="1844090"/>
            <a:chOff x="87147" y="1535905"/>
            <a:chExt cx="8437728" cy="3623562"/>
          </a:xfrm>
        </p:grpSpPr>
        <p:pic>
          <p:nvPicPr>
            <p:cNvPr id="6" name="Picture 23" descr="MCj03984990000[1]">
              <a:extLst>
                <a:ext uri="{FF2B5EF4-FFF2-40B4-BE49-F238E27FC236}">
                  <a16:creationId xmlns:a16="http://schemas.microsoft.com/office/drawing/2014/main" id="{530674DD-78DD-C24C-9032-B345C3D4AC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5110" y="2869590"/>
              <a:ext cx="912813" cy="841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3" descr="MCj03984990000[1]">
              <a:extLst>
                <a:ext uri="{FF2B5EF4-FFF2-40B4-BE49-F238E27FC236}">
                  <a16:creationId xmlns:a16="http://schemas.microsoft.com/office/drawing/2014/main" id="{BED198BF-01E9-C94B-8B3A-686D48F6E2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3837" y="3460140"/>
              <a:ext cx="912813" cy="841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Arc 7">
              <a:extLst>
                <a:ext uri="{FF2B5EF4-FFF2-40B4-BE49-F238E27FC236}">
                  <a16:creationId xmlns:a16="http://schemas.microsoft.com/office/drawing/2014/main" id="{A3BFBFED-3B91-4D4A-8993-C9B037C34BB2}"/>
                </a:ext>
              </a:extLst>
            </p:cNvPr>
            <p:cNvSpPr/>
            <p:nvPr/>
          </p:nvSpPr>
          <p:spPr>
            <a:xfrm>
              <a:off x="1657350" y="1965980"/>
              <a:ext cx="2711266" cy="2711266"/>
            </a:xfrm>
            <a:prstGeom prst="arc">
              <a:avLst>
                <a:gd name="adj1" fmla="val 948103"/>
                <a:gd name="adj2" fmla="val 8429326"/>
              </a:avLst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A00DB527-E8AC-0744-B588-FEC5561F8536}"/>
                </a:ext>
              </a:extLst>
            </p:cNvPr>
            <p:cNvSpPr/>
            <p:nvPr/>
          </p:nvSpPr>
          <p:spPr>
            <a:xfrm>
              <a:off x="5813609" y="2448201"/>
              <a:ext cx="2711266" cy="2711266"/>
            </a:xfrm>
            <a:prstGeom prst="arc">
              <a:avLst>
                <a:gd name="adj1" fmla="val 19401951"/>
                <a:gd name="adj2" fmla="val 10756532"/>
              </a:avLst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54544B9-F262-3642-AEC1-204AFC59592C}"/>
                </a:ext>
              </a:extLst>
            </p:cNvPr>
            <p:cNvSpPr/>
            <p:nvPr/>
          </p:nvSpPr>
          <p:spPr>
            <a:xfrm>
              <a:off x="2657476" y="4104667"/>
              <a:ext cx="5429250" cy="686348"/>
            </a:xfrm>
            <a:custGeom>
              <a:avLst/>
              <a:gdLst>
                <a:gd name="connsiteX0" fmla="*/ 0 w 4448175"/>
                <a:gd name="connsiteY0" fmla="*/ 11368 h 659068"/>
                <a:gd name="connsiteX1" fmla="*/ 2085975 w 4448175"/>
                <a:gd name="connsiteY1" fmla="*/ 87568 h 659068"/>
                <a:gd name="connsiteX2" fmla="*/ 4448175 w 4448175"/>
                <a:gd name="connsiteY2" fmla="*/ 659068 h 659068"/>
                <a:gd name="connsiteX3" fmla="*/ 4448175 w 4448175"/>
                <a:gd name="connsiteY3" fmla="*/ 659068 h 659068"/>
                <a:gd name="connsiteX0" fmla="*/ 0 w 4685372"/>
                <a:gd name="connsiteY0" fmla="*/ 11368 h 672707"/>
                <a:gd name="connsiteX1" fmla="*/ 2085975 w 4685372"/>
                <a:gd name="connsiteY1" fmla="*/ 87568 h 672707"/>
                <a:gd name="connsiteX2" fmla="*/ 4448175 w 4685372"/>
                <a:gd name="connsiteY2" fmla="*/ 659068 h 672707"/>
                <a:gd name="connsiteX3" fmla="*/ 4648200 w 4685372"/>
                <a:gd name="connsiteY3" fmla="*/ 478093 h 672707"/>
                <a:gd name="connsiteX0" fmla="*/ 0 w 5429250"/>
                <a:gd name="connsiteY0" fmla="*/ 38100 h 686348"/>
                <a:gd name="connsiteX1" fmla="*/ 2085975 w 5429250"/>
                <a:gd name="connsiteY1" fmla="*/ 114300 h 686348"/>
                <a:gd name="connsiteX2" fmla="*/ 4448175 w 5429250"/>
                <a:gd name="connsiteY2" fmla="*/ 685800 h 686348"/>
                <a:gd name="connsiteX3" fmla="*/ 5429250 w 5429250"/>
                <a:gd name="connsiteY3" fmla="*/ 0 h 68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29250" h="686348">
                  <a:moveTo>
                    <a:pt x="0" y="38100"/>
                  </a:moveTo>
                  <a:cubicBezTo>
                    <a:pt x="672306" y="22225"/>
                    <a:pt x="1344613" y="6350"/>
                    <a:pt x="2085975" y="114300"/>
                  </a:cubicBezTo>
                  <a:cubicBezTo>
                    <a:pt x="2827338" y="222250"/>
                    <a:pt x="3890963" y="704850"/>
                    <a:pt x="4448175" y="685800"/>
                  </a:cubicBezTo>
                  <a:cubicBezTo>
                    <a:pt x="5005387" y="666750"/>
                    <a:pt x="5362575" y="60325"/>
                    <a:pt x="542925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pic>
          <p:nvPicPr>
            <p:cNvPr id="11" name="Picture 24" descr="MCj04040390000[1]">
              <a:extLst>
                <a:ext uri="{FF2B5EF4-FFF2-40B4-BE49-F238E27FC236}">
                  <a16:creationId xmlns:a16="http://schemas.microsoft.com/office/drawing/2014/main" id="{3249A412-7160-344C-8230-8B7D3B24B1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4510" y="3973698"/>
              <a:ext cx="665162" cy="655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4126AFC-8653-8A43-9C24-C9C7C41C1C68}"/>
                </a:ext>
              </a:extLst>
            </p:cNvPr>
            <p:cNvCxnSpPr>
              <a:stCxn id="6" idx="3"/>
              <a:endCxn id="7" idx="0"/>
            </p:cNvCxnSpPr>
            <p:nvPr/>
          </p:nvCxnSpPr>
          <p:spPr>
            <a:xfrm>
              <a:off x="3457923" y="3290278"/>
              <a:ext cx="3572321" cy="169862"/>
            </a:xfrm>
            <a:prstGeom prst="bentConnector2">
              <a:avLst/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laptop">
              <a:extLst>
                <a:ext uri="{FF2B5EF4-FFF2-40B4-BE49-F238E27FC236}">
                  <a16:creationId xmlns:a16="http://schemas.microsoft.com/office/drawing/2014/main" id="{7AC3EB6E-5D18-8346-A0CF-2B9A33B65773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88576" y="1537302"/>
              <a:ext cx="649288" cy="60960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0 h 21600"/>
                <a:gd name="T10" fmla="*/ 2147483647 w 21600"/>
                <a:gd name="T11" fmla="*/ 2147483647 h 21600"/>
                <a:gd name="T12" fmla="*/ 0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445 w 21600"/>
                <a:gd name="T25" fmla="*/ 1858 h 21600"/>
                <a:gd name="T26" fmla="*/ 17311 w 21600"/>
                <a:gd name="T27" fmla="*/ 12323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100" b="0" dirty="0">
                <a:latin typeface="Arial (null)"/>
              </a:endParaRPr>
            </a:p>
          </p:txBody>
        </p:sp>
        <p:sp>
          <p:nvSpPr>
            <p:cNvPr id="14" name="Text Box 22">
              <a:extLst>
                <a:ext uri="{FF2B5EF4-FFF2-40B4-BE49-F238E27FC236}">
                  <a16:creationId xmlns:a16="http://schemas.microsoft.com/office/drawing/2014/main" id="{C756F1CF-04B3-3740-B3EC-121D0EAC10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47" y="2174878"/>
              <a:ext cx="1225917" cy="5140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100" dirty="0">
                  <a:latin typeface="Arial (null)"/>
                  <a:ea typeface="ＭＳ Ｐゴシック" charset="0"/>
                </a:rPr>
                <a:t>Server</a:t>
              </a:r>
            </a:p>
          </p:txBody>
        </p:sp>
        <p:cxnSp>
          <p:nvCxnSpPr>
            <p:cNvPr id="15" name="Straight Connector 11">
              <a:extLst>
                <a:ext uri="{FF2B5EF4-FFF2-40B4-BE49-F238E27FC236}">
                  <a16:creationId xmlns:a16="http://schemas.microsoft.com/office/drawing/2014/main" id="{1DE52EEA-CBE4-6744-8AD9-9A807E682D87}"/>
                </a:ext>
              </a:extLst>
            </p:cNvPr>
            <p:cNvCxnSpPr>
              <a:cxnSpLocks/>
              <a:stCxn id="6" idx="0"/>
              <a:endCxn id="16" idx="0"/>
            </p:cNvCxnSpPr>
            <p:nvPr/>
          </p:nvCxnSpPr>
          <p:spPr>
            <a:xfrm rot="16200000" flipV="1">
              <a:off x="2085145" y="1953218"/>
              <a:ext cx="1043170" cy="789574"/>
            </a:xfrm>
            <a:prstGeom prst="bentConnector2">
              <a:avLst/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Cloud 15">
              <a:extLst>
                <a:ext uri="{FF2B5EF4-FFF2-40B4-BE49-F238E27FC236}">
                  <a16:creationId xmlns:a16="http://schemas.microsoft.com/office/drawing/2014/main" id="{3D416ABC-DA90-7042-9286-8A35E9F894CB}"/>
                </a:ext>
              </a:extLst>
            </p:cNvPr>
            <p:cNvSpPr/>
            <p:nvPr/>
          </p:nvSpPr>
          <p:spPr>
            <a:xfrm>
              <a:off x="1508875" y="1535905"/>
              <a:ext cx="703654" cy="581029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00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8" name="Straight Connector 11">
              <a:extLst>
                <a:ext uri="{FF2B5EF4-FFF2-40B4-BE49-F238E27FC236}">
                  <a16:creationId xmlns:a16="http://schemas.microsoft.com/office/drawing/2014/main" id="{84E98C61-64BB-EA45-B177-78BEA39FB2D2}"/>
                </a:ext>
              </a:extLst>
            </p:cNvPr>
            <p:cNvCxnSpPr>
              <a:cxnSpLocks/>
              <a:stCxn id="16" idx="2"/>
            </p:cNvCxnSpPr>
            <p:nvPr/>
          </p:nvCxnSpPr>
          <p:spPr>
            <a:xfrm rot="10800000" flipV="1">
              <a:off x="1037864" y="1826419"/>
              <a:ext cx="473194" cy="1"/>
            </a:xfrm>
            <a:prstGeom prst="bentConnector3">
              <a:avLst>
                <a:gd name="adj1" fmla="val 50000"/>
              </a:avLst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428DE4C2-1951-4446-9A9D-5FE75BF03D99}"/>
              </a:ext>
            </a:extLst>
          </p:cNvPr>
          <p:cNvSpPr txBox="1">
            <a:spLocks/>
          </p:cNvSpPr>
          <p:nvPr/>
        </p:nvSpPr>
        <p:spPr bwMode="auto">
          <a:xfrm>
            <a:off x="152400" y="3765881"/>
            <a:ext cx="8763000" cy="2664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0" i="1" dirty="0"/>
              <a:t>How is the handoff initiated?</a:t>
            </a:r>
          </a:p>
          <a:p>
            <a:endParaRPr lang="en-US" b="0" dirty="0"/>
          </a:p>
          <a:p>
            <a:r>
              <a:rPr lang="en-US" b="0" dirty="0"/>
              <a:t>Client tracks </a:t>
            </a:r>
            <a:r>
              <a:rPr lang="en-US" dirty="0">
                <a:solidFill>
                  <a:srgbClr val="0070C0"/>
                </a:solidFill>
              </a:rPr>
              <a:t>received signal strength </a:t>
            </a:r>
            <a:r>
              <a:rPr lang="en-US" b="0" dirty="0"/>
              <a:t>from AP’s frames</a:t>
            </a:r>
          </a:p>
          <a:p>
            <a:endParaRPr lang="en-US" b="0" dirty="0"/>
          </a:p>
          <a:p>
            <a:pPr lvl="1"/>
            <a:r>
              <a:rPr lang="en-US" b="0" dirty="0"/>
              <a:t>Client initiates handoff if and when signal strength </a:t>
            </a:r>
            <a:r>
              <a:rPr lang="en-US" dirty="0"/>
              <a:t>falls below a threshold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4BACB0-A61F-2F47-BC63-C718CCAC07D9}"/>
              </a:ext>
            </a:extLst>
          </p:cNvPr>
          <p:cNvSpPr txBox="1"/>
          <p:nvPr/>
        </p:nvSpPr>
        <p:spPr>
          <a:xfrm>
            <a:off x="6261753" y="2442774"/>
            <a:ext cx="354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19957384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chemeClr val="tx1"/>
          </a:solidFill>
          <a:prstDash val="sysDash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 smtClean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prstDash val="solid"/>
          <a:headEnd type="triangle"/>
          <a:tailEnd type="triangl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inceton COS" id="{1763B6FC-619E-1148-9C62-BA52FD7E8BC6}" vid="{308E1F7E-139B-3246-A2F6-E5D99BA075B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1_Office Theme</Template>
  <TotalTime>1046</TotalTime>
  <Words>3669</Words>
  <Application>Microsoft Macintosh PowerPoint</Application>
  <PresentationFormat>On-screen Show (4:3)</PresentationFormat>
  <Paragraphs>864</Paragraphs>
  <Slides>68</Slides>
  <Notes>68</Notes>
  <HiddenSlides>5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8" baseType="lpstr">
      <vt:lpstr>Arial</vt:lpstr>
      <vt:lpstr>Arial (null)</vt:lpstr>
      <vt:lpstr>Calibri</vt:lpstr>
      <vt:lpstr>Cambria Math</vt:lpstr>
      <vt:lpstr>Courier</vt:lpstr>
      <vt:lpstr>Courier New</vt:lpstr>
      <vt:lpstr>Times</vt:lpstr>
      <vt:lpstr>Times New Roman</vt:lpstr>
      <vt:lpstr>1_Office Theme</vt:lpstr>
      <vt:lpstr>Equation</vt:lpstr>
      <vt:lpstr>Link Layer I: Link Establishment, Medium Access Control</vt:lpstr>
      <vt:lpstr>Review: The Data Link Layer (L2)</vt:lpstr>
      <vt:lpstr>Motivation: Link-Layer Handoff</vt:lpstr>
      <vt:lpstr>Connecting to a Wi-Fi AP</vt:lpstr>
      <vt:lpstr>1. Discovery</vt:lpstr>
      <vt:lpstr>Discovery: Active scan</vt:lpstr>
      <vt:lpstr>2. Authentication</vt:lpstr>
      <vt:lpstr>3. Association</vt:lpstr>
      <vt:lpstr>Initiating The Wi-Fi Handoff</vt:lpstr>
      <vt:lpstr>Wi-Fi Handoff Process: High-Level View</vt:lpstr>
      <vt:lpstr>Wi-Fi Handoff: Reassociation</vt:lpstr>
      <vt:lpstr>Reassociation: Latency</vt:lpstr>
      <vt:lpstr>802.11 Reassociation Performance</vt:lpstr>
      <vt:lpstr>Improvements to Wi-Fi Handoff</vt:lpstr>
      <vt:lpstr>Medium Access Control</vt:lpstr>
      <vt:lpstr>Medium access: The Problem</vt:lpstr>
      <vt:lpstr>Medium access: Metrics of Success</vt:lpstr>
      <vt:lpstr>Physical Limitation: Finite speed of light</vt:lpstr>
      <vt:lpstr>Vastly Different Timescales, Same Medium Access Protocol!</vt:lpstr>
      <vt:lpstr>TDMA: Time Division Multiple Access</vt:lpstr>
      <vt:lpstr>FDMA: Frequency Division Multiple Access </vt:lpstr>
      <vt:lpstr>TDMA and FDMA: Considerations</vt:lpstr>
      <vt:lpstr>Medium Access Control</vt:lpstr>
      <vt:lpstr>CDMA: Code Division Multiple Access</vt:lpstr>
      <vt:lpstr>Representing bits as binary levels</vt:lpstr>
      <vt:lpstr>CDMA: User codes</vt:lpstr>
      <vt:lpstr>CDMA: Cathy Sending</vt:lpstr>
      <vt:lpstr>CDMA: Assumptions</vt:lpstr>
      <vt:lpstr>What Alice Hears</vt:lpstr>
      <vt:lpstr>Tool: Correlation</vt:lpstr>
      <vt:lpstr>Tool: Correlation</vt:lpstr>
      <vt:lpstr>Correlating Cathy’s Code with Cathy’s CDMA transmission</vt:lpstr>
      <vt:lpstr>Listening to Cathy</vt:lpstr>
      <vt:lpstr>CDMA: How to choose codes?</vt:lpstr>
      <vt:lpstr>Example CDMA code: Walsh Codes</vt:lpstr>
      <vt:lpstr>CDMA: Considerations</vt:lpstr>
      <vt:lpstr>Stretch Break with CDMA Calculation!</vt:lpstr>
      <vt:lpstr>Medium Access Control</vt:lpstr>
      <vt:lpstr>Contention-based sharing</vt:lpstr>
      <vt:lpstr>ALOHAnet: Context</vt:lpstr>
      <vt:lpstr>Unslotted ALOHA</vt:lpstr>
      <vt:lpstr>Unslotted ALOHA: Performance</vt:lpstr>
      <vt:lpstr>Unslotted ALOHA: Performance</vt:lpstr>
      <vt:lpstr>Unslotted ALOHA: Utilization</vt:lpstr>
      <vt:lpstr>Slotted ALOHA</vt:lpstr>
      <vt:lpstr>Slotted ALOHA: Utilization (N nodes, each transmits with probability p in each slot)</vt:lpstr>
      <vt:lpstr>ALOHA throughput: slotted versus unslotted</vt:lpstr>
      <vt:lpstr>Medium Access Control</vt:lpstr>
      <vt:lpstr>How did the Ethernet get built?</vt:lpstr>
      <vt:lpstr>The Ethernet: Physical design</vt:lpstr>
      <vt:lpstr>Collisions on the Ethernet</vt:lpstr>
      <vt:lpstr>Who gets to transmit, and when?</vt:lpstr>
      <vt:lpstr>When might a collision happen?</vt:lpstr>
      <vt:lpstr>How long does a collision take to detect?</vt:lpstr>
      <vt:lpstr>Collision detection and packet size</vt:lpstr>
      <vt:lpstr>Resolving collisions</vt:lpstr>
      <vt:lpstr>Slotted Ethernet backoff</vt:lpstr>
      <vt:lpstr>Picking the length of a backoff slot</vt:lpstr>
      <vt:lpstr>The problem of clock skew</vt:lpstr>
      <vt:lpstr>Picking slot time in presence of clock skew</vt:lpstr>
      <vt:lpstr>Binary Exponential Backoff</vt:lpstr>
      <vt:lpstr>Comparing CDMA vs ALOHA random access</vt:lpstr>
      <vt:lpstr>PowerPoint Presentation</vt:lpstr>
      <vt:lpstr>Building the link: Framing bits</vt:lpstr>
      <vt:lpstr>Manchester (phase) encoding</vt:lpstr>
      <vt:lpstr>Ethernet: Framing and Error Detection</vt:lpstr>
      <vt:lpstr>Carrier sensing</vt:lpstr>
      <vt:lpstr>Collision detection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 Layer I: ALOHA, Time-, Frequency-, and Code Division</dc:title>
  <dc:creator>Kyle Jamieson</dc:creator>
  <cp:lastModifiedBy>Kyle Jamieson</cp:lastModifiedBy>
  <cp:revision>47</cp:revision>
  <cp:lastPrinted>2018-04-01T18:39:47Z</cp:lastPrinted>
  <dcterms:created xsi:type="dcterms:W3CDTF">2019-02-08T17:47:33Z</dcterms:created>
  <dcterms:modified xsi:type="dcterms:W3CDTF">2019-02-14T15:18:26Z</dcterms:modified>
</cp:coreProperties>
</file>