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61"/>
  </p:notesMasterIdLst>
  <p:handoutMasterIdLst>
    <p:handoutMasterId r:id="rId62"/>
  </p:handoutMasterIdLst>
  <p:sldIdLst>
    <p:sldId id="388" r:id="rId2"/>
    <p:sldId id="391" r:id="rId3"/>
    <p:sldId id="444" r:id="rId4"/>
    <p:sldId id="445" r:id="rId5"/>
    <p:sldId id="446" r:id="rId6"/>
    <p:sldId id="447" r:id="rId7"/>
    <p:sldId id="499" r:id="rId8"/>
    <p:sldId id="453" r:id="rId9"/>
    <p:sldId id="448" r:id="rId10"/>
    <p:sldId id="449" r:id="rId11"/>
    <p:sldId id="450" r:id="rId12"/>
    <p:sldId id="451" r:id="rId13"/>
    <p:sldId id="496" r:id="rId14"/>
    <p:sldId id="452" r:id="rId15"/>
    <p:sldId id="497" r:id="rId16"/>
    <p:sldId id="498" r:id="rId17"/>
    <p:sldId id="454" r:id="rId18"/>
    <p:sldId id="455" r:id="rId19"/>
    <p:sldId id="456" r:id="rId20"/>
    <p:sldId id="457" r:id="rId21"/>
    <p:sldId id="458" r:id="rId22"/>
    <p:sldId id="459" r:id="rId23"/>
    <p:sldId id="460" r:id="rId24"/>
    <p:sldId id="461" r:id="rId25"/>
    <p:sldId id="463" r:id="rId26"/>
    <p:sldId id="464" r:id="rId27"/>
    <p:sldId id="465" r:id="rId28"/>
    <p:sldId id="466" r:id="rId29"/>
    <p:sldId id="467" r:id="rId30"/>
    <p:sldId id="502" r:id="rId31"/>
    <p:sldId id="468" r:id="rId32"/>
    <p:sldId id="469" r:id="rId33"/>
    <p:sldId id="470" r:id="rId34"/>
    <p:sldId id="471" r:id="rId35"/>
    <p:sldId id="472" r:id="rId36"/>
    <p:sldId id="473" r:id="rId37"/>
    <p:sldId id="474" r:id="rId38"/>
    <p:sldId id="475" r:id="rId39"/>
    <p:sldId id="476" r:id="rId40"/>
    <p:sldId id="477" r:id="rId41"/>
    <p:sldId id="478" r:id="rId42"/>
    <p:sldId id="479" r:id="rId43"/>
    <p:sldId id="480" r:id="rId44"/>
    <p:sldId id="481" r:id="rId45"/>
    <p:sldId id="482" r:id="rId46"/>
    <p:sldId id="483" r:id="rId47"/>
    <p:sldId id="484" r:id="rId48"/>
    <p:sldId id="485" r:id="rId49"/>
    <p:sldId id="486" r:id="rId50"/>
    <p:sldId id="487" r:id="rId51"/>
    <p:sldId id="488" r:id="rId52"/>
    <p:sldId id="489" r:id="rId53"/>
    <p:sldId id="490" r:id="rId54"/>
    <p:sldId id="493" r:id="rId55"/>
    <p:sldId id="494" r:id="rId56"/>
    <p:sldId id="492" r:id="rId57"/>
    <p:sldId id="501" r:id="rId58"/>
    <p:sldId id="495" r:id="rId59"/>
    <p:sldId id="500" r:id="rId60"/>
  </p:sldIdLst>
  <p:sldSz cx="9144000" cy="6858000" type="screen4x3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5pPr>
    <a:lvl6pPr marL="2286000" algn="l" defTabSz="457200" rtl="0" eaLnBrk="1" latinLnBrk="0" hangingPunct="1"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6pPr>
    <a:lvl7pPr marL="2743200" algn="l" defTabSz="457200" rtl="0" eaLnBrk="1" latinLnBrk="0" hangingPunct="1"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7pPr>
    <a:lvl8pPr marL="3200400" algn="l" defTabSz="457200" rtl="0" eaLnBrk="1" latinLnBrk="0" hangingPunct="1"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8pPr>
    <a:lvl9pPr marL="3657600" algn="l" defTabSz="457200" rtl="0" eaLnBrk="1" latinLnBrk="0" hangingPunct="1">
      <a:defRPr sz="2000" b="1" kern="1200">
        <a:solidFill>
          <a:schemeClr val="tx1"/>
        </a:solidFill>
        <a:latin typeface="Courier New" pitchFamily="-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FF99"/>
    <a:srgbClr val="CCFFFF"/>
    <a:srgbClr val="92D050"/>
    <a:srgbClr val="FF3300"/>
    <a:srgbClr val="FFCC99"/>
    <a:srgbClr val="0000FF"/>
    <a:srgbClr val="FFCC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92" autoAdjust="0"/>
    <p:restoredTop sz="76896" autoAdjust="0"/>
  </p:normalViewPr>
  <p:slideViewPr>
    <p:cSldViewPr snapToGrid="0">
      <p:cViewPr varScale="1">
        <p:scale>
          <a:sx n="89" d="100"/>
          <a:sy n="89" d="100"/>
        </p:scale>
        <p:origin x="180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0"/>
    </p:cViewPr>
  </p:outlineViewPr>
  <p:notesTextViewPr>
    <p:cViewPr>
      <p:scale>
        <a:sx n="105" d="100"/>
        <a:sy n="10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Courier New" pitchFamily="-107" charset="0"/>
              </a:defRPr>
            </a:lvl1pPr>
          </a:lstStyle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4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Courier New" pitchFamily="-107" charset="0"/>
              </a:defRPr>
            </a:lvl1pPr>
          </a:lstStyle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Courier New" pitchFamily="-107" charset="0"/>
              </a:defRPr>
            </a:lvl1pPr>
          </a:lstStyle>
          <a:p>
            <a:pPr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4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5" tIns="48322" rIns="96645" bIns="48322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Courier New" pitchFamily="-107" charset="0"/>
              </a:defRPr>
            </a:lvl1pPr>
          </a:lstStyle>
          <a:p>
            <a:pPr>
              <a:defRPr/>
            </a:pPr>
            <a:fld id="{227F3E45-4A14-2D47-8F04-4BB42089EFB5}" type="slidenum">
              <a:rPr lang="en-US">
                <a:latin typeface="Arial" charset="0"/>
              </a:rPr>
              <a:pPr>
                <a:defRPr/>
              </a:pPr>
              <a:t>‹#›</a:t>
            </a:fld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5706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algn="l" defTabSz="957263">
              <a:defRPr sz="1300" b="0">
                <a:latin typeface="Times New Roman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>
            <a:lvl1pPr algn="r" defTabSz="957263">
              <a:defRPr sz="1300" b="0">
                <a:latin typeface="Times New Roman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9" y="4560889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6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algn="l" defTabSz="957263">
              <a:defRPr sz="1300" b="0">
                <a:latin typeface="Times New Roman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6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38" tIns="47869" rIns="95738" bIns="47869" numCol="1" anchor="b" anchorCtr="0" compatLnSpc="1">
            <a:prstTxWarp prst="textNoShape">
              <a:avLst/>
            </a:prstTxWarp>
          </a:bodyPr>
          <a:lstStyle>
            <a:lvl1pPr algn="r" defTabSz="957263">
              <a:defRPr sz="1300" b="0">
                <a:latin typeface="Times New Roman" pitchFamily="-107" charset="0"/>
              </a:defRPr>
            </a:lvl1pPr>
          </a:lstStyle>
          <a:p>
            <a:pPr>
              <a:defRPr/>
            </a:pPr>
            <a:fld id="{B069701C-02A1-CE43-ADB4-E98A80C283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150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453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66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9509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01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438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11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75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47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62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300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74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086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962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6738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222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9848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855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4512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64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2658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549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401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039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1" i="0" kern="1200" dirty="0">
              <a:solidFill>
                <a:schemeClr val="tx1"/>
              </a:solidFill>
              <a:effectLst/>
              <a:latin typeface="Times New Roman" charset="0"/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4434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961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742950" indent="-28575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marL="11430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marL="16002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marL="2057400" indent="-228600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25146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29718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34290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3886200" indent="-228600" algn="r" defTabSz="957263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endParaRPr lang="en-US" altLang="x-none" sz="1300" b="0">
              <a:latin typeface="Times New Roman" charset="0"/>
            </a:endParaRPr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x-none" b="1" dirty="0"/>
          </a:p>
        </p:txBody>
      </p:sp>
    </p:spTree>
    <p:extLst>
      <p:ext uri="{BB962C8B-B14F-4D97-AF65-F5344CB8AC3E}">
        <p14:creationId xmlns:p14="http://schemas.microsoft.com/office/powerpoint/2010/main" val="19877113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728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33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144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749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613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0838112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1548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054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969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3501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619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323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357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849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761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014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239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97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4170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3471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4274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2864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994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4626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427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2336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146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6236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19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53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602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38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85800"/>
            <a:ext cx="8382000" cy="1905000"/>
          </a:xfrm>
          <a:prstGeom prst="rect">
            <a:avLst/>
          </a:prstGeom>
        </p:spPr>
        <p:txBody>
          <a:bodyPr anchor="b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95800"/>
            <a:ext cx="640080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Princeton_shield.tif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9050" y="2971800"/>
            <a:ext cx="805900" cy="1018171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152400" y="4343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394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, Black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78755"/>
            <a:ext cx="8763000" cy="629824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3200" b="1">
                <a:solidFill>
                  <a:schemeClr val="bg1"/>
                </a:solidFill>
              </a:defRPr>
            </a:lvl2pPr>
            <a:lvl3pPr marL="914400" indent="0" algn="ctr">
              <a:buNone/>
              <a:defRPr sz="3200" b="1">
                <a:solidFill>
                  <a:schemeClr val="bg1"/>
                </a:solidFill>
              </a:defRPr>
            </a:lvl3pPr>
            <a:lvl4pPr marL="1371600" indent="0" algn="ctr">
              <a:buNone/>
              <a:defRPr sz="3200" b="1">
                <a:solidFill>
                  <a:schemeClr val="bg1"/>
                </a:solidFill>
              </a:defRPr>
            </a:lvl4pPr>
            <a:lvl5pPr marL="1828800" indent="0" algn="ctr">
              <a:buNone/>
              <a:defRPr sz="3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11C5-E04E-4942-8174-12BB645D5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, Black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25072-9793-DD45-A50B-C84D5FD44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42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ith in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763000" cy="2083904"/>
          </a:xfrm>
        </p:spPr>
        <p:txBody>
          <a:bodyPr>
            <a:normAutofit/>
          </a:bodyPr>
          <a:lstStyle>
            <a:lvl1pPr>
              <a:defRPr sz="2800" spc="-150">
                <a:latin typeface="Corbel" charset="0"/>
                <a:ea typeface="Corbel" charset="0"/>
                <a:cs typeface="Corbel" charset="0"/>
              </a:defRPr>
            </a:lvl1pPr>
            <a:lvl2pPr>
              <a:defRPr sz="2800" spc="-150">
                <a:latin typeface="Corbel" charset="0"/>
                <a:ea typeface="Corbel" charset="0"/>
                <a:cs typeface="Corbel" charset="0"/>
              </a:defRPr>
            </a:lvl2pPr>
            <a:lvl3pPr>
              <a:defRPr sz="2800" spc="-150">
                <a:latin typeface="Corbel" charset="0"/>
                <a:ea typeface="Corbel" charset="0"/>
                <a:cs typeface="Corbel" charset="0"/>
              </a:defRPr>
            </a:lvl3pPr>
            <a:lvl4pPr>
              <a:defRPr sz="2800" spc="-150">
                <a:latin typeface="Corbel" charset="0"/>
                <a:ea typeface="Corbel" charset="0"/>
                <a:cs typeface="Corbel" charset="0"/>
              </a:defRPr>
            </a:lvl4pPr>
            <a:lvl5pPr>
              <a:defRPr sz="2800" spc="-150">
                <a:latin typeface="Corbel" charset="0"/>
                <a:ea typeface="Corbel" charset="0"/>
                <a:cs typeface="Corbe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rbel" charset="0"/>
                <a:ea typeface="Corbel" charset="0"/>
                <a:cs typeface="Corbe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orbel" charset="0"/>
                <a:ea typeface="Corbel" charset="0"/>
                <a:cs typeface="Corbe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orbel" charset="0"/>
                <a:ea typeface="Corbel" charset="0"/>
                <a:cs typeface="Corbel" charset="0"/>
              </a:defRPr>
            </a:lvl1pPr>
          </a:lstStyle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76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80000"/>
              </a:lnSpc>
              <a:defRPr sz="4400" spc="-150">
                <a:latin typeface="Corbel" charset="0"/>
                <a:ea typeface="Corbel" charset="0"/>
                <a:cs typeface="Corbel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52400" y="1295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152399" y="3664223"/>
            <a:ext cx="4306957" cy="2809464"/>
          </a:xfrm>
        </p:spPr>
        <p:txBody>
          <a:bodyPr>
            <a:normAutofit/>
          </a:bodyPr>
          <a:lstStyle>
            <a:lvl1pPr>
              <a:defRPr sz="2800" spc="-150">
                <a:latin typeface="Corbel" charset="0"/>
                <a:ea typeface="Corbel" charset="0"/>
                <a:cs typeface="Corbel" charset="0"/>
              </a:defRPr>
            </a:lvl1pPr>
            <a:lvl2pPr>
              <a:defRPr sz="2800" spc="-150">
                <a:latin typeface="Corbel" charset="0"/>
                <a:ea typeface="Corbel" charset="0"/>
                <a:cs typeface="Corbel" charset="0"/>
              </a:defRPr>
            </a:lvl2pPr>
            <a:lvl3pPr>
              <a:defRPr sz="2800" spc="-150">
                <a:latin typeface="Corbel" charset="0"/>
                <a:ea typeface="Corbel" charset="0"/>
                <a:cs typeface="Corbel" charset="0"/>
              </a:defRPr>
            </a:lvl3pPr>
            <a:lvl4pPr>
              <a:defRPr sz="2800" spc="-150">
                <a:latin typeface="Corbel" charset="0"/>
                <a:ea typeface="Corbel" charset="0"/>
                <a:cs typeface="Corbel" charset="0"/>
              </a:defRPr>
            </a:lvl4pPr>
            <a:lvl5pPr>
              <a:defRPr sz="2800" spc="-150">
                <a:latin typeface="Corbel" charset="0"/>
                <a:ea typeface="Corbel" charset="0"/>
                <a:cs typeface="Corbe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552122" y="3664223"/>
            <a:ext cx="4363278" cy="2809464"/>
          </a:xfrm>
        </p:spPr>
        <p:txBody>
          <a:bodyPr>
            <a:normAutofit/>
          </a:bodyPr>
          <a:lstStyle>
            <a:lvl1pPr>
              <a:defRPr sz="2800" spc="-150">
                <a:latin typeface="Corbel" charset="0"/>
                <a:ea typeface="Corbel" charset="0"/>
                <a:cs typeface="Corbel" charset="0"/>
              </a:defRPr>
            </a:lvl1pPr>
            <a:lvl2pPr>
              <a:defRPr sz="2800" spc="-150">
                <a:latin typeface="Corbel" charset="0"/>
                <a:ea typeface="Corbel" charset="0"/>
                <a:cs typeface="Corbel" charset="0"/>
              </a:defRPr>
            </a:lvl2pPr>
            <a:lvl3pPr>
              <a:defRPr sz="2800" spc="-150">
                <a:latin typeface="Corbel" charset="0"/>
                <a:ea typeface="Corbel" charset="0"/>
                <a:cs typeface="Corbel" charset="0"/>
              </a:defRPr>
            </a:lvl3pPr>
            <a:lvl4pPr>
              <a:defRPr sz="2800" spc="-150">
                <a:latin typeface="Corbel" charset="0"/>
                <a:ea typeface="Corbel" charset="0"/>
                <a:cs typeface="Corbel" charset="0"/>
              </a:defRPr>
            </a:lvl4pPr>
            <a:lvl5pPr>
              <a:defRPr sz="2800" spc="-150">
                <a:latin typeface="Corbel" charset="0"/>
                <a:ea typeface="Corbel" charset="0"/>
                <a:cs typeface="Corbe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4961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11C5-E04E-4942-8174-12BB645D5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76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80000"/>
              </a:lnSpc>
              <a:defRPr sz="3600" spc="-10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52400" y="1295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650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59B53-AEC7-9D43-BD4D-FB123296CD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18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425" y="1470346"/>
            <a:ext cx="4340375" cy="487743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470346"/>
            <a:ext cx="4263565" cy="487743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00562-6296-9E41-94C7-4DAE5BF4E4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75936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80000"/>
              </a:lnSpc>
              <a:defRPr sz="3600" spc="-10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52400" y="1295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573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34AC4-E5A6-0446-ADDB-6CB25A5DD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76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80000"/>
              </a:lnSpc>
              <a:defRPr sz="3600" spc="-10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52400" y="1295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722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025072-9793-DD45-A50B-C84D5FD44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87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BDEDE-40D3-1C4C-B3CB-CF078D2D5C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66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0B851-7313-6B4B-90F0-D21AC23BC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8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Black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111C5-E04E-4942-8174-12BB645D5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76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80000"/>
              </a:lnSpc>
              <a:defRPr spc="-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52400" y="1295400"/>
            <a:ext cx="8763000" cy="0"/>
          </a:xfrm>
          <a:prstGeom prst="line">
            <a:avLst/>
          </a:prstGeom>
          <a:ln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2922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2400" y="1447800"/>
            <a:ext cx="8763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53200"/>
            <a:ext cx="21336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53200"/>
            <a:ext cx="2895600" cy="2127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553200"/>
            <a:ext cx="2133600" cy="212725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1400" b="1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fld id="{62406363-7E77-DB4B-97E5-317AD9418D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1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000090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" charset="0"/>
          <a:ea typeface="ＭＳ Ｐゴシック" pitchFamily="-1" charset="-128"/>
          <a:cs typeface="ＭＳ Ｐゴシック" pitchFamily="-1" charset="-128"/>
        </a:defRPr>
      </a:lvl9pPr>
    </p:titleStyle>
    <p:bodyStyle>
      <a:lvl1pPr marL="342900" indent="-342900" algn="l" defTabSz="457200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defTabSz="457200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–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2pPr>
      <a:lvl3pPr marL="1143000" indent="-228600" algn="l" defTabSz="457200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3pPr>
      <a:lvl4pPr marL="1600200" indent="-228600" algn="l" defTabSz="457200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–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4pPr>
      <a:lvl5pPr marL="2057400" indent="-228600" algn="l" defTabSz="457200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Font typeface="Arial" pitchFamily="-1" charset="0"/>
        <a:buChar char="»"/>
        <a:defRPr sz="2400" kern="1200" spc="-50">
          <a:solidFill>
            <a:schemeClr val="tx1"/>
          </a:solidFill>
          <a:latin typeface="+mn-lt"/>
          <a:ea typeface="ＭＳ Ｐゴシック" pitchFamily="-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tif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princeton.edu/courses/archive/spring18/cos463" TargetMode="Externa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Class Introduction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COS </a:t>
            </a:r>
            <a:r>
              <a:rPr lang="en-US" altLang="zh-CN" sz="2800" dirty="0"/>
              <a:t>463</a:t>
            </a:r>
            <a:r>
              <a:rPr lang="en-US" sz="2800" dirty="0"/>
              <a:t>: Wireless </a:t>
            </a:r>
            <a:r>
              <a:rPr lang="en-US" altLang="zh-CN" sz="2800" dirty="0"/>
              <a:t>Networks</a:t>
            </a:r>
            <a:endParaRPr lang="en-US" sz="2800" dirty="0"/>
          </a:p>
          <a:p>
            <a:r>
              <a:rPr lang="en-US" altLang="zh-CN" sz="2800" dirty="0"/>
              <a:t>Lecture</a:t>
            </a:r>
            <a:r>
              <a:rPr lang="zh-CN" altLang="en-US" sz="2800" dirty="0"/>
              <a:t> </a:t>
            </a:r>
            <a:r>
              <a:rPr lang="en-US" altLang="zh-CN" sz="2800" dirty="0"/>
              <a:t>1</a:t>
            </a:r>
            <a:endParaRPr lang="en-US" sz="2800" dirty="0"/>
          </a:p>
          <a:p>
            <a:r>
              <a:rPr lang="en-US" b="1" dirty="0"/>
              <a:t>Kyle Jamieson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30764" y="6468533"/>
            <a:ext cx="3482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[Parts adapted from H.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Hassanieh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, P. </a:t>
            </a:r>
            <a:r>
              <a:rPr lang="en-US" altLang="zh-CN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Steenkiste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53413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Assume basic familiarity with computer networking concepts and</a:t>
            </a:r>
            <a:r>
              <a:rPr lang="zh-CN" altLang="en-US" dirty="0"/>
              <a:t> </a:t>
            </a:r>
            <a:r>
              <a:rPr lang="en-US" altLang="zh-CN" dirty="0"/>
              <a:t>programming</a:t>
            </a:r>
          </a:p>
          <a:p>
            <a:pPr lvl="1"/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COS 217 </a:t>
            </a:r>
            <a:r>
              <a:rPr lang="en-US" dirty="0"/>
              <a:t>required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Knowledge of C and one other programming language helpful, but not required</a:t>
            </a:r>
          </a:p>
          <a:p>
            <a:pPr lvl="1"/>
            <a:endParaRPr lang="en-US" altLang="x-none" dirty="0"/>
          </a:p>
          <a:p>
            <a:pPr lvl="1"/>
            <a:r>
              <a:rPr lang="en-US" altLang="x-none" dirty="0"/>
              <a:t>Not open to freshmen</a:t>
            </a:r>
          </a:p>
          <a:p>
            <a:pPr lvl="1"/>
            <a:endParaRPr lang="en-US" altLang="x-none" dirty="0"/>
          </a:p>
          <a:p>
            <a:endParaRPr lang="en-US" altLang="x-none" dirty="0"/>
          </a:p>
          <a:p>
            <a:r>
              <a:rPr lang="en-US" altLang="x-none" dirty="0"/>
              <a:t>COS 463 is a </a:t>
            </a:r>
            <a:r>
              <a:rPr lang="en-US" altLang="x-none" b="1" dirty="0">
                <a:solidFill>
                  <a:srgbClr val="0070C0"/>
                </a:solidFill>
              </a:rPr>
              <a:t>COS systems-track </a:t>
            </a:r>
            <a:r>
              <a:rPr lang="en-US" altLang="x-none" dirty="0"/>
              <a:t>course</a:t>
            </a:r>
          </a:p>
        </p:txBody>
      </p:sp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Prerequisites and Administrivia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13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x-none" dirty="0"/>
              <a:t>COS 463 is </a:t>
            </a:r>
            <a:r>
              <a:rPr lang="en-US" altLang="x-none" b="1" dirty="0">
                <a:solidFill>
                  <a:srgbClr val="0070C0"/>
                </a:solidFill>
              </a:rPr>
              <a:t>cross-registered</a:t>
            </a:r>
            <a:r>
              <a:rPr lang="en-US" altLang="x-none" dirty="0"/>
              <a:t> with ELE (</a:t>
            </a:r>
            <a:r>
              <a:rPr lang="en-US" altLang="x-none" b="1" dirty="0"/>
              <a:t>ELE 463</a:t>
            </a:r>
            <a:r>
              <a:rPr lang="en-US" altLang="x-none" dirty="0"/>
              <a:t>)</a:t>
            </a:r>
          </a:p>
          <a:p>
            <a:pPr marL="514350" indent="-514350">
              <a:buFont typeface="+mj-lt"/>
              <a:buAutoNum type="arabicPeriod"/>
            </a:pPr>
            <a:endParaRPr lang="en-US" altLang="x-none" dirty="0"/>
          </a:p>
          <a:p>
            <a:pPr marL="514350" indent="-514350">
              <a:buFont typeface="+mj-lt"/>
              <a:buAutoNum type="arabicPeriod"/>
            </a:pPr>
            <a:r>
              <a:rPr lang="en-US" altLang="x-none" dirty="0"/>
              <a:t>COS students who want to extend their networking background to wireless communications</a:t>
            </a:r>
          </a:p>
          <a:p>
            <a:pPr marL="514350" indent="-514350">
              <a:buFont typeface="+mj-lt"/>
              <a:buAutoNum type="arabicPeriod"/>
            </a:pPr>
            <a:endParaRPr lang="en-US" altLang="x-none" dirty="0"/>
          </a:p>
          <a:p>
            <a:pPr marL="514350" indent="-514350">
              <a:buFont typeface="+mj-lt"/>
              <a:buAutoNum type="arabicPeriod"/>
            </a:pPr>
            <a:r>
              <a:rPr lang="en-US" altLang="x-none" dirty="0"/>
              <a:t>ELE students who want to extend their wireless communications knowledge to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Target audiences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681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x-none" sz="2400" b="1" dirty="0">
                <a:solidFill>
                  <a:schemeClr val="accent6">
                    <a:lumMod val="75000"/>
                  </a:schemeClr>
                </a:solidFill>
              </a:rPr>
              <a:t>Lectures:</a:t>
            </a:r>
            <a:r>
              <a:rPr lang="en-US" altLang="x-none" sz="2400" dirty="0"/>
              <a:t> Introduce concepts, gain background knowledge</a:t>
            </a:r>
          </a:p>
          <a:p>
            <a:pPr lvl="1"/>
            <a:r>
              <a:rPr lang="en-US" altLang="x-none" sz="2400" dirty="0"/>
              <a:t>New this year: Break time, quiz time (</a:t>
            </a:r>
            <a:r>
              <a:rPr lang="en-US" altLang="x-none" sz="2400" dirty="0">
                <a:sym typeface="Wingdings" pitchFamily="2" charset="2"/>
              </a:rPr>
              <a:t> </a:t>
            </a:r>
            <a:r>
              <a:rPr lang="en-US" altLang="x-none" sz="2400" dirty="0"/>
              <a:t>class participation)</a:t>
            </a:r>
          </a:p>
          <a:p>
            <a:pPr lvl="1"/>
            <a:endParaRPr lang="en-US" altLang="x-none" sz="2400" dirty="0"/>
          </a:p>
          <a:p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</a:rPr>
              <a:t>Precepts</a:t>
            </a:r>
            <a:r>
              <a:rPr lang="zh-CN" alt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</a:rPr>
              <a:t>&amp;</a:t>
            </a:r>
            <a:r>
              <a:rPr lang="zh-CN" alt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sz="2400" b="1" dirty="0">
                <a:solidFill>
                  <a:schemeClr val="accent6">
                    <a:lumMod val="75000"/>
                  </a:schemeClr>
                </a:solidFill>
              </a:rPr>
              <a:t>Lab</a:t>
            </a:r>
            <a:r>
              <a:rPr lang="en-US" altLang="x-none" sz="2400" b="1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US" altLang="zh-CN" sz="2400" dirty="0"/>
              <a:t>hands-on</a:t>
            </a:r>
            <a:r>
              <a:rPr lang="zh-CN" altLang="en-US" sz="2400" dirty="0"/>
              <a:t> </a:t>
            </a:r>
            <a:r>
              <a:rPr lang="en-US" altLang="zh-CN" sz="2400" dirty="0"/>
              <a:t>training</a:t>
            </a:r>
            <a:r>
              <a:rPr lang="zh-CN" altLang="en-US" sz="2400" dirty="0"/>
              <a:t> </a:t>
            </a:r>
            <a:r>
              <a:rPr lang="en-US" altLang="zh-CN" sz="2400" dirty="0"/>
              <a:t>on</a:t>
            </a:r>
            <a:r>
              <a:rPr lang="zh-CN" altLang="en-US" sz="2400" dirty="0"/>
              <a:t> </a:t>
            </a:r>
            <a:r>
              <a:rPr lang="en-US" altLang="zh-CN" sz="2400" dirty="0"/>
              <a:t>wireless</a:t>
            </a:r>
            <a:r>
              <a:rPr lang="zh-CN" altLang="en-US" sz="2400" dirty="0"/>
              <a:t> </a:t>
            </a:r>
            <a:r>
              <a:rPr lang="en-US" altLang="zh-CN" sz="2400" dirty="0"/>
              <a:t>systems</a:t>
            </a:r>
            <a:endParaRPr lang="en-US" altLang="zh-CN" sz="2400" b="1" dirty="0">
              <a:solidFill>
                <a:srgbClr val="009900"/>
              </a:solidFill>
            </a:endParaRPr>
          </a:p>
          <a:p>
            <a:pPr lvl="1"/>
            <a:r>
              <a:rPr lang="en-US" altLang="zh-CN" sz="2400" b="1" dirty="0">
                <a:solidFill>
                  <a:srgbClr val="009900"/>
                </a:solidFill>
              </a:rPr>
              <a:t>Learning</a:t>
            </a:r>
            <a:r>
              <a:rPr lang="zh-CN" altLang="en-US" sz="2400" b="1" dirty="0">
                <a:solidFill>
                  <a:srgbClr val="009900"/>
                </a:solidFill>
              </a:rPr>
              <a:t> </a:t>
            </a:r>
            <a:r>
              <a:rPr lang="en-US" altLang="zh-CN" sz="2400" b="1" dirty="0">
                <a:solidFill>
                  <a:srgbClr val="009900"/>
                </a:solidFill>
              </a:rPr>
              <a:t>by</a:t>
            </a:r>
            <a:r>
              <a:rPr lang="zh-CN" altLang="en-US" sz="2400" b="1" dirty="0">
                <a:solidFill>
                  <a:srgbClr val="009900"/>
                </a:solidFill>
              </a:rPr>
              <a:t> </a:t>
            </a:r>
            <a:r>
              <a:rPr lang="en-US" altLang="zh-CN" sz="2400" b="1" dirty="0">
                <a:solidFill>
                  <a:srgbClr val="009900"/>
                </a:solidFill>
              </a:rPr>
              <a:t>doing</a:t>
            </a:r>
            <a:r>
              <a:rPr lang="en-US" altLang="zh-CN" sz="2400" dirty="0"/>
              <a:t>:</a:t>
            </a:r>
            <a:r>
              <a:rPr lang="zh-CN" altLang="en-US" sz="2400" dirty="0"/>
              <a:t> </a:t>
            </a:r>
            <a:r>
              <a:rPr lang="en-US" altLang="zh-CN" sz="2400" dirty="0"/>
              <a:t>building</a:t>
            </a:r>
            <a:r>
              <a:rPr lang="zh-CN" altLang="en-US" sz="2400" dirty="0"/>
              <a:t> </a:t>
            </a:r>
            <a:r>
              <a:rPr lang="en-US" altLang="zh-CN" sz="2400" dirty="0"/>
              <a:t>wireless</a:t>
            </a:r>
            <a:r>
              <a:rPr lang="zh-CN" altLang="en-US" sz="2400" dirty="0"/>
              <a:t> </a:t>
            </a:r>
            <a:r>
              <a:rPr lang="en-US" altLang="zh-CN" sz="2400" dirty="0"/>
              <a:t>systems with</a:t>
            </a:r>
            <a:r>
              <a:rPr lang="zh-CN" altLang="en-US" sz="2400" dirty="0"/>
              <a:t> </a:t>
            </a:r>
            <a:r>
              <a:rPr lang="en-US" altLang="zh-CN" sz="2400" dirty="0"/>
              <a:t>a software</a:t>
            </a:r>
            <a:r>
              <a:rPr lang="zh-CN" altLang="en-US" sz="2400" dirty="0"/>
              <a:t> </a:t>
            </a:r>
            <a:r>
              <a:rPr lang="en-US" altLang="zh-CN" sz="2400" dirty="0"/>
              <a:t>defined</a:t>
            </a:r>
            <a:r>
              <a:rPr lang="zh-CN" altLang="en-US" sz="2400" dirty="0"/>
              <a:t> </a:t>
            </a:r>
            <a:r>
              <a:rPr lang="en-US" altLang="zh-CN" sz="2400" dirty="0"/>
              <a:t>radio</a:t>
            </a:r>
            <a:r>
              <a:rPr lang="zh-CN" altLang="en-US" sz="2400" dirty="0"/>
              <a:t> </a:t>
            </a:r>
            <a:r>
              <a:rPr lang="en-US" altLang="zh-CN" sz="2400" dirty="0"/>
              <a:t>platform</a:t>
            </a:r>
          </a:p>
          <a:p>
            <a:pPr lvl="1"/>
            <a:r>
              <a:rPr lang="en-US" altLang="zh-CN" sz="2400" dirty="0"/>
              <a:t>Precepts and labs </a:t>
            </a:r>
            <a:r>
              <a:rPr lang="en-US" altLang="zh-CN" sz="2400" b="1" dirty="0"/>
              <a:t>closely coupled</a:t>
            </a:r>
            <a:endParaRPr lang="en-US" altLang="zh-CN" sz="2400" b="1" dirty="0">
              <a:solidFill>
                <a:srgbClr val="00B050"/>
              </a:solidFill>
            </a:endParaRPr>
          </a:p>
          <a:p>
            <a:pPr lvl="1"/>
            <a:endParaRPr lang="en-US" altLang="x-none" sz="2400" dirty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Modes of delivery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036486-05BA-0640-B70F-CB9B95AEE7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6092" y="4044644"/>
            <a:ext cx="5462134" cy="2432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CEA21B-D716-F541-AF88-2739303125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474" y="4044644"/>
            <a:ext cx="2651456" cy="243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8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510DE4-F9FA-494B-A631-FF0C16C18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Friend Center, Room 003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Enrolled students as of Feb 1 on room access control list</a:t>
            </a:r>
          </a:p>
          <a:p>
            <a:pPr lvl="1"/>
            <a:r>
              <a:rPr lang="en-US" b="1" dirty="0">
                <a:solidFill>
                  <a:srgbClr val="0070C0"/>
                </a:solidFill>
              </a:rPr>
              <a:t>Visit a hotspot </a:t>
            </a:r>
            <a:r>
              <a:rPr lang="en-US" dirty="0"/>
              <a:t>and tap your TigerCard to update</a:t>
            </a:r>
          </a:p>
          <a:p>
            <a:pPr lvl="1"/>
            <a:r>
              <a:rPr lang="en-US" dirty="0"/>
              <a:t>If you weren’t enrolled Feb 1, send instructors a private Piazza message requesting access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EFFAF6-EB75-6F4C-A748-221358B61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CBD2480-A0B3-0642-AC59-0E954D068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logistics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B201B8-AE5D-FA49-8B4C-1054DDCBB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197" y="1864360"/>
            <a:ext cx="3655605" cy="2741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35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447800"/>
            <a:ext cx="4439012" cy="2944586"/>
          </a:xfrm>
        </p:spPr>
        <p:txBody>
          <a:bodyPr>
            <a:normAutofit/>
          </a:bodyPr>
          <a:lstStyle/>
          <a:p>
            <a:r>
              <a:rPr lang="en-US" sz="2400" dirty="0">
                <a:sym typeface="Wingdings"/>
              </a:rPr>
              <a:t>Introduce you to basic signal processing concepts</a:t>
            </a:r>
          </a:p>
          <a:p>
            <a:pPr lvl="1"/>
            <a:r>
              <a:rPr lang="en-US" sz="2400" spc="-150" dirty="0">
                <a:sym typeface="Wingdings"/>
              </a:rPr>
              <a:t>Fast Fourier Transform (FFT)</a:t>
            </a:r>
          </a:p>
          <a:p>
            <a:pPr lvl="1"/>
            <a:r>
              <a:rPr lang="en-US" sz="2400" dirty="0">
                <a:sym typeface="Wingdings"/>
              </a:rPr>
              <a:t>Low-pass filtering</a:t>
            </a:r>
          </a:p>
          <a:p>
            <a:pPr lvl="1"/>
            <a:endParaRPr lang="en-US" sz="2400" dirty="0">
              <a:sym typeface="Wingdings"/>
            </a:endParaRPr>
          </a:p>
          <a:p>
            <a:r>
              <a:rPr lang="en-US" sz="2400" dirty="0">
                <a:sym typeface="Wingdings"/>
              </a:rPr>
              <a:t>Learning how to use the </a:t>
            </a:r>
            <a:r>
              <a:rPr lang="en-US" sz="2400" dirty="0" err="1">
                <a:sym typeface="Wingdings"/>
              </a:rPr>
              <a:t>HackRF</a:t>
            </a:r>
            <a:r>
              <a:rPr lang="en-US" sz="2400" dirty="0">
                <a:sym typeface="Wingdings"/>
              </a:rPr>
              <a:t> software-defined radio</a:t>
            </a:r>
          </a:p>
          <a:p>
            <a:endParaRPr lang="en-US" sz="2400" dirty="0">
              <a:sym typeface="Wingdings"/>
            </a:endParaRPr>
          </a:p>
          <a:p>
            <a:endParaRPr lang="en-US" sz="2400" dirty="0">
              <a:sym typeface="Wingdings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Lab: Building a spectrum analyzer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4135" y="3952216"/>
            <a:ext cx="4978217" cy="2813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1A55EA-70B6-1345-B61C-A30FF29AA9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017" y="4596493"/>
            <a:ext cx="3910940" cy="19020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F901CD-DCE6-724A-A7EE-C88F2AE012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1412" y="1337335"/>
            <a:ext cx="4380776" cy="329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7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7F16D7-CA02-F44A-8BFF-8A1C2AAF61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47800"/>
            <a:ext cx="5815693" cy="3085721"/>
          </a:xfrm>
        </p:spPr>
        <p:txBody>
          <a:bodyPr/>
          <a:lstStyle/>
          <a:p>
            <a:r>
              <a:rPr lang="en-US" dirty="0"/>
              <a:t>We set up a </a:t>
            </a:r>
            <a:r>
              <a:rPr lang="en-US" b="1" dirty="0"/>
              <a:t>transmitter</a:t>
            </a:r>
            <a:r>
              <a:rPr lang="en-US" dirty="0"/>
              <a:t> in the room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You </a:t>
            </a:r>
            <a:r>
              <a:rPr lang="en-US" b="1" dirty="0"/>
              <a:t>listen</a:t>
            </a:r>
            <a:r>
              <a:rPr lang="en-US" dirty="0"/>
              <a:t> for an empty time or frequency slot and </a:t>
            </a:r>
            <a:r>
              <a:rPr lang="en-US" b="1" dirty="0"/>
              <a:t>send</a:t>
            </a:r>
            <a:r>
              <a:rPr lang="en-US" dirty="0"/>
              <a:t> in that slot</a:t>
            </a:r>
          </a:p>
          <a:p>
            <a:endParaRPr lang="en-US" dirty="0"/>
          </a:p>
          <a:p>
            <a:r>
              <a:rPr lang="en-US" dirty="0"/>
              <a:t>We show the result in a live “scoreboard”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2E2804-BAD8-6B46-B6E8-F2100F053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B5195F2-48CA-2B4F-AB79-3B22090E5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Lab: Sharing the Wireless Medium</a:t>
            </a:r>
          </a:p>
        </p:txBody>
      </p:sp>
      <p:pic>
        <p:nvPicPr>
          <p:cNvPr id="1026" name="Picture 2" descr="https://lh3.googleusercontent.com/ZfFGB33Svl33XXhlnkbZOgburUjuNPV1Y7KIQxo1M_XVw7pukZ8Zl6ztutf6mDBzo8O5L2JcoEkkyb5VU_8kByOOnNr0fFGmlhxT5yANAFQhM1L1o5VR9Hhbuwtd7VeHQcvWtClq">
            <a:extLst>
              <a:ext uri="{FF2B5EF4-FFF2-40B4-BE49-F238E27FC236}">
                <a16:creationId xmlns:a16="http://schemas.microsoft.com/office/drawing/2014/main" id="{BC7D4A56-171B-5D49-A999-37C65F24F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669972"/>
            <a:ext cx="8763000" cy="174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21FE6E-1FFD-B04F-854B-563107F7D6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0557" y="1521278"/>
            <a:ext cx="2824843" cy="376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11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90449B-5582-4E40-BDE0-828852F09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47800"/>
            <a:ext cx="8763000" cy="1768929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Angle-of-arrival estimation </a:t>
            </a:r>
            <a:r>
              <a:rPr lang="en-US" dirty="0"/>
              <a:t>using multiple antennas</a:t>
            </a:r>
          </a:p>
          <a:p>
            <a:endParaRPr lang="en-US" dirty="0"/>
          </a:p>
          <a:p>
            <a:r>
              <a:rPr lang="en-US" b="1" dirty="0">
                <a:solidFill>
                  <a:srgbClr val="0070C0"/>
                </a:solidFill>
              </a:rPr>
              <a:t>Transmit beamforming </a:t>
            </a:r>
            <a:r>
              <a:rPr lang="en-US" dirty="0"/>
              <a:t>using multiple antennas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8691A6-D54F-1C4F-B4FE-C87A8DD55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2350908-1AE0-B54B-980E-943FA5E74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Lab: Array Signal Processing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CC91D4-DFFB-984F-B59D-B8122E61F7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2050" y="3445329"/>
            <a:ext cx="3943350" cy="2957513"/>
          </a:xfrm>
          <a:prstGeom prst="rect">
            <a:avLst/>
          </a:prstGeom>
        </p:spPr>
      </p:pic>
      <p:grpSp>
        <p:nvGrpSpPr>
          <p:cNvPr id="7" name="Group 4">
            <a:extLst>
              <a:ext uri="{FF2B5EF4-FFF2-40B4-BE49-F238E27FC236}">
                <a16:creationId xmlns:a16="http://schemas.microsoft.com/office/drawing/2014/main" id="{3810DFEB-C8C7-6441-84ED-DE63EC92963F}"/>
              </a:ext>
            </a:extLst>
          </p:cNvPr>
          <p:cNvGrpSpPr>
            <a:grpSpLocks/>
          </p:cNvGrpSpPr>
          <p:nvPr/>
        </p:nvGrpSpPr>
        <p:grpSpPr bwMode="auto">
          <a:xfrm>
            <a:off x="511629" y="3699782"/>
            <a:ext cx="3027363" cy="1216025"/>
            <a:chOff x="2797" y="1734"/>
            <a:chExt cx="1907" cy="766"/>
          </a:xfrm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132E8D1A-0EF1-E44A-BB35-3AE0176FA28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15057">
              <a:off x="2810" y="2312"/>
              <a:ext cx="574" cy="8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9" name="Oval 6">
              <a:extLst>
                <a:ext uri="{FF2B5EF4-FFF2-40B4-BE49-F238E27FC236}">
                  <a16:creationId xmlns:a16="http://schemas.microsoft.com/office/drawing/2014/main" id="{02509D9D-AFB6-1144-8B78-6F22D4444E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347462">
              <a:off x="2714" y="2021"/>
              <a:ext cx="574" cy="88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E0222B2B-7D0B-3C49-87FD-FE1FB574D6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532857">
              <a:off x="2796" y="2319"/>
              <a:ext cx="292" cy="69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11" name="Oval 8">
              <a:extLst>
                <a:ext uri="{FF2B5EF4-FFF2-40B4-BE49-F238E27FC236}">
                  <a16:creationId xmlns:a16="http://schemas.microsoft.com/office/drawing/2014/main" id="{04F999FB-EFA9-3E48-953A-5FF30AAE773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678363">
              <a:off x="2740" y="2121"/>
              <a:ext cx="292" cy="69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12" name="Oval 9">
              <a:extLst>
                <a:ext uri="{FF2B5EF4-FFF2-40B4-BE49-F238E27FC236}">
                  <a16:creationId xmlns:a16="http://schemas.microsoft.com/office/drawing/2014/main" id="{DA88CEF1-431D-104F-9D6E-71564BAC47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1674022">
              <a:off x="3009" y="2149"/>
              <a:ext cx="960" cy="203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13" name="Oval 10">
              <a:extLst>
                <a:ext uri="{FF2B5EF4-FFF2-40B4-BE49-F238E27FC236}">
                  <a16:creationId xmlns:a16="http://schemas.microsoft.com/office/drawing/2014/main" id="{FA9B6789-A93D-B846-91BF-885CBE8A034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5373">
              <a:off x="3295" y="2196"/>
              <a:ext cx="929" cy="18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14" name="Oval 11">
              <a:extLst>
                <a:ext uri="{FF2B5EF4-FFF2-40B4-BE49-F238E27FC236}">
                  <a16:creationId xmlns:a16="http://schemas.microsoft.com/office/drawing/2014/main" id="{18DB44FB-9545-DA49-A20A-0BA5238E87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172802">
              <a:off x="2927" y="1943"/>
              <a:ext cx="960" cy="203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A02E9CE1-224F-F749-AA76-A7E57B53CFD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90639">
              <a:off x="3159" y="1834"/>
              <a:ext cx="1111" cy="271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CC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16" name="Oval 13">
              <a:extLst>
                <a:ext uri="{FF2B5EF4-FFF2-40B4-BE49-F238E27FC236}">
                  <a16:creationId xmlns:a16="http://schemas.microsoft.com/office/drawing/2014/main" id="{C57D292F-3194-4247-BF61-474B774F54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2573">
              <a:off x="3597" y="1734"/>
              <a:ext cx="1107" cy="624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17" name="Oval 14">
              <a:extLst>
                <a:ext uri="{FF2B5EF4-FFF2-40B4-BE49-F238E27FC236}">
                  <a16:creationId xmlns:a16="http://schemas.microsoft.com/office/drawing/2014/main" id="{7135CC68-83FF-6948-A5AB-9699ADBC71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2573">
              <a:off x="2832" y="1920"/>
              <a:ext cx="1872" cy="35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18" name="Oval 15">
              <a:extLst>
                <a:ext uri="{FF2B5EF4-FFF2-40B4-BE49-F238E27FC236}">
                  <a16:creationId xmlns:a16="http://schemas.microsoft.com/office/drawing/2014/main" id="{8CDE3709-A297-074A-9043-A52A6AF32C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7" y="2215"/>
              <a:ext cx="96" cy="9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altLang="en-US">
                <a:solidFill>
                  <a:schemeClr val="bg2"/>
                </a:solidFill>
              </a:endParaRPr>
            </a:p>
          </p:txBody>
        </p:sp>
      </p:grpSp>
      <p:sp>
        <p:nvSpPr>
          <p:cNvPr id="19" name="Text Box 17">
            <a:extLst>
              <a:ext uri="{FF2B5EF4-FFF2-40B4-BE49-F238E27FC236}">
                <a16:creationId xmlns:a16="http://schemas.microsoft.com/office/drawing/2014/main" id="{E3F2F4F3-05BC-6D4E-96B1-3D3EA45A7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829" y="3918857"/>
            <a:ext cx="1087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en-US" dirty="0">
                <a:latin typeface="Arial" charset="0"/>
              </a:rPr>
              <a:t>User 1</a:t>
            </a:r>
          </a:p>
        </p:txBody>
      </p:sp>
      <p:grpSp>
        <p:nvGrpSpPr>
          <p:cNvPr id="20" name="Group 49">
            <a:extLst>
              <a:ext uri="{FF2B5EF4-FFF2-40B4-BE49-F238E27FC236}">
                <a16:creationId xmlns:a16="http://schemas.microsoft.com/office/drawing/2014/main" id="{BDCAAD9C-A14A-5B4B-914F-0BE088D0F259}"/>
              </a:ext>
            </a:extLst>
          </p:cNvPr>
          <p:cNvGrpSpPr>
            <a:grpSpLocks/>
          </p:cNvGrpSpPr>
          <p:nvPr/>
        </p:nvGrpSpPr>
        <p:grpSpPr bwMode="auto">
          <a:xfrm>
            <a:off x="467179" y="4385582"/>
            <a:ext cx="2767013" cy="1709738"/>
            <a:chOff x="2084" y="2310"/>
            <a:chExt cx="1743" cy="1077"/>
          </a:xfrm>
        </p:grpSpPr>
        <p:sp>
          <p:nvSpPr>
            <p:cNvPr id="21" name="Oval 25">
              <a:extLst>
                <a:ext uri="{FF2B5EF4-FFF2-40B4-BE49-F238E27FC236}">
                  <a16:creationId xmlns:a16="http://schemas.microsoft.com/office/drawing/2014/main" id="{8124E788-8582-A042-B913-2CB76E6D9A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702654">
              <a:off x="1979" y="2595"/>
              <a:ext cx="574" cy="88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22" name="Oval 26">
              <a:extLst>
                <a:ext uri="{FF2B5EF4-FFF2-40B4-BE49-F238E27FC236}">
                  <a16:creationId xmlns:a16="http://schemas.microsoft.com/office/drawing/2014/main" id="{1EA68064-3FF2-EC46-8C49-6A95842021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959865">
              <a:off x="2092" y="2310"/>
              <a:ext cx="574" cy="88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23" name="Oval 27">
              <a:extLst>
                <a:ext uri="{FF2B5EF4-FFF2-40B4-BE49-F238E27FC236}">
                  <a16:creationId xmlns:a16="http://schemas.microsoft.com/office/drawing/2014/main" id="{684E89E6-B9AF-F540-B121-5F7661FBE0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145261">
              <a:off x="2002" y="2503"/>
              <a:ext cx="292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24" name="Oval 28">
              <a:extLst>
                <a:ext uri="{FF2B5EF4-FFF2-40B4-BE49-F238E27FC236}">
                  <a16:creationId xmlns:a16="http://schemas.microsoft.com/office/drawing/2014/main" id="{40B7EE54-D993-D34B-8EF0-1F92EBD0F9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290767">
              <a:off x="2086" y="2315"/>
              <a:ext cx="292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25" name="Oval 29">
              <a:extLst>
                <a:ext uri="{FF2B5EF4-FFF2-40B4-BE49-F238E27FC236}">
                  <a16:creationId xmlns:a16="http://schemas.microsoft.com/office/drawing/2014/main" id="{16019A35-D23F-594F-9CE1-D34CD7108E0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9286426">
              <a:off x="2154" y="2707"/>
              <a:ext cx="960" cy="203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26" name="Oval 30">
              <a:extLst>
                <a:ext uri="{FF2B5EF4-FFF2-40B4-BE49-F238E27FC236}">
                  <a16:creationId xmlns:a16="http://schemas.microsoft.com/office/drawing/2014/main" id="{6761E78E-1634-CD46-9F2D-B86860FC4C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12969">
              <a:off x="2353" y="2918"/>
              <a:ext cx="929" cy="186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27" name="Oval 31">
              <a:extLst>
                <a:ext uri="{FF2B5EF4-FFF2-40B4-BE49-F238E27FC236}">
                  <a16:creationId xmlns:a16="http://schemas.microsoft.com/office/drawing/2014/main" id="{B936AC95-8288-3345-9193-21DB8697948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14794">
              <a:off x="2223" y="2496"/>
              <a:ext cx="960" cy="203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28" name="Oval 32">
              <a:extLst>
                <a:ext uri="{FF2B5EF4-FFF2-40B4-BE49-F238E27FC236}">
                  <a16:creationId xmlns:a16="http://schemas.microsoft.com/office/drawing/2014/main" id="{C8ABE85A-3E2E-7340-8708-E8282B1CE3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96957">
              <a:off x="2432" y="2602"/>
              <a:ext cx="1111" cy="271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29" name="Oval 33">
              <a:extLst>
                <a:ext uri="{FF2B5EF4-FFF2-40B4-BE49-F238E27FC236}">
                  <a16:creationId xmlns:a16="http://schemas.microsoft.com/office/drawing/2014/main" id="{DC6E202E-EAE3-0444-BEBC-01868FC166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45024">
              <a:off x="2720" y="2763"/>
              <a:ext cx="1107" cy="624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altLang="en-US"/>
            </a:p>
          </p:txBody>
        </p:sp>
        <p:sp>
          <p:nvSpPr>
            <p:cNvPr id="30" name="Oval 35">
              <a:extLst>
                <a:ext uri="{FF2B5EF4-FFF2-40B4-BE49-F238E27FC236}">
                  <a16:creationId xmlns:a16="http://schemas.microsoft.com/office/drawing/2014/main" id="{13C52EB2-2BBC-AB4A-B05B-3B3E6AE17FF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387596">
              <a:off x="2084" y="2358"/>
              <a:ext cx="96" cy="96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altLang="en-US">
                <a:solidFill>
                  <a:schemeClr val="bg2"/>
                </a:solidFill>
              </a:endParaRPr>
            </a:p>
          </p:txBody>
        </p:sp>
        <p:sp>
          <p:nvSpPr>
            <p:cNvPr id="31" name="Oval 36">
              <a:extLst>
                <a:ext uri="{FF2B5EF4-FFF2-40B4-BE49-F238E27FC236}">
                  <a16:creationId xmlns:a16="http://schemas.microsoft.com/office/drawing/2014/main" id="{5581C7DC-8B98-5745-BD49-3DAAFCFB5A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3216"/>
              <a:ext cx="96" cy="96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/>
              <a:endParaRPr lang="en-US" altLang="en-US">
                <a:solidFill>
                  <a:schemeClr val="bg2"/>
                </a:solidFill>
              </a:endParaRPr>
            </a:p>
          </p:txBody>
        </p:sp>
      </p:grpSp>
      <p:sp>
        <p:nvSpPr>
          <p:cNvPr id="32" name="Text Box 38">
            <a:extLst>
              <a:ext uri="{FF2B5EF4-FFF2-40B4-BE49-F238E27FC236}">
                <a16:creationId xmlns:a16="http://schemas.microsoft.com/office/drawing/2014/main" id="{523C519C-1AAE-774F-966E-F5C8DABD6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829" y="5900057"/>
            <a:ext cx="1087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/>
            <a:r>
              <a:rPr lang="en-US" altLang="en-US" dirty="0">
                <a:latin typeface="Arial" charset="0"/>
              </a:rPr>
              <a:t>User 2</a:t>
            </a:r>
          </a:p>
        </p:txBody>
      </p:sp>
    </p:spTree>
    <p:extLst>
      <p:ext uri="{BB962C8B-B14F-4D97-AF65-F5344CB8AC3E}">
        <p14:creationId xmlns:p14="http://schemas.microsoft.com/office/powerpoint/2010/main" val="1661900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Optional Readings, for reference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Text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book</a:t>
            </a:r>
            <a:r>
              <a:rPr lang="en-US" altLang="zh-CN" dirty="0">
                <a:latin typeface="+mj-lt"/>
              </a:rPr>
              <a:t>: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Cory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Beard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and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William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 err="1">
                <a:latin typeface="+mj-lt"/>
              </a:rPr>
              <a:t>Stallings,</a:t>
            </a:r>
            <a:r>
              <a:rPr lang="en-US" altLang="zh-CN" b="1" i="1" dirty="0" err="1">
                <a:latin typeface="+mj-lt"/>
              </a:rPr>
              <a:t>Wireless</a:t>
            </a:r>
            <a:r>
              <a:rPr lang="zh-CN" altLang="en-US" b="1" i="1" dirty="0">
                <a:latin typeface="+mj-lt"/>
              </a:rPr>
              <a:t> </a:t>
            </a:r>
            <a:r>
              <a:rPr lang="en-US" altLang="zh-CN" b="1" i="1" dirty="0">
                <a:latin typeface="+mj-lt"/>
              </a:rPr>
              <a:t>Communication</a:t>
            </a:r>
            <a:r>
              <a:rPr lang="zh-CN" altLang="en-US" b="1" i="1" dirty="0">
                <a:latin typeface="+mj-lt"/>
              </a:rPr>
              <a:t> </a:t>
            </a:r>
            <a:r>
              <a:rPr lang="en-US" altLang="zh-CN" b="1" i="1" dirty="0">
                <a:latin typeface="+mj-lt"/>
              </a:rPr>
              <a:t>Networks</a:t>
            </a:r>
            <a:r>
              <a:rPr lang="zh-CN" altLang="en-US" b="1" i="1" dirty="0">
                <a:latin typeface="+mj-lt"/>
              </a:rPr>
              <a:t> </a:t>
            </a:r>
            <a:r>
              <a:rPr lang="en-US" altLang="zh-CN" b="1" i="1" dirty="0">
                <a:latin typeface="+mj-lt"/>
              </a:rPr>
              <a:t>and</a:t>
            </a:r>
            <a:r>
              <a:rPr lang="zh-CN" altLang="en-US" b="1" i="1" dirty="0">
                <a:latin typeface="+mj-lt"/>
              </a:rPr>
              <a:t> </a:t>
            </a:r>
            <a:r>
              <a:rPr lang="en-US" altLang="zh-CN" b="1" i="1" dirty="0">
                <a:latin typeface="+mj-lt"/>
              </a:rPr>
              <a:t>Systems</a:t>
            </a:r>
            <a:r>
              <a:rPr lang="zh-CN" altLang="en-US" dirty="0">
                <a:latin typeface="+mj-lt"/>
              </a:rPr>
              <a:t> </a:t>
            </a:r>
            <a:endParaRPr lang="en-US" altLang="zh-CN" dirty="0">
              <a:latin typeface="+mj-lt"/>
            </a:endParaRPr>
          </a:p>
          <a:p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Reference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material</a:t>
            </a:r>
            <a:r>
              <a:rPr lang="en-US" altLang="zh-CN" dirty="0">
                <a:latin typeface="+mj-lt"/>
              </a:rPr>
              <a:t>: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 err="1">
                <a:latin typeface="+mj-lt"/>
              </a:rPr>
              <a:t>Eldad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 err="1">
                <a:latin typeface="+mj-lt"/>
              </a:rPr>
              <a:t>Perahia</a:t>
            </a:r>
            <a:r>
              <a:rPr lang="en-US" altLang="zh-CN" dirty="0">
                <a:latin typeface="+mj-lt"/>
              </a:rPr>
              <a:t>,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Robert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dirty="0">
                <a:latin typeface="+mj-lt"/>
              </a:rPr>
              <a:t>Stacey,</a:t>
            </a:r>
            <a:r>
              <a:rPr lang="zh-CN" altLang="en-US" dirty="0">
                <a:latin typeface="+mj-lt"/>
              </a:rPr>
              <a:t> </a:t>
            </a:r>
            <a:r>
              <a:rPr lang="en-US" altLang="zh-CN" b="1" i="1" dirty="0">
                <a:latin typeface="+mj-lt"/>
              </a:rPr>
              <a:t>Next</a:t>
            </a:r>
            <a:r>
              <a:rPr lang="zh-CN" altLang="en-US" b="1" i="1" dirty="0">
                <a:latin typeface="+mj-lt"/>
              </a:rPr>
              <a:t> </a:t>
            </a:r>
            <a:r>
              <a:rPr lang="en-US" altLang="zh-CN" b="1" i="1" dirty="0">
                <a:latin typeface="+mj-lt"/>
              </a:rPr>
              <a:t>Generation</a:t>
            </a:r>
            <a:r>
              <a:rPr lang="zh-CN" altLang="en-US" b="1" i="1" dirty="0">
                <a:latin typeface="+mj-lt"/>
              </a:rPr>
              <a:t> </a:t>
            </a:r>
            <a:r>
              <a:rPr lang="en-US" altLang="zh-CN" b="1" i="1" dirty="0">
                <a:latin typeface="+mj-lt"/>
              </a:rPr>
              <a:t>Wireless</a:t>
            </a:r>
            <a:r>
              <a:rPr lang="zh-CN" altLang="en-US" b="1" i="1" dirty="0">
                <a:latin typeface="+mj-lt"/>
              </a:rPr>
              <a:t> </a:t>
            </a:r>
            <a:r>
              <a:rPr lang="en-US" altLang="zh-CN" b="1" i="1" dirty="0">
                <a:latin typeface="+mj-lt"/>
              </a:rPr>
              <a:t>LANs</a:t>
            </a:r>
            <a:endParaRPr lang="en-US" b="1" i="1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545" y="3238914"/>
            <a:ext cx="2433725" cy="31720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415" y="3238914"/>
            <a:ext cx="3210845" cy="321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57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Midterm exam: </a:t>
            </a:r>
            <a:r>
              <a:rPr lang="en-US" b="1" dirty="0"/>
              <a:t>20%</a:t>
            </a:r>
            <a:endParaRPr lang="en-US" dirty="0"/>
          </a:p>
          <a:p>
            <a:r>
              <a:rPr lang="en-US" dirty="0"/>
              <a:t>Final exam: </a:t>
            </a:r>
            <a:r>
              <a:rPr lang="en-US" b="1" dirty="0"/>
              <a:t>30%</a:t>
            </a:r>
            <a:endParaRPr lang="en-US" dirty="0"/>
          </a:p>
          <a:p>
            <a:r>
              <a:rPr lang="en-US" dirty="0"/>
              <a:t>Five lab programming assignments: </a:t>
            </a:r>
            <a:r>
              <a:rPr lang="en-US" b="1" dirty="0"/>
              <a:t>40%</a:t>
            </a:r>
            <a:endParaRPr lang="en-US" dirty="0"/>
          </a:p>
          <a:p>
            <a:r>
              <a:rPr lang="en-US" dirty="0"/>
              <a:t>Class participation: </a:t>
            </a:r>
            <a:r>
              <a:rPr lang="en-US" b="1" dirty="0"/>
              <a:t>10%</a:t>
            </a:r>
          </a:p>
          <a:p>
            <a:pPr lvl="1"/>
            <a:r>
              <a:rPr lang="en-US" dirty="0"/>
              <a:t>Precept attendance and participation</a:t>
            </a:r>
          </a:p>
          <a:p>
            <a:pPr lvl="1"/>
            <a:r>
              <a:rPr lang="en-US" dirty="0"/>
              <a:t>Activity on Piazza, in-class exercises</a:t>
            </a:r>
          </a:p>
          <a:p>
            <a:pPr lvl="1"/>
            <a:endParaRPr lang="en-US" dirty="0"/>
          </a:p>
          <a:p>
            <a:r>
              <a:rPr lang="en-US" b="1" dirty="0"/>
              <a:t>Midterm and final exam coverage: </a:t>
            </a:r>
            <a:r>
              <a:rPr lang="en-US" dirty="0"/>
              <a:t>Everything mentioned in lecture and precept, all readings, all labs</a:t>
            </a:r>
          </a:p>
          <a:p>
            <a:pPr lvl="1"/>
            <a:r>
              <a:rPr lang="en-US" b="1" dirty="0">
                <a:solidFill>
                  <a:srgbClr val="0070C0"/>
                </a:solidFill>
              </a:rPr>
              <a:t>Emphasis</a:t>
            </a:r>
            <a:r>
              <a:rPr lang="en-US" dirty="0"/>
              <a:t> on the concepts discussed in lecture &amp; precepts, and lab content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Class Grading</a:t>
            </a:r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960234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1447800"/>
            <a:ext cx="8763000" cy="50292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sz="3200" b="1" spc="-150" dirty="0"/>
              <a:t>How do wireless</a:t>
            </a:r>
            <a:r>
              <a:rPr lang="zh-CN" altLang="en-US" sz="3200" b="1" spc="-150" dirty="0"/>
              <a:t> </a:t>
            </a:r>
            <a:r>
              <a:rPr lang="en-US" altLang="zh-CN" sz="3200" b="1" spc="-150" dirty="0"/>
              <a:t>and wired networks differ?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3200" dirty="0"/>
              <a:t>What makes wireless interesting?</a:t>
            </a:r>
          </a:p>
          <a:p>
            <a:pPr marL="514350" indent="-514350">
              <a:buFont typeface="+mj-lt"/>
              <a:buAutoNum type="arabicPeriod"/>
            </a:pPr>
            <a:endParaRPr lang="en-US" altLang="zh-CN" sz="3200" dirty="0"/>
          </a:p>
          <a:p>
            <a:pPr marL="514350" indent="-514350">
              <a:buFont typeface="+mj-lt"/>
              <a:buAutoNum type="arabicPeriod"/>
            </a:pPr>
            <a:endParaRPr lang="en-US" altLang="zh-CN" sz="32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3200" dirty="0"/>
              <a:t>What new services does wireless enable?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Today</a:t>
            </a:r>
            <a:endParaRPr lang="en-US" altLang="x-non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12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Course staff and office hours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>
          <a:xfrm>
            <a:off x="152400" y="1219200"/>
            <a:ext cx="8580783" cy="5334000"/>
          </a:xfrm>
        </p:spPr>
        <p:txBody>
          <a:bodyPr>
            <a:normAutofit/>
          </a:bodyPr>
          <a:lstStyle/>
          <a:p>
            <a:pPr lvl="2"/>
            <a:endParaRPr lang="en-US" dirty="0"/>
          </a:p>
          <a:p>
            <a:endParaRPr lang="en-US" altLang="zh-CN" sz="2600" b="1" dirty="0">
              <a:latin typeface="+mj-lt"/>
            </a:endParaRPr>
          </a:p>
          <a:p>
            <a:endParaRPr lang="en-US" altLang="zh-CN" sz="2600" b="1" dirty="0">
              <a:latin typeface="+mj-lt"/>
            </a:endParaRPr>
          </a:p>
          <a:p>
            <a:endParaRPr lang="en-US" altLang="zh-CN" sz="2600" b="1" dirty="0">
              <a:latin typeface="+mj-lt"/>
            </a:endParaRPr>
          </a:p>
          <a:p>
            <a:endParaRPr lang="en-US" altLang="zh-CN" sz="2600" b="1" dirty="0">
              <a:latin typeface="+mj-lt"/>
            </a:endParaRPr>
          </a:p>
          <a:p>
            <a:endParaRPr lang="en-US" altLang="zh-CN" sz="2600" b="1" dirty="0">
              <a:latin typeface="+mj-lt"/>
            </a:endParaRPr>
          </a:p>
          <a:p>
            <a:endParaRPr lang="en-US" altLang="zh-CN" sz="2600" b="1" dirty="0">
              <a:latin typeface="+mj-lt"/>
            </a:endParaRPr>
          </a:p>
          <a:p>
            <a:endParaRPr lang="en-US" altLang="zh-CN" sz="2600" b="1" dirty="0">
              <a:latin typeface="+mj-lt"/>
            </a:endParaRPr>
          </a:p>
          <a:p>
            <a:pPr marL="0" indent="0">
              <a:buNone/>
            </a:pPr>
            <a:endParaRPr lang="en-US" altLang="zh-CN" sz="2600" b="1" dirty="0">
              <a:latin typeface="+mj-lt"/>
            </a:endParaRPr>
          </a:p>
          <a:p>
            <a:pPr marL="0" indent="0">
              <a:buNone/>
            </a:pPr>
            <a:endParaRPr lang="en-US" altLang="zh-CN" sz="2600" b="1" dirty="0">
              <a:latin typeface="+mj-lt"/>
            </a:endParaRPr>
          </a:p>
          <a:p>
            <a:r>
              <a:rPr lang="en-US" altLang="zh-CN" sz="2600" b="1" spc="0" dirty="0">
                <a:latin typeface="+mj-lt"/>
              </a:rPr>
              <a:t>Office</a:t>
            </a:r>
            <a:r>
              <a:rPr lang="zh-CN" altLang="en-US" sz="2600" b="1" spc="0" dirty="0">
                <a:latin typeface="+mj-lt"/>
              </a:rPr>
              <a:t> </a:t>
            </a:r>
            <a:r>
              <a:rPr lang="en-US" altLang="zh-CN" sz="2600" b="1" spc="0" dirty="0">
                <a:latin typeface="+mj-lt"/>
              </a:rPr>
              <a:t>hours:</a:t>
            </a:r>
            <a:r>
              <a:rPr lang="zh-CN" altLang="en-US" sz="2600" b="1" spc="0" dirty="0">
                <a:latin typeface="+mj-lt"/>
              </a:rPr>
              <a:t> </a:t>
            </a:r>
            <a:r>
              <a:rPr lang="en-US" altLang="zh-CN" sz="2600" spc="0" dirty="0">
                <a:latin typeface="+mj-lt"/>
              </a:rPr>
              <a:t>See website, and also by</a:t>
            </a:r>
            <a:r>
              <a:rPr lang="zh-CN" altLang="en-US" sz="2600" spc="0" dirty="0">
                <a:latin typeface="+mj-lt"/>
              </a:rPr>
              <a:t> </a:t>
            </a:r>
            <a:r>
              <a:rPr lang="en-US" altLang="zh-CN" sz="2600" spc="0" dirty="0">
                <a:latin typeface="+mj-lt"/>
              </a:rPr>
              <a:t>appointment, synchronized with Lab programming exercise deadlines on Piazza</a:t>
            </a:r>
            <a:endParaRPr lang="en-US" altLang="zh-CN" sz="2600" b="1" spc="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Content Placeholder 5"/>
          <p:cNvSpPr>
            <a:spLocks noGrp="1"/>
          </p:cNvSpPr>
          <p:nvPr>
            <p:ph idx="13"/>
          </p:nvPr>
        </p:nvSpPr>
        <p:spPr>
          <a:xfrm>
            <a:off x="1494461" y="2074572"/>
            <a:ext cx="3195983" cy="987425"/>
          </a:xfrm>
        </p:spPr>
        <p:txBody>
          <a:bodyPr>
            <a:normAutofit/>
          </a:bodyPr>
          <a:lstStyle/>
          <a:p>
            <a:pPr marL="0" marR="0" lvl="2" indent="0" defTabSz="91440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600" b="1" dirty="0">
                <a:latin typeface="+mj-lt"/>
              </a:rPr>
              <a:t>Kyle</a:t>
            </a:r>
            <a:r>
              <a:rPr lang="zh-CN" altLang="en-US" sz="2600" b="1" dirty="0">
                <a:latin typeface="+mj-lt"/>
              </a:rPr>
              <a:t> </a:t>
            </a:r>
            <a:r>
              <a:rPr lang="en-US" altLang="zh-CN" sz="2600" b="1" dirty="0">
                <a:latin typeface="+mj-lt"/>
              </a:rPr>
              <a:t>Jamieson</a:t>
            </a:r>
          </a:p>
          <a:p>
            <a:pPr marL="0" marR="0" lvl="2" indent="0" defTabSz="91440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2600" dirty="0">
              <a:latin typeface="+mj-lt"/>
            </a:endParaRPr>
          </a:p>
          <a:p>
            <a:pPr marL="0" marR="0" lvl="2" indent="0" defTabSz="91440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600" dirty="0">
                <a:latin typeface="+mj-lt"/>
              </a:rPr>
              <a:t>CS</a:t>
            </a:r>
            <a:r>
              <a:rPr lang="zh-CN" altLang="en-US" sz="2600" dirty="0">
                <a:latin typeface="+mj-lt"/>
              </a:rPr>
              <a:t> </a:t>
            </a:r>
            <a:r>
              <a:rPr lang="en-US" altLang="zh-CN" sz="2600" dirty="0">
                <a:latin typeface="+mj-lt"/>
              </a:rPr>
              <a:t>room</a:t>
            </a:r>
            <a:r>
              <a:rPr lang="zh-CN" altLang="en-US" sz="2600" dirty="0">
                <a:latin typeface="+mj-lt"/>
              </a:rPr>
              <a:t> </a:t>
            </a:r>
            <a:r>
              <a:rPr lang="en-US" altLang="zh-CN" sz="2600" dirty="0">
                <a:latin typeface="+mj-lt"/>
              </a:rPr>
              <a:t>306</a:t>
            </a:r>
          </a:p>
        </p:txBody>
      </p:sp>
      <p:sp>
        <p:nvSpPr>
          <p:cNvPr id="12" name="Content Placeholder 5"/>
          <p:cNvSpPr>
            <a:spLocks noGrp="1"/>
          </p:cNvSpPr>
          <p:nvPr>
            <p:ph idx="13"/>
          </p:nvPr>
        </p:nvSpPr>
        <p:spPr>
          <a:xfrm>
            <a:off x="5719417" y="2100264"/>
            <a:ext cx="3195983" cy="987425"/>
          </a:xfrm>
        </p:spPr>
        <p:txBody>
          <a:bodyPr>
            <a:normAutofit/>
          </a:bodyPr>
          <a:lstStyle/>
          <a:p>
            <a:pPr marL="0" marR="0" lvl="2" indent="0" defTabSz="91440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600" b="1" dirty="0">
                <a:latin typeface="+mj-lt"/>
              </a:rPr>
              <a:t>Yaxiong Xie</a:t>
            </a:r>
          </a:p>
          <a:p>
            <a:pPr marL="0" marR="0" lvl="2" indent="0" defTabSz="91440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2600" dirty="0">
              <a:latin typeface="+mj-lt"/>
            </a:endParaRPr>
          </a:p>
          <a:p>
            <a:pPr marL="0" marR="0" lvl="2" indent="0" defTabSz="91440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600" dirty="0">
                <a:latin typeface="+mj-lt"/>
              </a:rPr>
              <a:t>CS</a:t>
            </a:r>
            <a:r>
              <a:rPr lang="zh-CN" altLang="en-US" sz="2600" dirty="0">
                <a:latin typeface="+mj-lt"/>
              </a:rPr>
              <a:t> </a:t>
            </a:r>
            <a:r>
              <a:rPr lang="en-US" altLang="zh-CN" sz="2600" dirty="0">
                <a:latin typeface="+mj-lt"/>
              </a:rPr>
              <a:t>room</a:t>
            </a:r>
            <a:r>
              <a:rPr lang="zh-CN" altLang="en-US" sz="2600" dirty="0">
                <a:latin typeface="+mj-lt"/>
              </a:rPr>
              <a:t> </a:t>
            </a:r>
            <a:r>
              <a:rPr lang="en-US" altLang="zh-CN" sz="2600" dirty="0">
                <a:latin typeface="+mj-lt"/>
              </a:rPr>
              <a:t>103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412B76-B9FB-844F-987F-D92DDA926A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012" y="1866900"/>
            <a:ext cx="935182" cy="1402773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68D53704-02D1-C546-9066-28520FC9A9C4}"/>
              </a:ext>
            </a:extLst>
          </p:cNvPr>
          <p:cNvSpPr txBox="1">
            <a:spLocks/>
          </p:cNvSpPr>
          <p:nvPr/>
        </p:nvSpPr>
        <p:spPr bwMode="auto">
          <a:xfrm>
            <a:off x="2451470" y="3884527"/>
            <a:ext cx="3195983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Char char="•"/>
              <a:defRPr sz="2800" kern="1200" spc="-15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1pPr>
            <a:lvl2pPr marL="742950" indent="-28575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Char char="–"/>
              <a:defRPr sz="2800" kern="1200" spc="-15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2pPr>
            <a:lvl3pPr marL="1143000" indent="-22860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Char char="•"/>
              <a:defRPr sz="2800" kern="1200" spc="-15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3pPr>
            <a:lvl4pPr marL="1600200" indent="-22860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Char char="–"/>
              <a:defRPr sz="2800" kern="1200" spc="-15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4pPr>
            <a:lvl5pPr marL="2057400" indent="-22860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Char char="»"/>
              <a:defRPr sz="2800" kern="1200" spc="-15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defTabSz="914400" eaLnBrk="1" fontAlgn="auto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2600" dirty="0">
                <a:latin typeface="+mj-lt"/>
              </a:rPr>
              <a:t>Minsung Kim</a:t>
            </a:r>
          </a:p>
          <a:p>
            <a:pPr marL="0" lvl="2" indent="0" defTabSz="914400" eaLnBrk="1" fontAlgn="auto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altLang="zh-CN" sz="2600" b="0" dirty="0">
              <a:latin typeface="+mj-lt"/>
            </a:endParaRPr>
          </a:p>
          <a:p>
            <a:pPr marL="0" lvl="2" indent="0" defTabSz="914400" eaLnBrk="1" fontAlgn="auto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2600" b="0" dirty="0">
                <a:latin typeface="+mj-lt"/>
              </a:rPr>
              <a:t>CS room 103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3480D0-9E88-0F42-A4C2-B0C446695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322" y="1870983"/>
            <a:ext cx="1011878" cy="13986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70248B-3812-B747-89B8-10496244A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0235" y="3473262"/>
            <a:ext cx="1049018" cy="1398690"/>
          </a:xfrm>
          <a:prstGeom prst="rect">
            <a:avLst/>
          </a:prstGeom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BD6004B3-5C14-7649-8B23-763337714101}"/>
              </a:ext>
            </a:extLst>
          </p:cNvPr>
          <p:cNvSpPr txBox="1">
            <a:spLocks/>
          </p:cNvSpPr>
          <p:nvPr/>
        </p:nvSpPr>
        <p:spPr bwMode="auto">
          <a:xfrm>
            <a:off x="5537200" y="3878809"/>
            <a:ext cx="3195983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Char char="•"/>
              <a:defRPr sz="2800" kern="1200" spc="-15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1pPr>
            <a:lvl2pPr marL="742950" indent="-28575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Char char="–"/>
              <a:defRPr sz="2800" kern="1200" spc="-15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2pPr>
            <a:lvl3pPr marL="1143000" indent="-22860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Char char="•"/>
              <a:defRPr sz="2800" kern="1200" spc="-15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3pPr>
            <a:lvl4pPr marL="1600200" indent="-22860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Char char="–"/>
              <a:defRPr sz="2800" kern="1200" spc="-15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4pPr>
            <a:lvl5pPr marL="2057400" indent="-22860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Char char="»"/>
              <a:defRPr sz="2800" kern="1200" spc="-150">
                <a:solidFill>
                  <a:schemeClr val="tx1"/>
                </a:solidFill>
                <a:latin typeface="Corbel" charset="0"/>
                <a:ea typeface="Corbel" charset="0"/>
                <a:cs typeface="Corbe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defTabSz="914400" eaLnBrk="1" fontAlgn="auto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2600" dirty="0">
                <a:latin typeface="+mj-lt"/>
              </a:rPr>
              <a:t>Raymond Sheng</a:t>
            </a:r>
          </a:p>
          <a:p>
            <a:pPr marL="0" lvl="2" indent="0" defTabSz="914400" eaLnBrk="1" fontAlgn="auto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en-US" altLang="zh-CN" sz="2600" b="0" dirty="0">
              <a:latin typeface="+mj-lt"/>
            </a:endParaRPr>
          </a:p>
          <a:p>
            <a:pPr marL="0" lvl="2" indent="0" defTabSz="914400" eaLnBrk="1" fontAlgn="auto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zh-CN" sz="2600" b="0" dirty="0">
                <a:latin typeface="+mj-lt"/>
              </a:rPr>
              <a:t>Lab TA</a:t>
            </a:r>
          </a:p>
        </p:txBody>
      </p:sp>
    </p:spTree>
    <p:extLst>
      <p:ext uri="{BB962C8B-B14F-4D97-AF65-F5344CB8AC3E}">
        <p14:creationId xmlns:p14="http://schemas.microsoft.com/office/powerpoint/2010/main" val="2356972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152400" y="2946624"/>
            <a:ext cx="8763000" cy="3530375"/>
          </a:xfrm>
        </p:spPr>
        <p:txBody>
          <a:bodyPr>
            <a:normAutofit/>
          </a:bodyPr>
          <a:lstStyle/>
          <a:p>
            <a:r>
              <a:rPr lang="en-US" altLang="x-none" dirty="0"/>
              <a:t>In wired networks, link </a:t>
            </a:r>
            <a:r>
              <a:rPr lang="en-US" altLang="x-none" b="1" dirty="0"/>
              <a:t>bit error rate </a:t>
            </a:r>
            <a:r>
              <a:rPr lang="en-US" altLang="x-none" dirty="0"/>
              <a:t>is </a:t>
            </a:r>
            <a:r>
              <a:rPr lang="en-US" altLang="x-none" b="1" dirty="0">
                <a:solidFill>
                  <a:srgbClr val="00B050"/>
                </a:solidFill>
              </a:rPr>
              <a:t>10</a:t>
            </a:r>
            <a:r>
              <a:rPr lang="en-US" altLang="x-none" b="1" baseline="30000" dirty="0">
                <a:solidFill>
                  <a:srgbClr val="00B050"/>
                </a:solidFill>
              </a:rPr>
              <a:t>-12</a:t>
            </a:r>
            <a:r>
              <a:rPr lang="en-US" altLang="x-none" b="1" dirty="0">
                <a:solidFill>
                  <a:srgbClr val="00B050"/>
                </a:solidFill>
              </a:rPr>
              <a:t> and less</a:t>
            </a:r>
            <a:endParaRPr lang="en-US" altLang="x-none" dirty="0"/>
          </a:p>
          <a:p>
            <a:r>
              <a:rPr lang="en-US" altLang="x-none" dirty="0"/>
              <a:t>Wireless networks are </a:t>
            </a:r>
            <a:r>
              <a:rPr lang="en-US" altLang="x-none" b="1" dirty="0">
                <a:solidFill>
                  <a:srgbClr val="FF0000"/>
                </a:solidFill>
              </a:rPr>
              <a:t>far from that target</a:t>
            </a:r>
            <a:endParaRPr lang="en-US" altLang="x-none" dirty="0">
              <a:ea typeface="ＭＳ Ｐゴシック" charset="-128"/>
            </a:endParaRPr>
          </a:p>
          <a:p>
            <a:pPr lvl="1"/>
            <a:r>
              <a:rPr lang="en-US" altLang="x-none" dirty="0">
                <a:ea typeface="ＭＳ Ｐゴシック" charset="-128"/>
              </a:rPr>
              <a:t>Bit error rates of </a:t>
            </a:r>
            <a:r>
              <a:rPr lang="en-US" altLang="x-none" b="1" dirty="0">
                <a:ea typeface="ＭＳ Ｐゴシック" charset="-128"/>
              </a:rPr>
              <a:t>10</a:t>
            </a:r>
            <a:r>
              <a:rPr lang="en-US" altLang="x-none" b="1" baseline="30000" dirty="0">
                <a:ea typeface="ＭＳ Ｐゴシック" charset="-128"/>
              </a:rPr>
              <a:t>-6</a:t>
            </a:r>
            <a:r>
              <a:rPr lang="en-US" altLang="x-none" b="1" dirty="0">
                <a:ea typeface="ＭＳ Ｐゴシック" charset="-128"/>
              </a:rPr>
              <a:t> and above </a:t>
            </a:r>
            <a:r>
              <a:rPr lang="en-US" altLang="x-none" dirty="0">
                <a:ea typeface="ＭＳ Ｐゴシック" charset="-128"/>
              </a:rPr>
              <a:t>are common!</a:t>
            </a:r>
          </a:p>
          <a:p>
            <a:endParaRPr lang="en-US" altLang="x-none" dirty="0">
              <a:ea typeface="ＭＳ Ｐゴシック" charset="-128"/>
            </a:endParaRPr>
          </a:p>
          <a:p>
            <a:r>
              <a:rPr lang="en-US" altLang="x-none" b="1" i="1" dirty="0">
                <a:ea typeface="ＭＳ Ｐゴシック" charset="-128"/>
              </a:rPr>
              <a:t>Why?</a:t>
            </a:r>
          </a:p>
        </p:txBody>
      </p:sp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Wireless is less reliable</a:t>
            </a:r>
            <a:endParaRPr lang="en-US" altLang="x-none" sz="4000" dirty="0"/>
          </a:p>
        </p:txBody>
      </p:sp>
      <p:grpSp>
        <p:nvGrpSpPr>
          <p:cNvPr id="25604" name="Group 11"/>
          <p:cNvGrpSpPr>
            <a:grpSpLocks/>
          </p:cNvGrpSpPr>
          <p:nvPr/>
        </p:nvGrpSpPr>
        <p:grpSpPr bwMode="auto">
          <a:xfrm>
            <a:off x="2681546" y="1761245"/>
            <a:ext cx="3704708" cy="643334"/>
            <a:chOff x="4922845" y="1724025"/>
            <a:chExt cx="3711568" cy="644525"/>
          </a:xfrm>
        </p:grpSpPr>
        <p:grpSp>
          <p:nvGrpSpPr>
            <p:cNvPr id="25605" name="Group 17"/>
            <p:cNvGrpSpPr>
              <a:grpSpLocks/>
            </p:cNvGrpSpPr>
            <p:nvPr/>
          </p:nvGrpSpPr>
          <p:grpSpPr bwMode="auto">
            <a:xfrm>
              <a:off x="4922845" y="1758950"/>
              <a:ext cx="1865315" cy="609600"/>
              <a:chOff x="3101" y="1108"/>
              <a:chExt cx="1175" cy="384"/>
            </a:xfrm>
          </p:grpSpPr>
          <p:sp>
            <p:nvSpPr>
              <p:cNvPr id="25610" name="Line 15"/>
              <p:cNvSpPr>
                <a:spLocks noChangeShapeType="1"/>
              </p:cNvSpPr>
              <p:nvPr/>
            </p:nvSpPr>
            <p:spPr bwMode="auto">
              <a:xfrm>
                <a:off x="3412" y="1444"/>
                <a:ext cx="864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996"/>
              </a:p>
            </p:txBody>
          </p:sp>
          <p:sp>
            <p:nvSpPr>
              <p:cNvPr id="25611" name="Oval 11"/>
              <p:cNvSpPr>
                <a:spLocks noChangeArrowheads="1"/>
              </p:cNvSpPr>
              <p:nvPr/>
            </p:nvSpPr>
            <p:spPr bwMode="auto">
              <a:xfrm>
                <a:off x="3364" y="1396"/>
                <a:ext cx="96" cy="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endParaRPr lang="x-none" altLang="x-none" sz="2396"/>
              </a:p>
            </p:txBody>
          </p:sp>
          <p:sp>
            <p:nvSpPr>
              <p:cNvPr id="25612" name="Text Box 13"/>
              <p:cNvSpPr txBox="1">
                <a:spLocks noChangeArrowheads="1"/>
              </p:cNvSpPr>
              <p:nvPr/>
            </p:nvSpPr>
            <p:spPr bwMode="auto">
              <a:xfrm>
                <a:off x="3101" y="1108"/>
                <a:ext cx="535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r>
                  <a:rPr lang="en-US" altLang="x-none" sz="2396" dirty="0"/>
                  <a:t>Alice</a:t>
                </a:r>
              </a:p>
            </p:txBody>
          </p:sp>
        </p:grpSp>
        <p:grpSp>
          <p:nvGrpSpPr>
            <p:cNvPr id="25606" name="Group 16"/>
            <p:cNvGrpSpPr>
              <a:grpSpLocks/>
            </p:cNvGrpSpPr>
            <p:nvPr/>
          </p:nvGrpSpPr>
          <p:grpSpPr bwMode="auto">
            <a:xfrm>
              <a:off x="6788150" y="1724025"/>
              <a:ext cx="1846263" cy="644525"/>
              <a:chOff x="4276" y="1086"/>
              <a:chExt cx="1163" cy="406"/>
            </a:xfrm>
          </p:grpSpPr>
          <p:sp>
            <p:nvSpPr>
              <p:cNvPr id="25607" name="Line 4"/>
              <p:cNvSpPr>
                <a:spLocks noChangeShapeType="1"/>
              </p:cNvSpPr>
              <p:nvPr/>
            </p:nvSpPr>
            <p:spPr bwMode="auto">
              <a:xfrm>
                <a:off x="4276" y="1444"/>
                <a:ext cx="960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996"/>
              </a:p>
            </p:txBody>
          </p:sp>
          <p:sp>
            <p:nvSpPr>
              <p:cNvPr id="25608" name="Oval 12"/>
              <p:cNvSpPr>
                <a:spLocks noChangeArrowheads="1"/>
              </p:cNvSpPr>
              <p:nvPr/>
            </p:nvSpPr>
            <p:spPr bwMode="auto">
              <a:xfrm>
                <a:off x="5188" y="1396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endParaRPr lang="x-none" altLang="x-none" sz="2396"/>
              </a:p>
            </p:txBody>
          </p:sp>
          <p:sp>
            <p:nvSpPr>
              <p:cNvPr id="25609" name="Text Box 14"/>
              <p:cNvSpPr txBox="1">
                <a:spLocks noChangeArrowheads="1"/>
              </p:cNvSpPr>
              <p:nvPr/>
            </p:nvSpPr>
            <p:spPr bwMode="auto">
              <a:xfrm>
                <a:off x="4988" y="1086"/>
                <a:ext cx="451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r>
                  <a:rPr lang="en-US" altLang="x-none" sz="2396" dirty="0"/>
                  <a:t>Bob</a:t>
                </a:r>
              </a:p>
            </p:txBody>
          </p:sp>
        </p:grp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77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1447800"/>
            <a:ext cx="8763000" cy="50292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sz="3200" b="1" spc="-150" dirty="0"/>
              <a:t>How do wireless</a:t>
            </a:r>
            <a:r>
              <a:rPr lang="zh-CN" altLang="en-US" sz="3200" b="1" spc="-150" dirty="0"/>
              <a:t> </a:t>
            </a:r>
            <a:r>
              <a:rPr lang="en-US" altLang="zh-CN" sz="3200" b="1" spc="-150" dirty="0"/>
              <a:t>and wired networks differ?</a:t>
            </a:r>
          </a:p>
          <a:p>
            <a:pPr marL="914400" lvl="1" indent="-514350"/>
            <a:r>
              <a:rPr lang="en-US" sz="3200" b="1" dirty="0"/>
              <a:t>A </a:t>
            </a:r>
            <a:r>
              <a:rPr lang="en-US" sz="3200" b="1" i="1" dirty="0"/>
              <a:t>shared</a:t>
            </a:r>
            <a:r>
              <a:rPr lang="en-US" sz="3200" b="1" dirty="0"/>
              <a:t> wireless medium</a:t>
            </a:r>
          </a:p>
          <a:p>
            <a:pPr marL="914400" lvl="1" indent="-514350"/>
            <a:r>
              <a:rPr lang="en-US" sz="3200" dirty="0"/>
              <a:t>Less reliable links</a:t>
            </a:r>
          </a:p>
          <a:p>
            <a:pPr marL="914400" lvl="1" indent="-514350"/>
            <a:r>
              <a:rPr lang="en-US" sz="3200" dirty="0"/>
              <a:t>Mobility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3200" dirty="0"/>
              <a:t>What makes wireless interesting?</a:t>
            </a:r>
          </a:p>
          <a:p>
            <a:pPr marL="514350" indent="-514350">
              <a:buFont typeface="+mj-lt"/>
              <a:buAutoNum type="arabicPeriod"/>
            </a:pPr>
            <a:endParaRPr lang="en-US" altLang="zh-CN" sz="32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3200" dirty="0"/>
              <a:t>What new services does wireless enable?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Today</a:t>
            </a:r>
            <a:endParaRPr lang="en-US" altLang="x-non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12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152400" y="1715334"/>
            <a:ext cx="4830768" cy="4761665"/>
          </a:xfrm>
        </p:spPr>
        <p:txBody>
          <a:bodyPr>
            <a:normAutofit/>
          </a:bodyPr>
          <a:lstStyle/>
          <a:p>
            <a:r>
              <a:rPr lang="en-US" altLang="x-none" sz="2800" b="1" dirty="0"/>
              <a:t>Wired networks:</a:t>
            </a:r>
            <a:r>
              <a:rPr lang="en-US" altLang="x-none" sz="2800" dirty="0"/>
              <a:t> </a:t>
            </a:r>
          </a:p>
          <a:p>
            <a:pPr marL="0" indent="0">
              <a:buNone/>
            </a:pPr>
            <a:r>
              <a:rPr lang="en-US" altLang="x-none" sz="2800" dirty="0"/>
              <a:t>Alice and Bob’s conversation is </a:t>
            </a:r>
            <a:r>
              <a:rPr lang="en-US" altLang="x-none" sz="2800" b="1" dirty="0">
                <a:solidFill>
                  <a:srgbClr val="009900"/>
                </a:solidFill>
              </a:rPr>
              <a:t>independent of </a:t>
            </a:r>
            <a:r>
              <a:rPr lang="en-US" altLang="x-none" sz="2800" dirty="0"/>
              <a:t>Cathy and Eve’s conversation</a:t>
            </a:r>
          </a:p>
          <a:p>
            <a:endParaRPr lang="en-US" altLang="x-none" sz="2800" dirty="0"/>
          </a:p>
          <a:p>
            <a:endParaRPr lang="en-US" altLang="x-none" sz="2800" dirty="0"/>
          </a:p>
          <a:p>
            <a:endParaRPr lang="en-US" altLang="x-none" sz="2800" dirty="0"/>
          </a:p>
          <a:p>
            <a:r>
              <a:rPr lang="en-US" altLang="x-none" sz="2800" b="1" dirty="0"/>
              <a:t>Wireless networks:</a:t>
            </a:r>
          </a:p>
          <a:p>
            <a:pPr marL="0" indent="0">
              <a:buNone/>
            </a:pPr>
            <a:r>
              <a:rPr lang="en-US" altLang="x-none" sz="2800" dirty="0"/>
              <a:t>Close by </a:t>
            </a:r>
            <a:r>
              <a:rPr lang="en-US" altLang="x-none" sz="2800" b="1" dirty="0"/>
              <a:t>wireless</a:t>
            </a:r>
            <a:r>
              <a:rPr lang="en-US" altLang="x-none" sz="2800" dirty="0"/>
              <a:t> conversations </a:t>
            </a:r>
            <a:r>
              <a:rPr lang="en-US" altLang="x-none" sz="2800" b="1" dirty="0">
                <a:solidFill>
                  <a:srgbClr val="FF0000"/>
                </a:solidFill>
              </a:rPr>
              <a:t>share the same wireless medium</a:t>
            </a:r>
          </a:p>
        </p:txBody>
      </p:sp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Wireless is a shared medium</a:t>
            </a:r>
          </a:p>
        </p:txBody>
      </p:sp>
      <p:sp>
        <p:nvSpPr>
          <p:cNvPr id="28676" name="Line 7"/>
          <p:cNvSpPr>
            <a:spLocks noChangeShapeType="1"/>
          </p:cNvSpPr>
          <p:nvPr/>
        </p:nvSpPr>
        <p:spPr bwMode="auto">
          <a:xfrm>
            <a:off x="5484710" y="2288113"/>
            <a:ext cx="2814189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996"/>
          </a:p>
        </p:txBody>
      </p:sp>
      <p:grpSp>
        <p:nvGrpSpPr>
          <p:cNvPr id="28677" name="Group 12"/>
          <p:cNvGrpSpPr>
            <a:grpSpLocks/>
          </p:cNvGrpSpPr>
          <p:nvPr/>
        </p:nvGrpSpPr>
        <p:grpSpPr bwMode="auto">
          <a:xfrm>
            <a:off x="4967953" y="3160571"/>
            <a:ext cx="2738129" cy="2738129"/>
            <a:chOff x="3028" y="1780"/>
            <a:chExt cx="1728" cy="1728"/>
          </a:xfrm>
        </p:grpSpPr>
        <p:sp>
          <p:nvSpPr>
            <p:cNvPr id="28685" name="Oval 8"/>
            <p:cNvSpPr>
              <a:spLocks noChangeArrowheads="1"/>
            </p:cNvSpPr>
            <p:nvPr/>
          </p:nvSpPr>
          <p:spPr bwMode="auto">
            <a:xfrm>
              <a:off x="3028" y="1780"/>
              <a:ext cx="1728" cy="1728"/>
            </a:xfrm>
            <a:prstGeom prst="ellipse">
              <a:avLst/>
            </a:prstGeom>
            <a:solidFill>
              <a:srgbClr val="99CCFF">
                <a:alpha val="50195"/>
              </a:srgbClr>
            </a:solidFill>
            <a:ln w="12700">
              <a:solidFill>
                <a:srgbClr val="99CC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endParaRPr lang="x-none" altLang="x-none" sz="2396"/>
            </a:p>
          </p:txBody>
        </p:sp>
        <p:sp>
          <p:nvSpPr>
            <p:cNvPr id="28686" name="Oval 10"/>
            <p:cNvSpPr>
              <a:spLocks noChangeArrowheads="1"/>
            </p:cNvSpPr>
            <p:nvPr/>
          </p:nvSpPr>
          <p:spPr bwMode="auto">
            <a:xfrm>
              <a:off x="3844" y="2596"/>
              <a:ext cx="96" cy="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endParaRPr lang="x-none" altLang="x-none" sz="2396"/>
            </a:p>
          </p:txBody>
        </p:sp>
      </p:grpSp>
      <p:grpSp>
        <p:nvGrpSpPr>
          <p:cNvPr id="28678" name="Group 13"/>
          <p:cNvGrpSpPr>
            <a:grpSpLocks/>
          </p:cNvGrpSpPr>
          <p:nvPr/>
        </p:nvGrpSpPr>
        <p:grpSpPr bwMode="auto">
          <a:xfrm>
            <a:off x="5728544" y="3845103"/>
            <a:ext cx="2738129" cy="2738129"/>
            <a:chOff x="3508" y="2212"/>
            <a:chExt cx="1728" cy="1728"/>
          </a:xfrm>
        </p:grpSpPr>
        <p:sp>
          <p:nvSpPr>
            <p:cNvPr id="28683" name="Oval 9"/>
            <p:cNvSpPr>
              <a:spLocks noChangeArrowheads="1"/>
            </p:cNvSpPr>
            <p:nvPr/>
          </p:nvSpPr>
          <p:spPr bwMode="auto">
            <a:xfrm>
              <a:off x="3508" y="2212"/>
              <a:ext cx="1728" cy="1728"/>
            </a:xfrm>
            <a:prstGeom prst="ellipse">
              <a:avLst/>
            </a:prstGeom>
            <a:solidFill>
              <a:srgbClr val="FFC5CF">
                <a:alpha val="50195"/>
              </a:srgbClr>
            </a:solidFill>
            <a:ln w="12700">
              <a:solidFill>
                <a:srgbClr val="FFC5C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endParaRPr lang="x-none" altLang="x-none" sz="2396"/>
            </a:p>
          </p:txBody>
        </p:sp>
        <p:sp>
          <p:nvSpPr>
            <p:cNvPr id="28684" name="Oval 11"/>
            <p:cNvSpPr>
              <a:spLocks noChangeArrowheads="1"/>
            </p:cNvSpPr>
            <p:nvPr/>
          </p:nvSpPr>
          <p:spPr bwMode="auto">
            <a:xfrm>
              <a:off x="4324" y="3028"/>
              <a:ext cx="96" cy="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endParaRPr lang="x-none" altLang="x-none" sz="2396"/>
            </a:p>
          </p:txBody>
        </p:sp>
      </p:grpSp>
      <p:sp>
        <p:nvSpPr>
          <p:cNvPr id="28679" name="Oval 16"/>
          <p:cNvSpPr>
            <a:spLocks noChangeArrowheads="1"/>
          </p:cNvSpPr>
          <p:nvPr/>
        </p:nvSpPr>
        <p:spPr bwMode="auto">
          <a:xfrm>
            <a:off x="5332592" y="2212054"/>
            <a:ext cx="152118" cy="152118"/>
          </a:xfrm>
          <a:prstGeom prst="ellipse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2396"/>
          </a:p>
        </p:txBody>
      </p:sp>
      <p:sp>
        <p:nvSpPr>
          <p:cNvPr id="28680" name="Oval 17"/>
          <p:cNvSpPr>
            <a:spLocks noChangeArrowheads="1"/>
          </p:cNvSpPr>
          <p:nvPr/>
        </p:nvSpPr>
        <p:spPr bwMode="auto">
          <a:xfrm>
            <a:off x="8222839" y="2212054"/>
            <a:ext cx="152118" cy="152118"/>
          </a:xfrm>
          <a:prstGeom prst="ellipse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x-none" altLang="x-none" sz="2396"/>
          </a:p>
        </p:txBody>
      </p:sp>
      <p:sp>
        <p:nvSpPr>
          <p:cNvPr id="28681" name="Text Box 18"/>
          <p:cNvSpPr txBox="1">
            <a:spLocks noChangeArrowheads="1"/>
          </p:cNvSpPr>
          <p:nvPr/>
        </p:nvSpPr>
        <p:spPr bwMode="auto">
          <a:xfrm>
            <a:off x="4917153" y="1755699"/>
            <a:ext cx="848309" cy="46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US" altLang="x-none" sz="2396" dirty="0"/>
              <a:t>Alice</a:t>
            </a:r>
          </a:p>
        </p:txBody>
      </p:sp>
      <p:sp>
        <p:nvSpPr>
          <p:cNvPr id="28682" name="Text Box 19"/>
          <p:cNvSpPr txBox="1">
            <a:spLocks noChangeArrowheads="1"/>
          </p:cNvSpPr>
          <p:nvPr/>
        </p:nvSpPr>
        <p:spPr bwMode="auto">
          <a:xfrm>
            <a:off x="8106304" y="1715335"/>
            <a:ext cx="715260" cy="46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US" altLang="x-none" sz="2396"/>
              <a:t>Bob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grpSp>
        <p:nvGrpSpPr>
          <p:cNvPr id="16" name="Group 26">
            <a:extLst>
              <a:ext uri="{FF2B5EF4-FFF2-40B4-BE49-F238E27FC236}">
                <a16:creationId xmlns:a16="http://schemas.microsoft.com/office/drawing/2014/main" id="{27AFD433-B53A-1747-8D35-111A6FC9CBF1}"/>
              </a:ext>
            </a:extLst>
          </p:cNvPr>
          <p:cNvGrpSpPr>
            <a:grpSpLocks/>
          </p:cNvGrpSpPr>
          <p:nvPr/>
        </p:nvGrpSpPr>
        <p:grpSpPr bwMode="auto">
          <a:xfrm rot="-1083628">
            <a:off x="5028355" y="2212054"/>
            <a:ext cx="3042366" cy="152118"/>
            <a:chOff x="3460" y="1588"/>
            <a:chExt cx="1920" cy="96"/>
          </a:xfrm>
        </p:grpSpPr>
        <p:sp>
          <p:nvSpPr>
            <p:cNvPr id="17" name="Line 23">
              <a:extLst>
                <a:ext uri="{FF2B5EF4-FFF2-40B4-BE49-F238E27FC236}">
                  <a16:creationId xmlns:a16="http://schemas.microsoft.com/office/drawing/2014/main" id="{6F55EEC0-B698-9044-9C20-66FB3B7320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6" y="1636"/>
              <a:ext cx="1776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996"/>
            </a:p>
          </p:txBody>
        </p:sp>
        <p:sp>
          <p:nvSpPr>
            <p:cNvPr id="18" name="Oval 24">
              <a:extLst>
                <a:ext uri="{FF2B5EF4-FFF2-40B4-BE49-F238E27FC236}">
                  <a16:creationId xmlns:a16="http://schemas.microsoft.com/office/drawing/2014/main" id="{E8E6127A-7FB6-4843-80C1-F413E12D1D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0" y="1588"/>
              <a:ext cx="96" cy="96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endParaRPr lang="x-none" altLang="x-none" sz="2396"/>
            </a:p>
          </p:txBody>
        </p:sp>
        <p:sp>
          <p:nvSpPr>
            <p:cNvPr id="19" name="Oval 25">
              <a:extLst>
                <a:ext uri="{FF2B5EF4-FFF2-40B4-BE49-F238E27FC236}">
                  <a16:creationId xmlns:a16="http://schemas.microsoft.com/office/drawing/2014/main" id="{341A9FAF-A2AE-044C-8537-34F28635E8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4" y="1588"/>
              <a:ext cx="96" cy="96"/>
            </a:xfrm>
            <a:prstGeom prst="ellipse">
              <a:avLst/>
            </a:prstGeom>
            <a:solidFill>
              <a:srgbClr val="43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endParaRPr lang="x-none" altLang="x-none" sz="2396"/>
            </a:p>
          </p:txBody>
        </p:sp>
      </p:grpSp>
      <p:sp>
        <p:nvSpPr>
          <p:cNvPr id="20" name="Text Box 14">
            <a:extLst>
              <a:ext uri="{FF2B5EF4-FFF2-40B4-BE49-F238E27FC236}">
                <a16:creationId xmlns:a16="http://schemas.microsoft.com/office/drawing/2014/main" id="{903D7B1C-62E8-6C4E-9375-158D33717C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3774" y="1379070"/>
            <a:ext cx="987771" cy="46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US" altLang="x-none" sz="2396"/>
              <a:t>Cathy</a:t>
            </a:r>
            <a:endParaRPr lang="en-US" altLang="x-none" sz="2396" dirty="0"/>
          </a:p>
        </p:txBody>
      </p:sp>
      <p:sp>
        <p:nvSpPr>
          <p:cNvPr id="21" name="Text Box 18">
            <a:extLst>
              <a:ext uri="{FF2B5EF4-FFF2-40B4-BE49-F238E27FC236}">
                <a16:creationId xmlns:a16="http://schemas.microsoft.com/office/drawing/2014/main" id="{5CB48C42-B5A8-4144-B2AB-2443B035E1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1507" y="2681642"/>
            <a:ext cx="624338" cy="46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US" altLang="x-none" sz="2396" dirty="0"/>
              <a:t>Eve</a:t>
            </a:r>
          </a:p>
        </p:txBody>
      </p:sp>
    </p:spTree>
    <p:extLst>
      <p:ext uri="{BB962C8B-B14F-4D97-AF65-F5344CB8AC3E}">
        <p14:creationId xmlns:p14="http://schemas.microsoft.com/office/powerpoint/2010/main" val="6734959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000" dirty="0"/>
              <a:t>Why is a 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</a:rPr>
              <a:t>point-to-point</a:t>
            </a:r>
            <a:r>
              <a:rPr lang="en-US" sz="4000" dirty="0"/>
              <a:t> link the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4000" b="1" dirty="0">
                <a:solidFill>
                  <a:srgbClr val="FF0000"/>
                </a:solidFill>
              </a:rPr>
              <a:t>wrong abstraction</a:t>
            </a:r>
            <a:r>
              <a:rPr lang="en-US" sz="4000" dirty="0"/>
              <a:t> for building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4000" dirty="0"/>
              <a:t> </a:t>
            </a:r>
            <a:r>
              <a:rPr lang="en-US" sz="4000" b="1" dirty="0"/>
              <a:t>wireless networks?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813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73618"/>
            <a:ext cx="4272341" cy="4903381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Noise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is naturally present in the environment from many sources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Interference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can be from other users of the same technology, other technologies altogether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Impacts the throughput users can achieve</a:t>
            </a:r>
          </a:p>
          <a:p>
            <a:endParaRPr lang="en-US" dirty="0"/>
          </a:p>
        </p:txBody>
      </p:sp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Reason #1: Interference</a:t>
            </a:r>
          </a:p>
        </p:txBody>
      </p:sp>
      <p:grpSp>
        <p:nvGrpSpPr>
          <p:cNvPr id="29699" name="Group 5"/>
          <p:cNvGrpSpPr>
            <a:grpSpLocks/>
          </p:cNvGrpSpPr>
          <p:nvPr/>
        </p:nvGrpSpPr>
        <p:grpSpPr bwMode="auto">
          <a:xfrm>
            <a:off x="4800178" y="2820527"/>
            <a:ext cx="2738129" cy="2738129"/>
            <a:chOff x="3028" y="1780"/>
            <a:chExt cx="1728" cy="1728"/>
          </a:xfrm>
        </p:grpSpPr>
        <p:sp>
          <p:nvSpPr>
            <p:cNvPr id="29718" name="Oval 6"/>
            <p:cNvSpPr>
              <a:spLocks noChangeArrowheads="1"/>
            </p:cNvSpPr>
            <p:nvPr/>
          </p:nvSpPr>
          <p:spPr bwMode="auto">
            <a:xfrm>
              <a:off x="3028" y="1780"/>
              <a:ext cx="1728" cy="1728"/>
            </a:xfrm>
            <a:prstGeom prst="ellipse">
              <a:avLst/>
            </a:prstGeom>
            <a:solidFill>
              <a:srgbClr val="99CCFF">
                <a:alpha val="50195"/>
              </a:srgbClr>
            </a:solidFill>
            <a:ln w="12700">
              <a:solidFill>
                <a:srgbClr val="99CC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endParaRPr lang="x-none" altLang="x-none" sz="2396"/>
            </a:p>
          </p:txBody>
        </p:sp>
        <p:sp>
          <p:nvSpPr>
            <p:cNvPr id="29719" name="Oval 7"/>
            <p:cNvSpPr>
              <a:spLocks noChangeArrowheads="1"/>
            </p:cNvSpPr>
            <p:nvPr/>
          </p:nvSpPr>
          <p:spPr bwMode="auto">
            <a:xfrm>
              <a:off x="3844" y="2596"/>
              <a:ext cx="96" cy="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endParaRPr lang="x-none" altLang="x-none" sz="2396"/>
            </a:p>
          </p:txBody>
        </p:sp>
      </p:grpSp>
      <p:grpSp>
        <p:nvGrpSpPr>
          <p:cNvPr id="29700" name="Group 8"/>
          <p:cNvGrpSpPr>
            <a:grpSpLocks/>
          </p:cNvGrpSpPr>
          <p:nvPr/>
        </p:nvGrpSpPr>
        <p:grpSpPr bwMode="auto">
          <a:xfrm>
            <a:off x="5560769" y="3505059"/>
            <a:ext cx="2738129" cy="2738129"/>
            <a:chOff x="3508" y="2212"/>
            <a:chExt cx="1728" cy="1728"/>
          </a:xfrm>
        </p:grpSpPr>
        <p:sp>
          <p:nvSpPr>
            <p:cNvPr id="29716" name="Oval 9"/>
            <p:cNvSpPr>
              <a:spLocks noChangeArrowheads="1"/>
            </p:cNvSpPr>
            <p:nvPr/>
          </p:nvSpPr>
          <p:spPr bwMode="auto">
            <a:xfrm>
              <a:off x="3508" y="2212"/>
              <a:ext cx="1728" cy="1728"/>
            </a:xfrm>
            <a:prstGeom prst="ellipse">
              <a:avLst/>
            </a:prstGeom>
            <a:solidFill>
              <a:srgbClr val="FFC5CF">
                <a:alpha val="50195"/>
              </a:srgbClr>
            </a:solidFill>
            <a:ln w="12700">
              <a:solidFill>
                <a:srgbClr val="FFC5C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endParaRPr lang="x-none" altLang="x-none" sz="2396"/>
            </a:p>
          </p:txBody>
        </p:sp>
        <p:sp>
          <p:nvSpPr>
            <p:cNvPr id="29717" name="Oval 10"/>
            <p:cNvSpPr>
              <a:spLocks noChangeArrowheads="1"/>
            </p:cNvSpPr>
            <p:nvPr/>
          </p:nvSpPr>
          <p:spPr bwMode="auto">
            <a:xfrm>
              <a:off x="4324" y="3028"/>
              <a:ext cx="96" cy="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endParaRPr lang="x-none" altLang="x-none" sz="2396"/>
            </a:p>
          </p:txBody>
        </p:sp>
      </p:grpSp>
      <p:grpSp>
        <p:nvGrpSpPr>
          <p:cNvPr id="29701" name="Group 21"/>
          <p:cNvGrpSpPr>
            <a:grpSpLocks/>
          </p:cNvGrpSpPr>
          <p:nvPr/>
        </p:nvGrpSpPr>
        <p:grpSpPr bwMode="auto">
          <a:xfrm>
            <a:off x="5332591" y="2212054"/>
            <a:ext cx="3042366" cy="152118"/>
            <a:chOff x="3364" y="1396"/>
            <a:chExt cx="1920" cy="96"/>
          </a:xfrm>
        </p:grpSpPr>
        <p:sp>
          <p:nvSpPr>
            <p:cNvPr id="29713" name="Line 4"/>
            <p:cNvSpPr>
              <a:spLocks noChangeShapeType="1"/>
            </p:cNvSpPr>
            <p:nvPr/>
          </p:nvSpPr>
          <p:spPr bwMode="auto">
            <a:xfrm>
              <a:off x="3460" y="1444"/>
              <a:ext cx="1776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996"/>
            </a:p>
          </p:txBody>
        </p:sp>
        <p:sp>
          <p:nvSpPr>
            <p:cNvPr id="29714" name="Oval 11"/>
            <p:cNvSpPr>
              <a:spLocks noChangeArrowheads="1"/>
            </p:cNvSpPr>
            <p:nvPr/>
          </p:nvSpPr>
          <p:spPr bwMode="auto">
            <a:xfrm>
              <a:off x="3364" y="1396"/>
              <a:ext cx="96" cy="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endParaRPr lang="x-none" altLang="x-none" sz="2396"/>
            </a:p>
          </p:txBody>
        </p:sp>
        <p:sp>
          <p:nvSpPr>
            <p:cNvPr id="29715" name="Oval 12"/>
            <p:cNvSpPr>
              <a:spLocks noChangeArrowheads="1"/>
            </p:cNvSpPr>
            <p:nvPr/>
          </p:nvSpPr>
          <p:spPr bwMode="auto">
            <a:xfrm>
              <a:off x="5188" y="1396"/>
              <a:ext cx="96" cy="9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endParaRPr lang="x-none" altLang="x-none" sz="2396"/>
            </a:p>
          </p:txBody>
        </p:sp>
      </p:grpSp>
      <p:sp>
        <p:nvSpPr>
          <p:cNvPr id="29702" name="Text Box 13"/>
          <p:cNvSpPr txBox="1">
            <a:spLocks noChangeArrowheads="1"/>
          </p:cNvSpPr>
          <p:nvPr/>
        </p:nvSpPr>
        <p:spPr bwMode="auto">
          <a:xfrm>
            <a:off x="4917153" y="1755699"/>
            <a:ext cx="848309" cy="46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US" altLang="x-none" sz="2396" dirty="0"/>
              <a:t>Alice</a:t>
            </a:r>
          </a:p>
        </p:txBody>
      </p:sp>
      <p:sp>
        <p:nvSpPr>
          <p:cNvPr id="29703" name="Text Box 14"/>
          <p:cNvSpPr txBox="1">
            <a:spLocks noChangeArrowheads="1"/>
          </p:cNvSpPr>
          <p:nvPr/>
        </p:nvSpPr>
        <p:spPr bwMode="auto">
          <a:xfrm>
            <a:off x="8116606" y="1715761"/>
            <a:ext cx="715260" cy="46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US" altLang="x-none" sz="2396"/>
              <a:t>Bob</a:t>
            </a:r>
            <a:endParaRPr lang="en-US" altLang="x-none" sz="2396" dirty="0"/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 rot="-1083628">
            <a:off x="5028355" y="2212054"/>
            <a:ext cx="3042366" cy="152118"/>
            <a:chOff x="3460" y="1588"/>
            <a:chExt cx="1920" cy="96"/>
          </a:xfrm>
        </p:grpSpPr>
        <p:sp>
          <p:nvSpPr>
            <p:cNvPr id="29710" name="Line 23"/>
            <p:cNvSpPr>
              <a:spLocks noChangeShapeType="1"/>
            </p:cNvSpPr>
            <p:nvPr/>
          </p:nvSpPr>
          <p:spPr bwMode="auto">
            <a:xfrm>
              <a:off x="3556" y="1636"/>
              <a:ext cx="1776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996"/>
            </a:p>
          </p:txBody>
        </p:sp>
        <p:sp>
          <p:nvSpPr>
            <p:cNvPr id="29711" name="Oval 24"/>
            <p:cNvSpPr>
              <a:spLocks noChangeArrowheads="1"/>
            </p:cNvSpPr>
            <p:nvPr/>
          </p:nvSpPr>
          <p:spPr bwMode="auto">
            <a:xfrm>
              <a:off x="3460" y="1588"/>
              <a:ext cx="96" cy="96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endParaRPr lang="x-none" altLang="x-none" sz="2396"/>
            </a:p>
          </p:txBody>
        </p:sp>
        <p:sp>
          <p:nvSpPr>
            <p:cNvPr id="29712" name="Oval 25"/>
            <p:cNvSpPr>
              <a:spLocks noChangeArrowheads="1"/>
            </p:cNvSpPr>
            <p:nvPr/>
          </p:nvSpPr>
          <p:spPr bwMode="auto">
            <a:xfrm>
              <a:off x="5284" y="1588"/>
              <a:ext cx="96" cy="96"/>
            </a:xfrm>
            <a:prstGeom prst="ellipse">
              <a:avLst/>
            </a:prstGeom>
            <a:solidFill>
              <a:srgbClr val="43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endParaRPr lang="x-none" altLang="x-none" sz="2396"/>
            </a:p>
          </p:txBody>
        </p:sp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4724118" y="3505060"/>
            <a:ext cx="2738129" cy="2784082"/>
            <a:chOff x="2596" y="2596"/>
            <a:chExt cx="1728" cy="1757"/>
          </a:xfrm>
        </p:grpSpPr>
        <p:sp>
          <p:nvSpPr>
            <p:cNvPr id="29707" name="Oval 28"/>
            <p:cNvSpPr>
              <a:spLocks noChangeArrowheads="1"/>
            </p:cNvSpPr>
            <p:nvPr/>
          </p:nvSpPr>
          <p:spPr bwMode="auto">
            <a:xfrm>
              <a:off x="2596" y="2596"/>
              <a:ext cx="1728" cy="1728"/>
            </a:xfrm>
            <a:prstGeom prst="ellipse">
              <a:avLst/>
            </a:prstGeom>
            <a:solidFill>
              <a:srgbClr val="66FF99">
                <a:alpha val="50195"/>
              </a:srgbClr>
            </a:solidFill>
            <a:ln w="12700">
              <a:solidFill>
                <a:srgbClr val="66FF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endParaRPr lang="x-none" altLang="x-none" sz="2396"/>
            </a:p>
          </p:txBody>
        </p:sp>
        <p:sp>
          <p:nvSpPr>
            <p:cNvPr id="29708" name="Oval 29"/>
            <p:cNvSpPr>
              <a:spLocks noChangeArrowheads="1"/>
            </p:cNvSpPr>
            <p:nvPr/>
          </p:nvSpPr>
          <p:spPr bwMode="auto">
            <a:xfrm>
              <a:off x="3412" y="3412"/>
              <a:ext cx="96" cy="96"/>
            </a:xfrm>
            <a:prstGeom prst="ellipse">
              <a:avLst/>
            </a:prstGeom>
            <a:solidFill>
              <a:srgbClr val="43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endParaRPr lang="x-none" altLang="x-none" sz="2396"/>
            </a:p>
          </p:txBody>
        </p:sp>
        <p:sp>
          <p:nvSpPr>
            <p:cNvPr id="29709" name="Text Box 30"/>
            <p:cNvSpPr txBox="1">
              <a:spLocks noChangeArrowheads="1"/>
            </p:cNvSpPr>
            <p:nvPr/>
          </p:nvSpPr>
          <p:spPr bwMode="auto">
            <a:xfrm>
              <a:off x="3168" y="4062"/>
              <a:ext cx="62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r>
                <a:rPr lang="en-US" altLang="x-none" sz="2396" dirty="0"/>
                <a:t>Cathy</a:t>
              </a:r>
            </a:p>
          </p:txBody>
        </p:sp>
      </p:grp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6853774" y="1379070"/>
            <a:ext cx="987771" cy="46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US" altLang="x-none" sz="2396"/>
              <a:t>Cathy</a:t>
            </a:r>
            <a:endParaRPr lang="en-US" altLang="x-none" sz="2396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1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50" dirty="0"/>
              <a:t>Reason #2: Can leverage broadcast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63021" y="3911437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charset="0"/>
                <a:ea typeface="Arial" charset="0"/>
                <a:cs typeface="Arial" charset="0"/>
              </a:rPr>
              <a:t>Router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49" y="2053986"/>
            <a:ext cx="2082800" cy="208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9913" y="4136786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charset="0"/>
                <a:ea typeface="Arial" charset="0"/>
                <a:cs typeface="Arial" charset="0"/>
              </a:rPr>
              <a:t>Alice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2321580"/>
            <a:ext cx="2082800" cy="208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81415" y="4404380"/>
            <a:ext cx="883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Bob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07603" y="4721930"/>
            <a:ext cx="788491" cy="5232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428954" y="4983540"/>
            <a:ext cx="788491" cy="52322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52400" y="5837220"/>
            <a:ext cx="8763000" cy="639779"/>
          </a:xfrm>
        </p:spPr>
        <p:txBody>
          <a:bodyPr>
            <a:normAutofit/>
          </a:bodyPr>
          <a:lstStyle/>
          <a:p>
            <a:r>
              <a:rPr lang="en-US" sz="2800" dirty="0"/>
              <a:t>Want to </a:t>
            </a:r>
            <a:r>
              <a:rPr lang="en-US" sz="2800" b="1" dirty="0">
                <a:solidFill>
                  <a:srgbClr val="0070C0"/>
                </a:solidFill>
              </a:rPr>
              <a:t>exchange packets,</a:t>
            </a:r>
            <a:r>
              <a:rPr lang="en-US" sz="2800" dirty="0"/>
              <a:t> but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out of direct range</a:t>
            </a:r>
          </a:p>
        </p:txBody>
      </p:sp>
      <p:pic>
        <p:nvPicPr>
          <p:cNvPr id="14" name="Content Placeholder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89710" y="2211002"/>
            <a:ext cx="1925784" cy="192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2360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using wired abstraction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63021" y="3911437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charset="0"/>
                <a:ea typeface="Arial" charset="0"/>
                <a:cs typeface="Arial" charset="0"/>
              </a:rPr>
              <a:t>Router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49" y="2053986"/>
            <a:ext cx="2082800" cy="208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9913" y="4136786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charset="0"/>
                <a:ea typeface="Arial" charset="0"/>
                <a:cs typeface="Arial" charset="0"/>
              </a:rPr>
              <a:t>Alice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2321580"/>
            <a:ext cx="2082800" cy="208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81415" y="4404380"/>
            <a:ext cx="883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Bob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07603" y="4721930"/>
            <a:ext cx="788491" cy="5232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428954" y="4983540"/>
            <a:ext cx="788491" cy="52322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189018" y="2008063"/>
            <a:ext cx="1500692" cy="776701"/>
            <a:chOff x="2189018" y="2008063"/>
            <a:chExt cx="1500692" cy="776701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2189018" y="2549236"/>
              <a:ext cx="1500692" cy="235528"/>
            </a:xfrm>
            <a:prstGeom prst="straightConnector1">
              <a:avLst/>
            </a:prstGeom>
            <a:ln w="76200">
              <a:prstDash val="soli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 rot="606960">
              <a:off x="2655767" y="2112669"/>
              <a:ext cx="591749" cy="392668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38759" y="200806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689943" y="2566133"/>
            <a:ext cx="1500692" cy="843289"/>
            <a:chOff x="5689943" y="2566133"/>
            <a:chExt cx="1500692" cy="843289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5689943" y="3173894"/>
              <a:ext cx="1500692" cy="235528"/>
            </a:xfrm>
            <a:prstGeom prst="straightConnector1">
              <a:avLst/>
            </a:prstGeom>
            <a:ln w="76200">
              <a:prstDash val="soli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Rounded Rectangle 20"/>
            <p:cNvSpPr/>
            <p:nvPr/>
          </p:nvSpPr>
          <p:spPr>
            <a:xfrm rot="606960">
              <a:off x="6177028" y="2732311"/>
              <a:ext cx="591749" cy="392668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748064" y="256613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charset="0"/>
                  <a:ea typeface="Arial" charset="0"/>
                  <a:cs typeface="Arial" charset="0"/>
                </a:rPr>
                <a:t>2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195045" y="4130932"/>
            <a:ext cx="1473886" cy="852608"/>
            <a:chOff x="2195045" y="4130932"/>
            <a:chExt cx="1473886" cy="852608"/>
          </a:xfrm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2195045" y="4130932"/>
              <a:ext cx="1473886" cy="338234"/>
            </a:xfrm>
            <a:prstGeom prst="straightConnector1">
              <a:avLst/>
            </a:prstGeom>
            <a:ln w="76200">
              <a:prstDash val="soli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Rounded Rectangle 22"/>
            <p:cNvSpPr/>
            <p:nvPr/>
          </p:nvSpPr>
          <p:spPr>
            <a:xfrm rot="20825396">
              <a:off x="2825010" y="4403203"/>
              <a:ext cx="571241" cy="379059"/>
            </a:xfrm>
            <a:prstGeom prst="roundRect">
              <a:avLst/>
            </a:prstGeom>
            <a:solidFill>
              <a:schemeClr val="tx1">
                <a:lumMod val="95000"/>
                <a:lumOff val="5000"/>
              </a:schemeClr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359809" y="4460320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Arial" charset="0"/>
                  <a:ea typeface="Arial" charset="0"/>
                  <a:cs typeface="Arial" charset="0"/>
                </a:rPr>
                <a:t>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721928" y="3729279"/>
            <a:ext cx="1473886" cy="878726"/>
            <a:chOff x="5721928" y="3729279"/>
            <a:chExt cx="1473886" cy="878726"/>
          </a:xfrm>
        </p:grpSpPr>
        <p:cxnSp>
          <p:nvCxnSpPr>
            <p:cNvPr id="17" name="Straight Arrow Connector 16"/>
            <p:cNvCxnSpPr/>
            <p:nvPr/>
          </p:nvCxnSpPr>
          <p:spPr>
            <a:xfrm flipH="1">
              <a:off x="5721928" y="3729279"/>
              <a:ext cx="1473886" cy="338234"/>
            </a:xfrm>
            <a:prstGeom prst="straightConnector1">
              <a:avLst/>
            </a:prstGeom>
            <a:ln w="76200">
              <a:prstDash val="soli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Rounded Rectangle 21"/>
            <p:cNvSpPr/>
            <p:nvPr/>
          </p:nvSpPr>
          <p:spPr>
            <a:xfrm rot="20825396">
              <a:off x="6389746" y="4017780"/>
              <a:ext cx="571241" cy="379059"/>
            </a:xfrm>
            <a:prstGeom prst="roundRect">
              <a:avLst/>
            </a:prstGeom>
            <a:solidFill>
              <a:schemeClr val="tx1">
                <a:lumMod val="95000"/>
                <a:lumOff val="5000"/>
              </a:schemeClr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962398" y="408478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charset="0"/>
                  <a:ea typeface="Arial" charset="0"/>
                  <a:cs typeface="Arial" charset="0"/>
                </a:rPr>
                <a:t>3</a:t>
              </a:r>
            </a:p>
          </p:txBody>
        </p:sp>
      </p:grpSp>
      <p:sp>
        <p:nvSpPr>
          <p:cNvPr id="32" name="Content Placeholder 31"/>
          <p:cNvSpPr>
            <a:spLocks noGrp="1"/>
          </p:cNvSpPr>
          <p:nvPr>
            <p:ph idx="1"/>
          </p:nvPr>
        </p:nvSpPr>
        <p:spPr>
          <a:xfrm>
            <a:off x="152400" y="5780824"/>
            <a:ext cx="8763000" cy="696175"/>
          </a:xfr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r>
              <a:rPr lang="en-US" sz="2800" dirty="0"/>
              <a:t>Requires </a:t>
            </a:r>
            <a:r>
              <a:rPr lang="en-US" sz="2800" b="1" dirty="0"/>
              <a:t>four transmissions </a:t>
            </a:r>
            <a:r>
              <a:rPr lang="en-US" sz="2800" dirty="0"/>
              <a:t>in total</a:t>
            </a:r>
          </a:p>
        </p:txBody>
      </p:sp>
      <p:pic>
        <p:nvPicPr>
          <p:cNvPr id="33" name="Content Placeholder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89710" y="2211002"/>
            <a:ext cx="1925784" cy="192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527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Idea: Router combines the packets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49" y="2053986"/>
            <a:ext cx="2082800" cy="208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9913" y="4136786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charset="0"/>
                <a:ea typeface="Arial" charset="0"/>
                <a:cs typeface="Arial" charset="0"/>
              </a:rPr>
              <a:t>Alice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2321580"/>
            <a:ext cx="2082800" cy="208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81415" y="4404380"/>
            <a:ext cx="883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Bob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07603" y="4721930"/>
            <a:ext cx="788491" cy="5232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428954" y="4983540"/>
            <a:ext cx="788491" cy="52322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189018" y="2008063"/>
            <a:ext cx="1500692" cy="776701"/>
            <a:chOff x="2189018" y="2008063"/>
            <a:chExt cx="1500692" cy="776701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2189018" y="2549236"/>
              <a:ext cx="1500692" cy="235528"/>
            </a:xfrm>
            <a:prstGeom prst="straightConnector1">
              <a:avLst/>
            </a:prstGeom>
            <a:ln w="76200">
              <a:prstDash val="soli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 rot="606960">
              <a:off x="2655767" y="2112669"/>
              <a:ext cx="591749" cy="392668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38759" y="200806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737531" y="2680009"/>
            <a:ext cx="1473886" cy="878726"/>
            <a:chOff x="5721928" y="3729279"/>
            <a:chExt cx="1473886" cy="878726"/>
          </a:xfrm>
        </p:grpSpPr>
        <p:cxnSp>
          <p:nvCxnSpPr>
            <p:cNvPr id="17" name="Straight Arrow Connector 16"/>
            <p:cNvCxnSpPr/>
            <p:nvPr/>
          </p:nvCxnSpPr>
          <p:spPr>
            <a:xfrm flipH="1">
              <a:off x="5721928" y="3729279"/>
              <a:ext cx="1473886" cy="338234"/>
            </a:xfrm>
            <a:prstGeom prst="straightConnector1">
              <a:avLst/>
            </a:prstGeom>
            <a:ln w="76200">
              <a:prstDash val="soli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Rounded Rectangle 21"/>
            <p:cNvSpPr/>
            <p:nvPr/>
          </p:nvSpPr>
          <p:spPr>
            <a:xfrm rot="20825396">
              <a:off x="6389746" y="4017780"/>
              <a:ext cx="571241" cy="379059"/>
            </a:xfrm>
            <a:prstGeom prst="roundRect">
              <a:avLst/>
            </a:prstGeom>
            <a:solidFill>
              <a:schemeClr val="tx1">
                <a:lumMod val="95000"/>
                <a:lumOff val="5000"/>
              </a:schemeClr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962398" y="408478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charset="0"/>
                  <a:ea typeface="Arial" charset="0"/>
                  <a:cs typeface="Arial" charset="0"/>
                </a:rPr>
                <a:t>2</a:t>
              </a:r>
            </a:p>
          </p:txBody>
        </p:sp>
      </p:grpSp>
      <p:pic>
        <p:nvPicPr>
          <p:cNvPr id="33" name="Content Placeholder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89710" y="2211002"/>
            <a:ext cx="1925784" cy="192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2623801" y="4527410"/>
            <a:ext cx="3887835" cy="979350"/>
            <a:chOff x="2623801" y="4527410"/>
            <a:chExt cx="3887835" cy="979350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2623801" y="4527410"/>
              <a:ext cx="3887835" cy="979350"/>
            </a:xfrm>
            <a:prstGeom prst="wedgeRoundRectCallout">
              <a:avLst>
                <a:gd name="adj1" fmla="val -2688"/>
                <a:gd name="adj2" fmla="val -121407"/>
                <a:gd name="adj3" fmla="val 16667"/>
              </a:avLst>
            </a:prstGeom>
            <a:solidFill>
              <a:srgbClr val="FFFF99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825059" y="4753536"/>
              <a:ext cx="788491" cy="523220"/>
            </a:xfrm>
            <a:prstGeom prst="roundRect">
              <a:avLst/>
            </a:prstGeom>
            <a:pattFill prst="solidDmnd">
              <a:fgClr>
                <a:schemeClr val="accent6">
                  <a:lumMod val="75000"/>
                </a:schemeClr>
              </a:fgClr>
              <a:bgClr>
                <a:schemeClr val="tx1"/>
              </a:bgClr>
            </a:pattFill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4152985" y="4753536"/>
              <a:ext cx="788491" cy="52322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5504159" y="4764661"/>
              <a:ext cx="788491" cy="523220"/>
            </a:xfrm>
            <a:prstGeom prst="roundRect">
              <a:avLst/>
            </a:prstGeom>
            <a:solidFill>
              <a:schemeClr val="tx1">
                <a:lumMod val="95000"/>
                <a:lumOff val="5000"/>
              </a:schemeClr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606620" y="4610773"/>
              <a:ext cx="54373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0" dirty="0">
                  <a:latin typeface="Arial" charset="0"/>
                  <a:ea typeface="Arial" charset="0"/>
                  <a:cs typeface="Arial" charset="0"/>
                </a:rPr>
                <a:t>=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976596" y="4613147"/>
              <a:ext cx="4924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>
                  <a:latin typeface="Arial" charset="0"/>
                  <a:ea typeface="Arial" charset="0"/>
                  <a:cs typeface="Arial" charset="0"/>
                </a:rPr>
                <a:t>⊕</a:t>
              </a:r>
              <a:endParaRPr lang="en-US" sz="48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863021" y="3911437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charset="0"/>
                <a:ea typeface="Arial" charset="0"/>
                <a:cs typeface="Arial" charset="0"/>
              </a:rPr>
              <a:t>Router</a:t>
            </a:r>
          </a:p>
        </p:txBody>
      </p:sp>
    </p:spTree>
    <p:extLst>
      <p:ext uri="{BB962C8B-B14F-4D97-AF65-F5344CB8AC3E}">
        <p14:creationId xmlns:p14="http://schemas.microsoft.com/office/powerpoint/2010/main" val="300285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Router broadcasts the combination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63021" y="3911437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charset="0"/>
                <a:ea typeface="Arial" charset="0"/>
                <a:cs typeface="Arial" charset="0"/>
              </a:rPr>
              <a:t>Router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49" y="2053986"/>
            <a:ext cx="2082800" cy="208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9913" y="4136786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charset="0"/>
                <a:ea typeface="Arial" charset="0"/>
                <a:cs typeface="Arial" charset="0"/>
              </a:rPr>
              <a:t>Alice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800" y="2321580"/>
            <a:ext cx="2082800" cy="2082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81415" y="4404380"/>
            <a:ext cx="883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Bob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07603" y="4721930"/>
            <a:ext cx="788491" cy="52322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428954" y="4983540"/>
            <a:ext cx="788491" cy="52322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189018" y="2008063"/>
            <a:ext cx="1500692" cy="776701"/>
            <a:chOff x="2189018" y="2008063"/>
            <a:chExt cx="1500692" cy="776701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2189018" y="2549236"/>
              <a:ext cx="1500692" cy="235528"/>
            </a:xfrm>
            <a:prstGeom prst="straightConnector1">
              <a:avLst/>
            </a:prstGeom>
            <a:ln w="76200">
              <a:prstDash val="soli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 rot="606960">
              <a:off x="2655767" y="2112669"/>
              <a:ext cx="591749" cy="392668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38759" y="2008063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737531" y="2680009"/>
            <a:ext cx="1473886" cy="878726"/>
            <a:chOff x="5721928" y="3729279"/>
            <a:chExt cx="1473886" cy="878726"/>
          </a:xfrm>
        </p:grpSpPr>
        <p:cxnSp>
          <p:nvCxnSpPr>
            <p:cNvPr id="17" name="Straight Arrow Connector 16"/>
            <p:cNvCxnSpPr/>
            <p:nvPr/>
          </p:nvCxnSpPr>
          <p:spPr>
            <a:xfrm flipH="1">
              <a:off x="5721928" y="3729279"/>
              <a:ext cx="1473886" cy="338234"/>
            </a:xfrm>
            <a:prstGeom prst="straightConnector1">
              <a:avLst/>
            </a:prstGeom>
            <a:ln w="76200">
              <a:prstDash val="solid"/>
              <a:tailEnd type="triangle"/>
            </a:ln>
            <a:effectLst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Rounded Rectangle 21"/>
            <p:cNvSpPr/>
            <p:nvPr/>
          </p:nvSpPr>
          <p:spPr>
            <a:xfrm rot="20825396">
              <a:off x="6389746" y="4017780"/>
              <a:ext cx="571241" cy="379059"/>
            </a:xfrm>
            <a:prstGeom prst="roundRect">
              <a:avLst/>
            </a:prstGeom>
            <a:solidFill>
              <a:schemeClr val="tx1">
                <a:lumMod val="95000"/>
                <a:lumOff val="5000"/>
              </a:schemeClr>
            </a:solidFill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962398" y="408478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charset="0"/>
                  <a:ea typeface="Arial" charset="0"/>
                  <a:cs typeface="Arial" charset="0"/>
                </a:rPr>
                <a:t>2</a:t>
              </a:r>
            </a:p>
          </p:txBody>
        </p:sp>
      </p:grpSp>
      <p:sp>
        <p:nvSpPr>
          <p:cNvPr id="32" name="Content Placeholder 31"/>
          <p:cNvSpPr>
            <a:spLocks noGrp="1"/>
          </p:cNvSpPr>
          <p:nvPr>
            <p:ph idx="1"/>
          </p:nvPr>
        </p:nvSpPr>
        <p:spPr>
          <a:xfrm>
            <a:off x="152400" y="5780824"/>
            <a:ext cx="8763000" cy="696175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r>
              <a:rPr lang="en-US" sz="2800" dirty="0"/>
              <a:t>Requires just 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three transmissions </a:t>
            </a:r>
            <a:r>
              <a:rPr lang="en-US" sz="2800" dirty="0"/>
              <a:t>in total</a:t>
            </a:r>
          </a:p>
        </p:txBody>
      </p:sp>
      <p:pic>
        <p:nvPicPr>
          <p:cNvPr id="33" name="Content Placeholder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89710" y="2211002"/>
            <a:ext cx="1925784" cy="192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2660218" y="1493264"/>
            <a:ext cx="3949037" cy="3949037"/>
            <a:chOff x="2660218" y="1493264"/>
            <a:chExt cx="3949037" cy="3949037"/>
          </a:xfrm>
        </p:grpSpPr>
        <p:sp>
          <p:nvSpPr>
            <p:cNvPr id="35" name="Rounded Rectangle 34"/>
            <p:cNvSpPr/>
            <p:nvPr/>
          </p:nvSpPr>
          <p:spPr>
            <a:xfrm rot="566356">
              <a:off x="5730635" y="3813807"/>
              <a:ext cx="647239" cy="429489"/>
            </a:xfrm>
            <a:prstGeom prst="roundRect">
              <a:avLst/>
            </a:prstGeom>
            <a:pattFill prst="solidDmnd">
              <a:fgClr>
                <a:schemeClr val="accent6">
                  <a:lumMod val="75000"/>
                </a:schemeClr>
              </a:fgClr>
              <a:bgClr>
                <a:schemeClr val="tx1"/>
              </a:bgClr>
            </a:pattFill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2660218" y="1493264"/>
              <a:ext cx="3949037" cy="3949037"/>
              <a:chOff x="2832763" y="1557384"/>
              <a:chExt cx="3949037" cy="3949037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4215043" y="2960572"/>
                <a:ext cx="1061547" cy="1061547"/>
              </a:xfrm>
              <a:prstGeom prst="ellipse">
                <a:avLst/>
              </a:prstGeom>
              <a:noFill/>
              <a:ln w="57150">
                <a:solidFill>
                  <a:schemeClr val="tx1">
                    <a:alpha val="80000"/>
                  </a:schemeClr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b="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3754283" y="2499812"/>
                <a:ext cx="1983066" cy="1983066"/>
              </a:xfrm>
              <a:prstGeom prst="ellipse">
                <a:avLst/>
              </a:prstGeom>
              <a:noFill/>
              <a:ln w="57150">
                <a:solidFill>
                  <a:schemeClr val="tx1">
                    <a:alpha val="54000"/>
                  </a:schemeClr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b="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3293523" y="2028598"/>
                <a:ext cx="2925495" cy="2925495"/>
              </a:xfrm>
              <a:prstGeom prst="ellipse">
                <a:avLst/>
              </a:prstGeom>
              <a:noFill/>
              <a:ln w="57150">
                <a:solidFill>
                  <a:schemeClr val="tx1">
                    <a:alpha val="28000"/>
                  </a:schemeClr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b="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2832763" y="1557384"/>
                <a:ext cx="3949037" cy="3949037"/>
              </a:xfrm>
              <a:prstGeom prst="ellipse">
                <a:avLst/>
              </a:prstGeom>
              <a:noFill/>
              <a:ln w="57150">
                <a:solidFill>
                  <a:schemeClr val="tx1">
                    <a:alpha val="24000"/>
                  </a:schemeClr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b="0" dirty="0">
                  <a:solidFill>
                    <a:schemeClr val="tx1"/>
                  </a:solidFill>
                  <a:latin typeface="+mn-lt"/>
                </a:endParaRPr>
              </a:p>
            </p:txBody>
          </p:sp>
        </p:grpSp>
        <p:sp>
          <p:nvSpPr>
            <p:cNvPr id="41" name="Rounded Rectangle 40"/>
            <p:cNvSpPr/>
            <p:nvPr/>
          </p:nvSpPr>
          <p:spPr>
            <a:xfrm rot="20700000">
              <a:off x="2763021" y="3803138"/>
              <a:ext cx="647239" cy="429489"/>
            </a:xfrm>
            <a:prstGeom prst="roundRect">
              <a:avLst/>
            </a:prstGeom>
            <a:pattFill prst="solidDmnd">
              <a:fgClr>
                <a:schemeClr val="accent6">
                  <a:lumMod val="75000"/>
                </a:schemeClr>
              </a:fgClr>
              <a:bgClr>
                <a:schemeClr val="tx1"/>
              </a:bgClr>
            </a:pattFill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 rot="16200000">
              <a:off x="4328982" y="1620215"/>
              <a:ext cx="647239" cy="429489"/>
            </a:xfrm>
            <a:prstGeom prst="roundRect">
              <a:avLst/>
            </a:prstGeom>
            <a:pattFill prst="solidDmnd">
              <a:fgClr>
                <a:schemeClr val="accent6">
                  <a:lumMod val="75000"/>
                </a:schemeClr>
              </a:fgClr>
              <a:bgClr>
                <a:schemeClr val="tx1"/>
              </a:bgClr>
            </a:pattFill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873338" y="427440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Arial" charset="0"/>
                  <a:ea typeface="Arial" charset="0"/>
                  <a:cs typeface="Arial" charset="0"/>
                </a:rPr>
                <a:t>3</a:t>
              </a:r>
              <a:endParaRPr lang="en-US" sz="28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58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Wireless’ shared medium is </a:t>
            </a:r>
            <a:r>
              <a:rPr lang="en-US" b="1" dirty="0"/>
              <a:t>very different </a:t>
            </a:r>
            <a:r>
              <a:rPr lang="en-US" dirty="0"/>
              <a:t>than point-to-point wired links</a:t>
            </a:r>
          </a:p>
          <a:p>
            <a:endParaRPr lang="en-US" dirty="0"/>
          </a:p>
          <a:p>
            <a:r>
              <a:rPr lang="en-US" dirty="0"/>
              <a:t>So need to </a:t>
            </a:r>
            <a:r>
              <a:rPr lang="en-US" b="1" dirty="0">
                <a:solidFill>
                  <a:srgbClr val="0070C0"/>
                </a:solidFill>
              </a:rPr>
              <a:t>think about wireless networks differently</a:t>
            </a:r>
          </a:p>
          <a:p>
            <a:endParaRPr lang="en-US" dirty="0"/>
          </a:p>
          <a:p>
            <a:r>
              <a:rPr lang="en-US" b="1" dirty="0"/>
              <a:t>Interference</a:t>
            </a:r>
            <a:r>
              <a:rPr lang="en-US" dirty="0"/>
              <a:t> is a </a:t>
            </a:r>
            <a:r>
              <a:rPr lang="en-US" b="1" dirty="0">
                <a:solidFill>
                  <a:srgbClr val="FF0000"/>
                </a:solidFill>
              </a:rPr>
              <a:t>major problem</a:t>
            </a:r>
          </a:p>
          <a:p>
            <a:endParaRPr lang="en-US" dirty="0"/>
          </a:p>
          <a:p>
            <a:r>
              <a:rPr lang="en-US" dirty="0"/>
              <a:t>But also can </a:t>
            </a:r>
            <a:r>
              <a:rPr lang="en-US" b="1" dirty="0">
                <a:solidFill>
                  <a:srgbClr val="009900"/>
                </a:solidFill>
              </a:rPr>
              <a:t>leverage</a:t>
            </a:r>
            <a:r>
              <a:rPr lang="en-US" dirty="0"/>
              <a:t> </a:t>
            </a:r>
            <a:r>
              <a:rPr lang="en-US" b="1" dirty="0">
                <a:solidFill>
                  <a:srgbClr val="0070C0"/>
                </a:solidFill>
              </a:rPr>
              <a:t>broadcast nature </a:t>
            </a:r>
            <a:r>
              <a:rPr lang="en-US" dirty="0"/>
              <a:t>of wireless</a:t>
            </a:r>
          </a:p>
          <a:p>
            <a:pPr lvl="1"/>
            <a:r>
              <a:rPr lang="en-US" b="1" dirty="0"/>
              <a:t>Four</a:t>
            </a:r>
            <a:r>
              <a:rPr lang="en-US" dirty="0"/>
              <a:t> to </a:t>
            </a:r>
            <a:r>
              <a:rPr lang="en-US" b="1" dirty="0"/>
              <a:t>three</a:t>
            </a:r>
            <a:r>
              <a:rPr lang="en-US" dirty="0"/>
              <a:t> transmissions </a:t>
            </a:r>
            <a:r>
              <a:rPr lang="en-US" b="1" dirty="0">
                <a:solidFill>
                  <a:srgbClr val="009900"/>
                </a:solidFill>
              </a:rPr>
              <a:t>increases throughput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Serve </a:t>
            </a:r>
            <a:r>
              <a:rPr lang="en-US" b="1" dirty="0"/>
              <a:t>more users </a:t>
            </a:r>
            <a:r>
              <a:rPr lang="en-US" dirty="0"/>
              <a:t>or </a:t>
            </a:r>
            <a:r>
              <a:rPr lang="en-US" b="1" dirty="0"/>
              <a:t>increase app performance</a:t>
            </a:r>
          </a:p>
          <a:p>
            <a:pPr lvl="2"/>
            <a:r>
              <a:rPr lang="en-US" b="1" dirty="0">
                <a:solidFill>
                  <a:srgbClr val="009900"/>
                </a:solidFill>
              </a:rPr>
              <a:t>Better Skype calls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Sumary</a:t>
            </a:r>
            <a:r>
              <a:rPr lang="en-US" sz="3600" dirty="0"/>
              <a:t>: Shared medium is very different</a:t>
            </a:r>
          </a:p>
        </p:txBody>
      </p:sp>
    </p:spTree>
    <p:extLst>
      <p:ext uri="{BB962C8B-B14F-4D97-AF65-F5344CB8AC3E}">
        <p14:creationId xmlns:p14="http://schemas.microsoft.com/office/powerpoint/2010/main" val="83501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4388038" y="1634836"/>
            <a:ext cx="4527362" cy="218728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b="1" dirty="0"/>
              <a:t>Health and Fitness</a:t>
            </a:r>
          </a:p>
          <a:p>
            <a:pPr>
              <a:lnSpc>
                <a:spcPct val="120000"/>
              </a:lnSpc>
            </a:pPr>
            <a:r>
              <a:rPr lang="en-US" b="1" dirty="0"/>
              <a:t>Virtual Reality</a:t>
            </a:r>
          </a:p>
          <a:p>
            <a:pPr>
              <a:lnSpc>
                <a:spcPct val="120000"/>
              </a:lnSpc>
            </a:pPr>
            <a:r>
              <a:rPr lang="en-US" b="1" dirty="0"/>
              <a:t>UAVs</a:t>
            </a:r>
          </a:p>
          <a:p>
            <a:pPr>
              <a:lnSpc>
                <a:spcPct val="120000"/>
              </a:lnSpc>
            </a:pPr>
            <a:r>
              <a:rPr lang="en-US" b="1" dirty="0"/>
              <a:t>Internet of Things Sensors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Wireless is increasingly prevalent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443" y="1891146"/>
            <a:ext cx="1244307" cy="14876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369" y="1447800"/>
            <a:ext cx="852055" cy="852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561" y="2360469"/>
            <a:ext cx="2235824" cy="1461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7427" y="1447800"/>
            <a:ext cx="1549400" cy="304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7444" y="3905252"/>
            <a:ext cx="1999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Smart Home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650659" y="4174913"/>
            <a:ext cx="3024290" cy="2130060"/>
            <a:chOff x="5650659" y="4174913"/>
            <a:chExt cx="3024290" cy="213006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80100" y="4653973"/>
              <a:ext cx="2565400" cy="16510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650659" y="4174913"/>
              <a:ext cx="30242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Vehicular Networks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52400" y="4483677"/>
            <a:ext cx="5200337" cy="2329295"/>
            <a:chOff x="152400" y="4483677"/>
            <a:chExt cx="5200337" cy="23292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39745" y="4483677"/>
              <a:ext cx="3712992" cy="2329295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152400" y="5335732"/>
              <a:ext cx="157126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Cellular</a:t>
              </a:r>
            </a:p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Networks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139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943C1A-9E6E-3546-8F58-9E2E3F9C9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0" y="1585913"/>
            <a:ext cx="4114800" cy="4891087"/>
          </a:xfrm>
        </p:spPr>
        <p:txBody>
          <a:bodyPr>
            <a:normAutofit/>
          </a:bodyPr>
          <a:lstStyle/>
          <a:p>
            <a:r>
              <a:rPr lang="en-US" dirty="0"/>
              <a:t>Two top </a:t>
            </a:r>
            <a:r>
              <a:rPr lang="en-US" b="1" i="1" dirty="0"/>
              <a:t>source nodes</a:t>
            </a:r>
            <a:r>
              <a:rPr lang="en-US" dirty="0"/>
              <a:t> have A and B, </a:t>
            </a:r>
            <a:r>
              <a:rPr lang="en-US" b="1" dirty="0">
                <a:solidFill>
                  <a:srgbClr val="0070C0"/>
                </a:solidFill>
              </a:rPr>
              <a:t>respectively</a:t>
            </a:r>
          </a:p>
          <a:p>
            <a:endParaRPr lang="en-US" dirty="0"/>
          </a:p>
          <a:p>
            <a:r>
              <a:rPr lang="en-US" dirty="0"/>
              <a:t>Two </a:t>
            </a:r>
            <a:r>
              <a:rPr lang="en-US" b="1" i="1" dirty="0"/>
              <a:t>destination nodes</a:t>
            </a:r>
            <a:r>
              <a:rPr lang="en-US" dirty="0"/>
              <a:t> at bottom </a:t>
            </a:r>
            <a:r>
              <a:rPr lang="en-US" b="1" dirty="0">
                <a:solidFill>
                  <a:srgbClr val="0070C0"/>
                </a:solidFill>
              </a:rPr>
              <a:t>each want both </a:t>
            </a:r>
            <a:r>
              <a:rPr lang="en-US" dirty="0"/>
              <a:t>A </a:t>
            </a:r>
            <a:r>
              <a:rPr lang="en-US" b="1" dirty="0">
                <a:solidFill>
                  <a:srgbClr val="0070C0"/>
                </a:solidFill>
              </a:rPr>
              <a:t>and</a:t>
            </a:r>
            <a:r>
              <a:rPr lang="en-US" dirty="0"/>
              <a:t> B</a:t>
            </a:r>
          </a:p>
          <a:p>
            <a:endParaRPr lang="en-US" dirty="0"/>
          </a:p>
          <a:p>
            <a:r>
              <a:rPr lang="en-US" dirty="0"/>
              <a:t>Each edge can carry just one value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Label each edge with a value</a:t>
            </a:r>
            <a:r>
              <a:rPr lang="en-US" dirty="0"/>
              <a:t> to deliver A and B to both destination nodes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06E24C-5A05-EE47-980B-FDBE4481A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CA573FB-7EE7-D640-81EF-6A4F09ED8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time and (Not Graded) Partner Quiz: Butterfly Network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989F85-9031-E242-B7E1-8A61A340C5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93" y="1585912"/>
            <a:ext cx="4196108" cy="48910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F7C28D-ED3C-6647-80FB-48CF5086E6F9}"/>
              </a:ext>
            </a:extLst>
          </p:cNvPr>
          <p:cNvSpPr/>
          <p:nvPr/>
        </p:nvSpPr>
        <p:spPr>
          <a:xfrm rot="18334267">
            <a:off x="1497661" y="2283209"/>
            <a:ext cx="427832" cy="28575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ADB0B0-11BE-5A40-A964-2C3E2B17B887}"/>
              </a:ext>
            </a:extLst>
          </p:cNvPr>
          <p:cNvSpPr/>
          <p:nvPr/>
        </p:nvSpPr>
        <p:spPr>
          <a:xfrm rot="19473519">
            <a:off x="2563559" y="2237907"/>
            <a:ext cx="427832" cy="414457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43C899-9E25-5349-A9EE-55DB1877BC94}"/>
              </a:ext>
            </a:extLst>
          </p:cNvPr>
          <p:cNvSpPr/>
          <p:nvPr/>
        </p:nvSpPr>
        <p:spPr>
          <a:xfrm>
            <a:off x="2880775" y="3665355"/>
            <a:ext cx="427832" cy="414457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4918BC-8849-F943-B414-C96232E7F40E}"/>
              </a:ext>
            </a:extLst>
          </p:cNvPr>
          <p:cNvSpPr/>
          <p:nvPr/>
        </p:nvSpPr>
        <p:spPr>
          <a:xfrm>
            <a:off x="1754497" y="3429001"/>
            <a:ext cx="427832" cy="77535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D973AA2-C198-6146-A9A6-638DF128CB33}"/>
              </a:ext>
            </a:extLst>
          </p:cNvPr>
          <p:cNvSpPr/>
          <p:nvPr/>
        </p:nvSpPr>
        <p:spPr>
          <a:xfrm>
            <a:off x="655036" y="3378764"/>
            <a:ext cx="427832" cy="775356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E965A6-2DE7-A149-B91E-2F5E573173A4}"/>
              </a:ext>
            </a:extLst>
          </p:cNvPr>
          <p:cNvSpPr/>
          <p:nvPr/>
        </p:nvSpPr>
        <p:spPr>
          <a:xfrm rot="19679877">
            <a:off x="1314596" y="4708252"/>
            <a:ext cx="682599" cy="414457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119075-C4D8-664E-9891-330C743518C1}"/>
              </a:ext>
            </a:extLst>
          </p:cNvPr>
          <p:cNvSpPr/>
          <p:nvPr/>
        </p:nvSpPr>
        <p:spPr>
          <a:xfrm rot="1869505">
            <a:off x="2479693" y="4754387"/>
            <a:ext cx="682599" cy="414457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1958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1447800"/>
            <a:ext cx="8763000" cy="50292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sz="3200" b="1" spc="-150" dirty="0"/>
              <a:t>How do wireless</a:t>
            </a:r>
            <a:r>
              <a:rPr lang="zh-CN" altLang="en-US" sz="3200" b="1" spc="-150" dirty="0"/>
              <a:t> </a:t>
            </a:r>
            <a:r>
              <a:rPr lang="en-US" altLang="zh-CN" sz="3200" b="1" spc="-150" dirty="0"/>
              <a:t>and wired networks differ?</a:t>
            </a:r>
          </a:p>
          <a:p>
            <a:pPr marL="914400" lvl="1" indent="-514350"/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</a:t>
            </a:r>
            <a:r>
              <a:rPr lang="en-US" sz="3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shared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wireless medium</a:t>
            </a:r>
          </a:p>
          <a:p>
            <a:pPr marL="914400" lvl="1" indent="-514350"/>
            <a:r>
              <a:rPr lang="en-US" sz="3200" b="1" dirty="0"/>
              <a:t>Less reliable links</a:t>
            </a:r>
          </a:p>
          <a:p>
            <a:pPr marL="914400" lvl="1" indent="-514350"/>
            <a:r>
              <a:rPr lang="en-US" sz="3200" dirty="0"/>
              <a:t>Mobility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3200" dirty="0"/>
              <a:t>What makes wireless interesting?</a:t>
            </a:r>
          </a:p>
          <a:p>
            <a:pPr marL="514350" indent="-514350">
              <a:buFont typeface="+mj-lt"/>
              <a:buAutoNum type="arabicPeriod"/>
            </a:pPr>
            <a:endParaRPr lang="en-US" altLang="zh-CN" sz="32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3200" dirty="0"/>
              <a:t>What new services does wireless enable?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Today</a:t>
            </a:r>
            <a:endParaRPr lang="en-US" altLang="x-non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04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191000"/>
            <a:ext cx="8763000" cy="2286000"/>
          </a:xfrm>
        </p:spPr>
        <p:txBody>
          <a:bodyPr>
            <a:normAutofit/>
          </a:bodyPr>
          <a:lstStyle/>
          <a:p>
            <a:r>
              <a:rPr lang="en-US" altLang="x-none" dirty="0">
                <a:ea typeface="ＭＳ Ｐゴシック" charset="-128"/>
              </a:rPr>
              <a:t>Signal </a:t>
            </a:r>
            <a:r>
              <a:rPr lang="en-US" altLang="x-none" b="1" dirty="0">
                <a:ea typeface="ＭＳ Ｐゴシック" charset="-128"/>
              </a:rPr>
              <a:t>bounces off surface </a:t>
            </a:r>
            <a:r>
              <a:rPr lang="en-US" altLang="x-none" dirty="0">
                <a:ea typeface="ＭＳ Ｐゴシック" charset="-128"/>
              </a:rPr>
              <a:t>and </a:t>
            </a:r>
            <a:r>
              <a:rPr lang="en-US" altLang="x-none" b="1" dirty="0">
                <a:solidFill>
                  <a:schemeClr val="accent6">
                    <a:lumMod val="75000"/>
                  </a:schemeClr>
                </a:solidFill>
                <a:ea typeface="ＭＳ Ｐゴシック" charset="-128"/>
              </a:rPr>
              <a:t>interferes with itself</a:t>
            </a:r>
          </a:p>
          <a:p>
            <a:endParaRPr lang="en-US" altLang="x-none" b="1" dirty="0">
              <a:solidFill>
                <a:schemeClr val="accent3">
                  <a:lumMod val="50000"/>
                </a:schemeClr>
              </a:solidFill>
              <a:ea typeface="ＭＳ Ｐゴシック" charset="-128"/>
            </a:endParaRPr>
          </a:p>
          <a:p>
            <a:r>
              <a:rPr lang="en-US" altLang="x-none" b="1" dirty="0">
                <a:ea typeface="ＭＳ Ｐゴシック" charset="-128"/>
              </a:rPr>
              <a:t>Can be </a:t>
            </a:r>
            <a:r>
              <a:rPr lang="en-US" altLang="x-none" b="1" dirty="0">
                <a:solidFill>
                  <a:schemeClr val="accent3">
                    <a:lumMod val="50000"/>
                  </a:schemeClr>
                </a:solidFill>
                <a:ea typeface="ＭＳ Ｐゴシック" charset="-128"/>
              </a:rPr>
              <a:t>constructive</a:t>
            </a:r>
            <a:r>
              <a:rPr lang="en-US" altLang="x-none" dirty="0">
                <a:solidFill>
                  <a:schemeClr val="accent3">
                    <a:lumMod val="50000"/>
                  </a:schemeClr>
                </a:solidFill>
                <a:ea typeface="ＭＳ Ｐゴシック" charset="-128"/>
              </a:rPr>
              <a:t> </a:t>
            </a:r>
            <a:r>
              <a:rPr lang="en-US" altLang="x-none" dirty="0">
                <a:ea typeface="ＭＳ Ｐゴシック" charset="-128"/>
              </a:rPr>
              <a:t>or </a:t>
            </a:r>
            <a:r>
              <a:rPr lang="en-US" altLang="x-none" b="1" dirty="0">
                <a:solidFill>
                  <a:srgbClr val="FF0000"/>
                </a:solidFill>
                <a:ea typeface="ＭＳ Ｐゴシック" charset="-128"/>
              </a:rPr>
              <a:t>destructive,</a:t>
            </a:r>
            <a:r>
              <a:rPr lang="en-US" altLang="x-none" dirty="0">
                <a:ea typeface="ＭＳ Ｐゴシック" charset="-128"/>
              </a:rPr>
              <a:t> depending on the respective path lengths</a:t>
            </a:r>
          </a:p>
          <a:p>
            <a:endParaRPr lang="en-US" altLang="x-none" dirty="0">
              <a:ea typeface="ＭＳ Ｐゴシック" charset="-128"/>
            </a:endParaRPr>
          </a:p>
          <a:p>
            <a:r>
              <a:rPr lang="en-US" altLang="x-none" dirty="0">
                <a:ea typeface="ＭＳ Ｐゴシック" charset="-128"/>
              </a:rPr>
              <a:t>Can be </a:t>
            </a:r>
            <a:r>
              <a:rPr lang="en-US" altLang="x-none" b="1" dirty="0">
                <a:solidFill>
                  <a:schemeClr val="accent6">
                    <a:lumMod val="75000"/>
                  </a:schemeClr>
                </a:solidFill>
                <a:ea typeface="ＭＳ Ｐゴシック" charset="-128"/>
              </a:rPr>
              <a:t>more than two paths</a:t>
            </a:r>
          </a:p>
        </p:txBody>
      </p:sp>
      <p:sp>
        <p:nvSpPr>
          <p:cNvPr id="27649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x-none" dirty="0"/>
              <a:t>Less reliable links:</a:t>
            </a:r>
            <a:br>
              <a:rPr lang="en-US" altLang="x-none" dirty="0"/>
            </a:br>
            <a:r>
              <a:rPr lang="en-US" altLang="x-none" dirty="0"/>
              <a:t>Multipath propagation</a:t>
            </a:r>
          </a:p>
        </p:txBody>
      </p:sp>
      <p:sp>
        <p:nvSpPr>
          <p:cNvPr id="27652" name="Oval 4"/>
          <p:cNvSpPr>
            <a:spLocks noChangeArrowheads="1"/>
          </p:cNvSpPr>
          <p:nvPr/>
        </p:nvSpPr>
        <p:spPr bwMode="auto">
          <a:xfrm>
            <a:off x="914400" y="3352800"/>
            <a:ext cx="381000" cy="3810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dirty="0">
                <a:latin typeface="Corbel" charset="0"/>
                <a:ea typeface="Corbel" charset="0"/>
                <a:cs typeface="Corbel" charset="0"/>
              </a:rPr>
              <a:t>S</a:t>
            </a:r>
          </a:p>
        </p:txBody>
      </p:sp>
      <p:sp>
        <p:nvSpPr>
          <p:cNvPr id="27653" name="Oval 5"/>
          <p:cNvSpPr>
            <a:spLocks noChangeArrowheads="1"/>
          </p:cNvSpPr>
          <p:nvPr/>
        </p:nvSpPr>
        <p:spPr bwMode="auto">
          <a:xfrm>
            <a:off x="7315200" y="3352800"/>
            <a:ext cx="381000" cy="3810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>
                <a:latin typeface="Corbel" charset="0"/>
                <a:ea typeface="Corbel" charset="0"/>
                <a:cs typeface="Corbel" charset="0"/>
              </a:rPr>
              <a:t>R</a:t>
            </a:r>
          </a:p>
        </p:txBody>
      </p:sp>
      <p:cxnSp>
        <p:nvCxnSpPr>
          <p:cNvPr id="27654" name="Straight Connector 6"/>
          <p:cNvCxnSpPr>
            <a:cxnSpLocks noChangeShapeType="1"/>
          </p:cNvCxnSpPr>
          <p:nvPr/>
        </p:nvCxnSpPr>
        <p:spPr bwMode="auto">
          <a:xfrm>
            <a:off x="685800" y="3810002"/>
            <a:ext cx="78486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5" name="Straight Connector 7"/>
          <p:cNvCxnSpPr>
            <a:cxnSpLocks noChangeShapeType="1"/>
          </p:cNvCxnSpPr>
          <p:nvPr/>
        </p:nvCxnSpPr>
        <p:spPr bwMode="auto">
          <a:xfrm>
            <a:off x="914400" y="1981200"/>
            <a:ext cx="72390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6" name="Straight Arrow Connector 8"/>
          <p:cNvCxnSpPr>
            <a:cxnSpLocks noChangeShapeType="1"/>
          </p:cNvCxnSpPr>
          <p:nvPr/>
        </p:nvCxnSpPr>
        <p:spPr bwMode="auto">
          <a:xfrm>
            <a:off x="3505200" y="3505200"/>
            <a:ext cx="14478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7" name="Straight Arrow Connector 9"/>
          <p:cNvCxnSpPr>
            <a:cxnSpLocks noChangeShapeType="1"/>
          </p:cNvCxnSpPr>
          <p:nvPr/>
        </p:nvCxnSpPr>
        <p:spPr bwMode="auto">
          <a:xfrm>
            <a:off x="5562600" y="3505200"/>
            <a:ext cx="14478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>
            <a:off x="1371600" y="3581400"/>
            <a:ext cx="457200" cy="1524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5400000" flipH="1" flipV="1">
            <a:off x="1371600" y="2819400"/>
            <a:ext cx="457200" cy="4572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rot="5400000" flipH="1" flipV="1">
            <a:off x="2057400" y="2133600"/>
            <a:ext cx="457200" cy="4572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2819400" y="2057400"/>
            <a:ext cx="685800" cy="4572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3810000" y="2667000"/>
            <a:ext cx="533400" cy="3810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 rot="5400000" flipH="1" flipV="1">
            <a:off x="2057400" y="3124200"/>
            <a:ext cx="457200" cy="4572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rot="5400000" flipH="1" flipV="1">
            <a:off x="2667000" y="2514600"/>
            <a:ext cx="457200" cy="4572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65" name="Straight Arrow Connector 17"/>
          <p:cNvCxnSpPr>
            <a:cxnSpLocks noChangeShapeType="1"/>
          </p:cNvCxnSpPr>
          <p:nvPr/>
        </p:nvCxnSpPr>
        <p:spPr bwMode="auto">
          <a:xfrm>
            <a:off x="1600200" y="3505200"/>
            <a:ext cx="1447800" cy="15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rot="5400000" flipH="1" flipV="1">
            <a:off x="3200400" y="1981200"/>
            <a:ext cx="457200" cy="4572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>
            <a:off x="3657600" y="1981200"/>
            <a:ext cx="914400" cy="6096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Arrow Connector 20"/>
          <p:cNvCxnSpPr>
            <a:cxnSpLocks noChangeShapeType="1"/>
          </p:cNvCxnSpPr>
          <p:nvPr/>
        </p:nvCxnSpPr>
        <p:spPr bwMode="auto">
          <a:xfrm>
            <a:off x="4876800" y="2819400"/>
            <a:ext cx="914400" cy="6096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69" name="TextBox 21"/>
          <p:cNvSpPr txBox="1">
            <a:spLocks noChangeArrowheads="1"/>
          </p:cNvSpPr>
          <p:nvPr/>
        </p:nvSpPr>
        <p:spPr bwMode="auto">
          <a:xfrm>
            <a:off x="5868259" y="1513355"/>
            <a:ext cx="10935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400">
                <a:latin typeface="Corbel" charset="0"/>
                <a:ea typeface="Corbel" charset="0"/>
                <a:cs typeface="Corbel" charset="0"/>
              </a:rPr>
              <a:t>Ceiling</a:t>
            </a:r>
          </a:p>
        </p:txBody>
      </p:sp>
      <p:sp>
        <p:nvSpPr>
          <p:cNvPr id="27670" name="TextBox 22"/>
          <p:cNvSpPr txBox="1">
            <a:spLocks noChangeArrowheads="1"/>
          </p:cNvSpPr>
          <p:nvPr/>
        </p:nvSpPr>
        <p:spPr bwMode="auto">
          <a:xfrm>
            <a:off x="3908826" y="3789887"/>
            <a:ext cx="8691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400">
                <a:latin typeface="Corbel" charset="0"/>
                <a:ea typeface="Corbel" charset="0"/>
                <a:cs typeface="Corbel" charset="0"/>
              </a:rPr>
              <a:t>Floor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8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1447800"/>
            <a:ext cx="8763000" cy="50292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sz="3200" b="1" spc="-150" dirty="0"/>
              <a:t>How do wireless</a:t>
            </a:r>
            <a:r>
              <a:rPr lang="zh-CN" altLang="en-US" sz="3200" b="1" spc="-150" dirty="0"/>
              <a:t> </a:t>
            </a:r>
            <a:r>
              <a:rPr lang="en-US" altLang="zh-CN" sz="3200" b="1" spc="-150" dirty="0"/>
              <a:t>and wired networks differ?</a:t>
            </a:r>
          </a:p>
          <a:p>
            <a:pPr marL="914400" lvl="1" indent="-514350"/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</a:t>
            </a:r>
            <a:r>
              <a:rPr lang="en-US" sz="3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shared</a:t>
            </a:r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wireless medium</a:t>
            </a:r>
          </a:p>
          <a:p>
            <a:pPr marL="914400" lvl="1" indent="-514350"/>
            <a:r>
              <a:rPr lang="en-U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Less reliable links</a:t>
            </a:r>
          </a:p>
          <a:p>
            <a:pPr marL="914400" lvl="1" indent="-514350"/>
            <a:r>
              <a:rPr lang="en-US" sz="3200" b="1" dirty="0"/>
              <a:t>Mobility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3200" dirty="0"/>
              <a:t>What makes wireless interesting?</a:t>
            </a:r>
          </a:p>
          <a:p>
            <a:pPr marL="514350" indent="-514350">
              <a:buFont typeface="+mj-lt"/>
              <a:buAutoNum type="arabicPeriod"/>
            </a:pPr>
            <a:endParaRPr lang="en-US" altLang="zh-CN" sz="32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3200" dirty="0"/>
              <a:t>What new services does wireless enable?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Today</a:t>
            </a:r>
            <a:endParaRPr lang="en-US" altLang="x-non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325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Mobility affects link throughput </a:t>
            </a:r>
          </a:p>
        </p:txBody>
      </p:sp>
      <p:sp>
        <p:nvSpPr>
          <p:cNvPr id="35844" name="Line 15"/>
          <p:cNvSpPr>
            <a:spLocks noChangeShapeType="1"/>
          </p:cNvSpPr>
          <p:nvPr/>
        </p:nvSpPr>
        <p:spPr bwMode="auto">
          <a:xfrm>
            <a:off x="4648059" y="6319248"/>
            <a:ext cx="410719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996" dirty="0"/>
          </a:p>
        </p:txBody>
      </p:sp>
      <p:sp>
        <p:nvSpPr>
          <p:cNvPr id="35845" name="Line 16"/>
          <p:cNvSpPr>
            <a:spLocks noChangeShapeType="1"/>
          </p:cNvSpPr>
          <p:nvPr/>
        </p:nvSpPr>
        <p:spPr bwMode="auto">
          <a:xfrm flipV="1">
            <a:off x="4648059" y="5254420"/>
            <a:ext cx="0" cy="106482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996"/>
          </a:p>
        </p:txBody>
      </p:sp>
      <p:grpSp>
        <p:nvGrpSpPr>
          <p:cNvPr id="35846" name="Group 19"/>
          <p:cNvGrpSpPr>
            <a:grpSpLocks/>
          </p:cNvGrpSpPr>
          <p:nvPr/>
        </p:nvGrpSpPr>
        <p:grpSpPr bwMode="auto">
          <a:xfrm>
            <a:off x="294872" y="3183138"/>
            <a:ext cx="2738129" cy="2738130"/>
            <a:chOff x="3028" y="1108"/>
            <a:chExt cx="1728" cy="1728"/>
          </a:xfrm>
        </p:grpSpPr>
        <p:grpSp>
          <p:nvGrpSpPr>
            <p:cNvPr id="35854" name="Group 5"/>
            <p:cNvGrpSpPr>
              <a:grpSpLocks/>
            </p:cNvGrpSpPr>
            <p:nvPr/>
          </p:nvGrpSpPr>
          <p:grpSpPr bwMode="auto">
            <a:xfrm>
              <a:off x="3028" y="1108"/>
              <a:ext cx="1728" cy="1728"/>
              <a:chOff x="3028" y="1780"/>
              <a:chExt cx="1728" cy="1728"/>
            </a:xfrm>
          </p:grpSpPr>
          <p:sp>
            <p:nvSpPr>
              <p:cNvPr id="35856" name="Oval 6"/>
              <p:cNvSpPr>
                <a:spLocks noChangeArrowheads="1"/>
              </p:cNvSpPr>
              <p:nvPr/>
            </p:nvSpPr>
            <p:spPr bwMode="auto">
              <a:xfrm>
                <a:off x="3028" y="1780"/>
                <a:ext cx="1728" cy="1728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  <a:alpha val="50195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endParaRPr lang="x-none" altLang="x-none" sz="2396"/>
              </a:p>
            </p:txBody>
          </p:sp>
          <p:sp>
            <p:nvSpPr>
              <p:cNvPr id="35857" name="Oval 7"/>
              <p:cNvSpPr>
                <a:spLocks noChangeArrowheads="1"/>
              </p:cNvSpPr>
              <p:nvPr/>
            </p:nvSpPr>
            <p:spPr bwMode="auto">
              <a:xfrm>
                <a:off x="3844" y="2596"/>
                <a:ext cx="96" cy="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endParaRPr lang="x-none" altLang="x-none" sz="2396"/>
              </a:p>
            </p:txBody>
          </p:sp>
        </p:grpSp>
        <p:sp>
          <p:nvSpPr>
            <p:cNvPr id="35855" name="Text Box 17"/>
            <p:cNvSpPr txBox="1">
              <a:spLocks noChangeArrowheads="1"/>
            </p:cNvSpPr>
            <p:nvPr/>
          </p:nvSpPr>
          <p:spPr bwMode="auto">
            <a:xfrm>
              <a:off x="3309" y="1454"/>
              <a:ext cx="53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r>
                <a:rPr lang="en-US" altLang="x-none" sz="2396" dirty="0"/>
                <a:t>Alice</a:t>
              </a: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055463" y="3867669"/>
            <a:ext cx="2738129" cy="2738130"/>
            <a:chOff x="3508" y="1540"/>
            <a:chExt cx="1728" cy="1728"/>
          </a:xfrm>
        </p:grpSpPr>
        <p:grpSp>
          <p:nvGrpSpPr>
            <p:cNvPr id="35850" name="Group 8"/>
            <p:cNvGrpSpPr>
              <a:grpSpLocks/>
            </p:cNvGrpSpPr>
            <p:nvPr/>
          </p:nvGrpSpPr>
          <p:grpSpPr bwMode="auto">
            <a:xfrm>
              <a:off x="3508" y="1540"/>
              <a:ext cx="1728" cy="1728"/>
              <a:chOff x="3508" y="2212"/>
              <a:chExt cx="1728" cy="1728"/>
            </a:xfrm>
          </p:grpSpPr>
          <p:sp>
            <p:nvSpPr>
              <p:cNvPr id="35852" name="Oval 9"/>
              <p:cNvSpPr>
                <a:spLocks noChangeArrowheads="1"/>
              </p:cNvSpPr>
              <p:nvPr/>
            </p:nvSpPr>
            <p:spPr bwMode="auto">
              <a:xfrm>
                <a:off x="3508" y="2212"/>
                <a:ext cx="1728" cy="1728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  <a:alpha val="50195"/>
                </a:schemeClr>
              </a:solidFill>
              <a:ln w="127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endParaRPr lang="x-none" altLang="x-none" sz="2396"/>
              </a:p>
            </p:txBody>
          </p:sp>
          <p:sp>
            <p:nvSpPr>
              <p:cNvPr id="35853" name="Oval 10"/>
              <p:cNvSpPr>
                <a:spLocks noChangeArrowheads="1"/>
              </p:cNvSpPr>
              <p:nvPr/>
            </p:nvSpPr>
            <p:spPr bwMode="auto">
              <a:xfrm>
                <a:off x="4324" y="3028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endParaRPr lang="x-none" altLang="x-none" sz="2396"/>
              </a:p>
            </p:txBody>
          </p:sp>
        </p:grpSp>
        <p:sp>
          <p:nvSpPr>
            <p:cNvPr id="35851" name="Text Box 18"/>
            <p:cNvSpPr txBox="1">
              <a:spLocks noChangeArrowheads="1"/>
            </p:cNvSpPr>
            <p:nvPr/>
          </p:nvSpPr>
          <p:spPr bwMode="auto">
            <a:xfrm>
              <a:off x="4209" y="2836"/>
              <a:ext cx="45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r>
                <a:rPr lang="en-US" altLang="x-none" sz="2396" dirty="0"/>
                <a:t>Bob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48059" y="5482597"/>
            <a:ext cx="3955076" cy="849327"/>
            <a:chOff x="4648059" y="5482597"/>
            <a:chExt cx="3955076" cy="849327"/>
          </a:xfrm>
        </p:grpSpPr>
        <p:sp>
          <p:nvSpPr>
            <p:cNvPr id="35848" name="Freeform 21"/>
            <p:cNvSpPr>
              <a:spLocks/>
            </p:cNvSpPr>
            <p:nvPr/>
          </p:nvSpPr>
          <p:spPr bwMode="auto">
            <a:xfrm>
              <a:off x="4648059" y="5482597"/>
              <a:ext cx="1521183" cy="849327"/>
            </a:xfrm>
            <a:custGeom>
              <a:avLst/>
              <a:gdLst>
                <a:gd name="T0" fmla="*/ 0 w 960"/>
                <a:gd name="T1" fmla="*/ 2147483647 h 536"/>
                <a:gd name="T2" fmla="*/ 2147483647 w 960"/>
                <a:gd name="T3" fmla="*/ 2147483647 h 536"/>
                <a:gd name="T4" fmla="*/ 2147483647 w 960"/>
                <a:gd name="T5" fmla="*/ 2147483647 h 536"/>
                <a:gd name="T6" fmla="*/ 2147483647 w 960"/>
                <a:gd name="T7" fmla="*/ 2147483647 h 536"/>
                <a:gd name="T8" fmla="*/ 2147483647 w 960"/>
                <a:gd name="T9" fmla="*/ 2147483647 h 536"/>
                <a:gd name="T10" fmla="*/ 2147483647 w 960"/>
                <a:gd name="T11" fmla="*/ 2147483647 h 536"/>
                <a:gd name="T12" fmla="*/ 2147483647 w 960"/>
                <a:gd name="T13" fmla="*/ 2147483647 h 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60"/>
                <a:gd name="T22" fmla="*/ 0 h 536"/>
                <a:gd name="T23" fmla="*/ 960 w 960"/>
                <a:gd name="T24" fmla="*/ 536 h 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60" h="536">
                  <a:moveTo>
                    <a:pt x="0" y="296"/>
                  </a:moveTo>
                  <a:cubicBezTo>
                    <a:pt x="88" y="268"/>
                    <a:pt x="176" y="240"/>
                    <a:pt x="240" y="200"/>
                  </a:cubicBezTo>
                  <a:cubicBezTo>
                    <a:pt x="304" y="160"/>
                    <a:pt x="328" y="88"/>
                    <a:pt x="384" y="56"/>
                  </a:cubicBezTo>
                  <a:cubicBezTo>
                    <a:pt x="440" y="24"/>
                    <a:pt x="528" y="0"/>
                    <a:pt x="576" y="8"/>
                  </a:cubicBezTo>
                  <a:cubicBezTo>
                    <a:pt x="624" y="16"/>
                    <a:pt x="648" y="72"/>
                    <a:pt x="672" y="104"/>
                  </a:cubicBezTo>
                  <a:cubicBezTo>
                    <a:pt x="696" y="136"/>
                    <a:pt x="672" y="128"/>
                    <a:pt x="720" y="200"/>
                  </a:cubicBezTo>
                  <a:cubicBezTo>
                    <a:pt x="768" y="272"/>
                    <a:pt x="864" y="404"/>
                    <a:pt x="960" y="536"/>
                  </a:cubicBezTo>
                </a:path>
              </a:pathLst>
            </a:custGeom>
            <a:noFill/>
            <a:ln w="508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996"/>
            </a:p>
          </p:txBody>
        </p:sp>
        <p:sp>
          <p:nvSpPr>
            <p:cNvPr id="35849" name="Freeform 22"/>
            <p:cNvSpPr>
              <a:spLocks/>
            </p:cNvSpPr>
            <p:nvPr/>
          </p:nvSpPr>
          <p:spPr bwMode="auto">
            <a:xfrm>
              <a:off x="7158011" y="5571333"/>
              <a:ext cx="1445124" cy="747915"/>
            </a:xfrm>
            <a:custGeom>
              <a:avLst/>
              <a:gdLst>
                <a:gd name="T0" fmla="*/ 0 w 912"/>
                <a:gd name="T1" fmla="*/ 2147483647 h 472"/>
                <a:gd name="T2" fmla="*/ 2147483647 w 912"/>
                <a:gd name="T3" fmla="*/ 2147483647 h 472"/>
                <a:gd name="T4" fmla="*/ 2147483647 w 912"/>
                <a:gd name="T5" fmla="*/ 2147483647 h 472"/>
                <a:gd name="T6" fmla="*/ 2147483647 w 912"/>
                <a:gd name="T7" fmla="*/ 2147483647 h 472"/>
                <a:gd name="T8" fmla="*/ 2147483647 w 912"/>
                <a:gd name="T9" fmla="*/ 2147483647 h 472"/>
                <a:gd name="T10" fmla="*/ 2147483647 w 912"/>
                <a:gd name="T11" fmla="*/ 2147483647 h 472"/>
                <a:gd name="T12" fmla="*/ 2147483647 w 912"/>
                <a:gd name="T13" fmla="*/ 2147483647 h 4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472"/>
                <a:gd name="T23" fmla="*/ 912 w 912"/>
                <a:gd name="T24" fmla="*/ 472 h 47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472">
                  <a:moveTo>
                    <a:pt x="0" y="472"/>
                  </a:moveTo>
                  <a:cubicBezTo>
                    <a:pt x="60" y="412"/>
                    <a:pt x="120" y="352"/>
                    <a:pt x="192" y="280"/>
                  </a:cubicBezTo>
                  <a:cubicBezTo>
                    <a:pt x="264" y="208"/>
                    <a:pt x="376" y="80"/>
                    <a:pt x="432" y="40"/>
                  </a:cubicBezTo>
                  <a:cubicBezTo>
                    <a:pt x="488" y="0"/>
                    <a:pt x="488" y="40"/>
                    <a:pt x="528" y="40"/>
                  </a:cubicBezTo>
                  <a:cubicBezTo>
                    <a:pt x="568" y="40"/>
                    <a:pt x="632" y="24"/>
                    <a:pt x="672" y="40"/>
                  </a:cubicBezTo>
                  <a:cubicBezTo>
                    <a:pt x="712" y="56"/>
                    <a:pt x="728" y="96"/>
                    <a:pt x="768" y="136"/>
                  </a:cubicBezTo>
                  <a:cubicBezTo>
                    <a:pt x="808" y="176"/>
                    <a:pt x="860" y="228"/>
                    <a:pt x="912" y="280"/>
                  </a:cubicBezTo>
                </a:path>
              </a:pathLst>
            </a:custGeom>
            <a:noFill/>
            <a:ln w="5080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996"/>
            </a:p>
          </p:txBody>
        </p:sp>
      </p:grp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8763000" cy="1675124"/>
          </a:xfrm>
        </p:spPr>
        <p:txBody>
          <a:bodyPr>
            <a:normAutofit fontScale="92500" lnSpcReduction="10000"/>
          </a:bodyPr>
          <a:lstStyle/>
          <a:p>
            <a:r>
              <a:rPr lang="en-US" altLang="x-none" dirty="0"/>
              <a:t>Quality of transmission depends on distance, other factors</a:t>
            </a:r>
          </a:p>
          <a:p>
            <a:endParaRPr lang="en-US" altLang="x-none" dirty="0"/>
          </a:p>
          <a:p>
            <a:r>
              <a:rPr lang="en-US" altLang="x-none" dirty="0"/>
              <a:t>Affects the </a:t>
            </a:r>
            <a:r>
              <a:rPr lang="en-US" altLang="x-none" b="1" dirty="0"/>
              <a:t>throughput</a:t>
            </a:r>
            <a:r>
              <a:rPr lang="en-US" altLang="x-none" dirty="0"/>
              <a:t> mobile users achieve</a:t>
            </a:r>
          </a:p>
          <a:p>
            <a:endParaRPr lang="en-US" altLang="x-none" dirty="0"/>
          </a:p>
          <a:p>
            <a:r>
              <a:rPr lang="en-US" altLang="x-none" dirty="0"/>
              <a:t>Worst case: </a:t>
            </a:r>
            <a:r>
              <a:rPr lang="en-US" altLang="x-none" b="1" i="1" dirty="0">
                <a:solidFill>
                  <a:schemeClr val="accent6">
                    <a:lumMod val="75000"/>
                  </a:schemeClr>
                </a:solidFill>
              </a:rPr>
              <a:t>Outages</a:t>
            </a:r>
            <a:r>
              <a:rPr lang="en-US" altLang="x-none" dirty="0"/>
              <a:t>, periods with </a:t>
            </a:r>
            <a:r>
              <a:rPr lang="en-US" altLang="x-none" b="1" dirty="0">
                <a:solidFill>
                  <a:srgbClr val="FF0000"/>
                </a:solidFill>
              </a:rPr>
              <a:t>no connectivity!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44801" y="6355821"/>
            <a:ext cx="710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time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80883" y="5213381"/>
            <a:ext cx="16802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Throughput,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Alice to Bob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1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C -0.00121 -0.00417 -0.01788 -0.04121 -0.01666 -0.05672 C -0.01545 -0.07246 -0.00329 -0.09468 0.00747 -0.09375 C 0.01823 -0.09283 0.03577 -0.06806 0.04792 -0.05162 C 0.06025 -0.03542 0.07223 -0.0125 0.08125 0.00486 C 0.09028 0.02222 0.10417 0.03958 0.10174 0.05162 C 0.09931 0.06388 0.08195 0.07453 0.0665 0.0787 C 0.05105 0.08287 0.02275 0.08055 0.00921 0.07615 C -0.00434 0.07176 -0.00677 0.06273 -0.01475 0.05162 C -0.02274 0.04074 -0.0342 0.02338 -0.03888 0.00972 C -0.04357 -0.00394 -0.04739 -0.02269 -0.04253 -0.02963 C -0.0375 -0.03658 -0.01632 -0.03704 -0.0092 -0.03218 C -0.00208 -0.02732 0.00122 0.00416 -4.16667E-6 4.07407E-6 Z " pathEditMode="relative" rAng="0" ptsTypes="AAA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47" y="-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8763000" cy="913829"/>
          </a:xfrm>
        </p:spPr>
        <p:txBody>
          <a:bodyPr/>
          <a:lstStyle/>
          <a:p>
            <a:r>
              <a:rPr lang="en-US" altLang="x-none" b="1" dirty="0">
                <a:solidFill>
                  <a:schemeClr val="accent6">
                    <a:lumMod val="75000"/>
                  </a:schemeClr>
                </a:solidFill>
              </a:rPr>
              <a:t>Mobile people, devices </a:t>
            </a:r>
            <a:r>
              <a:rPr lang="en-US" altLang="x-none" dirty="0"/>
              <a:t>affect wireless channel of </a:t>
            </a:r>
            <a:r>
              <a:rPr lang="en-US" altLang="x-none" b="1" dirty="0"/>
              <a:t>stationary nodes!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3600" spc="-150" dirty="0"/>
              <a:t>Mobility matters, even if stationary! </a:t>
            </a:r>
          </a:p>
        </p:txBody>
      </p:sp>
      <p:sp>
        <p:nvSpPr>
          <p:cNvPr id="36868" name="Line 4"/>
          <p:cNvSpPr>
            <a:spLocks noChangeShapeType="1"/>
          </p:cNvSpPr>
          <p:nvPr/>
        </p:nvSpPr>
        <p:spPr bwMode="auto">
          <a:xfrm>
            <a:off x="693018" y="4455998"/>
            <a:ext cx="410719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996"/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 flipV="1">
            <a:off x="693018" y="3391170"/>
            <a:ext cx="0" cy="106482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996"/>
          </a:p>
        </p:txBody>
      </p:sp>
      <p:grpSp>
        <p:nvGrpSpPr>
          <p:cNvPr id="36870" name="Group 6"/>
          <p:cNvGrpSpPr>
            <a:grpSpLocks/>
          </p:cNvGrpSpPr>
          <p:nvPr/>
        </p:nvGrpSpPr>
        <p:grpSpPr bwMode="auto">
          <a:xfrm>
            <a:off x="4984920" y="1931200"/>
            <a:ext cx="2738129" cy="2738130"/>
            <a:chOff x="3028" y="1108"/>
            <a:chExt cx="1728" cy="1728"/>
          </a:xfrm>
        </p:grpSpPr>
        <p:grpSp>
          <p:nvGrpSpPr>
            <p:cNvPr id="36881" name="Group 7"/>
            <p:cNvGrpSpPr>
              <a:grpSpLocks/>
            </p:cNvGrpSpPr>
            <p:nvPr/>
          </p:nvGrpSpPr>
          <p:grpSpPr bwMode="auto">
            <a:xfrm>
              <a:off x="3028" y="1108"/>
              <a:ext cx="1728" cy="1728"/>
              <a:chOff x="3028" y="1780"/>
              <a:chExt cx="1728" cy="1728"/>
            </a:xfrm>
          </p:grpSpPr>
          <p:sp>
            <p:nvSpPr>
              <p:cNvPr id="36883" name="Oval 8"/>
              <p:cNvSpPr>
                <a:spLocks noChangeArrowheads="1"/>
              </p:cNvSpPr>
              <p:nvPr/>
            </p:nvSpPr>
            <p:spPr bwMode="auto">
              <a:xfrm>
                <a:off x="3028" y="1780"/>
                <a:ext cx="1728" cy="1728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  <a:alpha val="50195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endParaRPr lang="x-none" altLang="x-none" sz="2396"/>
              </a:p>
            </p:txBody>
          </p:sp>
          <p:sp>
            <p:nvSpPr>
              <p:cNvPr id="36884" name="Oval 9"/>
              <p:cNvSpPr>
                <a:spLocks noChangeArrowheads="1"/>
              </p:cNvSpPr>
              <p:nvPr/>
            </p:nvSpPr>
            <p:spPr bwMode="auto">
              <a:xfrm>
                <a:off x="3844" y="2596"/>
                <a:ext cx="96" cy="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endParaRPr lang="x-none" altLang="x-none" sz="2396"/>
              </a:p>
            </p:txBody>
          </p:sp>
        </p:grpSp>
        <p:sp>
          <p:nvSpPr>
            <p:cNvPr id="36882" name="Text Box 10"/>
            <p:cNvSpPr txBox="1">
              <a:spLocks noChangeArrowheads="1"/>
            </p:cNvSpPr>
            <p:nvPr/>
          </p:nvSpPr>
          <p:spPr bwMode="auto">
            <a:xfrm>
              <a:off x="3349" y="1392"/>
              <a:ext cx="53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r>
                <a:rPr lang="en-US" altLang="x-none" sz="2396" dirty="0"/>
                <a:t>Alice</a:t>
              </a:r>
            </a:p>
          </p:txBody>
        </p:sp>
      </p:grpSp>
      <p:grpSp>
        <p:nvGrpSpPr>
          <p:cNvPr id="36871" name="Group 11"/>
          <p:cNvGrpSpPr>
            <a:grpSpLocks/>
          </p:cNvGrpSpPr>
          <p:nvPr/>
        </p:nvGrpSpPr>
        <p:grpSpPr bwMode="auto">
          <a:xfrm>
            <a:off x="5745512" y="2615732"/>
            <a:ext cx="2738129" cy="2738130"/>
            <a:chOff x="3508" y="1540"/>
            <a:chExt cx="1728" cy="1728"/>
          </a:xfrm>
        </p:grpSpPr>
        <p:grpSp>
          <p:nvGrpSpPr>
            <p:cNvPr id="36877" name="Group 12"/>
            <p:cNvGrpSpPr>
              <a:grpSpLocks/>
            </p:cNvGrpSpPr>
            <p:nvPr/>
          </p:nvGrpSpPr>
          <p:grpSpPr bwMode="auto">
            <a:xfrm>
              <a:off x="3508" y="1540"/>
              <a:ext cx="1728" cy="1728"/>
              <a:chOff x="3508" y="2212"/>
              <a:chExt cx="1728" cy="1728"/>
            </a:xfrm>
          </p:grpSpPr>
          <p:sp>
            <p:nvSpPr>
              <p:cNvPr id="36879" name="Oval 13"/>
              <p:cNvSpPr>
                <a:spLocks noChangeArrowheads="1"/>
              </p:cNvSpPr>
              <p:nvPr/>
            </p:nvSpPr>
            <p:spPr bwMode="auto">
              <a:xfrm>
                <a:off x="3508" y="2212"/>
                <a:ext cx="1728" cy="1728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  <a:alpha val="50195"/>
                </a:schemeClr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endParaRPr lang="x-none" altLang="x-none" sz="2396"/>
              </a:p>
            </p:txBody>
          </p:sp>
          <p:sp>
            <p:nvSpPr>
              <p:cNvPr id="36880" name="Oval 14"/>
              <p:cNvSpPr>
                <a:spLocks noChangeArrowheads="1"/>
              </p:cNvSpPr>
              <p:nvPr/>
            </p:nvSpPr>
            <p:spPr bwMode="auto">
              <a:xfrm>
                <a:off x="4324" y="3028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endParaRPr lang="x-none" altLang="x-none" sz="2396"/>
              </a:p>
            </p:txBody>
          </p:sp>
        </p:grpSp>
        <p:sp>
          <p:nvSpPr>
            <p:cNvPr id="36878" name="Text Box 15"/>
            <p:cNvSpPr txBox="1">
              <a:spLocks noChangeArrowheads="1"/>
            </p:cNvSpPr>
            <p:nvPr/>
          </p:nvSpPr>
          <p:spPr bwMode="auto">
            <a:xfrm>
              <a:off x="4481" y="2689"/>
              <a:ext cx="45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r>
                <a:rPr lang="en-US" altLang="x-none" sz="2396" dirty="0"/>
                <a:t>Bob</a:t>
              </a:r>
            </a:p>
          </p:txBody>
        </p:sp>
      </p:grp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3996151" y="3569642"/>
            <a:ext cx="2738129" cy="2738130"/>
            <a:chOff x="2596" y="2596"/>
            <a:chExt cx="1728" cy="1728"/>
          </a:xfrm>
        </p:grpSpPr>
        <p:sp>
          <p:nvSpPr>
            <p:cNvPr id="36874" name="Oval 20"/>
            <p:cNvSpPr>
              <a:spLocks noChangeArrowheads="1"/>
            </p:cNvSpPr>
            <p:nvPr/>
          </p:nvSpPr>
          <p:spPr bwMode="auto">
            <a:xfrm>
              <a:off x="2596" y="2596"/>
              <a:ext cx="1728" cy="1728"/>
            </a:xfrm>
            <a:prstGeom prst="ellipse">
              <a:avLst/>
            </a:prstGeom>
            <a:solidFill>
              <a:srgbClr val="66FF99">
                <a:alpha val="50195"/>
              </a:srgbClr>
            </a:solidFill>
            <a:ln w="12700">
              <a:solidFill>
                <a:srgbClr val="66FF99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endParaRPr lang="x-none" altLang="x-none" sz="2396"/>
            </a:p>
          </p:txBody>
        </p:sp>
        <p:sp>
          <p:nvSpPr>
            <p:cNvPr id="36875" name="Oval 21"/>
            <p:cNvSpPr>
              <a:spLocks noChangeArrowheads="1"/>
            </p:cNvSpPr>
            <p:nvPr/>
          </p:nvSpPr>
          <p:spPr bwMode="auto">
            <a:xfrm>
              <a:off x="3412" y="3412"/>
              <a:ext cx="96" cy="96"/>
            </a:xfrm>
            <a:prstGeom prst="ellipse">
              <a:avLst/>
            </a:prstGeom>
            <a:solidFill>
              <a:srgbClr val="438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endParaRPr lang="x-none" altLang="x-none" sz="2396"/>
            </a:p>
          </p:txBody>
        </p:sp>
        <p:sp>
          <p:nvSpPr>
            <p:cNvPr id="36876" name="Text Box 22"/>
            <p:cNvSpPr txBox="1">
              <a:spLocks noChangeArrowheads="1"/>
            </p:cNvSpPr>
            <p:nvPr/>
          </p:nvSpPr>
          <p:spPr bwMode="auto">
            <a:xfrm>
              <a:off x="3174" y="3626"/>
              <a:ext cx="623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r>
                <a:rPr lang="en-US" altLang="x-none" sz="2396" dirty="0"/>
                <a:t>Cathy</a:t>
              </a:r>
            </a:p>
          </p:txBody>
        </p:sp>
      </p:grpSp>
      <p:sp>
        <p:nvSpPr>
          <p:cNvPr id="36873" name="Freeform 24"/>
          <p:cNvSpPr>
            <a:spLocks/>
          </p:cNvSpPr>
          <p:nvPr/>
        </p:nvSpPr>
        <p:spPr bwMode="auto">
          <a:xfrm>
            <a:off x="693018" y="3682730"/>
            <a:ext cx="3650839" cy="545091"/>
          </a:xfrm>
          <a:custGeom>
            <a:avLst/>
            <a:gdLst>
              <a:gd name="T0" fmla="*/ 0 w 2304"/>
              <a:gd name="T1" fmla="*/ 2147483647 h 344"/>
              <a:gd name="T2" fmla="*/ 2147483647 w 2304"/>
              <a:gd name="T3" fmla="*/ 2147483647 h 344"/>
              <a:gd name="T4" fmla="*/ 2147483647 w 2304"/>
              <a:gd name="T5" fmla="*/ 2147483647 h 344"/>
              <a:gd name="T6" fmla="*/ 2147483647 w 2304"/>
              <a:gd name="T7" fmla="*/ 2147483647 h 344"/>
              <a:gd name="T8" fmla="*/ 2147483647 w 2304"/>
              <a:gd name="T9" fmla="*/ 2147483647 h 344"/>
              <a:gd name="T10" fmla="*/ 2147483647 w 2304"/>
              <a:gd name="T11" fmla="*/ 2147483647 h 344"/>
              <a:gd name="T12" fmla="*/ 2147483647 w 2304"/>
              <a:gd name="T13" fmla="*/ 2147483647 h 344"/>
              <a:gd name="T14" fmla="*/ 2147483647 w 2304"/>
              <a:gd name="T15" fmla="*/ 2147483647 h 344"/>
              <a:gd name="T16" fmla="*/ 2147483647 w 2304"/>
              <a:gd name="T17" fmla="*/ 2147483647 h 344"/>
              <a:gd name="T18" fmla="*/ 2147483647 w 2304"/>
              <a:gd name="T19" fmla="*/ 2147483647 h 344"/>
              <a:gd name="T20" fmla="*/ 2147483647 w 2304"/>
              <a:gd name="T21" fmla="*/ 2147483647 h 344"/>
              <a:gd name="T22" fmla="*/ 2147483647 w 2304"/>
              <a:gd name="T23" fmla="*/ 2147483647 h 344"/>
              <a:gd name="T24" fmla="*/ 2147483647 w 2304"/>
              <a:gd name="T25" fmla="*/ 2147483647 h 344"/>
              <a:gd name="T26" fmla="*/ 2147483647 w 2304"/>
              <a:gd name="T27" fmla="*/ 2147483647 h 344"/>
              <a:gd name="T28" fmla="*/ 2147483647 w 2304"/>
              <a:gd name="T29" fmla="*/ 2147483647 h 34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2304"/>
              <a:gd name="T46" fmla="*/ 0 h 344"/>
              <a:gd name="T47" fmla="*/ 2304 w 2304"/>
              <a:gd name="T48" fmla="*/ 344 h 34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2304" h="344">
                <a:moveTo>
                  <a:pt x="0" y="8"/>
                </a:moveTo>
                <a:cubicBezTo>
                  <a:pt x="104" y="8"/>
                  <a:pt x="208" y="8"/>
                  <a:pt x="288" y="8"/>
                </a:cubicBezTo>
                <a:cubicBezTo>
                  <a:pt x="368" y="8"/>
                  <a:pt x="416" y="8"/>
                  <a:pt x="480" y="8"/>
                </a:cubicBezTo>
                <a:cubicBezTo>
                  <a:pt x="544" y="8"/>
                  <a:pt x="616" y="0"/>
                  <a:pt x="672" y="8"/>
                </a:cubicBezTo>
                <a:cubicBezTo>
                  <a:pt x="728" y="16"/>
                  <a:pt x="776" y="24"/>
                  <a:pt x="816" y="56"/>
                </a:cubicBezTo>
                <a:cubicBezTo>
                  <a:pt x="856" y="88"/>
                  <a:pt x="872" y="160"/>
                  <a:pt x="912" y="200"/>
                </a:cubicBezTo>
                <a:cubicBezTo>
                  <a:pt x="952" y="240"/>
                  <a:pt x="1016" y="272"/>
                  <a:pt x="1056" y="296"/>
                </a:cubicBezTo>
                <a:cubicBezTo>
                  <a:pt x="1096" y="320"/>
                  <a:pt x="1112" y="344"/>
                  <a:pt x="1152" y="344"/>
                </a:cubicBezTo>
                <a:cubicBezTo>
                  <a:pt x="1192" y="344"/>
                  <a:pt x="1240" y="336"/>
                  <a:pt x="1296" y="296"/>
                </a:cubicBezTo>
                <a:cubicBezTo>
                  <a:pt x="1352" y="256"/>
                  <a:pt x="1440" y="144"/>
                  <a:pt x="1488" y="104"/>
                </a:cubicBezTo>
                <a:cubicBezTo>
                  <a:pt x="1536" y="64"/>
                  <a:pt x="1544" y="72"/>
                  <a:pt x="1584" y="56"/>
                </a:cubicBezTo>
                <a:cubicBezTo>
                  <a:pt x="1624" y="40"/>
                  <a:pt x="1656" y="16"/>
                  <a:pt x="1728" y="8"/>
                </a:cubicBezTo>
                <a:cubicBezTo>
                  <a:pt x="1800" y="0"/>
                  <a:pt x="1944" y="8"/>
                  <a:pt x="2016" y="8"/>
                </a:cubicBezTo>
                <a:cubicBezTo>
                  <a:pt x="2088" y="8"/>
                  <a:pt x="2112" y="8"/>
                  <a:pt x="2160" y="8"/>
                </a:cubicBezTo>
                <a:cubicBezTo>
                  <a:pt x="2208" y="8"/>
                  <a:pt x="2272" y="8"/>
                  <a:pt x="2304" y="8"/>
                </a:cubicBezTo>
              </a:path>
            </a:pathLst>
          </a:custGeom>
          <a:noFill/>
          <a:ln w="50800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996"/>
          </a:p>
        </p:txBody>
      </p:sp>
      <p:sp>
        <p:nvSpPr>
          <p:cNvPr id="23" name="TextBox 22"/>
          <p:cNvSpPr txBox="1"/>
          <p:nvPr/>
        </p:nvSpPr>
        <p:spPr>
          <a:xfrm>
            <a:off x="3981935" y="4036300"/>
            <a:ext cx="710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time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0612" y="2615732"/>
            <a:ext cx="16802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Throughput,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Alice to Bob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14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0.27448 -0.36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15" y="-182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2351580"/>
            <a:ext cx="4373648" cy="1492578"/>
          </a:xfrm>
        </p:spPr>
        <p:txBody>
          <a:bodyPr/>
          <a:lstStyle/>
          <a:p>
            <a:r>
              <a:rPr lang="en-US" altLang="x-none" dirty="0"/>
              <a:t>Impact of mobility on transmission is </a:t>
            </a:r>
            <a:r>
              <a:rPr lang="en-US" altLang="x-none" b="1" dirty="0"/>
              <a:t>complex:</a:t>
            </a:r>
          </a:p>
          <a:p>
            <a:pPr lvl="1"/>
            <a:r>
              <a:rPr lang="en-US" altLang="x-none" b="1" dirty="0">
                <a:solidFill>
                  <a:schemeClr val="accent6">
                    <a:lumMod val="75000"/>
                  </a:schemeClr>
                </a:solidFill>
              </a:rPr>
              <a:t>Multipath effects</a:t>
            </a: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Mobility matters, still!</a:t>
            </a:r>
          </a:p>
        </p:txBody>
      </p:sp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482345" y="6167129"/>
            <a:ext cx="410719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996"/>
          </a:p>
        </p:txBody>
      </p:sp>
      <p:sp>
        <p:nvSpPr>
          <p:cNvPr id="37893" name="Line 5"/>
          <p:cNvSpPr>
            <a:spLocks noChangeShapeType="1"/>
          </p:cNvSpPr>
          <p:nvPr/>
        </p:nvSpPr>
        <p:spPr bwMode="auto">
          <a:xfrm flipV="1">
            <a:off x="482345" y="5102301"/>
            <a:ext cx="0" cy="106482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996"/>
          </a:p>
        </p:txBody>
      </p:sp>
      <p:grpSp>
        <p:nvGrpSpPr>
          <p:cNvPr id="37894" name="Group 6"/>
          <p:cNvGrpSpPr>
            <a:grpSpLocks/>
          </p:cNvGrpSpPr>
          <p:nvPr/>
        </p:nvGrpSpPr>
        <p:grpSpPr bwMode="auto">
          <a:xfrm>
            <a:off x="5104414" y="2551152"/>
            <a:ext cx="2738129" cy="2738130"/>
            <a:chOff x="3028" y="1108"/>
            <a:chExt cx="1728" cy="1728"/>
          </a:xfrm>
        </p:grpSpPr>
        <p:grpSp>
          <p:nvGrpSpPr>
            <p:cNvPr id="37905" name="Group 7"/>
            <p:cNvGrpSpPr>
              <a:grpSpLocks/>
            </p:cNvGrpSpPr>
            <p:nvPr/>
          </p:nvGrpSpPr>
          <p:grpSpPr bwMode="auto">
            <a:xfrm>
              <a:off x="3028" y="1108"/>
              <a:ext cx="1728" cy="1728"/>
              <a:chOff x="3028" y="1780"/>
              <a:chExt cx="1728" cy="1728"/>
            </a:xfrm>
          </p:grpSpPr>
          <p:sp>
            <p:nvSpPr>
              <p:cNvPr id="37907" name="Oval 8"/>
              <p:cNvSpPr>
                <a:spLocks noChangeArrowheads="1"/>
              </p:cNvSpPr>
              <p:nvPr/>
            </p:nvSpPr>
            <p:spPr bwMode="auto">
              <a:xfrm>
                <a:off x="3028" y="1780"/>
                <a:ext cx="1728" cy="1728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  <a:alpha val="50195"/>
                </a:schemeClr>
              </a:solidFill>
              <a:ln w="127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endParaRPr lang="x-none" altLang="x-none" sz="2396"/>
              </a:p>
            </p:txBody>
          </p:sp>
          <p:sp>
            <p:nvSpPr>
              <p:cNvPr id="37908" name="Oval 9"/>
              <p:cNvSpPr>
                <a:spLocks noChangeArrowheads="1"/>
              </p:cNvSpPr>
              <p:nvPr/>
            </p:nvSpPr>
            <p:spPr bwMode="auto">
              <a:xfrm>
                <a:off x="3844" y="2596"/>
                <a:ext cx="96" cy="9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endParaRPr lang="x-none" altLang="x-none" sz="2396"/>
              </a:p>
            </p:txBody>
          </p:sp>
        </p:grpSp>
        <p:sp>
          <p:nvSpPr>
            <p:cNvPr id="37906" name="Text Box 10"/>
            <p:cNvSpPr txBox="1">
              <a:spLocks noChangeArrowheads="1"/>
            </p:cNvSpPr>
            <p:nvPr/>
          </p:nvSpPr>
          <p:spPr bwMode="auto">
            <a:xfrm>
              <a:off x="3335" y="1484"/>
              <a:ext cx="53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r>
                <a:rPr lang="en-US" altLang="x-none" sz="2396" dirty="0"/>
                <a:t>Alice</a:t>
              </a:r>
            </a:p>
          </p:txBody>
        </p:sp>
      </p:grpSp>
      <p:grpSp>
        <p:nvGrpSpPr>
          <p:cNvPr id="37895" name="Group 11"/>
          <p:cNvGrpSpPr>
            <a:grpSpLocks/>
          </p:cNvGrpSpPr>
          <p:nvPr/>
        </p:nvGrpSpPr>
        <p:grpSpPr bwMode="auto">
          <a:xfrm>
            <a:off x="5865006" y="3235683"/>
            <a:ext cx="2738129" cy="2738130"/>
            <a:chOff x="3508" y="1540"/>
            <a:chExt cx="1728" cy="1728"/>
          </a:xfrm>
        </p:grpSpPr>
        <p:grpSp>
          <p:nvGrpSpPr>
            <p:cNvPr id="37901" name="Group 12"/>
            <p:cNvGrpSpPr>
              <a:grpSpLocks/>
            </p:cNvGrpSpPr>
            <p:nvPr/>
          </p:nvGrpSpPr>
          <p:grpSpPr bwMode="auto">
            <a:xfrm>
              <a:off x="3508" y="1540"/>
              <a:ext cx="1728" cy="1728"/>
              <a:chOff x="3508" y="2212"/>
              <a:chExt cx="1728" cy="1728"/>
            </a:xfrm>
          </p:grpSpPr>
          <p:sp>
            <p:nvSpPr>
              <p:cNvPr id="37903" name="Oval 13"/>
              <p:cNvSpPr>
                <a:spLocks noChangeArrowheads="1"/>
              </p:cNvSpPr>
              <p:nvPr/>
            </p:nvSpPr>
            <p:spPr bwMode="auto">
              <a:xfrm>
                <a:off x="3508" y="2212"/>
                <a:ext cx="1728" cy="1728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  <a:alpha val="50195"/>
                </a:schemeClr>
              </a:solidFill>
              <a:ln w="12700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endParaRPr lang="x-none" altLang="x-none" sz="2396"/>
              </a:p>
            </p:txBody>
          </p:sp>
          <p:sp>
            <p:nvSpPr>
              <p:cNvPr id="37904" name="Oval 14"/>
              <p:cNvSpPr>
                <a:spLocks noChangeArrowheads="1"/>
              </p:cNvSpPr>
              <p:nvPr/>
            </p:nvSpPr>
            <p:spPr bwMode="auto">
              <a:xfrm>
                <a:off x="4324" y="3028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508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charset="0"/>
                  </a:defRPr>
                </a:lvl9pPr>
              </a:lstStyle>
              <a:p>
                <a:endParaRPr lang="x-none" altLang="x-none" sz="2396"/>
              </a:p>
            </p:txBody>
          </p:sp>
        </p:grpSp>
        <p:sp>
          <p:nvSpPr>
            <p:cNvPr id="37902" name="Text Box 15"/>
            <p:cNvSpPr txBox="1">
              <a:spLocks noChangeArrowheads="1"/>
            </p:cNvSpPr>
            <p:nvPr/>
          </p:nvSpPr>
          <p:spPr bwMode="auto">
            <a:xfrm>
              <a:off x="4420" y="2522"/>
              <a:ext cx="45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r>
                <a:rPr lang="en-US" altLang="x-none" sz="2396"/>
                <a:t>Bob</a:t>
              </a:r>
              <a:endParaRPr lang="en-US" altLang="x-none" sz="2396" dirty="0"/>
            </a:p>
          </p:txBody>
        </p:sp>
      </p:grpSp>
      <p:pic>
        <p:nvPicPr>
          <p:cNvPr id="391189" name="Picture 21" descr="j02129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5196" y="2059936"/>
            <a:ext cx="762176" cy="47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1190" name="Picture 22" descr="j02129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646475" y="2059936"/>
            <a:ext cx="762176" cy="47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1191" name="Picture 23" descr="j02129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6780" y="2059936"/>
            <a:ext cx="762177" cy="47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1192" name="Picture 24" descr="j02129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646475" y="2059936"/>
            <a:ext cx="762176" cy="47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0" name="Freeform 26"/>
          <p:cNvSpPr>
            <a:spLocks/>
          </p:cNvSpPr>
          <p:nvPr/>
        </p:nvSpPr>
        <p:spPr bwMode="auto">
          <a:xfrm>
            <a:off x="572556" y="5272163"/>
            <a:ext cx="3879017" cy="760591"/>
          </a:xfrm>
          <a:custGeom>
            <a:avLst/>
            <a:gdLst>
              <a:gd name="T0" fmla="*/ 0 w 2448"/>
              <a:gd name="T1" fmla="*/ 2147483647 h 480"/>
              <a:gd name="T2" fmla="*/ 2147483647 w 2448"/>
              <a:gd name="T3" fmla="*/ 2147483647 h 480"/>
              <a:gd name="T4" fmla="*/ 2147483647 w 2448"/>
              <a:gd name="T5" fmla="*/ 2147483647 h 480"/>
              <a:gd name="T6" fmla="*/ 2147483647 w 2448"/>
              <a:gd name="T7" fmla="*/ 2147483647 h 480"/>
              <a:gd name="T8" fmla="*/ 2147483647 w 2448"/>
              <a:gd name="T9" fmla="*/ 2147483647 h 480"/>
              <a:gd name="T10" fmla="*/ 2147483647 w 2448"/>
              <a:gd name="T11" fmla="*/ 2147483647 h 480"/>
              <a:gd name="T12" fmla="*/ 2147483647 w 2448"/>
              <a:gd name="T13" fmla="*/ 2147483647 h 480"/>
              <a:gd name="T14" fmla="*/ 2147483647 w 2448"/>
              <a:gd name="T15" fmla="*/ 2147483647 h 480"/>
              <a:gd name="T16" fmla="*/ 2147483647 w 2448"/>
              <a:gd name="T17" fmla="*/ 2147483647 h 480"/>
              <a:gd name="T18" fmla="*/ 2147483647 w 2448"/>
              <a:gd name="T19" fmla="*/ 2147483647 h 480"/>
              <a:gd name="T20" fmla="*/ 2147483647 w 2448"/>
              <a:gd name="T21" fmla="*/ 2147483647 h 480"/>
              <a:gd name="T22" fmla="*/ 2147483647 w 2448"/>
              <a:gd name="T23" fmla="*/ 2147483647 h 480"/>
              <a:gd name="T24" fmla="*/ 2147483647 w 2448"/>
              <a:gd name="T25" fmla="*/ 2147483647 h 480"/>
              <a:gd name="T26" fmla="*/ 2147483647 w 2448"/>
              <a:gd name="T27" fmla="*/ 2147483647 h 480"/>
              <a:gd name="T28" fmla="*/ 2147483647 w 2448"/>
              <a:gd name="T29" fmla="*/ 2147483647 h 480"/>
              <a:gd name="T30" fmla="*/ 2147483647 w 2448"/>
              <a:gd name="T31" fmla="*/ 2147483647 h 480"/>
              <a:gd name="T32" fmla="*/ 2147483647 w 2448"/>
              <a:gd name="T33" fmla="*/ 2147483647 h 480"/>
              <a:gd name="T34" fmla="*/ 2147483647 w 2448"/>
              <a:gd name="T35" fmla="*/ 2147483647 h 480"/>
              <a:gd name="T36" fmla="*/ 2147483647 w 2448"/>
              <a:gd name="T37" fmla="*/ 2147483647 h 480"/>
              <a:gd name="T38" fmla="*/ 2147483647 w 2448"/>
              <a:gd name="T39" fmla="*/ 2147483647 h 480"/>
              <a:gd name="T40" fmla="*/ 2147483647 w 2448"/>
              <a:gd name="T41" fmla="*/ 2147483647 h 480"/>
              <a:gd name="T42" fmla="*/ 2147483647 w 2448"/>
              <a:gd name="T43" fmla="*/ 2147483647 h 480"/>
              <a:gd name="T44" fmla="*/ 2147483647 w 2448"/>
              <a:gd name="T45" fmla="*/ 2147483647 h 480"/>
              <a:gd name="T46" fmla="*/ 2147483647 w 2448"/>
              <a:gd name="T47" fmla="*/ 2147483647 h 480"/>
              <a:gd name="T48" fmla="*/ 2147483647 w 2448"/>
              <a:gd name="T49" fmla="*/ 2147483647 h 480"/>
              <a:gd name="T50" fmla="*/ 2147483647 w 2448"/>
              <a:gd name="T51" fmla="*/ 2147483647 h 480"/>
              <a:gd name="T52" fmla="*/ 2147483647 w 2448"/>
              <a:gd name="T53" fmla="*/ 2147483647 h 480"/>
              <a:gd name="T54" fmla="*/ 2147483647 w 2448"/>
              <a:gd name="T55" fmla="*/ 2147483647 h 480"/>
              <a:gd name="T56" fmla="*/ 2147483647 w 2448"/>
              <a:gd name="T57" fmla="*/ 2147483647 h 480"/>
              <a:gd name="T58" fmla="*/ 2147483647 w 2448"/>
              <a:gd name="T59" fmla="*/ 2147483647 h 480"/>
              <a:gd name="T60" fmla="*/ 2147483647 w 2448"/>
              <a:gd name="T61" fmla="*/ 2147483647 h 480"/>
              <a:gd name="T62" fmla="*/ 2147483647 w 2448"/>
              <a:gd name="T63" fmla="*/ 2147483647 h 480"/>
              <a:gd name="T64" fmla="*/ 2147483647 w 2448"/>
              <a:gd name="T65" fmla="*/ 2147483647 h 480"/>
              <a:gd name="T66" fmla="*/ 2147483647 w 2448"/>
              <a:gd name="T67" fmla="*/ 2147483647 h 480"/>
              <a:gd name="T68" fmla="*/ 2147483647 w 2448"/>
              <a:gd name="T69" fmla="*/ 2147483647 h 480"/>
              <a:gd name="T70" fmla="*/ 2147483647 w 2448"/>
              <a:gd name="T71" fmla="*/ 2147483647 h 480"/>
              <a:gd name="T72" fmla="*/ 2147483647 w 2448"/>
              <a:gd name="T73" fmla="*/ 2147483647 h 480"/>
              <a:gd name="T74" fmla="*/ 2147483647 w 2448"/>
              <a:gd name="T75" fmla="*/ 2147483647 h 480"/>
              <a:gd name="T76" fmla="*/ 2147483647 w 2448"/>
              <a:gd name="T77" fmla="*/ 2147483647 h 480"/>
              <a:gd name="T78" fmla="*/ 2147483647 w 2448"/>
              <a:gd name="T79" fmla="*/ 2147483647 h 480"/>
              <a:gd name="T80" fmla="*/ 2147483647 w 2448"/>
              <a:gd name="T81" fmla="*/ 2147483647 h 480"/>
              <a:gd name="T82" fmla="*/ 2147483647 w 2448"/>
              <a:gd name="T83" fmla="*/ 2147483647 h 480"/>
              <a:gd name="T84" fmla="*/ 2147483647 w 2448"/>
              <a:gd name="T85" fmla="*/ 2147483647 h 480"/>
              <a:gd name="T86" fmla="*/ 2147483647 w 2448"/>
              <a:gd name="T87" fmla="*/ 2147483647 h 480"/>
              <a:gd name="T88" fmla="*/ 2147483647 w 2448"/>
              <a:gd name="T89" fmla="*/ 0 h 480"/>
              <a:gd name="T90" fmla="*/ 2147483647 w 2448"/>
              <a:gd name="T91" fmla="*/ 2147483647 h 480"/>
              <a:gd name="T92" fmla="*/ 2147483647 w 2448"/>
              <a:gd name="T93" fmla="*/ 2147483647 h 480"/>
              <a:gd name="T94" fmla="*/ 2147483647 w 2448"/>
              <a:gd name="T95" fmla="*/ 2147483647 h 480"/>
              <a:gd name="T96" fmla="*/ 2147483647 w 2448"/>
              <a:gd name="T97" fmla="*/ 0 h 480"/>
              <a:gd name="T98" fmla="*/ 2147483647 w 2448"/>
              <a:gd name="T99" fmla="*/ 2147483647 h 480"/>
              <a:gd name="T100" fmla="*/ 2147483647 w 2448"/>
              <a:gd name="T101" fmla="*/ 2147483647 h 480"/>
              <a:gd name="T102" fmla="*/ 2147483647 w 2448"/>
              <a:gd name="T103" fmla="*/ 2147483647 h 480"/>
              <a:gd name="T104" fmla="*/ 2147483647 w 2448"/>
              <a:gd name="T105" fmla="*/ 2147483647 h 480"/>
              <a:gd name="T106" fmla="*/ 2147483647 w 2448"/>
              <a:gd name="T107" fmla="*/ 2147483647 h 48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448"/>
              <a:gd name="T163" fmla="*/ 0 h 480"/>
              <a:gd name="T164" fmla="*/ 2448 w 2448"/>
              <a:gd name="T165" fmla="*/ 480 h 480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448" h="480">
                <a:moveTo>
                  <a:pt x="0" y="96"/>
                </a:moveTo>
                <a:lnTo>
                  <a:pt x="48" y="288"/>
                </a:lnTo>
                <a:lnTo>
                  <a:pt x="96" y="192"/>
                </a:lnTo>
                <a:lnTo>
                  <a:pt x="144" y="336"/>
                </a:lnTo>
                <a:lnTo>
                  <a:pt x="192" y="96"/>
                </a:lnTo>
                <a:lnTo>
                  <a:pt x="192" y="288"/>
                </a:lnTo>
                <a:lnTo>
                  <a:pt x="288" y="96"/>
                </a:lnTo>
                <a:lnTo>
                  <a:pt x="336" y="432"/>
                </a:lnTo>
                <a:lnTo>
                  <a:pt x="384" y="192"/>
                </a:lnTo>
                <a:lnTo>
                  <a:pt x="432" y="144"/>
                </a:lnTo>
                <a:lnTo>
                  <a:pt x="432" y="288"/>
                </a:lnTo>
                <a:lnTo>
                  <a:pt x="480" y="192"/>
                </a:lnTo>
                <a:lnTo>
                  <a:pt x="528" y="432"/>
                </a:lnTo>
                <a:lnTo>
                  <a:pt x="576" y="192"/>
                </a:lnTo>
                <a:lnTo>
                  <a:pt x="624" y="96"/>
                </a:lnTo>
                <a:lnTo>
                  <a:pt x="624" y="192"/>
                </a:lnTo>
                <a:lnTo>
                  <a:pt x="672" y="96"/>
                </a:lnTo>
                <a:lnTo>
                  <a:pt x="672" y="336"/>
                </a:lnTo>
                <a:lnTo>
                  <a:pt x="816" y="144"/>
                </a:lnTo>
                <a:lnTo>
                  <a:pt x="816" y="384"/>
                </a:lnTo>
                <a:lnTo>
                  <a:pt x="864" y="240"/>
                </a:lnTo>
                <a:lnTo>
                  <a:pt x="912" y="336"/>
                </a:lnTo>
                <a:lnTo>
                  <a:pt x="960" y="144"/>
                </a:lnTo>
                <a:lnTo>
                  <a:pt x="1008" y="288"/>
                </a:lnTo>
                <a:lnTo>
                  <a:pt x="1056" y="96"/>
                </a:lnTo>
                <a:lnTo>
                  <a:pt x="1104" y="432"/>
                </a:lnTo>
                <a:lnTo>
                  <a:pt x="1152" y="192"/>
                </a:lnTo>
                <a:lnTo>
                  <a:pt x="1200" y="240"/>
                </a:lnTo>
                <a:lnTo>
                  <a:pt x="1296" y="96"/>
                </a:lnTo>
                <a:lnTo>
                  <a:pt x="1344" y="288"/>
                </a:lnTo>
                <a:lnTo>
                  <a:pt x="1392" y="96"/>
                </a:lnTo>
                <a:lnTo>
                  <a:pt x="1392" y="336"/>
                </a:lnTo>
                <a:lnTo>
                  <a:pt x="1440" y="48"/>
                </a:lnTo>
                <a:lnTo>
                  <a:pt x="1440" y="384"/>
                </a:lnTo>
                <a:lnTo>
                  <a:pt x="1488" y="192"/>
                </a:lnTo>
                <a:lnTo>
                  <a:pt x="1536" y="432"/>
                </a:lnTo>
                <a:lnTo>
                  <a:pt x="1632" y="48"/>
                </a:lnTo>
                <a:lnTo>
                  <a:pt x="1680" y="240"/>
                </a:lnTo>
                <a:lnTo>
                  <a:pt x="1728" y="48"/>
                </a:lnTo>
                <a:lnTo>
                  <a:pt x="1776" y="480"/>
                </a:lnTo>
                <a:lnTo>
                  <a:pt x="1824" y="96"/>
                </a:lnTo>
                <a:lnTo>
                  <a:pt x="1872" y="192"/>
                </a:lnTo>
                <a:lnTo>
                  <a:pt x="1872" y="48"/>
                </a:lnTo>
                <a:lnTo>
                  <a:pt x="1920" y="288"/>
                </a:lnTo>
                <a:lnTo>
                  <a:pt x="1968" y="0"/>
                </a:lnTo>
                <a:lnTo>
                  <a:pt x="2016" y="384"/>
                </a:lnTo>
                <a:lnTo>
                  <a:pt x="2064" y="144"/>
                </a:lnTo>
                <a:lnTo>
                  <a:pt x="2160" y="480"/>
                </a:lnTo>
                <a:lnTo>
                  <a:pt x="2208" y="0"/>
                </a:lnTo>
                <a:lnTo>
                  <a:pt x="2256" y="288"/>
                </a:lnTo>
                <a:lnTo>
                  <a:pt x="2256" y="144"/>
                </a:lnTo>
                <a:lnTo>
                  <a:pt x="2352" y="384"/>
                </a:lnTo>
                <a:lnTo>
                  <a:pt x="2400" y="96"/>
                </a:lnTo>
                <a:lnTo>
                  <a:pt x="2448" y="384"/>
                </a:lnTo>
              </a:path>
            </a:pathLst>
          </a:custGeom>
          <a:noFill/>
          <a:ln w="50800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996"/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6111975" y="1712165"/>
            <a:ext cx="987771" cy="46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US" altLang="x-none" sz="2396"/>
              <a:t>Cathy</a:t>
            </a:r>
            <a:endParaRPr lang="en-US" altLang="x-none" sz="2396" dirty="0"/>
          </a:p>
        </p:txBody>
      </p:sp>
      <p:sp>
        <p:nvSpPr>
          <p:cNvPr id="25" name="TextBox 24"/>
          <p:cNvSpPr txBox="1"/>
          <p:nvPr/>
        </p:nvSpPr>
        <p:spPr>
          <a:xfrm>
            <a:off x="3890756" y="6215264"/>
            <a:ext cx="7104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time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69939" y="4326863"/>
            <a:ext cx="16802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Throughput,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Alice to Bob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88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0162 L -0.39074 -0.00162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91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756E-6 -2.97853E-7 L 0.38261 -2.97853E-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1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-0.00162 L -0.39074 -0.0016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91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756E-6 -2.97853E-7 L 0.38261 -2.97853E-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91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1447800"/>
            <a:ext cx="8763000" cy="50292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sz="3200" spc="-1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do wireless</a:t>
            </a:r>
            <a:r>
              <a:rPr lang="zh-CN" altLang="en-US" sz="3200" spc="-1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3200" spc="-1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wired networks differ?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altLang="zh-CN" sz="32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1" dirty="0"/>
              <a:t>What makes wireless interesting?</a:t>
            </a:r>
          </a:p>
          <a:p>
            <a:pPr lvl="1"/>
            <a:r>
              <a:rPr lang="en-US" altLang="zh-CN" sz="3200" b="1" dirty="0"/>
              <a:t>Deep intellectual challenges</a:t>
            </a:r>
          </a:p>
          <a:p>
            <a:pPr lvl="1"/>
            <a:r>
              <a:rPr lang="en-US" altLang="zh-CN" sz="3200" dirty="0"/>
              <a:t>Cross-layer design</a:t>
            </a:r>
          </a:p>
          <a:p>
            <a:pPr marL="514350" indent="-514350">
              <a:buFont typeface="+mj-lt"/>
              <a:buAutoNum type="arabicPeriod"/>
            </a:pPr>
            <a:endParaRPr lang="en-US" altLang="zh-CN" sz="32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3200" dirty="0"/>
              <a:t>What new services does wireless enable?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Today</a:t>
            </a:r>
            <a:endParaRPr lang="en-US" altLang="x-non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006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things are well understood…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5425" y="1470345"/>
            <a:ext cx="8686358" cy="50066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Q: </a:t>
            </a:r>
            <a:r>
              <a:rPr lang="en-US" sz="2800" i="1" dirty="0"/>
              <a:t>What’s the </a:t>
            </a:r>
            <a:r>
              <a:rPr lang="en-US" sz="2800" i="1" u="sng" dirty="0"/>
              <a:t>capacity</a:t>
            </a:r>
            <a:r>
              <a:rPr lang="en-US" sz="2800" i="1" dirty="0"/>
              <a:t> of a point-to-point link?</a:t>
            </a:r>
          </a:p>
          <a:p>
            <a:pPr lvl="1"/>
            <a:r>
              <a:rPr lang="en-US" sz="2800" b="1" dirty="0"/>
              <a:t>Bits/second </a:t>
            </a:r>
            <a:r>
              <a:rPr lang="en-US" sz="2800" dirty="0"/>
              <a:t>can ”reliably” communicate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Before Shannon:</a:t>
            </a:r>
          </a:p>
          <a:p>
            <a:pPr lvl="1"/>
            <a:r>
              <a:rPr lang="en-US" sz="2800" i="1" dirty="0"/>
              <a:t>Only way to make probability of bit error arbitrarily small is to reduce the rate of communication.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After Shannon (with some assumptions):</a:t>
            </a:r>
          </a:p>
          <a:p>
            <a:pPr lvl="1"/>
            <a:r>
              <a:rPr lang="en-US" sz="2800" b="1" dirty="0"/>
              <a:t>Up to some rate </a:t>
            </a:r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US" sz="2800" b="1" dirty="0"/>
              <a:t> (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Shannon Capacity</a:t>
            </a:r>
            <a:r>
              <a:rPr lang="en-US" sz="2800" b="1" dirty="0"/>
              <a:t>), coding </a:t>
            </a:r>
            <a:r>
              <a:rPr lang="en-US" sz="2800" b="1" u="sng" dirty="0"/>
              <a:t>can</a:t>
            </a:r>
            <a:r>
              <a:rPr lang="en-US" sz="2800" b="1" dirty="0"/>
              <a:t> make chance of  bit error arbitrary small!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59" r="983"/>
          <a:stretch/>
        </p:blipFill>
        <p:spPr>
          <a:xfrm>
            <a:off x="7466892" y="1470345"/>
            <a:ext cx="1374891" cy="1970279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00562-6296-9E41-94C7-4DAE5BF4E44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2924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…others aren’t understood well at all!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431983"/>
            <a:ext cx="8489950" cy="5607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Q: What’s the capacity of a wireless </a:t>
            </a:r>
            <a:r>
              <a:rPr lang="en-US" b="1" i="1" dirty="0"/>
              <a:t>network</a:t>
            </a:r>
            <a:r>
              <a:rPr lang="en-US" i="1" dirty="0"/>
              <a:t>?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782778" y="1906280"/>
            <a:ext cx="5502244" cy="3267641"/>
            <a:chOff x="357718" y="1273730"/>
            <a:chExt cx="9197446" cy="546993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7718" y="1273730"/>
              <a:ext cx="9197446" cy="546993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28534" y="4027934"/>
              <a:ext cx="878259" cy="87825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86397" y="4074941"/>
              <a:ext cx="1214838" cy="121483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71559" y="3310525"/>
              <a:ext cx="1214838" cy="121483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4962" y="3917944"/>
              <a:ext cx="1214838" cy="121483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95769" y="3396400"/>
              <a:ext cx="1214838" cy="121483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96252" y="2415652"/>
              <a:ext cx="523548" cy="52354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9800" y="3134626"/>
              <a:ext cx="523548" cy="52354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4962" y="2817078"/>
              <a:ext cx="523548" cy="52354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5922" y="2555304"/>
              <a:ext cx="523548" cy="52354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33995" y="1630330"/>
              <a:ext cx="523548" cy="52354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88714" y="2153878"/>
              <a:ext cx="523548" cy="52354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62849" y="2129370"/>
              <a:ext cx="523548" cy="52354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50328" y="2123097"/>
              <a:ext cx="523548" cy="52354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15753" y="2714096"/>
              <a:ext cx="523548" cy="52354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33995" y="2293530"/>
              <a:ext cx="523548" cy="52354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61706" y="2939200"/>
              <a:ext cx="523548" cy="5235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47028" y="2676359"/>
              <a:ext cx="523548" cy="5235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88232" y="2911474"/>
              <a:ext cx="523548" cy="523548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7718" y="2452322"/>
              <a:ext cx="523548" cy="52354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16748" y="3540668"/>
              <a:ext cx="534272" cy="534273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5784" y="5132781"/>
              <a:ext cx="1090469" cy="109047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86397" y="5289778"/>
              <a:ext cx="1090469" cy="1090470"/>
            </a:xfrm>
            <a:prstGeom prst="rect">
              <a:avLst/>
            </a:prstGeom>
          </p:spPr>
        </p:pic>
      </p:grpSp>
      <p:sp>
        <p:nvSpPr>
          <p:cNvPr id="4" name="Oval 3"/>
          <p:cNvSpPr/>
          <p:nvPr/>
        </p:nvSpPr>
        <p:spPr>
          <a:xfrm>
            <a:off x="3091584" y="3101447"/>
            <a:ext cx="1042431" cy="1042431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81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52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028718" y="3746740"/>
            <a:ext cx="1042431" cy="1042431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81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52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3403397" y="3447648"/>
            <a:ext cx="331290" cy="432316"/>
          </a:xfrm>
          <a:prstGeom prst="straightConnector1">
            <a:avLst/>
          </a:prstGeom>
          <a:ln w="57150" cmpd="sng">
            <a:solidFill>
              <a:srgbClr val="FFFF00"/>
            </a:solidFill>
            <a:prstDash val="sys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2314234" y="3950342"/>
            <a:ext cx="334052" cy="659395"/>
          </a:xfrm>
          <a:prstGeom prst="straightConnector1">
            <a:avLst/>
          </a:prstGeom>
          <a:ln w="57150" cmpd="sng">
            <a:solidFill>
              <a:srgbClr val="FFFF00"/>
            </a:solidFill>
            <a:prstDash val="sys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6020677" y="3647404"/>
            <a:ext cx="1562162" cy="1562162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81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52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6786334" y="3971265"/>
            <a:ext cx="173904" cy="580310"/>
          </a:xfrm>
          <a:prstGeom prst="straightConnector1">
            <a:avLst/>
          </a:prstGeom>
          <a:ln w="57150" cmpd="sng">
            <a:solidFill>
              <a:srgbClr val="FFFF00"/>
            </a:solidFill>
            <a:prstDash val="sysDash"/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2400" y="5407648"/>
            <a:ext cx="8270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+mn-lt"/>
                <a:cs typeface="Constantia"/>
              </a:rPr>
              <a:t>A [Information Theory]: “  ”</a:t>
            </a:r>
          </a:p>
          <a:p>
            <a:pPr algn="l"/>
            <a:r>
              <a:rPr lang="en-US" sz="2400" dirty="0">
                <a:latin typeface="+mn-lt"/>
                <a:cs typeface="Constantia"/>
              </a:rPr>
              <a:t>A [Computer Networks]: “Let’s build a better medium access control protocol!”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8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Mobile connectivity for people:</a:t>
            </a:r>
            <a:br>
              <a:rPr lang="en-US" sz="3600" dirty="0"/>
            </a:br>
            <a:r>
              <a:rPr lang="en-US" sz="3600" dirty="0"/>
              <a:t>Increased wireless demand </a:t>
            </a:r>
          </a:p>
        </p:txBody>
      </p:sp>
      <p:pic>
        <p:nvPicPr>
          <p:cNvPr id="5" name="Picture 4" descr="SC1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" y="1590328"/>
            <a:ext cx="6056041" cy="3023236"/>
          </a:xfrm>
          <a:prstGeom prst="rect">
            <a:avLst/>
          </a:prstGeom>
        </p:spPr>
      </p:pic>
      <p:pic>
        <p:nvPicPr>
          <p:cNvPr id="6" name="Picture 5" descr="SC2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9359" y="3443891"/>
            <a:ext cx="6056041" cy="302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8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1447800"/>
            <a:ext cx="8763000" cy="50292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sz="3200" spc="-1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do wireless</a:t>
            </a:r>
            <a:r>
              <a:rPr lang="zh-CN" altLang="en-US" sz="3200" spc="-1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3200" spc="-1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wired networks differ?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altLang="zh-CN" sz="32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1" dirty="0"/>
              <a:t>What makes wireless interesting?</a:t>
            </a:r>
          </a:p>
          <a:p>
            <a:pPr lvl="1"/>
            <a:r>
              <a:rPr lang="en-US" altLang="zh-CN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Deep Intellectual challenges</a:t>
            </a:r>
          </a:p>
          <a:p>
            <a:pPr lvl="1"/>
            <a:r>
              <a:rPr lang="en-US" altLang="zh-CN" sz="3200" b="1" dirty="0"/>
              <a:t>Cross-layer design</a:t>
            </a:r>
          </a:p>
          <a:p>
            <a:pPr marL="514350" indent="-514350">
              <a:buFont typeface="+mj-lt"/>
              <a:buAutoNum type="arabicPeriod"/>
            </a:pPr>
            <a:endParaRPr lang="en-US" altLang="zh-CN" sz="32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3200" dirty="0"/>
              <a:t>What new services does wireless enable?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Today</a:t>
            </a:r>
            <a:endParaRPr lang="en-US" altLang="x-non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8011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55425" y="1470346"/>
            <a:ext cx="4340375" cy="912636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Traditional approach: </a:t>
            </a:r>
            <a:r>
              <a:rPr lang="en-US" dirty="0"/>
              <a:t>Optimize </a:t>
            </a:r>
            <a:r>
              <a:rPr lang="en-US" b="1" dirty="0"/>
              <a:t>within</a:t>
            </a:r>
            <a:r>
              <a:rPr lang="en-US" dirty="0"/>
              <a:t> layers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199" y="1470346"/>
            <a:ext cx="4263565" cy="912636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New Approach: </a:t>
            </a:r>
            <a:r>
              <a:rPr lang="en-US" dirty="0"/>
              <a:t>Design and optimize </a:t>
            </a:r>
            <a:r>
              <a:rPr lang="en-US" b="1" dirty="0"/>
              <a:t>across</a:t>
            </a:r>
            <a:r>
              <a:rPr lang="en-US" dirty="0"/>
              <a:t> layers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argument for cross-layer design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5043055" y="2452257"/>
            <a:ext cx="3477490" cy="3816800"/>
            <a:chOff x="5043055" y="2452257"/>
            <a:chExt cx="3477490" cy="3816800"/>
          </a:xfrm>
        </p:grpSpPr>
        <p:sp>
          <p:nvSpPr>
            <p:cNvPr id="8" name="Rectangle 7"/>
            <p:cNvSpPr/>
            <p:nvPr/>
          </p:nvSpPr>
          <p:spPr>
            <a:xfrm>
              <a:off x="5043055" y="3105938"/>
              <a:ext cx="3477490" cy="1052946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b="0" dirty="0">
                  <a:solidFill>
                    <a:schemeClr val="tx1"/>
                  </a:solidFill>
                </a:rPr>
                <a:t>End-to-End (including Transport)</a:t>
              </a:r>
              <a:endParaRPr lang="en-US" sz="2800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43055" y="4163165"/>
              <a:ext cx="3477490" cy="105294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b="0" dirty="0">
                  <a:solidFill>
                    <a:schemeClr val="tx1"/>
                  </a:solidFill>
                  <a:latin typeface="+mn-lt"/>
                </a:rPr>
                <a:t>Communications and Coding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43055" y="5216111"/>
              <a:ext cx="3477490" cy="105294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b="0" dirty="0">
                  <a:solidFill>
                    <a:schemeClr val="tx1"/>
                  </a:solidFill>
                  <a:latin typeface="+mn-lt"/>
                </a:rPr>
                <a:t>Radio Hardware, Antennas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43055" y="2452257"/>
              <a:ext cx="3477490" cy="6494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b="0">
                  <a:solidFill>
                    <a:schemeClr val="tx1"/>
                  </a:solidFill>
                </a:rPr>
                <a:t>Applications</a:t>
              </a:r>
              <a:endParaRPr lang="en-US" sz="2800" b="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512618" y="3105938"/>
            <a:ext cx="3477490" cy="1052946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0" dirty="0">
                <a:solidFill>
                  <a:schemeClr val="tx1"/>
                </a:solidFill>
              </a:rPr>
              <a:t>Transport Layer</a:t>
            </a:r>
            <a:endParaRPr lang="en-US" sz="2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2618" y="4163165"/>
            <a:ext cx="3477490" cy="105294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0" dirty="0">
                <a:solidFill>
                  <a:schemeClr val="tx1"/>
                </a:solidFill>
                <a:latin typeface="+mn-lt"/>
              </a:rPr>
              <a:t>Network Layer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2618" y="5216111"/>
            <a:ext cx="3477490" cy="10529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0" dirty="0">
                <a:solidFill>
                  <a:schemeClr val="tx1"/>
                </a:solidFill>
                <a:latin typeface="+mn-lt"/>
              </a:rPr>
              <a:t>Physical Layer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2618" y="2452257"/>
            <a:ext cx="3477490" cy="649400"/>
          </a:xfrm>
          <a:prstGeom prst="rect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0">
                <a:solidFill>
                  <a:schemeClr val="tx1"/>
                </a:solidFill>
              </a:rPr>
              <a:t>Applications</a:t>
            </a:r>
            <a:endParaRPr lang="en-US" sz="2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Diagonal Stripe 15"/>
          <p:cNvSpPr/>
          <p:nvPr/>
        </p:nvSpPr>
        <p:spPr>
          <a:xfrm>
            <a:off x="5043055" y="2432609"/>
            <a:ext cx="3477490" cy="3836448"/>
          </a:xfrm>
          <a:prstGeom prst="diagStripe">
            <a:avLst>
              <a:gd name="adj" fmla="val 59751"/>
            </a:avLst>
          </a:prstGeom>
          <a:solidFill>
            <a:schemeClr val="accent6">
              <a:lumMod val="40000"/>
              <a:lumOff val="60000"/>
              <a:alpha val="59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>
                <a:rot lat="0" lon="0" rev="2700000"/>
              </a:camera>
              <a:lightRig rig="threePt" dir="t"/>
            </a:scene3d>
          </a:bodyPr>
          <a:lstStyle/>
          <a:p>
            <a:pPr algn="ctr"/>
            <a:r>
              <a:rPr lang="en-US" sz="2800">
                <a:solidFill>
                  <a:schemeClr val="tx1"/>
                </a:solidFill>
                <a:latin typeface="+mn-lt"/>
              </a:rPr>
              <a:t>Cross-layer designs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579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4000" dirty="0"/>
              <a:t>Why is layer separation </a:t>
            </a:r>
            <a:r>
              <a:rPr lang="en-US" sz="4000" b="1" dirty="0">
                <a:solidFill>
                  <a:srgbClr val="FF0000"/>
                </a:solidFill>
              </a:rPr>
              <a:t>sub-optimal?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371600" y="4406900"/>
            <a:ext cx="7772400" cy="13620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why is point-to-point </a:t>
            </a:r>
          </a:p>
        </p:txBody>
      </p:sp>
    </p:spTree>
    <p:extLst>
      <p:ext uri="{BB962C8B-B14F-4D97-AF65-F5344CB8AC3E}">
        <p14:creationId xmlns:p14="http://schemas.microsoft.com/office/powerpoint/2010/main" val="18894824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Scenario: Laptop in a “dead spot”</a:t>
            </a: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36618" y="1528101"/>
            <a:ext cx="1223603" cy="122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218" y="3505362"/>
            <a:ext cx="1630795" cy="146071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332226" y="2295262"/>
            <a:ext cx="3949037" cy="3949037"/>
            <a:chOff x="2832763" y="1557384"/>
            <a:chExt cx="3949037" cy="3949037"/>
          </a:xfrm>
        </p:grpSpPr>
        <p:sp>
          <p:nvSpPr>
            <p:cNvPr id="15" name="Oval 14"/>
            <p:cNvSpPr/>
            <p:nvPr/>
          </p:nvSpPr>
          <p:spPr>
            <a:xfrm>
              <a:off x="4215043" y="2960572"/>
              <a:ext cx="1061547" cy="1061547"/>
            </a:xfrm>
            <a:prstGeom prst="ellipse">
              <a:avLst/>
            </a:prstGeom>
            <a:noFill/>
            <a:ln w="57150">
              <a:solidFill>
                <a:schemeClr val="tx1">
                  <a:alpha val="8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754283" y="2499812"/>
              <a:ext cx="1983066" cy="1983066"/>
            </a:xfrm>
            <a:prstGeom prst="ellipse">
              <a:avLst/>
            </a:prstGeom>
            <a:noFill/>
            <a:ln w="57150">
              <a:solidFill>
                <a:schemeClr val="tx1">
                  <a:alpha val="54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3293523" y="2028598"/>
              <a:ext cx="2925495" cy="2925495"/>
            </a:xfrm>
            <a:prstGeom prst="ellipse">
              <a:avLst/>
            </a:prstGeom>
            <a:noFill/>
            <a:ln w="57150">
              <a:solidFill>
                <a:schemeClr val="tx1">
                  <a:alpha val="28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2832763" y="1557384"/>
              <a:ext cx="3949037" cy="3949037"/>
            </a:xfrm>
            <a:prstGeom prst="ellipse">
              <a:avLst/>
            </a:prstGeom>
            <a:noFill/>
            <a:ln w="57150">
              <a:solidFill>
                <a:schemeClr val="tx1">
                  <a:alpha val="24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88078" y="2710636"/>
            <a:ext cx="2527004" cy="471214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01010110111</a:t>
            </a:r>
            <a:endParaRPr lang="en-US" sz="2800" b="0" dirty="0">
              <a:solidFill>
                <a:schemeClr val="tx1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21" name="Cross 20"/>
          <p:cNvSpPr/>
          <p:nvPr/>
        </p:nvSpPr>
        <p:spPr>
          <a:xfrm rot="18900000">
            <a:off x="622729" y="2870691"/>
            <a:ext cx="338086" cy="338086"/>
          </a:xfrm>
          <a:prstGeom prst="plus">
            <a:avLst>
              <a:gd name="adj" fmla="val 36962"/>
            </a:avLst>
          </a:prstGeom>
          <a:solidFill>
            <a:srgbClr val="FF00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53327" y="3412146"/>
            <a:ext cx="3439643" cy="12676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n-lt"/>
              </a:rPr>
              <a:t>With layer separation: 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A few bit errors </a:t>
            </a:r>
            <a:r>
              <a:rPr lang="en-US" sz="2400" b="0" dirty="0">
                <a:solidFill>
                  <a:schemeClr val="tx1"/>
                </a:solidFill>
                <a:latin typeface="+mn-lt"/>
                <a:sym typeface="Wingdings"/>
              </a:rPr>
              <a:t> </a:t>
            </a:r>
            <a:r>
              <a:rPr lang="en-US" sz="2400" dirty="0">
                <a:solidFill>
                  <a:srgbClr val="FF0000"/>
                </a:solidFill>
                <a:latin typeface="+mn-lt"/>
                <a:sym typeface="Wingdings"/>
              </a:rPr>
              <a:t>persistent loss</a:t>
            </a:r>
            <a:endParaRPr lang="en-US" sz="2400" dirty="0">
              <a:solidFill>
                <a:srgbClr val="FF0000"/>
              </a:solidFill>
              <a:latin typeface="+mn-lt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294453" y="1528100"/>
            <a:ext cx="3439643" cy="4635085"/>
            <a:chOff x="5294453" y="1528100"/>
            <a:chExt cx="3439643" cy="4635085"/>
          </a:xfrm>
        </p:grpSpPr>
        <p:pic>
          <p:nvPicPr>
            <p:cNvPr id="7" name="Content Placeholder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5738306" y="1528100"/>
              <a:ext cx="1223603" cy="12236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Rectangle 21"/>
            <p:cNvSpPr/>
            <p:nvPr/>
          </p:nvSpPr>
          <p:spPr>
            <a:xfrm>
              <a:off x="5656041" y="2712070"/>
              <a:ext cx="2527004" cy="47121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b="0">
                  <a:solidFill>
                    <a:schemeClr val="tx1"/>
                  </a:solidFill>
                  <a:latin typeface="Andale Mono" charset="0"/>
                  <a:ea typeface="Andale Mono" charset="0"/>
                  <a:cs typeface="Andale Mono" charset="0"/>
                </a:rPr>
                <a:t>01010110111</a:t>
              </a:r>
              <a:endParaRPr lang="en-US" sz="2800" b="0" dirty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endParaRPr>
            </a:p>
          </p:txBody>
        </p:sp>
        <p:sp>
          <p:nvSpPr>
            <p:cNvPr id="23" name="Cross 22"/>
            <p:cNvSpPr/>
            <p:nvPr/>
          </p:nvSpPr>
          <p:spPr>
            <a:xfrm rot="18900000">
              <a:off x="7817305" y="2852048"/>
              <a:ext cx="338086" cy="338086"/>
            </a:xfrm>
            <a:prstGeom prst="plus">
              <a:avLst>
                <a:gd name="adj" fmla="val 36962"/>
              </a:avLst>
            </a:prstGeom>
            <a:solidFill>
              <a:srgbClr val="FF0000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294453" y="4895561"/>
              <a:ext cx="3439643" cy="126762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400" b="0" dirty="0">
                  <a:solidFill>
                    <a:schemeClr val="tx1"/>
                  </a:solidFill>
                  <a:latin typeface="+mn-lt"/>
                </a:rPr>
                <a:t>But </a:t>
              </a:r>
              <a:r>
                <a:rPr lang="en-US" sz="2400" dirty="0">
                  <a:solidFill>
                    <a:schemeClr val="tx1"/>
                  </a:solidFill>
                  <a:latin typeface="+mn-lt"/>
                </a:rPr>
                <a:t>two access points </a:t>
              </a:r>
              <a:r>
                <a:rPr lang="en-US" sz="2400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unlikely</a:t>
              </a:r>
              <a:r>
                <a:rPr lang="en-US" sz="2400" b="0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 </a:t>
              </a:r>
              <a:r>
                <a:rPr lang="en-US" sz="2400" b="0" dirty="0">
                  <a:solidFill>
                    <a:schemeClr val="tx1"/>
                  </a:solidFill>
                  <a:latin typeface="+mn-lt"/>
                </a:rPr>
                <a:t>to experience error in the </a:t>
              </a:r>
              <a:r>
                <a:rPr lang="en-US" sz="2400" dirty="0">
                  <a:solidFill>
                    <a:schemeClr val="tx1"/>
                  </a:solidFill>
                  <a:latin typeface="+mn-lt"/>
                </a:rPr>
                <a:t>same bit</a:t>
              </a:r>
              <a:endParaRPr lang="en-US" sz="2400" dirty="0">
                <a:solidFill>
                  <a:srgbClr val="FF000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149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152400" y="5159162"/>
            <a:ext cx="8763000" cy="1317838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Physical layer </a:t>
            </a:r>
            <a:r>
              <a:rPr lang="en-US" dirty="0"/>
              <a:t>delivers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partially-correct packets</a:t>
            </a:r>
          </a:p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Link/network layers </a:t>
            </a:r>
            <a:r>
              <a:rPr lang="en-US" b="1" dirty="0"/>
              <a:t>combine correct bits </a:t>
            </a:r>
            <a:r>
              <a:rPr lang="en-US" dirty="0"/>
              <a:t>across different access points to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correct errors</a:t>
            </a:r>
          </a:p>
          <a:p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Solution: A cross-layer Approach</a:t>
            </a: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36618" y="1528101"/>
            <a:ext cx="1223603" cy="122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218" y="3505362"/>
            <a:ext cx="1630795" cy="146071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332226" y="2295262"/>
            <a:ext cx="3949037" cy="3949037"/>
            <a:chOff x="2832763" y="1557384"/>
            <a:chExt cx="3949037" cy="3949037"/>
          </a:xfrm>
        </p:grpSpPr>
        <p:sp>
          <p:nvSpPr>
            <p:cNvPr id="15" name="Oval 14"/>
            <p:cNvSpPr/>
            <p:nvPr/>
          </p:nvSpPr>
          <p:spPr>
            <a:xfrm>
              <a:off x="4215043" y="2960572"/>
              <a:ext cx="1061547" cy="1061547"/>
            </a:xfrm>
            <a:prstGeom prst="ellipse">
              <a:avLst/>
            </a:prstGeom>
            <a:noFill/>
            <a:ln w="57150">
              <a:solidFill>
                <a:schemeClr val="tx1">
                  <a:alpha val="8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754283" y="2499812"/>
              <a:ext cx="1983066" cy="1983066"/>
            </a:xfrm>
            <a:prstGeom prst="ellipse">
              <a:avLst/>
            </a:prstGeom>
            <a:noFill/>
            <a:ln w="57150">
              <a:solidFill>
                <a:schemeClr val="tx1">
                  <a:alpha val="54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3293523" y="2028598"/>
              <a:ext cx="2925495" cy="2925495"/>
            </a:xfrm>
            <a:prstGeom prst="ellipse">
              <a:avLst/>
            </a:prstGeom>
            <a:noFill/>
            <a:ln w="57150">
              <a:solidFill>
                <a:schemeClr val="tx1">
                  <a:alpha val="28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2832763" y="1557384"/>
              <a:ext cx="3949037" cy="3949037"/>
            </a:xfrm>
            <a:prstGeom prst="ellipse">
              <a:avLst/>
            </a:prstGeom>
            <a:noFill/>
            <a:ln w="57150">
              <a:solidFill>
                <a:schemeClr val="tx1">
                  <a:alpha val="24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388078" y="2710636"/>
            <a:ext cx="2527004" cy="471214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01010110111</a:t>
            </a:r>
            <a:endParaRPr lang="en-US" sz="2800" b="0" dirty="0">
              <a:solidFill>
                <a:schemeClr val="tx1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21" name="Cross 20"/>
          <p:cNvSpPr/>
          <p:nvPr/>
        </p:nvSpPr>
        <p:spPr>
          <a:xfrm rot="18900000">
            <a:off x="622729" y="2870691"/>
            <a:ext cx="338086" cy="338086"/>
          </a:xfrm>
          <a:prstGeom prst="plus">
            <a:avLst>
              <a:gd name="adj" fmla="val 36962"/>
            </a:avLst>
          </a:prstGeom>
          <a:solidFill>
            <a:srgbClr val="FF00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38306" y="1528100"/>
            <a:ext cx="1223603" cy="122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5656041" y="2712070"/>
            <a:ext cx="2527004" cy="471214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01010110111</a:t>
            </a:r>
            <a:endParaRPr lang="en-US" sz="2800" b="0" dirty="0">
              <a:solidFill>
                <a:schemeClr val="tx1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23" name="Cross 22"/>
          <p:cNvSpPr/>
          <p:nvPr/>
        </p:nvSpPr>
        <p:spPr>
          <a:xfrm rot="18900000">
            <a:off x="7817305" y="2852048"/>
            <a:ext cx="338086" cy="338086"/>
          </a:xfrm>
          <a:prstGeom prst="plus">
            <a:avLst>
              <a:gd name="adj" fmla="val 36962"/>
            </a:avLst>
          </a:prstGeom>
          <a:solidFill>
            <a:srgbClr val="FF0000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5" name="Straight Connector 4"/>
          <p:cNvCxnSpPr>
            <a:stCxn id="6" idx="3"/>
            <a:endCxn id="7" idx="1"/>
          </p:cNvCxnSpPr>
          <p:nvPr/>
        </p:nvCxnSpPr>
        <p:spPr>
          <a:xfrm flipV="1">
            <a:off x="3260221" y="2139902"/>
            <a:ext cx="2478085" cy="1"/>
          </a:xfrm>
          <a:prstGeom prst="line">
            <a:avLst/>
          </a:prstGeom>
          <a:ln w="76200">
            <a:prstDash val="soli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70487" y="1600803"/>
            <a:ext cx="2693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High-speed Ethernet</a:t>
            </a:r>
          </a:p>
        </p:txBody>
      </p:sp>
    </p:spTree>
    <p:extLst>
      <p:ext uri="{BB962C8B-B14F-4D97-AF65-F5344CB8AC3E}">
        <p14:creationId xmlns:p14="http://schemas.microsoft.com/office/powerpoint/2010/main" val="37683182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challenge for bit combining</a:t>
            </a:r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36618" y="1528101"/>
            <a:ext cx="1223603" cy="122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218" y="3505362"/>
            <a:ext cx="1630795" cy="146071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332226" y="2295262"/>
            <a:ext cx="3949037" cy="3949037"/>
            <a:chOff x="2832763" y="1557384"/>
            <a:chExt cx="3949037" cy="3949037"/>
          </a:xfrm>
        </p:grpSpPr>
        <p:sp>
          <p:nvSpPr>
            <p:cNvPr id="15" name="Oval 14"/>
            <p:cNvSpPr/>
            <p:nvPr/>
          </p:nvSpPr>
          <p:spPr>
            <a:xfrm>
              <a:off x="4215043" y="2960572"/>
              <a:ext cx="1061547" cy="1061547"/>
            </a:xfrm>
            <a:prstGeom prst="ellipse">
              <a:avLst/>
            </a:prstGeom>
            <a:noFill/>
            <a:ln w="57150">
              <a:solidFill>
                <a:schemeClr val="tx1">
                  <a:alpha val="8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754283" y="2499812"/>
              <a:ext cx="1983066" cy="1983066"/>
            </a:xfrm>
            <a:prstGeom prst="ellipse">
              <a:avLst/>
            </a:prstGeom>
            <a:noFill/>
            <a:ln w="57150">
              <a:solidFill>
                <a:schemeClr val="tx1">
                  <a:alpha val="54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3293523" y="2028598"/>
              <a:ext cx="2925495" cy="2925495"/>
            </a:xfrm>
            <a:prstGeom prst="ellipse">
              <a:avLst/>
            </a:prstGeom>
            <a:noFill/>
            <a:ln w="57150">
              <a:solidFill>
                <a:schemeClr val="tx1">
                  <a:alpha val="28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2832763" y="1557384"/>
              <a:ext cx="3949037" cy="3949037"/>
            </a:xfrm>
            <a:prstGeom prst="ellipse">
              <a:avLst/>
            </a:prstGeom>
            <a:noFill/>
            <a:ln w="57150">
              <a:solidFill>
                <a:schemeClr val="tx1">
                  <a:alpha val="24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</p:grpSp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38306" y="1528100"/>
            <a:ext cx="1223603" cy="122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>
            <a:stCxn id="6" idx="3"/>
            <a:endCxn id="7" idx="1"/>
          </p:cNvCxnSpPr>
          <p:nvPr/>
        </p:nvCxnSpPr>
        <p:spPr>
          <a:xfrm flipV="1">
            <a:off x="3260221" y="2139902"/>
            <a:ext cx="2478085" cy="1"/>
          </a:xfrm>
          <a:prstGeom prst="line">
            <a:avLst/>
          </a:prstGeom>
          <a:ln w="76200">
            <a:prstDash val="soli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70487" y="1600803"/>
            <a:ext cx="2693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High-speed Ethernet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5795" y="5065149"/>
            <a:ext cx="3635331" cy="10235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+mn-lt"/>
              </a:rPr>
              <a:t>Which access point </a:t>
            </a:r>
            <a:r>
              <a:rPr lang="en-US" sz="2800" b="0" dirty="0">
                <a:solidFill>
                  <a:schemeClr val="tx1"/>
                </a:solidFill>
                <a:latin typeface="+mn-lt"/>
              </a:rPr>
              <a:t>should we believe?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6677247" y="3030279"/>
            <a:ext cx="1679944" cy="988828"/>
          </a:xfrm>
          <a:prstGeom prst="wedgeEllipseCallout">
            <a:avLst>
              <a:gd name="adj1" fmla="val -45252"/>
              <a:gd name="adj2" fmla="val -94468"/>
            </a:avLst>
          </a:prstGeom>
          <a:solidFill>
            <a:srgbClr val="FFFF99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0" dirty="0">
                <a:solidFill>
                  <a:schemeClr val="tx1"/>
                </a:solidFill>
                <a:latin typeface="+mn-lt"/>
              </a:rPr>
              <a:t>“First bit is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0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”</a:t>
            </a:r>
          </a:p>
        </p:txBody>
      </p:sp>
      <p:sp>
        <p:nvSpPr>
          <p:cNvPr id="24" name="Oval Callout 23"/>
          <p:cNvSpPr/>
          <p:nvPr/>
        </p:nvSpPr>
        <p:spPr>
          <a:xfrm>
            <a:off x="208870" y="2552245"/>
            <a:ext cx="1679944" cy="988828"/>
          </a:xfrm>
          <a:prstGeom prst="wedgeEllipseCallout">
            <a:avLst>
              <a:gd name="adj1" fmla="val 57280"/>
              <a:gd name="adj2" fmla="val -69737"/>
            </a:avLst>
          </a:prstGeom>
          <a:solidFill>
            <a:srgbClr val="FFFF99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0" dirty="0">
                <a:solidFill>
                  <a:schemeClr val="tx1"/>
                </a:solidFill>
                <a:latin typeface="+mn-lt"/>
              </a:rPr>
              <a:t>“First bit is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1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96029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Physical layer </a:t>
            </a:r>
            <a:r>
              <a:rPr lang="en-US" b="1" dirty="0"/>
              <a:t>already estimates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probability of correctness</a:t>
            </a:r>
            <a:r>
              <a:rPr lang="en-US" b="1" dirty="0"/>
              <a:t> (</a:t>
            </a: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confidence</a:t>
            </a:r>
            <a:r>
              <a:rPr lang="en-US" b="1" dirty="0"/>
              <a:t>) </a:t>
            </a:r>
            <a:r>
              <a:rPr lang="en-US" dirty="0"/>
              <a:t>in each 0/1 bit decision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Idea: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Expose confidence </a:t>
            </a:r>
            <a:r>
              <a:rPr lang="en-US" dirty="0"/>
              <a:t>to the higher layers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934AC4-E5A6-0446-ADDB-6CB25A5DDD13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spc="-150" dirty="0"/>
              <a:t>Idea: Network cooperates with PHY layer</a:t>
            </a:r>
          </a:p>
        </p:txBody>
      </p:sp>
      <p:sp>
        <p:nvSpPr>
          <p:cNvPr id="4" name="Rectangle 3"/>
          <p:cNvSpPr/>
          <p:nvPr/>
        </p:nvSpPr>
        <p:spPr>
          <a:xfrm>
            <a:off x="5043055" y="4631321"/>
            <a:ext cx="3477490" cy="10529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0" dirty="0">
                <a:solidFill>
                  <a:schemeClr val="tx1"/>
                </a:solidFill>
                <a:latin typeface="+mn-lt"/>
              </a:rPr>
              <a:t>Physical Layer</a:t>
            </a:r>
          </a:p>
        </p:txBody>
      </p:sp>
      <p:sp>
        <p:nvSpPr>
          <p:cNvPr id="5" name="Rectangle 4"/>
          <p:cNvSpPr/>
          <p:nvPr/>
        </p:nvSpPr>
        <p:spPr>
          <a:xfrm>
            <a:off x="5518298" y="3454916"/>
            <a:ext cx="2527004" cy="471214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0">
                <a:solidFill>
                  <a:schemeClr val="tx1"/>
                </a:solidFill>
                <a:latin typeface="Andale Mono" charset="0"/>
                <a:ea typeface="Andale Mono" charset="0"/>
                <a:cs typeface="Andale Mono" charset="0"/>
              </a:rPr>
              <a:t>01010110111</a:t>
            </a:r>
            <a:endParaRPr lang="en-US" sz="2800" b="0" dirty="0">
              <a:solidFill>
                <a:schemeClr val="tx1"/>
              </a:solidFill>
              <a:latin typeface="Andale Mono" charset="0"/>
              <a:ea typeface="Andale Mono" charset="0"/>
              <a:cs typeface="Andale Mono" charset="0"/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6632944" y="4039492"/>
            <a:ext cx="297711" cy="478466"/>
          </a:xfrm>
          <a:prstGeom prst="upArrow">
            <a:avLst/>
          </a:prstGeom>
          <a:solidFill>
            <a:srgbClr val="FFFF99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Picture 23" descr="uncertainty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8298" y="2489987"/>
            <a:ext cx="2527004" cy="7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33256" y="285023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charset="0"/>
                <a:ea typeface="Arial" charset="0"/>
                <a:cs typeface="Arial" charset="0"/>
              </a:rPr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33256" y="227033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Arial" charset="0"/>
                <a:ea typeface="Arial" charset="0"/>
                <a:cs typeface="Arial" charset="0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33256" y="1845066"/>
            <a:ext cx="1859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latin typeface="Arial" charset="0"/>
                <a:ea typeface="Arial" charset="0"/>
                <a:cs typeface="Arial" charset="0"/>
              </a:rPr>
              <a:t>Confidence</a:t>
            </a:r>
          </a:p>
        </p:txBody>
      </p:sp>
    </p:spTree>
    <p:extLst>
      <p:ext uri="{BB962C8B-B14F-4D97-AF65-F5344CB8AC3E}">
        <p14:creationId xmlns:p14="http://schemas.microsoft.com/office/powerpoint/2010/main" val="2140882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Solution: </a:t>
            </a:r>
            <a:r>
              <a:rPr lang="en-US" sz="3600"/>
              <a:t>Use confidences across layers </a:t>
            </a:r>
            <a:endParaRPr lang="en-US" sz="3600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36618" y="1528101"/>
            <a:ext cx="1223603" cy="122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218" y="3505362"/>
            <a:ext cx="1630795" cy="146071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332226" y="2295262"/>
            <a:ext cx="3949037" cy="3949037"/>
            <a:chOff x="2832763" y="1557384"/>
            <a:chExt cx="3949037" cy="3949037"/>
          </a:xfrm>
        </p:grpSpPr>
        <p:sp>
          <p:nvSpPr>
            <p:cNvPr id="15" name="Oval 14"/>
            <p:cNvSpPr/>
            <p:nvPr/>
          </p:nvSpPr>
          <p:spPr>
            <a:xfrm>
              <a:off x="4215043" y="2960572"/>
              <a:ext cx="1061547" cy="1061547"/>
            </a:xfrm>
            <a:prstGeom prst="ellipse">
              <a:avLst/>
            </a:prstGeom>
            <a:noFill/>
            <a:ln w="57150">
              <a:solidFill>
                <a:schemeClr val="tx1">
                  <a:alpha val="80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754283" y="2499812"/>
              <a:ext cx="1983066" cy="1983066"/>
            </a:xfrm>
            <a:prstGeom prst="ellipse">
              <a:avLst/>
            </a:prstGeom>
            <a:noFill/>
            <a:ln w="57150">
              <a:solidFill>
                <a:schemeClr val="tx1">
                  <a:alpha val="54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3293523" y="2028598"/>
              <a:ext cx="2925495" cy="2925495"/>
            </a:xfrm>
            <a:prstGeom prst="ellipse">
              <a:avLst/>
            </a:prstGeom>
            <a:noFill/>
            <a:ln w="57150">
              <a:solidFill>
                <a:schemeClr val="tx1">
                  <a:alpha val="28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2832763" y="1557384"/>
              <a:ext cx="3949037" cy="3949037"/>
            </a:xfrm>
            <a:prstGeom prst="ellipse">
              <a:avLst/>
            </a:prstGeom>
            <a:noFill/>
            <a:ln w="57150">
              <a:solidFill>
                <a:schemeClr val="tx1">
                  <a:alpha val="24000"/>
                </a:schemeClr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0" dirty="0">
                <a:solidFill>
                  <a:schemeClr val="tx1"/>
                </a:solidFill>
                <a:latin typeface="+mn-lt"/>
              </a:endParaRPr>
            </a:p>
          </p:txBody>
        </p:sp>
      </p:grpSp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38306" y="1528100"/>
            <a:ext cx="1223603" cy="1223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>
            <a:stCxn id="6" idx="3"/>
            <a:endCxn id="7" idx="1"/>
          </p:cNvCxnSpPr>
          <p:nvPr/>
        </p:nvCxnSpPr>
        <p:spPr>
          <a:xfrm flipV="1">
            <a:off x="3260221" y="2139902"/>
            <a:ext cx="2478085" cy="1"/>
          </a:xfrm>
          <a:prstGeom prst="line">
            <a:avLst/>
          </a:prstGeom>
          <a:ln w="76200">
            <a:prstDash val="solid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70487" y="1600803"/>
            <a:ext cx="26933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Arial" charset="0"/>
                <a:ea typeface="Arial" charset="0"/>
                <a:cs typeface="Arial" charset="0"/>
              </a:rPr>
              <a:t>High-speed Ethernet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1677" y="5320899"/>
            <a:ext cx="4651017" cy="10235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Believe the access point with higher confidence</a:t>
            </a:r>
            <a:endParaRPr lang="en-US" sz="2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5718481" y="2926985"/>
            <a:ext cx="2814091" cy="988828"/>
          </a:xfrm>
          <a:prstGeom prst="wedgeRoundRectCallout">
            <a:avLst>
              <a:gd name="adj1" fmla="val -25367"/>
              <a:gd name="adj2" fmla="val -81586"/>
              <a:gd name="adj3" fmla="val 16667"/>
            </a:avLst>
          </a:prstGeom>
          <a:solidFill>
            <a:srgbClr val="FFFF99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0" dirty="0">
                <a:solidFill>
                  <a:schemeClr val="tx1"/>
                </a:solidFill>
                <a:latin typeface="+mn-lt"/>
              </a:rPr>
              <a:t>“First bit is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0 with </a:t>
            </a:r>
            <a:r>
              <a:rPr lang="en-US" sz="2400">
                <a:solidFill>
                  <a:schemeClr val="tx1"/>
                </a:solidFill>
                <a:latin typeface="+mn-lt"/>
              </a:rPr>
              <a:t>0.5 confidence</a:t>
            </a:r>
            <a:r>
              <a:rPr lang="en-US" sz="2400" b="0">
                <a:solidFill>
                  <a:schemeClr val="tx1"/>
                </a:solidFill>
                <a:latin typeface="+mn-lt"/>
              </a:rPr>
              <a:t>”</a:t>
            </a:r>
            <a:endParaRPr lang="en-US" sz="24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208869" y="2926985"/>
            <a:ext cx="2847078" cy="988828"/>
          </a:xfrm>
          <a:prstGeom prst="wedgeRoundRectCallout">
            <a:avLst>
              <a:gd name="adj1" fmla="val 34065"/>
              <a:gd name="adj2" fmla="val -81577"/>
              <a:gd name="adj3" fmla="val 16667"/>
            </a:avLst>
          </a:prstGeom>
          <a:solidFill>
            <a:srgbClr val="FFFF99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0" dirty="0">
                <a:solidFill>
                  <a:schemeClr val="tx1"/>
                </a:solidFill>
                <a:latin typeface="+mn-lt"/>
              </a:rPr>
              <a:t>“First bit is 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1 with 0.8 confidence</a:t>
            </a:r>
            <a:r>
              <a:rPr lang="en-US" sz="2400" b="0" dirty="0">
                <a:solidFill>
                  <a:schemeClr val="tx1"/>
                </a:solidFill>
                <a:latin typeface="+mn-lt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15284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934AC4-E5A6-0446-ADDB-6CB25A5DDD13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pc="-150" dirty="0"/>
              <a:t>Experiment: Packet delivery v. poor coverage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97" y="1547341"/>
            <a:ext cx="7836195" cy="4925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68673" y="6011284"/>
            <a:ext cx="347704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>
                <a:latin typeface="Arial" charset="0"/>
                <a:ea typeface="Arial" charset="0"/>
                <a:cs typeface="Arial" charset="0"/>
              </a:rPr>
              <a:t>Average Bit Error Rate</a:t>
            </a:r>
          </a:p>
        </p:txBody>
      </p:sp>
    </p:spTree>
    <p:extLst>
      <p:ext uri="{BB962C8B-B14F-4D97-AF65-F5344CB8AC3E}">
        <p14:creationId xmlns:p14="http://schemas.microsoft.com/office/powerpoint/2010/main" val="9901735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934AC4-E5A6-0446-ADDB-6CB25A5DDD13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pc="-150" dirty="0"/>
              <a:t>Experiment: Packet delivery v. poor coverage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30" y="1437025"/>
            <a:ext cx="8144540" cy="52225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8673" y="6011284"/>
            <a:ext cx="347704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>
                <a:latin typeface="Arial" charset="0"/>
                <a:ea typeface="Arial" charset="0"/>
                <a:cs typeface="Arial" charset="0"/>
              </a:rPr>
              <a:t>Average Bit Error Rate</a:t>
            </a:r>
          </a:p>
        </p:txBody>
      </p:sp>
    </p:spTree>
    <p:extLst>
      <p:ext uri="{BB962C8B-B14F-4D97-AF65-F5344CB8AC3E}">
        <p14:creationId xmlns:p14="http://schemas.microsoft.com/office/powerpoint/2010/main" val="2392893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934AC4-E5A6-0446-ADDB-6CB25A5DDD1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demand driver:</a:t>
            </a:r>
            <a:br>
              <a:rPr lang="en-US" dirty="0"/>
            </a:br>
            <a:r>
              <a:rPr lang="en-US" dirty="0"/>
              <a:t>Billions of Wireless devices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26" y="1360871"/>
            <a:ext cx="8688473" cy="513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386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934AC4-E5A6-0446-ADDB-6CB25A5DDD13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pc="-150" dirty="0"/>
              <a:t>Experiment: Packet delivery v. poor coverage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02" y="1505354"/>
            <a:ext cx="8293395" cy="5260571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499191" y="2169042"/>
            <a:ext cx="6804837" cy="1733107"/>
          </a:xfrm>
          <a:custGeom>
            <a:avLst/>
            <a:gdLst>
              <a:gd name="connsiteX0" fmla="*/ 0 w 6804837"/>
              <a:gd name="connsiteY0" fmla="*/ 0 h 1733107"/>
              <a:gd name="connsiteX1" fmla="*/ 999460 w 6804837"/>
              <a:gd name="connsiteY1" fmla="*/ 393405 h 1733107"/>
              <a:gd name="connsiteX2" fmla="*/ 2477386 w 6804837"/>
              <a:gd name="connsiteY2" fmla="*/ 850605 h 1733107"/>
              <a:gd name="connsiteX3" fmla="*/ 4040372 w 6804837"/>
              <a:gd name="connsiteY3" fmla="*/ 1212111 h 1733107"/>
              <a:gd name="connsiteX4" fmla="*/ 6018028 w 6804837"/>
              <a:gd name="connsiteY4" fmla="*/ 1637414 h 1733107"/>
              <a:gd name="connsiteX5" fmla="*/ 6804837 w 6804837"/>
              <a:gd name="connsiteY5" fmla="*/ 1733107 h 1733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04837" h="1733107">
                <a:moveTo>
                  <a:pt x="0" y="0"/>
                </a:moveTo>
                <a:cubicBezTo>
                  <a:pt x="293281" y="125819"/>
                  <a:pt x="586562" y="251638"/>
                  <a:pt x="999460" y="393405"/>
                </a:cubicBezTo>
                <a:cubicBezTo>
                  <a:pt x="1412358" y="535173"/>
                  <a:pt x="1970567" y="714154"/>
                  <a:pt x="2477386" y="850605"/>
                </a:cubicBezTo>
                <a:cubicBezTo>
                  <a:pt x="2984205" y="987056"/>
                  <a:pt x="4040372" y="1212111"/>
                  <a:pt x="4040372" y="1212111"/>
                </a:cubicBezTo>
                <a:lnTo>
                  <a:pt x="6018028" y="1637414"/>
                </a:lnTo>
                <a:cubicBezTo>
                  <a:pt x="6478772" y="1724247"/>
                  <a:pt x="6641804" y="1728677"/>
                  <a:pt x="6804837" y="1733107"/>
                </a:cubicBezTo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68673" y="6064449"/>
            <a:ext cx="347704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>
                <a:latin typeface="Arial" charset="0"/>
                <a:ea typeface="Arial" charset="0"/>
                <a:cs typeface="Arial" charset="0"/>
              </a:rPr>
              <a:t>Average Bit Error Rate</a:t>
            </a:r>
          </a:p>
        </p:txBody>
      </p:sp>
    </p:spTree>
    <p:extLst>
      <p:ext uri="{BB962C8B-B14F-4D97-AF65-F5344CB8AC3E}">
        <p14:creationId xmlns:p14="http://schemas.microsoft.com/office/powerpoint/2010/main" val="35085154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55425" y="1470346"/>
            <a:ext cx="4340375" cy="912636"/>
          </a:xfrm>
        </p:spPr>
        <p:txBody>
          <a:bodyPr/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Traditional approach: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Optimize </a:t>
            </a:r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within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layers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199" y="1470346"/>
            <a:ext cx="4263565" cy="912636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New Approach: </a:t>
            </a:r>
            <a:r>
              <a:rPr lang="en-US" dirty="0"/>
              <a:t>Design and optimize </a:t>
            </a:r>
            <a:r>
              <a:rPr lang="en-US" b="1" dirty="0"/>
              <a:t>across</a:t>
            </a:r>
            <a:r>
              <a:rPr lang="en-US" dirty="0"/>
              <a:t> layers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 spc="-150" dirty="0"/>
              <a:t>Fundamental change in </a:t>
            </a:r>
            <a:r>
              <a:rPr lang="en-US" sz="3400" spc="-150"/>
              <a:t>network architecture</a:t>
            </a:r>
            <a:endParaRPr lang="en-US" sz="3400" spc="-150" dirty="0"/>
          </a:p>
        </p:txBody>
      </p:sp>
      <p:grpSp>
        <p:nvGrpSpPr>
          <p:cNvPr id="17" name="Group 16"/>
          <p:cNvGrpSpPr/>
          <p:nvPr/>
        </p:nvGrpSpPr>
        <p:grpSpPr>
          <a:xfrm>
            <a:off x="5043055" y="2452257"/>
            <a:ext cx="3477490" cy="3816800"/>
            <a:chOff x="5043055" y="2452257"/>
            <a:chExt cx="3477490" cy="3816800"/>
          </a:xfrm>
        </p:grpSpPr>
        <p:sp>
          <p:nvSpPr>
            <p:cNvPr id="8" name="Rectangle 7"/>
            <p:cNvSpPr/>
            <p:nvPr/>
          </p:nvSpPr>
          <p:spPr>
            <a:xfrm>
              <a:off x="5043055" y="3105938"/>
              <a:ext cx="3477490" cy="1052946"/>
            </a:xfrm>
            <a:prstGeom prst="rect">
              <a:avLst/>
            </a:prstGeom>
            <a:solidFill>
              <a:schemeClr val="accent5"/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b="0" dirty="0">
                  <a:solidFill>
                    <a:schemeClr val="tx1"/>
                  </a:solidFill>
                </a:rPr>
                <a:t>End-to-End (including Transport)</a:t>
              </a:r>
              <a:endParaRPr lang="en-US" sz="2800" b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043055" y="4163165"/>
              <a:ext cx="3477490" cy="105294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b="0" dirty="0">
                  <a:solidFill>
                    <a:schemeClr val="tx1"/>
                  </a:solidFill>
                  <a:latin typeface="+mn-lt"/>
                </a:rPr>
                <a:t>Communications and Coding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43055" y="5216111"/>
              <a:ext cx="3477490" cy="105294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b="0" dirty="0">
                  <a:solidFill>
                    <a:schemeClr val="tx1"/>
                  </a:solidFill>
                  <a:latin typeface="+mn-lt"/>
                </a:rPr>
                <a:t>Radio Hardware, Antennas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43055" y="2452257"/>
              <a:ext cx="3477490" cy="6494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2800" b="0">
                  <a:solidFill>
                    <a:schemeClr val="tx1"/>
                  </a:solidFill>
                </a:rPr>
                <a:t>Applications</a:t>
              </a:r>
              <a:endParaRPr lang="en-US" sz="2800" b="0" dirty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512618" y="3105938"/>
            <a:ext cx="3477490" cy="105294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0" dirty="0">
                <a:solidFill>
                  <a:schemeClr val="tx1"/>
                </a:solidFill>
              </a:rPr>
              <a:t>Transport Layer</a:t>
            </a:r>
            <a:endParaRPr lang="en-US" sz="2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2618" y="4163165"/>
            <a:ext cx="3477490" cy="105294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0" dirty="0">
                <a:solidFill>
                  <a:schemeClr val="tx1"/>
                </a:solidFill>
                <a:latin typeface="+mn-lt"/>
              </a:rPr>
              <a:t>Network Layer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2618" y="5216111"/>
            <a:ext cx="3477490" cy="1052946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0" dirty="0">
                <a:solidFill>
                  <a:schemeClr val="tx1"/>
                </a:solidFill>
                <a:latin typeface="+mn-lt"/>
              </a:rPr>
              <a:t>Physical Layer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2618" y="2452257"/>
            <a:ext cx="3477490" cy="64940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0">
                <a:solidFill>
                  <a:schemeClr val="tx1"/>
                </a:solidFill>
              </a:rPr>
              <a:t>Applications</a:t>
            </a:r>
            <a:endParaRPr lang="en-US" sz="2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Diagonal Stripe 15"/>
          <p:cNvSpPr/>
          <p:nvPr/>
        </p:nvSpPr>
        <p:spPr>
          <a:xfrm>
            <a:off x="5043055" y="2432609"/>
            <a:ext cx="3477490" cy="3836448"/>
          </a:xfrm>
          <a:prstGeom prst="diagStripe">
            <a:avLst>
              <a:gd name="adj" fmla="val 59751"/>
            </a:avLst>
          </a:prstGeom>
          <a:solidFill>
            <a:schemeClr val="accent6">
              <a:lumMod val="40000"/>
              <a:lumOff val="60000"/>
              <a:alpha val="59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>
                <a:rot lat="0" lon="0" rev="2700000"/>
              </a:camera>
              <a:lightRig rig="threePt" dir="t"/>
            </a:scene3d>
          </a:bodyPr>
          <a:lstStyle/>
          <a:p>
            <a:pPr algn="ctr"/>
            <a:r>
              <a:rPr lang="en-US" sz="2800">
                <a:solidFill>
                  <a:schemeClr val="tx1"/>
                </a:solidFill>
                <a:latin typeface="+mn-lt"/>
              </a:rPr>
              <a:t>Cross-layer designs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58557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1447800"/>
            <a:ext cx="8763000" cy="50292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sz="3200" spc="-1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do wireless</a:t>
            </a:r>
            <a:r>
              <a:rPr lang="zh-CN" altLang="en-US" sz="3200" spc="-1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3200" spc="-1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and wired networks differ?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  <a:p>
            <a:pPr marL="514350" indent="-514350">
              <a:buFont typeface="+mj-lt"/>
              <a:buAutoNum type="arabicPeriod"/>
            </a:pPr>
            <a:endParaRPr lang="en-US" altLang="zh-CN" sz="32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What makes wireless interesting?</a:t>
            </a:r>
          </a:p>
          <a:p>
            <a:pPr marL="514350" indent="-514350">
              <a:buFont typeface="+mj-lt"/>
              <a:buAutoNum type="arabicPeriod"/>
            </a:pPr>
            <a:endParaRPr lang="en-US" altLang="zh-CN" sz="3200" dirty="0"/>
          </a:p>
          <a:p>
            <a:pPr marL="514350" indent="-514350">
              <a:buFont typeface="+mj-lt"/>
              <a:buAutoNum type="arabicPeriod"/>
            </a:pPr>
            <a:endParaRPr lang="en-US" altLang="zh-CN" sz="32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3200" b="1" dirty="0"/>
              <a:t>What new services does wireless enable?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Today</a:t>
            </a:r>
            <a:endParaRPr lang="en-US" altLang="x-non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847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52400" y="1447800"/>
            <a:ext cx="8763000" cy="593651"/>
          </a:xfrm>
        </p:spPr>
        <p:txBody>
          <a:bodyPr>
            <a:normAutofit/>
          </a:bodyPr>
          <a:lstStyle/>
          <a:p>
            <a:r>
              <a:rPr lang="en-US" sz="2800" dirty="0"/>
              <a:t>GPS does not work indoors </a:t>
            </a:r>
            <a:r>
              <a:rPr lang="en-US" sz="2800" dirty="0">
                <a:sym typeface="Wingdings"/>
              </a:rPr>
              <a:t> 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sym typeface="Wingdings"/>
              </a:rPr>
              <a:t>use Wi-Fi to localize</a:t>
            </a: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200562-6296-9E41-94C7-4DAE5BF4E447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Services: Wireless localization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011" y="2041451"/>
            <a:ext cx="6973777" cy="435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576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2400" y="1537742"/>
            <a:ext cx="8763000" cy="484931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How do we </a:t>
            </a:r>
            <a:r>
              <a:rPr lang="en-US" sz="3600"/>
              <a:t>get virtual touch screens?</a:t>
            </a:r>
          </a:p>
        </p:txBody>
      </p:sp>
    </p:spTree>
    <p:extLst>
      <p:ext uri="{BB962C8B-B14F-4D97-AF65-F5344CB8AC3E}">
        <p14:creationId xmlns:p14="http://schemas.microsoft.com/office/powerpoint/2010/main" val="19729984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RFID motion tracking in the air</a:t>
            </a:r>
          </a:p>
        </p:txBody>
      </p:sp>
      <p:pic>
        <p:nvPicPr>
          <p:cNvPr id="5" name="Split Screen - PolarDraw in Ai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1497806"/>
            <a:ext cx="8763000" cy="492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6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5575" y="1583144"/>
            <a:ext cx="4340225" cy="465215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C3398A-A683-6E42-B427-F670695C43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199" y="2269066"/>
            <a:ext cx="4263565" cy="4078713"/>
          </a:xfrm>
        </p:spPr>
        <p:txBody>
          <a:bodyPr/>
          <a:lstStyle/>
          <a:p>
            <a:r>
              <a:rPr lang="en-US" dirty="0"/>
              <a:t>Localize everything and anything in the home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RFID: </a:t>
            </a:r>
            <a:r>
              <a:rPr lang="en-US" dirty="0"/>
              <a:t>Battery-free stickers to tag any and every object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RFID technology: Smart homes</a:t>
            </a:r>
          </a:p>
        </p:txBody>
      </p:sp>
    </p:spTree>
    <p:extLst>
      <p:ext uri="{BB962C8B-B14F-4D97-AF65-F5344CB8AC3E}">
        <p14:creationId xmlns:p14="http://schemas.microsoft.com/office/powerpoint/2010/main" val="9210308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341970E-8170-9840-8E25-64CB9D400FB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Wireless, battery operated sensors and devices</a:t>
            </a:r>
          </a:p>
          <a:p>
            <a:endParaRPr lang="en-US" dirty="0"/>
          </a:p>
          <a:p>
            <a:r>
              <a:rPr lang="en-US" b="1" dirty="0"/>
              <a:t>Long Range: </a:t>
            </a:r>
            <a:r>
              <a:rPr lang="en-US" dirty="0"/>
              <a:t>Kilometers</a:t>
            </a:r>
          </a:p>
          <a:p>
            <a:r>
              <a:rPr lang="en-US" b="1" dirty="0"/>
              <a:t>Long lifetime: </a:t>
            </a:r>
            <a:r>
              <a:rPr lang="en-US" dirty="0"/>
              <a:t>10-20 years</a:t>
            </a:r>
          </a:p>
          <a:p>
            <a:r>
              <a:rPr lang="en-US" b="1" dirty="0"/>
              <a:t>Low cost</a:t>
            </a:r>
          </a:p>
          <a:p>
            <a:endParaRPr lang="en-US" dirty="0"/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Applications:</a:t>
            </a:r>
          </a:p>
          <a:p>
            <a:pPr lvl="1"/>
            <a:r>
              <a:rPr lang="en-US" dirty="0"/>
              <a:t>Smart electricity, water, utility meters</a:t>
            </a:r>
          </a:p>
          <a:p>
            <a:pPr lvl="1"/>
            <a:r>
              <a:rPr lang="en-US" dirty="0"/>
              <a:t>Asset tracking: e.g. Vehicle fleet monitoring</a:t>
            </a:r>
          </a:p>
          <a:p>
            <a:pPr lvl="1"/>
            <a:r>
              <a:rPr lang="en-US" b="1" dirty="0"/>
              <a:t>Agriculture monitoring</a:t>
            </a:r>
          </a:p>
          <a:p>
            <a:pPr lvl="1"/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61B0003-2632-1B4E-9D09-60EA2FD47C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755540"/>
            <a:ext cx="4264025" cy="43073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B7D518-1167-304C-8658-C91196FE5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2C1522-D8FA-BD4C-BEA6-C488D53B4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Power, Wide Area Networks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5127C9-898D-F24E-AE89-B33061B65EA9}"/>
              </a:ext>
            </a:extLst>
          </p:cNvPr>
          <p:cNvSpPr txBox="1"/>
          <p:nvPr/>
        </p:nvSpPr>
        <p:spPr>
          <a:xfrm>
            <a:off x="7411737" y="5664200"/>
            <a:ext cx="117852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[semtech.com]</a:t>
            </a:r>
          </a:p>
        </p:txBody>
      </p:sp>
    </p:spTree>
    <p:extLst>
      <p:ext uri="{BB962C8B-B14F-4D97-AF65-F5344CB8AC3E}">
        <p14:creationId xmlns:p14="http://schemas.microsoft.com/office/powerpoint/2010/main" val="851121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447800"/>
            <a:ext cx="8763000" cy="47798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hlinkClick r:id="rId3"/>
              </a:rPr>
              <a:t>www.cs.princeton.edu/courses/archive/spring19/cos463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Class Website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52D3BE-F14E-F84E-9D0A-0F0BEACC8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571" y="1925782"/>
            <a:ext cx="6966857" cy="448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8873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929D63-613C-2045-89A2-FF10DCE8F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Thursday Topic</a:t>
            </a:r>
          </a:p>
          <a:p>
            <a:pPr marL="0" indent="0" algn="ctr">
              <a:buNone/>
            </a:pPr>
            <a:r>
              <a:rPr lang="en-US" sz="3200" dirty="0"/>
              <a:t>Systems &amp; Networking Concepts: Layering,</a:t>
            </a:r>
          </a:p>
          <a:p>
            <a:pPr marL="0" indent="0" algn="ctr">
              <a:buNone/>
            </a:pPr>
            <a:r>
              <a:rPr lang="en-US" sz="3200" dirty="0"/>
              <a:t>End-to-End Arguments</a:t>
            </a:r>
          </a:p>
          <a:p>
            <a:pPr marL="0" indent="0" algn="ctr">
              <a:buNone/>
            </a:pPr>
            <a:r>
              <a:rPr lang="en-US" sz="3200" dirty="0"/>
              <a:t>Transport over Wireless I: TCP Split Connection</a:t>
            </a:r>
          </a:p>
          <a:p>
            <a:pPr marL="0" indent="0" algn="ctr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Monday/Tuesday Precepts</a:t>
            </a:r>
          </a:p>
          <a:p>
            <a:pPr marL="0" indent="0" algn="ctr">
              <a:buNone/>
            </a:pPr>
            <a:r>
              <a:rPr lang="en-US" sz="3200" dirty="0"/>
              <a:t>Python Intro and Signal Processing Primer</a:t>
            </a:r>
          </a:p>
          <a:p>
            <a:pPr marL="0" indent="0" algn="ctr">
              <a:buNone/>
            </a:pPr>
            <a:r>
              <a:rPr lang="en-US" sz="3200" dirty="0"/>
              <a:t>Location: Friend Center, Room 003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C30753-B130-634A-AF22-EFE565C3F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92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447800"/>
            <a:ext cx="6397660" cy="2712853"/>
          </a:xfrm>
        </p:spPr>
        <p:txBody>
          <a:bodyPr/>
          <a:lstStyle/>
          <a:p>
            <a:r>
              <a:rPr lang="en-US" dirty="0"/>
              <a:t>Founders Biswas, </a:t>
            </a:r>
            <a:r>
              <a:rPr lang="en-US" dirty="0" err="1"/>
              <a:t>Bicket</a:t>
            </a:r>
            <a:r>
              <a:rPr lang="en-US" dirty="0"/>
              <a:t>, Aguayo, PhD candidates who left program</a:t>
            </a:r>
          </a:p>
          <a:p>
            <a:pPr lvl="1"/>
            <a:r>
              <a:rPr lang="en-US" dirty="0"/>
              <a:t>Initial products: </a:t>
            </a:r>
            <a:r>
              <a:rPr lang="en-US" b="1" dirty="0"/>
              <a:t>mesh networking </a:t>
            </a:r>
            <a:r>
              <a:rPr lang="en-US" dirty="0"/>
              <a:t>technology from grad school</a:t>
            </a:r>
          </a:p>
          <a:p>
            <a:pPr lvl="1"/>
            <a:endParaRPr lang="en-US" dirty="0"/>
          </a:p>
          <a:p>
            <a:r>
              <a:rPr lang="en-US" dirty="0"/>
              <a:t>Pivot three years later </a:t>
            </a:r>
          </a:p>
          <a:p>
            <a:pPr lvl="1"/>
            <a:r>
              <a:rPr lang="en-US" dirty="0"/>
              <a:t>Focus on </a:t>
            </a:r>
            <a:r>
              <a:rPr lang="en-US" b="1" dirty="0"/>
              <a:t>cloud-managed Wi-Fi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Industrial Impact: Cisco Meraki</a:t>
            </a:r>
          </a:p>
        </p:txBody>
      </p:sp>
      <p:pic>
        <p:nvPicPr>
          <p:cNvPr id="4" name="Picture 2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6135" y="1494496"/>
            <a:ext cx="1890766" cy="2101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9"/>
          <p:cNvSpPr txBox="1">
            <a:spLocks noChangeArrowheads="1"/>
          </p:cNvSpPr>
          <p:nvPr/>
        </p:nvSpPr>
        <p:spPr bwMode="auto">
          <a:xfrm>
            <a:off x="6080183" y="3689373"/>
            <a:ext cx="29626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FrancophilSans" charset="0"/>
                <a:ea typeface="ＭＳ Ｐゴシック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FrancophilSans" charset="0"/>
                <a:ea typeface="ＭＳ Ｐゴシック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FrancophilSans" charset="0"/>
                <a:ea typeface="ＭＳ Ｐゴシック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FrancophilSans" charset="0"/>
                <a:ea typeface="ＭＳ Ｐゴシック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Francophil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cophil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cophil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cophil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FrancophilSan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accent6">
                    <a:lumMod val="75000"/>
                  </a:schemeClr>
                </a:solidFill>
              </a:rPr>
              <a:t>Roofnet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Mesh Network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43586" y="4160653"/>
            <a:ext cx="3675290" cy="2435547"/>
            <a:chOff x="243586" y="4160653"/>
            <a:chExt cx="3675290" cy="243554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000000">
              <a:off x="683501" y="4044340"/>
              <a:ext cx="989132" cy="186896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screen">
              <a:alphaModFix amt="6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19" b="100000" l="706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4333" y="5177997"/>
              <a:ext cx="3563377" cy="141820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29677" y1="87070" x2="29677" y2="87070"/>
                          <a14:foregroundMark x1="17474" y1="83630" x2="17474" y2="83630"/>
                          <a14:foregroundMark x1="8716" y1="80902" x2="8716" y2="80902"/>
                          <a14:foregroundMark x1="2381" y1="80902" x2="2381" y2="8090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34635" y="4160653"/>
              <a:ext cx="1684241" cy="1207325"/>
            </a:xfrm>
            <a:prstGeom prst="rect">
              <a:avLst/>
            </a:prstGeom>
          </p:spPr>
        </p:pic>
      </p:grpSp>
      <p:sp>
        <p:nvSpPr>
          <p:cNvPr id="12" name="Content Placeholder 1"/>
          <p:cNvSpPr txBox="1">
            <a:spLocks/>
          </p:cNvSpPr>
          <p:nvPr/>
        </p:nvSpPr>
        <p:spPr bwMode="auto">
          <a:xfrm>
            <a:off x="3990544" y="4389254"/>
            <a:ext cx="4924855" cy="788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Char char="•"/>
              <a:defRPr sz="2600" kern="1200" spc="-50">
                <a:solidFill>
                  <a:schemeClr val="tx1"/>
                </a:solidFill>
                <a:latin typeface="+mn-lt"/>
                <a:ea typeface="ＭＳ Ｐゴシック" pitchFamily="-1" charset="-128"/>
                <a:cs typeface="ＭＳ Ｐゴシック" pitchFamily="-1" charset="-128"/>
              </a:defRPr>
            </a:lvl1pPr>
            <a:lvl2pPr marL="742950" indent="-28575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Char char="–"/>
              <a:defRPr sz="2600" kern="1200" spc="-50">
                <a:solidFill>
                  <a:schemeClr val="tx1"/>
                </a:solidFill>
                <a:latin typeface="+mn-lt"/>
                <a:ea typeface="ＭＳ Ｐゴシック" pitchFamily="-1" charset="-128"/>
                <a:cs typeface="+mn-cs"/>
              </a:defRPr>
            </a:lvl2pPr>
            <a:lvl3pPr marL="1143000" indent="-22860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Char char="•"/>
              <a:defRPr sz="2600" kern="1200" spc="-50">
                <a:solidFill>
                  <a:schemeClr val="tx1"/>
                </a:solidFill>
                <a:latin typeface="+mn-lt"/>
                <a:ea typeface="ＭＳ Ｐゴシック" pitchFamily="-1" charset="-128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Char char="–"/>
              <a:defRPr sz="2600" kern="1200" spc="-50">
                <a:solidFill>
                  <a:schemeClr val="tx1"/>
                </a:solidFill>
                <a:latin typeface="+mn-lt"/>
                <a:ea typeface="ＭＳ Ｐゴシック" pitchFamily="-1" charset="-128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Char char="»"/>
              <a:defRPr sz="2600" kern="1200" spc="-50">
                <a:solidFill>
                  <a:schemeClr val="tx1"/>
                </a:solidFill>
                <a:latin typeface="+mn-lt"/>
                <a:ea typeface="ＭＳ Ｐゴシック" pitchFamily="-1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/>
              <a:t>Cisco acquisition, new Cisco Wi-Fi </a:t>
            </a:r>
            <a:r>
              <a:rPr lang="en-US" b="0"/>
              <a:t>product line</a:t>
            </a:r>
            <a:endParaRPr lang="en-US" b="0" dirty="0"/>
          </a:p>
          <a:p>
            <a:endParaRPr lang="en-US" b="0" dirty="0"/>
          </a:p>
        </p:txBody>
      </p:sp>
      <p:sp>
        <p:nvSpPr>
          <p:cNvPr id="13" name="Content Placeholder 1"/>
          <p:cNvSpPr txBox="1">
            <a:spLocks/>
          </p:cNvSpPr>
          <p:nvPr/>
        </p:nvSpPr>
        <p:spPr bwMode="auto">
          <a:xfrm>
            <a:off x="3990544" y="5510788"/>
            <a:ext cx="4924855" cy="8202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Char char="•"/>
              <a:defRPr sz="2600" kern="1200" spc="-50">
                <a:solidFill>
                  <a:schemeClr val="tx1"/>
                </a:solidFill>
                <a:latin typeface="+mn-lt"/>
                <a:ea typeface="ＭＳ Ｐゴシック" pitchFamily="-1" charset="-128"/>
                <a:cs typeface="ＭＳ Ｐゴシック" pitchFamily="-1" charset="-128"/>
              </a:defRPr>
            </a:lvl1pPr>
            <a:lvl2pPr marL="742950" indent="-28575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Char char="–"/>
              <a:defRPr sz="2600" kern="1200" spc="-50">
                <a:solidFill>
                  <a:schemeClr val="tx1"/>
                </a:solidFill>
                <a:latin typeface="+mn-lt"/>
                <a:ea typeface="ＭＳ Ｐゴシック" pitchFamily="-1" charset="-128"/>
                <a:cs typeface="+mn-cs"/>
              </a:defRPr>
            </a:lvl2pPr>
            <a:lvl3pPr marL="1143000" indent="-22860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Char char="•"/>
              <a:defRPr sz="2600" kern="1200" spc="-50">
                <a:solidFill>
                  <a:schemeClr val="tx1"/>
                </a:solidFill>
                <a:latin typeface="+mn-lt"/>
                <a:ea typeface="ＭＳ Ｐゴシック" pitchFamily="-1" charset="-128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Char char="–"/>
              <a:defRPr sz="2600" kern="1200" spc="-50">
                <a:solidFill>
                  <a:schemeClr val="tx1"/>
                </a:solidFill>
                <a:latin typeface="+mn-lt"/>
                <a:ea typeface="ＭＳ Ｐゴシック" pitchFamily="-1" charset="-128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Arial" pitchFamily="-1" charset="0"/>
              <a:buChar char="»"/>
              <a:defRPr sz="2600" kern="1200" spc="-50">
                <a:solidFill>
                  <a:schemeClr val="tx1"/>
                </a:solidFill>
                <a:latin typeface="+mn-lt"/>
                <a:ea typeface="ＭＳ Ｐゴシック" pitchFamily="-1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Takeaway: </a:t>
            </a:r>
            <a:r>
              <a:rPr lang="en-US" b="0" dirty="0"/>
              <a:t>Wireless technology </a:t>
            </a:r>
            <a:r>
              <a:rPr lang="en-US" b="0" dirty="0">
                <a:sym typeface="Wingdings"/>
              </a:rPr>
              <a:t>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industry impact</a:t>
            </a:r>
          </a:p>
        </p:txBody>
      </p:sp>
    </p:spTree>
    <p:extLst>
      <p:ext uri="{BB962C8B-B14F-4D97-AF65-F5344CB8AC3E}">
        <p14:creationId xmlns:p14="http://schemas.microsoft.com/office/powerpoint/2010/main" val="217740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FB0E8F9-2EF1-1F42-B815-C41AA9121A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Gain </a:t>
            </a:r>
            <a:r>
              <a:rPr lang="en-US" b="1" dirty="0"/>
              <a:t>deep knowledge </a:t>
            </a:r>
            <a:r>
              <a:rPr lang="en-US" dirty="0"/>
              <a:t>of wireless networks by learning </a:t>
            </a:r>
            <a:r>
              <a:rPr lang="en-US" b="1" dirty="0">
                <a:solidFill>
                  <a:srgbClr val="009900"/>
                </a:solidFill>
              </a:rPr>
              <a:t>across all layers </a:t>
            </a:r>
            <a:r>
              <a:rPr lang="en-US" dirty="0"/>
              <a:t>of the stack</a:t>
            </a:r>
          </a:p>
          <a:p>
            <a:pPr lvl="1"/>
            <a:r>
              <a:rPr lang="en-US" dirty="0"/>
              <a:t>Some “ELE” content, some “COS” content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>
                <a:solidFill>
                  <a:srgbClr val="0070C0"/>
                </a:solidFill>
              </a:rPr>
              <a:t>Taught from first principles: </a:t>
            </a:r>
            <a:r>
              <a:rPr lang="en-US" dirty="0"/>
              <a:t>build up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Computer Systems, Signal Processing </a:t>
            </a:r>
            <a:r>
              <a:rPr lang="en-US" dirty="0"/>
              <a:t>knowledge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Test that knowledge and </a:t>
            </a:r>
            <a:r>
              <a:rPr lang="en-US" b="1" dirty="0"/>
              <a:t>cement understanding </a:t>
            </a:r>
            <a:r>
              <a:rPr lang="en-US" dirty="0"/>
              <a:t>by hands-on programming lab assignments</a:t>
            </a:r>
          </a:p>
          <a:p>
            <a:pPr lvl="1"/>
            <a:r>
              <a:rPr lang="en-US" b="1" dirty="0"/>
              <a:t>Build</a:t>
            </a:r>
            <a:r>
              <a:rPr lang="en-US" dirty="0"/>
              <a:t> something </a:t>
            </a:r>
            <a:r>
              <a:rPr lang="en-US" b="1" dirty="0"/>
              <a:t>&gt;&gt; “Know” </a:t>
            </a:r>
            <a:r>
              <a:rPr lang="en-US" dirty="0"/>
              <a:t>something</a:t>
            </a:r>
          </a:p>
          <a:p>
            <a:pPr lvl="1"/>
            <a:r>
              <a:rPr lang="en-US" dirty="0"/>
              <a:t>Labs on real software-defined radio hardware</a:t>
            </a:r>
          </a:p>
          <a:p>
            <a:pPr lvl="2"/>
            <a:r>
              <a:rPr lang="en-US" dirty="0"/>
              <a:t>Real-world </a:t>
            </a:r>
            <a:r>
              <a:rPr lang="en-US" b="1" dirty="0">
                <a:solidFill>
                  <a:srgbClr val="009900"/>
                </a:solidFill>
              </a:rPr>
              <a:t>“surprises”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0DD766-529E-F649-ADD2-2155ECD44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EB8055-BB8D-6E43-BF1B-3FF8CDB80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 463: Course Approach</a:t>
            </a:r>
          </a:p>
        </p:txBody>
      </p:sp>
    </p:spTree>
    <p:extLst>
      <p:ext uri="{BB962C8B-B14F-4D97-AF65-F5344CB8AC3E}">
        <p14:creationId xmlns:p14="http://schemas.microsoft.com/office/powerpoint/2010/main" val="296349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Understand wireless networks’ </a:t>
            </a:r>
            <a:r>
              <a:rPr lang="en-US" dirty="0"/>
              <a:t>design and architecture</a:t>
            </a:r>
          </a:p>
          <a:p>
            <a:pPr marL="914400" lvl="1" indent="-514350"/>
            <a:r>
              <a:rPr lang="en-US" dirty="0"/>
              <a:t>From </a:t>
            </a:r>
            <a:r>
              <a:rPr lang="en-US" b="1" dirty="0"/>
              <a:t>signals</a:t>
            </a:r>
            <a:r>
              <a:rPr lang="en-US" dirty="0"/>
              <a:t> to </a:t>
            </a:r>
            <a:r>
              <a:rPr lang="en-US" b="1" dirty="0"/>
              <a:t>bits</a:t>
            </a:r>
            <a:r>
              <a:rPr lang="en-US" dirty="0"/>
              <a:t> to </a:t>
            </a:r>
            <a:r>
              <a:rPr lang="en-US" b="1" dirty="0"/>
              <a:t>datagrams</a:t>
            </a:r>
          </a:p>
          <a:p>
            <a:pPr marL="914400" lvl="1" indent="-514350"/>
            <a:r>
              <a:rPr lang="en-US" b="1" dirty="0"/>
              <a:t>Understand</a:t>
            </a:r>
            <a:r>
              <a:rPr lang="en-US" dirty="0"/>
              <a:t> design choices and tradeoffs</a:t>
            </a:r>
            <a:endParaRPr lang="en-US" b="1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Understand how the design of </a:t>
            </a:r>
            <a:r>
              <a:rPr lang="en-US" b="1" dirty="0"/>
              <a:t>wireless networks </a:t>
            </a:r>
            <a:r>
              <a:rPr lang="en-US" b="1" dirty="0">
                <a:solidFill>
                  <a:srgbClr val="0070C0"/>
                </a:solidFill>
              </a:rPr>
              <a:t>interacts with</a:t>
            </a:r>
            <a:r>
              <a:rPr lang="en-US" dirty="0"/>
              <a:t> the rest of the </a:t>
            </a:r>
            <a:r>
              <a:rPr lang="en-US" b="1" dirty="0"/>
              <a:t>wired Internet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Gain proficiency in </a:t>
            </a:r>
            <a:r>
              <a:rPr lang="en-US" b="1" dirty="0"/>
              <a:t>building real </a:t>
            </a:r>
            <a:r>
              <a:rPr lang="en-US" dirty="0"/>
              <a:t>wireless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9111C5-E04E-4942-8174-12BB645D56A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the Class</a:t>
            </a:r>
          </a:p>
        </p:txBody>
      </p:sp>
    </p:spTree>
    <p:extLst>
      <p:ext uri="{BB962C8B-B14F-4D97-AF65-F5344CB8AC3E}">
        <p14:creationId xmlns:p14="http://schemas.microsoft.com/office/powerpoint/2010/main" val="1198240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Wireless From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Transport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Layer</a:t>
            </a:r>
            <a:r>
              <a:rPr lang="zh-CN" alt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Downwards</a:t>
            </a:r>
          </a:p>
          <a:p>
            <a:pPr lvl="1"/>
            <a:r>
              <a:rPr lang="en-US" altLang="x-none" dirty="0"/>
              <a:t>Transport over wireless, link layer, medium access</a:t>
            </a:r>
          </a:p>
          <a:p>
            <a:pPr marL="514350" indent="-514350">
              <a:buFont typeface="+mj-lt"/>
              <a:buAutoNum type="arabicPeriod"/>
            </a:pPr>
            <a:endParaRPr lang="en-US" altLang="zh-CN" b="1" dirty="0">
              <a:solidFill>
                <a:schemeClr val="accent6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Overcoming Bit Errors</a:t>
            </a:r>
          </a:p>
          <a:p>
            <a:pPr lvl="1"/>
            <a:r>
              <a:rPr lang="en-US" altLang="x-none" spc="-150" dirty="0"/>
              <a:t>Error Detection/correction, convolutional &amp; “Rateless” codes</a:t>
            </a:r>
          </a:p>
          <a:p>
            <a:pPr marL="514350" indent="-514350">
              <a:buFont typeface="+mj-lt"/>
              <a:buAutoNum type="arabicPeriod"/>
            </a:pPr>
            <a:endParaRPr lang="en-US" altLang="zh-CN" b="1" dirty="0">
              <a:solidFill>
                <a:schemeClr val="accent6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An Introduction to the Wireless Channel</a:t>
            </a:r>
          </a:p>
          <a:p>
            <a:pPr lvl="1"/>
            <a:r>
              <a:rPr lang="en-US" altLang="x-none" dirty="0"/>
              <a:t>Noise, Multipath Propagation, radio spectrum</a:t>
            </a:r>
          </a:p>
          <a:p>
            <a:pPr marL="514350" indent="-514350">
              <a:buFont typeface="+mj-lt"/>
              <a:buAutoNum type="arabicPeriod"/>
            </a:pPr>
            <a:endParaRPr lang="en-US" altLang="zh-CN" b="1" dirty="0">
              <a:solidFill>
                <a:schemeClr val="accent6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Wireless Physical Layer concepts</a:t>
            </a:r>
          </a:p>
          <a:p>
            <a:pPr lvl="1"/>
            <a:r>
              <a:rPr lang="en-US" altLang="zh-CN" dirty="0"/>
              <a:t>OFDM, channel estimation, MIMO etc.</a:t>
            </a:r>
          </a:p>
          <a:p>
            <a:pPr marL="514350" indent="-514350">
              <a:buFont typeface="+mj-lt"/>
              <a:buAutoNum type="arabicPeriod"/>
            </a:pPr>
            <a:endParaRPr lang="en-US" altLang="zh-CN" b="1" dirty="0">
              <a:solidFill>
                <a:schemeClr val="accent6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b="1" dirty="0">
                <a:solidFill>
                  <a:schemeClr val="accent6">
                    <a:lumMod val="75000"/>
                  </a:schemeClr>
                </a:solidFill>
              </a:rPr>
              <a:t>Boutique topics</a:t>
            </a:r>
            <a:endParaRPr lang="en-US" altLang="x-none" dirty="0"/>
          </a:p>
          <a:p>
            <a:pPr lvl="1"/>
            <a:r>
              <a:rPr lang="en-US" altLang="x-none" dirty="0"/>
              <a:t>Visible light communication, low power, Wi-Fi localization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dirty="0"/>
              <a:t>Course Contents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9111C5-E04E-4942-8174-12BB645D56A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2402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>
          <a:solidFill>
            <a:schemeClr val="tx1"/>
          </a:solidFill>
          <a:prstDash val="sysDash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b="0" dirty="0" smtClean="0">
            <a:solidFill>
              <a:schemeClr val="tx1"/>
            </a:solidFill>
            <a:latin typeface="+mn-l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prstDash val="solid"/>
          <a:headEnd type="triangle"/>
          <a:tailEnd type="triangle"/>
        </a:ln>
        <a:effectLst/>
      </a:spPr>
      <a:bodyPr/>
      <a:lstStyle/>
      <a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mtClean="0">
            <a:latin typeface="Arial" charset="0"/>
            <a:ea typeface="Arial" charset="0"/>
            <a:cs typeface="Arial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inceton COS" id="{1763B6FC-619E-1148-9C62-BA52FD7E8BC6}" vid="{308E1F7E-139B-3246-A2F6-E5D99BA075BE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1_Office Theme</Template>
  <TotalTime>2</TotalTime>
  <Words>1890</Words>
  <Application>Microsoft Macintosh PowerPoint</Application>
  <PresentationFormat>On-screen Show (4:3)</PresentationFormat>
  <Paragraphs>506</Paragraphs>
  <Slides>59</Slides>
  <Notes>59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Andale Mono</vt:lpstr>
      <vt:lpstr>Arial</vt:lpstr>
      <vt:lpstr>Calibri</vt:lpstr>
      <vt:lpstr>Corbel</vt:lpstr>
      <vt:lpstr>Courier New</vt:lpstr>
      <vt:lpstr>FrancophilSans</vt:lpstr>
      <vt:lpstr>Times New Roman</vt:lpstr>
      <vt:lpstr>1_Office Theme</vt:lpstr>
      <vt:lpstr>Class Introduction</vt:lpstr>
      <vt:lpstr>Course staff and office hours</vt:lpstr>
      <vt:lpstr>Wireless is increasingly prevalent</vt:lpstr>
      <vt:lpstr>Mobile connectivity for people: Increased wireless demand </vt:lpstr>
      <vt:lpstr>Next demand driver: Billions of Wireless devices</vt:lpstr>
      <vt:lpstr>Industrial Impact: Cisco Meraki</vt:lpstr>
      <vt:lpstr>COS 463: Course Approach</vt:lpstr>
      <vt:lpstr>Goals of the Class</vt:lpstr>
      <vt:lpstr>Course Contents</vt:lpstr>
      <vt:lpstr>Prerequisites and Administrivia</vt:lpstr>
      <vt:lpstr>Target audiences</vt:lpstr>
      <vt:lpstr>Modes of delivery</vt:lpstr>
      <vt:lpstr>Lab logistics</vt:lpstr>
      <vt:lpstr>Lab: Building a spectrum analyzer</vt:lpstr>
      <vt:lpstr>Lab: Sharing the Wireless Medium</vt:lpstr>
      <vt:lpstr>Lab: Array Signal Processing</vt:lpstr>
      <vt:lpstr>Optional Readings, for reference</vt:lpstr>
      <vt:lpstr>Class Grading</vt:lpstr>
      <vt:lpstr>Today</vt:lpstr>
      <vt:lpstr>Wireless is less reliable</vt:lpstr>
      <vt:lpstr>Today</vt:lpstr>
      <vt:lpstr>Wireless is a shared medium</vt:lpstr>
      <vt:lpstr>PowerPoint Presentation</vt:lpstr>
      <vt:lpstr>Reason #1: Interference</vt:lpstr>
      <vt:lpstr>Reason #2: Can leverage broadcast</vt:lpstr>
      <vt:lpstr>Solution using wired abstraction</vt:lpstr>
      <vt:lpstr>Idea: Router combines the packets</vt:lpstr>
      <vt:lpstr>Router broadcasts the combination</vt:lpstr>
      <vt:lpstr>Sumary: Shared medium is very different</vt:lpstr>
      <vt:lpstr>Break time and (Not Graded) Partner Quiz: Butterfly Network</vt:lpstr>
      <vt:lpstr>Today</vt:lpstr>
      <vt:lpstr>Less reliable links: Multipath propagation</vt:lpstr>
      <vt:lpstr>Today</vt:lpstr>
      <vt:lpstr>Mobility affects link throughput </vt:lpstr>
      <vt:lpstr>Mobility matters, even if stationary! </vt:lpstr>
      <vt:lpstr>Mobility matters, still!</vt:lpstr>
      <vt:lpstr>Today</vt:lpstr>
      <vt:lpstr>Some things are well understood…</vt:lpstr>
      <vt:lpstr>…others aren’t understood well at all!</vt:lpstr>
      <vt:lpstr>Today</vt:lpstr>
      <vt:lpstr>The argument for cross-layer design</vt:lpstr>
      <vt:lpstr>why is point-to-point </vt:lpstr>
      <vt:lpstr>Scenario: Laptop in a “dead spot”</vt:lpstr>
      <vt:lpstr>Solution: A cross-layer Approach</vt:lpstr>
      <vt:lpstr>A challenge for bit combining</vt:lpstr>
      <vt:lpstr>Idea: Network cooperates with PHY layer</vt:lpstr>
      <vt:lpstr>Solution: Use confidences across layers </vt:lpstr>
      <vt:lpstr>Experiment: Packet delivery v. poor coverage</vt:lpstr>
      <vt:lpstr>Experiment: Packet delivery v. poor coverage</vt:lpstr>
      <vt:lpstr>Experiment: Packet delivery v. poor coverage</vt:lpstr>
      <vt:lpstr>Fundamental change in network architecture</vt:lpstr>
      <vt:lpstr>Today</vt:lpstr>
      <vt:lpstr>New Services: Wireless localization</vt:lpstr>
      <vt:lpstr>How do we get virtual touch screens?</vt:lpstr>
      <vt:lpstr>RFID motion tracking in the air</vt:lpstr>
      <vt:lpstr>RFID technology: Smart homes</vt:lpstr>
      <vt:lpstr>Low Power, Wide Area Networks</vt:lpstr>
      <vt:lpstr>Class Website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 Introduction</dc:title>
  <dc:creator>Kyle Jamieson</dc:creator>
  <cp:lastModifiedBy>Kyle Jamieson</cp:lastModifiedBy>
  <cp:revision>2</cp:revision>
  <cp:lastPrinted>2018-04-01T18:39:47Z</cp:lastPrinted>
  <dcterms:created xsi:type="dcterms:W3CDTF">2019-02-06T13:54:26Z</dcterms:created>
  <dcterms:modified xsi:type="dcterms:W3CDTF">2019-02-06T13:57:26Z</dcterms:modified>
</cp:coreProperties>
</file>