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tags/tag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7" r:id="rId2"/>
    <p:sldId id="507" r:id="rId3"/>
    <p:sldId id="508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6" r:id="rId16"/>
    <p:sldId id="557" r:id="rId17"/>
    <p:sldId id="558" r:id="rId18"/>
    <p:sldId id="512" r:id="rId19"/>
    <p:sldId id="513" r:id="rId20"/>
    <p:sldId id="516" r:id="rId21"/>
    <p:sldId id="517" r:id="rId22"/>
    <p:sldId id="518" r:id="rId23"/>
    <p:sldId id="519" r:id="rId24"/>
    <p:sldId id="520" r:id="rId25"/>
    <p:sldId id="521" r:id="rId26"/>
    <p:sldId id="522" r:id="rId27"/>
    <p:sldId id="523" r:id="rId28"/>
    <p:sldId id="524" r:id="rId29"/>
    <p:sldId id="525" r:id="rId30"/>
    <p:sldId id="526" r:id="rId31"/>
    <p:sldId id="559" r:id="rId32"/>
    <p:sldId id="560" r:id="rId33"/>
    <p:sldId id="561" r:id="rId34"/>
    <p:sldId id="562" r:id="rId35"/>
    <p:sldId id="563" r:id="rId36"/>
    <p:sldId id="530" r:id="rId37"/>
    <p:sldId id="531" r:id="rId38"/>
    <p:sldId id="532" r:id="rId39"/>
    <p:sldId id="533" r:id="rId40"/>
    <p:sldId id="564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008F00"/>
    <a:srgbClr val="92D050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50" autoAdjust="0"/>
    <p:restoredTop sz="93692" autoAdjust="0"/>
  </p:normalViewPr>
  <p:slideViewPr>
    <p:cSldViewPr snapToGrid="0">
      <p:cViewPr>
        <p:scale>
          <a:sx n="80" d="100"/>
          <a:sy n="80" d="100"/>
        </p:scale>
        <p:origin x="133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76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00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64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5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56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0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9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02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8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2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4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9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3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53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8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3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MVCC and </a:t>
            </a:r>
            <a:br>
              <a:rPr lang="en-US" sz="3800" b="0" dirty="0" smtClean="0"/>
            </a:br>
            <a:r>
              <a:rPr lang="en-US" sz="3800" b="0" dirty="0" smtClean="0"/>
              <a:t>Distributed </a:t>
            </a:r>
            <a:r>
              <a:rPr lang="en-US" sz="3800" b="0" dirty="0" err="1" smtClean="0"/>
              <a:t>Txns</a:t>
            </a:r>
            <a:r>
              <a:rPr lang="en-US" sz="3800" b="0" dirty="0" smtClean="0"/>
              <a:t> (</a:t>
            </a:r>
            <a:r>
              <a:rPr lang="en-US" sz="3800" b="0" dirty="0" smtClean="0"/>
              <a:t>Spanner)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518: </a:t>
            </a:r>
            <a:r>
              <a:rPr lang="en-US" sz="3000" i="1" dirty="0" smtClean="0"/>
              <a:t>Advanced Computer Systems</a:t>
            </a:r>
          </a:p>
          <a:p>
            <a:r>
              <a:rPr lang="en-US" sz="3000" dirty="0" smtClean="0"/>
              <a:t>Lecture </a:t>
            </a:r>
            <a:r>
              <a:rPr lang="en-US" sz="3000" dirty="0"/>
              <a:t>6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6521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49272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33686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35460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40622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100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22851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5450306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6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15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5)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&gt;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5: 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9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40975" y="5119402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1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0975" y="5117800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0975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9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partitioned data over servers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just use 2PL?</a:t>
            </a:r>
          </a:p>
          <a:p>
            <a:pPr lvl="1"/>
            <a:r>
              <a:rPr lang="en-US" sz="2400" dirty="0" smtClean="0"/>
              <a:t>Grab locks over entire read and write set</a:t>
            </a:r>
          </a:p>
          <a:p>
            <a:pPr lvl="1"/>
            <a:r>
              <a:rPr lang="en-US" sz="2400" dirty="0" smtClean="0"/>
              <a:t>Perform writes</a:t>
            </a:r>
          </a:p>
          <a:p>
            <a:pPr lvl="1"/>
            <a:r>
              <a:rPr lang="en-US" sz="2400" dirty="0" smtClean="0"/>
              <a:t>Release locks (at commit time)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smtClean="0"/>
              <a:t>   + Real-time guarantees</a:t>
            </a:r>
          </a:p>
          <a:p>
            <a:endParaRPr lang="en-US" dirty="0"/>
          </a:p>
          <a:p>
            <a:r>
              <a:rPr lang="en-US" dirty="0" smtClean="0"/>
              <a:t>2PL:  Pessimistically get all the locks first</a:t>
            </a:r>
          </a:p>
          <a:p>
            <a:r>
              <a:rPr lang="en-US" dirty="0" smtClean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&amp; OCC = strict 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699165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get </a:t>
            </a:r>
            <a:r>
              <a:rPr lang="en-US" sz="2800" dirty="0" err="1" smtClean="0"/>
              <a:t>serializability</a:t>
            </a:r>
            <a:r>
              <a:rPr lang="en-US" sz="2800" dirty="0" smtClean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In distributed setting, assign global timestamp to </a:t>
            </a:r>
            <a:r>
              <a:rPr lang="en-US" sz="2200" dirty="0" err="1" smtClean="0"/>
              <a:t>txn</a:t>
            </a:r>
            <a:r>
              <a:rPr lang="en-US" sz="2200" dirty="0" smtClean="0"/>
              <a:t> (at sometime after lock acquisition and before commit)</a:t>
            </a:r>
            <a:endParaRPr lang="en-U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Centralized </a:t>
            </a:r>
            <a:r>
              <a:rPr lang="en-US" sz="2200" dirty="0" err="1" smtClean="0"/>
              <a:t>txn</a:t>
            </a:r>
            <a:r>
              <a:rPr lang="en-US" sz="2200" dirty="0" smtClean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Distributed consensus on timestamp (not all ops)</a:t>
            </a:r>
          </a:p>
          <a:p>
            <a:pPr lvl="3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Strawman:  Consensus per </a:t>
            </a:r>
            <a:r>
              <a:rPr lang="en-US" sz="3600" dirty="0" err="1" smtClean="0"/>
              <a:t>txn</a:t>
            </a:r>
            <a:r>
              <a:rPr lang="en-US" sz="3600" dirty="0" smtClean="0"/>
              <a:t> group?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Single </a:t>
            </a:r>
            <a:r>
              <a:rPr lang="en-US" sz="2800" dirty="0" err="1" smtClean="0"/>
              <a:t>Lamport</a:t>
            </a:r>
            <a:r>
              <a:rPr lang="en-US" sz="2800" dirty="0" smtClean="0"/>
              <a:t> clock, consensus per group?</a:t>
            </a:r>
          </a:p>
          <a:p>
            <a:pPr lvl="1"/>
            <a:r>
              <a:rPr lang="en-US" sz="2600" dirty="0" err="1" smtClean="0">
                <a:solidFill>
                  <a:srgbClr val="1E4899"/>
                </a:solidFill>
              </a:rPr>
              <a:t>Linearizability</a:t>
            </a:r>
            <a:r>
              <a:rPr lang="en-US" sz="2600" dirty="0" smtClean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 smtClean="0">
                <a:solidFill>
                  <a:srgbClr val="C00000"/>
                </a:solidFill>
              </a:rPr>
              <a:t>txn</a:t>
            </a:r>
            <a:r>
              <a:rPr lang="en-US" sz="2600" dirty="0" smtClean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</a:t>
            </a:r>
            <a:r>
              <a:rPr lang="en-US" dirty="0" smtClean="0"/>
              <a:t>Google’s </a:t>
            </a:r>
            <a:r>
              <a:rPr lang="en-US" dirty="0"/>
              <a:t>Globally-Distributed </a:t>
            </a:r>
            <a:r>
              <a:rPr lang="en-US" dirty="0" smtClean="0"/>
              <a:t>Database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 smtClean="0"/>
              <a:t>Dozens of zones (datacenters)</a:t>
            </a:r>
          </a:p>
          <a:p>
            <a:r>
              <a:rPr lang="en-US" dirty="0" smtClean="0"/>
              <a:t>Per zone, 100-1000s of servers</a:t>
            </a:r>
          </a:p>
          <a:p>
            <a:r>
              <a:rPr lang="en-US" dirty="0" smtClean="0"/>
              <a:t>Per server, 100-1000 partitions (tablets)</a:t>
            </a:r>
          </a:p>
          <a:p>
            <a:r>
              <a:rPr lang="en-US" dirty="0" smtClean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Scale-out vs. fault tolerance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Every tablet replicated via </a:t>
            </a:r>
            <a:r>
              <a:rPr lang="en-US" sz="2400" dirty="0" err="1" smtClean="0"/>
              <a:t>Paxos</a:t>
            </a:r>
            <a:r>
              <a:rPr lang="en-US" sz="2400" dirty="0" smtClean="0"/>
              <a:t>  (with leader election)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So every “operation” within transactions across tablets actually a replicated  operation within </a:t>
            </a:r>
            <a:r>
              <a:rPr lang="en-US" sz="2400" dirty="0" err="1" smtClean="0"/>
              <a:t>Paxos</a:t>
            </a:r>
            <a:r>
              <a:rPr lang="en-US" sz="2400" dirty="0" smtClean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</a:t>
            </a:r>
            <a:r>
              <a:rPr lang="en-US" sz="2400" dirty="0" smtClean="0"/>
              <a:t>!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(COPS took same approach </a:t>
            </a:r>
            <a:r>
              <a:rPr lang="en-US" sz="2200" i="1" dirty="0" smtClean="0"/>
              <a:t>within </a:t>
            </a:r>
            <a:r>
              <a:rPr lang="en-US" sz="2200" dirty="0" smtClean="0"/>
              <a:t>datacenter)</a:t>
            </a:r>
          </a:p>
        </p:txBody>
      </p:sp>
    </p:spTree>
    <p:extLst>
      <p:ext uri="{BB962C8B-B14F-4D97-AF65-F5344CB8AC3E}">
        <p14:creationId xmlns:p14="http://schemas.microsoft.com/office/powerpoint/2010/main" val="24417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b="0" dirty="0" smtClean="0"/>
              <a:t>Can you engineer some max divergence?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2318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“Global wall-clock time” with bounded uncertainty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2956191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63947" y="272165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734796" y="2498991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2498991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9630" y="341345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1838" y="341345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latest</a:t>
            </a:r>
            <a:endParaRPr lang="en-US" sz="24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4462" y="2506262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TT.now()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034250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19935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2*ε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26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TrueTime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060039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Consider event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 smtClean="0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which invoked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TT.new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():</a:t>
            </a:r>
            <a:endParaRPr lang="en-US" sz="2600" b="0" baseline="-25000" dirty="0" smtClean="0">
              <a:latin typeface="Arial" charset="0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	Guarantee:  </a:t>
            </a:r>
            <a:r>
              <a:rPr lang="en-US" sz="2600" b="0" dirty="0" err="1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tt.earliest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(e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65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Timestamps and TrueTime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43100" y="265430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1690" y="3404632"/>
            <a:ext cx="29937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TT.now().latest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8730" y="215357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1166" y="215889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67453" y="3404632"/>
            <a:ext cx="38354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i="1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76583" y="3404632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0040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72438" y="3938032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Commit wait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67099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27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Replication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14600" y="300606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230" y="25590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663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203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46980" y="1496466"/>
            <a:ext cx="130837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followers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2198" y="37597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50476" y="375971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28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0545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Achieve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9466" y="25643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3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6" grpId="0"/>
      <p:bldP spid="23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 smtClean="0"/>
              <a:t>Client: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</a:t>
            </a:r>
            <a:r>
              <a:rPr lang="en-US" sz="2600" dirty="0" smtClean="0"/>
              <a:t>ssues reads to leader of each tablet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en-US" sz="2600" dirty="0" smtClean="0"/>
              <a:t>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</a:t>
            </a:r>
            <a:r>
              <a:rPr lang="en-US" sz="2600" dirty="0" smtClean="0"/>
              <a:t>ends commit message to each leader,                         include identify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Waits for commit from coordinator</a:t>
            </a:r>
          </a:p>
          <a:p>
            <a:pPr>
              <a:spcBef>
                <a:spcPts val="1600"/>
              </a:spcBef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Client-driven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4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57931"/>
            <a:ext cx="7772400" cy="1166478"/>
          </a:xfrm>
        </p:spPr>
        <p:txBody>
          <a:bodyPr/>
          <a:lstStyle/>
          <a:p>
            <a:r>
              <a:rPr lang="en-US" dirty="0" smtClean="0"/>
              <a:t>Multi-version            concurrency 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3" y="3706459"/>
            <a:ext cx="9123574" cy="988430"/>
          </a:xfrm>
        </p:spPr>
        <p:txBody>
          <a:bodyPr/>
          <a:lstStyle/>
          <a:p>
            <a:r>
              <a:rPr lang="en-US" dirty="0" smtClean="0"/>
              <a:t>Generalize use of multiple versions of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99545"/>
            <a:ext cx="8793804" cy="5566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On commit </a:t>
            </a:r>
            <a:r>
              <a:rPr lang="en-US" sz="2600" dirty="0" err="1" smtClean="0"/>
              <a:t>msg</a:t>
            </a:r>
            <a:r>
              <a:rPr lang="en-US" sz="2600" dirty="0" smtClean="0"/>
              <a:t> from client, 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</a:t>
            </a:r>
            <a:r>
              <a:rPr lang="en-US" sz="2600" dirty="0" smtClean="0"/>
              <a:t>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</p:spTree>
    <p:extLst>
      <p:ext uri="{BB962C8B-B14F-4D97-AF65-F5344CB8AC3E}">
        <p14:creationId xmlns:p14="http://schemas.microsoft.com/office/powerpoint/2010/main" val="13980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052481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064665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6283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020507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03269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3991799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003983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38889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234865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31</a:t>
            </a:fld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188649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002965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3942283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2970991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5808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5587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619681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Content Placeholder 1"/>
          <p:cNvSpPr>
            <a:spLocks noGrp="1"/>
          </p:cNvSpPr>
          <p:nvPr>
            <p:ph idx="1"/>
          </p:nvPr>
        </p:nvSpPr>
        <p:spPr>
          <a:xfrm>
            <a:off x="448170" y="5594766"/>
            <a:ext cx="8793804" cy="103343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400" dirty="0" smtClean="0"/>
              <a:t>Client issues reads to leader of each tablet group,                     which acquires read locks and returns most recent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55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052481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064665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6283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020507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03269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3991799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003983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38889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234865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32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265336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29146" y="1265336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339515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339515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148749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188649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002965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3942283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2970991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5808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5587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619681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0428" y="4393974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Content Placeholder 1"/>
          <p:cNvSpPr>
            <a:spLocks noGrp="1"/>
          </p:cNvSpPr>
          <p:nvPr>
            <p:ph idx="1"/>
          </p:nvPr>
        </p:nvSpPr>
        <p:spPr>
          <a:xfrm>
            <a:off x="448170" y="5476221"/>
            <a:ext cx="7918682" cy="164404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/>
              <a:t>Locally performs writes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/>
              <a:t>Chooses coordinator from set of leaders, initiates commit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/>
              <a:t>Sends commit </a:t>
            </a:r>
            <a:r>
              <a:rPr lang="en-US" sz="2200" dirty="0" err="1" smtClean="0"/>
              <a:t>msg</a:t>
            </a:r>
            <a:r>
              <a:rPr lang="en-US" sz="2200" dirty="0" smtClean="0"/>
              <a:t> to </a:t>
            </a:r>
            <a:r>
              <a:rPr lang="en-US" sz="2200" dirty="0"/>
              <a:t>each leader, </a:t>
            </a:r>
            <a:r>
              <a:rPr lang="en-US" sz="2200" dirty="0" smtClean="0"/>
              <a:t>incl. identity of coordinator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09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4" grpId="0"/>
      <p:bldP spid="6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052481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064665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6283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853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020507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03269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3991799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003983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38889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28205" y="38508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234865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282365"/>
            <a:ext cx="519910" cy="908050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282365"/>
            <a:ext cx="433690" cy="18478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7692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33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265336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29146" y="1265336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339515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339515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148749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188649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544340" y="2339515"/>
            <a:ext cx="0" cy="269297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002965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3942283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2970991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1166" y="163363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5808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3878" y="258613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5587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88234" y="352593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10625" y="2339515"/>
            <a:ext cx="274145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  <a:r>
              <a:rPr lang="en-US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75404" y="4632381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619681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4664" y="5032086"/>
            <a:ext cx="25010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overall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i="1" baseline="-250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07595" y="2076849"/>
            <a:ext cx="15231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0428" y="4393974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Content Placeholder 1"/>
          <p:cNvSpPr txBox="1">
            <a:spLocks/>
          </p:cNvSpPr>
          <p:nvPr/>
        </p:nvSpPr>
        <p:spPr bwMode="auto">
          <a:xfrm>
            <a:off x="448170" y="5594766"/>
            <a:ext cx="8793804" cy="103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600"/>
              </a:spcBef>
              <a:buFont typeface="+mj-lt"/>
              <a:buAutoNum type="arabicPeriod" startAt="5"/>
            </a:pPr>
            <a:r>
              <a:rPr lang="en-US" sz="2400" b="0" dirty="0" smtClean="0"/>
              <a:t>Client waits </a:t>
            </a:r>
            <a:r>
              <a:rPr lang="en-US" sz="2400" b="0" dirty="0"/>
              <a:t>for commit from coordinator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 startAt="5"/>
            </a:pPr>
            <a:endParaRPr lang="en-US" sz="2400" b="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3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48" grpId="0"/>
      <p:bldP spid="52" grpId="0"/>
      <p:bldP spid="56" grpId="0"/>
      <p:bldP spid="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41621" y="1446908"/>
            <a:ext cx="20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X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from friend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0073" y="2904351"/>
            <a:ext cx="240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myself from X’s friend 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0452" y="244067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0082" y="379704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47817" y="2270576"/>
            <a:ext cx="304800" cy="1384303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34475" y="244067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12864" y="2254247"/>
            <a:ext cx="1070479" cy="1384303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19156" y="2440672"/>
            <a:ext cx="115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15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3054" y="1609902"/>
            <a:ext cx="172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Risky post P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71778" y="379704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33462" y="4809782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Can 77"/>
          <p:cNvSpPr/>
          <p:nvPr/>
        </p:nvSpPr>
        <p:spPr>
          <a:xfrm>
            <a:off x="2097456" y="5332433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37035" y="4809782"/>
            <a:ext cx="476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&lt;8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12189" y="52510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[X]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12803" y="59270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[me]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79672" y="4809782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820763" y="5217214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16819" y="4809782"/>
            <a:ext cx="0" cy="159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84421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47744" y="55939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[P]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Can 66"/>
          <p:cNvSpPr/>
          <p:nvPr/>
        </p:nvSpPr>
        <p:spPr>
          <a:xfrm>
            <a:off x="2097456" y="5686061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Can 67"/>
          <p:cNvSpPr/>
          <p:nvPr/>
        </p:nvSpPr>
        <p:spPr>
          <a:xfrm>
            <a:off x="2097456" y="6039688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9368" y="5258911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83828" y="560181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posts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6894" y="5932011"/>
            <a:ext cx="148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X’s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2292" y="4809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76244" y="5251017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88126" y="5927034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9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global timestamp, can implement read-only transactions lock-free (snapshot isolation)</a:t>
            </a:r>
          </a:p>
          <a:p>
            <a:r>
              <a:rPr lang="en-US" dirty="0" smtClean="0"/>
              <a:t>Step 1:  Choose timestamp </a:t>
            </a:r>
            <a:r>
              <a:rPr lang="en-US" dirty="0" err="1" smtClean="0"/>
              <a:t>s</a:t>
            </a:r>
            <a:r>
              <a:rPr lang="en-US" sz="2800" baseline="-25000" dirty="0" err="1" smtClean="0"/>
              <a:t>read</a:t>
            </a:r>
            <a:r>
              <a:rPr lang="en-US" dirty="0" smtClean="0"/>
              <a:t> = </a:t>
            </a:r>
            <a:r>
              <a:rPr lang="en-US" dirty="0" err="1" smtClean="0"/>
              <a:t>TT.now.latest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Step 2: Snapshot read (at </a:t>
            </a:r>
            <a:r>
              <a:rPr lang="en-US" dirty="0" err="1"/>
              <a:t>s</a:t>
            </a:r>
            <a:r>
              <a:rPr lang="en-US" sz="3200" baseline="-25000" dirty="0" err="1"/>
              <a:t>read</a:t>
            </a:r>
            <a:r>
              <a:rPr lang="en-US" dirty="0" smtClean="0"/>
              <a:t>) to each tablet</a:t>
            </a:r>
          </a:p>
          <a:p>
            <a:pPr lvl="1"/>
            <a:r>
              <a:rPr lang="en-US" dirty="0" smtClean="0"/>
              <a:t>Can be served by any up-to-date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4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dirty="0" smtClean="0">
                <a:solidFill>
                  <a:srgbClr val="FFFF00"/>
                </a:solidFill>
              </a:rPr>
              <a:t>Can you engineer some max divergence?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Architecture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2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Atomic-clock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800000"/>
                </a:solidFill>
              </a:rPr>
              <a:t>Client</a:t>
            </a:r>
            <a:endParaRPr lang="en-US" sz="1800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37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]   =   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now 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 ±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7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time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ε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30sec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60sec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</a:t>
              </a:r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+6ms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	=  1ms 			+  200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38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implementation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200" dirty="0" smtClean="0"/>
              <a:t>Known unknowns &gt; unknown unknowns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Rethink algorithms to reason about uncertainty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796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19" y="1771114"/>
            <a:ext cx="8371627" cy="39388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endParaRPr lang="en-US" sz="4000" u="sng" dirty="0"/>
          </a:p>
          <a:p>
            <a:pPr>
              <a:lnSpc>
                <a:spcPct val="100000"/>
              </a:lnSpc>
            </a:pPr>
            <a:r>
              <a:rPr lang="en-US" sz="4000" u="sng" dirty="0" smtClean="0"/>
              <a:t>Monday lecture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Caching</a:t>
            </a:r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r>
              <a:rPr lang="en-US" sz="4000" dirty="0"/>
              <a:t>Project Proposals due </a:t>
            </a:r>
            <a:endParaRPr lang="en-US" sz="4000" dirty="0" smtClean="0"/>
          </a:p>
          <a:p>
            <a:pPr>
              <a:lnSpc>
                <a:spcPct val="100000"/>
              </a:lnSpc>
            </a:pPr>
            <a:r>
              <a:rPr lang="en-US" sz="4000" dirty="0" smtClean="0"/>
              <a:t>Monday </a:t>
            </a:r>
            <a:r>
              <a:rPr lang="en-US" sz="4000" dirty="0"/>
              <a:t>night, 11:59pm</a:t>
            </a:r>
          </a:p>
          <a:p>
            <a:pPr>
              <a:lnSpc>
                <a:spcPct val="100000"/>
              </a:lnSpc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Unlike 2PL/OCC, reads never rejected</a:t>
            </a:r>
          </a:p>
          <a:p>
            <a:r>
              <a:rPr lang="en-US" sz="2800" dirty="0" smtClean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transaction into read set and write set</a:t>
            </a:r>
          </a:p>
          <a:p>
            <a:pPr lvl="1"/>
            <a:r>
              <a:rPr lang="en-US" dirty="0" smtClean="0"/>
              <a:t>All reads execute as if one “snapshot”</a:t>
            </a:r>
          </a:p>
          <a:p>
            <a:pPr lvl="1"/>
            <a:r>
              <a:rPr lang="en-US" dirty="0" smtClean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 smtClean="0"/>
              <a:t>Yields snapshot isolation  &lt;  </a:t>
            </a:r>
            <a:r>
              <a:rPr lang="en-US" dirty="0" err="1" smtClean="0"/>
              <a:t>serializability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MVCC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Intuition:  Bag of marbles:  ½ white, </a:t>
            </a:r>
            <a:r>
              <a:rPr lang="en-US" dirty="0"/>
              <a:t>½ </a:t>
            </a:r>
            <a:r>
              <a:rPr lang="en-US" dirty="0" smtClean="0"/>
              <a:t>black</a:t>
            </a:r>
          </a:p>
          <a:p>
            <a:r>
              <a:rPr lang="en-US" dirty="0" smtClean="0"/>
              <a:t>Transactions:</a:t>
            </a:r>
          </a:p>
          <a:p>
            <a:pPr lvl="1"/>
            <a:r>
              <a:rPr lang="en-US" dirty="0" smtClean="0"/>
              <a:t>T1:  Change all white marbles to black marbles</a:t>
            </a:r>
          </a:p>
          <a:p>
            <a:pPr lvl="1"/>
            <a:r>
              <a:rPr lang="en-US" dirty="0" smtClean="0"/>
              <a:t>T2:  Change all black marbles to white marbles</a:t>
            </a:r>
            <a:endParaRPr lang="en-US" dirty="0"/>
          </a:p>
          <a:p>
            <a:r>
              <a:rPr lang="en-US" dirty="0" err="1" smtClean="0"/>
              <a:t>Serializability</a:t>
            </a:r>
            <a:r>
              <a:rPr lang="en-US" dirty="0"/>
              <a:t> </a:t>
            </a:r>
            <a:r>
              <a:rPr lang="en-US" dirty="0" smtClean="0"/>
              <a:t>(2PL, OCC) </a:t>
            </a:r>
          </a:p>
          <a:p>
            <a:pPr lvl="1"/>
            <a:r>
              <a:rPr lang="en-US" dirty="0" smtClean="0"/>
              <a:t>T1 → T2   or   T2 → T1</a:t>
            </a:r>
          </a:p>
          <a:p>
            <a:pPr lvl="1"/>
            <a:r>
              <a:rPr lang="en-US" dirty="0" smtClean="0"/>
              <a:t>In either case, bag is either ALL white or ALL black</a:t>
            </a:r>
          </a:p>
          <a:p>
            <a:r>
              <a:rPr lang="en-US" dirty="0" smtClean="0"/>
              <a:t>Snapshot isolation (MVCC)</a:t>
            </a:r>
          </a:p>
          <a:p>
            <a:pPr lvl="1"/>
            <a:r>
              <a:rPr lang="en-US" dirty="0"/>
              <a:t>T1 → T2 </a:t>
            </a:r>
            <a:r>
              <a:rPr lang="en-US" dirty="0" smtClean="0"/>
              <a:t>  or   </a:t>
            </a:r>
            <a:r>
              <a:rPr lang="en-US" dirty="0"/>
              <a:t>T2 → </a:t>
            </a:r>
            <a:r>
              <a:rPr lang="en-US" dirty="0" smtClean="0"/>
              <a:t>T1    or    T1 || T2</a:t>
            </a:r>
          </a:p>
          <a:p>
            <a:pPr lvl="1"/>
            <a:r>
              <a:rPr lang="en-US" dirty="0" smtClean="0"/>
              <a:t>Bag is ALL white, ALL black, or </a:t>
            </a:r>
            <a:r>
              <a:rPr lang="en-US" dirty="0"/>
              <a:t>½ </a:t>
            </a:r>
            <a:r>
              <a:rPr lang="en-US" dirty="0" smtClean="0"/>
              <a:t>white </a:t>
            </a:r>
            <a:r>
              <a:rPr lang="en-US" dirty="0"/>
              <a:t>½ </a:t>
            </a:r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> vs. Snapshot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Transactions</a:t>
            </a:r>
            <a:r>
              <a:rPr lang="en-US" sz="2800" baseline="-25000" dirty="0"/>
              <a:t> </a:t>
            </a:r>
            <a:r>
              <a:rPr lang="en-US" sz="2800" dirty="0" smtClean="0"/>
              <a:t>are assigned timestamps, which may get assigned to objects those </a:t>
            </a:r>
            <a:r>
              <a:rPr lang="en-US" sz="2800" dirty="0" err="1" smtClean="0"/>
              <a:t>txns</a:t>
            </a:r>
            <a:r>
              <a:rPr lang="en-US" sz="2800" dirty="0" smtClean="0"/>
              <a:t> read/write</a:t>
            </a:r>
          </a:p>
          <a:p>
            <a:r>
              <a:rPr lang="en-US" sz="2800" dirty="0" smtClean="0"/>
              <a:t>Every object version O</a:t>
            </a:r>
            <a:r>
              <a:rPr lang="en-US" sz="2800" baseline="-25000" dirty="0" smtClean="0"/>
              <a:t>V</a:t>
            </a:r>
            <a:r>
              <a:rPr lang="en-US" sz="2800" dirty="0" smtClean="0"/>
              <a:t> has both read and write TS</a:t>
            </a:r>
          </a:p>
          <a:p>
            <a:pPr lvl="1"/>
            <a:r>
              <a:rPr lang="en-US" sz="2600" dirty="0" err="1" smtClean="0"/>
              <a:t>ReadTS</a:t>
            </a:r>
            <a:r>
              <a:rPr lang="en-US" sz="2600" dirty="0" smtClean="0"/>
              <a:t>:  Largest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 smtClean="0"/>
          </a:p>
          <a:p>
            <a:pPr lvl="1"/>
            <a:r>
              <a:rPr lang="en-US" sz="2600" dirty="0" err="1" smtClean="0"/>
              <a:t>WriteTS</a:t>
            </a:r>
            <a:r>
              <a:rPr lang="en-US" sz="2600" dirty="0" smtClean="0"/>
              <a:t>: 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wrote 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Timestamps in MVCC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01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s.t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&lt;= TS(T)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</a:t>
            </a:r>
            <a:r>
              <a:rPr lang="en-US" sz="2400" dirty="0" smtClean="0"/>
              <a:t>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</a:t>
            </a:r>
            <a:r>
              <a:rPr lang="en-US" sz="3600" dirty="0" smtClean="0"/>
              <a:t>transaction T in </a:t>
            </a:r>
            <a:r>
              <a:rPr lang="en-US" sz="3600" dirty="0"/>
              <a:t>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5401" y="140438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8323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44227</TotalTime>
  <Words>2298</Words>
  <Application>Microsoft Macintosh PowerPoint</Application>
  <PresentationFormat>On-screen Show (4:3)</PresentationFormat>
  <Paragraphs>602</Paragraphs>
  <Slides>40</Slides>
  <Notes>21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Calibri</vt:lpstr>
      <vt:lpstr>Courier New</vt:lpstr>
      <vt:lpstr>ＭＳ Ｐゴシック</vt:lpstr>
      <vt:lpstr>Symbol</vt:lpstr>
      <vt:lpstr>Times New Roman</vt:lpstr>
      <vt:lpstr>Arial</vt:lpstr>
      <vt:lpstr>1_Office Theme</vt:lpstr>
      <vt:lpstr>MVCC and  Distributed Txns (Spanner)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Serializability vs. Snapshot isolation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Distributed Transactions</vt:lpstr>
      <vt:lpstr>Consider partitioned data over servers</vt:lpstr>
      <vt:lpstr>Consider partitioned data over servers</vt:lpstr>
      <vt:lpstr>Strawman:  Consensus per txn group?</vt:lpstr>
      <vt:lpstr>Spanner: Google’s Globally-Distributed Database  OSDI 2012</vt:lpstr>
      <vt:lpstr>Google’s Setting</vt:lpstr>
      <vt:lpstr>Scale-out vs. fault tolerance</vt:lpstr>
      <vt:lpstr>Disruptive idea:  Do clocks really need to be                arbitrarily unsynchronized?  Can you engineer some max divergence?</vt:lpstr>
      <vt:lpstr>TrueTime </vt:lpstr>
      <vt:lpstr>Timestamps and TrueTime</vt:lpstr>
      <vt:lpstr>Commit Wait and Replication</vt:lpstr>
      <vt:lpstr>Client-driven transactions</vt:lpstr>
      <vt:lpstr>Commit Wait and 2-Phase Commit</vt:lpstr>
      <vt:lpstr>Commit Wait and 2-Phase Commit</vt:lpstr>
      <vt:lpstr>Commit Wait and 2-Phase Commit</vt:lpstr>
      <vt:lpstr>Commit Wait and 2-Phase Commit</vt:lpstr>
      <vt:lpstr>Example</vt:lpstr>
      <vt:lpstr>Read-only optimizations</vt:lpstr>
      <vt:lpstr>Disruptive idea:  Do clocks really need to be                arbitrarily unsynchronized?  Can you engineer some max divergence?</vt:lpstr>
      <vt:lpstr>TrueTime Architecture</vt:lpstr>
      <vt:lpstr>TrueTime implementation</vt:lpstr>
      <vt:lpstr>Known unknowns &gt; unknown unknowns  Rethink algorithms to reason about uncertainty</vt:lpstr>
      <vt:lpstr>PowerPoint Presentation</vt:lpstr>
    </vt:vector>
  </TitlesOfParts>
  <Company>Princeton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1726</cp:revision>
  <cp:lastPrinted>2018-02-21T03:36:42Z</cp:lastPrinted>
  <dcterms:created xsi:type="dcterms:W3CDTF">2013-10-08T01:49:25Z</dcterms:created>
  <dcterms:modified xsi:type="dcterms:W3CDTF">2018-02-21T03:37:11Z</dcterms:modified>
</cp:coreProperties>
</file>