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567" r:id="rId3"/>
    <p:sldId id="540" r:id="rId4"/>
    <p:sldId id="573" r:id="rId5"/>
    <p:sldId id="568" r:id="rId6"/>
    <p:sldId id="569" r:id="rId7"/>
    <p:sldId id="570" r:id="rId8"/>
    <p:sldId id="571" r:id="rId9"/>
    <p:sldId id="572" r:id="rId10"/>
    <p:sldId id="545" r:id="rId11"/>
    <p:sldId id="546" r:id="rId12"/>
    <p:sldId id="547" r:id="rId13"/>
    <p:sldId id="548" r:id="rId14"/>
    <p:sldId id="550" r:id="rId15"/>
    <p:sldId id="551" r:id="rId16"/>
    <p:sldId id="558" r:id="rId17"/>
    <p:sldId id="559" r:id="rId18"/>
    <p:sldId id="560" r:id="rId19"/>
    <p:sldId id="561" r:id="rId20"/>
    <p:sldId id="562" r:id="rId21"/>
    <p:sldId id="563" r:id="rId22"/>
    <p:sldId id="566" r:id="rId23"/>
    <p:sldId id="469" r:id="rId24"/>
    <p:sldId id="467" r:id="rId25"/>
    <p:sldId id="468" r:id="rId26"/>
    <p:sldId id="482" r:id="rId27"/>
    <p:sldId id="483" r:id="rId28"/>
    <p:sldId id="480" r:id="rId29"/>
    <p:sldId id="575" r:id="rId30"/>
    <p:sldId id="507" r:id="rId31"/>
    <p:sldId id="512" r:id="rId32"/>
    <p:sldId id="513" r:id="rId33"/>
    <p:sldId id="516" r:id="rId34"/>
    <p:sldId id="517" r:id="rId35"/>
    <p:sldId id="574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01"/>
    <a:srgbClr val="1E4899"/>
    <a:srgbClr val="008F00"/>
    <a:srgbClr val="92D050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09" autoAdjust="0"/>
    <p:restoredTop sz="85514" autoAdjust="0"/>
  </p:normalViewPr>
  <p:slideViewPr>
    <p:cSldViewPr snapToGrid="0">
      <p:cViewPr>
        <p:scale>
          <a:sx n="78" d="100"/>
          <a:sy n="78" d="100"/>
        </p:scale>
        <p:origin x="96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now this is the "I" in the</a:t>
            </a:r>
            <a:r>
              <a:rPr lang="en-US" baseline="0" dirty="0" smtClean="0"/>
              <a:t> ACID transactions properties: maintaining isolation between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let's think back to our TRANSFER</a:t>
            </a:r>
            <a:r>
              <a:rPr lang="en-US" baseline="0" dirty="0" smtClean="0"/>
              <a:t> transaction, and now let's think about how it may interact with another transaction SUM that reads both bank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Initially accounts both have $100: expect sum to print $200.  Any serial execution of the two transactions will print $200.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&gt;&gt;&gt; BUT there are some operation interleavings that will result in the sum transaction seeing an inconsistent</a:t>
            </a:r>
            <a:r>
              <a:rPr lang="en-US" baseline="0" dirty="0" smtClean="0"/>
              <a:t> state of the database in which $10 is debited from account A but not yet credited into account B.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05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to define</a:t>
            </a:r>
            <a:r>
              <a:rPr lang="en-US" b="1" baseline="0" dirty="0" smtClean="0"/>
              <a:t> equivalent schedules, let’s first start with the individual operations.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9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b/c we're thinking about conflicts between ops</a:t>
            </a:r>
            <a:r>
              <a:rPr lang="en-US" b="1" baseline="0" dirty="0" smtClean="0"/>
              <a:t>,  </a:t>
            </a:r>
            <a:r>
              <a:rPr lang="en-US" b="1" dirty="0" smtClean="0"/>
              <a:t>this way of </a:t>
            </a:r>
            <a:r>
              <a:rPr lang="en-US" b="1" baseline="0" dirty="0" smtClean="0"/>
              <a:t>thinking about isolation between transactions is called </a:t>
            </a:r>
            <a:r>
              <a:rPr lang="en-US" b="1" i="1" baseline="0" dirty="0" smtClean="0"/>
              <a:t>conflict</a:t>
            </a:r>
            <a:r>
              <a:rPr lang="en-US" b="1" baseline="0" dirty="0" smtClean="0"/>
              <a:t> </a:t>
            </a:r>
            <a:r>
              <a:rPr lang="en-US" b="1" i="1" baseline="0" dirty="0" smtClean="0"/>
              <a:t>serializability</a:t>
            </a:r>
            <a:r>
              <a:rPr lang="en-US" b="1" baseline="0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6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to improve performance, we let transactions</a:t>
            </a:r>
            <a:r>
              <a:rPr lang="en-US" baseline="0" dirty="0" smtClean="0"/>
              <a:t> run concurrently, but add another module to our system called lock manager that maintains locks on individual data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4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let's now try to use locking to guarantee a serializable</a:t>
            </a:r>
            <a:r>
              <a:rPr lang="en-US" baseline="0" dirty="0" smtClean="0"/>
              <a:t> schedule.  </a:t>
            </a:r>
            <a:r>
              <a:rPr lang="en-US" dirty="0" smtClean="0"/>
              <a:t>A</a:t>
            </a:r>
            <a:r>
              <a:rPr lang="en-US" baseline="0" dirty="0" smtClean="0"/>
              <a:t> simple way of doing this is for each transaction to grab locks independently for each data item.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</a:t>
            </a:r>
            <a:r>
              <a:rPr lang="en-US" baseline="0" dirty="0" smtClean="0"/>
              <a:t>&gt; SEGUE: Look at where TRANSFER releases its lock on A </a:t>
            </a:r>
            <a:r>
              <a:rPr lang="en-US" i="1" u="sng" baseline="0" dirty="0" smtClean="0"/>
              <a:t>before</a:t>
            </a:r>
            <a:r>
              <a:rPr lang="en-US" baseline="0" dirty="0" smtClean="0"/>
              <a:t> writing B.  This allowed SUM read B’s value TOO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80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3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On the other hand,</a:t>
            </a:r>
            <a:r>
              <a:rPr lang="en-US" b="1" baseline="0" dirty="0" smtClean="0"/>
              <a:t> 2PL allows transactions to execute concurrently, improving performance.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0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dirty="0" smtClean="0">
                <a:solidFill>
                  <a:schemeClr val="tx1"/>
                </a:solidFill>
              </a:rPr>
              <a:t>The key technique we have for doing that is</a:t>
            </a:r>
            <a:r>
              <a:rPr lang="en-US" sz="1200" b="1" i="0" u="none" baseline="0" dirty="0" smtClean="0">
                <a:solidFill>
                  <a:schemeClr val="tx1"/>
                </a:solidFill>
              </a:rPr>
              <a:t> called a transaction.  </a:t>
            </a:r>
            <a:r>
              <a:rPr lang="en-US" sz="1200" b="1" i="0" u="none" dirty="0" smtClean="0">
                <a:solidFill>
                  <a:schemeClr val="tx1"/>
                </a:solidFill>
              </a:rPr>
              <a:t>A </a:t>
            </a:r>
            <a:r>
              <a:rPr lang="en-US" sz="1200" b="1" i="1" u="sng" dirty="0" smtClean="0">
                <a:solidFill>
                  <a:schemeClr val="tx1"/>
                </a:solidFill>
              </a:rPr>
              <a:t>transaction</a:t>
            </a:r>
            <a:r>
              <a:rPr lang="en-US" sz="1200" b="1" dirty="0" smtClean="0">
                <a:solidFill>
                  <a:schemeClr val="tx1"/>
                </a:solidFill>
              </a:rPr>
              <a:t> is a concept from databases, but useful to have in your distributed systems “toolbox.”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7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Strict serializability: The equivalent serial order cannot re-order commit-to-begin_tx ordering.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7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to check t Time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44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set</a:t>
            </a:r>
            <a:r>
              <a:rPr lang="en-US" b="1" baseline="0" dirty="0" smtClean="0"/>
              <a:t> of defining properties of transactions goes by the mnemonic ACID.</a:t>
            </a:r>
            <a:endParaRPr lang="en-US" b="1" dirty="0" smtClean="0"/>
          </a:p>
          <a:p>
            <a:endParaRPr lang="en-US" dirty="0" smtClean="0"/>
          </a:p>
          <a:p>
            <a:r>
              <a:rPr lang="en-US" i="1" u="sng" dirty="0" smtClean="0"/>
              <a:t>Consistency</a:t>
            </a:r>
            <a:r>
              <a:rPr lang="en-US" i="1" u="none" dirty="0" smtClean="0"/>
              <a:t>:</a:t>
            </a:r>
            <a:r>
              <a:rPr lang="en-US" u="none" baseline="0" dirty="0" smtClean="0"/>
              <a:t> </a:t>
            </a:r>
            <a:r>
              <a:rPr lang="en-US" i="1" baseline="0" dirty="0" smtClean="0"/>
              <a:t>e.g.,</a:t>
            </a:r>
            <a:r>
              <a:rPr lang="en-US" baseline="0" dirty="0" smtClean="0"/>
              <a:t> we may stipulate the constraint that a bank account balance cannot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now this is the "I" in the</a:t>
            </a:r>
            <a:r>
              <a:rPr lang="en-US" baseline="0" dirty="0" smtClean="0"/>
              <a:t> ACID transactions properties: maintaining isolation between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</a:t>
            </a:r>
            <a:r>
              <a:rPr lang="en-US" b="1" baseline="0" dirty="0" smtClean="0"/>
              <a:t> let’s give ourselves a sample transaction, one that transfers $10 from account A to account B.  It checks A’s balance and then either aborts (</a:t>
            </a:r>
            <a:r>
              <a:rPr lang="en-US" b="1" i="1" baseline="0" dirty="0" err="1" smtClean="0"/>
              <a:t>abort_tx</a:t>
            </a:r>
            <a:r>
              <a:rPr lang="en-US" b="1" baseline="0" dirty="0" smtClean="0"/>
              <a:t>) or issues two </a:t>
            </a:r>
            <a:r>
              <a:rPr lang="en-US" b="1" i="1" baseline="0" dirty="0" smtClean="0"/>
              <a:t>WRITE</a:t>
            </a:r>
            <a:r>
              <a:rPr lang="en-US" b="1" baseline="0" dirty="0" smtClean="0"/>
              <a:t> operations to update the balances, then COMMITS (</a:t>
            </a:r>
            <a:r>
              <a:rPr lang="en-US" b="1" i="1" baseline="0" dirty="0" err="1" smtClean="0"/>
              <a:t>commit_tx</a:t>
            </a:r>
            <a:r>
              <a:rPr lang="en-US" b="1" i="0" baseline="0" dirty="0" smtClean="0"/>
              <a:t>).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86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But here’s the problem, and we’ve seen it before.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9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And the way we typically implement undo &amp; redo is using a</a:t>
            </a:r>
            <a:r>
              <a:rPr lang="en-US" b="1" baseline="0" dirty="0" smtClean="0"/>
              <a:t> LOG.</a:t>
            </a:r>
          </a:p>
          <a:p>
            <a:endParaRPr lang="en-US" dirty="0" smtClean="0"/>
          </a:p>
          <a:p>
            <a:r>
              <a:rPr lang="en-US" dirty="0" smtClean="0"/>
              <a:t>LSN uniquely identifies each log record.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main algorithm for managing the log under a no-force/steal buffer</a:t>
            </a:r>
            <a:r>
              <a:rPr lang="en-US" baseline="0" dirty="0" smtClean="0"/>
              <a:t> management strategy is called WAL.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This ensures that the UNDO information required by the STEAL policy is present in the event of a crash.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This ensures that REDO information required by the NO-FORCE policy is present in the event of a crash.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0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going back to the example</a:t>
            </a:r>
            <a:r>
              <a:rPr lang="en-US" baseline="0" dirty="0" smtClean="0"/>
              <a:t> of our transfer transaction.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&gt;&gt;&gt; What</a:t>
            </a:r>
            <a:r>
              <a:rPr lang="en-US" baseline="0" dirty="0" smtClean="0"/>
              <a:t> if the commit log record is greater in size than a disk page?  (Write a checksum.  Then later, consider the log record committed if and only if the checksum matches the data.)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4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7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485"/>
            <a:ext cx="9144000" cy="215537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800" b="0" dirty="0" smtClean="0"/>
              <a:t>Transactions:</a:t>
            </a:r>
            <a:r>
              <a:rPr lang="en-US" sz="3800" b="0" dirty="0"/>
              <a:t> </a:t>
            </a:r>
            <a:r>
              <a:rPr lang="en-US" sz="3800" b="0" dirty="0" smtClean="0"/>
              <a:t> ACID, </a:t>
            </a:r>
            <a:br>
              <a:rPr lang="en-US" sz="3800" b="0" dirty="0" smtClean="0"/>
            </a:br>
            <a:r>
              <a:rPr lang="en-US" b="0" dirty="0"/>
              <a:t>C</a:t>
            </a:r>
            <a:r>
              <a:rPr lang="en-US" b="0" dirty="0" smtClean="0"/>
              <a:t>oncurrency control (2PL, OCC)</a:t>
            </a:r>
            <a:br>
              <a:rPr lang="en-US" b="0" dirty="0" smtClean="0"/>
            </a:br>
            <a:r>
              <a:rPr lang="en-US" b="0" dirty="0" smtClean="0"/>
              <a:t>Intro to distributed </a:t>
            </a:r>
            <a:r>
              <a:rPr lang="en-US" b="0" dirty="0" err="1" smtClean="0"/>
              <a:t>txns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smtClean="0"/>
              <a:t>COS 518: </a:t>
            </a:r>
            <a:r>
              <a:rPr lang="en-US" sz="3000" i="1" dirty="0" smtClean="0"/>
              <a:t>Advanced Computer Systems</a:t>
            </a:r>
          </a:p>
          <a:p>
            <a:r>
              <a:rPr lang="en-US" sz="3000" dirty="0" smtClean="0"/>
              <a:t>Lecture 5</a:t>
            </a:r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Goal #2: Concurrency control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Transaction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solation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smtClean="0">
                <a:latin typeface="Arial" charset="0"/>
              </a:rPr>
              <a:t>transaction </a:t>
            </a:r>
            <a:r>
              <a:rPr lang="en-US" sz="2600" u="sng" dirty="0" smtClean="0">
                <a:latin typeface="Arial" charset="0"/>
              </a:rPr>
              <a:t>sum(A,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</a:t>
            </a:r>
            <a:r>
              <a:rPr lang="en-US" sz="2600" b="0" dirty="0" smtClean="0">
                <a:latin typeface="Arial" charset="0"/>
                <a:sym typeface="Wingdings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+ b</a:t>
            </a:r>
            <a:endParaRPr lang="en-US" sz="2600" b="0" dirty="0" smtClean="0">
              <a:latin typeface="Arial" charset="0"/>
              <a:sym typeface="Wingdings"/>
            </a:endParaRP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 smtClean="0">
                <a:latin typeface="Arial" charset="0"/>
              </a:rPr>
              <a:t>transaction </a:t>
            </a:r>
            <a:r>
              <a:rPr lang="en-US" sz="1800" u="sng" dirty="0" smtClean="0">
                <a:latin typeface="Arial" charset="0"/>
              </a:rPr>
              <a:t>transfer(A, B)</a:t>
            </a:r>
            <a:r>
              <a:rPr lang="en-US" sz="18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18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</a:t>
            </a:r>
            <a:r>
              <a:rPr lang="en-US" sz="1800" b="0" dirty="0" smtClean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if</a:t>
            </a:r>
            <a:r>
              <a:rPr lang="en-US" sz="1800" b="0" dirty="0" smtClean="0">
                <a:latin typeface="Arial" charset="0"/>
                <a:sym typeface="Wingdings"/>
              </a:rPr>
              <a:t> a &lt; 10 </a:t>
            </a:r>
            <a:r>
              <a:rPr lang="en-US" sz="1800" dirty="0" smtClean="0">
                <a:latin typeface="Arial" charset="0"/>
                <a:sym typeface="Wingdings"/>
              </a:rPr>
              <a:t>then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</a:t>
            </a:r>
            <a:r>
              <a:rPr lang="en-US" sz="1800" b="0" dirty="0" smtClean="0">
                <a:latin typeface="Arial" charset="0"/>
                <a:sym typeface="Wingdings"/>
              </a:rPr>
              <a:t>write(A, </a:t>
            </a:r>
            <a:r>
              <a:rPr lang="en-US" sz="1800" b="0" dirty="0">
                <a:latin typeface="Arial" charset="0"/>
                <a:sym typeface="Wingdings"/>
              </a:rPr>
              <a:t>a</a:t>
            </a:r>
            <a:r>
              <a:rPr lang="en-US" sz="18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dirty="0">
                <a:latin typeface="Arial" charset="0"/>
                <a:sym typeface="Wingdings"/>
              </a:rPr>
              <a:t> </a:t>
            </a:r>
            <a:r>
              <a:rPr lang="en-US" sz="1800" b="0" dirty="0" smtClean="0">
                <a:latin typeface="Arial" charset="0"/>
                <a:sym typeface="Wingdings"/>
              </a:rPr>
              <a:t>read(B)</a:t>
            </a:r>
            <a:endParaRPr lang="en-US" sz="1800" b="0" dirty="0">
              <a:latin typeface="Arial" charset="0"/>
              <a:sym typeface="Wingdings"/>
            </a:endParaRPr>
          </a:p>
          <a:p>
            <a:pPr algn="l"/>
            <a:r>
              <a:rPr lang="en-US" sz="1800" b="0" dirty="0" smtClean="0">
                <a:latin typeface="Arial" charset="0"/>
                <a:sym typeface="Wingdings"/>
              </a:rPr>
              <a:t>	write(B, </a:t>
            </a:r>
            <a:r>
              <a:rPr lang="en-US" sz="1800" b="0" dirty="0">
                <a:latin typeface="Arial" charset="0"/>
                <a:sym typeface="Wingdings"/>
              </a:rPr>
              <a:t>b</a:t>
            </a:r>
            <a:r>
              <a:rPr lang="en-US" sz="18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	</a:t>
            </a:r>
            <a:r>
              <a:rPr lang="en-US" sz="1800" b="0" i="1" dirty="0" smtClean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7924800" cy="908957"/>
          </a:xfrm>
        </p:spPr>
        <p:txBody>
          <a:bodyPr/>
          <a:lstStyle/>
          <a:p>
            <a:r>
              <a:rPr lang="en-US" dirty="0" smtClean="0"/>
              <a:t>Two concurrent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Isolation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3000" b="1" dirty="0" smtClean="0"/>
              <a:t>sum</a:t>
            </a:r>
            <a:r>
              <a:rPr lang="en-US" sz="3000" dirty="0" smtClean="0"/>
              <a:t> appears to happen </a:t>
            </a:r>
            <a:r>
              <a:rPr lang="en-US" sz="3000" dirty="0"/>
              <a:t>either </a:t>
            </a:r>
            <a:r>
              <a:rPr lang="en-US" sz="3000" dirty="0" smtClean="0"/>
              <a:t>completely before </a:t>
            </a:r>
            <a:r>
              <a:rPr lang="en-US" sz="3000" dirty="0"/>
              <a:t>or </a:t>
            </a:r>
            <a:r>
              <a:rPr lang="en-US" sz="3000" dirty="0" smtClean="0"/>
              <a:t>completely after </a:t>
            </a:r>
            <a:r>
              <a:rPr lang="en-US" sz="3000" b="1" dirty="0" smtClean="0"/>
              <a:t>transfer</a:t>
            </a:r>
            <a:endParaRPr lang="en-US" sz="3000" dirty="0"/>
          </a:p>
          <a:p>
            <a:pPr lvl="1"/>
            <a:endParaRPr lang="en-US" sz="3000" i="1" dirty="0" smtClean="0"/>
          </a:p>
          <a:p>
            <a:r>
              <a:rPr lang="en-US" sz="3000" i="1" dirty="0" smtClean="0"/>
              <a:t>Schedule</a:t>
            </a:r>
            <a:r>
              <a:rPr lang="en-US" sz="3000" dirty="0" smtClean="0"/>
              <a:t> for transactions is an ordering of the operations performed by those transactions</a:t>
            </a:r>
            <a:endParaRPr lang="en-US" sz="3000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Isolation between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16762"/>
            <a:ext cx="8565204" cy="565350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tabLst>
                <a:tab pos="1820863" algn="l"/>
                <a:tab pos="5026025" algn="l"/>
              </a:tabLst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400" dirty="0" smtClean="0"/>
              <a:t>of transactions—transfer then sum:</a:t>
            </a:r>
            <a:endParaRPr lang="en-US" sz="2400" b="1" dirty="0" smtClean="0"/>
          </a:p>
          <a:p>
            <a:pPr marL="0" indent="0">
              <a:lnSpc>
                <a:spcPct val="110000"/>
              </a:lnSpc>
              <a:spcBef>
                <a:spcPts val="1400"/>
              </a:spcBef>
              <a:buNone/>
              <a:tabLst>
                <a:tab pos="1820863" algn="l"/>
                <a:tab pos="4448175" algn="l"/>
              </a:tabLst>
            </a:pPr>
            <a:r>
              <a:rPr lang="en-US" sz="2400" b="1" dirty="0" smtClean="0"/>
              <a:t>transfer</a:t>
            </a:r>
            <a:r>
              <a:rPr lang="en-US" sz="2400" b="1" dirty="0"/>
              <a:t>:</a:t>
            </a:r>
            <a:r>
              <a:rPr lang="en-US" sz="2400" dirty="0"/>
              <a:t> 	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 r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baseline="-250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 </a:t>
            </a:r>
            <a:r>
              <a:rPr lang="de-DE" sz="2400" b="1" dirty="0" smtClean="0"/>
              <a:t>©</a:t>
            </a:r>
            <a:endParaRPr lang="en-US" sz="2400" b="1" u="sng" baseline="30000" dirty="0"/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4448175" algn="l"/>
              </a:tabLst>
            </a:pPr>
            <a:r>
              <a:rPr lang="en-US" sz="2400" b="1" dirty="0"/>
              <a:t>sum:</a:t>
            </a:r>
            <a:r>
              <a:rPr lang="en-US" sz="2400" dirty="0"/>
              <a:t> 		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 </a:t>
            </a:r>
            <a:r>
              <a:rPr lang="de-DE" sz="2400" b="1" dirty="0" smtClean="0"/>
              <a:t>©</a:t>
            </a:r>
            <a:endParaRPr lang="en-US" sz="2400" b="1" dirty="0"/>
          </a:p>
          <a:p>
            <a:pPr>
              <a:lnSpc>
                <a:spcPct val="110000"/>
              </a:lnSpc>
              <a:tabLst>
                <a:tab pos="1820863" algn="l"/>
                <a:tab pos="3713163" algn="l"/>
                <a:tab pos="5140325" algn="l"/>
              </a:tabLst>
            </a:pPr>
            <a:r>
              <a:rPr lang="en-US" sz="2400" dirty="0" smtClean="0"/>
              <a:t>Concurrent execution resulting in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400" dirty="0" smtClean="0"/>
              <a:t>result differing from any serial execution:</a:t>
            </a:r>
            <a:endParaRPr lang="en-US" sz="2400" b="1" dirty="0" smtClean="0"/>
          </a:p>
          <a:p>
            <a:pPr marL="0" indent="0">
              <a:lnSpc>
                <a:spcPct val="110000"/>
              </a:lnSpc>
              <a:spcBef>
                <a:spcPts val="1400"/>
              </a:spcBef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400" b="1" dirty="0" smtClean="0"/>
              <a:t>transfer</a:t>
            </a:r>
            <a:r>
              <a:rPr lang="en-US" sz="2400" b="1" dirty="0"/>
              <a:t>:</a:t>
            </a:r>
            <a:r>
              <a:rPr lang="en-US" sz="2400" dirty="0"/>
              <a:t> 	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 		r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baseline="-250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 </a:t>
            </a:r>
            <a:r>
              <a:rPr lang="de-DE" sz="2400" b="1" dirty="0" smtClean="0">
                <a:solidFill>
                  <a:prstClr val="black"/>
                </a:solidFill>
              </a:rPr>
              <a:t>©</a:t>
            </a:r>
            <a:endParaRPr lang="en-US" sz="2400" b="1" u="sng" baseline="30000" dirty="0"/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400" b="1" dirty="0"/>
              <a:t>sum:</a:t>
            </a:r>
            <a:r>
              <a:rPr lang="en-US" sz="2400" dirty="0"/>
              <a:t> 		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 r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 </a:t>
            </a:r>
            <a:r>
              <a:rPr lang="de-DE" sz="2400" b="1" dirty="0" smtClean="0"/>
              <a:t>©</a:t>
            </a:r>
            <a:endParaRPr lang="en-US" sz="2400" b="1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400" b="1" dirty="0" smtClean="0"/>
              <a:t>Time </a:t>
            </a:r>
            <a:r>
              <a:rPr lang="en-US" sz="2400" b="1" dirty="0" smtClean="0">
                <a:sym typeface="Wingdings"/>
              </a:rPr>
              <a:t></a:t>
            </a:r>
          </a:p>
          <a:p>
            <a:pPr marL="0" indent="0" algn="r">
              <a:lnSpc>
                <a:spcPct val="110000"/>
              </a:lnSpc>
              <a:spcBef>
                <a:spcPts val="800"/>
              </a:spcBef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  <a:endParaRPr lang="en-US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Problem for concurrent execution: Inconsistent retrieval</a:t>
            </a:r>
            <a:endParaRPr lang="en-US" sz="3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865225" y="2799037"/>
            <a:ext cx="949569" cy="413238"/>
          </a:xfrm>
          <a:prstGeom prst="wedgeRoundRectCallout">
            <a:avLst>
              <a:gd name="adj1" fmla="val 40675"/>
              <a:gd name="adj2" fmla="val -8826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330430" y="2799037"/>
            <a:ext cx="999393" cy="413238"/>
          </a:xfrm>
          <a:prstGeom prst="wedgeRoundRectCallout">
            <a:avLst>
              <a:gd name="adj1" fmla="val -23019"/>
              <a:gd name="adj2" fmla="val -10224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865225" y="5288545"/>
            <a:ext cx="949569" cy="413238"/>
          </a:xfrm>
          <a:prstGeom prst="wedgeRoundRectCallout">
            <a:avLst>
              <a:gd name="adj1" fmla="val 44114"/>
              <a:gd name="adj2" fmla="val -9221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65703" y="5302961"/>
            <a:ext cx="999393" cy="413238"/>
          </a:xfrm>
          <a:prstGeom prst="wedgeRoundRectCallout">
            <a:avLst>
              <a:gd name="adj1" fmla="val -14849"/>
              <a:gd name="adj2" fmla="val -9829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70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800"/>
              </a:spcBef>
              <a:spcAft>
                <a:spcPts val="200"/>
              </a:spcAft>
              <a:buNone/>
            </a:pPr>
            <a:r>
              <a:rPr lang="en-US" sz="2800" dirty="0" smtClean="0"/>
              <a:t>Two </a:t>
            </a:r>
            <a:r>
              <a:rPr lang="en-US" sz="2800" b="1" dirty="0" smtClean="0"/>
              <a:t>operations</a:t>
            </a:r>
            <a:r>
              <a:rPr lang="en-US" sz="2800" dirty="0" smtClean="0"/>
              <a:t> from</a:t>
            </a:r>
            <a:r>
              <a:rPr lang="en-US" sz="2800" b="1" dirty="0" smtClean="0"/>
              <a:t> different transactions </a:t>
            </a:r>
            <a:r>
              <a:rPr lang="en-US" sz="2800" dirty="0" smtClean="0"/>
              <a:t>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 smtClean="0"/>
              <a:t>if: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read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smtClean="0"/>
              <a:t>They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  <a:endParaRPr lang="en-US" sz="2800" dirty="0" smtClean="0"/>
          </a:p>
          <a:p>
            <a:pPr marL="0" indent="0">
              <a:spcBef>
                <a:spcPts val="4800"/>
              </a:spcBef>
              <a:spcAft>
                <a:spcPts val="200"/>
              </a:spcAft>
              <a:buNone/>
            </a:pPr>
            <a:r>
              <a:rPr lang="en-US" sz="2800" dirty="0" smtClean="0"/>
              <a:t>Two </a:t>
            </a:r>
            <a:r>
              <a:rPr lang="en-US" sz="2800" b="1" dirty="0" smtClean="0"/>
              <a:t>schedules</a:t>
            </a:r>
            <a:r>
              <a:rPr lang="en-US" sz="2800" dirty="0" smtClean="0"/>
              <a:t> 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if: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They contain the same transactions and operations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order</a:t>
            </a:r>
            <a:r>
              <a:rPr lang="en-US" sz="2800" dirty="0" smtClean="0"/>
              <a:t> all </a:t>
            </a:r>
            <a:r>
              <a:rPr lang="en-US" sz="2800" b="1" dirty="0" smtClean="0"/>
              <a:t>conflicting</a:t>
            </a:r>
            <a:r>
              <a:rPr lang="en-US" sz="2800" dirty="0" smtClean="0"/>
              <a:t> operations of non-aborting transactions in the </a:t>
            </a:r>
            <a:r>
              <a:rPr lang="en-US" sz="2800" b="1" dirty="0" smtClean="0"/>
              <a:t>same way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of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6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schedule is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 serializable </a:t>
            </a:r>
            <a:r>
              <a:rPr lang="en-US" sz="2800" dirty="0" smtClean="0"/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Locking-based approaches</a:t>
            </a:r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Strawman 1: </a:t>
            </a:r>
            <a:r>
              <a:rPr lang="en-US" b="1" dirty="0" smtClean="0"/>
              <a:t>Big Global Lock</a:t>
            </a:r>
          </a:p>
          <a:p>
            <a:pPr lvl="1"/>
            <a:r>
              <a:rPr lang="en-US" dirty="0" smtClean="0"/>
              <a:t>Acquire the lock when transaction starts</a:t>
            </a:r>
          </a:p>
          <a:p>
            <a:pPr lvl="1"/>
            <a:r>
              <a:rPr lang="en-US" dirty="0" smtClean="0"/>
              <a:t>Release the lock when transaction ends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85102" y="4830438"/>
            <a:ext cx="7095391" cy="1116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b="0" dirty="0" smtClean="0">
                <a:solidFill>
                  <a:schemeClr val="tx1"/>
                </a:solidFill>
              </a:rPr>
              <a:t>Results in a </a:t>
            </a:r>
            <a:r>
              <a:rPr lang="en-US" sz="3000" i="1" u="sng" dirty="0" smtClean="0">
                <a:solidFill>
                  <a:schemeClr val="tx1"/>
                </a:solidFill>
              </a:rPr>
              <a:t>serial</a:t>
            </a:r>
            <a:r>
              <a:rPr lang="en-US" sz="3000" b="0" dirty="0" smtClean="0">
                <a:solidFill>
                  <a:schemeClr val="tx1"/>
                </a:solidFill>
              </a:rPr>
              <a:t> transaction schedule at the </a:t>
            </a:r>
            <a:r>
              <a:rPr lang="en-US" sz="3000" dirty="0" smtClean="0">
                <a:solidFill>
                  <a:srgbClr val="FF0000"/>
                </a:solidFill>
              </a:rPr>
              <a:t>cost of performance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6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Locks maintained by </a:t>
            </a:r>
            <a:r>
              <a:rPr lang="en-US" b="1" dirty="0" smtClean="0">
                <a:solidFill>
                  <a:srgbClr val="0070C0"/>
                </a:solidFill>
              </a:rPr>
              <a:t>transaction manager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Transaction requests lock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 smtClean="0"/>
              <a:t>Transaction manager </a:t>
            </a:r>
            <a:r>
              <a:rPr lang="en-US" b="1" dirty="0" smtClean="0"/>
              <a:t>grants</a:t>
            </a:r>
            <a:r>
              <a:rPr lang="en-US" dirty="0" smtClean="0"/>
              <a:t> or </a:t>
            </a:r>
            <a:r>
              <a:rPr lang="en-US" b="1" dirty="0" smtClean="0"/>
              <a:t>denies</a:t>
            </a:r>
            <a:r>
              <a:rPr lang="en-US" dirty="0" smtClean="0"/>
              <a:t> lock</a:t>
            </a:r>
            <a:endParaRPr lang="en-US" dirty="0"/>
          </a:p>
          <a:p>
            <a:r>
              <a:rPr lang="en-US" b="1" dirty="0" smtClean="0"/>
              <a:t>Lock types</a:t>
            </a:r>
          </a:p>
          <a:p>
            <a:pPr lvl="1"/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 smtClean="0"/>
              <a:t> Need to have before read object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 smtClean="0"/>
              <a:t> Need to have before write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/>
                <a:gridCol w="1758372"/>
                <a:gridCol w="2154117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17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0070C0"/>
                </a:solidFill>
              </a:rPr>
              <a:t>Strawman 2: </a:t>
            </a:r>
            <a:r>
              <a:rPr lang="en-US" sz="2800" dirty="0" smtClean="0"/>
              <a:t>Grab locks </a:t>
            </a:r>
            <a:r>
              <a:rPr lang="en-US" sz="2800" b="1" dirty="0" smtClean="0"/>
              <a:t>independently</a:t>
            </a:r>
            <a:r>
              <a:rPr lang="en-US" sz="2800" dirty="0" smtClean="0"/>
              <a:t>, for each data item (</a:t>
            </a:r>
            <a:r>
              <a:rPr lang="en-US" sz="2800" i="1" dirty="0" smtClean="0"/>
              <a:t>e.g., </a:t>
            </a:r>
            <a:r>
              <a:rPr lang="en-US" sz="2800" dirty="0" smtClean="0"/>
              <a:t>bank accounts A and B</a:t>
            </a:r>
            <a:endParaRPr lang="en-US" sz="2800" b="1" dirty="0"/>
          </a:p>
          <a:p>
            <a:pPr marL="0" indent="0">
              <a:lnSpc>
                <a:spcPct val="110000"/>
              </a:lnSpc>
              <a:spcBef>
                <a:spcPts val="24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</a:t>
            </a:r>
            <a:r>
              <a:rPr lang="en-US" sz="2800" dirty="0" smtClean="0"/>
              <a:t>◢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◢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B  </a:t>
            </a:r>
            <a:r>
              <a:rPr lang="de-DE" sz="2800" b="1" dirty="0" smtClean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B </a:t>
            </a:r>
            <a:r>
              <a:rPr lang="de-DE" sz="2800" b="1" dirty="0" smtClean="0"/>
              <a:t>©</a:t>
            </a: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© = commit</a:t>
            </a:r>
            <a:endParaRPr lang="en-US" sz="2800" b="1" dirty="0"/>
          </a:p>
          <a:p>
            <a:pPr marL="0" indent="0" algn="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dirty="0" smtClean="0"/>
              <a:t>◢ /◿ = </a:t>
            </a:r>
            <a:r>
              <a:rPr lang="en-US" sz="2800" b="1" dirty="0" err="1" smtClean="0"/>
              <a:t>eXclusive</a:t>
            </a:r>
            <a:r>
              <a:rPr lang="en-US" sz="2800" b="1" dirty="0" smtClean="0"/>
              <a:t>- / Shared-lock</a:t>
            </a:r>
            <a:r>
              <a:rPr lang="en-US" sz="2800" dirty="0" smtClean="0"/>
              <a:t>; ◣ / ◺ = </a:t>
            </a:r>
            <a:r>
              <a:rPr lang="en-US" sz="2800" b="1" dirty="0" smtClean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12490" y="4016790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Permits</a:t>
            </a:r>
            <a:r>
              <a:rPr lang="en-US" sz="3000" b="0" dirty="0" smtClean="0">
                <a:solidFill>
                  <a:srgbClr val="FF0000"/>
                </a:solidFill>
              </a:rPr>
              <a:t> </a:t>
            </a:r>
            <a:r>
              <a:rPr lang="en-US" sz="3000" b="0" dirty="0" smtClean="0">
                <a:solidFill>
                  <a:schemeClr val="tx1"/>
                </a:solidFill>
              </a:rPr>
              <a:t>this </a:t>
            </a:r>
            <a:r>
              <a:rPr lang="en-US" sz="3000" dirty="0" smtClean="0">
                <a:solidFill>
                  <a:srgbClr val="FF0000"/>
                </a:solidFill>
              </a:rPr>
              <a:t>non-serializable </a:t>
            </a:r>
            <a:r>
              <a:rPr lang="en-US" sz="3000" b="0" dirty="0" smtClean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244358" y="2345612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96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0070C0"/>
                </a:solidFill>
              </a:rPr>
              <a:t>2PL rule:</a:t>
            </a:r>
            <a:r>
              <a:rPr lang="en-US" sz="2600" dirty="0" smtClean="0"/>
              <a:t> Once a transaction has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dirty="0" smtClean="0"/>
              <a:t>a lock it is </a:t>
            </a:r>
            <a:r>
              <a:rPr lang="en-US" sz="26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any other locks</a:t>
            </a:r>
          </a:p>
          <a:p>
            <a:r>
              <a:rPr lang="en-US" sz="2600" dirty="0" smtClean="0"/>
              <a:t>A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growing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phase </a:t>
            </a:r>
            <a:r>
              <a:rPr lang="en-US" sz="2600" dirty="0" smtClean="0"/>
              <a:t>when transaction acquires locks</a:t>
            </a:r>
          </a:p>
          <a:p>
            <a:pPr>
              <a:spcBef>
                <a:spcPts val="800"/>
              </a:spcBef>
            </a:pPr>
            <a:r>
              <a:rPr lang="en-US" sz="2600" spc="-150" dirty="0" smtClean="0"/>
              <a:t>A </a:t>
            </a:r>
            <a:r>
              <a:rPr lang="en-US" sz="2600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z="2600" spc="-150" dirty="0" smtClean="0"/>
              <a:t>when transaction releases locks</a:t>
            </a:r>
            <a:endParaRPr lang="en-US" sz="2600" dirty="0"/>
          </a:p>
          <a:p>
            <a:r>
              <a:rPr lang="en-US" sz="2600" dirty="0" smtClean="0"/>
              <a:t>In practice:</a:t>
            </a:r>
          </a:p>
          <a:p>
            <a:pPr lvl="1"/>
            <a:r>
              <a:rPr lang="en-US" sz="2400" dirty="0" smtClean="0"/>
              <a:t>Growing </a:t>
            </a:r>
            <a:r>
              <a:rPr lang="en-US" sz="2400" dirty="0"/>
              <a:t>phase is the entire </a:t>
            </a:r>
            <a:r>
              <a:rPr lang="en-US" sz="2400" dirty="0" smtClean="0"/>
              <a:t>transaction</a:t>
            </a:r>
          </a:p>
          <a:p>
            <a:pPr lvl="1"/>
            <a:r>
              <a:rPr lang="en-US" sz="2400" dirty="0" smtClean="0"/>
              <a:t>Shrinking </a:t>
            </a:r>
            <a:r>
              <a:rPr lang="en-US" sz="2400" dirty="0"/>
              <a:t>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locking (2PL)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i="1" dirty="0" smtClean="0"/>
              <a:t>Definition:</a:t>
            </a:r>
            <a:r>
              <a:rPr lang="en-US" dirty="0" smtClean="0"/>
              <a:t> A unit of work: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May consist of </a:t>
            </a:r>
            <a:r>
              <a:rPr lang="en-US" b="1" dirty="0" smtClean="0">
                <a:solidFill>
                  <a:srgbClr val="0070C0"/>
                </a:solidFill>
              </a:rPr>
              <a:t>multiple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data accesses or updates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Must </a:t>
            </a:r>
            <a:r>
              <a:rPr lang="en-US" b="1" dirty="0" smtClean="0">
                <a:solidFill>
                  <a:srgbClr val="0070C0"/>
                </a:solidFill>
              </a:rPr>
              <a:t>commit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70C0"/>
                </a:solidFill>
              </a:rPr>
              <a:t>abort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as a </a:t>
            </a:r>
            <a:r>
              <a:rPr lang="en-US" b="1" dirty="0" smtClean="0"/>
              <a:t>single atomic unit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Transactions can either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When </a:t>
            </a:r>
            <a:r>
              <a:rPr lang="en-US" b="1" dirty="0" smtClean="0"/>
              <a:t>commit,</a:t>
            </a:r>
            <a:r>
              <a:rPr lang="en-US" dirty="0" smtClean="0"/>
              <a:t> all updates performed on database are made permanent, visible to other transactions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When </a:t>
            </a:r>
            <a:r>
              <a:rPr lang="en-US" b="1" dirty="0" smtClean="0"/>
              <a:t>abort,</a:t>
            </a:r>
            <a:r>
              <a:rPr lang="en-US" dirty="0" smtClean="0"/>
              <a:t> database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5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6090" cy="562085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0070C0"/>
                </a:solidFill>
              </a:rPr>
              <a:t>2PL rule:</a:t>
            </a:r>
            <a:r>
              <a:rPr lang="en-US" sz="2600" dirty="0" smtClean="0"/>
              <a:t> Once a transaction has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dirty="0" smtClean="0"/>
              <a:t>a lock it is </a:t>
            </a:r>
            <a:r>
              <a:rPr lang="en-US" sz="26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any other locks</a:t>
            </a:r>
            <a:endParaRPr lang="en-US" sz="2600" dirty="0"/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600" b="1" dirty="0"/>
              <a:t>transfer:</a:t>
            </a:r>
            <a:r>
              <a:rPr lang="en-US" sz="2600" dirty="0"/>
              <a:t> 	◢</a:t>
            </a:r>
            <a:r>
              <a:rPr lang="en-US" sz="2600" baseline="-25000" dirty="0"/>
              <a:t>A</a:t>
            </a:r>
            <a:r>
              <a:rPr lang="en-US" sz="2600" dirty="0"/>
              <a:t> r</a:t>
            </a:r>
            <a:r>
              <a:rPr lang="en-US" sz="2600" baseline="-25000" dirty="0"/>
              <a:t>A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w</a:t>
            </a:r>
            <a:r>
              <a:rPr lang="en-US" sz="2600" baseline="-25000" dirty="0">
                <a:solidFill>
                  <a:srgbClr val="FF0000"/>
                </a:solidFill>
              </a:rPr>
              <a:t>A</a:t>
            </a:r>
            <a:r>
              <a:rPr lang="en-US" sz="2600" dirty="0"/>
              <a:t> ◣</a:t>
            </a:r>
            <a:r>
              <a:rPr lang="en-US" sz="2600" baseline="-25000" dirty="0"/>
              <a:t>A</a:t>
            </a:r>
            <a:r>
              <a:rPr lang="en-US" sz="2600" dirty="0"/>
              <a:t> 		◢</a:t>
            </a:r>
            <a:r>
              <a:rPr lang="en-US" sz="2600" baseline="-25000" dirty="0"/>
              <a:t>B</a:t>
            </a:r>
            <a:r>
              <a:rPr lang="en-US" sz="2600" dirty="0"/>
              <a:t> r</a:t>
            </a:r>
            <a:r>
              <a:rPr lang="en-US" sz="2600" baseline="-25000" dirty="0"/>
              <a:t>B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w</a:t>
            </a:r>
            <a:r>
              <a:rPr lang="en-US" sz="2600" baseline="-25000" dirty="0">
                <a:solidFill>
                  <a:srgbClr val="FF0000"/>
                </a:solidFill>
              </a:rPr>
              <a:t>B</a:t>
            </a:r>
            <a:r>
              <a:rPr lang="en-US" sz="2600" dirty="0"/>
              <a:t> ◣</a:t>
            </a:r>
            <a:r>
              <a:rPr lang="en-US" sz="2600" baseline="-25000" dirty="0"/>
              <a:t>B  </a:t>
            </a:r>
            <a:r>
              <a:rPr lang="de-DE" sz="2600" b="1" dirty="0">
                <a:solidFill>
                  <a:prstClr val="black"/>
                </a:solidFill>
              </a:rPr>
              <a:t>© </a:t>
            </a:r>
            <a:endParaRPr lang="en-US" sz="2600" b="1" u="sng" baseline="30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600" b="1" dirty="0"/>
              <a:t>sum:</a:t>
            </a:r>
            <a:r>
              <a:rPr lang="en-US" sz="2600" dirty="0"/>
              <a:t> 		 ◿</a:t>
            </a:r>
            <a:r>
              <a:rPr lang="en-US" sz="2600" baseline="-25000" dirty="0"/>
              <a:t>A </a:t>
            </a:r>
            <a:r>
              <a:rPr lang="en-US" sz="2600" dirty="0"/>
              <a:t>r</a:t>
            </a:r>
            <a:r>
              <a:rPr lang="en-US" sz="2600" baseline="-25000" dirty="0"/>
              <a:t>A</a:t>
            </a:r>
            <a:r>
              <a:rPr lang="en-US" sz="2600" dirty="0"/>
              <a:t> ◺</a:t>
            </a:r>
            <a:r>
              <a:rPr lang="en-US" sz="2600" baseline="-25000" dirty="0"/>
              <a:t>A </a:t>
            </a:r>
            <a:r>
              <a:rPr lang="en-US" sz="2600" dirty="0"/>
              <a:t>◿</a:t>
            </a:r>
            <a:r>
              <a:rPr lang="en-US" sz="2600" baseline="-25000" dirty="0"/>
              <a:t>B </a:t>
            </a:r>
            <a:r>
              <a:rPr lang="en-US" sz="2600" dirty="0"/>
              <a:t>r</a:t>
            </a:r>
            <a:r>
              <a:rPr lang="en-US" sz="2600" baseline="-25000" dirty="0"/>
              <a:t>B</a:t>
            </a:r>
            <a:r>
              <a:rPr lang="en-US" sz="2600" dirty="0"/>
              <a:t> ◺</a:t>
            </a:r>
            <a:r>
              <a:rPr lang="en-US" sz="2600" baseline="-25000" dirty="0"/>
              <a:t>B </a:t>
            </a:r>
            <a:r>
              <a:rPr lang="de-DE" sz="2600" b="1" dirty="0"/>
              <a:t>©</a:t>
            </a: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endParaRPr lang="en-US" sz="2600" b="1" dirty="0"/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600" b="1" dirty="0"/>
              <a:t>Time </a:t>
            </a:r>
            <a:r>
              <a:rPr lang="en-US" sz="2600" b="1" dirty="0">
                <a:sym typeface="Wingdings"/>
              </a:rPr>
              <a:t></a:t>
            </a:r>
          </a:p>
          <a:p>
            <a:pPr marL="0" indent="0" algn="r">
              <a:spcBef>
                <a:spcPts val="200"/>
              </a:spcBef>
              <a:spcAft>
                <a:spcPts val="200"/>
              </a:spcAft>
              <a:buNone/>
              <a:tabLst>
                <a:tab pos="1820863" algn="l"/>
                <a:tab pos="5026025" algn="l"/>
              </a:tabLst>
            </a:pPr>
            <a:r>
              <a:rPr lang="en-US" sz="2600" b="1" dirty="0"/>
              <a:t>© = commit</a:t>
            </a:r>
          </a:p>
          <a:p>
            <a:pPr marL="0" indent="0" algn="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600" dirty="0"/>
              <a:t>◢ /◿ = </a:t>
            </a:r>
            <a:r>
              <a:rPr lang="en-US" sz="2600" b="1" dirty="0"/>
              <a:t>X- / S-lock</a:t>
            </a:r>
            <a:r>
              <a:rPr lang="en-US" sz="2600" dirty="0"/>
              <a:t>; ◣ / ◺ = </a:t>
            </a:r>
            <a:r>
              <a:rPr lang="en-US" sz="2600" b="1" dirty="0"/>
              <a:t>X- / </a:t>
            </a:r>
            <a:r>
              <a:rPr lang="en-US" sz="2600" b="1" dirty="0" smtClean="0"/>
              <a:t>S-unlock</a:t>
            </a:r>
            <a:endParaRPr lang="en-US" sz="2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allows only </a:t>
            </a:r>
            <a:r>
              <a:rPr lang="en-US" sz="3800" smtClean="0"/>
              <a:t>serializable schedules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537468" y="3973814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non-serializable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interleaving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6224951" y="2712218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586326" y="3288821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942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and transaction concurrency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360275" y="3969816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 </a:t>
            </a:r>
            <a:r>
              <a:rPr lang="en-US" sz="2800" dirty="0" smtClean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 smtClean="0">
                <a:solidFill>
                  <a:schemeClr val="tx1"/>
                </a:solidFill>
              </a:rPr>
              <a:t>schedule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350196" y="1449421"/>
            <a:ext cx="8320275" cy="500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600" b="1" dirty="0" smtClean="0">
                <a:solidFill>
                  <a:srgbClr val="0070C0"/>
                </a:solidFill>
              </a:rPr>
              <a:t>2PL rule:</a:t>
            </a:r>
            <a:r>
              <a:rPr lang="en-US" sz="2600" b="0" dirty="0" smtClean="0"/>
              <a:t> Once a transaction has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6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600" b="0" dirty="0" smtClean="0"/>
              <a:t>a lock it is </a:t>
            </a:r>
            <a:r>
              <a:rPr lang="en-US" sz="26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600" b="0" dirty="0" smtClean="0">
                <a:solidFill>
                  <a:srgbClr val="FF0000"/>
                </a:solidFill>
              </a:rPr>
              <a:t> </a:t>
            </a:r>
            <a:r>
              <a:rPr lang="en-US" sz="2600" b="0" dirty="0" smtClean="0"/>
              <a:t>any other locks</a:t>
            </a:r>
          </a:p>
          <a:p>
            <a:pPr marL="0" indent="0">
              <a:lnSpc>
                <a:spcPct val="90000"/>
              </a:lnSpc>
              <a:spcBef>
                <a:spcPts val="2800"/>
              </a:spcBef>
              <a:spcAft>
                <a:spcPts val="600"/>
              </a:spcAft>
              <a:buFont typeface="Arial" pitchFamily="-1" charset="0"/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600" b="1" dirty="0" smtClean="0"/>
              <a:t>transfer:</a:t>
            </a:r>
            <a:r>
              <a:rPr lang="en-US" sz="2600" b="0" dirty="0" smtClean="0"/>
              <a:t>		◿</a:t>
            </a:r>
            <a:r>
              <a:rPr lang="en-US" sz="2600" b="0" baseline="-25000" dirty="0" smtClean="0"/>
              <a:t>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r</a:t>
            </a:r>
            <a:r>
              <a:rPr lang="en-US" sz="2600" b="0" baseline="-25000" dirty="0" err="1" smtClean="0"/>
              <a:t>A</a:t>
            </a:r>
            <a:r>
              <a:rPr lang="en-US" sz="2600" b="0" dirty="0" smtClean="0"/>
              <a:t>		◢</a:t>
            </a:r>
            <a:r>
              <a:rPr lang="en-US" sz="2600" b="0" baseline="-25000" dirty="0" smtClean="0"/>
              <a:t>A </a:t>
            </a:r>
            <a:r>
              <a:rPr lang="en-US" sz="2600" b="0" dirty="0" err="1" smtClean="0">
                <a:solidFill>
                  <a:srgbClr val="FF0000"/>
                </a:solidFill>
              </a:rPr>
              <a:t>w</a:t>
            </a:r>
            <a:r>
              <a:rPr lang="en-US" sz="2600" b="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600" b="0" dirty="0" smtClean="0"/>
              <a:t> ◿</a:t>
            </a:r>
            <a:r>
              <a:rPr lang="en-US" sz="2600" b="0" baseline="-25000" dirty="0" smtClean="0"/>
              <a:t>B </a:t>
            </a:r>
            <a:r>
              <a:rPr lang="en-US" sz="2600" b="0" dirty="0" err="1" smtClean="0"/>
              <a:t>r</a:t>
            </a:r>
            <a:r>
              <a:rPr lang="en-US" sz="2600" b="0" baseline="-25000" dirty="0" err="1" smtClean="0"/>
              <a:t>B</a:t>
            </a:r>
            <a:r>
              <a:rPr lang="en-US" sz="2600" b="0" dirty="0" smtClean="0"/>
              <a:t> ◢</a:t>
            </a:r>
            <a:r>
              <a:rPr lang="en-US" sz="2600" b="0" baseline="-25000" dirty="0" smtClean="0"/>
              <a:t>B </a:t>
            </a:r>
            <a:r>
              <a:rPr lang="en-US" sz="2600" b="0" dirty="0" err="1" smtClean="0">
                <a:solidFill>
                  <a:srgbClr val="FF0000"/>
                </a:solidFill>
              </a:rPr>
              <a:t>w</a:t>
            </a:r>
            <a:r>
              <a:rPr lang="en-US" sz="2600" b="0" baseline="-25000" dirty="0" err="1" smtClean="0">
                <a:solidFill>
                  <a:srgbClr val="FF0000"/>
                </a:solidFill>
              </a:rPr>
              <a:t>B</a:t>
            </a:r>
            <a:r>
              <a:rPr lang="en-US" sz="2600" b="1" dirty="0" smtClean="0"/>
              <a:t>✻</a:t>
            </a:r>
            <a:r>
              <a:rPr lang="de-DE" sz="2600" b="1" dirty="0" smtClean="0">
                <a:solidFill>
                  <a:prstClr val="black"/>
                </a:solidFill>
              </a:rPr>
              <a:t>© </a:t>
            </a:r>
            <a:endParaRPr lang="en-US" sz="2600" b="1" u="sng" baseline="30000" dirty="0" smtClean="0"/>
          </a:p>
          <a:p>
            <a:pPr marL="0" indent="0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Font typeface="Arial" pitchFamily="-1" charset="0"/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600" b="1" dirty="0" smtClean="0"/>
              <a:t>sum:</a:t>
            </a:r>
            <a:r>
              <a:rPr lang="en-US" sz="2600" b="0" dirty="0" smtClean="0"/>
              <a:t>	◿</a:t>
            </a:r>
            <a:r>
              <a:rPr lang="en-US" sz="2600" b="0" baseline="-25000" dirty="0" smtClean="0"/>
              <a:t>A </a:t>
            </a:r>
            <a:r>
              <a:rPr lang="en-US" sz="2600" b="0" dirty="0" err="1" smtClean="0"/>
              <a:t>r</a:t>
            </a:r>
            <a:r>
              <a:rPr lang="en-US" sz="2600" b="0" baseline="-25000" dirty="0" err="1" smtClean="0"/>
              <a:t>A</a:t>
            </a:r>
            <a:r>
              <a:rPr lang="en-US" sz="2600" b="0" dirty="0" smtClean="0"/>
              <a:t> 		◿</a:t>
            </a:r>
            <a:r>
              <a:rPr lang="en-US" sz="2600" b="0" baseline="-25000" dirty="0" smtClean="0"/>
              <a:t>B </a:t>
            </a:r>
            <a:r>
              <a:rPr lang="en-US" sz="2600" b="0" dirty="0" err="1" smtClean="0"/>
              <a:t>r</a:t>
            </a:r>
            <a:r>
              <a:rPr lang="en-US" sz="2600" b="0" baseline="-25000" dirty="0" err="1" smtClean="0"/>
              <a:t>B</a:t>
            </a:r>
            <a:r>
              <a:rPr lang="en-US" sz="2600" b="1" dirty="0" smtClean="0"/>
              <a:t>✻</a:t>
            </a:r>
            <a:r>
              <a:rPr lang="de-DE" sz="2600" b="1" dirty="0" smtClean="0"/>
              <a:t>©</a:t>
            </a:r>
            <a:endParaRPr lang="en-US" sz="2600" b="1" dirty="0" smtClean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endParaRPr lang="en-US" sz="2600" b="1" dirty="0" smtClean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endParaRPr lang="en-US" sz="2600" b="1" dirty="0" smtClean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r>
              <a:rPr lang="en-US" sz="2600" b="1" dirty="0" smtClean="0"/>
              <a:t>Time </a:t>
            </a:r>
            <a:r>
              <a:rPr lang="en-US" sz="2600" b="1" dirty="0" smtClean="0">
                <a:sym typeface="Wingdings"/>
              </a:rPr>
              <a:t>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  <a:tabLst>
                <a:tab pos="1820863" algn="l"/>
                <a:tab pos="5026025" algn="l"/>
              </a:tabLst>
            </a:pPr>
            <a:r>
              <a:rPr lang="en-US" sz="2600" b="1" dirty="0" smtClean="0"/>
              <a:t>© = commit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</a:pPr>
            <a:r>
              <a:rPr lang="en-US" sz="2600" b="0" dirty="0" smtClean="0"/>
              <a:t>◢ /◿ = </a:t>
            </a:r>
            <a:r>
              <a:rPr lang="en-US" sz="2600" b="1" dirty="0" smtClean="0"/>
              <a:t>X- / S-lock</a:t>
            </a:r>
            <a:r>
              <a:rPr lang="en-US" sz="2600" b="0" dirty="0" smtClean="0"/>
              <a:t>; ◣ / ◺ = </a:t>
            </a:r>
            <a:r>
              <a:rPr lang="en-US" sz="2600" b="1" dirty="0" smtClean="0"/>
              <a:t>X- / S-unlock </a:t>
            </a:r>
          </a:p>
          <a:p>
            <a:pPr marL="0" indent="0" algn="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-1" charset="0"/>
              <a:buNone/>
            </a:pPr>
            <a:r>
              <a:rPr lang="en-US" sz="2600" b="1" dirty="0" smtClean="0"/>
              <a:t>✻ = release all locks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endParaRPr lang="en-US" sz="2600" b="0" dirty="0" smtClean="0"/>
          </a:p>
        </p:txBody>
      </p:sp>
    </p:spTree>
    <p:extLst>
      <p:ext uri="{BB962C8B-B14F-4D97-AF65-F5344CB8AC3E}">
        <p14:creationId xmlns:p14="http://schemas.microsoft.com/office/powerpoint/2010/main" val="100978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7716" y="1425362"/>
            <a:ext cx="4403271" cy="25569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rgbClr val="0070C0"/>
                </a:solidFill>
              </a:rPr>
              <a:t>Linearizability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is a guarantee about </a:t>
            </a:r>
            <a:r>
              <a:rPr lang="en-US" sz="2400" b="1" dirty="0" smtClean="0"/>
              <a:t>single</a:t>
            </a:r>
            <a:r>
              <a:rPr lang="en-US" sz="2400" dirty="0" smtClean="0"/>
              <a:t> operations on </a:t>
            </a:r>
            <a:r>
              <a:rPr lang="en-US" sz="2400" b="1" dirty="0" smtClean="0"/>
              <a:t>single</a:t>
            </a:r>
            <a:r>
              <a:rPr lang="en-US" sz="2400" dirty="0" smtClean="0"/>
              <a:t> objects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 smtClean="0"/>
              <a:t>Once write completes, all later reads (by wall clock) should reflect that write</a:t>
            </a: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01634" y="1425362"/>
            <a:ext cx="4326690" cy="25569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Serializability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 a guarantee about </a:t>
            </a:r>
            <a:r>
              <a:rPr lang="en-US" sz="2400" b="1" dirty="0"/>
              <a:t>transactions</a:t>
            </a:r>
            <a:r>
              <a:rPr lang="en-US" sz="2400" dirty="0"/>
              <a:t> over </a:t>
            </a:r>
            <a:r>
              <a:rPr lang="en-US" sz="2400" b="1" dirty="0"/>
              <a:t>one or more </a:t>
            </a:r>
            <a:r>
              <a:rPr lang="en-US" sz="2400" dirty="0"/>
              <a:t>objects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/>
              <a:t>Doesn’t impose real-time </a:t>
            </a:r>
            <a:r>
              <a:rPr lang="en-US" sz="2400" dirty="0" smtClean="0"/>
              <a:t>constraints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3" y="21768"/>
            <a:ext cx="8001000" cy="1066800"/>
          </a:xfrm>
        </p:spPr>
        <p:txBody>
          <a:bodyPr/>
          <a:lstStyle/>
          <a:p>
            <a:r>
              <a:rPr lang="en-US" dirty="0" smtClean="0"/>
              <a:t>Serializability versus linearizability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214691" y="4319133"/>
            <a:ext cx="8759364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Linearizability + serializability =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b="0" spc="-150" dirty="0" smtClean="0"/>
              <a:t>Transaction behavior equivalent to some serial execution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And</a:t>
            </a:r>
            <a:r>
              <a:rPr lang="en-US" b="0" dirty="0" smtClean="0"/>
              <a:t> that serial execution </a:t>
            </a:r>
            <a:r>
              <a:rPr lang="en-US" dirty="0" smtClean="0"/>
              <a:t>agrees with real-time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0929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Big Global Lock:  </a:t>
            </a:r>
            <a:r>
              <a:rPr lang="en-US" sz="2800" dirty="0"/>
              <a:t>Results in a </a:t>
            </a:r>
            <a:r>
              <a:rPr lang="en-US" sz="2800" b="1" dirty="0"/>
              <a:t>serial </a:t>
            </a:r>
            <a:r>
              <a:rPr lang="en-US" sz="2800" dirty="0"/>
              <a:t>transaction schedule at the </a:t>
            </a:r>
            <a:r>
              <a:rPr lang="en-US" sz="2800" dirty="0">
                <a:solidFill>
                  <a:srgbClr val="FF0000"/>
                </a:solidFill>
              </a:rPr>
              <a:t>cost of performance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Growing </a:t>
            </a:r>
            <a:r>
              <a:rPr lang="en-US" sz="2400" b="1" dirty="0">
                <a:solidFill>
                  <a:srgbClr val="FF0000"/>
                </a:solidFill>
              </a:rPr>
              <a:t>phase </a:t>
            </a:r>
            <a:r>
              <a:rPr lang="en-US" sz="2400" dirty="0" smtClean="0"/>
              <a:t>when </a:t>
            </a:r>
            <a:r>
              <a:rPr lang="en-US" sz="2400" dirty="0" err="1" smtClean="0"/>
              <a:t>txn</a:t>
            </a:r>
            <a:r>
              <a:rPr lang="en-US" sz="2400" dirty="0" smtClean="0"/>
              <a:t> acquires locks</a:t>
            </a:r>
          </a:p>
          <a:p>
            <a:pPr lvl="1"/>
            <a:r>
              <a:rPr lang="en-US" sz="2400" b="1" spc="-150" dirty="0" smtClean="0">
                <a:solidFill>
                  <a:srgbClr val="FF0000"/>
                </a:solidFill>
              </a:rPr>
              <a:t>Shrinking </a:t>
            </a:r>
            <a:r>
              <a:rPr lang="en-US" sz="2400" b="1" spc="-150" dirty="0">
                <a:solidFill>
                  <a:srgbClr val="FF0000"/>
                </a:solidFill>
              </a:rPr>
              <a:t>phase </a:t>
            </a:r>
            <a:r>
              <a:rPr lang="en-US" sz="2400" spc="-150" dirty="0" smtClean="0"/>
              <a:t>when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releases locks (typically commit)</a:t>
            </a:r>
          </a:p>
          <a:p>
            <a:pPr lvl="1"/>
            <a:r>
              <a:rPr lang="en-US" sz="2400" spc="-150" dirty="0" smtClean="0"/>
              <a:t>Allows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to execute concurrently, </a:t>
            </a:r>
            <a:r>
              <a:rPr lang="en-US" sz="2400" spc="-150" dirty="0" err="1" smtClean="0"/>
              <a:t>improvoing</a:t>
            </a:r>
            <a:r>
              <a:rPr lang="en-US" sz="2400" spc="-150" dirty="0" smtClean="0"/>
              <a:t> performance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5" y="16215"/>
            <a:ext cx="8793805" cy="1066800"/>
          </a:xfrm>
        </p:spPr>
        <p:txBody>
          <a:bodyPr/>
          <a:lstStyle/>
          <a:p>
            <a:r>
              <a:rPr lang="en-US" sz="3800" dirty="0" smtClean="0"/>
              <a:t>Recall: lock-based concurrency control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 What if access patterns rarely, if ever, conflict?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Goal:   Low overhead for non-conflicting </a:t>
            </a:r>
            <a:r>
              <a:rPr lang="en-US" dirty="0" err="1" smtClean="0"/>
              <a:t>txns</a:t>
            </a:r>
            <a:endParaRPr lang="en-US" dirty="0" smtClean="0"/>
          </a:p>
          <a:p>
            <a:r>
              <a:rPr lang="en-US" dirty="0" smtClean="0"/>
              <a:t>Assume success!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transaction as if would succeed</a:t>
            </a:r>
          </a:p>
          <a:p>
            <a:pPr lvl="1"/>
            <a:r>
              <a:rPr lang="en-US" dirty="0" smtClean="0"/>
              <a:t>Check for </a:t>
            </a:r>
            <a:r>
              <a:rPr lang="en-US" dirty="0" err="1" smtClean="0"/>
              <a:t>serializability</a:t>
            </a:r>
            <a:r>
              <a:rPr lang="en-US" dirty="0" smtClean="0"/>
              <a:t> only at commit time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fails, abort transaction</a:t>
            </a:r>
            <a:endParaRPr lang="en-US" dirty="0"/>
          </a:p>
          <a:p>
            <a:r>
              <a:rPr lang="en-US" b="1" dirty="0" smtClean="0">
                <a:solidFill>
                  <a:srgbClr val="FF6501"/>
                </a:solidFill>
              </a:rPr>
              <a:t>Optimistic Concurrency Control (OCC) </a:t>
            </a:r>
          </a:p>
          <a:p>
            <a:pPr lvl="1"/>
            <a:r>
              <a:rPr lang="en-US" dirty="0" smtClean="0"/>
              <a:t>Higher performance when few conflicts vs. locking</a:t>
            </a:r>
          </a:p>
          <a:p>
            <a:pPr lvl="1"/>
            <a:r>
              <a:rPr lang="en-US" dirty="0" smtClean="0"/>
              <a:t>Lower performance when many conflicts vs</a:t>
            </a:r>
            <a:r>
              <a:rPr lang="en-US" dirty="0"/>
              <a:t>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optimistic!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Begin:  </a:t>
            </a:r>
            <a:r>
              <a:rPr lang="en-US" sz="2400" dirty="0" smtClean="0"/>
              <a:t>Record timestamp marking the transaction’s beginning</a:t>
            </a:r>
          </a:p>
          <a:p>
            <a:r>
              <a:rPr lang="en-US" sz="2800" b="1" dirty="0" smtClean="0"/>
              <a:t>Modify </a:t>
            </a:r>
            <a:r>
              <a:rPr lang="en-US" sz="2800" dirty="0" smtClean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Txn</a:t>
            </a:r>
            <a:r>
              <a:rPr lang="en-US" sz="2400" dirty="0" smtClean="0"/>
              <a:t> can </a:t>
            </a:r>
            <a:r>
              <a:rPr lang="en-US" sz="2400" dirty="0"/>
              <a:t>read values of committed data </a:t>
            </a:r>
            <a:r>
              <a:rPr lang="en-US" sz="2400" dirty="0" smtClean="0"/>
              <a:t>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Updates only </a:t>
            </a:r>
            <a:r>
              <a:rPr lang="en-US" sz="2400" dirty="0"/>
              <a:t>to local copies (versions) of </a:t>
            </a:r>
            <a:r>
              <a:rPr lang="en-US" sz="2400" dirty="0" smtClean="0"/>
              <a:t>items </a:t>
            </a:r>
            <a:r>
              <a:rPr lang="en-US" sz="2400" dirty="0"/>
              <a:t>(in </a:t>
            </a:r>
            <a:r>
              <a:rPr lang="en-US" sz="2400" dirty="0" err="1" smtClean="0"/>
              <a:t>db</a:t>
            </a:r>
            <a:r>
              <a:rPr lang="en-US" sz="2400" dirty="0" smtClean="0"/>
              <a:t> cache)</a:t>
            </a:r>
          </a:p>
          <a:p>
            <a:r>
              <a:rPr lang="en-US" sz="2800" b="1" dirty="0" smtClean="0"/>
              <a:t>Validate</a:t>
            </a:r>
            <a:r>
              <a:rPr lang="en-US" sz="2800" dirty="0" smtClean="0"/>
              <a:t> phase</a:t>
            </a:r>
          </a:p>
          <a:p>
            <a:r>
              <a:rPr lang="en-US" sz="2800" b="1" dirty="0" smtClean="0"/>
              <a:t>Commit </a:t>
            </a:r>
            <a:r>
              <a:rPr lang="en-US" sz="2800" dirty="0" smtClean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Care must be taken to avoid “TOCTTOU” issues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Three-phase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Why validation is necessary</a:t>
            </a:r>
            <a:endParaRPr lang="en-US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592649" y="2613680"/>
            <a:ext cx="1112924" cy="768350"/>
            <a:chOff x="1338" y="1706"/>
            <a:chExt cx="1043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254500" y="2692125"/>
            <a:ext cx="670637" cy="611461"/>
            <a:chOff x="3243" y="2478"/>
            <a:chExt cx="317" cy="317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4500" y="4401976"/>
            <a:ext cx="670637" cy="611461"/>
            <a:chOff x="4585892" y="4149725"/>
            <a:chExt cx="503237" cy="503238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54500" y="3570181"/>
            <a:ext cx="670637" cy="611461"/>
            <a:chOff x="4196" y="1934"/>
            <a:chExt cx="317" cy="317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8635" y="4059848"/>
            <a:ext cx="3662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GB" altLang="en-US" sz="2200" b="0" dirty="0" smtClean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commits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67424" y="1848156"/>
            <a:ext cx="36939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creates shadow copies of P and Q</a:t>
            </a:r>
            <a:endParaRPr lang="en-GB" altLang="en-US" sz="2200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P 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Q’s copies at inconsistent state</a:t>
            </a:r>
            <a:endParaRPr lang="en-US" alt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6552543" y="3491736"/>
            <a:ext cx="1112924" cy="768350"/>
            <a:chOff x="1338" y="1706"/>
            <a:chExt cx="1043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2705573" y="2997855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2705573" y="2997855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2705573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4925137" y="3875911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4925137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1453243"/>
            <a:ext cx="7589435" cy="3967844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800" dirty="0" smtClean="0"/>
              <a:t>Transaction is about to commit.                 System must ensure:</a:t>
            </a:r>
          </a:p>
          <a:p>
            <a:pPr lvl="1" eaLnBrk="1" hangingPunct="1">
              <a:spcBef>
                <a:spcPts val="1600"/>
              </a:spcBef>
            </a:pPr>
            <a:r>
              <a:rPr lang="en-GB" altLang="en-US" sz="2600" dirty="0" smtClean="0">
                <a:solidFill>
                  <a:srgbClr val="1E4899"/>
                </a:solidFill>
              </a:rPr>
              <a:t>Initial consistency: </a:t>
            </a:r>
            <a:r>
              <a:rPr lang="en-GB" altLang="en-US" sz="2600" dirty="0" smtClean="0"/>
              <a:t>Versions of accessed objects at start consistent</a:t>
            </a:r>
          </a:p>
          <a:p>
            <a:pPr lvl="1" eaLnBrk="1" hangingPunct="1">
              <a:spcBef>
                <a:spcPts val="1600"/>
              </a:spcBef>
            </a:pPr>
            <a:r>
              <a:rPr lang="en-GB" altLang="en-US" sz="2600" dirty="0" smtClean="0">
                <a:solidFill>
                  <a:srgbClr val="1E4899"/>
                </a:solidFill>
              </a:rPr>
              <a:t>No conflicting concurrency:  </a:t>
            </a:r>
            <a:r>
              <a:rPr lang="en-GB" altLang="en-US" sz="2600" dirty="0" smtClean="0"/>
              <a:t>No other </a:t>
            </a:r>
            <a:r>
              <a:rPr lang="en-GB" altLang="en-US" sz="2600" dirty="0" err="1" smtClean="0"/>
              <a:t>txn</a:t>
            </a:r>
            <a:r>
              <a:rPr lang="en-GB" altLang="en-US" sz="2600" dirty="0" smtClean="0"/>
              <a:t> has committed an operation at object that conflicts with one of this </a:t>
            </a:r>
            <a:r>
              <a:rPr lang="en-GB" altLang="en-US" sz="2600" dirty="0" err="1" smtClean="0"/>
              <a:t>txn’s</a:t>
            </a:r>
            <a:r>
              <a:rPr lang="en-GB" altLang="en-US" sz="2600" dirty="0" smtClean="0"/>
              <a:t> invocations</a:t>
            </a: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Validate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2" y="1420587"/>
            <a:ext cx="8209920" cy="543741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600" dirty="0" smtClean="0"/>
              <a:t>Validation needed by transaction T to commit: 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600" dirty="0" smtClean="0"/>
              <a:t>For all other </a:t>
            </a:r>
            <a:r>
              <a:rPr lang="en-US" sz="2600" dirty="0" err="1" smtClean="0"/>
              <a:t>txns</a:t>
            </a:r>
            <a:r>
              <a:rPr lang="en-US" sz="2600" dirty="0" smtClean="0"/>
              <a:t> O either </a:t>
            </a:r>
            <a:r>
              <a:rPr lang="en-US" sz="2600" b="1" dirty="0"/>
              <a:t>committed</a:t>
            </a:r>
            <a:r>
              <a:rPr lang="en-US" sz="2600" dirty="0"/>
              <a:t> </a:t>
            </a:r>
            <a:r>
              <a:rPr lang="en-US" sz="2600" dirty="0" smtClean="0"/>
              <a:t>or </a:t>
            </a:r>
            <a:r>
              <a:rPr lang="en-US" sz="2600" b="1" dirty="0" smtClean="0"/>
              <a:t>in validation </a:t>
            </a:r>
            <a:r>
              <a:rPr lang="en-US" sz="2600" dirty="0" smtClean="0"/>
              <a:t>phase, </a:t>
            </a:r>
            <a:r>
              <a:rPr lang="en-US" sz="2600" dirty="0"/>
              <a:t>one of </a:t>
            </a:r>
            <a:r>
              <a:rPr lang="en-US" sz="2600" dirty="0" smtClean="0"/>
              <a:t>following holds</a:t>
            </a:r>
            <a:r>
              <a:rPr lang="en-US" sz="2600" dirty="0"/>
              <a:t>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O</a:t>
            </a:r>
            <a:r>
              <a:rPr lang="en-US" sz="2600" dirty="0" smtClean="0"/>
              <a:t> </a:t>
            </a:r>
            <a:r>
              <a:rPr lang="en-US" sz="2600" dirty="0"/>
              <a:t>completes </a:t>
            </a:r>
            <a:r>
              <a:rPr lang="en-US" sz="2600" dirty="0" smtClean="0"/>
              <a:t>commit before T </a:t>
            </a:r>
            <a:r>
              <a:rPr lang="en-US" sz="2600" dirty="0"/>
              <a:t>starts </a:t>
            </a:r>
            <a:r>
              <a:rPr lang="en-US" sz="2600" dirty="0" smtClean="0"/>
              <a:t>modify</a:t>
            </a:r>
            <a:endParaRPr lang="en-US" sz="2600" dirty="0"/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/>
              <a:t>T</a:t>
            </a:r>
            <a:r>
              <a:rPr lang="en-US" sz="2600" dirty="0" smtClean="0"/>
              <a:t> </a:t>
            </a:r>
            <a:r>
              <a:rPr lang="en-US" sz="2600" dirty="0"/>
              <a:t>starts </a:t>
            </a:r>
            <a:r>
              <a:rPr lang="en-US" sz="2600" dirty="0" smtClean="0"/>
              <a:t>commit after O </a:t>
            </a:r>
            <a:r>
              <a:rPr lang="en-US" sz="2600" dirty="0"/>
              <a:t>completes </a:t>
            </a:r>
            <a:r>
              <a:rPr lang="en-US" sz="2600" dirty="0" smtClean="0"/>
              <a:t>commit,         and </a:t>
            </a:r>
            <a:r>
              <a:rPr lang="en-US" sz="2600" dirty="0" err="1" smtClean="0"/>
              <a:t>ReadSet</a:t>
            </a:r>
            <a:r>
              <a:rPr lang="en-US" sz="2600" dirty="0" smtClean="0"/>
              <a:t> T and </a:t>
            </a:r>
            <a:r>
              <a:rPr lang="en-US" sz="2600" dirty="0" err="1" smtClean="0"/>
              <a:t>WriteSet</a:t>
            </a:r>
            <a:r>
              <a:rPr lang="en-US" sz="2600" dirty="0" smtClean="0"/>
              <a:t> O are disjoint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600" dirty="0" smtClean="0"/>
              <a:t>Both </a:t>
            </a:r>
            <a:r>
              <a:rPr lang="en-US" sz="2600" dirty="0" err="1" smtClean="0"/>
              <a:t>ReadSet</a:t>
            </a:r>
            <a:r>
              <a:rPr lang="en-US" sz="2600" dirty="0" smtClean="0"/>
              <a:t> T and </a:t>
            </a:r>
            <a:r>
              <a:rPr lang="en-US" sz="2600" dirty="0" err="1" smtClean="0"/>
              <a:t>WriteSet</a:t>
            </a:r>
            <a:r>
              <a:rPr lang="en-US" sz="2600" dirty="0" smtClean="0"/>
              <a:t> T are disjoint from </a:t>
            </a:r>
            <a:r>
              <a:rPr lang="en-US" sz="2600" dirty="0" err="1" smtClean="0"/>
              <a:t>WriteSet</a:t>
            </a:r>
            <a:r>
              <a:rPr lang="en-US" sz="2600" dirty="0" smtClean="0"/>
              <a:t> O, and O completes modify phase. </a:t>
            </a:r>
          </a:p>
          <a:p>
            <a:pPr>
              <a:spcBef>
                <a:spcPts val="2400"/>
              </a:spcBef>
            </a:pPr>
            <a:r>
              <a:rPr lang="en-US" sz="2600" dirty="0" smtClean="0"/>
              <a:t>When </a:t>
            </a:r>
            <a:r>
              <a:rPr lang="en-US" sz="2600" dirty="0"/>
              <a:t>validating </a:t>
            </a:r>
            <a:r>
              <a:rPr lang="en-US" sz="2600" dirty="0" smtClean="0"/>
              <a:t>T, first check (A), then (B), then (C).                              If all fail, validation fails and T aborted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Validate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8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properties </a:t>
            </a:r>
            <a:r>
              <a:rPr lang="en-US" dirty="0" smtClean="0"/>
              <a:t>of transactions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 smtClean="0"/>
              <a:t> Either </a:t>
            </a:r>
            <a:r>
              <a:rPr lang="en-US" b="1" dirty="0" smtClean="0"/>
              <a:t>all</a:t>
            </a:r>
            <a:r>
              <a:rPr lang="en-US" dirty="0" smtClean="0"/>
              <a:t> constituent operations of </a:t>
            </a:r>
            <a:r>
              <a:rPr lang="en-US" dirty="0"/>
              <a:t>the transaction </a:t>
            </a:r>
            <a:r>
              <a:rPr lang="en-US" dirty="0" smtClean="0"/>
              <a:t>complete successfully, or </a:t>
            </a:r>
            <a:r>
              <a:rPr lang="en-US" b="1" dirty="0" smtClean="0"/>
              <a:t>none</a:t>
            </a:r>
            <a:r>
              <a:rPr lang="en-US" dirty="0" smtClean="0"/>
              <a:t> do</a:t>
            </a:r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</a:t>
            </a:r>
            <a:r>
              <a:rPr lang="en-US" dirty="0" smtClean="0"/>
              <a:t>Each transaction in isolation preserves a set of </a:t>
            </a:r>
            <a:r>
              <a:rPr lang="en-US" b="1" dirty="0" smtClean="0"/>
              <a:t>integrity constraints </a:t>
            </a:r>
            <a:r>
              <a:rPr lang="en-US" dirty="0" smtClean="0"/>
              <a:t>on the data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solation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Transactions’ behavior not impacted by presence of </a:t>
            </a:r>
            <a:r>
              <a:rPr lang="en-US" b="1" dirty="0" smtClean="0"/>
              <a:t>other concurrent transactions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urability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transaction’s </a:t>
            </a:r>
            <a:r>
              <a:rPr lang="en-US" b="1" dirty="0"/>
              <a:t>effects </a:t>
            </a:r>
            <a:r>
              <a:rPr lang="en-US" b="1" dirty="0" smtClean="0"/>
              <a:t>survive failure </a:t>
            </a:r>
            <a:r>
              <a:rPr lang="en-US" dirty="0" smtClean="0"/>
              <a:t>of volatile (memory) or non-volatile (disk)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87618" cy="50081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 smtClean="0"/>
              <a:t>      + Real-time guarantees</a:t>
            </a:r>
          </a:p>
          <a:p>
            <a:endParaRPr lang="en-US" dirty="0"/>
          </a:p>
          <a:p>
            <a:r>
              <a:rPr lang="en-US" dirty="0" smtClean="0"/>
              <a:t>2PL:  Pessimistically get all the locks first</a:t>
            </a:r>
          </a:p>
          <a:p>
            <a:r>
              <a:rPr lang="en-US" dirty="0" smtClean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&amp; OCC = strict serialization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32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Consider partitioned data over servers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not just use 2PL?</a:t>
            </a:r>
          </a:p>
          <a:p>
            <a:pPr lvl="1"/>
            <a:r>
              <a:rPr lang="en-US" sz="2400" dirty="0" smtClean="0"/>
              <a:t>Grab locks over entire read and write set</a:t>
            </a:r>
          </a:p>
          <a:p>
            <a:pPr lvl="1"/>
            <a:r>
              <a:rPr lang="en-US" sz="2400" dirty="0" smtClean="0"/>
              <a:t>Perform writes</a:t>
            </a:r>
          </a:p>
          <a:p>
            <a:pPr lvl="1"/>
            <a:r>
              <a:rPr lang="en-US" sz="2400" dirty="0" smtClean="0"/>
              <a:t>Release locks (at commit time)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33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8152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get </a:t>
            </a:r>
            <a:r>
              <a:rPr lang="en-US" sz="2800" dirty="0" err="1" smtClean="0"/>
              <a:t>serializability</a:t>
            </a:r>
            <a:r>
              <a:rPr lang="en-US" sz="2800" dirty="0" smtClean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In distributed setting, assign global timestamp to </a:t>
            </a:r>
            <a:r>
              <a:rPr lang="en-US" sz="2200" dirty="0" err="1" smtClean="0"/>
              <a:t>txn</a:t>
            </a:r>
            <a:r>
              <a:rPr lang="en-US" sz="2200" dirty="0" smtClean="0"/>
              <a:t> (at sometime after lock acquisition and before commit)</a:t>
            </a:r>
            <a:endParaRPr lang="en-US" sz="18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Centralized </a:t>
            </a:r>
            <a:r>
              <a:rPr lang="en-US" sz="2200" dirty="0" err="1" smtClean="0"/>
              <a:t>txn</a:t>
            </a:r>
            <a:r>
              <a:rPr lang="en-US" sz="2200" dirty="0" smtClean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Distributed consensus on timestamp (not all ops)</a:t>
            </a:r>
          </a:p>
          <a:p>
            <a:pPr lvl="3"/>
            <a:endParaRPr lang="en-US" dirty="0" smtClean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34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Strawman:  Consensus per </a:t>
            </a:r>
            <a:r>
              <a:rPr lang="en-US" sz="3600" dirty="0" err="1" smtClean="0"/>
              <a:t>txn</a:t>
            </a:r>
            <a:r>
              <a:rPr lang="en-US" sz="3600" dirty="0" smtClean="0"/>
              <a:t> group?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Single </a:t>
            </a:r>
            <a:r>
              <a:rPr lang="en-US" sz="2800" dirty="0" err="1" smtClean="0"/>
              <a:t>Lamport</a:t>
            </a:r>
            <a:r>
              <a:rPr lang="en-US" sz="2800" dirty="0" smtClean="0"/>
              <a:t> clock, consensus per group?</a:t>
            </a:r>
          </a:p>
          <a:p>
            <a:pPr lvl="1"/>
            <a:r>
              <a:rPr lang="en-US" sz="2600" dirty="0" err="1" smtClean="0">
                <a:solidFill>
                  <a:srgbClr val="1E4899"/>
                </a:solidFill>
              </a:rPr>
              <a:t>Linearizability</a:t>
            </a:r>
            <a:r>
              <a:rPr lang="en-US" sz="2600" dirty="0" smtClean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 smtClean="0">
                <a:solidFill>
                  <a:srgbClr val="C00000"/>
                </a:solidFill>
              </a:rPr>
              <a:t>txn</a:t>
            </a:r>
            <a:r>
              <a:rPr lang="en-US" sz="2600" dirty="0" smtClean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Wednesday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Google Spanner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Distributed Transactions:</a:t>
            </a:r>
            <a:br>
              <a:rPr lang="en-US" dirty="0" smtClean="0"/>
            </a:br>
            <a:r>
              <a:rPr lang="en-US" dirty="0" smtClean="0"/>
              <a:t>Calvin, Rococo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8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Goal #1: Handle failures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Atomicity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Durability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846513"/>
          </a:xfrm>
        </p:spPr>
        <p:txBody>
          <a:bodyPr/>
          <a:lstStyle/>
          <a:p>
            <a:r>
              <a:rPr lang="en-US" dirty="0" smtClean="0"/>
              <a:t>Transfers $10 from account </a:t>
            </a:r>
            <a:r>
              <a:rPr lang="en-US" b="1" dirty="0" smtClean="0"/>
              <a:t>A</a:t>
            </a:r>
            <a:r>
              <a:rPr lang="en-US" dirty="0" smtClean="0"/>
              <a:t> to account 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transfer transaction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2447060" y="2522913"/>
            <a:ext cx="4173680" cy="346359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err="1" smtClean="0">
                <a:latin typeface="Arial" charset="0"/>
              </a:rPr>
              <a:t>Txn</a:t>
            </a:r>
            <a:r>
              <a:rPr lang="en-US" sz="2600" b="0" u="sng" dirty="0" smtClean="0">
                <a:latin typeface="Arial" charset="0"/>
              </a:rPr>
              <a:t> </a:t>
            </a:r>
            <a:r>
              <a:rPr lang="en-US" sz="2600" u="sng" dirty="0" smtClean="0">
                <a:latin typeface="Arial" charset="0"/>
              </a:rPr>
              <a:t>transfer(A,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if</a:t>
            </a:r>
            <a:r>
              <a:rPr lang="en-US" sz="2600" b="0" dirty="0" smtClean="0">
                <a:latin typeface="Arial" charset="0"/>
                <a:sym typeface="Wingdings"/>
              </a:rPr>
              <a:t> a &lt; 10 </a:t>
            </a:r>
            <a:r>
              <a:rPr lang="en-US" sz="2600" dirty="0" smtClean="0">
                <a:latin typeface="Arial" charset="0"/>
                <a:sym typeface="Wingdings"/>
              </a:rPr>
              <a:t>then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else</a:t>
            </a:r>
            <a:r>
              <a:rPr lang="en-US" sz="2600" b="0" dirty="0">
                <a:latin typeface="Arial" charset="0"/>
                <a:sym typeface="Wingdings"/>
              </a:rPr>
              <a:t>	</a:t>
            </a:r>
            <a:r>
              <a:rPr lang="en-US" sz="2600" b="0" dirty="0" smtClean="0">
                <a:latin typeface="Arial" charset="0"/>
                <a:sym typeface="Wingdings"/>
              </a:rPr>
              <a:t>write(A, </a:t>
            </a:r>
            <a:r>
              <a:rPr lang="en-US" sz="2600" b="0" dirty="0">
                <a:latin typeface="Arial" charset="0"/>
                <a:sym typeface="Wingdings"/>
              </a:rPr>
              <a:t>a</a:t>
            </a:r>
            <a:r>
              <a:rPr lang="en-US" sz="26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b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dirty="0">
                <a:latin typeface="Arial" charset="0"/>
                <a:sym typeface="Wingdings"/>
              </a:rPr>
              <a:t> </a:t>
            </a:r>
            <a:r>
              <a:rPr lang="en-US" sz="2600" b="0" dirty="0" smtClean="0">
                <a:latin typeface="Arial" charset="0"/>
                <a:sym typeface="Wingdings"/>
              </a:rPr>
              <a:t>read(B)</a:t>
            </a:r>
            <a:endParaRPr lang="en-US" sz="2600" b="0" dirty="0">
              <a:latin typeface="Arial" charset="0"/>
              <a:sym typeface="Wingdings"/>
            </a:endParaRPr>
          </a:p>
          <a:p>
            <a:pPr algn="l"/>
            <a:r>
              <a:rPr lang="en-US" sz="2600" b="0" dirty="0" smtClean="0">
                <a:latin typeface="Arial" charset="0"/>
                <a:sym typeface="Wingdings"/>
              </a:rPr>
              <a:t>	write(B, </a:t>
            </a:r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	</a:t>
            </a:r>
            <a:r>
              <a:rPr lang="en-US" sz="2600" b="0" i="1" dirty="0" smtClean="0">
                <a:latin typeface="Arial" charset="0"/>
                <a:sym typeface="Wingdings"/>
              </a:rPr>
              <a:t>commit_tx</a:t>
            </a:r>
            <a:endParaRPr lang="en-US" sz="26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1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0724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Suppose $100 in A, $100 in B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commit_tx </a:t>
            </a:r>
            <a:r>
              <a:rPr lang="en-US" dirty="0"/>
              <a:t>starts </a:t>
            </a:r>
            <a:r>
              <a:rPr lang="en-US" dirty="0" smtClean="0"/>
              <a:t>commit protocol: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write(A, $90</a:t>
            </a:r>
            <a:r>
              <a:rPr lang="en-US" dirty="0"/>
              <a:t>) to disk 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write(B, $110</a:t>
            </a:r>
            <a:r>
              <a:rPr lang="en-US" dirty="0"/>
              <a:t>) </a:t>
            </a:r>
            <a:r>
              <a:rPr lang="en-US" dirty="0" smtClean="0"/>
              <a:t>to disk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What </a:t>
            </a:r>
            <a:r>
              <a:rPr lang="en-US" dirty="0"/>
              <a:t>happens </a:t>
            </a:r>
            <a:r>
              <a:rPr lang="en-US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after </a:t>
            </a:r>
            <a:r>
              <a:rPr lang="en-US" b="1" dirty="0"/>
              <a:t>first </a:t>
            </a:r>
            <a:r>
              <a:rPr lang="en-US" b="1" dirty="0" smtClean="0"/>
              <a:t>write,</a:t>
            </a:r>
            <a:r>
              <a:rPr lang="en-US" dirty="0" smtClean="0"/>
              <a:t> but </a:t>
            </a:r>
            <a:r>
              <a:rPr lang="en-US" b="1" dirty="0"/>
              <a:t>before second </a:t>
            </a:r>
            <a:r>
              <a:rPr lang="en-US" b="1" dirty="0" smtClean="0"/>
              <a:t>write?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</a:t>
            </a:r>
            <a:r>
              <a:rPr lang="en-US" dirty="0" smtClean="0"/>
              <a:t>fter recovery</a:t>
            </a:r>
            <a:r>
              <a:rPr lang="en-US" dirty="0"/>
              <a:t>:</a:t>
            </a:r>
            <a:r>
              <a:rPr lang="en-US" dirty="0" smtClean="0"/>
              <a:t> Partial </a:t>
            </a:r>
            <a:r>
              <a:rPr lang="en-US" dirty="0"/>
              <a:t>writes, </a:t>
            </a:r>
            <a:r>
              <a:rPr lang="en-US" b="1" dirty="0">
                <a:solidFill>
                  <a:srgbClr val="FF0000"/>
                </a:solidFill>
              </a:rPr>
              <a:t>money is lost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710989" y="260465"/>
            <a:ext cx="3204412" cy="2915872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200" b="0" u="sng" dirty="0" err="1" smtClean="0">
                <a:latin typeface="Arial" charset="0"/>
              </a:rPr>
              <a:t>Txn</a:t>
            </a:r>
            <a:r>
              <a:rPr lang="en-US" sz="2200" b="0" u="sng" dirty="0" smtClean="0">
                <a:latin typeface="Arial" charset="0"/>
              </a:rPr>
              <a:t> </a:t>
            </a:r>
            <a:r>
              <a:rPr lang="en-US" sz="2200" u="sng" dirty="0" smtClean="0">
                <a:latin typeface="Arial" charset="0"/>
              </a:rPr>
              <a:t>transfer(A, B)</a:t>
            </a:r>
            <a:r>
              <a:rPr lang="en-US" sz="22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2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2200" b="0" dirty="0">
                <a:latin typeface="Arial" charset="0"/>
              </a:rPr>
              <a:t>a</a:t>
            </a:r>
            <a:r>
              <a:rPr lang="en-US" sz="2200" b="0" dirty="0" smtClean="0">
                <a:latin typeface="Arial" charset="0"/>
              </a:rPr>
              <a:t> </a:t>
            </a:r>
            <a:r>
              <a:rPr lang="en-US" sz="22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200" dirty="0" smtClean="0">
                <a:latin typeface="Arial" charset="0"/>
                <a:sym typeface="Wingdings"/>
              </a:rPr>
              <a:t>if</a:t>
            </a:r>
            <a:r>
              <a:rPr lang="en-US" sz="2200" b="0" dirty="0" smtClean="0">
                <a:latin typeface="Arial" charset="0"/>
                <a:sym typeface="Wingdings"/>
              </a:rPr>
              <a:t> a &lt; 10 </a:t>
            </a:r>
            <a:r>
              <a:rPr lang="en-US" sz="2200" dirty="0" smtClean="0">
                <a:latin typeface="Arial" charset="0"/>
                <a:sym typeface="Wingdings"/>
              </a:rPr>
              <a:t>then</a:t>
            </a:r>
            <a:r>
              <a:rPr lang="en-US" sz="2200" b="0" dirty="0" smtClean="0">
                <a:latin typeface="Arial" charset="0"/>
                <a:sym typeface="Wingdings"/>
              </a:rPr>
              <a:t> </a:t>
            </a:r>
            <a:r>
              <a:rPr lang="en-US" sz="22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200" dirty="0" smtClean="0">
                <a:latin typeface="Arial" charset="0"/>
                <a:sym typeface="Wingdings"/>
              </a:rPr>
              <a:t>else</a:t>
            </a:r>
            <a:r>
              <a:rPr lang="en-US" sz="2200" b="0" dirty="0">
                <a:latin typeface="Arial" charset="0"/>
                <a:sym typeface="Wingdings"/>
              </a:rPr>
              <a:t>	</a:t>
            </a:r>
            <a:r>
              <a:rPr lang="en-US" sz="2200" b="0" dirty="0" smtClean="0">
                <a:latin typeface="Arial" charset="0"/>
                <a:sym typeface="Wingdings"/>
              </a:rPr>
              <a:t>write(A, </a:t>
            </a:r>
            <a:r>
              <a:rPr lang="en-US" sz="2200" b="0" dirty="0">
                <a:latin typeface="Arial" charset="0"/>
                <a:sym typeface="Wingdings"/>
              </a:rPr>
              <a:t>a</a:t>
            </a:r>
            <a:r>
              <a:rPr lang="en-US" sz="22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2200" b="0" dirty="0">
                <a:latin typeface="Arial" charset="0"/>
                <a:sym typeface="Wingdings"/>
              </a:rPr>
              <a:t>	b</a:t>
            </a:r>
            <a:r>
              <a:rPr lang="en-US" sz="2200" b="0" dirty="0" smtClean="0">
                <a:latin typeface="Arial" charset="0"/>
                <a:sym typeface="Wingdings"/>
              </a:rPr>
              <a:t> </a:t>
            </a:r>
            <a:r>
              <a:rPr lang="en-US" sz="2200" b="0" dirty="0">
                <a:latin typeface="Arial" charset="0"/>
                <a:sym typeface="Wingdings"/>
              </a:rPr>
              <a:t> </a:t>
            </a:r>
            <a:r>
              <a:rPr lang="en-US" sz="2200" b="0" dirty="0" smtClean="0">
                <a:latin typeface="Arial" charset="0"/>
                <a:sym typeface="Wingdings"/>
              </a:rPr>
              <a:t>read(B)</a:t>
            </a:r>
            <a:endParaRPr lang="en-US" sz="2200" b="0" dirty="0">
              <a:latin typeface="Arial" charset="0"/>
              <a:sym typeface="Wingdings"/>
            </a:endParaRPr>
          </a:p>
          <a:p>
            <a:pPr algn="l"/>
            <a:r>
              <a:rPr lang="en-US" sz="2200" b="0" dirty="0" smtClean="0">
                <a:latin typeface="Arial" charset="0"/>
                <a:sym typeface="Wingdings"/>
              </a:rPr>
              <a:t>	write(B, </a:t>
            </a:r>
            <a:r>
              <a:rPr lang="en-US" sz="2200" b="0" dirty="0">
                <a:latin typeface="Arial" charset="0"/>
                <a:sym typeface="Wingdings"/>
              </a:rPr>
              <a:t>b</a:t>
            </a:r>
            <a:r>
              <a:rPr lang="en-US" sz="22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2200" dirty="0" smtClean="0">
                <a:latin typeface="Arial" charset="0"/>
                <a:sym typeface="Wingdings"/>
              </a:rPr>
              <a:t>	</a:t>
            </a:r>
            <a:r>
              <a:rPr lang="en-US" sz="2200" b="0" i="1" dirty="0" smtClean="0">
                <a:latin typeface="Arial" charset="0"/>
                <a:sym typeface="Wingdings"/>
              </a:rPr>
              <a:t>commit_tx</a:t>
            </a:r>
            <a:endParaRPr lang="en-US" sz="22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750" y="5885052"/>
            <a:ext cx="7480300" cy="608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Lack atomicity </a:t>
            </a:r>
            <a:r>
              <a:rPr lang="en-US" sz="3000" b="0" dirty="0" smtClean="0">
                <a:solidFill>
                  <a:schemeClr val="tx1"/>
                </a:solidFill>
              </a:rPr>
              <a:t>in the presence of failures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6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Log: </a:t>
            </a:r>
            <a:r>
              <a:rPr lang="en-US" dirty="0" smtClean="0"/>
              <a:t>A sequential file that stores information about transactions and system state</a:t>
            </a:r>
          </a:p>
          <a:p>
            <a:pPr lvl="1"/>
            <a:r>
              <a:rPr lang="en-US" dirty="0" smtClean="0"/>
              <a:t>Resides in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separate, non-volatile storage</a:t>
            </a:r>
            <a:endParaRPr lang="en-US" dirty="0" smtClean="0"/>
          </a:p>
          <a:p>
            <a:r>
              <a:rPr lang="en-US" dirty="0" smtClean="0"/>
              <a:t>One entry in the log for each update, commit, abort operation: called 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record</a:t>
            </a:r>
            <a:endParaRPr lang="en-US" dirty="0" smtClean="0"/>
          </a:p>
          <a:p>
            <a:r>
              <a:rPr lang="en-US" dirty="0" smtClean="0"/>
              <a:t>Log record contains:</a:t>
            </a:r>
          </a:p>
          <a:p>
            <a:pPr lvl="1"/>
            <a:r>
              <a:rPr lang="en-US" dirty="0" smtClean="0"/>
              <a:t>Monotonic-increasing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sequence number </a:t>
            </a:r>
            <a:r>
              <a:rPr lang="en-US" dirty="0" smtClean="0"/>
              <a:t>(LSN)</a:t>
            </a:r>
          </a:p>
          <a:p>
            <a:pPr lvl="1"/>
            <a:r>
              <a:rPr lang="en-US" b="1" dirty="0" smtClean="0"/>
              <a:t>Old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before image</a:t>
            </a:r>
            <a:r>
              <a:rPr lang="en-US" dirty="0" smtClean="0"/>
              <a:t>) of the item for </a:t>
            </a:r>
            <a:r>
              <a:rPr lang="en-US" b="1" dirty="0" smtClean="0"/>
              <a:t>undo</a:t>
            </a:r>
          </a:p>
          <a:p>
            <a:pPr lvl="1"/>
            <a:r>
              <a:rPr lang="en-US" b="1" dirty="0" smtClean="0"/>
              <a:t>New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after image</a:t>
            </a:r>
            <a:r>
              <a:rPr lang="en-US" dirty="0" smtClean="0"/>
              <a:t>) of the item for </a:t>
            </a:r>
            <a:r>
              <a:rPr lang="en-US" b="1" dirty="0" smtClean="0"/>
              <a:t>redo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ensure atomicity?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Ensures atomicity in the event of system crashes under no-force/steal buffer management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spc="-150" dirty="0" smtClean="0"/>
              <a:t>Force all log records </a:t>
            </a:r>
            <a:r>
              <a:rPr lang="en-US" sz="2600" spc="-150" dirty="0" smtClean="0"/>
              <a:t>pertaining to an updated page into the (non-volatile) log </a:t>
            </a:r>
            <a:r>
              <a:rPr lang="en-US" sz="2600" b="1" spc="-150" dirty="0" smtClean="0">
                <a:solidFill>
                  <a:schemeClr val="accent3">
                    <a:lumMod val="50000"/>
                  </a:schemeClr>
                </a:solidFill>
              </a:rPr>
              <a:t>before any writes </a:t>
            </a:r>
            <a:r>
              <a:rPr lang="en-US" sz="2600" b="1" spc="-150" dirty="0" smtClean="0"/>
              <a:t>to page itself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A transaction is not considered committed until </a:t>
            </a:r>
            <a:r>
              <a:rPr lang="en-US" sz="2600" b="1" dirty="0" smtClean="0"/>
              <a:t>all log records</a:t>
            </a:r>
            <a:r>
              <a:rPr lang="en-US" sz="2600" dirty="0" smtClean="0"/>
              <a:t> (including commit record) are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forced into log</a:t>
            </a:r>
            <a:endParaRPr lang="en-US" sz="2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 (WAL)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/>
              <a:t>force_log_entry</a:t>
            </a:r>
            <a:r>
              <a:rPr lang="en-US" sz="2400" dirty="0" smtClean="0"/>
              <a:t>(A, old=$100, </a:t>
            </a:r>
            <a:r>
              <a:rPr lang="en-US" sz="2400" dirty="0" smtClean="0">
                <a:sym typeface="Wingdings"/>
              </a:rPr>
              <a:t>new=$</a:t>
            </a:r>
            <a:r>
              <a:rPr lang="en-US" sz="2400" dirty="0" smtClean="0"/>
              <a:t>90)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/>
              <a:t>force_log_entry</a:t>
            </a:r>
            <a:r>
              <a:rPr lang="en-US" sz="2400" dirty="0" smtClean="0"/>
              <a:t>(B, old=$100, new=$110)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/>
              <a:t>write(A, $90)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/>
              <a:t>write(B, $110)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err="1" smtClean="0"/>
              <a:t>force_log_entry</a:t>
            </a:r>
            <a:r>
              <a:rPr lang="en-US" sz="2400" dirty="0" smtClean="0"/>
              <a:t>(commit)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What if the commit log record size &gt; the page size?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How </a:t>
            </a:r>
            <a:r>
              <a:rPr lang="en-US" sz="2800" dirty="0"/>
              <a:t>to ensure </a:t>
            </a:r>
            <a:r>
              <a:rPr lang="en-US" sz="2800" b="1" dirty="0"/>
              <a:t>each log </a:t>
            </a:r>
            <a:r>
              <a:rPr lang="en-US" sz="2800" b="1" dirty="0" smtClean="0"/>
              <a:t>record </a:t>
            </a:r>
            <a:r>
              <a:rPr lang="en-US" sz="2800" dirty="0" smtClean="0"/>
              <a:t>is </a:t>
            </a:r>
            <a:r>
              <a:rPr lang="en-US" sz="2800" dirty="0"/>
              <a:t>written </a:t>
            </a:r>
            <a:r>
              <a:rPr lang="en-US" sz="2800" dirty="0" smtClean="0"/>
              <a:t>atomically?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Write a checksum </a:t>
            </a:r>
            <a:r>
              <a:rPr lang="en-US" dirty="0" smtClean="0"/>
              <a:t>of entire log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 example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391188" y="2668081"/>
            <a:ext cx="2608730" cy="851647"/>
          </a:xfrm>
          <a:prstGeom prst="wedgeRectCallout">
            <a:avLst>
              <a:gd name="adj1" fmla="val -129805"/>
              <a:gd name="adj2" fmla="val -3299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43588" y="2820481"/>
            <a:ext cx="2608730" cy="851647"/>
          </a:xfrm>
          <a:prstGeom prst="wedgeRectCallout">
            <a:avLst>
              <a:gd name="adj1" fmla="val -128430"/>
              <a:gd name="adj2" fmla="val -23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Does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not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have to flush to disk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323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43634</TotalTime>
  <Words>2154</Words>
  <Application>Microsoft Macintosh PowerPoint</Application>
  <PresentationFormat>On-screen Show (4:3)</PresentationFormat>
  <Paragraphs>383</Paragraphs>
  <Slides>35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Courier New</vt:lpstr>
      <vt:lpstr>ＭＳ Ｐゴシック</vt:lpstr>
      <vt:lpstr>Times New Roman</vt:lpstr>
      <vt:lpstr>Wingdings</vt:lpstr>
      <vt:lpstr>1_Office Theme</vt:lpstr>
      <vt:lpstr>Transactions:  ACID,  Concurrency control (2PL, OCC) Intro to distributed txns</vt:lpstr>
      <vt:lpstr>The transaction</vt:lpstr>
      <vt:lpstr>Defining properties of transactions</vt:lpstr>
      <vt:lpstr>PowerPoint Presentation</vt:lpstr>
      <vt:lpstr>Account transfer transaction</vt:lpstr>
      <vt:lpstr>Problem</vt:lpstr>
      <vt:lpstr>How to ensure atomicity?</vt:lpstr>
      <vt:lpstr>Write-ahead Logging (WAL)</vt:lpstr>
      <vt:lpstr>WAL example</vt:lpstr>
      <vt:lpstr>PowerPoint Presentation</vt:lpstr>
      <vt:lpstr>Two concurrent transactions</vt:lpstr>
      <vt:lpstr>Isolation between transactions</vt:lpstr>
      <vt:lpstr>Problem for concurrent execution: Inconsistent retrieval</vt:lpstr>
      <vt:lpstr>Equivalence of schedules</vt:lpstr>
      <vt:lpstr>Serializability</vt:lpstr>
      <vt:lpstr>How to ensure a serializable schedule?</vt:lpstr>
      <vt:lpstr>Locking</vt:lpstr>
      <vt:lpstr>How to ensure a serializable schedule?</vt:lpstr>
      <vt:lpstr>Two-phase locking (2PL)</vt:lpstr>
      <vt:lpstr>2PL allows only serializable schedules</vt:lpstr>
      <vt:lpstr>2PL and transaction concurrency</vt:lpstr>
      <vt:lpstr>Serializability versus linearizability</vt:lpstr>
      <vt:lpstr>Recall: lock-based concurrency control</vt:lpstr>
      <vt:lpstr>Q:  What if access patterns rarely, if ever, conflict?</vt:lpstr>
      <vt:lpstr>Be optimistic!</vt:lpstr>
      <vt:lpstr>OCC:  Three-phase approach</vt:lpstr>
      <vt:lpstr>OCC:  Why validation is necessary</vt:lpstr>
      <vt:lpstr>OCC:  Validate Phase</vt:lpstr>
      <vt:lpstr>OCC:  Validate Phase</vt:lpstr>
      <vt:lpstr>2PL &amp; OCC = strict serialization</vt:lpstr>
      <vt:lpstr>Distributed Transactions</vt:lpstr>
      <vt:lpstr>Consider partitioned data over servers</vt:lpstr>
      <vt:lpstr>Consider partitioned data over servers</vt:lpstr>
      <vt:lpstr>Strawman:  Consensus per txn group?</vt:lpstr>
      <vt:lpstr>Wednesday  Google Spanner  Distributed Transactions: Calvin, Rococo</vt:lpstr>
    </vt:vector>
  </TitlesOfParts>
  <Company>Princeton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1712</cp:revision>
  <cp:lastPrinted>2016-10-05T13:43:34Z</cp:lastPrinted>
  <dcterms:created xsi:type="dcterms:W3CDTF">2013-10-08T01:49:25Z</dcterms:created>
  <dcterms:modified xsi:type="dcterms:W3CDTF">2018-02-21T02:55:14Z</dcterms:modified>
</cp:coreProperties>
</file>