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7"/>
  </p:notesMasterIdLst>
  <p:handoutMasterIdLst>
    <p:handoutMasterId r:id="rId58"/>
  </p:handoutMasterIdLst>
  <p:sldIdLst>
    <p:sldId id="257" r:id="rId2"/>
    <p:sldId id="322" r:id="rId3"/>
    <p:sldId id="335" r:id="rId4"/>
    <p:sldId id="326" r:id="rId5"/>
    <p:sldId id="328" r:id="rId6"/>
    <p:sldId id="329" r:id="rId7"/>
    <p:sldId id="266" r:id="rId8"/>
    <p:sldId id="336" r:id="rId9"/>
    <p:sldId id="337" r:id="rId10"/>
    <p:sldId id="338" r:id="rId11"/>
    <p:sldId id="341" r:id="rId12"/>
    <p:sldId id="261" r:id="rId13"/>
    <p:sldId id="262" r:id="rId14"/>
    <p:sldId id="263" r:id="rId15"/>
    <p:sldId id="330" r:id="rId16"/>
    <p:sldId id="331" r:id="rId17"/>
    <p:sldId id="264" r:id="rId18"/>
    <p:sldId id="265" r:id="rId19"/>
    <p:sldId id="342" r:id="rId20"/>
    <p:sldId id="271" r:id="rId21"/>
    <p:sldId id="272" r:id="rId22"/>
    <p:sldId id="273" r:id="rId23"/>
    <p:sldId id="343" r:id="rId24"/>
    <p:sldId id="344" r:id="rId25"/>
    <p:sldId id="275" r:id="rId26"/>
    <p:sldId id="348" r:id="rId27"/>
    <p:sldId id="346" r:id="rId28"/>
    <p:sldId id="347" r:id="rId29"/>
    <p:sldId id="349" r:id="rId30"/>
    <p:sldId id="278" r:id="rId31"/>
    <p:sldId id="350" r:id="rId32"/>
    <p:sldId id="332" r:id="rId33"/>
    <p:sldId id="285" r:id="rId34"/>
    <p:sldId id="286" r:id="rId35"/>
    <p:sldId id="287" r:id="rId36"/>
    <p:sldId id="351" r:id="rId37"/>
    <p:sldId id="352" r:id="rId38"/>
    <p:sldId id="288" r:id="rId39"/>
    <p:sldId id="353" r:id="rId40"/>
    <p:sldId id="290" r:id="rId41"/>
    <p:sldId id="291" r:id="rId42"/>
    <p:sldId id="292" r:id="rId43"/>
    <p:sldId id="354" r:id="rId44"/>
    <p:sldId id="298" r:id="rId45"/>
    <p:sldId id="355" r:id="rId46"/>
    <p:sldId id="296" r:id="rId47"/>
    <p:sldId id="293" r:id="rId48"/>
    <p:sldId id="294" r:id="rId49"/>
    <p:sldId id="295" r:id="rId50"/>
    <p:sldId id="297" r:id="rId51"/>
    <p:sldId id="358" r:id="rId52"/>
    <p:sldId id="299" r:id="rId53"/>
    <p:sldId id="301" r:id="rId54"/>
    <p:sldId id="356" r:id="rId55"/>
    <p:sldId id="300" r:id="rId56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0000FF"/>
    <a:srgbClr val="92D050"/>
    <a:srgbClr val="CCFFFF"/>
    <a:srgbClr val="FFCC99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1" autoAdjust="0"/>
    <p:restoredTop sz="78023" autoAdjust="0"/>
  </p:normalViewPr>
  <p:slideViewPr>
    <p:cSldViewPr snapToGrid="0">
      <p:cViewPr>
        <p:scale>
          <a:sx n="54" d="100"/>
          <a:sy n="54" d="100"/>
        </p:scale>
        <p:origin x="624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89617486339"/>
          <c:y val="8.6065573770491802E-2"/>
          <c:w val="0.87158469945355199"/>
          <c:h val="0.754098360655737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57150">
              <a:solidFill>
                <a:srgbClr val="63AAFE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63AAFE"/>
              </a:solidFill>
              <a:ln w="57150">
                <a:solidFill>
                  <a:srgbClr val="63AAFE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0.08</c:v>
                </c:pt>
                <c:pt idx="5">
                  <c:v>0</c:v>
                </c:pt>
                <c:pt idx="6">
                  <c:v>0.2</c:v>
                </c:pt>
                <c:pt idx="7">
                  <c:v>0.57999999999999996</c:v>
                </c:pt>
                <c:pt idx="8">
                  <c:v>0.52</c:v>
                </c:pt>
                <c:pt idx="9">
                  <c:v>1.26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37-2346-840F-0621BACA7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5710304"/>
        <c:axId val="2004948880"/>
      </c:lineChart>
      <c:catAx>
        <c:axId val="200571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004948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04948880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005710304"/>
        <c:crosses val="autoZero"/>
        <c:crossBetween val="between"/>
      </c:valAx>
      <c:spPr>
        <a:noFill/>
        <a:ln w="1267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7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10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Seen two ends of the spectrum (centralized lookup, central point of failure) and flooding (performance problems).</a:t>
            </a:r>
          </a:p>
          <a:p>
            <a:endParaRPr lang="en-US" b="1" dirty="0"/>
          </a:p>
          <a:p>
            <a:r>
              <a:rPr lang="en-US" b="0" dirty="0"/>
              <a:t>&gt;&gt;&gt;</a:t>
            </a:r>
            <a:r>
              <a:rPr lang="en-US" b="0" baseline="0" dirty="0"/>
              <a:t> </a:t>
            </a:r>
            <a:r>
              <a:rPr lang="en-US" b="0" dirty="0"/>
              <a:t> So what</a:t>
            </a:r>
            <a:r>
              <a:rPr lang="en-US" b="0" baseline="0" dirty="0"/>
              <a:t> we’d like is to route queries between peers instead, in an efficient way, and make the whole system scale with reasonable state at each node.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223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that's exactly</a:t>
            </a:r>
            <a:r>
              <a:rPr lang="en-US" b="1" baseline="0" dirty="0"/>
              <a:t> what distributed hash tables and Chord work together to accomplish.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 want to associate some</a:t>
            </a:r>
            <a:r>
              <a:rPr lang="en-US" b="1" baseline="0" dirty="0"/>
              <a:t> KEY with VALUE.  </a:t>
            </a:r>
            <a:r>
              <a:rPr lang="en-US" b="1" dirty="0"/>
              <a:t>Recall</a:t>
            </a:r>
            <a:r>
              <a:rPr lang="en-US" b="1" baseline="0" dirty="0"/>
              <a:t> </a:t>
            </a:r>
            <a:r>
              <a:rPr lang="en-US" b="1" dirty="0"/>
              <a:t>single-node hash table stores</a:t>
            </a:r>
            <a:r>
              <a:rPr lang="en-US" b="1" baseline="0" dirty="0"/>
              <a:t> data key that is hash of a name.  Provides PUT to store value under key, GET to fetch value from key.</a:t>
            </a:r>
            <a:endParaRPr lang="en-US" b="1" dirty="0"/>
          </a:p>
          <a:p>
            <a:endParaRPr lang="en-US" baseline="0" dirty="0"/>
          </a:p>
          <a:p>
            <a:r>
              <a:rPr lang="en-US" baseline="0" dirty="0"/>
              <a:t>&gt;&gt;&gt; SEGUE: If you ask the question of how to accomplish this using millions of hosts on the Internet, the answer is the Distributed Hash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in a </a:t>
            </a:r>
            <a:r>
              <a:rPr lang="en-US" b="1" i="1" dirty="0"/>
              <a:t>distributed</a:t>
            </a:r>
            <a:r>
              <a:rPr lang="en-US" b="1" dirty="0"/>
              <a:t> hash table</a:t>
            </a:r>
            <a:r>
              <a:rPr lang="en-US" b="1" baseline="0" dirty="0"/>
              <a:t> you run the data through a hash function to get its key, then Chord tells you the IP address of the server that should store that content.  Issue RPCs to that server  put/get the content.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Consistency guarantees: if we have a put followed by a get,</a:t>
            </a:r>
            <a:r>
              <a:rPr lang="en-US" baseline="0" dirty="0"/>
              <a:t> then the get probably reflects the put, but there is no strict guarantee of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the big picture is this.  The</a:t>
            </a:r>
            <a:r>
              <a:rPr lang="en-US" b="1" baseline="0" dirty="0"/>
              <a:t> app wants to use a hash table abstraction (THERE) to put/get data.</a:t>
            </a:r>
          </a:p>
          <a:p>
            <a:endParaRPr lang="en-US" b="0" baseline="0" dirty="0"/>
          </a:p>
          <a:p>
            <a:r>
              <a:rPr lang="en-US" b="0" baseline="0" dirty="0"/>
              <a:t>Core software is in two layers: </a:t>
            </a:r>
            <a:r>
              <a:rPr lang="en-US" b="0" baseline="0" dirty="0" err="1"/>
              <a:t>Dhash</a:t>
            </a:r>
            <a:r>
              <a:rPr lang="en-US" b="0" baseline="0" dirty="0"/>
              <a:t> and Chord.  </a:t>
            </a:r>
            <a:r>
              <a:rPr lang="en-US" b="0" i="1" u="sng" dirty="0"/>
              <a:t>DHASH</a:t>
            </a:r>
            <a:r>
              <a:rPr lang="en-US" b="0" i="0" u="none" dirty="0"/>
              <a:t> </a:t>
            </a:r>
            <a:r>
              <a:rPr lang="en-US" b="0" dirty="0"/>
              <a:t>fetches blocks, distributes</a:t>
            </a:r>
            <a:r>
              <a:rPr lang="en-US" b="0" baseline="0" dirty="0"/>
              <a:t> blocks over the servers, maintains replicated copies.  </a:t>
            </a:r>
          </a:p>
          <a:p>
            <a:endParaRPr lang="en-US" b="0" baseline="0" dirty="0"/>
          </a:p>
          <a:p>
            <a:r>
              <a:rPr lang="en-US" b="0" baseline="0" dirty="0" err="1"/>
              <a:t>Dhash</a:t>
            </a:r>
            <a:r>
              <a:rPr lang="en-US" b="0" baseline="0" dirty="0"/>
              <a:t> uses the </a:t>
            </a:r>
            <a:r>
              <a:rPr lang="en-US" b="0" i="1" u="sng" baseline="0" dirty="0"/>
              <a:t>CHORD</a:t>
            </a:r>
            <a:r>
              <a:rPr lang="en-US" b="0" i="1" u="none" baseline="0" dirty="0"/>
              <a:t> </a:t>
            </a:r>
            <a:r>
              <a:rPr lang="en-US" b="0" baseline="0" dirty="0"/>
              <a:t>lookup service to locate servers responsible for blocks.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now going back to BitTorrent, we can make</a:t>
            </a:r>
            <a:r>
              <a:rPr lang="en-US" b="1" baseline="0" dirty="0"/>
              <a:t> it resilient to tracker failure by having all clients join the same DHT.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WHY NOT CHORD LOOKUP SERVICE: need multi-</a:t>
            </a:r>
            <a:r>
              <a:rPr lang="en-US" b="0" baseline="0" dirty="0" err="1"/>
              <a:t>vals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3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fragmented than many trackers, one per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1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dirty="0"/>
              <a:t>We’ll begin</a:t>
            </a:r>
            <a:r>
              <a:rPr lang="en-US" b="1" baseline="0" dirty="0"/>
              <a:t> today with peer-to-peer systems from 15 years back like Napster and Gnutella.</a:t>
            </a:r>
          </a:p>
          <a:p>
            <a:pPr marL="228600" indent="-228600">
              <a:buAutoNum type="arabicPeriod"/>
            </a:pPr>
            <a:r>
              <a:rPr lang="en-US" b="1" baseline="0" dirty="0"/>
              <a:t>Then we’ll talk about a new data structure that scaled well, called Distributed Hash Table.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Finish with a service that maps individual data items onto nodes in a peer to peer system called Chord.  Eventually: how P2P influenced industrial large-scale distributed systems.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0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0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4006E-FEE1-9640-A0E4-484672C1AB6F}" type="slidenum">
              <a:rPr lang="en-US"/>
              <a:pPr/>
              <a:t>21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Chord wants to evenly</a:t>
            </a:r>
            <a:r>
              <a:rPr lang="en-US" b="1" baseline="0" dirty="0"/>
              <a:t> partition the data onto servers, so it first hashes both the key and the IP address of every server using the same hash function.</a:t>
            </a:r>
          </a:p>
          <a:p>
            <a:endParaRPr lang="en-US" b="1" baseline="0" dirty="0"/>
          </a:p>
          <a:p>
            <a:r>
              <a:rPr lang="en-US" b="0" baseline="0" dirty="0"/>
              <a:t>SEGUE: The cleverness is in how Chord partitions the data.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48602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22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Uses</a:t>
            </a:r>
            <a:r>
              <a:rPr lang="en-US" b="1" baseline="0" dirty="0"/>
              <a:t> a technique called Consistent Hashing invented by David </a:t>
            </a:r>
            <a:r>
              <a:rPr lang="en-US" b="1" baseline="0" dirty="0" err="1"/>
              <a:t>Karger</a:t>
            </a:r>
            <a:r>
              <a:rPr lang="en-US" b="1" baseline="0" dirty="0"/>
              <a:t> in 1997.  All </a:t>
            </a:r>
            <a:r>
              <a:rPr lang="en-US" b="1" dirty="0"/>
              <a:t>identifiers live in a single circular space.</a:t>
            </a:r>
          </a:p>
          <a:p>
            <a:endParaRPr lang="en-US" b="1" dirty="0"/>
          </a:p>
          <a:p>
            <a:r>
              <a:rPr lang="en-US" b="0" dirty="0"/>
              <a:t>SEGUE: So let’s look at how</a:t>
            </a:r>
            <a:r>
              <a:rPr lang="en-US" b="0" baseline="0" dirty="0"/>
              <a:t> nodes find each other in the Chord ring.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6846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23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Each node is connected to its successor </a:t>
            </a:r>
            <a:r>
              <a:rPr lang="en-US" b="1" baseline="0" dirty="0"/>
              <a:t>by a direct pointer to the successor’s IP address that’s stored locally.  This is called the </a:t>
            </a:r>
            <a:r>
              <a:rPr lang="en-US" b="1" i="1" u="sng" baseline="0" dirty="0"/>
              <a:t>successor</a:t>
            </a:r>
            <a:r>
              <a:rPr lang="en-US" b="1" baseline="0" dirty="0"/>
              <a:t> pointer.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4458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24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When one</a:t>
            </a:r>
            <a:r>
              <a:rPr lang="en-US" b="1" baseline="0" dirty="0"/>
              <a:t> node receives a query, it can forward the query to its successor, so the query moves around the ring.</a:t>
            </a:r>
          </a:p>
          <a:p>
            <a:endParaRPr lang="en-US" b="1" baseline="0" dirty="0"/>
          </a:p>
          <a:p>
            <a:r>
              <a:rPr lang="en-US" b="0" baseline="0" dirty="0"/>
              <a:t>&gt;&gt;&gt; When it reaches the node that has the key, that node </a:t>
            </a:r>
            <a:r>
              <a:rPr lang="en-US" b="0" baseline="0" dirty="0" err="1"/>
              <a:t>replys</a:t>
            </a:r>
            <a:r>
              <a:rPr lang="en-US" b="0" baseline="0" dirty="0"/>
              <a:t> directly to the node that asked, we keep the identity of the querying node in the query.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27135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4B6BD-B874-7940-B668-21D98D8FDB4E}" type="slidenum">
              <a:rPr lang="en-US"/>
              <a:pPr/>
              <a:t>25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the lookup algorithm is called on a certain node in the chord ring.  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Tests if ID</a:t>
            </a:r>
            <a:r>
              <a:rPr lang="en-US" baseline="0" dirty="0"/>
              <a:t> order is [its own id, THEN successor, THEN key], if so forward the query to the successor.  </a:t>
            </a:r>
            <a:r>
              <a:rPr lang="en-US" b="1" dirty="0"/>
              <a:t>(&lt; is modulo on the ring.)</a:t>
            </a:r>
            <a:r>
              <a:rPr lang="en-US" b="0" baseline="0" dirty="0"/>
              <a:t>  Else [current, key, successor] then answer is the successor.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Always undershoots to predecessor</a:t>
            </a:r>
            <a:r>
              <a:rPr lang="en-US" baseline="0" dirty="0"/>
              <a:t> s</a:t>
            </a:r>
            <a:r>
              <a:rPr lang="en-US" dirty="0"/>
              <a:t>o never misses the real successor.</a:t>
            </a:r>
          </a:p>
          <a:p>
            <a:endParaRPr lang="en-US" dirty="0"/>
          </a:p>
          <a:p>
            <a:r>
              <a:rPr lang="en-US" dirty="0"/>
              <a:t>SEGUE:</a:t>
            </a:r>
            <a:r>
              <a:rPr lang="en-US" baseline="0" dirty="0"/>
              <a:t> </a:t>
            </a:r>
            <a:r>
              <a:rPr lang="en-US" dirty="0" err="1"/>
              <a:t>n.successor</a:t>
            </a:r>
            <a:r>
              <a:rPr lang="en-US" dirty="0"/>
              <a:t> must be correct!  Otherwise we may skip over the responsible node,  and get(k) won't see data inserted by put(k).  Now, how</a:t>
            </a:r>
            <a:r>
              <a:rPr lang="en-US" baseline="0" dirty="0"/>
              <a:t> about speed?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4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&gt;&gt;&gt; Can we make it</a:t>
            </a:r>
            <a:r>
              <a:rPr lang="en-US" baseline="0" dirty="0"/>
              <a:t> more like a binary search to speed up performance?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24650-96B7-1945-8E7F-D94ED41B6356}" type="slidenum">
              <a:rPr lang="en-US"/>
              <a:pPr/>
              <a:t>27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The data structure that Chord uses</a:t>
            </a:r>
            <a:r>
              <a:rPr lang="en-US" b="1" baseline="0" dirty="0"/>
              <a:t> to do this is called a </a:t>
            </a:r>
            <a:r>
              <a:rPr lang="en-US" b="1" i="1" baseline="0" dirty="0"/>
              <a:t>finger table</a:t>
            </a:r>
            <a:r>
              <a:rPr lang="en-US" b="1" baseline="0" dirty="0"/>
              <a:t>.</a:t>
            </a:r>
            <a:endParaRPr lang="en-US" b="1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Finger table entries</a:t>
            </a:r>
            <a:r>
              <a:rPr lang="en-US" baseline="0" dirty="0"/>
              <a:t> contain</a:t>
            </a:r>
            <a:r>
              <a:rPr lang="en-US" dirty="0"/>
              <a:t> IP address and Chord ID</a:t>
            </a:r>
            <a:r>
              <a:rPr lang="en-US" baseline="0" dirty="0"/>
              <a:t> of the target server.</a:t>
            </a:r>
            <a:endParaRPr lang="en-US" dirty="0"/>
          </a:p>
          <a:p>
            <a:endParaRPr lang="en-US" dirty="0"/>
          </a:p>
          <a:p>
            <a:r>
              <a:rPr lang="en-US" dirty="0"/>
              <a:t>Nice property: One of the fingers takes you roughly half-way to target, so log-N time lookups</a:t>
            </a:r>
            <a:r>
              <a:rPr lang="en-US" baseline="0" dirty="0"/>
              <a:t> with log-N hops.</a:t>
            </a:r>
            <a:endParaRPr lang="en-US" dirty="0"/>
          </a:p>
          <a:p>
            <a:endParaRPr lang="en-US" dirty="0"/>
          </a:p>
          <a:p>
            <a:r>
              <a:rPr lang="en-US" dirty="0"/>
              <a:t>SEGUE:</a:t>
            </a:r>
            <a:r>
              <a:rPr lang="en-US" baseline="0" dirty="0"/>
              <a:t> So for example</a:t>
            </a:r>
            <a:r>
              <a:rPr lang="is-IS" baseline="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9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A1CD0-86D3-8542-A6C1-C34C3D207978}" type="slidenum">
              <a:rPr lang="en-US"/>
              <a:pPr/>
              <a:t>28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aseline="0" dirty="0"/>
              <a:t>Let’s see how finger tables let us </a:t>
            </a:r>
            <a:r>
              <a:rPr lang="en-US" dirty="0"/>
              <a:t>route to this</a:t>
            </a:r>
            <a:r>
              <a:rPr lang="en-US" baseline="0" dirty="0"/>
              <a:t> key, K112.</a:t>
            </a:r>
          </a:p>
          <a:p>
            <a:r>
              <a:rPr lang="en-US" baseline="0" dirty="0"/>
              <a:t>It will be stored at N120, so the ¼ finger table entry will take us almost there without overshooting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67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So if you think about the finger tables at all the nodes taken together</a:t>
            </a:r>
            <a:r>
              <a:rPr lang="is-IS" b="1" baseline="0" dirty="0"/>
              <a:t>…</a:t>
            </a:r>
          </a:p>
          <a:p>
            <a:endParaRPr lang="is-IS" b="1" baseline="0" dirty="0"/>
          </a:p>
          <a:p>
            <a:r>
              <a:rPr lang="is-IS" b="0" baseline="0" dirty="0"/>
              <a:t>SEGUE: So here’s the detailed lookup algorithm with finger tables.</a:t>
            </a: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Users’ computers talk directly to each other to implement service,</a:t>
            </a:r>
            <a:r>
              <a:rPr lang="en-US" b="1" baseline="0" dirty="0"/>
              <a:t> </a:t>
            </a:r>
            <a:r>
              <a:rPr lang="en-US" b="1" dirty="0"/>
              <a:t>in contrast to the client-server</a:t>
            </a:r>
            <a:r>
              <a:rPr lang="en-US" b="1" baseline="0" dirty="0"/>
              <a:t> model where </a:t>
            </a:r>
            <a:r>
              <a:rPr lang="en-US" b="1" dirty="0"/>
              <a:t>users’ clients talk to central servers.</a:t>
            </a:r>
            <a:r>
              <a:rPr lang="en-US" b="1" baseline="0" dirty="0"/>
              <a:t>  </a:t>
            </a:r>
            <a:r>
              <a:rPr lang="en-US" b="1" dirty="0"/>
              <a:t>EXAMPLES: Skype, video and music players, file sharing.</a:t>
            </a:r>
          </a:p>
          <a:p>
            <a:endParaRPr lang="en-US" b="1" dirty="0"/>
          </a:p>
          <a:p>
            <a:r>
              <a:rPr lang="en-US" b="0" dirty="0"/>
              <a:t>SEGUE: So why might this be a good idea?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57582-0C83-BF40-A4AA-BB2D7B839AB6}" type="slidenum">
              <a:rPr lang="en-US"/>
              <a:pPr/>
              <a:t>30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/>
              <a:t>Still undershoots to predecessor. So never misses the real successor.</a:t>
            </a:r>
          </a:p>
          <a:p>
            <a:endParaRPr lang="en-US" dirty="0"/>
          </a:p>
          <a:p>
            <a:r>
              <a:rPr lang="en-US" dirty="0"/>
              <a:t>Lookup procedure isn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inherently log(n),</a:t>
            </a:r>
            <a:r>
              <a:rPr lang="en-US" baseline="0" dirty="0"/>
              <a:t> b</a:t>
            </a:r>
            <a:r>
              <a:rPr lang="en-US" dirty="0"/>
              <a:t>ut finger table causes it to be.</a:t>
            </a:r>
          </a:p>
        </p:txBody>
      </p:sp>
    </p:spTree>
    <p:extLst>
      <p:ext uri="{BB962C8B-B14F-4D97-AF65-F5344CB8AC3E}">
        <p14:creationId xmlns:p14="http://schemas.microsoft.com/office/powerpoint/2010/main" val="1438642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35813-68A5-994F-98A0-B259A4623569}" type="slidenum">
              <a:rPr lang="en-US"/>
              <a:pPr/>
              <a:t>31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/>
              <a:t>Maybe note that fingers point to the first relevant node.</a:t>
            </a:r>
          </a:p>
        </p:txBody>
      </p:sp>
    </p:spTree>
    <p:extLst>
      <p:ext uri="{BB962C8B-B14F-4D97-AF65-F5344CB8AC3E}">
        <p14:creationId xmlns:p14="http://schemas.microsoft.com/office/powerpoint/2010/main" val="978461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SEGUE: So we’ll come back to this point when we discuss Chord’s impact at the</a:t>
            </a:r>
            <a:r>
              <a:rPr lang="en-US" baseline="0" dirty="0"/>
              <a:t>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60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Joining is essentially a distributed linked list insertion.</a:t>
            </a:r>
          </a:p>
          <a:p>
            <a:endParaRPr lang="en-US" b="1" dirty="0"/>
          </a:p>
          <a:p>
            <a:r>
              <a:rPr lang="en-US" b="0" dirty="0"/>
              <a:t>New node N36 knows another node in ring (N25).</a:t>
            </a:r>
            <a:r>
              <a:rPr lang="en-US" b="0" baseline="0" dirty="0"/>
              <a:t>  </a:t>
            </a:r>
            <a:r>
              <a:rPr lang="en-US" b="0" dirty="0"/>
              <a:t>First, the new node looks</a:t>
            </a:r>
            <a:r>
              <a:rPr lang="en-US" b="0" baseline="0" dirty="0"/>
              <a:t> itself up, starting at that node.  </a:t>
            </a:r>
            <a:r>
              <a:rPr lang="en-US" b="0" i="1" u="sng" baseline="0" dirty="0"/>
              <a:t>That returns N40.</a:t>
            </a:r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5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SEGUE: So now let’s see how N36 gets incorporated into the Chord 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01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Periodic notify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messages each node sends to its successor maintain the predecessor pointers.</a:t>
            </a:r>
            <a:endParaRPr lang="en-US" sz="1200" b="1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When node N36 sends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N40 a notify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, N40 checks its predecessor (N25), and decides that N36 should be its predecessor instead.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If N25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later sends N40 a notify, no-op.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47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</a:t>
            </a:r>
            <a:r>
              <a:rPr lang="en-US" baseline="0" dirty="0"/>
              <a:t> send a stabilize message to who you THINK your successor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10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81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75075-282D-0948-8AB1-99E1AF63D23E}" type="slidenum">
              <a:rPr lang="en-US"/>
              <a:pPr/>
              <a:t>39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N10 is looking up key K90.</a:t>
            </a:r>
            <a:r>
              <a:rPr lang="en-US" b="1" baseline="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 problem, until lookup gets to N80, which knows no live node before</a:t>
            </a:r>
            <a:r>
              <a:rPr lang="en-US" baseline="0" dirty="0">
                <a:latin typeface="Times New Roman" charset="0"/>
                <a:ea typeface="Times New Roman" charset="0"/>
                <a:cs typeface="Times New Roman" charset="0"/>
              </a:rPr>
              <a:t> K90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baseline="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There</a:t>
            </a:r>
            <a:r>
              <a:rPr lang="en-US" baseline="0" dirty="0">
                <a:latin typeface="Times New Roman" charset="0"/>
                <a:ea typeface="Times New Roman" charset="0"/>
                <a:cs typeface="Times New Roman" charset="0"/>
              </a:rPr>
              <a:t> might be a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replica of K90 at N113, but </a:t>
            </a:r>
            <a:r>
              <a:rPr lang="en-US" b="0" i="1" u="sng" dirty="0">
                <a:latin typeface="Times New Roman" charset="0"/>
                <a:ea typeface="Times New Roman" charset="0"/>
                <a:cs typeface="Times New Roman" charset="0"/>
              </a:rPr>
              <a:t>N80 can’t find it</a:t>
            </a:r>
            <a:r>
              <a:rPr lang="en-US" b="0" i="1" u="sng" baseline="0" dirty="0">
                <a:latin typeface="Times New Roman" charset="0"/>
                <a:ea typeface="Times New Roman" charset="0"/>
                <a:cs typeface="Times New Roman" charset="0"/>
              </a:rPr>
              <a:t> to make progress.</a:t>
            </a:r>
            <a:endParaRPr lang="en-US" b="0" i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3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rather than just one immediate</a:t>
            </a:r>
            <a:r>
              <a:rPr lang="en-US" b="1" baseline="0" dirty="0"/>
              <a:t> successor, each node keeps track of its r immediately following successor nodes.</a:t>
            </a:r>
          </a:p>
          <a:p>
            <a:endParaRPr lang="en-US" b="1" baseline="0" dirty="0"/>
          </a:p>
          <a:p>
            <a:r>
              <a:rPr lang="en-US" b="0" baseline="0" dirty="0"/>
              <a:t>SEGUE: So, how do we choose r?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From a performance perspective,</a:t>
            </a:r>
            <a:r>
              <a:rPr lang="en-US" b="1" baseline="0" dirty="0"/>
              <a:t> the </a:t>
            </a:r>
            <a:r>
              <a:rPr lang="en-US" b="1" dirty="0"/>
              <a:t>promise of peer</a:t>
            </a:r>
            <a:r>
              <a:rPr lang="en-US" b="1" baseline="0" dirty="0"/>
              <a:t> to peer computing was</a:t>
            </a:r>
            <a:r>
              <a:rPr lang="is-IS" b="1" baseline="0" dirty="0"/>
              <a:t> to leverage thousands to millions of nodes across the Internet to increase capacity of services.</a:t>
            </a:r>
            <a:endParaRPr lang="en-US" dirty="0"/>
          </a:p>
          <a:p>
            <a:r>
              <a:rPr lang="en-US" i="1" dirty="0"/>
              <a:t>&gt;&gt;&gt; </a:t>
            </a:r>
            <a:r>
              <a:rPr lang="en-US" baseline="0" dirty="0"/>
              <a:t>As more join, system gets more resources.  Contrast with cli-server where more users </a:t>
            </a:r>
            <a:r>
              <a:rPr lang="en-US" baseline="0" dirty="0">
                <a:sym typeface="Wingdings"/>
              </a:rPr>
              <a:t> </a:t>
            </a:r>
            <a:r>
              <a:rPr lang="en-US" baseline="0" dirty="0"/>
              <a:t>resources more taxed.</a:t>
            </a:r>
            <a:endParaRPr lang="en-US" dirty="0"/>
          </a:p>
          <a:p>
            <a:r>
              <a:rPr lang="en-US" i="1" dirty="0"/>
              <a:t>&gt;&gt;&gt; </a:t>
            </a:r>
            <a:r>
              <a:rPr lang="en-US" baseline="0" dirty="0"/>
              <a:t>Nodes can join/leave just by talking to random peer already in.  So no need to set up a server and provision infrastructure.</a:t>
            </a:r>
            <a:endParaRPr lang="en-US" dirty="0"/>
          </a:p>
          <a:p>
            <a:r>
              <a:rPr lang="en-US" baseline="0" dirty="0"/>
              <a:t>&gt;&gt;&gt;</a:t>
            </a:r>
          </a:p>
          <a:p>
            <a:r>
              <a:rPr lang="en-US" baseline="0" dirty="0"/>
              <a:t>&gt;&gt;&gt; Harder to attack: not as simple as hacking single server/server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00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63893-FF93-DB4C-A901-AC386549CD37}" type="slidenum">
              <a:rPr lang="en-US"/>
              <a:pPr/>
              <a:t>42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So the lookup</a:t>
            </a:r>
            <a:r>
              <a:rPr lang="en-US" b="1" baseline="0" dirty="0"/>
              <a:t> algorithm with fault tolerance becomes this.</a:t>
            </a:r>
            <a:endParaRPr lang="en-US" dirty="0"/>
          </a:p>
          <a:p>
            <a:r>
              <a:rPr lang="en-US" dirty="0"/>
              <a:t>Look </a:t>
            </a:r>
            <a:r>
              <a:rPr lang="en-US"/>
              <a:t>in successor </a:t>
            </a:r>
            <a:r>
              <a:rPr lang="en-US" dirty="0"/>
              <a:t>list as well.</a:t>
            </a:r>
          </a:p>
          <a:p>
            <a:r>
              <a:rPr lang="en-US" dirty="0"/>
              <a:t>If the call fails, we remove the node from the finger table </a:t>
            </a:r>
            <a:r>
              <a:rPr lang="en-US" i="1" u="sng" dirty="0"/>
              <a:t>and/or successor list</a:t>
            </a:r>
            <a:r>
              <a:rPr lang="en-US" dirty="0"/>
              <a:t>, and restart the</a:t>
            </a:r>
            <a:r>
              <a:rPr lang="en-US" baseline="0" dirty="0"/>
              <a:t> lookup.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7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02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SEGUE:</a:t>
            </a:r>
            <a:r>
              <a:rPr lang="en-US" baseline="0" dirty="0"/>
              <a:t> Then to make it secure for a peer-to-peer setting, it authenticates block 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2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let’s take a closer</a:t>
            </a:r>
            <a:r>
              <a:rPr lang="en-US" b="1" baseline="0" dirty="0"/>
              <a:t> look at how </a:t>
            </a:r>
            <a:r>
              <a:rPr lang="en-US" b="1" baseline="0" dirty="0" err="1"/>
              <a:t>Dhash</a:t>
            </a:r>
            <a:r>
              <a:rPr lang="en-US" b="1" baseline="0" dirty="0"/>
              <a:t> authenticates that the data it stores is from some known identity, i.e. some private key.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DHash</a:t>
            </a:r>
            <a:r>
              <a:rPr lang="en-US" dirty="0"/>
              <a:t> servers verify the chain of signatures rooted at the public key, before accepting put(key, value).</a:t>
            </a:r>
          </a:p>
          <a:p>
            <a:r>
              <a:rPr lang="en-US" dirty="0"/>
              <a:t>Clients verify result of get(key)</a:t>
            </a:r>
            <a:r>
              <a:rPr lang="en-US" baseline="0" dirty="0"/>
              <a:t> through the same chain.  Whole thing is read-only, need to overwrite the root block to update.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85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317C-E316-C341-B72B-6526E290CA94}" type="slidenum">
              <a:rPr lang="en-US"/>
              <a:pPr/>
              <a:t>46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/>
              <a:t>Nodes with replicas are not likely to be near each other in underlying network.</a:t>
            </a:r>
          </a:p>
        </p:txBody>
      </p:sp>
    </p:spTree>
    <p:extLst>
      <p:ext uri="{BB962C8B-B14F-4D97-AF65-F5344CB8AC3E}">
        <p14:creationId xmlns:p14="http://schemas.microsoft.com/office/powerpoint/2010/main" val="922519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9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65CBA-FD8D-1F45-98C1-8BB1CE128D15}" type="slidenum">
              <a:rPr lang="en-US"/>
              <a:pPr/>
              <a:t>48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/>
              <a:t>Actually, the lookup</a:t>
            </a:r>
            <a:r>
              <a:rPr lang="en-US" baseline="0" dirty="0"/>
              <a:t> cost is</a:t>
            </a:r>
            <a:r>
              <a:rPr lang="en-US" dirty="0"/>
              <a:t> ½ log(N).</a:t>
            </a:r>
          </a:p>
          <a:p>
            <a:endParaRPr lang="en-US" dirty="0"/>
          </a:p>
          <a:p>
            <a:r>
              <a:rPr lang="en-US" dirty="0"/>
              <a:t>Error bars: one </a:t>
            </a:r>
            <a:r>
              <a:rPr lang="en-US" dirty="0" err="1"/>
              <a:t>std</a:t>
            </a:r>
            <a:r>
              <a:rPr lang="en-US" dirty="0"/>
              <a:t> deviation,</a:t>
            </a:r>
            <a:r>
              <a:rPr lang="en-US" baseline="0" dirty="0"/>
              <a:t> so the </a:t>
            </a:r>
            <a:r>
              <a:rPr lang="en-US" b="1" baseline="0" dirty="0"/>
              <a:t>variation in the lookup costs </a:t>
            </a:r>
            <a:r>
              <a:rPr lang="en-US" baseline="0" dirty="0"/>
              <a:t>is not too high.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48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to see how well the successor</a:t>
            </a:r>
            <a:r>
              <a:rPr lang="en-US" b="1" baseline="0" dirty="0"/>
              <a:t> list and data replication </a:t>
            </a:r>
            <a:r>
              <a:rPr lang="en-US" b="1" dirty="0"/>
              <a:t>handles failure,</a:t>
            </a:r>
            <a:r>
              <a:rPr lang="en-US" b="1" baseline="0" dirty="0"/>
              <a:t> we’ll look at a large scale experiment with 1,000 servers.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34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0EC5E-B835-AB4F-8585-CA456BE1887B}" type="slidenum">
              <a:rPr lang="en-US"/>
              <a:pPr/>
              <a:t>50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This is </a:t>
            </a:r>
            <a:r>
              <a:rPr lang="en-US" b="1" i="1" dirty="0"/>
              <a:t>before</a:t>
            </a:r>
            <a:r>
              <a:rPr lang="en-US" b="1" dirty="0"/>
              <a:t> stabilization starts</a:t>
            </a:r>
            <a:r>
              <a:rPr lang="en-US" b="1" baseline="0" dirty="0"/>
              <a:t> after we fail X% of the servers, so a</a:t>
            </a:r>
            <a:r>
              <a:rPr lang="en-US" b="1" dirty="0"/>
              <a:t>ll lookup failures attributable to loss of all 6 replicas.</a:t>
            </a:r>
          </a:p>
        </p:txBody>
      </p:sp>
    </p:spTree>
    <p:extLst>
      <p:ext uri="{BB962C8B-B14F-4D97-AF65-F5344CB8AC3E}">
        <p14:creationId xmlns:p14="http://schemas.microsoft.com/office/powerpoint/2010/main" val="11586862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5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So, the result has been successful adoption</a:t>
            </a:r>
            <a:r>
              <a:rPr lang="en-US" b="1" baseline="0" dirty="0"/>
              <a:t> in some niche areas.</a:t>
            </a:r>
          </a:p>
          <a:p>
            <a:endParaRPr lang="en-US" baseline="0" dirty="0"/>
          </a:p>
          <a:p>
            <a:r>
              <a:rPr lang="en-US" baseline="0" dirty="0"/>
              <a:t>1. Networks like Napster music-sharing (ca. 1999) and Gnutella began this in the illegal domain for music and movies, but more recently we’ve seen the adoption of BitTorrent for rapidly disseminating files among users.</a:t>
            </a:r>
          </a:p>
          <a:p>
            <a:endParaRPr lang="en-US" baseline="0" dirty="0"/>
          </a:p>
          <a:p>
            <a:r>
              <a:rPr lang="en-US" baseline="0" dirty="0"/>
              <a:t>2. Electronic currencies like Bitcoin have no central authority, so they use a P2P network.</a:t>
            </a:r>
          </a:p>
          <a:p>
            <a:endParaRPr lang="en-US" baseline="0" dirty="0"/>
          </a:p>
          <a:p>
            <a:r>
              <a:rPr lang="en-US" baseline="0" dirty="0"/>
              <a:t>3. Up until 2012 Skype used P2P to route calls between users, but this has since changed to be hosted Linux boxes because of security reasons.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7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returning to P2P systems,</a:t>
            </a:r>
            <a:r>
              <a:rPr lang="en-US" b="1" baseline="0" dirty="0"/>
              <a:t> part of the problem is still the lookup problem.  But other part is fundamentally users’ computers are less reliable and trusted than managed servers.</a:t>
            </a:r>
          </a:p>
          <a:p>
            <a:endParaRPr lang="en-US" baseline="0" dirty="0"/>
          </a:p>
          <a:p>
            <a:r>
              <a:rPr lang="en-US" baseline="0" dirty="0"/>
              <a:t>This is exacerbated by the fact that users’ computers have flaky network connections, might be switched off, broken, </a:t>
            </a:r>
            <a:r>
              <a:rPr lang="en-US" i="1" baseline="0" dirty="0"/>
              <a:t>&amp;</a:t>
            </a:r>
            <a:r>
              <a:rPr lang="en-US" baseline="0" dirty="0"/>
              <a:t> </a:t>
            </a:r>
            <a:r>
              <a:rPr lang="en-US" i="1" baseline="0" dirty="0"/>
              <a:t>c.</a:t>
            </a:r>
            <a:r>
              <a:rPr lang="en-US" baseline="0" dirty="0"/>
              <a:t>  So they are hardly as reliable as managed servers.</a:t>
            </a:r>
          </a:p>
          <a:p>
            <a:endParaRPr lang="en-US" baseline="0" dirty="0"/>
          </a:p>
          <a:p>
            <a:r>
              <a:rPr lang="en-US" baseline="0" dirty="0"/>
              <a:t>Some P2P services are open, meaning anyone can join, these can be vulnerable to certain kinds of attacks.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e.g. </a:t>
            </a:r>
            <a:r>
              <a:rPr lang="en-US" b="1" baseline="0" dirty="0"/>
              <a:t>let’s look at how a popular cooperative file-sharing system, BitTorrent, works.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Say you’re the user,</a:t>
            </a:r>
            <a:r>
              <a:rPr lang="en-US" baseline="0" dirty="0"/>
              <a:t> want to download latest Linux kernel.  You click on torrent download link.  This gets a torrent file that contains hashes of chunks of the file, and IP address of a tracker node.  </a:t>
            </a:r>
            <a:r>
              <a:rPr lang="en-US" i="1" baseline="0" dirty="0"/>
              <a:t>Tracker node </a:t>
            </a:r>
            <a:r>
              <a:rPr lang="en-US" baseline="0" dirty="0"/>
              <a:t>is web server to coordinate group of peers.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The client sends</a:t>
            </a:r>
            <a:r>
              <a:rPr lang="en-US" baseline="0" dirty="0"/>
              <a:t> an HTTP request to the tracker telling it which file it wants, then the tracker responds with a list of peers who have the file.</a:t>
            </a:r>
          </a:p>
          <a:p>
            <a:pPr marL="228600" indent="-228600">
              <a:buAutoNum type="arabicPeriod"/>
            </a:pPr>
            <a:r>
              <a:rPr lang="en-US" baseline="0" dirty="0"/>
              <a:t>D/L the file from peers, </a:t>
            </a:r>
            <a:r>
              <a:rPr lang="en-US" b="1" baseline="0" dirty="0"/>
              <a:t>in parallel</a:t>
            </a:r>
            <a:r>
              <a:rPr lang="en-US" baseline="0" dirty="0"/>
              <a:t>.  </a:t>
            </a:r>
            <a:r>
              <a:rPr lang="en-US" dirty="0"/>
              <a:t>Note only metadata--not file data -- are exchanged with centralized server, and only during</a:t>
            </a:r>
            <a:r>
              <a:rPr lang="en-US" baseline="0" dirty="0"/>
              <a:t> the</a:t>
            </a:r>
            <a:r>
              <a:rPr lang="en-US" dirty="0"/>
              <a:t> transient lifetime of a download.</a:t>
            </a:r>
          </a:p>
          <a:p>
            <a:pPr marL="228600" indent="-228600">
              <a:buAutoNum type="arabicPeriod"/>
            </a:pPr>
            <a:r>
              <a:rPr lang="en-US" dirty="0"/>
              <a:t>--</a:t>
            </a:r>
          </a:p>
          <a:p>
            <a:pPr marL="228600" indent="-228600">
              <a:buAutoNum type="arabicPeriod"/>
            </a:pPr>
            <a:r>
              <a:rPr lang="en-US" dirty="0"/>
              <a:t>C</a:t>
            </a:r>
            <a:r>
              <a:rPr lang="en-US" baseline="0" dirty="0"/>
              <a:t>lient switches  roles </a:t>
            </a:r>
            <a:r>
              <a:rPr lang="en-US" baseline="0" dirty="0">
                <a:sym typeface="Wingdings"/>
              </a:rPr>
              <a:t> </a:t>
            </a:r>
            <a:r>
              <a:rPr lang="en-US" baseline="0" dirty="0"/>
              <a:t>“server” peers to serve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At the core of all peer to peer systems is the following problem.</a:t>
            </a:r>
          </a:p>
          <a:p>
            <a:r>
              <a:rPr lang="en-US" dirty="0"/>
              <a:t>Some</a:t>
            </a:r>
            <a:r>
              <a:rPr lang="en-US" baseline="0" dirty="0"/>
              <a:t> publisher does a put associating some key, say “Star </a:t>
            </a:r>
            <a:r>
              <a:rPr lang="en-US" baseline="0" dirty="0" err="1"/>
              <a:t>Wars.mov</a:t>
            </a:r>
            <a:r>
              <a:rPr lang="en-US" baseline="0" dirty="0"/>
              <a:t>”, with some value.  </a:t>
            </a:r>
          </a:p>
          <a:p>
            <a:r>
              <a:rPr lang="en-US" baseline="0" dirty="0"/>
              <a:t>Now some client comes along and does a get, looking for the information about the file.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1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How does</a:t>
            </a:r>
            <a:r>
              <a:rPr lang="en-US" b="1" i="1" baseline="0" dirty="0"/>
              <a:t> the client find out where that information went?</a:t>
            </a:r>
            <a:endParaRPr lang="en-US" b="1" i="1" dirty="0"/>
          </a:p>
          <a:p>
            <a:r>
              <a:rPr lang="en-US" dirty="0"/>
              <a:t>Non-trivial,</a:t>
            </a:r>
            <a:r>
              <a:rPr lang="en-US" baseline="0" dirty="0"/>
              <a:t> </a:t>
            </a:r>
            <a:r>
              <a:rPr lang="en-US" dirty="0"/>
              <a:t>1000s of nodes in P2P network</a:t>
            </a:r>
            <a:r>
              <a:rPr lang="en-US" baseline="0" dirty="0"/>
              <a:t> failing and coming back up, the </a:t>
            </a:r>
            <a:r>
              <a:rPr lang="en-US" dirty="0"/>
              <a:t>set of nodes that have the movie</a:t>
            </a:r>
            <a:r>
              <a:rPr lang="en-US" baseline="0" dirty="0"/>
              <a:t> </a:t>
            </a:r>
            <a:r>
              <a:rPr lang="en-US" dirty="0"/>
              <a:t>may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22681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8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Napster</a:t>
            </a:r>
            <a:r>
              <a:rPr lang="en-US" b="1" baseline="0" dirty="0"/>
              <a:t> (1999) was one of the first music sharing networks: </a:t>
            </a:r>
            <a:r>
              <a:rPr lang="en-US" b="1" dirty="0"/>
              <a:t>solution was</a:t>
            </a:r>
            <a:r>
              <a:rPr lang="en-US" b="1" baseline="0" dirty="0"/>
              <a:t> single centralized database to store all the location information.</a:t>
            </a:r>
          </a:p>
          <a:p>
            <a:endParaRPr lang="en-US" b="1" i="1" baseline="0" dirty="0"/>
          </a:p>
          <a:p>
            <a:r>
              <a:rPr lang="en-US" i="1" baseline="0" dirty="0"/>
              <a:t>&gt;&gt;&gt; Database holds IP address of publisher</a:t>
            </a:r>
            <a:r>
              <a:rPr lang="en-US" baseline="0" dirty="0"/>
              <a:t>, e.g. N</a:t>
            </a:r>
            <a:r>
              <a:rPr lang="en-US" baseline="-25000" dirty="0"/>
              <a:t>4</a:t>
            </a:r>
            <a:r>
              <a:rPr lang="en-US" baseline="0" dirty="0"/>
              <a:t> for Star Wars.  </a:t>
            </a:r>
          </a:p>
          <a:p>
            <a:r>
              <a:rPr lang="en-US" baseline="0" dirty="0"/>
              <a:t>&gt;&gt;&gt; Client does a lookup on </a:t>
            </a:r>
            <a:r>
              <a:rPr lang="en-US" baseline="0" dirty="0" err="1"/>
              <a:t>db</a:t>
            </a:r>
            <a:r>
              <a:rPr lang="en-US" baseline="0" dirty="0"/>
              <a:t>, can contact N4 directly to get content.</a:t>
            </a:r>
            <a:endParaRPr lang="en-US" baseline="-25000" dirty="0"/>
          </a:p>
          <a:p>
            <a:r>
              <a:rPr lang="en-US" dirty="0"/>
              <a:t>&gt;&gt;&gt;</a:t>
            </a:r>
            <a:r>
              <a:rPr lang="en-US" baseline="0" dirty="0"/>
              <a:t> </a:t>
            </a:r>
            <a:r>
              <a:rPr lang="en-US" dirty="0"/>
              <a:t>SEGUE: So now we’ve solved our rendezvous problem but</a:t>
            </a:r>
            <a:r>
              <a:rPr lang="en-US" baseline="0" dirty="0"/>
              <a:t> at the expense of the database having to keep a lot of</a:t>
            </a:r>
            <a:r>
              <a:rPr lang="en-US" dirty="0"/>
              <a:t> state, means it’s hard to keep the state up to date.</a:t>
            </a:r>
            <a:r>
              <a:rPr lang="en-US" baseline="0" dirty="0"/>
              <a:t>  </a:t>
            </a:r>
            <a:r>
              <a:rPr lang="en-US" dirty="0"/>
              <a:t>It’s also</a:t>
            </a:r>
            <a:r>
              <a:rPr lang="en-US" baseline="0" dirty="0"/>
              <a:t> a single point of failure, and it’s also a legal target, </a:t>
            </a:r>
            <a:r>
              <a:rPr lang="en-US" dirty="0"/>
              <a:t>which is exactly what happened to Napster</a:t>
            </a:r>
            <a:r>
              <a:rPr lang="en-US" baseline="0" dirty="0"/>
              <a:t> in the end.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9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O</a:t>
            </a:r>
            <a:r>
              <a:rPr lang="en-US" b="1" baseline="0" dirty="0"/>
              <a:t>pposite end of the spectrum: abandon any structure altogether, just flood queries throughout entire net.  So everyone maintains a small number of connected peers and a query gets flooded to all connected peers until it finds the content.  This is the approach the original Gnutella took in 2000, but it doesn’t scale.</a:t>
            </a:r>
          </a:p>
          <a:p>
            <a:endParaRPr lang="en-US" baseline="0" dirty="0"/>
          </a:p>
          <a:p>
            <a:r>
              <a:rPr lang="en-US" baseline="0" dirty="0"/>
              <a:t>&gt;&gt;&gt; SEGUE: It’s robust because there’s no central database to fail, so truly P2P.  But might require a number of messages on the order of the number of peers in the network, so didn’t scale.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1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4/8/18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1588168"/>
            <a:ext cx="8482262" cy="488883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200"/>
              </a:spcBef>
              <a:defRPr sz="2800"/>
            </a:lvl1pPr>
            <a:lvl2pPr>
              <a:lnSpc>
                <a:spcPct val="90000"/>
              </a:lnSpc>
              <a:spcBef>
                <a:spcPts val="800"/>
              </a:spcBef>
              <a:defRPr sz="2400"/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200"/>
            </a:lvl4pPr>
            <a:lvl5pPr>
              <a:lnSpc>
                <a:spcPct val="9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4/8/18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4/8/18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4/8/18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4/8/18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4/8/18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4/8/18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4/8/18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2070100"/>
          </a:xfrm>
        </p:spPr>
        <p:txBody>
          <a:bodyPr/>
          <a:lstStyle/>
          <a:p>
            <a:r>
              <a:rPr lang="en-US"/>
              <a:t>Peer-to-Peer </a:t>
            </a:r>
            <a:r>
              <a:rPr lang="en-US" dirty="0"/>
              <a:t>Systems and Distributed Hash Tables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COS 518: </a:t>
            </a:r>
            <a:r>
              <a:rPr lang="en-US" i="1" dirty="0"/>
              <a:t>Advanced Computer Systems</a:t>
            </a:r>
          </a:p>
          <a:p>
            <a:r>
              <a:rPr lang="en-US" dirty="0"/>
              <a:t>Lecture 16</a:t>
            </a:r>
          </a:p>
          <a:p>
            <a:endParaRPr lang="en-US" dirty="0"/>
          </a:p>
          <a:p>
            <a:r>
              <a:rPr lang="en-US" dirty="0"/>
              <a:t>Michael Freedman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5199" y="6492591"/>
            <a:ext cx="459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[Credit: Slides Adapted from Kyle Jamieson and Daniel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Suo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10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Routed DHT queries (Chord)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6176455" y="1426694"/>
            <a:ext cx="2718726" cy="734387"/>
          </a:xfrm>
          <a:prstGeom prst="wedgeRoundRectCallout">
            <a:avLst>
              <a:gd name="adj1" fmla="val -47659"/>
              <a:gd name="adj2" fmla="val 8938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Lookup(H(data</a:t>
            </a:r>
            <a:r>
              <a:rPr lang="en-US" altLang="ja-JP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3663699">
            <a:off x="4244943" y="2761546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key=“H(audio data)”,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947133" y="5201337"/>
            <a:ext cx="724814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0" dirty="0">
                <a:latin typeface="Arial" charset="0"/>
              </a:rPr>
              <a:t>Can we make it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robust</a:t>
            </a:r>
            <a:r>
              <a:rPr lang="en-US" sz="3200" b="0" dirty="0">
                <a:latin typeface="Arial" charset="0"/>
              </a:rPr>
              <a:t>,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reasonable state</a:t>
            </a:r>
            <a:r>
              <a:rPr lang="en-US" sz="3200" b="0" dirty="0">
                <a:latin typeface="Arial" charset="0"/>
              </a:rPr>
              <a:t>, reasonable number of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hops</a:t>
            </a:r>
            <a:r>
              <a:rPr lang="en-US" sz="3200" b="0" dirty="0"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847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The Chord Lookup Service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Concluding thoughts on DHTs, P2P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17329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3286-4D43-8E45-B475-7F618E230AA6}" type="slidenum">
              <a:rPr lang="en-US"/>
              <a:pPr/>
              <a:t>12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DHT (and why)?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906657" y="4428893"/>
            <a:ext cx="5941943" cy="1364974"/>
          </a:xfrm>
          <a:prstGeom prst="wedgeRoundRectCallout">
            <a:avLst>
              <a:gd name="adj1" fmla="val -60178"/>
              <a:gd name="adj2" fmla="val 1176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i="1" dirty="0">
                <a:solidFill>
                  <a:schemeClr val="tx1"/>
                </a:solidFill>
              </a:rPr>
              <a:t>How can I do (roughly) this across millions of hosts on the Internet?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Distributed Hash Table (DHT)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DF8BD61-92B6-8D46-8C49-A83D85861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85" y="1592178"/>
            <a:ext cx="8506326" cy="275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-1" charset="0"/>
              <a:buChar char="•"/>
              <a:defRPr sz="28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/>
              <a:t>Local</a:t>
            </a:r>
            <a:r>
              <a:rPr lang="en-US" b="1"/>
              <a:t> </a:t>
            </a:r>
            <a:r>
              <a:rPr lang="en-US" b="0"/>
              <a:t>hash table:</a:t>
            </a:r>
          </a:p>
          <a:p>
            <a:pPr lvl="1">
              <a:buFontTx/>
              <a:buNone/>
            </a:pPr>
            <a:r>
              <a:rPr lang="en-US" sz="2800" b="0">
                <a:latin typeface="Courier" charset="0"/>
                <a:ea typeface="Courier" charset="0"/>
                <a:cs typeface="Courier" charset="0"/>
              </a:rPr>
              <a:t>key = Hash(name)</a:t>
            </a:r>
          </a:p>
          <a:p>
            <a:pPr lvl="1">
              <a:buFontTx/>
              <a:buNone/>
            </a:pPr>
            <a:r>
              <a:rPr lang="en-US" sz="2800" b="0">
                <a:latin typeface="Courier" charset="0"/>
                <a:ea typeface="Courier" charset="0"/>
                <a:cs typeface="Courier" charset="0"/>
              </a:rPr>
              <a:t>put(key, value)</a:t>
            </a:r>
          </a:p>
          <a:p>
            <a:pPr lvl="1">
              <a:buFontTx/>
              <a:buNone/>
            </a:pPr>
            <a:r>
              <a:rPr lang="en-US" sz="2800" b="0">
                <a:latin typeface="Courier" charset="0"/>
                <a:ea typeface="Courier" charset="0"/>
                <a:cs typeface="Courier" charset="0"/>
              </a:rPr>
              <a:t>get(key) </a:t>
            </a:r>
            <a:r>
              <a:rPr lang="en-US" sz="2800" b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b="0">
                <a:latin typeface="Courier" charset="0"/>
                <a:ea typeface="Courier" charset="0"/>
                <a:cs typeface="Courier" charset="0"/>
              </a:rPr>
              <a:t> value</a:t>
            </a:r>
          </a:p>
          <a:p>
            <a:endParaRPr lang="en-US" b="1"/>
          </a:p>
          <a:p>
            <a:r>
              <a:rPr lang="en-US" b="1"/>
              <a:t>Service:</a:t>
            </a:r>
            <a:r>
              <a:rPr lang="en-US" b="0"/>
              <a:t> Constant-time insertion and lookup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502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9AF7-DB81-BF4C-A38D-2E5CA14A4900}" type="slidenum">
              <a:rPr lang="en-US"/>
              <a:pPr/>
              <a:t>13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DHT (and why)?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884" y="1588168"/>
            <a:ext cx="8710863" cy="488883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Distributed Hash Table: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key = hash(data)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spc="-150" dirty="0">
                <a:latin typeface="Courier" charset="0"/>
                <a:ea typeface="Courier" charset="0"/>
                <a:cs typeface="Courier" charset="0"/>
              </a:rPr>
              <a:t>lookup(key) </a:t>
            </a:r>
            <a:r>
              <a:rPr lang="en-US" sz="2800" spc="-150" dirty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spc="-1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b="1" spc="-150" dirty="0">
                <a:latin typeface="Courier" charset="0"/>
                <a:ea typeface="Courier" charset="0"/>
                <a:cs typeface="Courier" charset="0"/>
              </a:rPr>
              <a:t>IP </a:t>
            </a:r>
            <a:r>
              <a:rPr lang="en-US" sz="2800" b="1" spc="-150" dirty="0" err="1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en-US" sz="2800" spc="-150" dirty="0"/>
              <a:t>	 </a:t>
            </a:r>
            <a:r>
              <a:rPr lang="en-US" sz="2800" b="1" spc="-150" dirty="0">
                <a:solidFill>
                  <a:schemeClr val="accent6">
                    <a:lumMod val="75000"/>
                  </a:schemeClr>
                </a:solidFill>
              </a:rPr>
              <a:t>(Chord lookup service)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send-RPC(IP address, </a:t>
            </a:r>
            <a:r>
              <a:rPr lang="en-US" sz="2800" b="1" dirty="0">
                <a:latin typeface="Courier" charset="0"/>
                <a:ea typeface="Courier" charset="0"/>
                <a:cs typeface="Courier" charset="0"/>
              </a:rPr>
              <a:t>put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, key, data)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send-RPC(IP address, </a:t>
            </a:r>
            <a:r>
              <a:rPr lang="en-US" sz="2800" b="1" dirty="0">
                <a:latin typeface="Courier" charset="0"/>
                <a:ea typeface="Courier" charset="0"/>
                <a:cs typeface="Courier" charset="0"/>
              </a:rPr>
              <a:t>get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, key)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data</a:t>
            </a:r>
          </a:p>
          <a:p>
            <a:pPr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/>
              <a:t>Partitioning data </a:t>
            </a:r>
            <a:r>
              <a:rPr lang="en-US" sz="2800" dirty="0"/>
              <a:t>in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large-scale distributed systems</a:t>
            </a:r>
          </a:p>
          <a:p>
            <a:pPr lvl="1"/>
            <a:r>
              <a:rPr lang="en-US" sz="2800" dirty="0"/>
              <a:t>Tuples in a global database engine</a:t>
            </a:r>
          </a:p>
          <a:p>
            <a:pPr lvl="1"/>
            <a:r>
              <a:rPr lang="en-US" sz="2800" dirty="0"/>
              <a:t>Data blocks in a global file system</a:t>
            </a:r>
          </a:p>
          <a:p>
            <a:pPr lvl="1"/>
            <a:r>
              <a:rPr lang="en-US" sz="2800" dirty="0"/>
              <a:t>Files in a P2P file-sharing system</a:t>
            </a:r>
          </a:p>
        </p:txBody>
      </p:sp>
    </p:spTree>
    <p:extLst>
      <p:ext uri="{BB962C8B-B14F-4D97-AF65-F5344CB8AC3E}">
        <p14:creationId xmlns:p14="http://schemas.microsoft.com/office/powerpoint/2010/main" val="19425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924" y="5494635"/>
            <a:ext cx="8256475" cy="982364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800" spc="-150" dirty="0">
                <a:latin typeface="Arial" charset="0"/>
              </a:rPr>
              <a:t> App may be </a:t>
            </a:r>
            <a:r>
              <a:rPr lang="en-US" sz="2800" b="1" spc="-150" dirty="0">
                <a:latin typeface="Arial" charset="0"/>
              </a:rPr>
              <a:t>distributed</a:t>
            </a:r>
            <a:r>
              <a:rPr lang="en-US" sz="2800" spc="-150" dirty="0">
                <a:latin typeface="Arial" charset="0"/>
              </a:rPr>
              <a:t> over many nodes</a:t>
            </a:r>
          </a:p>
          <a:p>
            <a:pPr>
              <a:buFontTx/>
              <a:buChar char="•"/>
            </a:pPr>
            <a:r>
              <a:rPr lang="en-US" sz="2800" spc="-150" dirty="0">
                <a:latin typeface="Arial" charset="0"/>
              </a:rPr>
              <a:t>DHT </a:t>
            </a:r>
            <a:r>
              <a:rPr lang="en-US" sz="2800" b="1" spc="-150" dirty="0">
                <a:latin typeface="Arial" charset="0"/>
              </a:rPr>
              <a:t>distributes data storage </a:t>
            </a:r>
            <a:r>
              <a:rPr lang="en-US" sz="2800" spc="-150" dirty="0">
                <a:latin typeface="Arial" charset="0"/>
              </a:rPr>
              <a:t>over many nodes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1D87-35A6-754F-88D3-3DEB7893796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storage with a DHT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215736" y="2794656"/>
            <a:ext cx="601980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hash table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215736" y="1952171"/>
            <a:ext cx="6019800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application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26635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5940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567154" y="2413656"/>
            <a:ext cx="1237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get (key)</a:t>
            </a: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V="1">
            <a:off x="6321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6418341" y="2397781"/>
            <a:ext cx="712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data</a:t>
            </a:r>
          </a:p>
        </p:txBody>
      </p:sp>
      <p:grpSp>
        <p:nvGrpSpPr>
          <p:cNvPr id="191498" name="Group 10"/>
          <p:cNvGrpSpPr>
            <a:grpSpLocks/>
          </p:cNvGrpSpPr>
          <p:nvPr/>
        </p:nvGrpSpPr>
        <p:grpSpPr bwMode="auto">
          <a:xfrm>
            <a:off x="1520536" y="4256839"/>
            <a:ext cx="5638800" cy="504825"/>
            <a:chOff x="1200" y="2292"/>
            <a:chExt cx="3552" cy="318"/>
          </a:xfrm>
        </p:grpSpPr>
        <p:sp>
          <p:nvSpPr>
            <p:cNvPr id="191499" name="Rectangle 11"/>
            <p:cNvSpPr>
              <a:spLocks noChangeArrowheads="1"/>
            </p:cNvSpPr>
            <p:nvPr/>
          </p:nvSpPr>
          <p:spPr bwMode="auto">
            <a:xfrm>
              <a:off x="1200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0" name="Rectangle 12"/>
            <p:cNvSpPr>
              <a:spLocks noChangeArrowheads="1"/>
            </p:cNvSpPr>
            <p:nvPr/>
          </p:nvSpPr>
          <p:spPr bwMode="auto">
            <a:xfrm>
              <a:off x="2208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1" name="Rectangle 13"/>
            <p:cNvSpPr>
              <a:spLocks noChangeArrowheads="1"/>
            </p:cNvSpPr>
            <p:nvPr/>
          </p:nvSpPr>
          <p:spPr bwMode="auto">
            <a:xfrm>
              <a:off x="3984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3245" y="2292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charset="0"/>
                </a:rPr>
                <a:t>….</a:t>
              </a:r>
            </a:p>
          </p:txBody>
        </p:sp>
      </p:grp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658925" y="2423181"/>
            <a:ext cx="1840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put(key, data)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1215736" y="3648158"/>
            <a:ext cx="6019800" cy="4616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Lookup service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3882736" y="326379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2129267" y="3262300"/>
            <a:ext cx="1624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lookup(key)</a:t>
            </a: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V="1">
            <a:off x="4339936" y="325614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4461048" y="3262300"/>
            <a:ext cx="2156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node IP address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7277984" y="2777194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(DHash)</a:t>
            </a: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7271182" y="3571958"/>
            <a:ext cx="1295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(Chord)</a:t>
            </a:r>
          </a:p>
        </p:txBody>
      </p:sp>
    </p:spTree>
    <p:extLst>
      <p:ext uri="{BB962C8B-B14F-4D97-AF65-F5344CB8AC3E}">
        <p14:creationId xmlns:p14="http://schemas.microsoft.com/office/powerpoint/2010/main" val="17655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BitTorrent can use DHT instead of (or with) a tracker</a:t>
            </a:r>
          </a:p>
          <a:p>
            <a:endParaRPr lang="en-US" dirty="0"/>
          </a:p>
          <a:p>
            <a:r>
              <a:rPr lang="en-US" dirty="0"/>
              <a:t>BT clients use DHT:</a:t>
            </a:r>
          </a:p>
          <a:p>
            <a:pPr lvl="1"/>
            <a:r>
              <a:rPr lang="en-US" dirty="0"/>
              <a:t>Key = </a:t>
            </a:r>
            <a:r>
              <a:rPr lang="en-US" b="1" dirty="0"/>
              <a:t>file content hash </a:t>
            </a:r>
            <a:r>
              <a:rPr lang="en-US" dirty="0"/>
              <a:t>(“</a:t>
            </a:r>
            <a:r>
              <a:rPr lang="en-US" dirty="0" err="1"/>
              <a:t>infohash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Value = </a:t>
            </a:r>
            <a:r>
              <a:rPr lang="en-US" b="1" dirty="0"/>
              <a:t>IP address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/>
              <a:t>peer</a:t>
            </a:r>
            <a:r>
              <a:rPr lang="en-US" dirty="0"/>
              <a:t> willing to serve file</a:t>
            </a:r>
          </a:p>
          <a:p>
            <a:pPr lvl="2"/>
            <a:r>
              <a:rPr lang="en-US" dirty="0"/>
              <a:t>Can store multiple values (</a:t>
            </a:r>
            <a:r>
              <a:rPr lang="en-US" i="1" dirty="0"/>
              <a:t>i.e.</a:t>
            </a:r>
            <a:r>
              <a:rPr lang="en-US" dirty="0"/>
              <a:t> IP addresses) for a key</a:t>
            </a:r>
          </a:p>
          <a:p>
            <a:endParaRPr lang="en-US" dirty="0"/>
          </a:p>
          <a:p>
            <a:r>
              <a:rPr lang="en-US" dirty="0"/>
              <a:t>Client does:</a:t>
            </a:r>
          </a:p>
          <a:p>
            <a:pPr lvl="1"/>
            <a:r>
              <a:rPr lang="en-US" dirty="0"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/>
              <a:t> to find other clients willing to serve</a:t>
            </a:r>
          </a:p>
          <a:p>
            <a:pPr lvl="1"/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spc="-300" dirty="0" err="1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, my-</a:t>
            </a:r>
            <a:r>
              <a:rPr lang="en-US" spc="-300" dirty="0" err="1">
                <a:latin typeface="Courier" charset="0"/>
                <a:ea typeface="Courier" charset="0"/>
                <a:cs typeface="Courier" charset="0"/>
              </a:rPr>
              <a:t>ipaddr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pc="-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/>
              <a:t>to identify itself as willing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BitTorrent over DHT</a:t>
            </a:r>
          </a:p>
        </p:txBody>
      </p:sp>
    </p:spTree>
    <p:extLst>
      <p:ext uri="{BB962C8B-B14F-4D97-AF65-F5344CB8AC3E}">
        <p14:creationId xmlns:p14="http://schemas.microsoft.com/office/powerpoint/2010/main" val="167540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DHT comprises a single giant tracker, less fragmented than many trackers</a:t>
            </a:r>
          </a:p>
          <a:p>
            <a:pPr lvl="1"/>
            <a:r>
              <a:rPr lang="en-US" dirty="0"/>
              <a:t>So peers more likely to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find each other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Classic tracker too exposed to </a:t>
            </a:r>
            <a:r>
              <a:rPr lang="en-US" b="1" dirty="0"/>
              <a:t>legal </a:t>
            </a:r>
            <a:r>
              <a:rPr lang="en-US" b="1" i="1" dirty="0"/>
              <a:t>&amp; ©</a:t>
            </a:r>
            <a:r>
              <a:rPr lang="en-US" b="1" dirty="0"/>
              <a:t> attacks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might DHT be a win for BitTorrent?</a:t>
            </a:r>
          </a:p>
        </p:txBody>
      </p:sp>
    </p:spTree>
    <p:extLst>
      <p:ext uri="{BB962C8B-B14F-4D97-AF65-F5344CB8AC3E}">
        <p14:creationId xmlns:p14="http://schemas.microsoft.com/office/powerpoint/2010/main" val="156556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API supports a wide range of applications</a:t>
            </a:r>
          </a:p>
          <a:p>
            <a:pPr lvl="1"/>
            <a:r>
              <a:rPr lang="en-US" sz="2800"/>
              <a:t>DHT imposes no structure/meaning on keys</a:t>
            </a:r>
          </a:p>
          <a:p>
            <a:endParaRPr lang="en-US" sz="2800"/>
          </a:p>
          <a:p>
            <a:r>
              <a:rPr lang="en-US" sz="2800"/>
              <a:t>Key/value pairs are persistent and global</a:t>
            </a:r>
          </a:p>
          <a:p>
            <a:pPr lvl="1"/>
            <a:r>
              <a:rPr lang="en-US" sz="2800"/>
              <a:t>Can store keys in other DHT values</a:t>
            </a:r>
          </a:p>
          <a:p>
            <a:pPr lvl="1"/>
            <a:r>
              <a:rPr lang="en-US" sz="2800"/>
              <a:t>And thus build complex data structures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38D-91C6-124E-80CA-A9E4E6D4FE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put/get DHT interface?</a:t>
            </a:r>
          </a:p>
        </p:txBody>
      </p:sp>
    </p:spTree>
    <p:extLst>
      <p:ext uri="{BB962C8B-B14F-4D97-AF65-F5344CB8AC3E}">
        <p14:creationId xmlns:p14="http://schemas.microsoft.com/office/powerpoint/2010/main" val="1630883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Decentralized: no central authority</a:t>
            </a:r>
          </a:p>
          <a:p>
            <a:endParaRPr lang="en-US" sz="3200" dirty="0"/>
          </a:p>
          <a:p>
            <a:r>
              <a:rPr lang="en-US" sz="3200" dirty="0"/>
              <a:t>Scalable: low network traffic overhead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Efficient: find items quickly (latency)</a:t>
            </a:r>
          </a:p>
          <a:p>
            <a:endParaRPr lang="en-US" sz="3200" dirty="0"/>
          </a:p>
          <a:p>
            <a:r>
              <a:rPr lang="en-US" sz="3200" dirty="0"/>
              <a:t>Dynamic: nodes fail, new nodes join</a:t>
            </a:r>
          </a:p>
          <a:p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3225-3B9B-BC4B-819E-E14E5E6925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DHT design be hard?</a:t>
            </a:r>
          </a:p>
        </p:txBody>
      </p:sp>
    </p:spTree>
    <p:extLst>
      <p:ext uri="{BB962C8B-B14F-4D97-AF65-F5344CB8AC3E}">
        <p14:creationId xmlns:p14="http://schemas.microsoft.com/office/powerpoint/2010/main" val="1926323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The Chord Lookup Service</a:t>
            </a:r>
          </a:p>
          <a:p>
            <a:pPr marL="914400" lvl="1" indent="-514350"/>
            <a:r>
              <a:rPr lang="en-US" sz="3200" b="1" dirty="0"/>
              <a:t>Basic design</a:t>
            </a:r>
          </a:p>
          <a:p>
            <a:pPr marL="914400" lvl="1" indent="-514350"/>
            <a:r>
              <a:rPr lang="en-US" sz="3200" dirty="0"/>
              <a:t>Integration with </a:t>
            </a:r>
            <a:r>
              <a:rPr lang="en-US" sz="3200" i="1" dirty="0"/>
              <a:t>DHash</a:t>
            </a:r>
            <a:r>
              <a:rPr lang="en-US" sz="3200" dirty="0"/>
              <a:t> DHT,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8106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Peer-to-Peer Systems</a:t>
            </a:r>
          </a:p>
          <a:p>
            <a:pPr marL="914400" lvl="1" indent="-514350"/>
            <a:r>
              <a:rPr lang="en-US" sz="2800" b="1" dirty="0"/>
              <a:t>Napster, Gnutella, BitTorrent, challenges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The Chord Lookup Service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Concluding thoughts on DHTs, P2P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145776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Interface: </a:t>
            </a:r>
            <a:r>
              <a:rPr lang="en-US" sz="2800" dirty="0"/>
              <a:t>lookup(key) </a:t>
            </a:r>
            <a:r>
              <a:rPr lang="en-US" sz="2800" dirty="0">
                <a:sym typeface="Symbol" charset="0"/>
              </a:rPr>
              <a:t></a:t>
            </a:r>
            <a:r>
              <a:rPr lang="en-US" sz="2800" dirty="0"/>
              <a:t> IP address</a:t>
            </a:r>
          </a:p>
          <a:p>
            <a:endParaRPr lang="en-US" sz="2800" dirty="0"/>
          </a:p>
          <a:p>
            <a:r>
              <a:rPr lang="en-US" sz="2800" b="1" dirty="0"/>
              <a:t>Efficient: </a:t>
            </a:r>
            <a:r>
              <a:rPr lang="en-US" sz="2800" dirty="0"/>
              <a:t>O(log N) messages per lookup</a:t>
            </a:r>
          </a:p>
          <a:p>
            <a:pPr lvl="1"/>
            <a:r>
              <a:rPr lang="en-US" sz="2800" dirty="0"/>
              <a:t>N is the total number of servers</a:t>
            </a:r>
          </a:p>
          <a:p>
            <a:endParaRPr lang="en-US" sz="2800" dirty="0"/>
          </a:p>
          <a:p>
            <a:r>
              <a:rPr lang="en-US" sz="2800" b="1" dirty="0"/>
              <a:t>Scalable: </a:t>
            </a:r>
            <a:r>
              <a:rPr lang="en-US" sz="2800" dirty="0"/>
              <a:t>O(log N) state per node</a:t>
            </a:r>
          </a:p>
          <a:p>
            <a:endParaRPr lang="en-US" sz="2800" dirty="0"/>
          </a:p>
          <a:p>
            <a:r>
              <a:rPr lang="en-US" sz="2800" b="1" dirty="0"/>
              <a:t>Robust: </a:t>
            </a:r>
            <a:r>
              <a:rPr lang="en-US" sz="2800" dirty="0"/>
              <a:t>survives massive failures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Simple to analyze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42C-67F9-A944-A90B-0CD0A4180F9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lookup algorithm properties</a:t>
            </a:r>
          </a:p>
        </p:txBody>
      </p:sp>
    </p:spTree>
    <p:extLst>
      <p:ext uri="{BB962C8B-B14F-4D97-AF65-F5344CB8AC3E}">
        <p14:creationId xmlns:p14="http://schemas.microsoft.com/office/powerpoint/2010/main" val="190207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Key identifier </a:t>
            </a:r>
            <a:r>
              <a:rPr lang="en-US" sz="2800" dirty="0"/>
              <a:t>= SHA-1(key)</a:t>
            </a:r>
          </a:p>
          <a:p>
            <a:endParaRPr lang="en-US" sz="2800" dirty="0"/>
          </a:p>
          <a:p>
            <a:r>
              <a:rPr lang="en-US" sz="2800" b="1" dirty="0"/>
              <a:t>Node identifier </a:t>
            </a:r>
            <a:r>
              <a:rPr lang="en-US" sz="2800" dirty="0"/>
              <a:t>= SHA-1(IP address)</a:t>
            </a:r>
          </a:p>
          <a:p>
            <a:endParaRPr lang="en-US" sz="2800" dirty="0"/>
          </a:p>
          <a:p>
            <a:r>
              <a:rPr lang="en-US" sz="2800" dirty="0"/>
              <a:t>SHA-1 distributes both uniformly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i="1" dirty="0"/>
              <a:t>How does Chord partition data?</a:t>
            </a:r>
          </a:p>
          <a:p>
            <a:pPr lvl="1"/>
            <a:r>
              <a:rPr lang="en-US" sz="2800" i="1" dirty="0"/>
              <a:t>i.e.</a:t>
            </a:r>
            <a:r>
              <a:rPr lang="en-US" sz="2800" dirty="0"/>
              <a:t>, map key IDs to node IDs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A30-1550-5E41-9068-59B9603F0E3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identifiers</a:t>
            </a:r>
          </a:p>
        </p:txBody>
      </p:sp>
    </p:spTree>
    <p:extLst>
      <p:ext uri="{BB962C8B-B14F-4D97-AF65-F5344CB8AC3E}">
        <p14:creationId xmlns:p14="http://schemas.microsoft.com/office/powerpoint/2010/main" val="1366626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hashing [</a:t>
            </a:r>
            <a:r>
              <a:rPr lang="en-US" dirty="0" err="1"/>
              <a:t>Karger</a:t>
            </a:r>
            <a:r>
              <a:rPr lang="en-US" dirty="0"/>
              <a:t> ‘97]</a:t>
            </a:r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582898" y="5799147"/>
            <a:ext cx="796106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>
                <a:latin typeface="Arial" charset="0"/>
              </a:rPr>
              <a:t>Key </a:t>
            </a:r>
            <a:r>
              <a:rPr lang="en-US" sz="2400" b="0" dirty="0">
                <a:latin typeface="Arial" charset="0"/>
              </a:rPr>
              <a:t>is stored at its 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successor:</a:t>
            </a:r>
            <a:r>
              <a:rPr lang="en-US" sz="2400" b="0" dirty="0">
                <a:latin typeface="Arial" charset="0"/>
              </a:rPr>
              <a:t> node with next-higher ID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74820" y="1598246"/>
            <a:ext cx="5706980" cy="4200901"/>
            <a:chOff x="1585995" y="1541525"/>
            <a:chExt cx="5706980" cy="4200901"/>
          </a:xfrm>
        </p:grpSpPr>
        <p:sp>
          <p:nvSpPr>
            <p:cNvPr id="208903" name="Text Box 7"/>
            <p:cNvSpPr txBox="1">
              <a:spLocks noChangeAspect="1" noChangeArrowheads="1"/>
            </p:cNvSpPr>
            <p:nvPr/>
          </p:nvSpPr>
          <p:spPr bwMode="auto">
            <a:xfrm>
              <a:off x="3503580" y="5085721"/>
              <a:ext cx="726859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K80</a:t>
              </a:r>
            </a:p>
          </p:txBody>
        </p:sp>
        <p:sp>
          <p:nvSpPr>
            <p:cNvPr id="208899" name="Oval 3"/>
            <p:cNvSpPr>
              <a:spLocks noChangeAspect="1" noChangeArrowheads="1"/>
            </p:cNvSpPr>
            <p:nvPr/>
          </p:nvSpPr>
          <p:spPr bwMode="auto">
            <a:xfrm>
              <a:off x="3314307" y="2118179"/>
              <a:ext cx="3154543" cy="31555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00" name="Text Box 4"/>
            <p:cNvSpPr txBox="1">
              <a:spLocks noChangeAspect="1" noChangeArrowheads="1"/>
            </p:cNvSpPr>
            <p:nvPr/>
          </p:nvSpPr>
          <p:spPr bwMode="auto">
            <a:xfrm>
              <a:off x="6538513" y="3506626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N32</a:t>
              </a:r>
            </a:p>
          </p:txBody>
        </p:sp>
        <p:sp>
          <p:nvSpPr>
            <p:cNvPr id="208901" name="Text Box 5"/>
            <p:cNvSpPr txBox="1">
              <a:spLocks noChangeAspect="1" noChangeArrowheads="1"/>
            </p:cNvSpPr>
            <p:nvPr/>
          </p:nvSpPr>
          <p:spPr bwMode="auto">
            <a:xfrm>
              <a:off x="2600550" y="4335380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N90</a:t>
              </a:r>
            </a:p>
          </p:txBody>
        </p:sp>
        <p:sp>
          <p:nvSpPr>
            <p:cNvPr id="208902" name="Text Box 6"/>
            <p:cNvSpPr txBox="1">
              <a:spLocks noChangeAspect="1" noChangeArrowheads="1"/>
            </p:cNvSpPr>
            <p:nvPr/>
          </p:nvSpPr>
          <p:spPr bwMode="auto">
            <a:xfrm>
              <a:off x="2601038" y="2328174"/>
              <a:ext cx="924018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N105</a:t>
              </a:r>
            </a:p>
          </p:txBody>
        </p:sp>
        <p:sp>
          <p:nvSpPr>
            <p:cNvPr id="208904" name="Text Box 8"/>
            <p:cNvSpPr txBox="1">
              <a:spLocks noChangeAspect="1" noChangeArrowheads="1"/>
            </p:cNvSpPr>
            <p:nvPr/>
          </p:nvSpPr>
          <p:spPr bwMode="auto">
            <a:xfrm>
              <a:off x="6388670" y="2323226"/>
              <a:ext cx="728174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K20</a:t>
              </a:r>
            </a:p>
          </p:txBody>
        </p:sp>
        <p:sp>
          <p:nvSpPr>
            <p:cNvPr id="208905" name="Text Box 9"/>
            <p:cNvSpPr txBox="1">
              <a:spLocks noChangeAspect="1" noChangeArrowheads="1"/>
            </p:cNvSpPr>
            <p:nvPr/>
          </p:nvSpPr>
          <p:spPr bwMode="auto">
            <a:xfrm>
              <a:off x="4891579" y="1739511"/>
              <a:ext cx="557303" cy="457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K5</a:t>
              </a:r>
            </a:p>
          </p:txBody>
        </p:sp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>
              <a:off x="3850579" y="3389786"/>
              <a:ext cx="2081998" cy="830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</a:rPr>
                <a:t>Circular 7-bit</a:t>
              </a:r>
            </a:p>
            <a:p>
              <a:pPr algn="ctr"/>
              <a:r>
                <a:rPr lang="en-US" sz="2400" dirty="0">
                  <a:latin typeface="Arial" charset="0"/>
                </a:rPr>
                <a:t>ID space</a:t>
              </a:r>
            </a:p>
          </p:txBody>
        </p:sp>
        <p:sp>
          <p:nvSpPr>
            <p:cNvPr id="208908" name="Text Box 12"/>
            <p:cNvSpPr txBox="1">
              <a:spLocks noChangeAspect="1" noChangeArrowheads="1"/>
            </p:cNvSpPr>
            <p:nvPr/>
          </p:nvSpPr>
          <p:spPr bwMode="auto">
            <a:xfrm>
              <a:off x="3176388" y="1572809"/>
              <a:ext cx="10070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Key 5</a:t>
              </a:r>
            </a:p>
          </p:txBody>
        </p:sp>
        <p:sp>
          <p:nvSpPr>
            <p:cNvPr id="208909" name="Line 13"/>
            <p:cNvSpPr>
              <a:spLocks noChangeAspect="1" noChangeShapeType="1"/>
            </p:cNvSpPr>
            <p:nvPr/>
          </p:nvSpPr>
          <p:spPr bwMode="auto">
            <a:xfrm>
              <a:off x="4196356" y="1859300"/>
              <a:ext cx="695224" cy="69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10" name="Text Box 14"/>
            <p:cNvSpPr txBox="1">
              <a:spLocks noChangeAspect="1" noChangeArrowheads="1"/>
            </p:cNvSpPr>
            <p:nvPr/>
          </p:nvSpPr>
          <p:spPr bwMode="auto">
            <a:xfrm>
              <a:off x="1585995" y="3247830"/>
              <a:ext cx="15536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Node 105</a:t>
              </a:r>
            </a:p>
          </p:txBody>
        </p:sp>
        <p:sp>
          <p:nvSpPr>
            <p:cNvPr id="2" name="Arc 1"/>
            <p:cNvSpPr/>
            <p:nvPr/>
          </p:nvSpPr>
          <p:spPr>
            <a:xfrm>
              <a:off x="3257525" y="1920920"/>
              <a:ext cx="3447124" cy="3448237"/>
            </a:xfrm>
            <a:prstGeom prst="arc">
              <a:avLst>
                <a:gd name="adj1" fmla="val 17209997"/>
                <a:gd name="adj2" fmla="val 21147000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3021727" y="1541525"/>
              <a:ext cx="3977085" cy="3978369"/>
            </a:xfrm>
            <a:prstGeom prst="arc">
              <a:avLst>
                <a:gd name="adj1" fmla="val 20210009"/>
                <a:gd name="adj2" fmla="val 21442565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2809581" y="1551843"/>
              <a:ext cx="4189231" cy="4190583"/>
            </a:xfrm>
            <a:prstGeom prst="arc">
              <a:avLst>
                <a:gd name="adj1" fmla="val 7854732"/>
                <a:gd name="adj2" fmla="val 8595762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207172" y="2794934"/>
              <a:ext cx="273269" cy="45289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9496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Chord: Successor pointers</a:t>
            </a:r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21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lookup</a:t>
            </a:r>
            <a:endParaRPr lang="en-US" dirty="0"/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51872" y="2154869"/>
            <a:ext cx="2830118" cy="2077052"/>
            <a:chOff x="2551872" y="2154869"/>
            <a:chExt cx="2830118" cy="2077052"/>
          </a:xfrm>
        </p:grpSpPr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 rot="19380000">
              <a:off x="3065329" y="3157151"/>
              <a:ext cx="23166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“N90 has K80”</a:t>
              </a:r>
              <a:endParaRPr lang="en-US" sz="2400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551872" y="2154869"/>
              <a:ext cx="2796500" cy="2077052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0"/>
          <p:cNvSpPr txBox="1">
            <a:spLocks noChangeAspect="1" noChangeArrowheads="1"/>
          </p:cNvSpPr>
          <p:nvPr/>
        </p:nvSpPr>
        <p:spPr bwMode="auto">
          <a:xfrm>
            <a:off x="6231812" y="1938842"/>
            <a:ext cx="2613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charset="0"/>
              </a:rPr>
              <a:t>“Where is K80?”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33A0-2871-4249-B073-AEF2B6B0FC1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lookup algorithm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958" y="1562100"/>
            <a:ext cx="7940842" cy="45339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32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Wingdings"/>
              </a:rPr>
              <a:t>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my successor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my-id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key-id   </a:t>
            </a:r>
            <a:r>
              <a:rPr lang="en-US" sz="3000" i="1" spc="-300" dirty="0">
                <a:latin typeface="Times New Roman"/>
                <a:cs typeface="Times New Roman"/>
              </a:rPr>
              <a:t>// next hop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call Lookup(key-id) on 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endParaRPr lang="en-US" sz="30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3000" spc="-300" dirty="0"/>
              <a:t>  					</a:t>
            </a:r>
            <a:r>
              <a:rPr lang="en-US" sz="3000" i="1" spc="-300" dirty="0">
                <a:latin typeface="Times New Roman"/>
                <a:cs typeface="Times New Roman"/>
              </a:rPr>
              <a:t>// done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 	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</a:t>
            </a:r>
            <a:endParaRPr lang="en-US" sz="2800" i="1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endParaRPr lang="en-US" sz="2800" i="1" dirty="0">
              <a:latin typeface="Times New Roman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Correctness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depends only on </a:t>
            </a:r>
            <a:r>
              <a:rPr lang="en-US" sz="3200" b="1" dirty="0"/>
              <a:t>successors</a:t>
            </a:r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2077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pc="-150" dirty="0">
                <a:solidFill>
                  <a:srgbClr val="FF0000"/>
                </a:solidFill>
              </a:rPr>
              <a:t>Problem:</a:t>
            </a:r>
            <a:r>
              <a:rPr lang="en-US" sz="3200" spc="-150" dirty="0"/>
              <a:t> Forwarding through successor is slow</a:t>
            </a:r>
          </a:p>
          <a:p>
            <a:endParaRPr lang="en-US" sz="3200" dirty="0"/>
          </a:p>
          <a:p>
            <a:r>
              <a:rPr lang="en-US" sz="3200" dirty="0"/>
              <a:t>Data structure is a linked list: O(n)</a:t>
            </a:r>
          </a:p>
          <a:p>
            <a:endParaRPr lang="en-US" sz="3200" dirty="0"/>
          </a:p>
          <a:p>
            <a:r>
              <a:rPr lang="en-US" sz="3200" b="1" spc="-150" dirty="0"/>
              <a:t>Idea: </a:t>
            </a:r>
            <a:r>
              <a:rPr lang="en-US" sz="3200" spc="-150" dirty="0"/>
              <a:t>Can we make it more like a binary search?    </a:t>
            </a:r>
          </a:p>
          <a:p>
            <a:pPr lvl="1"/>
            <a:r>
              <a:rPr lang="en-US" sz="3200" spc="-150" dirty="0"/>
              <a:t>Need to be able to halve distance at each step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2993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83E-0DC0-4C47-B0AF-536DCC0419DA}" type="slidenum">
              <a:rPr lang="en-US"/>
              <a:pPr/>
              <a:t>27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/>
              </a:rPr>
              <a:t>“</a:t>
            </a:r>
            <a:r>
              <a:rPr lang="en-US" sz="3600" dirty="0"/>
              <a:t>Finger table</a:t>
            </a:r>
            <a:r>
              <a:rPr lang="en-US" sz="3600" dirty="0">
                <a:latin typeface="Arial"/>
              </a:rPr>
              <a:t>”</a:t>
            </a:r>
            <a:r>
              <a:rPr lang="en-US" sz="3600" dirty="0"/>
              <a:t> allows log N-time lookups</a:t>
            </a:r>
          </a:p>
        </p:txBody>
      </p:sp>
      <p:sp>
        <p:nvSpPr>
          <p:cNvPr id="215043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2514600" y="5478463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5052" name="Freeform 12"/>
          <p:cNvSpPr>
            <a:spLocks/>
          </p:cNvSpPr>
          <p:nvPr/>
        </p:nvSpPr>
        <p:spPr bwMode="auto">
          <a:xfrm>
            <a:off x="3251596" y="5009358"/>
            <a:ext cx="118269" cy="236537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5053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4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5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6" name="Freeform 16"/>
          <p:cNvSpPr>
            <a:spLocks/>
          </p:cNvSpPr>
          <p:nvPr/>
        </p:nvSpPr>
        <p:spPr bwMode="auto">
          <a:xfrm>
            <a:off x="3352800" y="2973388"/>
            <a:ext cx="1231900" cy="2286000"/>
          </a:xfrm>
          <a:custGeom>
            <a:avLst/>
            <a:gdLst>
              <a:gd name="T0" fmla="*/ 0 w 776"/>
              <a:gd name="T1" fmla="*/ 1440 h 1440"/>
              <a:gd name="T2" fmla="*/ 768 w 776"/>
              <a:gd name="T3" fmla="*/ 864 h 1440"/>
              <a:gd name="T4" fmla="*/ 48 w 776"/>
              <a:gd name="T5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7" name="Freeform 17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05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9B31-82CB-BD4E-9B63-986E8222AA19}" type="slidenum">
              <a:rPr lang="en-US"/>
              <a:pPr/>
              <a:t>28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242888"/>
            <a:ext cx="8618537" cy="937418"/>
          </a:xfrm>
        </p:spPr>
        <p:txBody>
          <a:bodyPr/>
          <a:lstStyle/>
          <a:p>
            <a:r>
              <a:rPr lang="en-US"/>
              <a:t>Finger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 Points to Successor of </a:t>
            </a:r>
            <a:r>
              <a:rPr lang="en-US" i="1" dirty="0">
                <a:latin typeface="Times New Roman" charset="0"/>
              </a:rPr>
              <a:t>n+2</a:t>
            </a:r>
            <a:r>
              <a:rPr lang="en-US" i="1" baseline="30000" dirty="0">
                <a:latin typeface="Times New Roman" charset="0"/>
              </a:rPr>
              <a:t>i</a:t>
            </a:r>
          </a:p>
        </p:txBody>
      </p:sp>
      <p:sp>
        <p:nvSpPr>
          <p:cNvPr id="217091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2518568" y="5461000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7100" name="Freeform 12"/>
          <p:cNvSpPr>
            <a:spLocks/>
          </p:cNvSpPr>
          <p:nvPr/>
        </p:nvSpPr>
        <p:spPr bwMode="auto">
          <a:xfrm>
            <a:off x="3200400" y="4979988"/>
            <a:ext cx="177800" cy="355600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1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2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3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4" name="Freeform 16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1342233" y="2439988"/>
            <a:ext cx="853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charset="0"/>
              </a:rPr>
              <a:t>K112</a:t>
            </a:r>
          </a:p>
        </p:txBody>
      </p:sp>
      <p:sp>
        <p:nvSpPr>
          <p:cNvPr id="217106" name="Line 18"/>
          <p:cNvSpPr>
            <a:spLocks noChangeShapeType="1"/>
          </p:cNvSpPr>
          <p:nvPr/>
        </p:nvSpPr>
        <p:spPr bwMode="auto">
          <a:xfrm>
            <a:off x="2133600" y="2667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7" name="Text Box 19"/>
          <p:cNvSpPr txBox="1">
            <a:spLocks noChangeArrowheads="1"/>
          </p:cNvSpPr>
          <p:nvPr/>
        </p:nvSpPr>
        <p:spPr bwMode="auto">
          <a:xfrm>
            <a:off x="3124200" y="1981200"/>
            <a:ext cx="9239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17108" name="Freeform 20"/>
          <p:cNvSpPr>
            <a:spLocks/>
          </p:cNvSpPr>
          <p:nvPr/>
        </p:nvSpPr>
        <p:spPr bwMode="auto">
          <a:xfrm>
            <a:off x="3352800" y="3048000"/>
            <a:ext cx="1079500" cy="2209800"/>
          </a:xfrm>
          <a:custGeom>
            <a:avLst/>
            <a:gdLst>
              <a:gd name="T0" fmla="*/ 0 w 680"/>
              <a:gd name="T1" fmla="*/ 1392 h 1392"/>
              <a:gd name="T2" fmla="*/ 672 w 680"/>
              <a:gd name="T3" fmla="*/ 816 h 1392"/>
              <a:gd name="T4" fmla="*/ 48 w 680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392">
                <a:moveTo>
                  <a:pt x="0" y="1392"/>
                </a:moveTo>
                <a:cubicBezTo>
                  <a:pt x="332" y="1220"/>
                  <a:pt x="664" y="1048"/>
                  <a:pt x="672" y="816"/>
                </a:cubicBezTo>
                <a:cubicBezTo>
                  <a:pt x="680" y="584"/>
                  <a:pt x="364" y="292"/>
                  <a:pt x="48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9" name="Freeform 21"/>
          <p:cNvSpPr>
            <a:spLocks/>
          </p:cNvSpPr>
          <p:nvPr/>
        </p:nvSpPr>
        <p:spPr bwMode="auto">
          <a:xfrm>
            <a:off x="3289300" y="2590800"/>
            <a:ext cx="1447800" cy="2743200"/>
          </a:xfrm>
          <a:custGeom>
            <a:avLst/>
            <a:gdLst>
              <a:gd name="T0" fmla="*/ 40 w 912"/>
              <a:gd name="T1" fmla="*/ 1680 h 1728"/>
              <a:gd name="T2" fmla="*/ 136 w 912"/>
              <a:gd name="T3" fmla="*/ 1632 h 1728"/>
              <a:gd name="T4" fmla="*/ 856 w 912"/>
              <a:gd name="T5" fmla="*/ 1104 h 1728"/>
              <a:gd name="T6" fmla="*/ 472 w 912"/>
              <a:gd name="T7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1728">
                <a:moveTo>
                  <a:pt x="40" y="1680"/>
                </a:moveTo>
                <a:cubicBezTo>
                  <a:pt x="20" y="1704"/>
                  <a:pt x="0" y="1728"/>
                  <a:pt x="136" y="1632"/>
                </a:cubicBezTo>
                <a:cubicBezTo>
                  <a:pt x="272" y="1536"/>
                  <a:pt x="800" y="1376"/>
                  <a:pt x="856" y="1104"/>
                </a:cubicBezTo>
                <a:cubicBezTo>
                  <a:pt x="912" y="832"/>
                  <a:pt x="692" y="416"/>
                  <a:pt x="47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4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b="1" dirty="0"/>
              <a:t>binary lookup tree </a:t>
            </a:r>
            <a:r>
              <a:rPr lang="en-US" sz="3200" dirty="0"/>
              <a:t>rooted at every node  </a:t>
            </a:r>
          </a:p>
          <a:p>
            <a:pPr lvl="1"/>
            <a:r>
              <a:rPr lang="en-US" sz="3000" dirty="0"/>
              <a:t>Threaded through other nodes' finger tables</a:t>
            </a:r>
          </a:p>
          <a:p>
            <a:pPr lvl="1"/>
            <a:endParaRPr lang="en-US" sz="3200" dirty="0"/>
          </a:p>
          <a:p>
            <a:r>
              <a:rPr lang="en-US" sz="3200" dirty="0"/>
              <a:t>Better than arranging nodes in a single tree</a:t>
            </a:r>
          </a:p>
          <a:p>
            <a:pPr lvl="1"/>
            <a:r>
              <a:rPr lang="en-US" sz="3000" dirty="0"/>
              <a:t>Every node acts as a root</a:t>
            </a:r>
          </a:p>
          <a:p>
            <a:pPr lvl="2"/>
            <a:r>
              <a:rPr lang="en-US" sz="2800" dirty="0"/>
              <a:t>So there's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no root hotspot</a:t>
            </a:r>
          </a:p>
          <a:p>
            <a:pPr lvl="2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No single point </a:t>
            </a:r>
            <a:r>
              <a:rPr lang="en-US" sz="2800" dirty="0"/>
              <a:t>of failure</a:t>
            </a:r>
          </a:p>
          <a:p>
            <a:pPr lvl="2"/>
            <a:r>
              <a:rPr lang="en-US" sz="2800" dirty="0"/>
              <a:t>But a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lot more state </a:t>
            </a:r>
            <a:r>
              <a:rPr lang="en-US" sz="2800" dirty="0"/>
              <a:t>in total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Implication of finger tables</a:t>
            </a:r>
          </a:p>
        </p:txBody>
      </p:sp>
    </p:spTree>
    <p:extLst>
      <p:ext uri="{BB962C8B-B14F-4D97-AF65-F5344CB8AC3E}">
        <p14:creationId xmlns:p14="http://schemas.microsoft.com/office/powerpoint/2010/main" val="149227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419418" y="2231352"/>
            <a:ext cx="2116858" cy="14097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388" y="4085832"/>
            <a:ext cx="8386011" cy="239116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distributed</a:t>
            </a:r>
            <a:r>
              <a:rPr lang="en-US" sz="2800" dirty="0"/>
              <a:t> system architecture:</a:t>
            </a:r>
          </a:p>
          <a:p>
            <a:pPr lvl="1"/>
            <a:r>
              <a:rPr lang="en-US" sz="2800" b="1" dirty="0"/>
              <a:t>No centralized control</a:t>
            </a:r>
          </a:p>
          <a:p>
            <a:pPr lvl="1"/>
            <a:r>
              <a:rPr lang="en-US" sz="2800" dirty="0"/>
              <a:t>Nodes are </a:t>
            </a:r>
            <a:r>
              <a:rPr lang="en-US" sz="2800" b="1" dirty="0"/>
              <a:t>roughly symmetric </a:t>
            </a:r>
            <a:r>
              <a:rPr lang="en-US" sz="2800" dirty="0"/>
              <a:t>in function</a:t>
            </a:r>
          </a:p>
          <a:p>
            <a:endParaRPr lang="en-US" sz="2800" dirty="0"/>
          </a:p>
          <a:p>
            <a:r>
              <a:rPr lang="en-US" sz="2800" b="1" dirty="0"/>
              <a:t>Large</a:t>
            </a:r>
            <a:r>
              <a:rPr lang="en-US" sz="2800" dirty="0"/>
              <a:t> number of </a:t>
            </a:r>
            <a:r>
              <a:rPr lang="en-US" sz="2800" b="1" dirty="0">
                <a:solidFill>
                  <a:srgbClr val="FF0000"/>
                </a:solidFill>
              </a:rPr>
              <a:t>unreliable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nodes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79B9-30CA-DB4E-8E38-6DD737A1B3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What is a Peer-to-Peer (P2P) system?</a:t>
            </a:r>
          </a:p>
        </p:txBody>
      </p:sp>
      <p:sp>
        <p:nvSpPr>
          <p:cNvPr id="187407" name="computr2"/>
          <p:cNvSpPr>
            <a:spLocks noEditPoints="1" noChangeArrowheads="1"/>
          </p:cNvSpPr>
          <p:nvPr/>
        </p:nvSpPr>
        <p:spPr bwMode="auto">
          <a:xfrm>
            <a:off x="5843323" y="3122190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8" name="computr2"/>
          <p:cNvSpPr>
            <a:spLocks noEditPoints="1" noChangeArrowheads="1"/>
          </p:cNvSpPr>
          <p:nvPr/>
        </p:nvSpPr>
        <p:spPr bwMode="auto">
          <a:xfrm>
            <a:off x="2777158" y="203042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9" name="computr2"/>
          <p:cNvSpPr>
            <a:spLocks noEditPoints="1" noChangeArrowheads="1"/>
          </p:cNvSpPr>
          <p:nvPr/>
        </p:nvSpPr>
        <p:spPr bwMode="auto">
          <a:xfrm>
            <a:off x="2737178" y="312321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0" name="computr2"/>
          <p:cNvSpPr>
            <a:spLocks noEditPoints="1" noChangeArrowheads="1"/>
          </p:cNvSpPr>
          <p:nvPr/>
        </p:nvSpPr>
        <p:spPr bwMode="auto">
          <a:xfrm>
            <a:off x="4286150" y="171878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1" name="computr2"/>
          <p:cNvSpPr>
            <a:spLocks noEditPoints="1" noChangeArrowheads="1"/>
          </p:cNvSpPr>
          <p:nvPr/>
        </p:nvSpPr>
        <p:spPr bwMode="auto">
          <a:xfrm>
            <a:off x="5855624" y="1973019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2" name="Line 20"/>
          <p:cNvSpPr>
            <a:spLocks noChangeShapeType="1"/>
          </p:cNvSpPr>
          <p:nvPr/>
        </p:nvSpPr>
        <p:spPr bwMode="auto">
          <a:xfrm flipV="1">
            <a:off x="4501137" y="2030427"/>
            <a:ext cx="0" cy="4018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3" name="Line 21"/>
          <p:cNvSpPr>
            <a:spLocks noChangeShapeType="1"/>
          </p:cNvSpPr>
          <p:nvPr/>
        </p:nvSpPr>
        <p:spPr bwMode="auto">
          <a:xfrm flipH="1" flipV="1">
            <a:off x="3286777" y="2172715"/>
            <a:ext cx="554235" cy="3939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4" name="Line 22"/>
          <p:cNvSpPr>
            <a:spLocks noChangeShapeType="1"/>
          </p:cNvSpPr>
          <p:nvPr/>
        </p:nvSpPr>
        <p:spPr bwMode="auto">
          <a:xfrm flipV="1">
            <a:off x="3154539" y="3163684"/>
            <a:ext cx="529759" cy="1413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5" name="Line 23"/>
          <p:cNvSpPr>
            <a:spLocks noChangeShapeType="1"/>
          </p:cNvSpPr>
          <p:nvPr/>
        </p:nvSpPr>
        <p:spPr bwMode="auto">
          <a:xfrm flipH="1" flipV="1">
            <a:off x="5090457" y="3015506"/>
            <a:ext cx="692988" cy="196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V="1">
            <a:off x="5101394" y="2164635"/>
            <a:ext cx="708365" cy="3854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4768081" y="164374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2547946" y="2309262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2547946" y="344100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5697146" y="344100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1" name="Text Box 29"/>
          <p:cNvSpPr txBox="1">
            <a:spLocks noChangeArrowheads="1"/>
          </p:cNvSpPr>
          <p:nvPr/>
        </p:nvSpPr>
        <p:spPr bwMode="auto">
          <a:xfrm>
            <a:off x="5697146" y="226005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3932238" y="2752118"/>
            <a:ext cx="1124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426010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DBA5-77BB-4F4D-B417-738E8B7D250B}" type="slidenum">
              <a:rPr lang="en-US"/>
              <a:pPr/>
              <a:t>30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finger table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326" y="1514475"/>
            <a:ext cx="8410074" cy="48720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32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look in local finger table for		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 highest n: my-id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n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key-id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 call Lookup(key-id) on node n </a:t>
            </a:r>
            <a:r>
              <a:rPr lang="en-US" sz="3000" spc="-300" dirty="0"/>
              <a:t> </a:t>
            </a:r>
            <a:r>
              <a:rPr lang="en-US" sz="3000" i="1" spc="-300" dirty="0">
                <a:latin typeface="Times New Roman" charset="0"/>
              </a:rPr>
              <a:t>// next hop</a:t>
            </a:r>
          </a:p>
          <a:p>
            <a:pPr>
              <a:buFontTx/>
              <a:buNone/>
            </a:pPr>
            <a:r>
              <a:rPr lang="en-US" sz="3000" spc="-300" dirty="0"/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 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my successor</a:t>
            </a:r>
            <a:r>
              <a:rPr lang="en-US" sz="3000" spc="-300" dirty="0"/>
              <a:t>	</a:t>
            </a:r>
            <a:r>
              <a:rPr lang="en-US" sz="3000" i="1" spc="-300" dirty="0">
                <a:latin typeface="Times New Roman" charset="0"/>
              </a:rPr>
              <a:t>// done</a:t>
            </a:r>
            <a:r>
              <a:rPr lang="en-US" sz="3000" spc="-3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4699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24A9-E700-FC4E-B8B1-449D78B17878}" type="slidenum">
              <a:rPr lang="en-US"/>
              <a:pPr/>
              <a:t>31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Lookups Take O(log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 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 Hops</a:t>
            </a:r>
          </a:p>
        </p:txBody>
      </p:sp>
      <p:sp>
        <p:nvSpPr>
          <p:cNvPr id="221187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6400800" y="37338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867400" y="2286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724400" y="1752600"/>
            <a:ext cx="519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N5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248400" y="2819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charset="0"/>
              </a:rPr>
              <a:t>N20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2438400" y="2438400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N110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2209800" y="3276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N99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2514600" y="4953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4800600" y="5715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21196" name="Freeform 12"/>
          <p:cNvSpPr>
            <a:spLocks/>
          </p:cNvSpPr>
          <p:nvPr/>
        </p:nvSpPr>
        <p:spPr bwMode="auto">
          <a:xfrm>
            <a:off x="2971800" y="3581400"/>
            <a:ext cx="3276600" cy="381000"/>
          </a:xfrm>
          <a:custGeom>
            <a:avLst/>
            <a:gdLst>
              <a:gd name="T0" fmla="*/ 2064 w 2064"/>
              <a:gd name="T1" fmla="*/ 240 h 240"/>
              <a:gd name="T2" fmla="*/ 960 w 2064"/>
              <a:gd name="T3" fmla="*/ 192 h 240"/>
              <a:gd name="T4" fmla="*/ 0 w 206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240">
                <a:moveTo>
                  <a:pt x="2064" y="240"/>
                </a:moveTo>
                <a:cubicBezTo>
                  <a:pt x="1684" y="236"/>
                  <a:pt x="1304" y="232"/>
                  <a:pt x="960" y="192"/>
                </a:cubicBezTo>
                <a:cubicBezTo>
                  <a:pt x="616" y="152"/>
                  <a:pt x="308" y="76"/>
                  <a:pt x="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7" name="Freeform 13"/>
          <p:cNvSpPr>
            <a:spLocks/>
          </p:cNvSpPr>
          <p:nvPr/>
        </p:nvSpPr>
        <p:spPr bwMode="auto">
          <a:xfrm>
            <a:off x="2971800" y="2362200"/>
            <a:ext cx="1905000" cy="1219200"/>
          </a:xfrm>
          <a:custGeom>
            <a:avLst/>
            <a:gdLst>
              <a:gd name="T0" fmla="*/ 0 w 1200"/>
              <a:gd name="T1" fmla="*/ 768 h 768"/>
              <a:gd name="T2" fmla="*/ 864 w 1200"/>
              <a:gd name="T3" fmla="*/ 432 h 768"/>
              <a:gd name="T4" fmla="*/ 1200 w 120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768">
                <a:moveTo>
                  <a:pt x="0" y="768"/>
                </a:moveTo>
                <a:cubicBezTo>
                  <a:pt x="332" y="664"/>
                  <a:pt x="664" y="560"/>
                  <a:pt x="864" y="432"/>
                </a:cubicBezTo>
                <a:cubicBezTo>
                  <a:pt x="1064" y="304"/>
                  <a:pt x="1132" y="152"/>
                  <a:pt x="120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8" name="Freeform 14"/>
          <p:cNvSpPr>
            <a:spLocks/>
          </p:cNvSpPr>
          <p:nvPr/>
        </p:nvSpPr>
        <p:spPr bwMode="auto">
          <a:xfrm>
            <a:off x="4876800" y="2362200"/>
            <a:ext cx="838200" cy="355600"/>
          </a:xfrm>
          <a:custGeom>
            <a:avLst/>
            <a:gdLst>
              <a:gd name="T0" fmla="*/ 0 w 528"/>
              <a:gd name="T1" fmla="*/ 0 h 224"/>
              <a:gd name="T2" fmla="*/ 192 w 528"/>
              <a:gd name="T3" fmla="*/ 192 h 224"/>
              <a:gd name="T4" fmla="*/ 528 w 528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24">
                <a:moveTo>
                  <a:pt x="0" y="0"/>
                </a:moveTo>
                <a:cubicBezTo>
                  <a:pt x="52" y="80"/>
                  <a:pt x="104" y="160"/>
                  <a:pt x="192" y="192"/>
                </a:cubicBezTo>
                <a:cubicBezTo>
                  <a:pt x="280" y="224"/>
                  <a:pt x="404" y="208"/>
                  <a:pt x="528" y="19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9" name="Freeform 15"/>
          <p:cNvSpPr>
            <a:spLocks/>
          </p:cNvSpPr>
          <p:nvPr/>
        </p:nvSpPr>
        <p:spPr bwMode="auto">
          <a:xfrm>
            <a:off x="5664200" y="2667000"/>
            <a:ext cx="355600" cy="444500"/>
          </a:xfrm>
          <a:custGeom>
            <a:avLst/>
            <a:gdLst>
              <a:gd name="T0" fmla="*/ 32 w 224"/>
              <a:gd name="T1" fmla="*/ 0 h 280"/>
              <a:gd name="T2" fmla="*/ 32 w 224"/>
              <a:gd name="T3" fmla="*/ 240 h 280"/>
              <a:gd name="T4" fmla="*/ 224 w 224"/>
              <a:gd name="T5" fmla="*/ 2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" h="280">
                <a:moveTo>
                  <a:pt x="32" y="0"/>
                </a:moveTo>
                <a:cubicBezTo>
                  <a:pt x="16" y="100"/>
                  <a:pt x="0" y="200"/>
                  <a:pt x="32" y="240"/>
                </a:cubicBezTo>
                <a:cubicBezTo>
                  <a:pt x="64" y="280"/>
                  <a:pt x="144" y="260"/>
                  <a:pt x="224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7061200" y="3725039"/>
            <a:ext cx="1786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Lookup(K19</a:t>
            </a:r>
            <a:r>
              <a:rPr lang="en-US" sz="2000">
                <a:latin typeface="Tahoma" charset="0"/>
              </a:rPr>
              <a:t>)</a:t>
            </a:r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67056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CC00"/>
                </a:solidFill>
                <a:latin typeface="Tahoma" charset="0"/>
              </a:rPr>
              <a:t>K19</a:t>
            </a:r>
          </a:p>
        </p:txBody>
      </p:sp>
    </p:spTree>
    <p:extLst>
      <p:ext uri="{BB962C8B-B14F-4D97-AF65-F5344CB8AC3E}">
        <p14:creationId xmlns:p14="http://schemas.microsoft.com/office/powerpoint/2010/main" val="1274084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sz="2800" dirty="0"/>
              <a:t>For a million nodes, it’s 20 hops</a:t>
            </a:r>
          </a:p>
          <a:p>
            <a:pPr>
              <a:spcBef>
                <a:spcPts val="3600"/>
              </a:spcBef>
            </a:pPr>
            <a:r>
              <a:rPr lang="en-US" sz="2800" dirty="0"/>
              <a:t>If each hop takes 50ms, lookups take </a:t>
            </a:r>
            <a:r>
              <a:rPr lang="en-US" sz="2800" b="1" dirty="0">
                <a:solidFill>
                  <a:srgbClr val="FF0000"/>
                </a:solidFill>
              </a:rPr>
              <a:t>a second</a:t>
            </a:r>
            <a:endParaRPr lang="en-US" sz="2800" dirty="0"/>
          </a:p>
          <a:p>
            <a:pPr>
              <a:spcBef>
                <a:spcPts val="3600"/>
              </a:spcBef>
            </a:pPr>
            <a:r>
              <a:rPr lang="en-US" sz="2800" dirty="0"/>
              <a:t>If each hop has 10% chance of failure, it’s a couple of timeouts</a:t>
            </a:r>
          </a:p>
          <a:p>
            <a:pPr>
              <a:spcBef>
                <a:spcPts val="3600"/>
              </a:spcBef>
            </a:pPr>
            <a:r>
              <a:rPr lang="en-US" sz="2800" dirty="0"/>
              <a:t>So in practice log(n) is better than O(n) but </a:t>
            </a:r>
            <a:r>
              <a:rPr lang="en-US" sz="2800" b="1" dirty="0">
                <a:solidFill>
                  <a:srgbClr val="FF0000"/>
                </a:solidFill>
              </a:rPr>
              <a:t>not great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 aside: Is log(n) fast or slow?</a:t>
            </a:r>
          </a:p>
        </p:txBody>
      </p:sp>
    </p:spTree>
    <p:extLst>
      <p:ext uri="{BB962C8B-B14F-4D97-AF65-F5344CB8AC3E}">
        <p14:creationId xmlns:p14="http://schemas.microsoft.com/office/powerpoint/2010/main" val="978107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7EB-CD5E-E543-BC42-5B2E6F3D9C9F}" type="slidenum">
              <a:rPr lang="en-US"/>
              <a:pPr/>
              <a:t>33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Joining: Linked list insert</a:t>
            </a:r>
          </a:p>
        </p:txBody>
      </p:sp>
      <p:sp>
        <p:nvSpPr>
          <p:cNvPr id="223235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819400" y="3581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2073670" y="4114800"/>
            <a:ext cx="21836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1. Lookup(36)</a:t>
            </a: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024028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9F06-9B8D-054E-A8AC-66B10CC70936}" type="slidenum">
              <a:rPr lang="en-US"/>
              <a:pPr/>
              <a:t>34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(2)</a:t>
            </a:r>
          </a:p>
        </p:txBody>
      </p:sp>
      <p:sp>
        <p:nvSpPr>
          <p:cNvPr id="224259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1678708" y="3581400"/>
            <a:ext cx="29370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2. N36 sets its own</a:t>
            </a:r>
          </a:p>
          <a:p>
            <a:r>
              <a:rPr lang="en-US" sz="2400" dirty="0">
                <a:latin typeface="Arial" charset="0"/>
              </a:rPr>
              <a:t>successor pointer</a:t>
            </a: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 flipH="1">
            <a:off x="5389919" y="4094723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152452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35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(3)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1676779" y="3581400"/>
            <a:ext cx="30075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3. Copy keys 26..36</a:t>
            </a:r>
          </a:p>
          <a:p>
            <a:r>
              <a:rPr lang="en-US" sz="2400" dirty="0">
                <a:latin typeface="Arial" charset="0"/>
              </a:rPr>
              <a:t>from N40 to N36</a:t>
            </a: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6606225" y="3657600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1122004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36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Notify</a:t>
            </a:r>
            <a:r>
              <a:rPr lang="en-US" dirty="0"/>
              <a:t> maintains predecessors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5774531" y="4470400"/>
            <a:ext cx="1497808" cy="515938"/>
          </a:xfrm>
          <a:prstGeom prst="wedgeRectCallout">
            <a:avLst>
              <a:gd name="adj1" fmla="val -48205"/>
              <a:gd name="adj2" fmla="val -9534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notify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N36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3143250" y="3383756"/>
            <a:ext cx="1471612" cy="515938"/>
          </a:xfrm>
          <a:prstGeom prst="wedgeRectCallout">
            <a:avLst>
              <a:gd name="adj1" fmla="val 77756"/>
              <a:gd name="adj2" fmla="val -6730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notify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>
                <a:solidFill>
                  <a:schemeClr val="tx1"/>
                </a:solidFill>
                <a:latin typeface="+mn-lt"/>
              </a:rPr>
              <a:t>N25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48274" y="3369468"/>
            <a:ext cx="0" cy="1028641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2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37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Stabilize </a:t>
            </a:r>
            <a:r>
              <a:rPr lang="en-US" sz="4000" dirty="0"/>
              <a:t>message fixes successor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3186113" y="3548062"/>
            <a:ext cx="1347787" cy="515938"/>
          </a:xfrm>
          <a:prstGeom prst="wedgeRectCallout">
            <a:avLst>
              <a:gd name="adj1" fmla="val 88357"/>
              <a:gd name="adj2" fmla="val -39961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stabilize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422900" y="5305421"/>
            <a:ext cx="2362200" cy="739779"/>
          </a:xfrm>
          <a:prstGeom prst="wedgeRectCallout">
            <a:avLst>
              <a:gd name="adj1" fmla="val -61125"/>
              <a:gd name="adj2" fmla="val -10014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>
                <a:solidFill>
                  <a:schemeClr val="tx1"/>
                </a:solidFill>
                <a:latin typeface="+mn-lt"/>
              </a:rPr>
              <a:t>My predecessor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is N36.”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553076" y="3127806"/>
            <a:ext cx="619124" cy="3706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3264" y="28501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8087" y="331311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✘</a:t>
            </a:r>
            <a:endParaRPr lang="en-US" sz="2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 animBg="1"/>
      <p:bldP spid="14" grpId="0" animBg="1"/>
      <p:bldP spid="14" grpId="1" animBg="1"/>
      <p:bldP spid="16" grpId="0" animBg="1"/>
      <p:bldP spid="17" grpId="0" animBg="1"/>
      <p:bldP spid="2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6884" y="5121336"/>
            <a:ext cx="8578516" cy="1355664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Predecessor pointer allows link to new node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Update finger pointers in the background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Correct successors produce correct lookups</a:t>
            </a:r>
          </a:p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0DE-36D0-DA47-A7CB-A0391F639C8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Joining: Summary</a:t>
            </a:r>
          </a:p>
        </p:txBody>
      </p:sp>
      <p:sp>
        <p:nvSpPr>
          <p:cNvPr id="226307" name="Oval 3"/>
          <p:cNvSpPr>
            <a:spLocks noChangeArrowheads="1"/>
          </p:cNvSpPr>
          <p:nvPr/>
        </p:nvSpPr>
        <p:spPr bwMode="auto">
          <a:xfrm>
            <a:off x="1447800" y="1524000"/>
            <a:ext cx="3427413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5943600" y="2970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4826000" y="37830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4800600" y="2208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5539425" y="26031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H="1">
            <a:off x="5333999" y="34159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5539425" y="3640138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6606225" y="2970213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954893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68F5-9640-F045-A590-4EE493E1D609}" type="slidenum">
              <a:rPr lang="en-US"/>
              <a:pPr/>
              <a:t>39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99220"/>
            <a:ext cx="8801100" cy="1143000"/>
          </a:xfrm>
        </p:spPr>
        <p:txBody>
          <a:bodyPr/>
          <a:lstStyle/>
          <a:p>
            <a:r>
              <a:rPr lang="en-US" dirty="0"/>
              <a:t>Failures may cause incorrect lookup</a:t>
            </a:r>
          </a:p>
        </p:txBody>
      </p:sp>
      <p:sp>
        <p:nvSpPr>
          <p:cNvPr id="227331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429000" y="1830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590800" y="2211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N113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2133600" y="2944813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N102</a:t>
            </a: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2387600" y="47767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2133600" y="41163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N85</a:t>
            </a:r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2057400" y="4344988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2057400" y="3124200"/>
            <a:ext cx="9906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9" name="Freeform 11"/>
          <p:cNvSpPr>
            <a:spLocks/>
          </p:cNvSpPr>
          <p:nvPr/>
        </p:nvSpPr>
        <p:spPr bwMode="auto">
          <a:xfrm>
            <a:off x="3048000" y="4344988"/>
            <a:ext cx="152400" cy="457200"/>
          </a:xfrm>
          <a:custGeom>
            <a:avLst/>
            <a:gdLst>
              <a:gd name="T0" fmla="*/ 48 w 104"/>
              <a:gd name="T1" fmla="*/ 240 h 240"/>
              <a:gd name="T2" fmla="*/ 96 w 104"/>
              <a:gd name="T3" fmla="*/ 48 h 240"/>
              <a:gd name="T4" fmla="*/ 0 w 10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40">
                <a:moveTo>
                  <a:pt x="48" y="240"/>
                </a:moveTo>
                <a:cubicBezTo>
                  <a:pt x="76" y="164"/>
                  <a:pt x="104" y="88"/>
                  <a:pt x="96" y="48"/>
                </a:cubicBezTo>
                <a:cubicBezTo>
                  <a:pt x="88" y="8"/>
                  <a:pt x="44" y="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40" name="Freeform 12"/>
          <p:cNvSpPr>
            <a:spLocks/>
          </p:cNvSpPr>
          <p:nvPr/>
        </p:nvSpPr>
        <p:spPr bwMode="auto">
          <a:xfrm>
            <a:off x="3048000" y="3354388"/>
            <a:ext cx="546100" cy="1447800"/>
          </a:xfrm>
          <a:custGeom>
            <a:avLst/>
            <a:gdLst>
              <a:gd name="T0" fmla="*/ 48 w 344"/>
              <a:gd name="T1" fmla="*/ 912 h 912"/>
              <a:gd name="T2" fmla="*/ 336 w 344"/>
              <a:gd name="T3" fmla="*/ 336 h 912"/>
              <a:gd name="T4" fmla="*/ 0 w 344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" h="912">
                <a:moveTo>
                  <a:pt x="48" y="912"/>
                </a:moveTo>
                <a:cubicBezTo>
                  <a:pt x="196" y="700"/>
                  <a:pt x="344" y="488"/>
                  <a:pt x="336" y="336"/>
                </a:cubicBezTo>
                <a:cubicBezTo>
                  <a:pt x="328" y="184"/>
                  <a:pt x="164" y="9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1" name="Freeform 13"/>
          <p:cNvSpPr>
            <a:spLocks/>
          </p:cNvSpPr>
          <p:nvPr/>
        </p:nvSpPr>
        <p:spPr bwMode="auto">
          <a:xfrm>
            <a:off x="3124200" y="2363788"/>
            <a:ext cx="1079500" cy="2438400"/>
          </a:xfrm>
          <a:custGeom>
            <a:avLst/>
            <a:gdLst>
              <a:gd name="T0" fmla="*/ 0 w 680"/>
              <a:gd name="T1" fmla="*/ 1536 h 1536"/>
              <a:gd name="T2" fmla="*/ 576 w 680"/>
              <a:gd name="T3" fmla="*/ 768 h 1536"/>
              <a:gd name="T4" fmla="*/ 624 w 680"/>
              <a:gd name="T5" fmla="*/ 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536">
                <a:moveTo>
                  <a:pt x="0" y="1536"/>
                </a:moveTo>
                <a:cubicBezTo>
                  <a:pt x="236" y="1280"/>
                  <a:pt x="472" y="1024"/>
                  <a:pt x="576" y="768"/>
                </a:cubicBezTo>
                <a:cubicBezTo>
                  <a:pt x="680" y="512"/>
                  <a:pt x="652" y="256"/>
                  <a:pt x="6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1845866" y="5448281"/>
            <a:ext cx="553005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N80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 does not know correct successor, so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incorrect lookup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5562600" y="2057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4230688" y="4284583"/>
            <a:ext cx="17540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Lookup(K90)</a:t>
            </a:r>
          </a:p>
        </p:txBody>
      </p:sp>
      <p:sp>
        <p:nvSpPr>
          <p:cNvPr id="227345" name="Freeform 17"/>
          <p:cNvSpPr>
            <a:spLocks/>
          </p:cNvSpPr>
          <p:nvPr/>
        </p:nvSpPr>
        <p:spPr bwMode="auto">
          <a:xfrm>
            <a:off x="3276600" y="2590800"/>
            <a:ext cx="2209800" cy="2209800"/>
          </a:xfrm>
          <a:custGeom>
            <a:avLst/>
            <a:gdLst>
              <a:gd name="T0" fmla="*/ 1392 w 1392"/>
              <a:gd name="T1" fmla="*/ 0 h 1392"/>
              <a:gd name="T2" fmla="*/ 864 w 1392"/>
              <a:gd name="T3" fmla="*/ 912 h 1392"/>
              <a:gd name="T4" fmla="*/ 0 w 1392"/>
              <a:gd name="T5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" h="1392">
                <a:moveTo>
                  <a:pt x="1392" y="0"/>
                </a:moveTo>
                <a:cubicBezTo>
                  <a:pt x="1244" y="340"/>
                  <a:pt x="1096" y="680"/>
                  <a:pt x="864" y="912"/>
                </a:cubicBezTo>
                <a:cubicBezTo>
                  <a:pt x="632" y="1144"/>
                  <a:pt x="316" y="1268"/>
                  <a:pt x="0" y="13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High capacity for services </a:t>
            </a:r>
            <a:r>
              <a:rPr lang="en-US" dirty="0"/>
              <a:t>through parallelism:</a:t>
            </a:r>
          </a:p>
          <a:p>
            <a:pPr lvl="1"/>
            <a:r>
              <a:rPr lang="en-US" dirty="0"/>
              <a:t>Many disks</a:t>
            </a:r>
          </a:p>
          <a:p>
            <a:pPr lvl="1"/>
            <a:r>
              <a:rPr lang="en-US" dirty="0"/>
              <a:t>Many network connections</a:t>
            </a:r>
          </a:p>
          <a:p>
            <a:pPr lvl="1"/>
            <a:r>
              <a:rPr lang="en-US" dirty="0"/>
              <a:t>Many CPUs</a:t>
            </a:r>
          </a:p>
          <a:p>
            <a:pPr lvl="1"/>
            <a:endParaRPr lang="en-US" dirty="0"/>
          </a:p>
          <a:p>
            <a:r>
              <a:rPr lang="en-US" b="1" dirty="0"/>
              <a:t>Absence of a centralized server </a:t>
            </a:r>
            <a:r>
              <a:rPr lang="en-US" dirty="0"/>
              <a:t>may mean:</a:t>
            </a:r>
          </a:p>
          <a:p>
            <a:pPr lvl="1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Less chance </a:t>
            </a:r>
            <a:r>
              <a:rPr lang="en-US" dirty="0"/>
              <a:t>of service overload as load increases</a:t>
            </a:r>
          </a:p>
          <a:p>
            <a:pPr lvl="1"/>
            <a:r>
              <a:rPr lang="en-US" dirty="0"/>
              <a:t>Easier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deployment</a:t>
            </a:r>
          </a:p>
          <a:p>
            <a:pPr lvl="1"/>
            <a:r>
              <a:rPr lang="en-US" dirty="0"/>
              <a:t>A single failure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won’t wreck </a:t>
            </a:r>
            <a:r>
              <a:rPr lang="en-US" dirty="0"/>
              <a:t>the whole system</a:t>
            </a:r>
          </a:p>
          <a:p>
            <a:pPr lvl="1"/>
            <a:r>
              <a:rPr lang="en-US" dirty="0"/>
              <a:t>System as a whole is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harder to attack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might P2P be a win?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FC21-0D5E-B34D-AE67-BBCEC90958FF}" type="slidenum">
              <a:rPr lang="en-US"/>
              <a:pPr/>
              <a:t>40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Successor lists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763000" cy="4038600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3000" spc="-150" dirty="0"/>
              <a:t>Each node stores a </a:t>
            </a:r>
            <a:r>
              <a:rPr lang="en-US" sz="3000" b="1" spc="-150" dirty="0"/>
              <a:t>list</a:t>
            </a:r>
            <a:r>
              <a:rPr lang="en-US" sz="3000" spc="-150" dirty="0"/>
              <a:t> of its </a:t>
            </a:r>
            <a:r>
              <a:rPr lang="en-US" sz="3000" b="1" i="1" spc="-150" dirty="0">
                <a:latin typeface="Times New Roman" charset="0"/>
              </a:rPr>
              <a:t>r</a:t>
            </a:r>
            <a:r>
              <a:rPr lang="en-US" sz="3000" spc="-150" dirty="0"/>
              <a:t> </a:t>
            </a:r>
            <a:r>
              <a:rPr lang="en-US" sz="3000" b="1" spc="-150" dirty="0">
                <a:solidFill>
                  <a:schemeClr val="accent6">
                    <a:lumMod val="75000"/>
                  </a:schemeClr>
                </a:solidFill>
              </a:rPr>
              <a:t>immediate successors</a:t>
            </a:r>
            <a:endParaRPr lang="en-US" sz="2800" dirty="0"/>
          </a:p>
          <a:p>
            <a:pPr lvl="1">
              <a:spcBef>
                <a:spcPts val="1600"/>
              </a:spcBef>
            </a:pPr>
            <a:r>
              <a:rPr lang="en-US" sz="2800" dirty="0"/>
              <a:t>After failure, will know first live successor</a:t>
            </a:r>
          </a:p>
          <a:p>
            <a:pPr lvl="1">
              <a:spcBef>
                <a:spcPts val="1600"/>
              </a:spcBef>
            </a:pPr>
            <a:r>
              <a:rPr lang="en-US" sz="2800" b="1" dirty="0"/>
              <a:t>Correct successors </a:t>
            </a:r>
            <a:r>
              <a:rPr lang="en-US" sz="2800" dirty="0"/>
              <a:t>guarantee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correct lookups</a:t>
            </a:r>
            <a:endParaRPr lang="en-US" dirty="0"/>
          </a:p>
          <a:p>
            <a:pPr lvl="2">
              <a:spcBef>
                <a:spcPts val="1600"/>
              </a:spcBef>
            </a:pPr>
            <a:r>
              <a:rPr lang="en-US" sz="2800" dirty="0"/>
              <a:t>Guarantee is with some probability</a:t>
            </a:r>
          </a:p>
        </p:txBody>
      </p:sp>
    </p:spTree>
    <p:extLst>
      <p:ext uri="{BB962C8B-B14F-4D97-AF65-F5344CB8AC3E}">
        <p14:creationId xmlns:p14="http://schemas.microsoft.com/office/powerpoint/2010/main" val="1154832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4286-6EC1-904C-A258-DE15FB87E320}" type="slidenum">
              <a:rPr lang="en-US"/>
              <a:pPr/>
              <a:t>41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successor list length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7500"/>
            <a:ext cx="8572500" cy="43561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000" dirty="0"/>
              <a:t>Assume </a:t>
            </a:r>
            <a:r>
              <a:rPr lang="en-US" sz="3000" b="1" dirty="0"/>
              <a:t>one half </a:t>
            </a:r>
            <a:r>
              <a:rPr lang="en-US" sz="3000" dirty="0"/>
              <a:t>of the nodes </a:t>
            </a:r>
            <a:r>
              <a:rPr lang="en-US" sz="3000" b="1" dirty="0">
                <a:solidFill>
                  <a:srgbClr val="FF0000"/>
                </a:solidFill>
              </a:rPr>
              <a:t>fail</a:t>
            </a:r>
          </a:p>
          <a:p>
            <a:pPr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70000"/>
              </a:lnSpc>
            </a:pPr>
            <a:r>
              <a:rPr lang="en-US" sz="3000" dirty="0"/>
              <a:t>P(successor list all dead) = </a:t>
            </a:r>
            <a:r>
              <a:rPr lang="en-US" sz="3000" dirty="0">
                <a:latin typeface="Times New Roman" charset="0"/>
              </a:rPr>
              <a:t>(½)</a:t>
            </a:r>
            <a:r>
              <a:rPr lang="en-US" sz="3000" i="1" baseline="30000" dirty="0">
                <a:latin typeface="Times New Roman" charset="0"/>
              </a:rPr>
              <a:t>r</a:t>
            </a:r>
            <a:r>
              <a:rPr lang="en-US" sz="3000" dirty="0"/>
              <a:t>  </a:t>
            </a:r>
          </a:p>
          <a:p>
            <a:pPr lvl="1">
              <a:lnSpc>
                <a:spcPct val="70000"/>
              </a:lnSpc>
            </a:pPr>
            <a:r>
              <a:rPr lang="en-US" sz="3000" i="1" dirty="0"/>
              <a:t>i.e.</a:t>
            </a:r>
            <a:r>
              <a:rPr lang="en-US" sz="3000" dirty="0"/>
              <a:t>, P(this node breaks the Chord ring)</a:t>
            </a:r>
          </a:p>
          <a:p>
            <a:pPr lvl="1">
              <a:lnSpc>
                <a:spcPct val="70000"/>
              </a:lnSpc>
            </a:pPr>
            <a:r>
              <a:rPr lang="en-US" sz="3000" dirty="0"/>
              <a:t>Depends on independent failure</a:t>
            </a:r>
          </a:p>
          <a:p>
            <a:pPr lvl="1"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r>
              <a:rPr lang="en-US" sz="3000" dirty="0"/>
              <a:t>Successor list of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size 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 = O(log 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3000" dirty="0"/>
              <a:t>makes this probability 1/</a:t>
            </a:r>
            <a:r>
              <a:rPr lang="en-US" sz="3000" i="1" dirty="0"/>
              <a:t>N</a:t>
            </a:r>
            <a:r>
              <a:rPr lang="en-US" sz="3000" dirty="0"/>
              <a:t>: low for large </a:t>
            </a:r>
            <a:r>
              <a:rPr lang="en-US" sz="3000" i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4625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850F-2765-434C-8869-3C08DCF59F1A}" type="slidenum">
              <a:rPr lang="en-US"/>
              <a:pPr/>
              <a:t>42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fault tolerance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8077"/>
            <a:ext cx="8458200" cy="484346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28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look in local finger table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and successor-list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	  for highest n: my-id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key-id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	  call Lookup(key-id) on node n	 </a:t>
            </a:r>
            <a:r>
              <a:rPr lang="en-US" sz="3200" i="1" spc="-300" dirty="0">
                <a:latin typeface="Times New Roman" charset="0"/>
                <a:ea typeface="Times New Roman" charset="0"/>
                <a:cs typeface="Times New Roman" charset="0"/>
              </a:rPr>
              <a:t>// next hop</a:t>
            </a:r>
            <a:endParaRPr lang="en-US" sz="2800" i="1" spc="-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 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if call failed,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  remove n from finger table and/or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		successor list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  return Lookup(key-id)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my successor	 </a:t>
            </a:r>
            <a:r>
              <a:rPr lang="en-US" sz="3200" i="1" spc="-300" dirty="0">
                <a:latin typeface="Times New Roman" charset="0"/>
                <a:ea typeface="Times New Roman" charset="0"/>
                <a:cs typeface="Times New Roman" charset="0"/>
              </a:rPr>
              <a:t>// done</a:t>
            </a:r>
            <a:endParaRPr lang="en-US" sz="2800" spc="-3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52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The Chord Lookup Service</a:t>
            </a:r>
          </a:p>
          <a:p>
            <a:pPr marL="914400" lvl="1" indent="-514350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b="1" spc="-150" dirty="0"/>
              <a:t>Integration with </a:t>
            </a:r>
            <a:r>
              <a:rPr lang="en-US" sz="3200" b="1" i="1" spc="-150" dirty="0"/>
              <a:t>DHash</a:t>
            </a:r>
            <a:r>
              <a:rPr lang="en-US" sz="3200" b="1" spc="-150" dirty="0"/>
              <a:t> DHT,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782982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FD67-94D0-C745-A934-873D3A0CDAE3}" type="slidenum">
              <a:rPr lang="en-US"/>
              <a:pPr/>
              <a:t>44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DHash</a:t>
            </a:r>
            <a:r>
              <a:rPr lang="en-US" dirty="0"/>
              <a:t> DHT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Builds key/value storage on Chord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Replicates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blocks for availability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Stores </a:t>
            </a:r>
            <a:r>
              <a:rPr lang="en-US" sz="32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replicas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en-US" sz="32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successors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after the block on the Chord ring 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Caches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blocks for load balancing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sends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copy of block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each of the servers it contacted along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lookup path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Authenticates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block contents</a:t>
            </a:r>
          </a:p>
        </p:txBody>
      </p:sp>
    </p:spTree>
    <p:extLst>
      <p:ext uri="{BB962C8B-B14F-4D97-AF65-F5344CB8AC3E}">
        <p14:creationId xmlns:p14="http://schemas.microsoft.com/office/powerpoint/2010/main" val="6586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C11D-36AE-0C44-BA8D-13EB8B7F1643}" type="slidenum">
              <a:rPr lang="en-US"/>
              <a:pPr/>
              <a:t>45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DHash data authentication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types of </a:t>
            </a:r>
            <a:r>
              <a:rPr lang="en-US" dirty="0" err="1"/>
              <a:t>DHash</a:t>
            </a:r>
            <a:r>
              <a:rPr lang="en-US" dirty="0"/>
              <a:t> blocks: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Content-hash: </a:t>
            </a:r>
            <a:r>
              <a:rPr lang="en-US" dirty="0"/>
              <a:t>key = SHA-1(data)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Public-key: </a:t>
            </a:r>
            <a:r>
              <a:rPr lang="en-US" dirty="0"/>
              <a:t>Data signed by corresponding private key</a:t>
            </a:r>
          </a:p>
          <a:p>
            <a:endParaRPr lang="en-US" dirty="0"/>
          </a:p>
          <a:p>
            <a:r>
              <a:rPr lang="en-US" dirty="0"/>
              <a:t>Chord File System example: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50" y="4092193"/>
            <a:ext cx="8361700" cy="25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3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77549"/>
            <a:ext cx="8458200" cy="9994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b="1" dirty="0">
                <a:ea typeface="ＭＳ Ｐゴシック" charset="0"/>
              </a:rPr>
              <a:t>Replicas</a:t>
            </a:r>
            <a:r>
              <a:rPr lang="en-US" sz="2800" dirty="0">
                <a:ea typeface="ＭＳ Ｐゴシック" charset="0"/>
              </a:rPr>
              <a:t> are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easy to find </a:t>
            </a:r>
            <a:r>
              <a:rPr lang="en-US" sz="2800" dirty="0">
                <a:ea typeface="ＭＳ Ｐゴシック" charset="0"/>
              </a:rPr>
              <a:t>if successor fails</a:t>
            </a:r>
          </a:p>
          <a:p>
            <a:pPr>
              <a:buFontTx/>
              <a:buChar char="•"/>
            </a:pPr>
            <a:r>
              <a:rPr lang="en-US" sz="2800" dirty="0">
                <a:ea typeface="ＭＳ Ｐゴシック" charset="0"/>
              </a:rPr>
              <a:t>Hashed node IDs ensure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independent failure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6A8F-D81E-704E-AD8F-2F4891366758}" type="slidenum">
              <a:rPr lang="en-US"/>
              <a:pPr/>
              <a:t>46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DHash replicates blocks at </a:t>
            </a:r>
            <a:r>
              <a:rPr lang="en-US" sz="3600" i="1" dirty="0"/>
              <a:t>r</a:t>
            </a:r>
            <a:r>
              <a:rPr lang="en-US" sz="3600" dirty="0"/>
              <a:t> successors</a:t>
            </a:r>
          </a:p>
        </p:txBody>
      </p:sp>
      <p:grpSp>
        <p:nvGrpSpPr>
          <p:cNvPr id="240659" name="Group 19"/>
          <p:cNvGrpSpPr>
            <a:grpSpLocks noChangeAspect="1"/>
          </p:cNvGrpSpPr>
          <p:nvPr/>
        </p:nvGrpSpPr>
        <p:grpSpPr bwMode="auto">
          <a:xfrm>
            <a:off x="2529983" y="1828800"/>
            <a:ext cx="6020837" cy="3240088"/>
            <a:chOff x="1032" y="1011"/>
            <a:chExt cx="4744" cy="2553"/>
          </a:xfrm>
        </p:grpSpPr>
        <p:sp>
          <p:nvSpPr>
            <p:cNvPr id="240643" name="Oval 3"/>
            <p:cNvSpPr>
              <a:spLocks noChangeAspect="1" noChangeArrowheads="1"/>
            </p:cNvSpPr>
            <p:nvPr/>
          </p:nvSpPr>
          <p:spPr bwMode="auto">
            <a:xfrm>
              <a:off x="1632" y="1299"/>
              <a:ext cx="1917" cy="19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44" name="Text Box 4"/>
            <p:cNvSpPr txBox="1">
              <a:spLocks noChangeAspect="1" noChangeArrowheads="1"/>
            </p:cNvSpPr>
            <p:nvPr/>
          </p:nvSpPr>
          <p:spPr bwMode="auto">
            <a:xfrm>
              <a:off x="3552" y="2448"/>
              <a:ext cx="482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N40</a:t>
              </a:r>
            </a:p>
          </p:txBody>
        </p:sp>
        <p:sp>
          <p:nvSpPr>
            <p:cNvPr id="240645" name="Text Box 5"/>
            <p:cNvSpPr txBox="1">
              <a:spLocks noChangeAspect="1" noChangeArrowheads="1"/>
            </p:cNvSpPr>
            <p:nvPr/>
          </p:nvSpPr>
          <p:spPr bwMode="auto">
            <a:xfrm>
              <a:off x="3311" y="129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N10</a:t>
              </a:r>
            </a:p>
          </p:txBody>
        </p:sp>
        <p:sp>
          <p:nvSpPr>
            <p:cNvPr id="240646" name="Text Box 6"/>
            <p:cNvSpPr txBox="1">
              <a:spLocks noChangeAspect="1" noChangeArrowheads="1"/>
            </p:cNvSpPr>
            <p:nvPr/>
          </p:nvSpPr>
          <p:spPr bwMode="auto">
            <a:xfrm>
              <a:off x="2688" y="1011"/>
              <a:ext cx="3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</a:t>
              </a:r>
            </a:p>
          </p:txBody>
        </p:sp>
        <p:sp>
          <p:nvSpPr>
            <p:cNvPr id="240647" name="Text Box 7"/>
            <p:cNvSpPr txBox="1">
              <a:spLocks noChangeAspect="1" noChangeArrowheads="1"/>
            </p:cNvSpPr>
            <p:nvPr/>
          </p:nvSpPr>
          <p:spPr bwMode="auto">
            <a:xfrm>
              <a:off x="3552" y="1782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N20</a:t>
              </a:r>
            </a:p>
          </p:txBody>
        </p:sp>
        <p:sp>
          <p:nvSpPr>
            <p:cNvPr id="240648" name="Text Box 8"/>
            <p:cNvSpPr txBox="1">
              <a:spLocks noChangeAspect="1" noChangeArrowheads="1"/>
            </p:cNvSpPr>
            <p:nvPr/>
          </p:nvSpPr>
          <p:spPr bwMode="auto">
            <a:xfrm>
              <a:off x="1253" y="1236"/>
              <a:ext cx="5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N110</a:t>
              </a:r>
            </a:p>
          </p:txBody>
        </p:sp>
        <p:sp>
          <p:nvSpPr>
            <p:cNvPr id="240649" name="Text Box 9"/>
            <p:cNvSpPr txBox="1">
              <a:spLocks noChangeAspect="1" noChangeArrowheads="1"/>
            </p:cNvSpPr>
            <p:nvPr/>
          </p:nvSpPr>
          <p:spPr bwMode="auto">
            <a:xfrm>
              <a:off x="1032" y="2016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N99</a:t>
              </a:r>
            </a:p>
          </p:txBody>
        </p:sp>
        <p:sp>
          <p:nvSpPr>
            <p:cNvPr id="240650" name="Text Box 10"/>
            <p:cNvSpPr txBox="1">
              <a:spLocks noChangeAspect="1" noChangeArrowheads="1"/>
            </p:cNvSpPr>
            <p:nvPr/>
          </p:nvSpPr>
          <p:spPr bwMode="auto">
            <a:xfrm>
              <a:off x="1303" y="2939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N80</a:t>
              </a:r>
            </a:p>
          </p:txBody>
        </p:sp>
        <p:sp>
          <p:nvSpPr>
            <p:cNvPr id="240651" name="Text Box 11"/>
            <p:cNvSpPr txBox="1">
              <a:spLocks noChangeAspect="1" noChangeArrowheads="1"/>
            </p:cNvSpPr>
            <p:nvPr/>
          </p:nvSpPr>
          <p:spPr bwMode="auto">
            <a:xfrm>
              <a:off x="2736" y="3268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N60</a:t>
              </a:r>
            </a:p>
          </p:txBody>
        </p:sp>
        <p:sp>
          <p:nvSpPr>
            <p:cNvPr id="240652" name="Text Box 12"/>
            <p:cNvSpPr txBox="1">
              <a:spLocks noChangeAspect="1" noChangeArrowheads="1"/>
            </p:cNvSpPr>
            <p:nvPr/>
          </p:nvSpPr>
          <p:spPr bwMode="auto">
            <a:xfrm>
              <a:off x="3311" y="292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N50</a:t>
              </a:r>
            </a:p>
          </p:txBody>
        </p:sp>
        <p:sp>
          <p:nvSpPr>
            <p:cNvPr id="240653" name="Text Box 13"/>
            <p:cNvSpPr txBox="1">
              <a:spLocks noChangeAspect="1" noChangeArrowheads="1"/>
            </p:cNvSpPr>
            <p:nvPr/>
          </p:nvSpPr>
          <p:spPr bwMode="auto">
            <a:xfrm>
              <a:off x="4414" y="2188"/>
              <a:ext cx="136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Block 17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240654" name="Line 14"/>
            <p:cNvSpPr>
              <a:spLocks noChangeAspect="1" noChangeShapeType="1"/>
            </p:cNvSpPr>
            <p:nvPr/>
          </p:nvSpPr>
          <p:spPr bwMode="auto">
            <a:xfrm flipH="1" flipV="1">
              <a:off x="4094" y="1942"/>
              <a:ext cx="38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5" name="Line 15"/>
            <p:cNvSpPr>
              <a:spLocks noChangeAspect="1" noChangeShapeType="1"/>
            </p:cNvSpPr>
            <p:nvPr/>
          </p:nvSpPr>
          <p:spPr bwMode="auto">
            <a:xfrm flipH="1">
              <a:off x="4094" y="2404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6" name="Line 16"/>
            <p:cNvSpPr>
              <a:spLocks noChangeAspect="1" noChangeShapeType="1"/>
            </p:cNvSpPr>
            <p:nvPr/>
          </p:nvSpPr>
          <p:spPr bwMode="auto">
            <a:xfrm flipH="1">
              <a:off x="3878" y="2549"/>
              <a:ext cx="67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7" name="Text Box 17"/>
            <p:cNvSpPr txBox="1">
              <a:spLocks noChangeAspect="1" noChangeArrowheads="1"/>
            </p:cNvSpPr>
            <p:nvPr/>
          </p:nvSpPr>
          <p:spPr bwMode="auto">
            <a:xfrm>
              <a:off x="2206" y="3268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294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5AF9-BC3D-1648-9462-71FDBEDC7677}" type="slidenum">
              <a:rPr lang="en-US"/>
              <a:pPr/>
              <a:t>47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overview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3452" y="1447799"/>
            <a:ext cx="8361947" cy="294132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Quick lookup </a:t>
            </a:r>
            <a:r>
              <a:rPr lang="en-US" sz="3200" dirty="0"/>
              <a:t>in large systems</a:t>
            </a:r>
          </a:p>
          <a:p>
            <a:endParaRPr lang="en-US" sz="3200" dirty="0"/>
          </a:p>
          <a:p>
            <a:r>
              <a:rPr lang="en-US" sz="3200" dirty="0"/>
              <a:t>Low </a:t>
            </a:r>
            <a:r>
              <a:rPr lang="en-US" sz="3200" b="1" dirty="0"/>
              <a:t>variation</a:t>
            </a:r>
            <a:r>
              <a:rPr lang="en-US" sz="3200" dirty="0"/>
              <a:t> in lookup costs</a:t>
            </a:r>
          </a:p>
          <a:p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Robust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despite </a:t>
            </a:r>
            <a:r>
              <a:rPr lang="en-US" sz="3200" b="1" dirty="0">
                <a:solidFill>
                  <a:srgbClr val="FF0000"/>
                </a:solidFill>
              </a:rPr>
              <a:t>massive failure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1173" y="4932551"/>
            <a:ext cx="622545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Goal: Experimentally confirm theoretical results</a:t>
            </a:r>
          </a:p>
        </p:txBody>
      </p:sp>
    </p:spTree>
    <p:extLst>
      <p:ext uri="{BB962C8B-B14F-4D97-AF65-F5344CB8AC3E}">
        <p14:creationId xmlns:p14="http://schemas.microsoft.com/office/powerpoint/2010/main" val="115647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9A35-91B0-574D-B524-453E933803A4}" type="slidenum">
              <a:rPr lang="en-US"/>
              <a:pPr/>
              <a:t>48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lookup cost is O(log N)</a:t>
            </a:r>
          </a:p>
        </p:txBody>
      </p:sp>
      <p:pic>
        <p:nvPicPr>
          <p:cNvPr id="234499" name="Picture 3" descr="h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949700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3416020" y="5638800"/>
            <a:ext cx="2323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Number of Nodes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 rot="16200000">
            <a:off x="339436" y="3420239"/>
            <a:ext cx="3953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Average Messages per Lookup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287612" y="6207125"/>
            <a:ext cx="2372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Constant is 1/2</a:t>
            </a:r>
            <a:endParaRPr lang="en-US" sz="24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7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0CA7-3545-484D-AAEB-F7D5D34EA59E}" type="slidenum">
              <a:rPr lang="en-US"/>
              <a:pPr/>
              <a:t>49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experiment setup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Start </a:t>
            </a:r>
            <a:r>
              <a:rPr lang="en-US" sz="2800" b="1" dirty="0"/>
              <a:t>1,000 Chord servers</a:t>
            </a:r>
          </a:p>
          <a:p>
            <a:pPr lvl="1"/>
            <a:r>
              <a:rPr lang="en-US" sz="2800" dirty="0"/>
              <a:t>Each server’s </a:t>
            </a:r>
            <a:r>
              <a:rPr lang="en-US" sz="2800" b="1" dirty="0"/>
              <a:t>successor list </a:t>
            </a:r>
            <a:r>
              <a:rPr lang="en-US" sz="2800" dirty="0"/>
              <a:t>has 20 entries</a:t>
            </a:r>
          </a:p>
          <a:p>
            <a:pPr lvl="1"/>
            <a:r>
              <a:rPr lang="en-US" sz="2800" dirty="0"/>
              <a:t>Wait until they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stabilize</a:t>
            </a:r>
          </a:p>
          <a:p>
            <a:endParaRPr lang="en-US" sz="2800" dirty="0"/>
          </a:p>
          <a:p>
            <a:r>
              <a:rPr lang="en-US" sz="2800" dirty="0"/>
              <a:t>Insert 1,000 key/value pairs</a:t>
            </a:r>
          </a:p>
          <a:p>
            <a:pPr lvl="1"/>
            <a:r>
              <a:rPr lang="en-US" sz="2800" b="1" dirty="0"/>
              <a:t>Five</a:t>
            </a:r>
            <a:r>
              <a:rPr lang="en-US" sz="2800" dirty="0"/>
              <a:t> </a:t>
            </a:r>
            <a:r>
              <a:rPr lang="en-US" sz="2800" b="1" dirty="0"/>
              <a:t>replicas</a:t>
            </a:r>
            <a:r>
              <a:rPr lang="en-US" sz="2800" dirty="0"/>
              <a:t> of each</a:t>
            </a:r>
          </a:p>
          <a:p>
            <a:endParaRPr lang="en-US" sz="2800" dirty="0"/>
          </a:p>
          <a:p>
            <a:r>
              <a:rPr lang="en-US" sz="2800" b="1" spc="-150" dirty="0"/>
              <a:t>Stop X% </a:t>
            </a:r>
            <a:r>
              <a:rPr lang="en-US" sz="2800" spc="-150" dirty="0"/>
              <a:t>of the servers, immediately make 1,000 lookups</a:t>
            </a:r>
          </a:p>
        </p:txBody>
      </p:sp>
    </p:spTree>
    <p:extLst>
      <p:ext uri="{BB962C8B-B14F-4D97-AF65-F5344CB8AC3E}">
        <p14:creationId xmlns:p14="http://schemas.microsoft.com/office/powerpoint/2010/main" val="75768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Successful adoption in </a:t>
            </a:r>
            <a:r>
              <a:rPr lang="en-US" sz="2800" b="1" dirty="0"/>
              <a:t>some niche areas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Client-to-client (legal, illegal) </a:t>
            </a:r>
            <a:r>
              <a:rPr lang="en-US" sz="2800" b="1" dirty="0"/>
              <a:t>file sharing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Digital currency:</a:t>
            </a:r>
            <a:r>
              <a:rPr lang="en-US" sz="2800" dirty="0"/>
              <a:t> no natural single owner (Bitcoin)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Voice/video telephony:</a:t>
            </a:r>
            <a:r>
              <a:rPr lang="en-US" sz="2800" dirty="0"/>
              <a:t> user to user anyway</a:t>
            </a:r>
          </a:p>
          <a:p>
            <a:pPr marL="914400" lvl="1" indent="-514350"/>
            <a:r>
              <a:rPr lang="en-US" sz="2800" dirty="0"/>
              <a:t>Issues: Privacy and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P2P adoption</a:t>
            </a:r>
          </a:p>
        </p:txBody>
      </p:sp>
    </p:spTree>
    <p:extLst>
      <p:ext uri="{BB962C8B-B14F-4D97-AF65-F5344CB8AC3E}">
        <p14:creationId xmlns:p14="http://schemas.microsoft.com/office/powerpoint/2010/main" val="20354155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ECB8-94EA-634D-B643-6BFC0F4B125A}" type="slidenum">
              <a:rPr lang="en-US"/>
              <a:pPr/>
              <a:t>50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failures have little impact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09328"/>
              </p:ext>
            </p:extLst>
          </p:nvPr>
        </p:nvGraphicFramePr>
        <p:xfrm>
          <a:off x="1574800" y="1698625"/>
          <a:ext cx="599440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7572" name="Text Box 4"/>
          <p:cNvSpPr txBox="1">
            <a:spLocks noChangeArrowheads="1"/>
          </p:cNvSpPr>
          <p:nvPr/>
        </p:nvSpPr>
        <p:spPr bwMode="auto">
          <a:xfrm rot="16200000">
            <a:off x="-285739" y="3217833"/>
            <a:ext cx="3248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Failed Lookups (Percent)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3021609" y="5568950"/>
            <a:ext cx="2962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Failed Nodes (Percent)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4058642" y="2133600"/>
            <a:ext cx="2060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(1/2)</a:t>
            </a:r>
            <a:r>
              <a:rPr lang="en-US" sz="2400" baseline="30000" dirty="0">
                <a:latin typeface="Arial" charset="0"/>
              </a:rPr>
              <a:t>6</a:t>
            </a:r>
            <a:r>
              <a:rPr lang="en-US" sz="2400" dirty="0">
                <a:latin typeface="Arial" charset="0"/>
              </a:rPr>
              <a:t> is 1.6%</a:t>
            </a:r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 flipV="1">
            <a:off x="6172200" y="2286000"/>
            <a:ext cx="914400" cy="76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20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Chord Lookup Service</a:t>
            </a:r>
          </a:p>
          <a:p>
            <a:pPr marL="914400" lvl="1" indent="-514350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with </a:t>
            </a:r>
            <a:r>
              <a:rPr lang="en-US" sz="3200" i="1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DHash</a:t>
            </a:r>
            <a:r>
              <a:rPr lang="en-US" sz="3200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DHT, performance</a:t>
            </a:r>
          </a:p>
          <a:p>
            <a:pPr marL="514350" indent="-514350">
              <a:buFont typeface="+mj-lt"/>
              <a:buAutoNum type="arabicPeriod"/>
            </a:pPr>
            <a:endParaRPr lang="en-US" sz="3200" spc="-1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3200" b="1" spc="-150" dirty="0"/>
              <a:t>Concluding thoughts on DHT, P2P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2723409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DHTs (CAN, Chord, </a:t>
            </a:r>
            <a:r>
              <a:rPr lang="en-US" dirty="0" err="1"/>
              <a:t>Kademlia</a:t>
            </a:r>
            <a:r>
              <a:rPr lang="en-US" dirty="0"/>
              <a:t>, Pastry, Tapestry) proposed in 2001-02</a:t>
            </a:r>
          </a:p>
          <a:p>
            <a:endParaRPr lang="en-US" dirty="0"/>
          </a:p>
          <a:p>
            <a:r>
              <a:rPr lang="en-US" dirty="0"/>
              <a:t>Next 5-6 years saw proliferation of DHT-based apps:</a:t>
            </a:r>
          </a:p>
          <a:p>
            <a:pPr lvl="1"/>
            <a:r>
              <a:rPr lang="en-US" dirty="0"/>
              <a:t>Filesystems (e.g., CFS, Ivy, </a:t>
            </a:r>
            <a:r>
              <a:rPr lang="en-US" dirty="0" err="1"/>
              <a:t>OceanStore</a:t>
            </a:r>
            <a:r>
              <a:rPr lang="en-US" dirty="0"/>
              <a:t>, Pond, PAST)</a:t>
            </a:r>
          </a:p>
          <a:p>
            <a:pPr lvl="1"/>
            <a:r>
              <a:rPr lang="en-US" dirty="0"/>
              <a:t>Naming systems (e.g., SFR, Beehive)</a:t>
            </a:r>
          </a:p>
          <a:p>
            <a:pPr lvl="1"/>
            <a:r>
              <a:rPr lang="en-US" dirty="0"/>
              <a:t>DB query processing [PIER, </a:t>
            </a:r>
            <a:r>
              <a:rPr lang="en-US" dirty="0" err="1"/>
              <a:t>Wisc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Content distribution systems (e.g., </a:t>
            </a:r>
            <a:r>
              <a:rPr lang="en-US" dirty="0" err="1"/>
              <a:t>CoralCDN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distributed databases (e.g., PIER)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DHTs: Impact</a:t>
            </a:r>
          </a:p>
        </p:txBody>
      </p:sp>
    </p:spTree>
    <p:extLst>
      <p:ext uri="{BB962C8B-B14F-4D97-AF65-F5344CB8AC3E}">
        <p14:creationId xmlns:p14="http://schemas.microsoft.com/office/powerpoint/2010/main" val="20383583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all services use P2P?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" y="1588168"/>
            <a:ext cx="8710863" cy="48888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High latency and limited bandwidth </a:t>
            </a:r>
            <a:r>
              <a:rPr lang="en-US" sz="3200" dirty="0"/>
              <a:t>between peers (vs. intra/inter-datacenter</a:t>
            </a:r>
            <a:r>
              <a:rPr lang="en-US" sz="3200" i="1" dirty="0"/>
              <a:t>)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User computers are </a:t>
            </a:r>
            <a:r>
              <a:rPr lang="en-US" sz="3200" b="1" dirty="0">
                <a:solidFill>
                  <a:srgbClr val="FF0000"/>
                </a:solidFill>
              </a:rPr>
              <a:t>less reliable </a:t>
            </a:r>
            <a:r>
              <a:rPr lang="en-US" sz="3200" dirty="0"/>
              <a:t>than managed servers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Lack of trust </a:t>
            </a:r>
            <a:r>
              <a:rPr lang="en-US" sz="3200" dirty="0"/>
              <a:t>in peers’ correct behavior</a:t>
            </a:r>
          </a:p>
          <a:p>
            <a:pPr lvl="1"/>
            <a:r>
              <a:rPr lang="en-US" sz="2800" spc="-150" dirty="0"/>
              <a:t>Securing DHT routing hard, unsolved in practice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6884" y="1588168"/>
            <a:ext cx="8710863" cy="4888832"/>
          </a:xfrm>
        </p:spPr>
        <p:txBody>
          <a:bodyPr>
            <a:normAutofit/>
          </a:bodyPr>
          <a:lstStyle/>
          <a:p>
            <a:r>
              <a:rPr lang="en-US" dirty="0"/>
              <a:t>Seem p</a:t>
            </a:r>
            <a:r>
              <a:rPr lang="en-US" sz="2800" dirty="0"/>
              <a:t>romising for finding data in large P2P systems</a:t>
            </a:r>
          </a:p>
          <a:p>
            <a:r>
              <a:rPr lang="en-US" sz="2800" dirty="0"/>
              <a:t>Decentralization seems good for load, fault tolerance  </a:t>
            </a:r>
          </a:p>
          <a:p>
            <a:pPr lvl="1"/>
            <a:endParaRPr lang="en-US" sz="2800" dirty="0"/>
          </a:p>
          <a:p>
            <a:r>
              <a:rPr lang="en-US" sz="2800" b="1" dirty="0"/>
              <a:t>But: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security problems </a:t>
            </a:r>
            <a:r>
              <a:rPr lang="en-US" sz="2800" dirty="0"/>
              <a:t>are difficult</a:t>
            </a:r>
            <a:endParaRPr lang="en-US" sz="2800" b="1" dirty="0"/>
          </a:p>
          <a:p>
            <a:r>
              <a:rPr lang="en-US" sz="2800" b="1" dirty="0"/>
              <a:t>But: </a:t>
            </a:r>
            <a:r>
              <a:rPr lang="en-US" sz="2800" b="1" dirty="0">
                <a:solidFill>
                  <a:srgbClr val="FF0000"/>
                </a:solidFill>
              </a:rPr>
              <a:t>churn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a problem, particularly if log(n) is big</a:t>
            </a:r>
          </a:p>
          <a:p>
            <a:endParaRPr lang="en-US" sz="2800" dirty="0"/>
          </a:p>
          <a:p>
            <a:r>
              <a:rPr lang="en-US" sz="2800" dirty="0"/>
              <a:t>DHTs have not had the hoped-for impact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DHTs in retrospective</a:t>
            </a:r>
          </a:p>
        </p:txBody>
      </p:sp>
    </p:spTree>
    <p:extLst>
      <p:ext uri="{BB962C8B-B14F-4D97-AF65-F5344CB8AC3E}">
        <p14:creationId xmlns:p14="http://schemas.microsoft.com/office/powerpoint/2010/main" val="15955031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" y="1588167"/>
            <a:ext cx="8710863" cy="5177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Consistent hashing</a:t>
            </a:r>
          </a:p>
          <a:p>
            <a:pPr lvl="1"/>
            <a:r>
              <a:rPr lang="en-US" sz="2600" dirty="0"/>
              <a:t>Elegant way to divide a workload across machines</a:t>
            </a:r>
          </a:p>
          <a:p>
            <a:pPr lvl="1"/>
            <a:r>
              <a:rPr lang="en-US" sz="2600" dirty="0"/>
              <a:t>Very useful in clusters: actively used today in Amazon Dynamo and other systems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Replication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for high availability, efficient recovery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Incremental scalability</a:t>
            </a: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Self-management: </a:t>
            </a:r>
            <a:r>
              <a:rPr lang="en-US" dirty="0"/>
              <a:t>minimal configuration</a:t>
            </a:r>
          </a:p>
          <a:p>
            <a:pPr>
              <a:spcBef>
                <a:spcPts val="2400"/>
              </a:spcBef>
            </a:pPr>
            <a:r>
              <a:rPr lang="en-US" b="1" dirty="0"/>
              <a:t>Unique trait: </a:t>
            </a:r>
            <a:r>
              <a:rPr lang="en-US" dirty="0"/>
              <a:t>no single server to shut down/monitor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DHTs got right</a:t>
            </a:r>
          </a:p>
        </p:txBody>
      </p:sp>
    </p:spTree>
    <p:extLst>
      <p:ext uri="{BB962C8B-B14F-4D97-AF65-F5344CB8AC3E}">
        <p14:creationId xmlns:p14="http://schemas.microsoft.com/office/powerpoint/2010/main" val="202891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459205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User clicks on download link</a:t>
            </a:r>
          </a:p>
          <a:p>
            <a:pPr marL="914400" lvl="1" indent="-514350">
              <a:spcBef>
                <a:spcPts val="400"/>
              </a:spcBef>
            </a:pPr>
            <a:r>
              <a:rPr lang="en-US" dirty="0"/>
              <a:t>Gets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torrent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file with content hash, IP addr 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tracker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User’s BitTorrent (BT) client talks to tracker</a:t>
            </a:r>
          </a:p>
          <a:p>
            <a:pPr marL="914400" lvl="1" indent="-514350">
              <a:spcBef>
                <a:spcPts val="400"/>
              </a:spcBef>
            </a:pPr>
            <a:r>
              <a:rPr lang="en-US" dirty="0"/>
              <a:t>Tracker tells it </a:t>
            </a:r>
            <a:r>
              <a:rPr lang="en-US" b="1" dirty="0"/>
              <a:t>list of peers </a:t>
            </a:r>
            <a:r>
              <a:rPr lang="en-US" dirty="0"/>
              <a:t>who have file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User’s BT client downloads file from peers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User’s BT client tells tracker it has a copy now, too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User’s BT client serves the file to others for a while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Classic BitTorrent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56953" y="5467696"/>
            <a:ext cx="6553893" cy="10474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b="0" dirty="0">
                <a:solidFill>
                  <a:schemeClr val="tx1"/>
                </a:solidFill>
              </a:rPr>
              <a:t>Provides huge download bandwidth, </a:t>
            </a:r>
            <a:r>
              <a:rPr lang="en-US" sz="2600" dirty="0">
                <a:solidFill>
                  <a:schemeClr val="tx1"/>
                </a:solidFill>
              </a:rPr>
              <a:t>without</a:t>
            </a:r>
            <a:r>
              <a:rPr lang="en-US" sz="2600" b="0" dirty="0">
                <a:solidFill>
                  <a:schemeClr val="tx1"/>
                </a:solidFill>
              </a:rPr>
              <a:t> expensive server or network links</a:t>
            </a:r>
          </a:p>
        </p:txBody>
      </p:sp>
    </p:spTree>
    <p:extLst>
      <p:ext uri="{BB962C8B-B14F-4D97-AF65-F5344CB8AC3E}">
        <p14:creationId xmlns:p14="http://schemas.microsoft.com/office/powerpoint/2010/main" val="19348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7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lookup problem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055865" y="383006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6124630" y="3223272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6559844" y="3180063"/>
            <a:ext cx="313709" cy="400110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01479" y="2959663"/>
            <a:ext cx="2116858" cy="1409708"/>
            <a:chOff x="6374437" y="1843136"/>
            <a:chExt cx="2116858" cy="1409708"/>
          </a:xfrm>
        </p:grpSpPr>
        <p:sp>
          <p:nvSpPr>
            <p:cNvPr id="20" name="Cloud 19"/>
            <p:cNvSpPr/>
            <p:nvPr/>
          </p:nvSpPr>
          <p:spPr>
            <a:xfrm>
              <a:off x="6374437" y="1843136"/>
              <a:ext cx="2116858" cy="140970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6781800" y="2326367"/>
              <a:ext cx="13131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3" y="2584629"/>
            <a:ext cx="636130" cy="1937034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152400" y="5100516"/>
            <a:ext cx="3949823" cy="794999"/>
          </a:xfrm>
          <a:prstGeom prst="wedgeRoundRectCallout">
            <a:avLst>
              <a:gd name="adj1" fmla="val 25374"/>
              <a:gd name="adj2" fmla="val -115343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put(“Pacific Rim.mp4”, [content])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5125453" y="1585073"/>
            <a:ext cx="3789947" cy="486793"/>
          </a:xfrm>
          <a:prstGeom prst="wedgeRoundRectCallout">
            <a:avLst>
              <a:gd name="adj1" fmla="val -8575"/>
              <a:gd name="adj2" fmla="val 985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altLang="ja-JP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Pacific Rim.mp4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4595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8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lookup (Napster)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453458" y="2652031"/>
            <a:ext cx="1014923" cy="1777101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2" y="4090121"/>
            <a:ext cx="1470613" cy="431542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0" y="3479476"/>
            <a:ext cx="4119221" cy="794999"/>
          </a:xfrm>
          <a:prstGeom prst="wedgeRoundRectCallout">
            <a:avLst>
              <a:gd name="adj1" fmla="val 41980"/>
              <a:gd name="adj2" fmla="val 67227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SetLoc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(“Pacific Rim.mp4”, IP address of N</a:t>
            </a:r>
            <a:r>
              <a:rPr lang="en-US" baseline="-25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5673883" y="3336623"/>
            <a:ext cx="2968606" cy="781230"/>
          </a:xfrm>
          <a:prstGeom prst="wedgeRoundRectCallout">
            <a:avLst>
              <a:gd name="adj1" fmla="val -64898"/>
              <a:gd name="adj2" fmla="val -736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Pacific Rim.mp4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267266" y="3566901"/>
            <a:ext cx="704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Arial" charset="0"/>
              </a:rPr>
              <a:t>DB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31" name="computr2"/>
          <p:cNvSpPr>
            <a:spLocks noEditPoints="1" noChangeArrowheads="1"/>
          </p:cNvSpPr>
          <p:nvPr/>
        </p:nvSpPr>
        <p:spPr bwMode="auto">
          <a:xfrm>
            <a:off x="4386553" y="324511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53453" y="5232966"/>
            <a:ext cx="37438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key=“Pacific Rim.mp4”, value=[content]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875374" y="4545842"/>
            <a:ext cx="50400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  <a:latin typeface="Arial" charset="0"/>
              </a:rPr>
              <a:t>Simple,</a:t>
            </a:r>
            <a:r>
              <a:rPr lang="en-US" sz="2800" dirty="0">
                <a:latin typeface="Arial" charset="0"/>
              </a:rPr>
              <a:t> but O(</a:t>
            </a:r>
            <a:r>
              <a:rPr lang="en-US" sz="2800" i="1" dirty="0">
                <a:latin typeface="Times New Roman" charset="0"/>
              </a:rPr>
              <a:t>N</a:t>
            </a:r>
            <a:r>
              <a:rPr lang="en-US" sz="2800" dirty="0">
                <a:latin typeface="Arial" charset="0"/>
              </a:rPr>
              <a:t>) state and a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single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1758174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9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Flooded queries (original Gnutella)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736173" y="3958248"/>
            <a:ext cx="1873142" cy="43462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8456 w 18456"/>
              <a:gd name="connsiteY0" fmla="*/ 241 h 2005"/>
              <a:gd name="connsiteX1" fmla="*/ 11581 w 18456"/>
              <a:gd name="connsiteY1" fmla="*/ 241 h 2005"/>
              <a:gd name="connsiteX2" fmla="*/ 0 w 18456"/>
              <a:gd name="connsiteY2" fmla="*/ 785 h 2005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2198"/>
              <a:gd name="connsiteX1" fmla="*/ 3863 w 10000"/>
              <a:gd name="connsiteY1" fmla="*/ 6982 h 12198"/>
              <a:gd name="connsiteX2" fmla="*/ 0 w 10000"/>
              <a:gd name="connsiteY2" fmla="*/ 2713 h 1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2198">
                <a:moveTo>
                  <a:pt x="10000" y="0"/>
                </a:moveTo>
                <a:cubicBezTo>
                  <a:pt x="8589" y="3566"/>
                  <a:pt x="5915" y="5954"/>
                  <a:pt x="3863" y="6982"/>
                </a:cubicBezTo>
                <a:cubicBezTo>
                  <a:pt x="2291" y="7972"/>
                  <a:pt x="395" y="20524"/>
                  <a:pt x="0" y="271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5719363" y="1402355"/>
            <a:ext cx="3160241" cy="761682"/>
          </a:xfrm>
          <a:prstGeom prst="wedgeRoundRectCallout">
            <a:avLst>
              <a:gd name="adj1" fmla="val -42451"/>
              <a:gd name="adj2" fmla="val 72849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Pacific Rim.mp4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 rot="15194316">
            <a:off x="5116412" y="4381732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 rot="17100000">
            <a:off x="4368009" y="2060028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7100000">
            <a:off x="3452008" y="2007234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key=“Star Wars.mov”,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26787" y="3399922"/>
            <a:ext cx="589364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  <a:latin typeface="Arial" charset="0"/>
              </a:rPr>
              <a:t>Robust,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but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O(</a:t>
            </a:r>
            <a:r>
              <a:rPr lang="en-US" sz="2800" i="1">
                <a:solidFill>
                  <a:srgbClr val="FF0000"/>
                </a:solidFill>
                <a:latin typeface="Times New Roman" charset="0"/>
              </a:rPr>
              <a:t>N = number of peers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sz="2800" dirty="0">
                <a:latin typeface="Arial" charset="0"/>
              </a:rPr>
              <a:t>messages per lookup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62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37199</TotalTime>
  <Words>4044</Words>
  <Application>Microsoft Macintosh PowerPoint</Application>
  <PresentationFormat>On-screen Show (4:3)</PresentationFormat>
  <Paragraphs>726</Paragraphs>
  <Slides>55</Slides>
  <Notes>50</Notes>
  <HiddenSlides>7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ＭＳ Ｐゴシック</vt:lpstr>
      <vt:lpstr>Arial</vt:lpstr>
      <vt:lpstr>Arial Regular</vt:lpstr>
      <vt:lpstr>Calibri</vt:lpstr>
      <vt:lpstr>Courier</vt:lpstr>
      <vt:lpstr>Courier New</vt:lpstr>
      <vt:lpstr>Helvetica</vt:lpstr>
      <vt:lpstr>Symbol</vt:lpstr>
      <vt:lpstr>Tahoma</vt:lpstr>
      <vt:lpstr>Times New Roman</vt:lpstr>
      <vt:lpstr>Wingdings</vt:lpstr>
      <vt:lpstr>1_Office Theme</vt:lpstr>
      <vt:lpstr>Peer-to-Peer Systems and Distributed Hash Tables</vt:lpstr>
      <vt:lpstr>Today</vt:lpstr>
      <vt:lpstr>What is a Peer-to-Peer (P2P) system?</vt:lpstr>
      <vt:lpstr>Why might P2P be a win?</vt:lpstr>
      <vt:lpstr>P2P adoption</vt:lpstr>
      <vt:lpstr>Example: Classic BitTorrent</vt:lpstr>
      <vt:lpstr>The lookup problem</vt:lpstr>
      <vt:lpstr>Centralized lookup (Napster)</vt:lpstr>
      <vt:lpstr>Flooded queries (original Gnutella)</vt:lpstr>
      <vt:lpstr>Routed DHT queries (Chord)</vt:lpstr>
      <vt:lpstr>Today</vt:lpstr>
      <vt:lpstr>What is a DHT (and why)?</vt:lpstr>
      <vt:lpstr>What is a DHT (and why)?</vt:lpstr>
      <vt:lpstr>Cooperative storage with a DHT</vt:lpstr>
      <vt:lpstr>BitTorrent over DHT</vt:lpstr>
      <vt:lpstr>Why might DHT be a win for BitTorrent?</vt:lpstr>
      <vt:lpstr>Why the put/get DHT interface?</vt:lpstr>
      <vt:lpstr>Why might DHT design be hard?</vt:lpstr>
      <vt:lpstr>Today</vt:lpstr>
      <vt:lpstr>Chord lookup algorithm properties</vt:lpstr>
      <vt:lpstr>Chord identifiers</vt:lpstr>
      <vt:lpstr>Consistent hashing [Karger ‘97]</vt:lpstr>
      <vt:lpstr>Chord: Successor pointers</vt:lpstr>
      <vt:lpstr>Basic lookup</vt:lpstr>
      <vt:lpstr>Simple lookup algorithm</vt:lpstr>
      <vt:lpstr>Improving performance</vt:lpstr>
      <vt:lpstr>“Finger table” allows log N-time lookups</vt:lpstr>
      <vt:lpstr>Finger i Points to Successor of n+2i</vt:lpstr>
      <vt:lpstr>Implication of finger tables</vt:lpstr>
      <vt:lpstr>Lookup with finger table</vt:lpstr>
      <vt:lpstr>Lookups Take O(log N) Hops</vt:lpstr>
      <vt:lpstr>An aside: Is log(n) fast or slow?</vt:lpstr>
      <vt:lpstr>Joining: Linked list insert</vt:lpstr>
      <vt:lpstr>Join (2)</vt:lpstr>
      <vt:lpstr>Join (3)</vt:lpstr>
      <vt:lpstr>Notify maintains predecessors</vt:lpstr>
      <vt:lpstr>Stabilize message fixes successor</vt:lpstr>
      <vt:lpstr>Joining: Summary</vt:lpstr>
      <vt:lpstr>Failures may cause incorrect lookup</vt:lpstr>
      <vt:lpstr>Successor lists</vt:lpstr>
      <vt:lpstr>Choosing successor list length</vt:lpstr>
      <vt:lpstr>Lookup with fault tolerance</vt:lpstr>
      <vt:lpstr>Today</vt:lpstr>
      <vt:lpstr>The DHash DHT</vt:lpstr>
      <vt:lpstr>DHash data authentication</vt:lpstr>
      <vt:lpstr>DHash replicates blocks at r successors</vt:lpstr>
      <vt:lpstr>Experimental overview</vt:lpstr>
      <vt:lpstr>Chord lookup cost is O(log N)</vt:lpstr>
      <vt:lpstr>Failure experiment setup</vt:lpstr>
      <vt:lpstr>Massive failures have little impact</vt:lpstr>
      <vt:lpstr>Today</vt:lpstr>
      <vt:lpstr>DHTs: Impact</vt:lpstr>
      <vt:lpstr>Why don’t all services use P2P?</vt:lpstr>
      <vt:lpstr>DHTs in retrospective</vt:lpstr>
      <vt:lpstr>What DHTs got right</vt:lpstr>
    </vt:vector>
  </TitlesOfParts>
  <Company>Princeton University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1857</cp:revision>
  <cp:lastPrinted>2017-04-12T17:13:54Z</cp:lastPrinted>
  <dcterms:created xsi:type="dcterms:W3CDTF">2013-10-08T01:49:25Z</dcterms:created>
  <dcterms:modified xsi:type="dcterms:W3CDTF">2018-04-09T02:15:29Z</dcterms:modified>
</cp:coreProperties>
</file>