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(null)" ContentType="image/x-emf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notesMasterIdLst>
    <p:notesMasterId r:id="rId28"/>
  </p:notesMasterIdLst>
  <p:handoutMasterIdLst>
    <p:handoutMasterId r:id="rId29"/>
  </p:handoutMasterIdLst>
  <p:sldIdLst>
    <p:sldId id="256" r:id="rId2"/>
    <p:sldId id="629" r:id="rId3"/>
    <p:sldId id="462" r:id="rId4"/>
    <p:sldId id="257" r:id="rId5"/>
    <p:sldId id="349" r:id="rId6"/>
    <p:sldId id="630" r:id="rId7"/>
    <p:sldId id="343" r:id="rId8"/>
    <p:sldId id="632" r:id="rId9"/>
    <p:sldId id="631" r:id="rId10"/>
    <p:sldId id="350" r:id="rId11"/>
    <p:sldId id="633" r:id="rId12"/>
    <p:sldId id="638" r:id="rId13"/>
    <p:sldId id="639" r:id="rId14"/>
    <p:sldId id="640" r:id="rId15"/>
    <p:sldId id="646" r:id="rId16"/>
    <p:sldId id="642" r:id="rId17"/>
    <p:sldId id="634" r:id="rId18"/>
    <p:sldId id="265" r:id="rId19"/>
    <p:sldId id="266" r:id="rId20"/>
    <p:sldId id="647" r:id="rId21"/>
    <p:sldId id="643" r:id="rId22"/>
    <p:sldId id="644" r:id="rId23"/>
    <p:sldId id="645" r:id="rId24"/>
    <p:sldId id="636" r:id="rId25"/>
    <p:sldId id="648" r:id="rId26"/>
    <p:sldId id="594" r:id="rId27"/>
  </p:sldIdLst>
  <p:sldSz cx="9144000" cy="6858000" type="screen4x3"/>
  <p:notesSz cx="7315200" cy="9601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5pPr>
    <a:lvl6pPr marL="22860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6pPr>
    <a:lvl7pPr marL="27432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7pPr>
    <a:lvl8pPr marL="32004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8pPr>
    <a:lvl9pPr marL="36576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09900"/>
    <a:srgbClr val="92D050"/>
    <a:srgbClr val="CCFFFF"/>
    <a:srgbClr val="FF3300"/>
    <a:srgbClr val="FFCC99"/>
    <a:srgbClr val="0000FF"/>
    <a:srgbClr val="FFCC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41" autoAdjust="0"/>
    <p:restoredTop sz="90934" autoAdjust="0"/>
  </p:normalViewPr>
  <p:slideViewPr>
    <p:cSldViewPr snapToGrid="0">
      <p:cViewPr varScale="1">
        <p:scale>
          <a:sx n="110" d="100"/>
          <a:sy n="110" d="100"/>
        </p:scale>
        <p:origin x="1280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20"/>
    </p:cViewPr>
  </p:outlineViewPr>
  <p:notesTextViewPr>
    <p:cViewPr>
      <p:scale>
        <a:sx n="105" d="100"/>
        <a:sy n="105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4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4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fld id="{227F3E45-4A14-2D47-8F04-4BB42089EFB5}" type="slidenum">
              <a:rPr lang="en-US">
                <a:latin typeface="Arial" charset="0"/>
              </a:rPr>
              <a:pPr>
                <a:defRPr/>
              </a:pPr>
              <a:t>‹#›</a:t>
            </a:fld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570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9" y="4560889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fld id="{B069701C-02A1-CE43-ADB4-E98A80C283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1505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Today we’ll go back to single-antenna systems and revisit questions of Capacity </a:t>
            </a:r>
            <a:r>
              <a:rPr lang="en-US" b="1"/>
              <a:t>and communication.</a:t>
            </a:r>
            <a:endParaRPr lang="en-US" b="1" dirty="0"/>
          </a:p>
          <a:p>
            <a:endParaRPr lang="en-US" dirty="0"/>
          </a:p>
          <a:p>
            <a:r>
              <a:rPr lang="en-US" u="sng" dirty="0"/>
              <a:t>2018 Notes: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1738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baseline="0" dirty="0"/>
              <a:t>P2 stronger than P1</a:t>
            </a:r>
          </a:p>
          <a:p>
            <a:r>
              <a:rPr lang="en-US" dirty="0"/>
              <a:t>Choosing stronger user first is more practical for implementation</a:t>
            </a:r>
          </a:p>
          <a:p>
            <a:r>
              <a:rPr lang="en-US" dirty="0"/>
              <a:t>Choosing weaker user first gives better rate fairness </a:t>
            </a:r>
          </a:p>
          <a:p>
            <a:endParaRPr lang="en-US" b="1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351A7C-90E9-554D-A49E-F8C9147B92F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1672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Building on Shannon Capacity of a single link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3623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351A7C-90E9-554D-A49E-F8C9147B92F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6654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explain</a:t>
            </a:r>
            <a:r>
              <a:rPr lang="en-US" baseline="0"/>
              <a:t> on board X’s and O’s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96B0B0-FD20-F647-B9DA-44630A60ADE9}" type="slidenum">
              <a:rPr lang="en-US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6977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Building on Shannon Capacity of a single link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3630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12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Today we’re going to GENERALIZE this to beyond simple links.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994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2917A2-35ED-4647-9575-AC9685FB0213}" type="slidenum">
              <a:rPr lang="en-US"/>
              <a:pPr/>
              <a:t>3</a:t>
            </a:fld>
            <a:endParaRPr lang="en-US"/>
          </a:p>
        </p:txBody>
      </p:sp>
      <p:sp>
        <p:nvSpPr>
          <p:cNvPr id="478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8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5511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Building on Shannon Capacity of a single link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8176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Two concurrent sender radios; one receiver radio.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1" dirty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Note: No radio channel, but we can model that as different powers transmitted.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351A7C-90E9-554D-A49E-F8C9147B92F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7604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TRADEOFF E.G.: in OFDM you vary the number of subcarriers you give to each user.  TDMA, vary timeslots.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8588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Plotting</a:t>
            </a:r>
            <a:r>
              <a:rPr lang="en-US" b="1" baseline="0" dirty="0"/>
              <a:t> rates on both axes: rate region</a:t>
            </a:r>
          </a:p>
          <a:p>
            <a:r>
              <a:rPr lang="en-US" b="1" dirty="0"/>
              <a:t>&gt;&gt;&gt; </a:t>
            </a:r>
            <a:r>
              <a:rPr lang="en-US" dirty="0"/>
              <a:t>R1 less than p2p</a:t>
            </a:r>
            <a:r>
              <a:rPr lang="en-US" baseline="0" dirty="0"/>
              <a:t> link w/o other user</a:t>
            </a:r>
          </a:p>
          <a:p>
            <a:r>
              <a:rPr lang="en-US" baseline="0" dirty="0"/>
              <a:t>&gt;&gt;&gt; R2 less than p2p link w/o other user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351A7C-90E9-554D-A49E-F8C9147B92F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4410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&gt;&gt;&gt; R1 + R2 cannot exceed capacity of a p2p link with sum of the two users’ power.</a:t>
            </a:r>
          </a:p>
          <a:p>
            <a:r>
              <a:rPr lang="en-US" baseline="0" dirty="0"/>
              <a:t>(Otherwise, an interfering user would increase capacity).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3600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So the capacity region looks like this.</a:t>
            </a:r>
          </a:p>
          <a:p>
            <a:r>
              <a:rPr lang="en-US" baseline="0" dirty="0"/>
              <a:t>&gt;&gt;&gt; Surprising part is we can operate HERE.</a:t>
            </a:r>
          </a:p>
          <a:p>
            <a:r>
              <a:rPr lang="en-US" baseline="0" dirty="0"/>
              <a:t>MAX RATE for USER 1, good rate for USER 2.</a:t>
            </a:r>
          </a:p>
          <a:p>
            <a:r>
              <a:rPr lang="en-US" baseline="0" dirty="0"/>
              <a:t>DECODE USER 2, treating USER 1 like interference.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351A7C-90E9-554D-A49E-F8C9147B92F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5075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85800"/>
            <a:ext cx="8382000" cy="1905000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>
            <a:lvl1pPr marL="0" indent="0" algn="ctr">
              <a:buNone/>
              <a:defRPr sz="28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7" name="Picture 6" descr="Princeton_shield.tif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169050" y="2971800"/>
            <a:ext cx="805900" cy="1018171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152400" y="4343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9394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Only, Black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52400" y="178755"/>
            <a:ext cx="8763000" cy="6298245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3200" b="1">
                <a:solidFill>
                  <a:schemeClr val="bg1"/>
                </a:solidFill>
              </a:defRPr>
            </a:lvl2pPr>
            <a:lvl3pPr marL="914400" indent="0" algn="ctr">
              <a:buNone/>
              <a:defRPr sz="3200" b="1">
                <a:solidFill>
                  <a:schemeClr val="bg1"/>
                </a:solidFill>
              </a:defRPr>
            </a:lvl3pPr>
            <a:lvl4pPr marL="1371600" indent="0" algn="ctr">
              <a:buNone/>
              <a:defRPr sz="3200" b="1">
                <a:solidFill>
                  <a:schemeClr val="bg1"/>
                </a:solidFill>
              </a:defRPr>
            </a:lvl4pPr>
            <a:lvl5pPr marL="1828800" indent="0" algn="ctr">
              <a:buNone/>
              <a:defRPr sz="32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07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, Black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242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6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ct val="80000"/>
              </a:lnSpc>
              <a:defRPr sz="3600" spc="-10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6650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187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5425" y="1470346"/>
            <a:ext cx="4340375" cy="487743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1470346"/>
            <a:ext cx="4263565" cy="487743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00562-6296-9E41-94C7-4DAE5BF4E4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59364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ct val="80000"/>
              </a:lnSpc>
              <a:defRPr sz="3600" spc="-10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7573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34AC4-E5A6-0446-ADDB-6CB25A5DDD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6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ct val="80000"/>
              </a:lnSpc>
              <a:defRPr sz="3600" spc="-10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3722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087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BDEDE-40D3-1C4C-B3CB-CF078D2D5C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66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0B851-7313-6B4B-90F0-D21AC23BC8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78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, Black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400">
                <a:solidFill>
                  <a:schemeClr val="bg1"/>
                </a:solidFill>
              </a:defRPr>
            </a:lvl4pPr>
            <a:lvl5pPr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6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ct val="80000"/>
              </a:lnSpc>
              <a:defRPr spc="-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2922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47800"/>
            <a:ext cx="8763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553200"/>
            <a:ext cx="2133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1400" b="1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fld id="{62406363-7E77-DB4B-97E5-317AD9418D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213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hdr="0" ft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9pPr>
    </p:titleStyle>
    <p:bodyStyle>
      <a:lvl1pPr marL="342900" indent="-342900" algn="l" defTabSz="457200" rtl="0" eaLnBrk="1" fontAlgn="base" hangingPunct="1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defTabSz="457200" rtl="0" eaLnBrk="1" fontAlgn="base" hangingPunct="1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2pPr>
      <a:lvl3pPr marL="1143000" indent="-228600" algn="l" defTabSz="457200" rtl="0" eaLnBrk="1" fontAlgn="base" hangingPunct="1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3pPr>
      <a:lvl4pPr marL="1600200" indent="-228600" algn="l" defTabSz="457200" rtl="0" eaLnBrk="1" fontAlgn="base" hangingPunct="1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4pPr>
      <a:lvl5pPr marL="2057400" indent="-228600" algn="l" defTabSz="457200" rtl="0" eaLnBrk="1" fontAlgn="base" hangingPunct="1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»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.png"/><Relationship Id="rId5" Type="http://schemas.openxmlformats.org/officeDocument/2006/relationships/image" Target="../media/image14.png"/><Relationship Id="rId4" Type="http://schemas.openxmlformats.org/officeDocument/2006/relationships/image" Target="../media/image10.png"/><Relationship Id="rId9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(null)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6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119BBA-E737-8248-A2DB-9BA392C9BC8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Multiuser Communication</a:t>
            </a:r>
            <a:br>
              <a:rPr lang="en-US" dirty="0"/>
            </a:br>
            <a:r>
              <a:rPr lang="en-US" dirty="0"/>
              <a:t>and Capacity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C110AB-3E3E-044D-8B65-432E4263B1C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>
            <a:normAutofit/>
          </a:bodyPr>
          <a:lstStyle/>
          <a:p>
            <a:r>
              <a:rPr lang="en-US" dirty="0"/>
              <a:t>COS 463 </a:t>
            </a:r>
            <a:r>
              <a:rPr lang="en-US" i="1" dirty="0"/>
              <a:t>Wireless Networks</a:t>
            </a:r>
          </a:p>
          <a:p>
            <a:r>
              <a:rPr lang="en-US" dirty="0"/>
              <a:t>Lecture 19</a:t>
            </a:r>
          </a:p>
          <a:p>
            <a:r>
              <a:rPr lang="en-US" b="1" dirty="0"/>
              <a:t>Kyle Jamieson</a:t>
            </a:r>
          </a:p>
        </p:txBody>
      </p:sp>
    </p:spTree>
    <p:extLst>
      <p:ext uri="{BB962C8B-B14F-4D97-AF65-F5344CB8AC3E}">
        <p14:creationId xmlns:p14="http://schemas.microsoft.com/office/powerpoint/2010/main" val="17888529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dirty="0"/>
              <a:t>Successive Interference Cancellation (SIC)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11300"/>
            <a:ext cx="8763000" cy="4755973"/>
          </a:xfrm>
        </p:spPr>
        <p:txBody>
          <a:bodyPr>
            <a:normAutofit/>
          </a:bodyPr>
          <a:lstStyle/>
          <a:p>
            <a:r>
              <a:rPr lang="en-US" dirty="0"/>
              <a:t>Receiver decodes information from both senders in three stages:</a:t>
            </a:r>
          </a:p>
          <a:p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Decode data of user 2, </a:t>
            </a:r>
            <a:r>
              <a:rPr lang="en-US" b="1" dirty="0">
                <a:solidFill>
                  <a:srgbClr val="FF6600"/>
                </a:solidFill>
              </a:rPr>
              <a:t>treating signal from user 1 as noise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Reconstruct user 2’s signal (</a:t>
            </a:r>
            <a:r>
              <a:rPr lang="en-US" b="1" i="1" dirty="0">
                <a:solidFill>
                  <a:srgbClr val="0070C0"/>
                </a:solidFill>
              </a:rPr>
              <a:t>x’</a:t>
            </a:r>
            <a:r>
              <a:rPr lang="en-US" b="1" baseline="-25000" dirty="0">
                <a:solidFill>
                  <a:srgbClr val="0070C0"/>
                </a:solidFill>
              </a:rPr>
              <a:t>2</a:t>
            </a:r>
            <a:r>
              <a:rPr lang="en-US" b="1" dirty="0">
                <a:solidFill>
                  <a:srgbClr val="0070C0"/>
                </a:solidFill>
              </a:rPr>
              <a:t>[</a:t>
            </a:r>
            <a:r>
              <a:rPr lang="en-US" b="1" i="1" dirty="0">
                <a:solidFill>
                  <a:srgbClr val="0070C0"/>
                </a:solidFill>
              </a:rPr>
              <a:t>m</a:t>
            </a:r>
            <a:r>
              <a:rPr lang="en-US" b="1" dirty="0">
                <a:solidFill>
                  <a:srgbClr val="0070C0"/>
                </a:solidFill>
              </a:rPr>
              <a:t>]</a:t>
            </a:r>
            <a:r>
              <a:rPr lang="en-US" dirty="0"/>
              <a:t>) from decoded data and subtract from aggregate received signal </a:t>
            </a:r>
            <a:r>
              <a:rPr lang="en-US" i="1" dirty="0"/>
              <a:t>y</a:t>
            </a:r>
            <a:r>
              <a:rPr lang="en-US" dirty="0"/>
              <a:t>[</a:t>
            </a:r>
            <a:r>
              <a:rPr lang="en-US" i="1" dirty="0"/>
              <a:t>m</a:t>
            </a:r>
            <a:r>
              <a:rPr lang="en-US" dirty="0"/>
              <a:t>], </a:t>
            </a:r>
            <a:r>
              <a:rPr lang="en-US" b="1" dirty="0">
                <a:solidFill>
                  <a:srgbClr val="008000"/>
                </a:solidFill>
              </a:rPr>
              <a:t>cancelling it:</a:t>
            </a:r>
          </a:p>
          <a:p>
            <a:pPr marL="400050" lvl="1" indent="0">
              <a:buNone/>
            </a:pPr>
            <a:r>
              <a:rPr lang="en-US" i="1" dirty="0"/>
              <a:t>		y’ </a:t>
            </a:r>
            <a:r>
              <a:rPr lang="en-US" dirty="0"/>
              <a:t>[</a:t>
            </a:r>
            <a:r>
              <a:rPr lang="en-US" i="1" dirty="0"/>
              <a:t>m</a:t>
            </a:r>
            <a:r>
              <a:rPr lang="en-US" dirty="0"/>
              <a:t>] = </a:t>
            </a:r>
            <a:r>
              <a:rPr lang="en-US" i="1" dirty="0"/>
              <a:t>y </a:t>
            </a:r>
            <a:r>
              <a:rPr lang="en-US" dirty="0"/>
              <a:t>[</a:t>
            </a:r>
            <a:r>
              <a:rPr lang="en-US" i="1" dirty="0"/>
              <a:t>m</a:t>
            </a:r>
            <a:r>
              <a:rPr lang="en-US" dirty="0"/>
              <a:t>] − </a:t>
            </a:r>
            <a:r>
              <a:rPr lang="en-US" b="1" i="1" dirty="0">
                <a:solidFill>
                  <a:srgbClr val="0070C0"/>
                </a:solidFill>
              </a:rPr>
              <a:t>x’</a:t>
            </a:r>
            <a:r>
              <a:rPr lang="en-US" b="1" baseline="-25000" dirty="0">
                <a:solidFill>
                  <a:srgbClr val="0070C0"/>
                </a:solidFill>
              </a:rPr>
              <a:t>2</a:t>
            </a:r>
            <a:r>
              <a:rPr lang="en-US" b="1" dirty="0">
                <a:solidFill>
                  <a:srgbClr val="0070C0"/>
                </a:solidFill>
              </a:rPr>
              <a:t>[</a:t>
            </a:r>
            <a:r>
              <a:rPr lang="en-US" b="1" i="1" dirty="0">
                <a:solidFill>
                  <a:srgbClr val="0070C0"/>
                </a:solidFill>
              </a:rPr>
              <a:t>m</a:t>
            </a:r>
            <a:r>
              <a:rPr lang="en-US" b="1" dirty="0">
                <a:solidFill>
                  <a:srgbClr val="0070C0"/>
                </a:solidFill>
              </a:rPr>
              <a:t>]</a:t>
            </a:r>
          </a:p>
          <a:p>
            <a:pPr marL="400050" lvl="1" indent="0">
              <a:buNone/>
            </a:pPr>
            <a:r>
              <a:rPr lang="en-US" i="1" dirty="0"/>
              <a:t>			  </a:t>
            </a:r>
            <a:r>
              <a:rPr lang="en-US" dirty="0"/>
              <a:t>= </a:t>
            </a:r>
            <a:r>
              <a:rPr lang="en-US" i="1" dirty="0"/>
              <a:t>x</a:t>
            </a:r>
            <a:r>
              <a:rPr lang="en-US" baseline="-25000" dirty="0"/>
              <a:t>1</a:t>
            </a:r>
            <a:r>
              <a:rPr lang="en-US" dirty="0"/>
              <a:t>[</a:t>
            </a:r>
            <a:r>
              <a:rPr lang="en-US" i="1" dirty="0"/>
              <a:t>m</a:t>
            </a:r>
            <a:r>
              <a:rPr lang="en-US" dirty="0"/>
              <a:t>] +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</a:t>
            </a: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x</a:t>
            </a:r>
            <a:r>
              <a:rPr lang="en-US" baseline="-25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[</a:t>
            </a: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] – </a:t>
            </a: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x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’</a:t>
            </a:r>
            <a:r>
              <a:rPr lang="en-US" baseline="-25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[</a:t>
            </a: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]) </a:t>
            </a:r>
            <a:r>
              <a:rPr lang="en-US" dirty="0"/>
              <a:t>+ </a:t>
            </a:r>
            <a:r>
              <a:rPr lang="en-US" i="1" dirty="0"/>
              <a:t>w</a:t>
            </a:r>
            <a:r>
              <a:rPr lang="en-US" dirty="0"/>
              <a:t>[</a:t>
            </a:r>
            <a:r>
              <a:rPr lang="en-US" i="1" dirty="0"/>
              <a:t>m</a:t>
            </a:r>
            <a:r>
              <a:rPr lang="en-US" dirty="0"/>
              <a:t>]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 startAt="3"/>
            </a:pPr>
            <a:r>
              <a:rPr lang="en-US" dirty="0"/>
              <a:t>Decode user 1’s signal from y’[m]</a:t>
            </a:r>
          </a:p>
        </p:txBody>
      </p:sp>
    </p:spTree>
    <p:extLst>
      <p:ext uri="{BB962C8B-B14F-4D97-AF65-F5344CB8AC3E}">
        <p14:creationId xmlns:p14="http://schemas.microsoft.com/office/powerpoint/2010/main" val="16117316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nip Single Corner Rectangle 19"/>
          <p:cNvSpPr/>
          <p:nvPr/>
        </p:nvSpPr>
        <p:spPr>
          <a:xfrm>
            <a:off x="2893647" y="2522301"/>
            <a:ext cx="1328475" cy="2913986"/>
          </a:xfrm>
          <a:prstGeom prst="snip1Rect">
            <a:avLst>
              <a:gd name="adj" fmla="val 50000"/>
            </a:avLst>
          </a:prstGeom>
          <a:solidFill>
            <a:schemeClr val="tx2">
              <a:lumMod val="40000"/>
              <a:lumOff val="6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SIC:</a:t>
            </a:r>
            <a:r>
              <a:rPr lang="en-US" dirty="0"/>
              <a:t> </a:t>
            </a:r>
            <a:r>
              <a:rPr lang="en-US" sz="3600" dirty="0"/>
              <a:t>Choice of User Order</a:t>
            </a:r>
            <a:endParaRPr lang="en-US" sz="3600" i="1" dirty="0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2893647" y="1834161"/>
            <a:ext cx="0" cy="360212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2893647" y="5436287"/>
            <a:ext cx="359082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802536" y="1417638"/>
                <a:ext cx="208377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latin typeface="Arial Regular"/>
                  </a:rPr>
                  <a:t>User 2’s rate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𝑹</m:t>
                        </m:r>
                      </m:e>
                      <m:sub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endParaRPr lang="en-US" sz="2000" baseline="-25000" dirty="0">
                  <a:latin typeface="Arial Regular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536" y="1417638"/>
                <a:ext cx="2083776" cy="400110"/>
              </a:xfrm>
              <a:prstGeom prst="rect">
                <a:avLst/>
              </a:prstGeom>
              <a:blipFill>
                <a:blip r:embed="rId3"/>
                <a:stretch>
                  <a:fillRect l="-1818" t="-9375" b="-2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341574" y="5528733"/>
                <a:ext cx="214308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latin typeface="Arial Regular"/>
                  </a:rPr>
                  <a:t>User 1’s rate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𝑹</m:t>
                        </m:r>
                      </m:e>
                      <m:sub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endParaRPr lang="en-US" sz="2000" baseline="-25000" dirty="0">
                  <a:latin typeface="Arial Regular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1574" y="5528733"/>
                <a:ext cx="2143087" cy="400110"/>
              </a:xfrm>
              <a:prstGeom prst="rect">
                <a:avLst/>
              </a:prstGeom>
              <a:blipFill>
                <a:blip r:embed="rId4"/>
                <a:stretch>
                  <a:fillRect l="-588" t="-6061" b="-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/>
          <p:cNvCxnSpPr>
            <a:cxnSpLocks/>
          </p:cNvCxnSpPr>
          <p:nvPr/>
        </p:nvCxnSpPr>
        <p:spPr>
          <a:xfrm>
            <a:off x="2893647" y="2522301"/>
            <a:ext cx="925974" cy="0"/>
          </a:xfrm>
          <a:prstGeom prst="line">
            <a:avLst/>
          </a:prstGeom>
          <a:ln w="38100">
            <a:solidFill>
              <a:schemeClr val="tx1"/>
            </a:solidFill>
            <a:prstDash val="solid"/>
            <a:headEnd type="oval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cxnSpLocks/>
          </p:cNvCxnSpPr>
          <p:nvPr/>
        </p:nvCxnSpPr>
        <p:spPr>
          <a:xfrm>
            <a:off x="4222122" y="2944024"/>
            <a:ext cx="0" cy="2492263"/>
          </a:xfrm>
          <a:prstGeom prst="line">
            <a:avLst/>
          </a:prstGeom>
          <a:ln w="38100">
            <a:solidFill>
              <a:schemeClr val="tx1"/>
            </a:solidFill>
            <a:prstDash val="solid"/>
            <a:headEnd type="none"/>
            <a:tailEnd type="oval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2700000">
            <a:off x="2629520" y="3372489"/>
            <a:ext cx="3590820" cy="0"/>
          </a:xfrm>
          <a:prstGeom prst="line">
            <a:avLst/>
          </a:prstGeom>
          <a:ln w="38100">
            <a:solidFill>
              <a:schemeClr val="tx1"/>
            </a:solidFill>
            <a:prstDash val="solid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F94E060-C0E9-A744-82C4-3986FEDEAE9B}"/>
                  </a:ext>
                </a:extLst>
              </p:cNvPr>
              <p:cNvSpPr txBox="1"/>
              <p:nvPr/>
            </p:nvSpPr>
            <p:spPr>
              <a:xfrm>
                <a:off x="3777857" y="5691867"/>
                <a:ext cx="1617751" cy="6749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1" i="1" smtClean="0">
                              <a:latin typeface="Cambria Math" panose="02040503050406030204" pitchFamily="18" charset="0"/>
                              <a:cs typeface="Arial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  <a:cs typeface="Arial" charset="0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cs typeface="Arial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cs typeface="Arial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  <a:cs typeface="Arial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cs typeface="Arial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cs typeface="Arial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  <a:cs typeface="Arial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charset="0"/>
                                        </a:rPr>
                                        <m:t>𝜎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cs typeface="Arial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F94E060-C0E9-A744-82C4-3986FEDEAE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7857" y="5691867"/>
                <a:ext cx="1617751" cy="67499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7544BA9C-1E44-084A-89F5-7BB4CFFD0D6D}"/>
                  </a:ext>
                </a:extLst>
              </p:cNvPr>
              <p:cNvSpPr txBox="1"/>
              <p:nvPr/>
            </p:nvSpPr>
            <p:spPr>
              <a:xfrm>
                <a:off x="1220433" y="2184803"/>
                <a:ext cx="1673215" cy="6749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1" i="1" smtClean="0">
                              <a:latin typeface="Cambria Math" panose="02040503050406030204" pitchFamily="18" charset="0"/>
                              <a:cs typeface="Arial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  <a:cs typeface="Arial" charset="0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cs typeface="Arial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cs typeface="Arial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  <a:cs typeface="Arial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cs typeface="Arial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cs typeface="Arial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  <a:cs typeface="Arial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charset="0"/>
                                        </a:rPr>
                                        <m:t>𝜎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cs typeface="Arial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7544BA9C-1E44-084A-89F5-7BB4CFFD0D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0433" y="2184803"/>
                <a:ext cx="1673215" cy="67499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68E5672E-AEA9-3244-BE96-578A6AD772F5}"/>
                  </a:ext>
                </a:extLst>
              </p:cNvPr>
              <p:cNvSpPr txBox="1"/>
              <p:nvPr/>
            </p:nvSpPr>
            <p:spPr>
              <a:xfrm>
                <a:off x="5201405" y="3014115"/>
                <a:ext cx="3377078" cy="674993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cs typeface="Arial" charset="0"/>
                            </a:rPr>
                            <m:t>𝑅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cs typeface="Arial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cs typeface="Arial" charset="0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cs typeface="Arial" charset="0"/>
                            </a:rPr>
                            <m:t>𝑅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cs typeface="Arial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cs typeface="Arial" charset="0"/>
                        </a:rPr>
                        <m:t>&lt;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  <a:cs typeface="Arial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  <a:cs typeface="Arial" charset="0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cs typeface="Arial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cs typeface="Arial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  <a:cs typeface="Arial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cs typeface="Arial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cs typeface="Arial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cs typeface="Arial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  <a:cs typeface="Arial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cs typeface="Arial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cs typeface="Arial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  <a:cs typeface="Arial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charset="0"/>
                                        </a:rPr>
                                        <m:t>𝜎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cs typeface="Arial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US" b="0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68E5672E-AEA9-3244-BE96-578A6AD772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1405" y="3014115"/>
                <a:ext cx="3377078" cy="67499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Curved Connector 26"/>
          <p:cNvCxnSpPr>
            <a:cxnSpLocks/>
          </p:cNvCxnSpPr>
          <p:nvPr/>
        </p:nvCxnSpPr>
        <p:spPr>
          <a:xfrm flipH="1">
            <a:off x="4890212" y="3452357"/>
            <a:ext cx="388407" cy="281460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" name="Group 2">
            <a:extLst>
              <a:ext uri="{FF2B5EF4-FFF2-40B4-BE49-F238E27FC236}">
                <a16:creationId xmlns:a16="http://schemas.microsoft.com/office/drawing/2014/main" id="{5F2FEC32-414E-0749-A308-E227983D2403}"/>
              </a:ext>
            </a:extLst>
          </p:cNvPr>
          <p:cNvGrpSpPr/>
          <p:nvPr/>
        </p:nvGrpSpPr>
        <p:grpSpPr>
          <a:xfrm>
            <a:off x="771153" y="2842252"/>
            <a:ext cx="3881452" cy="727611"/>
            <a:chOff x="771153" y="2842252"/>
            <a:chExt cx="3881452" cy="727611"/>
          </a:xfrm>
        </p:grpSpPr>
        <p:sp>
          <p:nvSpPr>
            <p:cNvPr id="7" name="Left Arrow 6">
              <a:extLst>
                <a:ext uri="{FF2B5EF4-FFF2-40B4-BE49-F238E27FC236}">
                  <a16:creationId xmlns:a16="http://schemas.microsoft.com/office/drawing/2014/main" id="{F9BE1D80-F5C5-EE48-A928-675C9D22074C}"/>
                </a:ext>
              </a:extLst>
            </p:cNvPr>
            <p:cNvSpPr/>
            <p:nvPr/>
          </p:nvSpPr>
          <p:spPr>
            <a:xfrm rot="18900000">
              <a:off x="4255501" y="2842252"/>
              <a:ext cx="397104" cy="292962"/>
            </a:xfrm>
            <a:prstGeom prst="leftArrow">
              <a:avLst/>
            </a:prstGeom>
            <a:solidFill>
              <a:srgbClr val="FFFF99"/>
            </a:solidFill>
            <a:ln w="19050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b="0" dirty="0">
                <a:solidFill>
                  <a:schemeClr val="tx1"/>
                </a:solidFill>
                <a:latin typeface="+mn-lt"/>
              </a:endParaRPr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7ECD24BB-29DB-E34F-B53B-0364344632A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893647" y="3175000"/>
              <a:ext cx="1328476" cy="0"/>
            </a:xfrm>
            <a:prstGeom prst="line">
              <a:avLst/>
            </a:prstGeom>
            <a:ln w="34925">
              <a:prstDash val="sysDash"/>
              <a:headEnd type="oval" w="med" len="med"/>
              <a:tailEnd type="none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52E555D5-BE5B-D748-A098-87691396F872}"/>
                    </a:ext>
                  </a:extLst>
                </p:cNvPr>
                <p:cNvSpPr txBox="1"/>
                <p:nvPr/>
              </p:nvSpPr>
              <p:spPr>
                <a:xfrm>
                  <a:off x="771153" y="2851012"/>
                  <a:ext cx="2111924" cy="71885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en-US" b="1" i="1" smtClean="0">
                                <a:latin typeface="Cambria Math" panose="02040503050406030204" pitchFamily="18" charset="0"/>
                                <a:cs typeface="Arial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  <a:cs typeface="Arial" charset="0"/>
                              </a:rPr>
                              <m:t>log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cs typeface="Arial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charset="0"/>
                                  </a:rPr>
                                  <m:t>1+</m:t>
                                </m:r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cs typeface="Arial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  <a:cs typeface="Arial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  <a:cs typeface="Arial" charset="0"/>
                                          </a:rPr>
                                          <m:t>𝑃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  <a:cs typeface="Arial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  <a:cs typeface="Arial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  <a:cs typeface="Arial" charset="0"/>
                                          </a:rPr>
                                          <m:t>𝑃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  <a:cs typeface="Arial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sSup>
                                      <m:sSupPr>
                                        <m:ctrlPr>
                                          <a:rPr lang="en-US" b="0" i="1">
                                            <a:latin typeface="Cambria Math" panose="02040503050406030204" pitchFamily="18" charset="0"/>
                                            <a:cs typeface="Arial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  <a:cs typeface="Arial" charset="0"/>
                                          </a:rPr>
                                          <m:t>+</m:t>
                                        </m:r>
                                        <m:r>
                                          <a:rPr lang="en-US" b="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Arial" charset="0"/>
                                          </a:rPr>
                                          <m:t>𝜎</m:t>
                                        </m:r>
                                      </m:e>
                                      <m:sup>
                                        <m:r>
                                          <a:rPr lang="en-US" b="0" i="1">
                                            <a:latin typeface="Cambria Math" panose="02040503050406030204" pitchFamily="18" charset="0"/>
                                            <a:cs typeface="Arial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</m:e>
                            </m:d>
                          </m:e>
                        </m:func>
                      </m:oMath>
                    </m:oMathPara>
                  </a14:m>
                  <a:endParaRPr lang="en-US" dirty="0"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</mc:Choice>
          <mc:Fallback xmlns=""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52E555D5-BE5B-D748-A098-87691396F87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71153" y="2851012"/>
                  <a:ext cx="2111924" cy="718851"/>
                </a:xfrm>
                <a:prstGeom prst="rect">
                  <a:avLst/>
                </a:prstGeom>
                <a:blipFill>
                  <a:blip r:embed="rId8"/>
                  <a:stretch>
                    <a:fillRect l="-59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2B7C7382-67AB-1940-A3A2-04668E73958F}"/>
              </a:ext>
            </a:extLst>
          </p:cNvPr>
          <p:cNvCxnSpPr>
            <a:cxnSpLocks/>
          </p:cNvCxnSpPr>
          <p:nvPr/>
        </p:nvCxnSpPr>
        <p:spPr>
          <a:xfrm>
            <a:off x="3561738" y="2522301"/>
            <a:ext cx="0" cy="2913986"/>
          </a:xfrm>
          <a:prstGeom prst="line">
            <a:avLst/>
          </a:prstGeom>
          <a:ln w="34925">
            <a:solidFill>
              <a:schemeClr val="bg1">
                <a:lumMod val="50000"/>
              </a:schemeClr>
            </a:solidFill>
            <a:prstDash val="sysDash"/>
            <a:headEnd type="oval" w="med" len="med"/>
            <a:tailEnd type="non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C4A2F31D-00A8-BF45-9EF5-CBE34E7EE2E8}"/>
                  </a:ext>
                </a:extLst>
              </p:cNvPr>
              <p:cNvSpPr txBox="1"/>
              <p:nvPr/>
            </p:nvSpPr>
            <p:spPr>
              <a:xfrm>
                <a:off x="1602966" y="5646256"/>
                <a:ext cx="2174891" cy="7188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1" i="1" smtClean="0">
                              <a:latin typeface="Cambria Math" panose="02040503050406030204" pitchFamily="18" charset="0"/>
                              <a:cs typeface="Arial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  <a:cs typeface="Arial" charset="0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cs typeface="Arial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cs typeface="Arial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  <a:cs typeface="Arial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cs typeface="Arial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cs typeface="Arial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  <a:cs typeface="Arial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cs typeface="Arial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cs typeface="Arial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cs typeface="Arial" charset="0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  <a:cs typeface="Arial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charset="0"/>
                                        </a:rPr>
                                        <m:t>𝜎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cs typeface="Arial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C4A2F31D-00A8-BF45-9EF5-CBE34E7EE2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2966" y="5646256"/>
                <a:ext cx="2174891" cy="718851"/>
              </a:xfrm>
              <a:prstGeom prst="rect">
                <a:avLst/>
              </a:prstGeom>
              <a:blipFill>
                <a:blip r:embed="rId9"/>
                <a:stretch>
                  <a:fillRect l="-581" b="-1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Curved Connector 26">
            <a:extLst>
              <a:ext uri="{FF2B5EF4-FFF2-40B4-BE49-F238E27FC236}">
                <a16:creationId xmlns:a16="http://schemas.microsoft.com/office/drawing/2014/main" id="{7536B53E-911A-C04B-9D33-49A69E55699C}"/>
              </a:ext>
            </a:extLst>
          </p:cNvPr>
          <p:cNvCxnSpPr>
            <a:cxnSpLocks/>
          </p:cNvCxnSpPr>
          <p:nvPr/>
        </p:nvCxnSpPr>
        <p:spPr>
          <a:xfrm flipV="1">
            <a:off x="3304874" y="5458505"/>
            <a:ext cx="253010" cy="397142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Curved Connector 26">
            <a:extLst>
              <a:ext uri="{FF2B5EF4-FFF2-40B4-BE49-F238E27FC236}">
                <a16:creationId xmlns:a16="http://schemas.microsoft.com/office/drawing/2014/main" id="{7B437A86-5659-3749-AF06-26B0F0F4B65F}"/>
              </a:ext>
            </a:extLst>
          </p:cNvPr>
          <p:cNvCxnSpPr>
            <a:cxnSpLocks/>
          </p:cNvCxnSpPr>
          <p:nvPr/>
        </p:nvCxnSpPr>
        <p:spPr>
          <a:xfrm flipV="1">
            <a:off x="4171666" y="5493995"/>
            <a:ext cx="38411" cy="372535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6067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B9834C5-CC0B-204D-9DA6-A5100C4CE2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2400" y="1612900"/>
            <a:ext cx="4953000" cy="48006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b="1" dirty="0"/>
              <a:t>CDMA:</a:t>
            </a:r>
            <a:r>
              <a:rPr lang="en-US" dirty="0"/>
              <a:t> Every user decoded treating the other users as noise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Achieves </a:t>
            </a:r>
            <a:r>
              <a:rPr lang="en-US" b="1" dirty="0"/>
              <a:t>Point C</a:t>
            </a:r>
          </a:p>
          <a:p>
            <a:pPr lvl="2">
              <a:lnSpc>
                <a:spcPct val="100000"/>
              </a:lnSpc>
            </a:pPr>
            <a:r>
              <a:rPr lang="en-US" b="1" dirty="0">
                <a:solidFill>
                  <a:srgbClr val="FF0000"/>
                </a:solidFill>
              </a:rPr>
              <a:t>But, User 1 starves</a:t>
            </a:r>
          </a:p>
          <a:p>
            <a:pPr>
              <a:lnSpc>
                <a:spcPct val="100000"/>
              </a:lnSpc>
            </a:pPr>
            <a:endParaRPr lang="en-US" dirty="0"/>
          </a:p>
          <a:p>
            <a:pPr>
              <a:lnSpc>
                <a:spcPct val="100000"/>
              </a:lnSpc>
            </a:pPr>
            <a:endParaRPr lang="en-US" dirty="0"/>
          </a:p>
          <a:p>
            <a:pPr>
              <a:lnSpc>
                <a:spcPct val="100000"/>
              </a:lnSpc>
            </a:pPr>
            <a:r>
              <a:rPr lang="en-US" b="1" dirty="0"/>
              <a:t>CDMA power control: </a:t>
            </a:r>
            <a:r>
              <a:rPr lang="en-US" dirty="0"/>
              <a:t>Reduce power of the strong user</a:t>
            </a:r>
          </a:p>
          <a:p>
            <a:pPr lvl="1">
              <a:lnSpc>
                <a:spcPct val="100000"/>
              </a:lnSpc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Achieves Point 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6E49968-7BFB-B74B-AF1D-37AE123F1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8666C59-AD2E-5A42-AE57-5BF772DDEE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 with CDMA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899BBBB-F2B7-5442-A176-C651098A12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358900"/>
            <a:ext cx="3810000" cy="505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9221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CF3B11F3-6350-6842-83F6-9160F0730FF8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10473" y="1470025"/>
            <a:ext cx="3630428" cy="487838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6">
                <a:extLst>
                  <a:ext uri="{FF2B5EF4-FFF2-40B4-BE49-F238E27FC236}">
                    <a16:creationId xmlns:a16="http://schemas.microsoft.com/office/drawing/2014/main" id="{3D9D2813-DFB0-0042-AE01-E4BAED31ACEB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:r>
                  <a:rPr lang="en-US" dirty="0"/>
                  <a:t>Allocate </a:t>
                </a:r>
                <a:r>
                  <a:rPr lang="en-US" b="1" dirty="0"/>
                  <a:t>α</a:t>
                </a:r>
                <a:r>
                  <a:rPr lang="en-US" dirty="0"/>
                  <a:t> time- or frequency-fraction to </a:t>
                </a:r>
                <a:r>
                  <a:rPr lang="en-US" b="1" dirty="0"/>
                  <a:t>User 1;</a:t>
                </a:r>
                <a:r>
                  <a:rPr lang="en-US" dirty="0"/>
                  <a:t> </a:t>
                </a:r>
                <a:r>
                  <a:rPr lang="en-US" b="1" dirty="0"/>
                  <a:t>1 −</a:t>
                </a:r>
                <a:r>
                  <a:rPr lang="en-US" dirty="0"/>
                  <a:t> </a:t>
                </a:r>
                <a:r>
                  <a:rPr lang="en-US" b="1" dirty="0"/>
                  <a:t>α </a:t>
                </a:r>
                <a:r>
                  <a:rPr lang="en-US" dirty="0"/>
                  <a:t>to</a:t>
                </a:r>
                <a:r>
                  <a:rPr lang="en-US" b="1" dirty="0"/>
                  <a:t> User 2</a:t>
                </a:r>
              </a:p>
              <a:p>
                <a:endParaRPr lang="en-US" b="1" dirty="0"/>
              </a:p>
              <a:p>
                <a:r>
                  <a:rPr lang="en-US" dirty="0"/>
                  <a:t>Scale each user’s power according to allocated proportion</a:t>
                </a:r>
              </a:p>
              <a:p>
                <a:endParaRPr lang="en-US" dirty="0"/>
              </a:p>
              <a:p>
                <a:r>
                  <a:rPr lang="en-US" dirty="0"/>
                  <a:t>User 1 maximum rate: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func>
                      <m:func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d>
                          <m:dPr>
                            <m:ctrlPr>
                              <a:rPr 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1+</m:t>
                            </m:r>
                            <m:f>
                              <m:f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𝛼</m:t>
                                </m:r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𝜎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</m:e>
                        </m:d>
                      </m:e>
                    </m:func>
                  </m:oMath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User 2 maximum rate: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(1−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(1−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𝛼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)</m:t>
                                  </m:r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𝜎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Content Placeholder 6">
                <a:extLst>
                  <a:ext uri="{FF2B5EF4-FFF2-40B4-BE49-F238E27FC236}">
                    <a16:creationId xmlns:a16="http://schemas.microsoft.com/office/drawing/2014/main" id="{3D9D2813-DFB0-0042-AE01-E4BAED31ACE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3"/>
                <a:stretch>
                  <a:fillRect l="-2967" t="-2338" r="-2374" b="-5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3317F03-B51E-D849-9BF5-5EE849F55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7DF1D7F-B283-F242-8998-70F199468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 with TDMA/FDMA</a:t>
            </a:r>
          </a:p>
        </p:txBody>
      </p:sp>
    </p:spTree>
    <p:extLst>
      <p:ext uri="{BB962C8B-B14F-4D97-AF65-F5344CB8AC3E}">
        <p14:creationId xmlns:p14="http://schemas.microsoft.com/office/powerpoint/2010/main" val="3333897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CF3B11F3-6350-6842-83F6-9160F0730FF8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10473" y="1470025"/>
            <a:ext cx="3630428" cy="4878388"/>
          </a:xfrm>
          <a:prstGeom prst="rect">
            <a:avLst/>
          </a:prstGeom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D9D2813-DFB0-0042-AE01-E4BAED31ACE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Allocate as follows: </a:t>
            </a:r>
          </a:p>
          <a:p>
            <a:pPr lvl="1"/>
            <a:r>
              <a:rPr lang="en-US" b="1" dirty="0"/>
              <a:t>α</a:t>
            </a:r>
            <a:r>
              <a:rPr lang="en-US" dirty="0"/>
              <a:t> time- or frequency-fraction to </a:t>
            </a:r>
            <a:r>
              <a:rPr lang="en-US" b="1" dirty="0"/>
              <a:t>User 1;</a:t>
            </a:r>
            <a:r>
              <a:rPr lang="en-US" dirty="0"/>
              <a:t> </a:t>
            </a:r>
          </a:p>
          <a:p>
            <a:pPr lvl="1"/>
            <a:r>
              <a:rPr lang="en-US" b="1" dirty="0"/>
              <a:t>1 −</a:t>
            </a:r>
            <a:r>
              <a:rPr lang="en-US" dirty="0"/>
              <a:t> </a:t>
            </a:r>
            <a:r>
              <a:rPr lang="en-US" b="1" dirty="0"/>
              <a:t>α </a:t>
            </a:r>
            <a:r>
              <a:rPr lang="en-US" dirty="0"/>
              <a:t>to</a:t>
            </a:r>
            <a:r>
              <a:rPr lang="en-US" b="1" dirty="0"/>
              <a:t> User 2</a:t>
            </a:r>
          </a:p>
          <a:p>
            <a:endParaRPr lang="en-US" b="1" dirty="0"/>
          </a:p>
          <a:p>
            <a:endParaRPr lang="en-US" dirty="0"/>
          </a:p>
          <a:p>
            <a:r>
              <a:rPr lang="en-US" dirty="0"/>
              <a:t>Tuning α (time/frequency and power) to </a:t>
            </a:r>
            <a:r>
              <a:rPr lang="en-US" i="1" dirty="0"/>
              <a:t>P</a:t>
            </a:r>
            <a:r>
              <a:rPr lang="en-US" baseline="-25000" dirty="0"/>
              <a:t>1</a:t>
            </a:r>
            <a:r>
              <a:rPr lang="en-US" dirty="0"/>
              <a:t>, </a:t>
            </a:r>
            <a:r>
              <a:rPr lang="en-US" i="1" dirty="0"/>
              <a:t>P</a:t>
            </a:r>
            <a:r>
              <a:rPr lang="en-US" baseline="-25000" dirty="0"/>
              <a:t>2</a:t>
            </a:r>
            <a:r>
              <a:rPr lang="en-US" dirty="0"/>
              <a:t> can achieve a point on the A-B curve (</a:t>
            </a:r>
            <a:r>
              <a:rPr lang="en-US" b="1" dirty="0">
                <a:solidFill>
                  <a:srgbClr val="009900"/>
                </a:solidFill>
              </a:rPr>
              <a:t>optimal</a:t>
            </a:r>
            <a:r>
              <a:rPr lang="en-US" dirty="0"/>
              <a:t>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3317F03-B51E-D849-9BF5-5EE849F55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7DF1D7F-B283-F242-8998-70F199468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 with TDMA/FDMA</a:t>
            </a:r>
          </a:p>
        </p:txBody>
      </p:sp>
    </p:spTree>
    <p:extLst>
      <p:ext uri="{BB962C8B-B14F-4D97-AF65-F5344CB8AC3E}">
        <p14:creationId xmlns:p14="http://schemas.microsoft.com/office/powerpoint/2010/main" val="10237895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CA85398-C725-5D43-BFF5-73A574CEC9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Building atop</a:t>
            </a:r>
            <a:r>
              <a:rPr lang="en-US" dirty="0"/>
              <a:t> </a:t>
            </a:r>
            <a:r>
              <a:rPr lang="en-US" b="1" dirty="0"/>
              <a:t>Shannon</a:t>
            </a:r>
            <a:r>
              <a:rPr lang="en-US" dirty="0"/>
              <a:t> </a:t>
            </a:r>
            <a:r>
              <a:rPr lang="en-US" b="1" dirty="0"/>
              <a:t>capacity</a:t>
            </a:r>
            <a:r>
              <a:rPr lang="en-US" dirty="0"/>
              <a:t> of a </a:t>
            </a:r>
            <a:r>
              <a:rPr lang="en-US" b="1" dirty="0">
                <a:solidFill>
                  <a:srgbClr val="0070C0"/>
                </a:solidFill>
              </a:rPr>
              <a:t>single link: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What’s the best we can do in the multiuser uplink channel?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What’s the best we can do in the multiuser downlink channel?</a:t>
            </a:r>
          </a:p>
          <a:p>
            <a:pPr marL="857250" lvl="1" indent="-457200"/>
            <a:endParaRPr lang="en-US" dirty="0"/>
          </a:p>
          <a:p>
            <a:pPr marL="857250" lvl="1" indent="-457200"/>
            <a:r>
              <a:rPr lang="en-US" b="1" dirty="0"/>
              <a:t>Unknown information streams</a:t>
            </a:r>
          </a:p>
          <a:p>
            <a:pPr marL="857250" lvl="1" indent="-457200"/>
            <a:endParaRPr lang="en-US" dirty="0"/>
          </a:p>
          <a:p>
            <a:pPr marL="857250" lvl="1" indent="-457200"/>
            <a:r>
              <a:rPr lang="en-US" dirty="0"/>
              <a:t>Taking content of the data into account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9B940ED-7B0A-5B44-B00B-CA0647A41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3D53D67-CC97-2D41-8979-5E6E5DFD5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Today: Multiuser Capacity</a:t>
            </a:r>
          </a:p>
        </p:txBody>
      </p:sp>
    </p:spTree>
    <p:extLst>
      <p:ext uri="{BB962C8B-B14F-4D97-AF65-F5344CB8AC3E}">
        <p14:creationId xmlns:p14="http://schemas.microsoft.com/office/powerpoint/2010/main" val="7311133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Two-User Downlink Channel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250115"/>
            <a:ext cx="8763000" cy="3375410"/>
          </a:xfrm>
        </p:spPr>
        <p:txBody>
          <a:bodyPr>
            <a:normAutofit/>
          </a:bodyPr>
          <a:lstStyle/>
          <a:p>
            <a:r>
              <a:rPr lang="en-US" dirty="0"/>
              <a:t>On the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same frequency channel </a:t>
            </a:r>
            <a:r>
              <a:rPr lang="en-US" dirty="0"/>
              <a:t>at the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same time:</a:t>
            </a:r>
          </a:p>
          <a:p>
            <a:pPr lvl="1"/>
            <a:r>
              <a:rPr lang="en-US" b="1" dirty="0"/>
              <a:t>User 1</a:t>
            </a:r>
            <a:r>
              <a:rPr lang="en-US" dirty="0"/>
              <a:t> receives signal </a:t>
            </a:r>
            <a:r>
              <a:rPr lang="en-US" i="1" dirty="0"/>
              <a:t>x</a:t>
            </a:r>
            <a:r>
              <a:rPr lang="en-US" baseline="-25000" dirty="0"/>
              <a:t>1</a:t>
            </a:r>
            <a:r>
              <a:rPr lang="en-US" dirty="0"/>
              <a:t> with power </a:t>
            </a:r>
            <a:r>
              <a:rPr lang="en-US" i="1" dirty="0"/>
              <a:t>P</a:t>
            </a:r>
            <a:r>
              <a:rPr lang="en-US" baseline="-25000" dirty="0"/>
              <a:t>1</a:t>
            </a:r>
          </a:p>
          <a:p>
            <a:pPr lvl="1"/>
            <a:r>
              <a:rPr lang="en-US" b="1" dirty="0"/>
              <a:t>User 2</a:t>
            </a:r>
            <a:r>
              <a:rPr lang="en-US" dirty="0"/>
              <a:t> receives signal </a:t>
            </a:r>
            <a:r>
              <a:rPr lang="en-US" i="1" dirty="0"/>
              <a:t>x</a:t>
            </a:r>
            <a:r>
              <a:rPr lang="en-US" baseline="-25000" dirty="0"/>
              <a:t>2</a:t>
            </a:r>
            <a:r>
              <a:rPr lang="en-US" dirty="0"/>
              <a:t> with power </a:t>
            </a:r>
            <a:r>
              <a:rPr lang="en-US" i="1" dirty="0"/>
              <a:t>P</a:t>
            </a:r>
            <a:r>
              <a:rPr lang="en-US" baseline="-25000" dirty="0"/>
              <a:t>2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b="1" dirty="0">
                <a:solidFill>
                  <a:srgbClr val="0070C0"/>
                </a:solidFill>
                <a:latin typeface="Arial Regular"/>
              </a:rPr>
              <a:t>AP receives:  </a:t>
            </a:r>
            <a:r>
              <a:rPr lang="en-US" dirty="0">
                <a:latin typeface="Arial Regular"/>
              </a:rPr>
              <a:t>y[m] = x</a:t>
            </a:r>
            <a:r>
              <a:rPr lang="en-US" baseline="-25000" dirty="0">
                <a:latin typeface="Arial Regular"/>
              </a:rPr>
              <a:t>1</a:t>
            </a:r>
            <a:r>
              <a:rPr lang="en-US" dirty="0">
                <a:latin typeface="Arial Regular"/>
              </a:rPr>
              <a:t>[m] + x</a:t>
            </a:r>
            <a:r>
              <a:rPr lang="en-US" baseline="-25000" dirty="0">
                <a:latin typeface="Arial Regular"/>
              </a:rPr>
              <a:t>2</a:t>
            </a:r>
            <a:r>
              <a:rPr lang="en-US" dirty="0">
                <a:latin typeface="Arial Regular"/>
              </a:rPr>
              <a:t>[m] + w[m]</a:t>
            </a:r>
            <a:endParaRPr lang="en-US" b="1" dirty="0">
              <a:solidFill>
                <a:srgbClr val="FF6600"/>
              </a:solidFill>
            </a:endParaRPr>
          </a:p>
          <a:p>
            <a:pPr lvl="1"/>
            <a:r>
              <a:rPr lang="en-US" sz="2000" dirty="0"/>
              <a:t>w[m] is background Gaussian Noise with variance σ</a:t>
            </a:r>
            <a:r>
              <a:rPr lang="en-US" sz="2000" baseline="30000" dirty="0"/>
              <a:t>2</a:t>
            </a:r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119C5896-0454-7D40-B8C1-1C1159C553A7}"/>
              </a:ext>
            </a:extLst>
          </p:cNvPr>
          <p:cNvGrpSpPr/>
          <p:nvPr/>
        </p:nvGrpSpPr>
        <p:grpSpPr>
          <a:xfrm>
            <a:off x="1281604" y="1826853"/>
            <a:ext cx="6504592" cy="741847"/>
            <a:chOff x="647917" y="1640873"/>
            <a:chExt cx="6504592" cy="741847"/>
          </a:xfrm>
        </p:grpSpPr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85875204-8F7B-D746-AAA6-8AC6C7B9AC3F}"/>
                </a:ext>
              </a:extLst>
            </p:cNvPr>
            <p:cNvGrpSpPr/>
            <p:nvPr/>
          </p:nvGrpSpPr>
          <p:grpSpPr>
            <a:xfrm>
              <a:off x="2093517" y="1866631"/>
              <a:ext cx="202925" cy="294589"/>
              <a:chOff x="2110472" y="1640398"/>
              <a:chExt cx="202925" cy="294589"/>
            </a:xfrm>
          </p:grpSpPr>
          <p:cxnSp>
            <p:nvCxnSpPr>
              <p:cNvPr id="15" name="Straight Connector 18"/>
              <p:cNvCxnSpPr>
                <a:cxnSpLocks noChangeShapeType="1"/>
              </p:cNvCxnSpPr>
              <p:nvPr/>
            </p:nvCxnSpPr>
            <p:spPr bwMode="auto">
              <a:xfrm flipH="1" flipV="1">
                <a:off x="2215246" y="1640399"/>
                <a:ext cx="2" cy="284357"/>
              </a:xfrm>
              <a:prstGeom prst="line">
                <a:avLst/>
              </a:prstGeom>
              <a:noFill/>
              <a:ln w="28575" cap="rnd" cmpd="sng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16" name="Straight Connector 21"/>
              <p:cNvCxnSpPr>
                <a:cxnSpLocks noChangeShapeType="1"/>
              </p:cNvCxnSpPr>
              <p:nvPr/>
            </p:nvCxnSpPr>
            <p:spPr bwMode="auto">
              <a:xfrm>
                <a:off x="2110472" y="1640398"/>
                <a:ext cx="202925" cy="1"/>
              </a:xfrm>
              <a:prstGeom prst="line">
                <a:avLst/>
              </a:prstGeom>
              <a:noFill/>
              <a:ln w="28575" cap="rnd" cmpd="sng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17" name="Straight Connector 24"/>
              <p:cNvCxnSpPr>
                <a:cxnSpLocks noChangeShapeType="1"/>
              </p:cNvCxnSpPr>
              <p:nvPr/>
            </p:nvCxnSpPr>
            <p:spPr bwMode="auto">
              <a:xfrm rot="10800000" flipV="1">
                <a:off x="2215248" y="1640399"/>
                <a:ext cx="98149" cy="118262"/>
              </a:xfrm>
              <a:prstGeom prst="line">
                <a:avLst/>
              </a:prstGeom>
              <a:noFill/>
              <a:ln w="28575" cap="rnd" cmpd="sng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18" name="Straight Connector 26"/>
              <p:cNvCxnSpPr>
                <a:cxnSpLocks noChangeShapeType="1"/>
              </p:cNvCxnSpPr>
              <p:nvPr/>
            </p:nvCxnSpPr>
            <p:spPr bwMode="auto">
              <a:xfrm>
                <a:off x="2110472" y="1640873"/>
                <a:ext cx="104776" cy="117789"/>
              </a:xfrm>
              <a:prstGeom prst="line">
                <a:avLst/>
              </a:prstGeom>
              <a:noFill/>
              <a:ln w="28575" cap="rnd" cmpd="sng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19" name="Straight Connector 53"/>
              <p:cNvCxnSpPr>
                <a:cxnSpLocks noChangeShapeType="1"/>
              </p:cNvCxnSpPr>
              <p:nvPr/>
            </p:nvCxnSpPr>
            <p:spPr bwMode="auto">
              <a:xfrm>
                <a:off x="2135498" y="1934986"/>
                <a:ext cx="76436" cy="1"/>
              </a:xfrm>
              <a:prstGeom prst="line">
                <a:avLst/>
              </a:prstGeom>
              <a:noFill/>
              <a:ln w="28575" cap="rnd" cmpd="sng">
                <a:solidFill>
                  <a:schemeClr val="tx1"/>
                </a:solidFill>
                <a:round/>
                <a:headEnd/>
                <a:tailEnd/>
              </a:ln>
            </p:spPr>
          </p:cxnSp>
        </p:grp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83FBA84F-BA95-B64B-9C3A-9660F0A448CF}"/>
                </a:ext>
              </a:extLst>
            </p:cNvPr>
            <p:cNvGrpSpPr/>
            <p:nvPr/>
          </p:nvGrpSpPr>
          <p:grpSpPr>
            <a:xfrm>
              <a:off x="3765175" y="1640873"/>
              <a:ext cx="207760" cy="286599"/>
              <a:chOff x="3765175" y="1640873"/>
              <a:chExt cx="207760" cy="286599"/>
            </a:xfrm>
          </p:grpSpPr>
          <p:cxnSp>
            <p:nvCxnSpPr>
              <p:cNvPr id="10" name="Straight Connector 54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3730126" y="1782437"/>
                <a:ext cx="283882" cy="756"/>
              </a:xfrm>
              <a:prstGeom prst="line">
                <a:avLst/>
              </a:prstGeom>
              <a:noFill/>
              <a:ln w="28575" cap="rnd" cmpd="sng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11" name="Straight Connector 55"/>
              <p:cNvCxnSpPr>
                <a:cxnSpLocks noChangeShapeType="1"/>
              </p:cNvCxnSpPr>
              <p:nvPr/>
            </p:nvCxnSpPr>
            <p:spPr bwMode="auto">
              <a:xfrm>
                <a:off x="3765175" y="1640873"/>
                <a:ext cx="207760" cy="1"/>
              </a:xfrm>
              <a:prstGeom prst="line">
                <a:avLst/>
              </a:prstGeom>
              <a:noFill/>
              <a:ln w="28575" cap="rnd" cmpd="sng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12" name="Straight Connector 56"/>
              <p:cNvCxnSpPr>
                <a:cxnSpLocks noChangeShapeType="1"/>
              </p:cNvCxnSpPr>
              <p:nvPr/>
            </p:nvCxnSpPr>
            <p:spPr bwMode="auto">
              <a:xfrm rot="10800000" flipV="1">
                <a:off x="3872447" y="1640874"/>
                <a:ext cx="100488" cy="118063"/>
              </a:xfrm>
              <a:prstGeom prst="line">
                <a:avLst/>
              </a:prstGeom>
              <a:noFill/>
              <a:ln w="28575" cap="rnd" cmpd="sng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13" name="Straight Connector 57"/>
              <p:cNvCxnSpPr>
                <a:cxnSpLocks noChangeShapeType="1"/>
              </p:cNvCxnSpPr>
              <p:nvPr/>
            </p:nvCxnSpPr>
            <p:spPr bwMode="auto">
              <a:xfrm>
                <a:off x="3765175" y="1641347"/>
                <a:ext cx="107272" cy="117591"/>
              </a:xfrm>
              <a:prstGeom prst="line">
                <a:avLst/>
              </a:prstGeom>
              <a:noFill/>
              <a:ln w="28575" cap="rnd" cmpd="sng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14" name="Straight Connector 58"/>
              <p:cNvCxnSpPr>
                <a:cxnSpLocks noChangeShapeType="1"/>
              </p:cNvCxnSpPr>
              <p:nvPr/>
            </p:nvCxnSpPr>
            <p:spPr bwMode="auto">
              <a:xfrm>
                <a:off x="3871688" y="1926523"/>
                <a:ext cx="79904" cy="949"/>
              </a:xfrm>
              <a:prstGeom prst="line">
                <a:avLst/>
              </a:prstGeom>
              <a:noFill/>
              <a:ln w="28575" cap="rnd" cmpd="sng">
                <a:solidFill>
                  <a:schemeClr val="tx1"/>
                </a:solidFill>
                <a:round/>
                <a:headEnd/>
                <a:tailEnd/>
              </a:ln>
            </p:spPr>
          </p:cxnSp>
        </p:grpSp>
        <p:sp>
          <p:nvSpPr>
            <p:cNvPr id="8" name="TextBox 7"/>
            <p:cNvSpPr txBox="1"/>
            <p:nvPr/>
          </p:nvSpPr>
          <p:spPr>
            <a:xfrm>
              <a:off x="647917" y="1948650"/>
              <a:ext cx="148267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Arial Regular"/>
                </a:rPr>
                <a:t>User 1</a:t>
              </a:r>
            </a:p>
          </p:txBody>
        </p:sp>
        <p:cxnSp>
          <p:nvCxnSpPr>
            <p:cNvPr id="9" name="Curved Connector 8"/>
            <p:cNvCxnSpPr>
              <a:cxnSpLocks/>
            </p:cNvCxnSpPr>
            <p:nvPr/>
          </p:nvCxnSpPr>
          <p:spPr>
            <a:xfrm flipV="1">
              <a:off x="2392959" y="1782815"/>
              <a:ext cx="1323933" cy="259769"/>
            </a:xfrm>
            <a:prstGeom prst="straightConnector1">
              <a:avLst/>
            </a:prstGeom>
            <a:ln>
              <a:solidFill>
                <a:schemeClr val="tx1"/>
              </a:solidFill>
              <a:prstDash val="sysDash"/>
              <a:headEnd type="arrow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5835153" y="1954718"/>
              <a:ext cx="131735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Arial Regular"/>
                </a:rPr>
                <a:t>User 2</a:t>
              </a:r>
            </a:p>
          </p:txBody>
        </p: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385E10C2-734C-8E4E-B0C7-836D2C323346}"/>
                </a:ext>
              </a:extLst>
            </p:cNvPr>
            <p:cNvGrpSpPr/>
            <p:nvPr/>
          </p:nvGrpSpPr>
          <p:grpSpPr>
            <a:xfrm flipH="1">
              <a:off x="5575384" y="1864347"/>
              <a:ext cx="202925" cy="294589"/>
              <a:chOff x="2110472" y="1640398"/>
              <a:chExt cx="202925" cy="294589"/>
            </a:xfrm>
          </p:grpSpPr>
          <p:cxnSp>
            <p:nvCxnSpPr>
              <p:cNvPr id="34" name="Straight Connector 18">
                <a:extLst>
                  <a:ext uri="{FF2B5EF4-FFF2-40B4-BE49-F238E27FC236}">
                    <a16:creationId xmlns:a16="http://schemas.microsoft.com/office/drawing/2014/main" id="{D3F628A1-7063-8741-A947-D4931F555729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flipH="1" flipV="1">
                <a:off x="2215246" y="1640399"/>
                <a:ext cx="2" cy="284357"/>
              </a:xfrm>
              <a:prstGeom prst="line">
                <a:avLst/>
              </a:prstGeom>
              <a:noFill/>
              <a:ln w="28575" cap="rnd" cmpd="sng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35" name="Straight Connector 21">
                <a:extLst>
                  <a:ext uri="{FF2B5EF4-FFF2-40B4-BE49-F238E27FC236}">
                    <a16:creationId xmlns:a16="http://schemas.microsoft.com/office/drawing/2014/main" id="{47B97D47-B03F-8D43-B0F7-65A4AC502B29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2110472" y="1640398"/>
                <a:ext cx="202925" cy="1"/>
              </a:xfrm>
              <a:prstGeom prst="line">
                <a:avLst/>
              </a:prstGeom>
              <a:noFill/>
              <a:ln w="28575" cap="rnd" cmpd="sng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36" name="Straight Connector 24">
                <a:extLst>
                  <a:ext uri="{FF2B5EF4-FFF2-40B4-BE49-F238E27FC236}">
                    <a16:creationId xmlns:a16="http://schemas.microsoft.com/office/drawing/2014/main" id="{796CB17F-2F8C-9B42-A156-ED8492BD7871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rot="10800000" flipV="1">
                <a:off x="2215248" y="1640399"/>
                <a:ext cx="98149" cy="118262"/>
              </a:xfrm>
              <a:prstGeom prst="line">
                <a:avLst/>
              </a:prstGeom>
              <a:noFill/>
              <a:ln w="28575" cap="rnd" cmpd="sng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37" name="Straight Connector 26">
                <a:extLst>
                  <a:ext uri="{FF2B5EF4-FFF2-40B4-BE49-F238E27FC236}">
                    <a16:creationId xmlns:a16="http://schemas.microsoft.com/office/drawing/2014/main" id="{67409575-F54E-C442-B361-70A0CD921345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2110472" y="1640873"/>
                <a:ext cx="104776" cy="117789"/>
              </a:xfrm>
              <a:prstGeom prst="line">
                <a:avLst/>
              </a:prstGeom>
              <a:noFill/>
              <a:ln w="28575" cap="rnd" cmpd="sng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38" name="Straight Connector 53">
                <a:extLst>
                  <a:ext uri="{FF2B5EF4-FFF2-40B4-BE49-F238E27FC236}">
                    <a16:creationId xmlns:a16="http://schemas.microsoft.com/office/drawing/2014/main" id="{57EE26A3-A8E3-434C-A73F-984D04B17CD5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2135498" y="1934986"/>
                <a:ext cx="76436" cy="1"/>
              </a:xfrm>
              <a:prstGeom prst="line">
                <a:avLst/>
              </a:prstGeom>
              <a:noFill/>
              <a:ln w="28575" cap="rnd" cmpd="sng">
                <a:solidFill>
                  <a:schemeClr val="tx1"/>
                </a:solidFill>
                <a:round/>
                <a:headEnd/>
                <a:tailEnd/>
              </a:ln>
            </p:spPr>
          </p:cxnSp>
        </p:grpSp>
        <p:cxnSp>
          <p:nvCxnSpPr>
            <p:cNvPr id="39" name="Curved Connector 8">
              <a:extLst>
                <a:ext uri="{FF2B5EF4-FFF2-40B4-BE49-F238E27FC236}">
                  <a16:creationId xmlns:a16="http://schemas.microsoft.com/office/drawing/2014/main" id="{466A10C0-BFAC-414C-A626-BEACBBCE743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049741" y="1782815"/>
              <a:ext cx="1420867" cy="199796"/>
            </a:xfrm>
            <a:prstGeom prst="straightConnector1">
              <a:avLst/>
            </a:prstGeom>
            <a:ln>
              <a:solidFill>
                <a:schemeClr val="tx1"/>
              </a:solidFill>
              <a:prstDash val="sysDash"/>
              <a:headEnd type="arrow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354A4CED-5A31-5B48-93D2-B740E508A9F1}"/>
                </a:ext>
              </a:extLst>
            </p:cNvPr>
            <p:cNvSpPr txBox="1"/>
            <p:nvPr/>
          </p:nvSpPr>
          <p:spPr>
            <a:xfrm>
              <a:off x="3209530" y="1982610"/>
              <a:ext cx="131735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Arial Regular"/>
                </a:rPr>
                <a:t>AP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727313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A2FC8CC-B27A-F242-BFAC-E9CE89849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934AC4-E5A6-0446-ADDB-6CB25A5DDD13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59882BB-41F6-B940-9312-D42115E0EE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Superposition Coding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F7FCB16-B5C4-8242-B55F-B8FEA26E8D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898377"/>
            <a:ext cx="8763000" cy="301652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C53F81B-04D4-F641-9412-928850FE9F66}"/>
              </a:ext>
            </a:extLst>
          </p:cNvPr>
          <p:cNvSpPr txBox="1"/>
          <p:nvPr/>
        </p:nvSpPr>
        <p:spPr>
          <a:xfrm>
            <a:off x="842772" y="4914900"/>
            <a:ext cx="158569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" pitchFamily="2" charset="0"/>
                <a:ea typeface="Arial" charset="0"/>
                <a:cs typeface="Arial" charset="0"/>
              </a:rPr>
              <a:t>User 2 alone</a:t>
            </a:r>
          </a:p>
          <a:p>
            <a:r>
              <a:rPr lang="en-US" b="0" dirty="0">
                <a:latin typeface="Times" pitchFamily="2" charset="0"/>
                <a:ea typeface="Arial" charset="0"/>
                <a:cs typeface="Arial" charset="0"/>
              </a:rPr>
              <a:t>QPSK signal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A9D337E-B374-4546-BBF8-F6570DBD8DAF}"/>
              </a:ext>
            </a:extLst>
          </p:cNvPr>
          <p:cNvSpPr txBox="1"/>
          <p:nvPr/>
        </p:nvSpPr>
        <p:spPr>
          <a:xfrm>
            <a:off x="3741055" y="4914900"/>
            <a:ext cx="158569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" pitchFamily="2" charset="0"/>
                <a:ea typeface="Arial" charset="0"/>
                <a:cs typeface="Arial" charset="0"/>
              </a:rPr>
              <a:t>User 1 alone</a:t>
            </a:r>
          </a:p>
          <a:p>
            <a:r>
              <a:rPr lang="en-US" b="0" dirty="0">
                <a:latin typeface="Times" pitchFamily="2" charset="0"/>
                <a:ea typeface="Arial" charset="0"/>
                <a:cs typeface="Arial" charset="0"/>
              </a:rPr>
              <a:t>QPSK signal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0FD4A4B-8DFC-AB49-817A-C306FF72D90A}"/>
              </a:ext>
            </a:extLst>
          </p:cNvPr>
          <p:cNvSpPr txBox="1"/>
          <p:nvPr/>
        </p:nvSpPr>
        <p:spPr>
          <a:xfrm>
            <a:off x="6505941" y="4914900"/>
            <a:ext cx="18760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" pitchFamily="2" charset="0"/>
                <a:ea typeface="Arial" charset="0"/>
                <a:cs typeface="Arial" charset="0"/>
              </a:rPr>
              <a:t>User 1 and 2 Superposition</a:t>
            </a:r>
          </a:p>
        </p:txBody>
      </p:sp>
    </p:spTree>
    <p:extLst>
      <p:ext uri="{BB962C8B-B14F-4D97-AF65-F5344CB8AC3E}">
        <p14:creationId xmlns:p14="http://schemas.microsoft.com/office/powerpoint/2010/main" val="38612127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6"/>
          <p:cNvGrpSpPr/>
          <p:nvPr/>
        </p:nvGrpSpPr>
        <p:grpSpPr>
          <a:xfrm>
            <a:off x="1391630" y="1508884"/>
            <a:ext cx="2630732" cy="1856547"/>
            <a:chOff x="3470943" y="3097280"/>
            <a:chExt cx="3741485" cy="2640422"/>
          </a:xfrm>
        </p:grpSpPr>
        <p:pic>
          <p:nvPicPr>
            <p:cNvPr id="7" name="Picture 6" descr="sic_onepager.png"/>
            <p:cNvPicPr>
              <a:picLocks noChangeAspect="1"/>
            </p:cNvPicPr>
            <p:nvPr/>
          </p:nvPicPr>
          <p:blipFill>
            <a:blip r:embed="rId2"/>
            <a:srcRect t="5961"/>
            <a:stretch>
              <a:fillRect/>
            </a:stretch>
          </p:blipFill>
          <p:spPr>
            <a:xfrm>
              <a:off x="3470943" y="3097280"/>
              <a:ext cx="3741485" cy="2640422"/>
            </a:xfrm>
            <a:prstGeom prst="rect">
              <a:avLst/>
            </a:prstGeom>
          </p:spPr>
        </p:pic>
        <p:cxnSp>
          <p:nvCxnSpPr>
            <p:cNvPr id="11" name="Straight Connector 10"/>
            <p:cNvCxnSpPr/>
            <p:nvPr/>
          </p:nvCxnSpPr>
          <p:spPr bwMode="auto">
            <a:xfrm rot="5400000">
              <a:off x="4305300" y="4241800"/>
              <a:ext cx="2209800" cy="1588"/>
            </a:xfrm>
            <a:prstGeom prst="line">
              <a:avLst/>
            </a:prstGeom>
            <a:solidFill>
              <a:srgbClr val="BFBFBF"/>
            </a:solidFill>
            <a:ln w="25400" cap="flat" cmpd="sng" algn="ctr">
              <a:solidFill>
                <a:srgbClr val="00000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" name="TextBox 11"/>
            <p:cNvSpPr txBox="1"/>
            <p:nvPr/>
          </p:nvSpPr>
          <p:spPr>
            <a:xfrm>
              <a:off x="4585402" y="3238500"/>
              <a:ext cx="641086" cy="5033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700" b="0" dirty="0">
                  <a:latin typeface="Arial Regular"/>
                </a:rPr>
                <a:t>“1”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690302" y="3238500"/>
              <a:ext cx="641086" cy="5033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700" b="0" dirty="0">
                  <a:latin typeface="Arial Regular"/>
                </a:rPr>
                <a:t>“0”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Decoding Strong BPSK with weak QPSK</a:t>
            </a:r>
          </a:p>
        </p:txBody>
      </p:sp>
      <p:grpSp>
        <p:nvGrpSpPr>
          <p:cNvPr id="10" name="Group 37"/>
          <p:cNvGrpSpPr/>
          <p:nvPr/>
        </p:nvGrpSpPr>
        <p:grpSpPr>
          <a:xfrm>
            <a:off x="944487" y="1714153"/>
            <a:ext cx="635666" cy="503800"/>
            <a:chOff x="2392789" y="4048364"/>
            <a:chExt cx="904059" cy="716516"/>
          </a:xfrm>
        </p:grpSpPr>
        <p:sp>
          <p:nvSpPr>
            <p:cNvPr id="34" name="Freeform 6"/>
            <p:cNvSpPr>
              <a:spLocks/>
            </p:cNvSpPr>
            <p:nvPr/>
          </p:nvSpPr>
          <p:spPr bwMode="auto">
            <a:xfrm>
              <a:off x="2392789" y="4048364"/>
              <a:ext cx="763614" cy="522286"/>
            </a:xfrm>
            <a:custGeom>
              <a:avLst/>
              <a:gdLst/>
              <a:ahLst/>
              <a:cxnLst>
                <a:cxn ang="0">
                  <a:pos x="0" y="20949"/>
                </a:cxn>
                <a:cxn ang="0">
                  <a:pos x="1815" y="10648"/>
                </a:cxn>
                <a:cxn ang="0">
                  <a:pos x="7503" y="174"/>
                </a:cxn>
                <a:cxn ang="0">
                  <a:pos x="11677" y="10821"/>
                </a:cxn>
                <a:cxn ang="0">
                  <a:pos x="15489" y="20776"/>
                </a:cxn>
                <a:cxn ang="0">
                  <a:pos x="20269" y="9090"/>
                </a:cxn>
                <a:cxn ang="0">
                  <a:pos x="21600" y="0"/>
                </a:cxn>
              </a:cxnLst>
              <a:rect l="0" t="0" r="r" b="b"/>
              <a:pathLst>
                <a:path w="21600" h="20949">
                  <a:moveTo>
                    <a:pt x="0" y="20949"/>
                  </a:moveTo>
                  <a:cubicBezTo>
                    <a:pt x="645" y="17025"/>
                    <a:pt x="1815" y="10648"/>
                    <a:pt x="1815" y="10648"/>
                  </a:cubicBezTo>
                  <a:cubicBezTo>
                    <a:pt x="1815" y="10648"/>
                    <a:pt x="4721" y="-296"/>
                    <a:pt x="7503" y="174"/>
                  </a:cubicBezTo>
                  <a:cubicBezTo>
                    <a:pt x="10327" y="651"/>
                    <a:pt x="11677" y="10821"/>
                    <a:pt x="11677" y="10821"/>
                  </a:cubicBezTo>
                  <a:cubicBezTo>
                    <a:pt x="11677" y="10821"/>
                    <a:pt x="12870" y="21304"/>
                    <a:pt x="15489" y="20776"/>
                  </a:cubicBezTo>
                  <a:cubicBezTo>
                    <a:pt x="18613" y="20147"/>
                    <a:pt x="20269" y="9090"/>
                    <a:pt x="20269" y="9090"/>
                  </a:cubicBezTo>
                  <a:cubicBezTo>
                    <a:pt x="20269" y="9090"/>
                    <a:pt x="21156" y="3030"/>
                    <a:pt x="21600" y="0"/>
                  </a:cubicBezTo>
                </a:path>
              </a:pathLst>
            </a:custGeom>
            <a:noFill/>
            <a:ln w="139700" cap="flat">
              <a:solidFill>
                <a:srgbClr val="6680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 b="0" dirty="0">
                <a:latin typeface="Arial Regular"/>
              </a:endParaRPr>
            </a:p>
          </p:txBody>
        </p:sp>
        <p:sp>
          <p:nvSpPr>
            <p:cNvPr id="35" name="Freeform 7"/>
            <p:cNvSpPr>
              <a:spLocks/>
            </p:cNvSpPr>
            <p:nvPr/>
          </p:nvSpPr>
          <p:spPr bwMode="auto">
            <a:xfrm>
              <a:off x="2533942" y="4242594"/>
              <a:ext cx="762906" cy="522286"/>
            </a:xfrm>
            <a:custGeom>
              <a:avLst/>
              <a:gdLst/>
              <a:ahLst/>
              <a:cxnLst>
                <a:cxn ang="0">
                  <a:pos x="0" y="20949"/>
                </a:cxn>
                <a:cxn ang="0">
                  <a:pos x="1815" y="10648"/>
                </a:cxn>
                <a:cxn ang="0">
                  <a:pos x="7503" y="174"/>
                </a:cxn>
                <a:cxn ang="0">
                  <a:pos x="11677" y="10821"/>
                </a:cxn>
                <a:cxn ang="0">
                  <a:pos x="15489" y="20776"/>
                </a:cxn>
                <a:cxn ang="0">
                  <a:pos x="20269" y="9090"/>
                </a:cxn>
                <a:cxn ang="0">
                  <a:pos x="21600" y="0"/>
                </a:cxn>
              </a:cxnLst>
              <a:rect l="0" t="0" r="r" b="b"/>
              <a:pathLst>
                <a:path w="21600" h="20949">
                  <a:moveTo>
                    <a:pt x="0" y="20949"/>
                  </a:moveTo>
                  <a:cubicBezTo>
                    <a:pt x="645" y="17025"/>
                    <a:pt x="1815" y="10648"/>
                    <a:pt x="1815" y="10648"/>
                  </a:cubicBezTo>
                  <a:cubicBezTo>
                    <a:pt x="1815" y="10648"/>
                    <a:pt x="4721" y="-296"/>
                    <a:pt x="7503" y="174"/>
                  </a:cubicBezTo>
                  <a:cubicBezTo>
                    <a:pt x="10327" y="651"/>
                    <a:pt x="11677" y="10821"/>
                    <a:pt x="11677" y="10821"/>
                  </a:cubicBezTo>
                  <a:cubicBezTo>
                    <a:pt x="11677" y="10821"/>
                    <a:pt x="12870" y="21304"/>
                    <a:pt x="15489" y="20776"/>
                  </a:cubicBezTo>
                  <a:cubicBezTo>
                    <a:pt x="18613" y="20147"/>
                    <a:pt x="20269" y="9090"/>
                    <a:pt x="20269" y="9090"/>
                  </a:cubicBezTo>
                  <a:cubicBezTo>
                    <a:pt x="20269" y="9090"/>
                    <a:pt x="21156" y="3030"/>
                    <a:pt x="21600" y="0"/>
                  </a:cubicBezTo>
                </a:path>
              </a:pathLst>
            </a:custGeom>
            <a:noFill/>
            <a:ln w="139700" cap="flat">
              <a:solidFill>
                <a:srgbClr val="FF6680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 b="0" dirty="0">
                <a:latin typeface="Arial Regular"/>
              </a:endParaRPr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3148230" y="3308600"/>
            <a:ext cx="2350560" cy="2792703"/>
            <a:chOff x="3148230" y="3308600"/>
            <a:chExt cx="2350560" cy="2792703"/>
          </a:xfrm>
        </p:grpSpPr>
        <p:sp>
          <p:nvSpPr>
            <p:cNvPr id="27" name="Freeform 8"/>
            <p:cNvSpPr>
              <a:spLocks/>
            </p:cNvSpPr>
            <p:nvPr/>
          </p:nvSpPr>
          <p:spPr bwMode="auto">
            <a:xfrm>
              <a:off x="4267608" y="3709606"/>
              <a:ext cx="536916" cy="367232"/>
            </a:xfrm>
            <a:custGeom>
              <a:avLst/>
              <a:gdLst/>
              <a:ahLst/>
              <a:cxnLst>
                <a:cxn ang="0">
                  <a:pos x="0" y="20949"/>
                </a:cxn>
                <a:cxn ang="0">
                  <a:pos x="1815" y="10648"/>
                </a:cxn>
                <a:cxn ang="0">
                  <a:pos x="7503" y="174"/>
                </a:cxn>
                <a:cxn ang="0">
                  <a:pos x="11677" y="10821"/>
                </a:cxn>
                <a:cxn ang="0">
                  <a:pos x="15489" y="20776"/>
                </a:cxn>
                <a:cxn ang="0">
                  <a:pos x="20269" y="9090"/>
                </a:cxn>
                <a:cxn ang="0">
                  <a:pos x="21600" y="0"/>
                </a:cxn>
              </a:cxnLst>
              <a:rect l="0" t="0" r="r" b="b"/>
              <a:pathLst>
                <a:path w="21600" h="20949">
                  <a:moveTo>
                    <a:pt x="0" y="20949"/>
                  </a:moveTo>
                  <a:cubicBezTo>
                    <a:pt x="645" y="17025"/>
                    <a:pt x="1815" y="10648"/>
                    <a:pt x="1815" y="10648"/>
                  </a:cubicBezTo>
                  <a:cubicBezTo>
                    <a:pt x="1815" y="10648"/>
                    <a:pt x="4721" y="-296"/>
                    <a:pt x="7503" y="174"/>
                  </a:cubicBezTo>
                  <a:cubicBezTo>
                    <a:pt x="10327" y="651"/>
                    <a:pt x="11677" y="10821"/>
                    <a:pt x="11677" y="10821"/>
                  </a:cubicBezTo>
                  <a:cubicBezTo>
                    <a:pt x="11677" y="10821"/>
                    <a:pt x="12870" y="21304"/>
                    <a:pt x="15489" y="20776"/>
                  </a:cubicBezTo>
                  <a:cubicBezTo>
                    <a:pt x="18613" y="20147"/>
                    <a:pt x="20269" y="9090"/>
                    <a:pt x="20269" y="9090"/>
                  </a:cubicBezTo>
                  <a:cubicBezTo>
                    <a:pt x="20269" y="9090"/>
                    <a:pt x="21156" y="3030"/>
                    <a:pt x="21600" y="0"/>
                  </a:cubicBezTo>
                </a:path>
              </a:pathLst>
            </a:custGeom>
            <a:noFill/>
            <a:ln w="139700" cap="flat">
              <a:solidFill>
                <a:srgbClr val="6680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 b="0" dirty="0">
                <a:latin typeface="Arial Regular"/>
              </a:endParaRPr>
            </a:p>
          </p:txBody>
        </p:sp>
        <p:grpSp>
          <p:nvGrpSpPr>
            <p:cNvPr id="16" name="Group 23"/>
            <p:cNvGrpSpPr/>
            <p:nvPr/>
          </p:nvGrpSpPr>
          <p:grpSpPr>
            <a:xfrm>
              <a:off x="3148230" y="4109804"/>
              <a:ext cx="2350560" cy="1991499"/>
              <a:chOff x="2883030" y="2301327"/>
              <a:chExt cx="3327729" cy="2819401"/>
            </a:xfrm>
          </p:grpSpPr>
          <p:cxnSp>
            <p:nvCxnSpPr>
              <p:cNvPr id="42" name="Straight Connector 41"/>
              <p:cNvCxnSpPr/>
              <p:nvPr/>
            </p:nvCxnSpPr>
            <p:spPr>
              <a:xfrm rot="5400000">
                <a:off x="3422320" y="3823094"/>
                <a:ext cx="461665" cy="1588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 rot="5400000">
                <a:off x="5174127" y="3823094"/>
                <a:ext cx="461665" cy="1588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Arrow Connector 43"/>
              <p:cNvCxnSpPr/>
              <p:nvPr/>
            </p:nvCxnSpPr>
            <p:spPr>
              <a:xfrm rot="5400000" flipH="1" flipV="1">
                <a:off x="3195160" y="3825326"/>
                <a:ext cx="2590801" cy="4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Arrow Connector 44"/>
              <p:cNvCxnSpPr/>
              <p:nvPr/>
            </p:nvCxnSpPr>
            <p:spPr>
              <a:xfrm flipV="1">
                <a:off x="3195159" y="3823095"/>
                <a:ext cx="2699400" cy="2232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6" name="TextBox 45"/>
              <p:cNvSpPr txBox="1"/>
              <p:nvPr/>
            </p:nvSpPr>
            <p:spPr>
              <a:xfrm>
                <a:off x="5785959" y="3592262"/>
                <a:ext cx="424800" cy="5010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700" b="0" dirty="0">
                    <a:latin typeface="Arial Regular"/>
                  </a:rPr>
                  <a:t>I</a:t>
                </a:r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>
                <a:off x="4474114" y="2301327"/>
                <a:ext cx="501991" cy="5010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700" b="0" dirty="0">
                    <a:latin typeface="Arial Regular"/>
                  </a:rPr>
                  <a:t>Q</a:t>
                </a:r>
              </a:p>
            </p:txBody>
          </p:sp>
          <p:sp>
            <p:nvSpPr>
              <p:cNvPr id="48" name="Oval 47"/>
              <p:cNvSpPr/>
              <p:nvPr/>
            </p:nvSpPr>
            <p:spPr>
              <a:xfrm>
                <a:off x="5328759" y="3746895"/>
                <a:ext cx="152400" cy="154632"/>
              </a:xfrm>
              <a:prstGeom prst="ellipse">
                <a:avLst/>
              </a:prstGeom>
              <a:solidFill>
                <a:srgbClr val="FFFF00"/>
              </a:solidFill>
              <a:ln w="2857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n>
                    <a:solidFill>
                      <a:srgbClr val="000000"/>
                    </a:solidFill>
                  </a:ln>
                  <a:solidFill>
                    <a:srgbClr val="FFFF00"/>
                  </a:solidFill>
                </a:endParaRPr>
              </a:p>
            </p:txBody>
          </p:sp>
          <p:sp>
            <p:nvSpPr>
              <p:cNvPr id="49" name="Oval 48"/>
              <p:cNvSpPr/>
              <p:nvPr/>
            </p:nvSpPr>
            <p:spPr>
              <a:xfrm>
                <a:off x="3576159" y="3744663"/>
                <a:ext cx="152400" cy="154632"/>
              </a:xfrm>
              <a:prstGeom prst="ellipse">
                <a:avLst/>
              </a:prstGeom>
              <a:solidFill>
                <a:srgbClr val="FFFF00"/>
              </a:solidFill>
              <a:ln w="2857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n>
                    <a:solidFill>
                      <a:srgbClr val="000000"/>
                    </a:solidFill>
                  </a:ln>
                  <a:solidFill>
                    <a:srgbClr val="FFFF00"/>
                  </a:solidFill>
                </a:endParaRPr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3425421" y="3991626"/>
                <a:ext cx="572343" cy="4575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500" b="0" dirty="0">
                    <a:latin typeface="Arial Regular"/>
                  </a:rPr>
                  <a:t>−1</a:t>
                </a:r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5177227" y="3991626"/>
                <a:ext cx="572343" cy="4575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500" b="0" dirty="0">
                    <a:latin typeface="Arial Regular"/>
                  </a:rPr>
                  <a:t>+1</a:t>
                </a:r>
              </a:p>
            </p:txBody>
          </p:sp>
          <p:sp>
            <p:nvSpPr>
              <p:cNvPr id="52" name="TextBox 51"/>
              <p:cNvSpPr txBox="1"/>
              <p:nvPr/>
            </p:nvSpPr>
            <p:spPr>
              <a:xfrm>
                <a:off x="4634836" y="2910927"/>
                <a:ext cx="1532299" cy="4139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300" b="0" dirty="0">
                    <a:latin typeface="Arial Regular"/>
                  </a:rPr>
                  <a:t>Input bit=“0”</a:t>
                </a:r>
              </a:p>
            </p:txBody>
          </p:sp>
          <p:sp>
            <p:nvSpPr>
              <p:cNvPr id="53" name="TextBox 52"/>
              <p:cNvSpPr txBox="1"/>
              <p:nvPr/>
            </p:nvSpPr>
            <p:spPr>
              <a:xfrm>
                <a:off x="2883030" y="2910927"/>
                <a:ext cx="1532299" cy="4139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300" b="0" dirty="0">
                    <a:latin typeface="Arial Regular"/>
                  </a:rPr>
                  <a:t>Input bit=“1”</a:t>
                </a:r>
              </a:p>
            </p:txBody>
          </p:sp>
          <p:cxnSp>
            <p:nvCxnSpPr>
              <p:cNvPr id="54" name="Straight Arrow Connector 53"/>
              <p:cNvCxnSpPr>
                <a:stCxn id="53" idx="2"/>
                <a:endCxn id="49" idx="0"/>
              </p:cNvCxnSpPr>
              <p:nvPr/>
            </p:nvCxnSpPr>
            <p:spPr>
              <a:xfrm>
                <a:off x="3649180" y="3324866"/>
                <a:ext cx="3181" cy="419797"/>
              </a:xfrm>
              <a:prstGeom prst="straightConnector1">
                <a:avLst/>
              </a:prstGeom>
              <a:ln w="381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arrow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Arrow Connector 54"/>
              <p:cNvCxnSpPr>
                <a:stCxn id="52" idx="2"/>
                <a:endCxn id="48" idx="0"/>
              </p:cNvCxnSpPr>
              <p:nvPr/>
            </p:nvCxnSpPr>
            <p:spPr>
              <a:xfrm>
                <a:off x="5400986" y="3324866"/>
                <a:ext cx="3974" cy="422030"/>
              </a:xfrm>
              <a:prstGeom prst="straightConnector1">
                <a:avLst/>
              </a:prstGeom>
              <a:ln w="381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arrow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0" name="TextBox 59"/>
            <p:cNvSpPr txBox="1"/>
            <p:nvPr/>
          </p:nvSpPr>
          <p:spPr>
            <a:xfrm>
              <a:off x="3749265" y="3308600"/>
              <a:ext cx="1185922" cy="326530"/>
            </a:xfrm>
            <a:prstGeom prst="rect">
              <a:avLst/>
            </a:prstGeom>
            <a:noFill/>
          </p:spPr>
          <p:txBody>
            <a:bodyPr wrap="none" lIns="64291" tIns="32146" rIns="64291" bIns="32146" rtlCol="0">
              <a:spAutoFit/>
            </a:bodyPr>
            <a:lstStyle/>
            <a:p>
              <a:r>
                <a:rPr lang="en-US" sz="1700">
                  <a:latin typeface="+mj-lt"/>
                </a:rPr>
                <a:t>BPSK model</a:t>
              </a: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5747214" y="3248430"/>
            <a:ext cx="3301908" cy="2923393"/>
            <a:chOff x="5747214" y="3248430"/>
            <a:chExt cx="3301908" cy="2923393"/>
          </a:xfrm>
        </p:grpSpPr>
        <p:grpSp>
          <p:nvGrpSpPr>
            <p:cNvPr id="8" name="Group 35"/>
            <p:cNvGrpSpPr/>
            <p:nvPr/>
          </p:nvGrpSpPr>
          <p:grpSpPr>
            <a:xfrm>
              <a:off x="6418390" y="4197602"/>
              <a:ext cx="2630732" cy="1974221"/>
              <a:chOff x="7449470" y="2929921"/>
              <a:chExt cx="3741485" cy="2807781"/>
            </a:xfrm>
          </p:grpSpPr>
          <p:pic>
            <p:nvPicPr>
              <p:cNvPr id="9" name="Picture 8" descr="sic_onepager2.png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449470" y="2929921"/>
                <a:ext cx="3741485" cy="2807781"/>
              </a:xfrm>
              <a:prstGeom prst="rect">
                <a:avLst/>
              </a:prstGeom>
            </p:spPr>
          </p:pic>
          <p:cxnSp>
            <p:nvCxnSpPr>
              <p:cNvPr id="14" name="Straight Connector 13"/>
              <p:cNvCxnSpPr/>
              <p:nvPr/>
            </p:nvCxnSpPr>
            <p:spPr bwMode="auto">
              <a:xfrm rot="5400000">
                <a:off x="8285956" y="4241800"/>
                <a:ext cx="2209800" cy="1588"/>
              </a:xfrm>
              <a:prstGeom prst="line">
                <a:avLst/>
              </a:prstGeom>
              <a:solidFill>
                <a:srgbClr val="BFBFBF"/>
              </a:solidFill>
              <a:ln w="25400" cap="flat" cmpd="sng" algn="ctr">
                <a:solidFill>
                  <a:srgbClr val="000000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5" name="Straight Connector 14"/>
              <p:cNvCxnSpPr/>
              <p:nvPr/>
            </p:nvCxnSpPr>
            <p:spPr bwMode="auto">
              <a:xfrm rot="10800000">
                <a:off x="8293100" y="4242594"/>
                <a:ext cx="2190750" cy="1588"/>
              </a:xfrm>
              <a:prstGeom prst="line">
                <a:avLst/>
              </a:prstGeom>
              <a:solidFill>
                <a:srgbClr val="BFBFBF"/>
              </a:solidFill>
              <a:ln w="25400" cap="flat" cmpd="sng" algn="ctr">
                <a:solidFill>
                  <a:srgbClr val="000000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7" name="TextBox 16"/>
              <p:cNvSpPr txBox="1"/>
              <p:nvPr/>
            </p:nvSpPr>
            <p:spPr>
              <a:xfrm>
                <a:off x="8359339" y="3137693"/>
                <a:ext cx="836422" cy="5033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700" b="0" dirty="0">
                    <a:latin typeface="Arial Regular"/>
                  </a:rPr>
                  <a:t>“10”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9729185" y="3137693"/>
                <a:ext cx="836422" cy="5033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700" b="0" dirty="0">
                    <a:latin typeface="Arial Regular"/>
                  </a:rPr>
                  <a:t>“00”</a:t>
                </a: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9729185" y="4885829"/>
                <a:ext cx="836422" cy="5033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700" b="0" dirty="0">
                    <a:latin typeface="Arial Regular"/>
                  </a:rPr>
                  <a:t>“01”</a:t>
                </a: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8381863" y="4885829"/>
                <a:ext cx="791373" cy="5033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700" b="0" dirty="0">
                    <a:latin typeface="Arial Regular"/>
                  </a:rPr>
                  <a:t>“11”</a:t>
                </a:r>
              </a:p>
            </p:txBody>
          </p:sp>
        </p:grpSp>
        <p:sp>
          <p:nvSpPr>
            <p:cNvPr id="24" name="Freeform 11"/>
            <p:cNvSpPr>
              <a:spLocks/>
            </p:cNvSpPr>
            <p:nvPr/>
          </p:nvSpPr>
          <p:spPr bwMode="auto">
            <a:xfrm>
              <a:off x="7465547" y="3709606"/>
              <a:ext cx="536419" cy="367233"/>
            </a:xfrm>
            <a:custGeom>
              <a:avLst/>
              <a:gdLst/>
              <a:ahLst/>
              <a:cxnLst>
                <a:cxn ang="0">
                  <a:pos x="0" y="20949"/>
                </a:cxn>
                <a:cxn ang="0">
                  <a:pos x="1815" y="10648"/>
                </a:cxn>
                <a:cxn ang="0">
                  <a:pos x="7503" y="174"/>
                </a:cxn>
                <a:cxn ang="0">
                  <a:pos x="11677" y="10821"/>
                </a:cxn>
                <a:cxn ang="0">
                  <a:pos x="15489" y="20776"/>
                </a:cxn>
                <a:cxn ang="0">
                  <a:pos x="20269" y="9090"/>
                </a:cxn>
                <a:cxn ang="0">
                  <a:pos x="21600" y="0"/>
                </a:cxn>
              </a:cxnLst>
              <a:rect l="0" t="0" r="r" b="b"/>
              <a:pathLst>
                <a:path w="21600" h="20949">
                  <a:moveTo>
                    <a:pt x="0" y="20949"/>
                  </a:moveTo>
                  <a:cubicBezTo>
                    <a:pt x="645" y="17025"/>
                    <a:pt x="1815" y="10648"/>
                    <a:pt x="1815" y="10648"/>
                  </a:cubicBezTo>
                  <a:cubicBezTo>
                    <a:pt x="1815" y="10648"/>
                    <a:pt x="4721" y="-296"/>
                    <a:pt x="7503" y="174"/>
                  </a:cubicBezTo>
                  <a:cubicBezTo>
                    <a:pt x="10327" y="651"/>
                    <a:pt x="11677" y="10821"/>
                    <a:pt x="11677" y="10821"/>
                  </a:cubicBezTo>
                  <a:cubicBezTo>
                    <a:pt x="11677" y="10821"/>
                    <a:pt x="12870" y="21304"/>
                    <a:pt x="15489" y="20776"/>
                  </a:cubicBezTo>
                  <a:cubicBezTo>
                    <a:pt x="18613" y="20147"/>
                    <a:pt x="20269" y="9090"/>
                    <a:pt x="20269" y="9090"/>
                  </a:cubicBezTo>
                  <a:cubicBezTo>
                    <a:pt x="20269" y="9090"/>
                    <a:pt x="21156" y="3030"/>
                    <a:pt x="21600" y="0"/>
                  </a:cubicBezTo>
                </a:path>
              </a:pathLst>
            </a:custGeom>
            <a:noFill/>
            <a:ln w="139700" cap="flat">
              <a:solidFill>
                <a:srgbClr val="FF6680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 b="0" dirty="0">
                <a:latin typeface="Arial Regular"/>
              </a:endParaRPr>
            </a:p>
          </p:txBody>
        </p:sp>
        <p:sp>
          <p:nvSpPr>
            <p:cNvPr id="29" name="Rectangle 10"/>
            <p:cNvSpPr>
              <a:spLocks/>
            </p:cNvSpPr>
            <p:nvPr/>
          </p:nvSpPr>
          <p:spPr bwMode="auto">
            <a:xfrm>
              <a:off x="6019726" y="3526918"/>
              <a:ext cx="249092" cy="600164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 anchor="b">
              <a:prstTxWarp prst="textNoShape">
                <a:avLst/>
              </a:prstTxWarp>
              <a:spAutoFit/>
            </a:bodyPr>
            <a:lstStyle/>
            <a:p>
              <a:r>
                <a:rPr lang="en-US" sz="3900" b="1" dirty="0">
                  <a:latin typeface="Calibri"/>
                  <a:ea typeface="Calibri"/>
                  <a:cs typeface="Calibri"/>
                  <a:sym typeface="Helvetica Neue" pitchFamily="-112" charset="0"/>
                </a:rPr>
                <a:t>=</a:t>
              </a:r>
            </a:p>
          </p:txBody>
        </p:sp>
        <p:sp>
          <p:nvSpPr>
            <p:cNvPr id="58" name="Rectangle 10"/>
            <p:cNvSpPr>
              <a:spLocks/>
            </p:cNvSpPr>
            <p:nvPr/>
          </p:nvSpPr>
          <p:spPr bwMode="auto">
            <a:xfrm>
              <a:off x="6019726" y="4887516"/>
              <a:ext cx="249092" cy="600164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 anchor="b">
              <a:prstTxWarp prst="textNoShape">
                <a:avLst/>
              </a:prstTxWarp>
              <a:spAutoFit/>
            </a:bodyPr>
            <a:lstStyle/>
            <a:p>
              <a:r>
                <a:rPr lang="en-US" sz="3900" b="1" dirty="0">
                  <a:latin typeface="Calibri"/>
                  <a:ea typeface="Calibri"/>
                  <a:cs typeface="Calibri"/>
                  <a:sym typeface="Helvetica Neue" pitchFamily="-112" charset="0"/>
                </a:rPr>
                <a:t>=</a:t>
              </a: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5747214" y="3248430"/>
              <a:ext cx="2960741" cy="326530"/>
            </a:xfrm>
            <a:prstGeom prst="rect">
              <a:avLst/>
            </a:prstGeom>
            <a:noFill/>
          </p:spPr>
          <p:txBody>
            <a:bodyPr wrap="none" lIns="64291" tIns="32146" rIns="64291" bIns="32146" rtlCol="0">
              <a:spAutoFit/>
            </a:bodyPr>
            <a:lstStyle/>
            <a:p>
              <a:r>
                <a:rPr lang="en-US" sz="1700" b="0" dirty="0">
                  <a:latin typeface="Arial Regular"/>
                </a:rPr>
                <a:t>Interference-cancelled QPSK</a:t>
              </a:r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3523593" y="1579764"/>
            <a:ext cx="1853900" cy="1728836"/>
            <a:chOff x="3523593" y="1579764"/>
            <a:chExt cx="1853900" cy="1728836"/>
          </a:xfrm>
        </p:grpSpPr>
        <p:sp>
          <p:nvSpPr>
            <p:cNvPr id="63" name="TextBox 62"/>
            <p:cNvSpPr txBox="1"/>
            <p:nvPr/>
          </p:nvSpPr>
          <p:spPr>
            <a:xfrm>
              <a:off x="3523593" y="1579764"/>
              <a:ext cx="1662309" cy="326530"/>
            </a:xfrm>
            <a:prstGeom prst="rect">
              <a:avLst/>
            </a:prstGeom>
            <a:noFill/>
          </p:spPr>
          <p:txBody>
            <a:bodyPr wrap="none" lIns="64291" tIns="32146" rIns="64291" bIns="32146" rtlCol="0">
              <a:spAutoFit/>
            </a:bodyPr>
            <a:lstStyle/>
            <a:p>
              <a:r>
                <a:rPr lang="en-US" sz="1700" b="0" dirty="0">
                  <a:latin typeface="Arial Regular"/>
                </a:rPr>
                <a:t>BPSK decoding</a:t>
              </a:r>
            </a:p>
          </p:txBody>
        </p:sp>
        <p:cxnSp>
          <p:nvCxnSpPr>
            <p:cNvPr id="65" name="Straight Arrow Connector 64"/>
            <p:cNvCxnSpPr>
              <a:stCxn id="63" idx="2"/>
              <a:endCxn id="60" idx="0"/>
            </p:cNvCxnSpPr>
            <p:nvPr/>
          </p:nvCxnSpPr>
          <p:spPr bwMode="auto">
            <a:xfrm flipH="1">
              <a:off x="4342226" y="1906294"/>
              <a:ext cx="12522" cy="1402306"/>
            </a:xfrm>
            <a:prstGeom prst="straightConnector1">
              <a:avLst/>
            </a:prstGeom>
            <a:solidFill>
              <a:srgbClr val="BFBFBF"/>
            </a:solidFill>
            <a:ln w="508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66" name="TextBox 65"/>
            <p:cNvSpPr txBox="1"/>
            <p:nvPr/>
          </p:nvSpPr>
          <p:spPr>
            <a:xfrm>
              <a:off x="4337150" y="2040251"/>
              <a:ext cx="1040343" cy="849750"/>
            </a:xfrm>
            <a:prstGeom prst="rect">
              <a:avLst/>
            </a:prstGeom>
            <a:noFill/>
          </p:spPr>
          <p:txBody>
            <a:bodyPr wrap="none" lIns="64291" tIns="32146" rIns="64291" bIns="32146" rtlCol="0">
              <a:spAutoFit/>
            </a:bodyPr>
            <a:lstStyle/>
            <a:p>
              <a:r>
                <a:rPr lang="en-US" sz="1700" b="0" dirty="0">
                  <a:latin typeface="Arial Regular"/>
                </a:rPr>
                <a:t>BPSK </a:t>
              </a:r>
            </a:p>
            <a:p>
              <a:r>
                <a:rPr lang="en-US" sz="1700" b="0" dirty="0">
                  <a:latin typeface="Arial Regular"/>
                </a:rPr>
                <a:t>symbol</a:t>
              </a:r>
            </a:p>
            <a:p>
              <a:r>
                <a:rPr lang="en-US" sz="1700" b="0" dirty="0">
                  <a:latin typeface="Arial Regular"/>
                </a:rPr>
                <a:t>decisions</a:t>
              </a:r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251696" y="3308599"/>
            <a:ext cx="2580595" cy="2792704"/>
            <a:chOff x="251696" y="3308599"/>
            <a:chExt cx="2580595" cy="2792704"/>
          </a:xfrm>
        </p:grpSpPr>
        <p:sp>
          <p:nvSpPr>
            <p:cNvPr id="28" name="Rectangle 9"/>
            <p:cNvSpPr>
              <a:spLocks/>
            </p:cNvSpPr>
            <p:nvPr/>
          </p:nvSpPr>
          <p:spPr bwMode="auto">
            <a:xfrm>
              <a:off x="2583199" y="3526918"/>
              <a:ext cx="249092" cy="600164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 anchor="b">
              <a:prstTxWarp prst="textNoShape">
                <a:avLst/>
              </a:prstTxWarp>
              <a:spAutoFit/>
            </a:bodyPr>
            <a:lstStyle/>
            <a:p>
              <a:r>
                <a:rPr lang="en-US" sz="3900" b="1" dirty="0">
                  <a:latin typeface="Calibri"/>
                  <a:ea typeface="Calibri"/>
                  <a:cs typeface="Calibri"/>
                  <a:sym typeface="Helvetica Neue" pitchFamily="-112" charset="0"/>
                </a:rPr>
                <a:t>−</a:t>
              </a:r>
            </a:p>
          </p:txBody>
        </p:sp>
        <p:pic>
          <p:nvPicPr>
            <p:cNvPr id="31" name="Picture 30" descr="sic_onepager.png"/>
            <p:cNvPicPr>
              <a:picLocks noChangeAspect="1"/>
            </p:cNvPicPr>
            <p:nvPr/>
          </p:nvPicPr>
          <p:blipFill rotWithShape="1">
            <a:blip r:embed="rId2"/>
            <a:srcRect l="9568"/>
            <a:stretch/>
          </p:blipFill>
          <p:spPr>
            <a:xfrm>
              <a:off x="251696" y="4127082"/>
              <a:ext cx="2379036" cy="1974221"/>
            </a:xfrm>
            <a:prstGeom prst="rect">
              <a:avLst/>
            </a:prstGeom>
          </p:spPr>
        </p:pic>
        <p:grpSp>
          <p:nvGrpSpPr>
            <p:cNvPr id="21" name="Group 55"/>
            <p:cNvGrpSpPr/>
            <p:nvPr/>
          </p:nvGrpSpPr>
          <p:grpSpPr>
            <a:xfrm>
              <a:off x="915584" y="3646229"/>
              <a:ext cx="635666" cy="503800"/>
              <a:chOff x="4656425" y="6514429"/>
              <a:chExt cx="904059" cy="716516"/>
            </a:xfrm>
          </p:grpSpPr>
          <p:sp>
            <p:nvSpPr>
              <p:cNvPr id="25" name="Freeform 6"/>
              <p:cNvSpPr>
                <a:spLocks/>
              </p:cNvSpPr>
              <p:nvPr/>
            </p:nvSpPr>
            <p:spPr bwMode="auto">
              <a:xfrm>
                <a:off x="4656425" y="6514429"/>
                <a:ext cx="763614" cy="522286"/>
              </a:xfrm>
              <a:custGeom>
                <a:avLst/>
                <a:gdLst/>
                <a:ahLst/>
                <a:cxnLst>
                  <a:cxn ang="0">
                    <a:pos x="0" y="20949"/>
                  </a:cxn>
                  <a:cxn ang="0">
                    <a:pos x="1815" y="10648"/>
                  </a:cxn>
                  <a:cxn ang="0">
                    <a:pos x="7503" y="174"/>
                  </a:cxn>
                  <a:cxn ang="0">
                    <a:pos x="11677" y="10821"/>
                  </a:cxn>
                  <a:cxn ang="0">
                    <a:pos x="15489" y="20776"/>
                  </a:cxn>
                  <a:cxn ang="0">
                    <a:pos x="20269" y="9090"/>
                  </a:cxn>
                  <a:cxn ang="0">
                    <a:pos x="21600" y="0"/>
                  </a:cxn>
                </a:cxnLst>
                <a:rect l="0" t="0" r="r" b="b"/>
                <a:pathLst>
                  <a:path w="21600" h="20949">
                    <a:moveTo>
                      <a:pt x="0" y="20949"/>
                    </a:moveTo>
                    <a:cubicBezTo>
                      <a:pt x="645" y="17025"/>
                      <a:pt x="1815" y="10648"/>
                      <a:pt x="1815" y="10648"/>
                    </a:cubicBezTo>
                    <a:cubicBezTo>
                      <a:pt x="1815" y="10648"/>
                      <a:pt x="4721" y="-296"/>
                      <a:pt x="7503" y="174"/>
                    </a:cubicBezTo>
                    <a:cubicBezTo>
                      <a:pt x="10327" y="651"/>
                      <a:pt x="11677" y="10821"/>
                      <a:pt x="11677" y="10821"/>
                    </a:cubicBezTo>
                    <a:cubicBezTo>
                      <a:pt x="11677" y="10821"/>
                      <a:pt x="12870" y="21304"/>
                      <a:pt x="15489" y="20776"/>
                    </a:cubicBezTo>
                    <a:cubicBezTo>
                      <a:pt x="18613" y="20147"/>
                      <a:pt x="20269" y="9090"/>
                      <a:pt x="20269" y="9090"/>
                    </a:cubicBezTo>
                    <a:cubicBezTo>
                      <a:pt x="20269" y="9090"/>
                      <a:pt x="21156" y="3030"/>
                      <a:pt x="21600" y="0"/>
                    </a:cubicBezTo>
                  </a:path>
                </a:pathLst>
              </a:custGeom>
              <a:noFill/>
              <a:ln w="139700" cap="flat">
                <a:solidFill>
                  <a:srgbClr val="6680FF"/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 b="0" dirty="0">
                  <a:latin typeface="Arial Regular"/>
                </a:endParaRPr>
              </a:p>
            </p:txBody>
          </p:sp>
          <p:sp>
            <p:nvSpPr>
              <p:cNvPr id="26" name="Freeform 7"/>
              <p:cNvSpPr>
                <a:spLocks/>
              </p:cNvSpPr>
              <p:nvPr/>
            </p:nvSpPr>
            <p:spPr bwMode="auto">
              <a:xfrm>
                <a:off x="4797578" y="6708659"/>
                <a:ext cx="762906" cy="522286"/>
              </a:xfrm>
              <a:custGeom>
                <a:avLst/>
                <a:gdLst/>
                <a:ahLst/>
                <a:cxnLst>
                  <a:cxn ang="0">
                    <a:pos x="0" y="20949"/>
                  </a:cxn>
                  <a:cxn ang="0">
                    <a:pos x="1815" y="10648"/>
                  </a:cxn>
                  <a:cxn ang="0">
                    <a:pos x="7503" y="174"/>
                  </a:cxn>
                  <a:cxn ang="0">
                    <a:pos x="11677" y="10821"/>
                  </a:cxn>
                  <a:cxn ang="0">
                    <a:pos x="15489" y="20776"/>
                  </a:cxn>
                  <a:cxn ang="0">
                    <a:pos x="20269" y="9090"/>
                  </a:cxn>
                  <a:cxn ang="0">
                    <a:pos x="21600" y="0"/>
                  </a:cxn>
                </a:cxnLst>
                <a:rect l="0" t="0" r="r" b="b"/>
                <a:pathLst>
                  <a:path w="21600" h="20949">
                    <a:moveTo>
                      <a:pt x="0" y="20949"/>
                    </a:moveTo>
                    <a:cubicBezTo>
                      <a:pt x="645" y="17025"/>
                      <a:pt x="1815" y="10648"/>
                      <a:pt x="1815" y="10648"/>
                    </a:cubicBezTo>
                    <a:cubicBezTo>
                      <a:pt x="1815" y="10648"/>
                      <a:pt x="4721" y="-296"/>
                      <a:pt x="7503" y="174"/>
                    </a:cubicBezTo>
                    <a:cubicBezTo>
                      <a:pt x="10327" y="651"/>
                      <a:pt x="11677" y="10821"/>
                      <a:pt x="11677" y="10821"/>
                    </a:cubicBezTo>
                    <a:cubicBezTo>
                      <a:pt x="11677" y="10821"/>
                      <a:pt x="12870" y="21304"/>
                      <a:pt x="15489" y="20776"/>
                    </a:cubicBezTo>
                    <a:cubicBezTo>
                      <a:pt x="18613" y="20147"/>
                      <a:pt x="20269" y="9090"/>
                      <a:pt x="20269" y="9090"/>
                    </a:cubicBezTo>
                    <a:cubicBezTo>
                      <a:pt x="20269" y="9090"/>
                      <a:pt x="21156" y="3030"/>
                      <a:pt x="21600" y="0"/>
                    </a:cubicBezTo>
                  </a:path>
                </a:pathLst>
              </a:custGeom>
              <a:noFill/>
              <a:ln w="139700" cap="flat">
                <a:solidFill>
                  <a:srgbClr val="FF6680"/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 b="0" dirty="0">
                  <a:latin typeface="Arial Regular"/>
                </a:endParaRPr>
              </a:p>
            </p:txBody>
          </p:sp>
        </p:grpSp>
        <p:sp>
          <p:nvSpPr>
            <p:cNvPr id="57" name="Rectangle 9"/>
            <p:cNvSpPr>
              <a:spLocks/>
            </p:cNvSpPr>
            <p:nvPr/>
          </p:nvSpPr>
          <p:spPr bwMode="auto">
            <a:xfrm>
              <a:off x="2583199" y="4748159"/>
              <a:ext cx="249092" cy="600164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 anchor="b">
              <a:prstTxWarp prst="textNoShape">
                <a:avLst/>
              </a:prstTxWarp>
              <a:spAutoFit/>
            </a:bodyPr>
            <a:lstStyle/>
            <a:p>
              <a:r>
                <a:rPr lang="en-US" sz="3900" b="1" dirty="0">
                  <a:latin typeface="Calibri"/>
                  <a:ea typeface="Calibri"/>
                  <a:cs typeface="Calibri"/>
                  <a:sym typeface="Helvetica Neue" pitchFamily="-112" charset="0"/>
                </a:rPr>
                <a:t>−</a:t>
              </a: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553538" y="3308599"/>
              <a:ext cx="1252134" cy="326530"/>
            </a:xfrm>
            <a:prstGeom prst="rect">
              <a:avLst/>
            </a:prstGeom>
            <a:noFill/>
          </p:spPr>
          <p:txBody>
            <a:bodyPr wrap="none" lIns="64291" tIns="32146" rIns="64291" bIns="32146" rtlCol="0">
              <a:spAutoFit/>
            </a:bodyPr>
            <a:lstStyle/>
            <a:p>
              <a:r>
                <a:rPr lang="en-US" sz="1700">
                  <a:latin typeface="+mj-lt"/>
                </a:rPr>
                <a:t>Received </a:t>
              </a:r>
              <a:r>
                <a:rPr lang="en-US" sz="1700" i="1">
                  <a:latin typeface="+mj-lt"/>
                </a:rPr>
                <a:t>r</a:t>
              </a:r>
              <a:r>
                <a:rPr lang="en-US" sz="1700">
                  <a:latin typeface="+mj-lt"/>
                </a:rPr>
                <a:t>(</a:t>
              </a:r>
              <a:r>
                <a:rPr lang="en-US" sz="1700" i="1">
                  <a:latin typeface="+mj-lt"/>
                </a:rPr>
                <a:t>t</a:t>
              </a:r>
              <a:r>
                <a:rPr lang="en-US" sz="1700">
                  <a:latin typeface="+mj-lt"/>
                </a:rPr>
                <a:t>)</a:t>
              </a:r>
            </a:p>
          </p:txBody>
        </p:sp>
        <p:cxnSp>
          <p:nvCxnSpPr>
            <p:cNvPr id="56" name="Straight Connector 55"/>
            <p:cNvCxnSpPr/>
            <p:nvPr/>
          </p:nvCxnSpPr>
          <p:spPr bwMode="auto">
            <a:xfrm rot="5400000">
              <a:off x="590360" y="5046431"/>
              <a:ext cx="1553766" cy="1117"/>
            </a:xfrm>
            <a:prstGeom prst="line">
              <a:avLst/>
            </a:prstGeom>
            <a:solidFill>
              <a:srgbClr val="BFBFBF"/>
            </a:solidFill>
            <a:ln w="25400" cap="flat" cmpd="sng" algn="ctr">
              <a:solidFill>
                <a:srgbClr val="00000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4107877956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Power Difference Helps Superposition Coding </a:t>
            </a:r>
          </a:p>
        </p:txBody>
      </p:sp>
      <p:grpSp>
        <p:nvGrpSpPr>
          <p:cNvPr id="3" name="Group 35"/>
          <p:cNvGrpSpPr/>
          <p:nvPr/>
        </p:nvGrpSpPr>
        <p:grpSpPr>
          <a:xfrm>
            <a:off x="3078100" y="1549902"/>
            <a:ext cx="3801427" cy="2845913"/>
            <a:chOff x="444719" y="3372127"/>
            <a:chExt cx="2662958" cy="1993606"/>
          </a:xfrm>
        </p:grpSpPr>
        <p:pic>
          <p:nvPicPr>
            <p:cNvPr id="7" name="Picture 6" descr="sic_failure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44719" y="3372127"/>
              <a:ext cx="2662958" cy="1993606"/>
            </a:xfrm>
            <a:prstGeom prst="rect">
              <a:avLst/>
            </a:prstGeom>
          </p:spPr>
        </p:pic>
        <p:cxnSp>
          <p:nvCxnSpPr>
            <p:cNvPr id="14" name="Straight Connector 13"/>
            <p:cNvCxnSpPr/>
            <p:nvPr/>
          </p:nvCxnSpPr>
          <p:spPr bwMode="auto">
            <a:xfrm rot="5400000">
              <a:off x="1045983" y="4313104"/>
              <a:ext cx="1553766" cy="1117"/>
            </a:xfrm>
            <a:prstGeom prst="line">
              <a:avLst/>
            </a:prstGeom>
            <a:solidFill>
              <a:srgbClr val="BFBFBF"/>
            </a:solidFill>
            <a:ln w="25400" cap="flat" cmpd="sng" algn="ctr">
              <a:solidFill>
                <a:srgbClr val="00000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8" name="Group 23"/>
          <p:cNvGrpSpPr/>
          <p:nvPr/>
        </p:nvGrpSpPr>
        <p:grpSpPr>
          <a:xfrm>
            <a:off x="4773830" y="4325704"/>
            <a:ext cx="2350560" cy="1991499"/>
            <a:chOff x="2883030" y="2301327"/>
            <a:chExt cx="3327729" cy="2819401"/>
          </a:xfrm>
        </p:grpSpPr>
        <p:cxnSp>
          <p:nvCxnSpPr>
            <p:cNvPr id="18" name="Straight Connector 17"/>
            <p:cNvCxnSpPr/>
            <p:nvPr/>
          </p:nvCxnSpPr>
          <p:spPr>
            <a:xfrm rot="5400000">
              <a:off x="3422320" y="3823094"/>
              <a:ext cx="461665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5174127" y="3823094"/>
              <a:ext cx="461665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 rot="5400000" flipH="1" flipV="1">
              <a:off x="3195160" y="3825326"/>
              <a:ext cx="2590801" cy="4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 flipV="1">
              <a:off x="3195159" y="3823095"/>
              <a:ext cx="2699400" cy="2232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5785959" y="3592262"/>
              <a:ext cx="424800" cy="5010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b="0" dirty="0">
                  <a:latin typeface="Arial Regular"/>
                </a:rPr>
                <a:t>I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474114" y="2301327"/>
              <a:ext cx="501991" cy="50108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700" b="0" dirty="0">
                  <a:latin typeface="Arial Regular"/>
                </a:rPr>
                <a:t>Q</a:t>
              </a:r>
            </a:p>
          </p:txBody>
        </p:sp>
        <p:sp>
          <p:nvSpPr>
            <p:cNvPr id="24" name="Oval 23"/>
            <p:cNvSpPr/>
            <p:nvPr/>
          </p:nvSpPr>
          <p:spPr>
            <a:xfrm>
              <a:off x="5328759" y="3746895"/>
              <a:ext cx="152400" cy="154632"/>
            </a:xfrm>
            <a:prstGeom prst="ellipse">
              <a:avLst/>
            </a:prstGeom>
            <a:solidFill>
              <a:srgbClr val="FFFF00"/>
            </a:solidFill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n>
                  <a:solidFill>
                    <a:srgbClr val="000000"/>
                  </a:solidFill>
                </a:ln>
                <a:solidFill>
                  <a:srgbClr val="FFFF00"/>
                </a:solidFill>
              </a:endParaRPr>
            </a:p>
          </p:txBody>
        </p:sp>
        <p:sp>
          <p:nvSpPr>
            <p:cNvPr id="25" name="Oval 24"/>
            <p:cNvSpPr/>
            <p:nvPr/>
          </p:nvSpPr>
          <p:spPr>
            <a:xfrm>
              <a:off x="3576159" y="3744663"/>
              <a:ext cx="152400" cy="154632"/>
            </a:xfrm>
            <a:prstGeom prst="ellipse">
              <a:avLst/>
            </a:prstGeom>
            <a:solidFill>
              <a:srgbClr val="FFFF00"/>
            </a:solidFill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n>
                  <a:solidFill>
                    <a:srgbClr val="000000"/>
                  </a:solidFill>
                </a:ln>
                <a:solidFill>
                  <a:srgbClr val="FFFF00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425421" y="3991626"/>
              <a:ext cx="572343" cy="4575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500" b="0" dirty="0">
                  <a:latin typeface="Arial Regular"/>
                </a:rPr>
                <a:t>−1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177227" y="3991626"/>
              <a:ext cx="572343" cy="4575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500" b="0" dirty="0">
                  <a:latin typeface="Arial Regular"/>
                </a:rPr>
                <a:t>+1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634836" y="2910927"/>
              <a:ext cx="1532299" cy="4139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300" b="0" dirty="0">
                  <a:latin typeface="Arial Regular"/>
                </a:rPr>
                <a:t>Input bit=“0”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883030" y="2910927"/>
              <a:ext cx="1532299" cy="4139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300" b="0" dirty="0">
                  <a:latin typeface="Arial Regular"/>
                </a:rPr>
                <a:t>Input bit=“1”</a:t>
              </a:r>
            </a:p>
          </p:txBody>
        </p:sp>
        <p:cxnSp>
          <p:nvCxnSpPr>
            <p:cNvPr id="30" name="Straight Arrow Connector 29"/>
            <p:cNvCxnSpPr>
              <a:stCxn id="29" idx="2"/>
              <a:endCxn id="25" idx="0"/>
            </p:cNvCxnSpPr>
            <p:nvPr/>
          </p:nvCxnSpPr>
          <p:spPr>
            <a:xfrm>
              <a:off x="3649180" y="3324866"/>
              <a:ext cx="3181" cy="419797"/>
            </a:xfrm>
            <a:prstGeom prst="straightConnector1">
              <a:avLst/>
            </a:pr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>
              <a:stCxn id="28" idx="2"/>
              <a:endCxn id="24" idx="0"/>
            </p:cNvCxnSpPr>
            <p:nvPr/>
          </p:nvCxnSpPr>
          <p:spPr>
            <a:xfrm>
              <a:off x="5400986" y="3324866"/>
              <a:ext cx="3974" cy="422030"/>
            </a:xfrm>
            <a:prstGeom prst="straightConnector1">
              <a:avLst/>
            </a:pr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37"/>
          <p:cNvGrpSpPr/>
          <p:nvPr/>
        </p:nvGrpSpPr>
        <p:grpSpPr>
          <a:xfrm>
            <a:off x="2570087" y="1930053"/>
            <a:ext cx="635666" cy="503800"/>
            <a:chOff x="2392789" y="4048364"/>
            <a:chExt cx="904059" cy="716516"/>
          </a:xfrm>
        </p:grpSpPr>
        <p:sp>
          <p:nvSpPr>
            <p:cNvPr id="39" name="Freeform 6"/>
            <p:cNvSpPr>
              <a:spLocks/>
            </p:cNvSpPr>
            <p:nvPr/>
          </p:nvSpPr>
          <p:spPr bwMode="auto">
            <a:xfrm>
              <a:off x="2392789" y="4048364"/>
              <a:ext cx="763614" cy="522286"/>
            </a:xfrm>
            <a:custGeom>
              <a:avLst/>
              <a:gdLst/>
              <a:ahLst/>
              <a:cxnLst>
                <a:cxn ang="0">
                  <a:pos x="0" y="20949"/>
                </a:cxn>
                <a:cxn ang="0">
                  <a:pos x="1815" y="10648"/>
                </a:cxn>
                <a:cxn ang="0">
                  <a:pos x="7503" y="174"/>
                </a:cxn>
                <a:cxn ang="0">
                  <a:pos x="11677" y="10821"/>
                </a:cxn>
                <a:cxn ang="0">
                  <a:pos x="15489" y="20776"/>
                </a:cxn>
                <a:cxn ang="0">
                  <a:pos x="20269" y="9090"/>
                </a:cxn>
                <a:cxn ang="0">
                  <a:pos x="21600" y="0"/>
                </a:cxn>
              </a:cxnLst>
              <a:rect l="0" t="0" r="r" b="b"/>
              <a:pathLst>
                <a:path w="21600" h="20949">
                  <a:moveTo>
                    <a:pt x="0" y="20949"/>
                  </a:moveTo>
                  <a:cubicBezTo>
                    <a:pt x="645" y="17025"/>
                    <a:pt x="1815" y="10648"/>
                    <a:pt x="1815" y="10648"/>
                  </a:cubicBezTo>
                  <a:cubicBezTo>
                    <a:pt x="1815" y="10648"/>
                    <a:pt x="4721" y="-296"/>
                    <a:pt x="7503" y="174"/>
                  </a:cubicBezTo>
                  <a:cubicBezTo>
                    <a:pt x="10327" y="651"/>
                    <a:pt x="11677" y="10821"/>
                    <a:pt x="11677" y="10821"/>
                  </a:cubicBezTo>
                  <a:cubicBezTo>
                    <a:pt x="11677" y="10821"/>
                    <a:pt x="12870" y="21304"/>
                    <a:pt x="15489" y="20776"/>
                  </a:cubicBezTo>
                  <a:cubicBezTo>
                    <a:pt x="18613" y="20147"/>
                    <a:pt x="20269" y="9090"/>
                    <a:pt x="20269" y="9090"/>
                  </a:cubicBezTo>
                  <a:cubicBezTo>
                    <a:pt x="20269" y="9090"/>
                    <a:pt x="21156" y="3030"/>
                    <a:pt x="21600" y="0"/>
                  </a:cubicBezTo>
                </a:path>
              </a:pathLst>
            </a:custGeom>
            <a:noFill/>
            <a:ln w="139700" cap="flat">
              <a:solidFill>
                <a:srgbClr val="6680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 b="0" dirty="0">
                <a:latin typeface="Arial Regular"/>
              </a:endParaRPr>
            </a:p>
          </p:txBody>
        </p:sp>
        <p:sp>
          <p:nvSpPr>
            <p:cNvPr id="40" name="Freeform 7"/>
            <p:cNvSpPr>
              <a:spLocks/>
            </p:cNvSpPr>
            <p:nvPr/>
          </p:nvSpPr>
          <p:spPr bwMode="auto">
            <a:xfrm>
              <a:off x="2533942" y="4242594"/>
              <a:ext cx="762906" cy="522286"/>
            </a:xfrm>
            <a:custGeom>
              <a:avLst/>
              <a:gdLst/>
              <a:ahLst/>
              <a:cxnLst>
                <a:cxn ang="0">
                  <a:pos x="0" y="20949"/>
                </a:cxn>
                <a:cxn ang="0">
                  <a:pos x="1815" y="10648"/>
                </a:cxn>
                <a:cxn ang="0">
                  <a:pos x="7503" y="174"/>
                </a:cxn>
                <a:cxn ang="0">
                  <a:pos x="11677" y="10821"/>
                </a:cxn>
                <a:cxn ang="0">
                  <a:pos x="15489" y="20776"/>
                </a:cxn>
                <a:cxn ang="0">
                  <a:pos x="20269" y="9090"/>
                </a:cxn>
                <a:cxn ang="0">
                  <a:pos x="21600" y="0"/>
                </a:cxn>
              </a:cxnLst>
              <a:rect l="0" t="0" r="r" b="b"/>
              <a:pathLst>
                <a:path w="21600" h="20949">
                  <a:moveTo>
                    <a:pt x="0" y="20949"/>
                  </a:moveTo>
                  <a:cubicBezTo>
                    <a:pt x="645" y="17025"/>
                    <a:pt x="1815" y="10648"/>
                    <a:pt x="1815" y="10648"/>
                  </a:cubicBezTo>
                  <a:cubicBezTo>
                    <a:pt x="1815" y="10648"/>
                    <a:pt x="4721" y="-296"/>
                    <a:pt x="7503" y="174"/>
                  </a:cubicBezTo>
                  <a:cubicBezTo>
                    <a:pt x="10327" y="651"/>
                    <a:pt x="11677" y="10821"/>
                    <a:pt x="11677" y="10821"/>
                  </a:cubicBezTo>
                  <a:cubicBezTo>
                    <a:pt x="11677" y="10821"/>
                    <a:pt x="12870" y="21304"/>
                    <a:pt x="15489" y="20776"/>
                  </a:cubicBezTo>
                  <a:cubicBezTo>
                    <a:pt x="18613" y="20147"/>
                    <a:pt x="20269" y="9090"/>
                    <a:pt x="20269" y="9090"/>
                  </a:cubicBezTo>
                  <a:cubicBezTo>
                    <a:pt x="20269" y="9090"/>
                    <a:pt x="21156" y="3030"/>
                    <a:pt x="21600" y="0"/>
                  </a:cubicBezTo>
                </a:path>
              </a:pathLst>
            </a:custGeom>
            <a:noFill/>
            <a:ln w="139700" cap="flat">
              <a:solidFill>
                <a:srgbClr val="FF6680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 b="0" dirty="0">
                <a:latin typeface="Arial Regular"/>
              </a:endParaRPr>
            </a:p>
          </p:txBody>
        </p:sp>
      </p:grpSp>
      <p:pic>
        <p:nvPicPr>
          <p:cNvPr id="41" name="Picture 40" descr="sic_onepager.png"/>
          <p:cNvPicPr>
            <a:picLocks noChangeAspect="1"/>
          </p:cNvPicPr>
          <p:nvPr/>
        </p:nvPicPr>
        <p:blipFill rotWithShape="1">
          <a:blip r:embed="rId3"/>
          <a:srcRect l="6958"/>
          <a:stretch/>
        </p:blipFill>
        <p:spPr>
          <a:xfrm>
            <a:off x="1808652" y="4345352"/>
            <a:ext cx="2447680" cy="1969480"/>
          </a:xfrm>
          <a:prstGeom prst="rect">
            <a:avLst/>
          </a:prstGeom>
        </p:spPr>
      </p:pic>
      <p:grpSp>
        <p:nvGrpSpPr>
          <p:cNvPr id="10" name="Group 55"/>
          <p:cNvGrpSpPr/>
          <p:nvPr/>
        </p:nvGrpSpPr>
        <p:grpSpPr>
          <a:xfrm>
            <a:off x="2541184" y="3862129"/>
            <a:ext cx="635666" cy="503800"/>
            <a:chOff x="4656425" y="6514429"/>
            <a:chExt cx="904059" cy="716516"/>
          </a:xfrm>
        </p:grpSpPr>
        <p:sp>
          <p:nvSpPr>
            <p:cNvPr id="43" name="Freeform 6"/>
            <p:cNvSpPr>
              <a:spLocks/>
            </p:cNvSpPr>
            <p:nvPr/>
          </p:nvSpPr>
          <p:spPr bwMode="auto">
            <a:xfrm>
              <a:off x="4656425" y="6514429"/>
              <a:ext cx="763614" cy="522286"/>
            </a:xfrm>
            <a:custGeom>
              <a:avLst/>
              <a:gdLst/>
              <a:ahLst/>
              <a:cxnLst>
                <a:cxn ang="0">
                  <a:pos x="0" y="20949"/>
                </a:cxn>
                <a:cxn ang="0">
                  <a:pos x="1815" y="10648"/>
                </a:cxn>
                <a:cxn ang="0">
                  <a:pos x="7503" y="174"/>
                </a:cxn>
                <a:cxn ang="0">
                  <a:pos x="11677" y="10821"/>
                </a:cxn>
                <a:cxn ang="0">
                  <a:pos x="15489" y="20776"/>
                </a:cxn>
                <a:cxn ang="0">
                  <a:pos x="20269" y="9090"/>
                </a:cxn>
                <a:cxn ang="0">
                  <a:pos x="21600" y="0"/>
                </a:cxn>
              </a:cxnLst>
              <a:rect l="0" t="0" r="r" b="b"/>
              <a:pathLst>
                <a:path w="21600" h="20949">
                  <a:moveTo>
                    <a:pt x="0" y="20949"/>
                  </a:moveTo>
                  <a:cubicBezTo>
                    <a:pt x="645" y="17025"/>
                    <a:pt x="1815" y="10648"/>
                    <a:pt x="1815" y="10648"/>
                  </a:cubicBezTo>
                  <a:cubicBezTo>
                    <a:pt x="1815" y="10648"/>
                    <a:pt x="4721" y="-296"/>
                    <a:pt x="7503" y="174"/>
                  </a:cubicBezTo>
                  <a:cubicBezTo>
                    <a:pt x="10327" y="651"/>
                    <a:pt x="11677" y="10821"/>
                    <a:pt x="11677" y="10821"/>
                  </a:cubicBezTo>
                  <a:cubicBezTo>
                    <a:pt x="11677" y="10821"/>
                    <a:pt x="12870" y="21304"/>
                    <a:pt x="15489" y="20776"/>
                  </a:cubicBezTo>
                  <a:cubicBezTo>
                    <a:pt x="18613" y="20147"/>
                    <a:pt x="20269" y="9090"/>
                    <a:pt x="20269" y="9090"/>
                  </a:cubicBezTo>
                  <a:cubicBezTo>
                    <a:pt x="20269" y="9090"/>
                    <a:pt x="21156" y="3030"/>
                    <a:pt x="21600" y="0"/>
                  </a:cubicBezTo>
                </a:path>
              </a:pathLst>
            </a:custGeom>
            <a:noFill/>
            <a:ln w="139700" cap="flat">
              <a:solidFill>
                <a:srgbClr val="6680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 b="0" dirty="0">
                <a:latin typeface="Arial Regular"/>
              </a:endParaRPr>
            </a:p>
          </p:txBody>
        </p:sp>
        <p:sp>
          <p:nvSpPr>
            <p:cNvPr id="44" name="Freeform 7"/>
            <p:cNvSpPr>
              <a:spLocks/>
            </p:cNvSpPr>
            <p:nvPr/>
          </p:nvSpPr>
          <p:spPr bwMode="auto">
            <a:xfrm>
              <a:off x="4797578" y="6708659"/>
              <a:ext cx="762906" cy="522286"/>
            </a:xfrm>
            <a:custGeom>
              <a:avLst/>
              <a:gdLst/>
              <a:ahLst/>
              <a:cxnLst>
                <a:cxn ang="0">
                  <a:pos x="0" y="20949"/>
                </a:cxn>
                <a:cxn ang="0">
                  <a:pos x="1815" y="10648"/>
                </a:cxn>
                <a:cxn ang="0">
                  <a:pos x="7503" y="174"/>
                </a:cxn>
                <a:cxn ang="0">
                  <a:pos x="11677" y="10821"/>
                </a:cxn>
                <a:cxn ang="0">
                  <a:pos x="15489" y="20776"/>
                </a:cxn>
                <a:cxn ang="0">
                  <a:pos x="20269" y="9090"/>
                </a:cxn>
                <a:cxn ang="0">
                  <a:pos x="21600" y="0"/>
                </a:cxn>
              </a:cxnLst>
              <a:rect l="0" t="0" r="r" b="b"/>
              <a:pathLst>
                <a:path w="21600" h="20949">
                  <a:moveTo>
                    <a:pt x="0" y="20949"/>
                  </a:moveTo>
                  <a:cubicBezTo>
                    <a:pt x="645" y="17025"/>
                    <a:pt x="1815" y="10648"/>
                    <a:pt x="1815" y="10648"/>
                  </a:cubicBezTo>
                  <a:cubicBezTo>
                    <a:pt x="1815" y="10648"/>
                    <a:pt x="4721" y="-296"/>
                    <a:pt x="7503" y="174"/>
                  </a:cubicBezTo>
                  <a:cubicBezTo>
                    <a:pt x="10327" y="651"/>
                    <a:pt x="11677" y="10821"/>
                    <a:pt x="11677" y="10821"/>
                  </a:cubicBezTo>
                  <a:cubicBezTo>
                    <a:pt x="11677" y="10821"/>
                    <a:pt x="12870" y="21304"/>
                    <a:pt x="15489" y="20776"/>
                  </a:cubicBezTo>
                  <a:cubicBezTo>
                    <a:pt x="18613" y="20147"/>
                    <a:pt x="20269" y="9090"/>
                    <a:pt x="20269" y="9090"/>
                  </a:cubicBezTo>
                  <a:cubicBezTo>
                    <a:pt x="20269" y="9090"/>
                    <a:pt x="21156" y="3030"/>
                    <a:pt x="21600" y="0"/>
                  </a:cubicBezTo>
                </a:path>
              </a:pathLst>
            </a:custGeom>
            <a:noFill/>
            <a:ln w="139700" cap="flat">
              <a:solidFill>
                <a:srgbClr val="FF6680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 b="0" dirty="0">
                <a:latin typeface="Arial Regular"/>
              </a:endParaRPr>
            </a:p>
          </p:txBody>
        </p:sp>
      </p:grpSp>
      <p:sp>
        <p:nvSpPr>
          <p:cNvPr id="45" name="Rectangle 9"/>
          <p:cNvSpPr>
            <a:spLocks/>
          </p:cNvSpPr>
          <p:nvPr/>
        </p:nvSpPr>
        <p:spPr bwMode="auto">
          <a:xfrm>
            <a:off x="4208799" y="4964059"/>
            <a:ext cx="249092" cy="600164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r>
              <a:rPr lang="en-US" sz="3900" b="1" dirty="0">
                <a:latin typeface="Calibri"/>
                <a:ea typeface="Calibri"/>
                <a:cs typeface="Calibri"/>
                <a:sym typeface="Helvetica Neue" pitchFamily="-112" charset="0"/>
              </a:rPr>
              <a:t>−</a:t>
            </a:r>
          </a:p>
        </p:txBody>
      </p:sp>
      <p:cxnSp>
        <p:nvCxnSpPr>
          <p:cNvPr id="48" name="Straight Connector 47"/>
          <p:cNvCxnSpPr/>
          <p:nvPr/>
        </p:nvCxnSpPr>
        <p:spPr bwMode="auto">
          <a:xfrm rot="5400000">
            <a:off x="2215960" y="5262331"/>
            <a:ext cx="1553766" cy="1117"/>
          </a:xfrm>
          <a:prstGeom prst="line">
            <a:avLst/>
          </a:prstGeom>
          <a:solidFill>
            <a:srgbClr val="BFBFBF"/>
          </a:solidFill>
          <a:ln w="254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42495110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4BD611D-EB7A-F74A-BF08-892BFD166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33236DD-D5F2-3448-BBB7-8217B6A8D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Shannon Capacity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89753C6-7583-1143-9159-A8DC5C71E57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0869" r="36466"/>
          <a:stretch/>
        </p:blipFill>
        <p:spPr>
          <a:xfrm rot="5400000">
            <a:off x="2892649" y="-1155788"/>
            <a:ext cx="3282502" cy="831038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720049D1-FDCB-D748-BC41-F28E6B0FC98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52400" y="4951708"/>
                <a:ext cx="8763000" cy="1363852"/>
              </a:xfrm>
            </p:spPr>
            <p:txBody>
              <a:bodyPr>
                <a:noAutofit/>
              </a:bodyPr>
              <a:lstStyle/>
              <a:p>
                <a:r>
                  <a:rPr lang="en-US" sz="2200" b="1" i="1" dirty="0">
                    <a:solidFill>
                      <a:srgbClr val="0070C0"/>
                    </a:solidFill>
                  </a:rPr>
                  <a:t>Capacity,</a:t>
                </a:r>
                <a:r>
                  <a:rPr lang="en-US" sz="2200" dirty="0"/>
                  <a:t> or </a:t>
                </a:r>
                <a:r>
                  <a:rPr lang="en-US" sz="2200" b="1" dirty="0"/>
                  <a:t>maximum rate </a:t>
                </a:r>
                <a:r>
                  <a:rPr lang="en-US" sz="2200" dirty="0"/>
                  <a:t>that a Gaussian channel </a:t>
                </a:r>
                <a:r>
                  <a:rPr lang="en-US" sz="2200" b="1" dirty="0">
                    <a:highlight>
                      <a:srgbClr val="FFFF99"/>
                    </a:highlight>
                  </a:rPr>
                  <a:t>supports arbitrarily-low bit error rates</a:t>
                </a:r>
                <a:r>
                  <a:rPr lang="en-US" sz="2200" b="1" dirty="0"/>
                  <a:t> </a:t>
                </a:r>
                <a:r>
                  <a:rPr lang="en-US" sz="2200" dirty="0"/>
                  <a:t>is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𝐵𝑊</m:t>
                    </m:r>
                    <m:func>
                      <m:func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2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1+</m:t>
                            </m:r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𝑆𝑁𝑅</m:t>
                            </m:r>
                          </m:e>
                        </m:d>
                      </m:e>
                    </m:func>
                    <m:r>
                      <a:rPr lang="en-US" sz="22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200" b="0" i="0" smtClean="0">
                        <a:latin typeface="Cambria Math" panose="02040503050406030204" pitchFamily="18" charset="0"/>
                      </a:rPr>
                      <m:t>bits</m:t>
                    </m:r>
                    <m:r>
                      <a:rPr lang="en-US" sz="2200" b="0" i="0" smtClean="0">
                        <a:latin typeface="Cambria Math" panose="02040503050406030204" pitchFamily="18" charset="0"/>
                      </a:rPr>
                      <m:t>/</m:t>
                    </m:r>
                    <m:r>
                      <m:rPr>
                        <m:sty m:val="p"/>
                      </m:rPr>
                      <a:rPr lang="en-US" sz="2200" b="0" i="0" smtClean="0">
                        <a:latin typeface="Cambria Math" panose="02040503050406030204" pitchFamily="18" charset="0"/>
                      </a:rPr>
                      <m:t>s</m:t>
                    </m:r>
                  </m:oMath>
                </a14:m>
                <a:endParaRPr lang="en-US" sz="2200" dirty="0"/>
              </a:p>
              <a:p>
                <a:endParaRPr lang="en-US" sz="2200" dirty="0"/>
              </a:p>
              <a:p>
                <a:r>
                  <a:rPr lang="en-US" sz="2200" dirty="0"/>
                  <a:t>Reliable communication </a:t>
                </a:r>
                <a:r>
                  <a:rPr lang="en-US" sz="2200" b="1" spc="-150" dirty="0">
                    <a:solidFill>
                      <a:srgbClr val="009900"/>
                    </a:solidFill>
                  </a:rPr>
                  <a:t>possible</a:t>
                </a:r>
                <a:r>
                  <a:rPr lang="en-US" sz="2200" spc="-150" dirty="0"/>
                  <a:t> at </a:t>
                </a:r>
                <a:r>
                  <a:rPr lang="en-US" sz="2200" b="1" spc="-150" dirty="0"/>
                  <a:t>rates </a:t>
                </a:r>
                <a:r>
                  <a:rPr lang="en-US" sz="2200" b="1" i="1" spc="-150" dirty="0"/>
                  <a:t>R</a:t>
                </a:r>
                <a:r>
                  <a:rPr lang="en-US" sz="2200" b="1" spc="-150" dirty="0"/>
                  <a:t> &lt; </a:t>
                </a:r>
                <a:r>
                  <a:rPr lang="en-US" sz="2200" b="1" i="1" spc="-150" dirty="0"/>
                  <a:t>C</a:t>
                </a:r>
                <a:r>
                  <a:rPr lang="en-US" sz="2200" spc="-150" dirty="0"/>
                  <a:t>, </a:t>
                </a:r>
                <a:r>
                  <a:rPr lang="en-US" sz="2200" b="1" spc="-150" dirty="0">
                    <a:solidFill>
                      <a:srgbClr val="FF0000"/>
                    </a:solidFill>
                  </a:rPr>
                  <a:t>not possible</a:t>
                </a:r>
                <a:r>
                  <a:rPr lang="en-US" sz="2200" spc="-150" dirty="0"/>
                  <a:t> when </a:t>
                </a:r>
                <a:r>
                  <a:rPr lang="en-US" sz="2200" b="1" i="1" spc="-150" dirty="0"/>
                  <a:t>R</a:t>
                </a:r>
                <a:r>
                  <a:rPr lang="en-US" sz="2200" b="1" spc="-150" dirty="0"/>
                  <a:t> &gt; </a:t>
                </a:r>
                <a:r>
                  <a:rPr lang="en-US" sz="2200" b="1" i="1" spc="-150" dirty="0"/>
                  <a:t>C</a:t>
                </a:r>
              </a:p>
            </p:txBody>
          </p:sp>
        </mc:Choice>
        <mc:Fallback xmlns="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720049D1-FDCB-D748-BC41-F28E6B0FC98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4951708"/>
                <a:ext cx="8763000" cy="1363852"/>
              </a:xfrm>
              <a:blipFill>
                <a:blip r:embed="rId4"/>
                <a:stretch>
                  <a:fillRect l="-1594" t="-7407" r="-1304"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571914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CA85398-C725-5D43-BFF5-73A574CEC9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Building atop</a:t>
            </a:r>
            <a:r>
              <a:rPr lang="en-US" dirty="0"/>
              <a:t> </a:t>
            </a:r>
            <a:r>
              <a:rPr lang="en-US" b="1" dirty="0"/>
              <a:t>Shannon</a:t>
            </a:r>
            <a:r>
              <a:rPr lang="en-US" dirty="0"/>
              <a:t> </a:t>
            </a:r>
            <a:r>
              <a:rPr lang="en-US" b="1" dirty="0"/>
              <a:t>capacity</a:t>
            </a:r>
            <a:r>
              <a:rPr lang="en-US" dirty="0"/>
              <a:t> of a </a:t>
            </a:r>
            <a:r>
              <a:rPr lang="en-US" b="1" dirty="0">
                <a:solidFill>
                  <a:srgbClr val="0070C0"/>
                </a:solidFill>
              </a:rPr>
              <a:t>single link: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What’s the best we can do in the multiuser uplink channel?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What’s the best we can do in the multiuser downlink channel?</a:t>
            </a:r>
          </a:p>
          <a:p>
            <a:pPr marL="857250" lvl="1" indent="-457200"/>
            <a:endParaRPr lang="en-US" dirty="0"/>
          </a:p>
          <a:p>
            <a:pPr marL="857250" lvl="1" indent="-457200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Unknown information streams</a:t>
            </a:r>
          </a:p>
          <a:p>
            <a:pPr marL="857250" lvl="1" indent="-457200"/>
            <a:endParaRPr lang="en-US" dirty="0"/>
          </a:p>
          <a:p>
            <a:pPr marL="857250" lvl="1" indent="-457200"/>
            <a:r>
              <a:rPr lang="en-US" b="1" dirty="0"/>
              <a:t>Taking content of the data into account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9B940ED-7B0A-5B44-B00B-CA0647A41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3D53D67-CC97-2D41-8979-5E6E5DFD5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Today: Multiuser Capacity</a:t>
            </a:r>
          </a:p>
        </p:txBody>
      </p:sp>
    </p:spTree>
    <p:extLst>
      <p:ext uri="{BB962C8B-B14F-4D97-AF65-F5344CB8AC3E}">
        <p14:creationId xmlns:p14="http://schemas.microsoft.com/office/powerpoint/2010/main" val="3786569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3F02D28-98E3-2041-B5A0-E4B7AA1E78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3505200"/>
            <a:ext cx="8763000" cy="2971800"/>
          </a:xfrm>
        </p:spPr>
        <p:txBody>
          <a:bodyPr/>
          <a:lstStyle/>
          <a:p>
            <a:r>
              <a:rPr lang="en-US" b="1" dirty="0"/>
              <a:t>Scenario:</a:t>
            </a:r>
            <a:r>
              <a:rPr lang="en-US" dirty="0"/>
              <a:t> </a:t>
            </a:r>
            <a:r>
              <a:rPr lang="en-US" b="1" dirty="0">
                <a:highlight>
                  <a:srgbClr val="FFFF99"/>
                </a:highlight>
              </a:rPr>
              <a:t>Hide digital data</a:t>
            </a:r>
            <a:r>
              <a:rPr lang="en-US" b="1" dirty="0"/>
              <a:t> </a:t>
            </a:r>
            <a:r>
              <a:rPr lang="en-US" dirty="0"/>
              <a:t>in an </a:t>
            </a:r>
            <a:r>
              <a:rPr lang="en-US" b="1" dirty="0">
                <a:highlight>
                  <a:srgbClr val="FFFF99"/>
                </a:highlight>
              </a:rPr>
              <a:t>analog TV broadcast</a:t>
            </a:r>
          </a:p>
          <a:p>
            <a:endParaRPr lang="en-US" b="1" dirty="0">
              <a:highlight>
                <a:srgbClr val="FFFF99"/>
              </a:highlight>
            </a:endParaRPr>
          </a:p>
          <a:p>
            <a:r>
              <a:rPr lang="en-US" dirty="0"/>
              <a:t>AP transmitting on downlink to user </a:t>
            </a:r>
            <a:r>
              <a:rPr lang="en-US" b="1" dirty="0">
                <a:solidFill>
                  <a:srgbClr val="0070C0"/>
                </a:solidFill>
              </a:rPr>
              <a:t>overhears broadcast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Sends digital data </a:t>
            </a:r>
            <a:r>
              <a:rPr lang="en-US" b="1" i="1" dirty="0"/>
              <a:t>x</a:t>
            </a:r>
            <a:r>
              <a:rPr lang="en-US" dirty="0"/>
              <a:t> intended for User 1</a:t>
            </a:r>
          </a:p>
          <a:p>
            <a:pPr lvl="1"/>
            <a:r>
              <a:rPr lang="en-US" b="1" i="1" dirty="0"/>
              <a:t>s</a:t>
            </a:r>
            <a:r>
              <a:rPr lang="en-US" dirty="0"/>
              <a:t> is the stronger analog TV broadcast signal</a:t>
            </a:r>
          </a:p>
          <a:p>
            <a:endParaRPr lang="en-US" dirty="0"/>
          </a:p>
          <a:p>
            <a:r>
              <a:rPr lang="en-US" dirty="0"/>
              <a:t>Background noise </a:t>
            </a:r>
            <a:r>
              <a:rPr lang="en-US" b="1" i="1" dirty="0"/>
              <a:t>w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278E51E-877C-544C-81E1-F2C0B2A2F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66BD071-E800-E34B-A3E8-30C8BAC87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Precoding for Known Interference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2BADD60-67FF-7D42-AE14-3D7F6D73F760}"/>
              </a:ext>
            </a:extLst>
          </p:cNvPr>
          <p:cNvGrpSpPr/>
          <p:nvPr/>
        </p:nvGrpSpPr>
        <p:grpSpPr>
          <a:xfrm>
            <a:off x="973486" y="1826853"/>
            <a:ext cx="7386914" cy="741847"/>
            <a:chOff x="339799" y="1640873"/>
            <a:chExt cx="7386914" cy="741847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4B1662FA-3DE0-C048-99F5-148C8BF86BFF}"/>
                </a:ext>
              </a:extLst>
            </p:cNvPr>
            <p:cNvGrpSpPr/>
            <p:nvPr/>
          </p:nvGrpSpPr>
          <p:grpSpPr>
            <a:xfrm>
              <a:off x="2093517" y="1866631"/>
              <a:ext cx="202925" cy="294589"/>
              <a:chOff x="2110472" y="1640398"/>
              <a:chExt cx="202925" cy="294589"/>
            </a:xfrm>
          </p:grpSpPr>
          <p:cxnSp>
            <p:nvCxnSpPr>
              <p:cNvPr id="24" name="Straight Connector 18">
                <a:extLst>
                  <a:ext uri="{FF2B5EF4-FFF2-40B4-BE49-F238E27FC236}">
                    <a16:creationId xmlns:a16="http://schemas.microsoft.com/office/drawing/2014/main" id="{E61A3710-2D63-0647-AC18-4A846AF46988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flipH="1" flipV="1">
                <a:off x="2215246" y="1640399"/>
                <a:ext cx="2" cy="284357"/>
              </a:xfrm>
              <a:prstGeom prst="line">
                <a:avLst/>
              </a:prstGeom>
              <a:noFill/>
              <a:ln w="28575" cap="rnd" cmpd="sng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25" name="Straight Connector 21">
                <a:extLst>
                  <a:ext uri="{FF2B5EF4-FFF2-40B4-BE49-F238E27FC236}">
                    <a16:creationId xmlns:a16="http://schemas.microsoft.com/office/drawing/2014/main" id="{6F0A7DB9-054E-0E45-9FE3-78961A12CF43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2110472" y="1640398"/>
                <a:ext cx="202925" cy="1"/>
              </a:xfrm>
              <a:prstGeom prst="line">
                <a:avLst/>
              </a:prstGeom>
              <a:noFill/>
              <a:ln w="28575" cap="rnd" cmpd="sng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26" name="Straight Connector 24">
                <a:extLst>
                  <a:ext uri="{FF2B5EF4-FFF2-40B4-BE49-F238E27FC236}">
                    <a16:creationId xmlns:a16="http://schemas.microsoft.com/office/drawing/2014/main" id="{9099345B-24EC-8647-A1F7-C678A6454932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rot="10800000" flipV="1">
                <a:off x="2215248" y="1640399"/>
                <a:ext cx="98149" cy="118262"/>
              </a:xfrm>
              <a:prstGeom prst="line">
                <a:avLst/>
              </a:prstGeom>
              <a:noFill/>
              <a:ln w="28575" cap="rnd" cmpd="sng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FAA3AB87-D77A-C04E-A2BD-314C01CBD31F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2110472" y="1640873"/>
                <a:ext cx="104776" cy="117789"/>
              </a:xfrm>
              <a:prstGeom prst="line">
                <a:avLst/>
              </a:prstGeom>
              <a:noFill/>
              <a:ln w="28575" cap="rnd" cmpd="sng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28" name="Straight Connector 53">
                <a:extLst>
                  <a:ext uri="{FF2B5EF4-FFF2-40B4-BE49-F238E27FC236}">
                    <a16:creationId xmlns:a16="http://schemas.microsoft.com/office/drawing/2014/main" id="{4267DF70-2BBE-894E-BF92-EA0F69B7F3C6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2135498" y="1934986"/>
                <a:ext cx="76436" cy="1"/>
              </a:xfrm>
              <a:prstGeom prst="line">
                <a:avLst/>
              </a:prstGeom>
              <a:noFill/>
              <a:ln w="28575" cap="rnd" cmpd="sng">
                <a:solidFill>
                  <a:schemeClr val="tx1"/>
                </a:solidFill>
                <a:round/>
                <a:headEnd/>
                <a:tailEnd/>
              </a:ln>
            </p:spPr>
          </p:cxnSp>
        </p:grp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57A369FA-4B5A-0546-B2AF-25650CB5CA18}"/>
                </a:ext>
              </a:extLst>
            </p:cNvPr>
            <p:cNvGrpSpPr/>
            <p:nvPr/>
          </p:nvGrpSpPr>
          <p:grpSpPr>
            <a:xfrm>
              <a:off x="3765175" y="1640873"/>
              <a:ext cx="207760" cy="286599"/>
              <a:chOff x="3765175" y="1640873"/>
              <a:chExt cx="207760" cy="286599"/>
            </a:xfrm>
          </p:grpSpPr>
          <p:cxnSp>
            <p:nvCxnSpPr>
              <p:cNvPr id="19" name="Straight Connector 54">
                <a:extLst>
                  <a:ext uri="{FF2B5EF4-FFF2-40B4-BE49-F238E27FC236}">
                    <a16:creationId xmlns:a16="http://schemas.microsoft.com/office/drawing/2014/main" id="{A72EC18E-823D-C840-8E72-C1E7EF120A3B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3730126" y="1782437"/>
                <a:ext cx="283882" cy="756"/>
              </a:xfrm>
              <a:prstGeom prst="line">
                <a:avLst/>
              </a:prstGeom>
              <a:noFill/>
              <a:ln w="28575" cap="rnd" cmpd="sng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20" name="Straight Connector 55">
                <a:extLst>
                  <a:ext uri="{FF2B5EF4-FFF2-40B4-BE49-F238E27FC236}">
                    <a16:creationId xmlns:a16="http://schemas.microsoft.com/office/drawing/2014/main" id="{BEBF7858-00CD-C04C-8985-FDCDAB43F865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765175" y="1640873"/>
                <a:ext cx="207760" cy="1"/>
              </a:xfrm>
              <a:prstGeom prst="line">
                <a:avLst/>
              </a:prstGeom>
              <a:noFill/>
              <a:ln w="28575" cap="rnd" cmpd="sng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21" name="Straight Connector 56">
                <a:extLst>
                  <a:ext uri="{FF2B5EF4-FFF2-40B4-BE49-F238E27FC236}">
                    <a16:creationId xmlns:a16="http://schemas.microsoft.com/office/drawing/2014/main" id="{7937AC4F-53FD-C24C-8407-EEBE1D9AFBFB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rot="10800000" flipV="1">
                <a:off x="3872447" y="1640874"/>
                <a:ext cx="100488" cy="118063"/>
              </a:xfrm>
              <a:prstGeom prst="line">
                <a:avLst/>
              </a:prstGeom>
              <a:noFill/>
              <a:ln w="28575" cap="rnd" cmpd="sng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22" name="Straight Connector 57">
                <a:extLst>
                  <a:ext uri="{FF2B5EF4-FFF2-40B4-BE49-F238E27FC236}">
                    <a16:creationId xmlns:a16="http://schemas.microsoft.com/office/drawing/2014/main" id="{D1D385A3-A839-A241-8AD1-6B93C4CAEC07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765175" y="1641347"/>
                <a:ext cx="107272" cy="117591"/>
              </a:xfrm>
              <a:prstGeom prst="line">
                <a:avLst/>
              </a:prstGeom>
              <a:noFill/>
              <a:ln w="28575" cap="rnd" cmpd="sng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23" name="Straight Connector 58">
                <a:extLst>
                  <a:ext uri="{FF2B5EF4-FFF2-40B4-BE49-F238E27FC236}">
                    <a16:creationId xmlns:a16="http://schemas.microsoft.com/office/drawing/2014/main" id="{B1253150-916B-3E46-883E-6AE02FD9BC6E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871688" y="1926523"/>
                <a:ext cx="79904" cy="949"/>
              </a:xfrm>
              <a:prstGeom prst="line">
                <a:avLst/>
              </a:prstGeom>
              <a:noFill/>
              <a:ln w="28575" cap="rnd" cmpd="sng">
                <a:solidFill>
                  <a:schemeClr val="tx1"/>
                </a:solidFill>
                <a:round/>
                <a:headEnd/>
                <a:tailEnd/>
              </a:ln>
            </p:spPr>
          </p:cxnSp>
        </p:grp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3426690E-A709-E64A-8039-04B2402CEAD6}"/>
                </a:ext>
              </a:extLst>
            </p:cNvPr>
            <p:cNvSpPr txBox="1"/>
            <p:nvPr/>
          </p:nvSpPr>
          <p:spPr>
            <a:xfrm>
              <a:off x="339799" y="1948650"/>
              <a:ext cx="179078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Arial Regular"/>
                </a:rPr>
                <a:t>TV receiver </a:t>
              </a:r>
            </a:p>
          </p:txBody>
        </p:sp>
        <p:cxnSp>
          <p:nvCxnSpPr>
            <p:cNvPr id="9" name="Curved Connector 8">
              <a:extLst>
                <a:ext uri="{FF2B5EF4-FFF2-40B4-BE49-F238E27FC236}">
                  <a16:creationId xmlns:a16="http://schemas.microsoft.com/office/drawing/2014/main" id="{F97A7373-FA5F-5C4F-A633-FFAD92D86D2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392959" y="1782815"/>
              <a:ext cx="1323933" cy="259769"/>
            </a:xfrm>
            <a:prstGeom prst="straightConnector1">
              <a:avLst/>
            </a:prstGeom>
            <a:ln>
              <a:solidFill>
                <a:schemeClr val="tx1"/>
              </a:solidFill>
              <a:prstDash val="sysDash"/>
              <a:headEnd type="arrow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244CE3D-2858-4745-8CCE-546FEA566370}"/>
                </a:ext>
              </a:extLst>
            </p:cNvPr>
            <p:cNvSpPr txBox="1"/>
            <p:nvPr/>
          </p:nvSpPr>
          <p:spPr>
            <a:xfrm>
              <a:off x="5835153" y="1954718"/>
              <a:ext cx="189156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Arial Regular"/>
                </a:rPr>
                <a:t>TV broadcast</a:t>
              </a:r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038F20E5-436A-CB49-A4A9-E2CCFE90FC85}"/>
                </a:ext>
              </a:extLst>
            </p:cNvPr>
            <p:cNvGrpSpPr/>
            <p:nvPr/>
          </p:nvGrpSpPr>
          <p:grpSpPr>
            <a:xfrm flipH="1">
              <a:off x="5575384" y="1864347"/>
              <a:ext cx="202925" cy="294589"/>
              <a:chOff x="2110472" y="1640398"/>
              <a:chExt cx="202925" cy="294589"/>
            </a:xfrm>
          </p:grpSpPr>
          <p:cxnSp>
            <p:nvCxnSpPr>
              <p:cNvPr id="14" name="Straight Connector 18">
                <a:extLst>
                  <a:ext uri="{FF2B5EF4-FFF2-40B4-BE49-F238E27FC236}">
                    <a16:creationId xmlns:a16="http://schemas.microsoft.com/office/drawing/2014/main" id="{7851971E-4857-4941-B245-78AFCBF4EDA0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flipH="1" flipV="1">
                <a:off x="2215246" y="1640399"/>
                <a:ext cx="2" cy="284357"/>
              </a:xfrm>
              <a:prstGeom prst="line">
                <a:avLst/>
              </a:prstGeom>
              <a:noFill/>
              <a:ln w="28575" cap="rnd" cmpd="sng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15" name="Straight Connector 21">
                <a:extLst>
                  <a:ext uri="{FF2B5EF4-FFF2-40B4-BE49-F238E27FC236}">
                    <a16:creationId xmlns:a16="http://schemas.microsoft.com/office/drawing/2014/main" id="{A58BCCEF-67AF-1244-A21F-ACA63B69B934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2110472" y="1640398"/>
                <a:ext cx="202925" cy="1"/>
              </a:xfrm>
              <a:prstGeom prst="line">
                <a:avLst/>
              </a:prstGeom>
              <a:noFill/>
              <a:ln w="28575" cap="rnd" cmpd="sng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16" name="Straight Connector 24">
                <a:extLst>
                  <a:ext uri="{FF2B5EF4-FFF2-40B4-BE49-F238E27FC236}">
                    <a16:creationId xmlns:a16="http://schemas.microsoft.com/office/drawing/2014/main" id="{8FE26C3B-5D8F-D348-B344-5762F52A6B2E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rot="10800000" flipV="1">
                <a:off x="2215248" y="1640399"/>
                <a:ext cx="98149" cy="118262"/>
              </a:xfrm>
              <a:prstGeom prst="line">
                <a:avLst/>
              </a:prstGeom>
              <a:noFill/>
              <a:ln w="28575" cap="rnd" cmpd="sng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17" name="Straight Connector 26">
                <a:extLst>
                  <a:ext uri="{FF2B5EF4-FFF2-40B4-BE49-F238E27FC236}">
                    <a16:creationId xmlns:a16="http://schemas.microsoft.com/office/drawing/2014/main" id="{A715C7C2-34A7-024F-B366-B4FDF5CDF33B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2110472" y="1640873"/>
                <a:ext cx="104776" cy="117789"/>
              </a:xfrm>
              <a:prstGeom prst="line">
                <a:avLst/>
              </a:prstGeom>
              <a:noFill/>
              <a:ln w="28575" cap="rnd" cmpd="sng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18" name="Straight Connector 53">
                <a:extLst>
                  <a:ext uri="{FF2B5EF4-FFF2-40B4-BE49-F238E27FC236}">
                    <a16:creationId xmlns:a16="http://schemas.microsoft.com/office/drawing/2014/main" id="{F1AA6981-7DD7-6C42-A8B8-154F089C8520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2135498" y="1934986"/>
                <a:ext cx="76436" cy="1"/>
              </a:xfrm>
              <a:prstGeom prst="line">
                <a:avLst/>
              </a:prstGeom>
              <a:noFill/>
              <a:ln w="28575" cap="rnd" cmpd="sng">
                <a:solidFill>
                  <a:schemeClr val="tx1"/>
                </a:solidFill>
                <a:round/>
                <a:headEnd/>
                <a:tailEnd/>
              </a:ln>
            </p:spPr>
          </p:cxnSp>
        </p:grp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0D8015AD-D595-0043-9985-9A38736FE4AF}"/>
                </a:ext>
              </a:extLst>
            </p:cNvPr>
            <p:cNvSpPr txBox="1"/>
            <p:nvPr/>
          </p:nvSpPr>
          <p:spPr>
            <a:xfrm>
              <a:off x="3209530" y="1982610"/>
              <a:ext cx="131735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Arial Regular"/>
                </a:rPr>
                <a:t>AP</a:t>
              </a:r>
            </a:p>
          </p:txBody>
        </p: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9C5DAB76-224D-8944-90AA-58DB9EA078D5}"/>
              </a:ext>
            </a:extLst>
          </p:cNvPr>
          <p:cNvSpPr txBox="1"/>
          <p:nvPr/>
        </p:nvSpPr>
        <p:spPr>
          <a:xfrm>
            <a:off x="643390" y="2482952"/>
            <a:ext cx="32768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ighlight>
                  <a:srgbClr val="FFFF00"/>
                </a:highlight>
                <a:latin typeface="Times" pitchFamily="2" charset="0"/>
                <a:ea typeface="Arial" charset="0"/>
                <a:cs typeface="Arial" charset="0"/>
              </a:rPr>
              <a:t>Receives:</a:t>
            </a:r>
          </a:p>
          <a:p>
            <a:r>
              <a:rPr lang="en-US" b="0" dirty="0">
                <a:latin typeface="Times" pitchFamily="2" charset="0"/>
                <a:ea typeface="Arial" charset="0"/>
                <a:cs typeface="Arial" charset="0"/>
              </a:rPr>
              <a:t>y = x + s + w</a:t>
            </a:r>
          </a:p>
        </p:txBody>
      </p:sp>
    </p:spTree>
    <p:extLst>
      <p:ext uri="{BB962C8B-B14F-4D97-AF65-F5344CB8AC3E}">
        <p14:creationId xmlns:p14="http://schemas.microsoft.com/office/powerpoint/2010/main" val="15385495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3F02D28-98E3-2041-B5A0-E4B7AA1E78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3505200"/>
            <a:ext cx="8763000" cy="1531459"/>
          </a:xfrm>
        </p:spPr>
        <p:txBody>
          <a:bodyPr/>
          <a:lstStyle/>
          <a:p>
            <a:r>
              <a:rPr lang="en-US" dirty="0"/>
              <a:t>Want to distort TV broadcast signal </a:t>
            </a:r>
            <a:r>
              <a:rPr lang="en-US" i="1" dirty="0"/>
              <a:t>s</a:t>
            </a:r>
            <a:r>
              <a:rPr lang="en-US" dirty="0"/>
              <a:t> minimally</a:t>
            </a:r>
          </a:p>
          <a:p>
            <a:endParaRPr lang="en-US" dirty="0"/>
          </a:p>
          <a:p>
            <a:r>
              <a:rPr lang="en-US" dirty="0"/>
              <a:t>Suppose we want to send one of four in-phase symbols</a:t>
            </a:r>
            <a:r>
              <a:rPr lang="en-US" dirty="0">
                <a:sym typeface="Wingdings" pitchFamily="2" charset="2"/>
              </a:rPr>
              <a:t> (no Q):</a:t>
            </a:r>
            <a:endParaRPr lang="en-US" b="1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278E51E-877C-544C-81E1-F2C0B2A2F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66BD071-E800-E34B-A3E8-30C8BAC87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Precoding for Known Interference</a:t>
            </a: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E2EE1F45-F54C-AB44-9AF6-86825986FE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1650" y="5039768"/>
            <a:ext cx="5524500" cy="1333500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467E42B2-0290-F448-8233-29DA9A392DC9}"/>
              </a:ext>
            </a:extLst>
          </p:cNvPr>
          <p:cNvSpPr txBox="1"/>
          <p:nvPr/>
        </p:nvSpPr>
        <p:spPr>
          <a:xfrm>
            <a:off x="6781800" y="5600941"/>
            <a:ext cx="11528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" pitchFamily="2" charset="0"/>
                <a:ea typeface="Arial" charset="0"/>
                <a:cs typeface="Arial" charset="0"/>
              </a:rPr>
              <a:t>In-Phase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33BE6C65-6DB6-8942-93BE-06A7DB810E18}"/>
              </a:ext>
            </a:extLst>
          </p:cNvPr>
          <p:cNvGrpSpPr/>
          <p:nvPr/>
        </p:nvGrpSpPr>
        <p:grpSpPr>
          <a:xfrm>
            <a:off x="973486" y="1826853"/>
            <a:ext cx="7386914" cy="741847"/>
            <a:chOff x="339799" y="1640873"/>
            <a:chExt cx="7386914" cy="741847"/>
          </a:xfrm>
        </p:grpSpPr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19734924-A89E-7C45-A555-FCF106F4FA09}"/>
                </a:ext>
              </a:extLst>
            </p:cNvPr>
            <p:cNvGrpSpPr/>
            <p:nvPr/>
          </p:nvGrpSpPr>
          <p:grpSpPr>
            <a:xfrm>
              <a:off x="2093517" y="1866631"/>
              <a:ext cx="202925" cy="294589"/>
              <a:chOff x="2110472" y="1640398"/>
              <a:chExt cx="202925" cy="294589"/>
            </a:xfrm>
          </p:grpSpPr>
          <p:cxnSp>
            <p:nvCxnSpPr>
              <p:cNvPr id="50" name="Straight Connector 18">
                <a:extLst>
                  <a:ext uri="{FF2B5EF4-FFF2-40B4-BE49-F238E27FC236}">
                    <a16:creationId xmlns:a16="http://schemas.microsoft.com/office/drawing/2014/main" id="{5C750C88-BBCC-1846-B428-6E0873CFD058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flipH="1" flipV="1">
                <a:off x="2215246" y="1640399"/>
                <a:ext cx="2" cy="284357"/>
              </a:xfrm>
              <a:prstGeom prst="line">
                <a:avLst/>
              </a:prstGeom>
              <a:noFill/>
              <a:ln w="28575" cap="rnd" cmpd="sng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51" name="Straight Connector 21">
                <a:extLst>
                  <a:ext uri="{FF2B5EF4-FFF2-40B4-BE49-F238E27FC236}">
                    <a16:creationId xmlns:a16="http://schemas.microsoft.com/office/drawing/2014/main" id="{216AE81C-5D0A-194E-BBC4-92F76BBBF642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2110472" y="1640398"/>
                <a:ext cx="202925" cy="1"/>
              </a:xfrm>
              <a:prstGeom prst="line">
                <a:avLst/>
              </a:prstGeom>
              <a:noFill/>
              <a:ln w="28575" cap="rnd" cmpd="sng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52" name="Straight Connector 24">
                <a:extLst>
                  <a:ext uri="{FF2B5EF4-FFF2-40B4-BE49-F238E27FC236}">
                    <a16:creationId xmlns:a16="http://schemas.microsoft.com/office/drawing/2014/main" id="{1DCD83FF-AC2A-E340-A993-45FFF9E6A709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rot="10800000" flipV="1">
                <a:off x="2215248" y="1640399"/>
                <a:ext cx="98149" cy="118262"/>
              </a:xfrm>
              <a:prstGeom prst="line">
                <a:avLst/>
              </a:prstGeom>
              <a:noFill/>
              <a:ln w="28575" cap="rnd" cmpd="sng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id="{6A07B199-51AC-B04E-B31A-845CFDAF6851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2110472" y="1640873"/>
                <a:ext cx="104776" cy="117789"/>
              </a:xfrm>
              <a:prstGeom prst="line">
                <a:avLst/>
              </a:prstGeom>
              <a:noFill/>
              <a:ln w="28575" cap="rnd" cmpd="sng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id="{8DC80F6E-448F-1D4C-8FD8-3C5FBAD3DD25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2135498" y="1934986"/>
                <a:ext cx="76436" cy="1"/>
              </a:xfrm>
              <a:prstGeom prst="line">
                <a:avLst/>
              </a:prstGeom>
              <a:noFill/>
              <a:ln w="28575" cap="rnd" cmpd="sng">
                <a:solidFill>
                  <a:schemeClr val="tx1"/>
                </a:solidFill>
                <a:round/>
                <a:headEnd/>
                <a:tailEnd/>
              </a:ln>
            </p:spPr>
          </p:cxnSp>
        </p:grpSp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AE90A974-2405-DA45-8884-93E3DC9E7C40}"/>
                </a:ext>
              </a:extLst>
            </p:cNvPr>
            <p:cNvGrpSpPr/>
            <p:nvPr/>
          </p:nvGrpSpPr>
          <p:grpSpPr>
            <a:xfrm>
              <a:off x="3765175" y="1640873"/>
              <a:ext cx="207760" cy="286599"/>
              <a:chOff x="3765175" y="1640873"/>
              <a:chExt cx="207760" cy="286599"/>
            </a:xfrm>
          </p:grpSpPr>
          <p:cxnSp>
            <p:nvCxnSpPr>
              <p:cNvPr id="45" name="Straight Connector 54">
                <a:extLst>
                  <a:ext uri="{FF2B5EF4-FFF2-40B4-BE49-F238E27FC236}">
                    <a16:creationId xmlns:a16="http://schemas.microsoft.com/office/drawing/2014/main" id="{04278297-3ED1-6B4A-B9FE-356E66E3CBCA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3730126" y="1782437"/>
                <a:ext cx="283882" cy="756"/>
              </a:xfrm>
              <a:prstGeom prst="line">
                <a:avLst/>
              </a:prstGeom>
              <a:noFill/>
              <a:ln w="28575" cap="rnd" cmpd="sng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46" name="Straight Connector 55">
                <a:extLst>
                  <a:ext uri="{FF2B5EF4-FFF2-40B4-BE49-F238E27FC236}">
                    <a16:creationId xmlns:a16="http://schemas.microsoft.com/office/drawing/2014/main" id="{8F26D67A-A2C8-1F41-99DD-19E723F21939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765175" y="1640873"/>
                <a:ext cx="207760" cy="1"/>
              </a:xfrm>
              <a:prstGeom prst="line">
                <a:avLst/>
              </a:prstGeom>
              <a:noFill/>
              <a:ln w="28575" cap="rnd" cmpd="sng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47" name="Straight Connector 56">
                <a:extLst>
                  <a:ext uri="{FF2B5EF4-FFF2-40B4-BE49-F238E27FC236}">
                    <a16:creationId xmlns:a16="http://schemas.microsoft.com/office/drawing/2014/main" id="{E5DDB6B0-1A61-BD41-9BAB-EA4F800C3FCC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rot="10800000" flipV="1">
                <a:off x="3872447" y="1640874"/>
                <a:ext cx="100488" cy="118063"/>
              </a:xfrm>
              <a:prstGeom prst="line">
                <a:avLst/>
              </a:prstGeom>
              <a:noFill/>
              <a:ln w="28575" cap="rnd" cmpd="sng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48" name="Straight Connector 57">
                <a:extLst>
                  <a:ext uri="{FF2B5EF4-FFF2-40B4-BE49-F238E27FC236}">
                    <a16:creationId xmlns:a16="http://schemas.microsoft.com/office/drawing/2014/main" id="{A9F4A863-9A9E-354A-BE59-E65AB29A6BAA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765175" y="1641347"/>
                <a:ext cx="107272" cy="117591"/>
              </a:xfrm>
              <a:prstGeom prst="line">
                <a:avLst/>
              </a:prstGeom>
              <a:noFill/>
              <a:ln w="28575" cap="rnd" cmpd="sng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49" name="Straight Connector 58">
                <a:extLst>
                  <a:ext uri="{FF2B5EF4-FFF2-40B4-BE49-F238E27FC236}">
                    <a16:creationId xmlns:a16="http://schemas.microsoft.com/office/drawing/2014/main" id="{C1B7693F-A579-0B46-90AF-3EA7256356B6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871688" y="1926523"/>
                <a:ext cx="79904" cy="949"/>
              </a:xfrm>
              <a:prstGeom prst="line">
                <a:avLst/>
              </a:prstGeom>
              <a:noFill/>
              <a:ln w="28575" cap="rnd" cmpd="sng">
                <a:solidFill>
                  <a:schemeClr val="tx1"/>
                </a:solidFill>
                <a:round/>
                <a:headEnd/>
                <a:tailEnd/>
              </a:ln>
            </p:spPr>
          </p:cxnSp>
        </p:grp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1829F4D9-3743-8547-9BCA-B83AD576912A}"/>
                </a:ext>
              </a:extLst>
            </p:cNvPr>
            <p:cNvSpPr txBox="1"/>
            <p:nvPr/>
          </p:nvSpPr>
          <p:spPr>
            <a:xfrm>
              <a:off x="339799" y="1948650"/>
              <a:ext cx="179078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Arial Regular"/>
                </a:rPr>
                <a:t>TV receiver </a:t>
              </a:r>
            </a:p>
          </p:txBody>
        </p:sp>
        <p:cxnSp>
          <p:nvCxnSpPr>
            <p:cNvPr id="36" name="Curved Connector 8">
              <a:extLst>
                <a:ext uri="{FF2B5EF4-FFF2-40B4-BE49-F238E27FC236}">
                  <a16:creationId xmlns:a16="http://schemas.microsoft.com/office/drawing/2014/main" id="{F37A8F4C-DB04-3142-ABEA-A98D6B2839E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392959" y="1782815"/>
              <a:ext cx="1323933" cy="259769"/>
            </a:xfrm>
            <a:prstGeom prst="straightConnector1">
              <a:avLst/>
            </a:prstGeom>
            <a:ln>
              <a:solidFill>
                <a:schemeClr val="tx1"/>
              </a:solidFill>
              <a:prstDash val="sysDash"/>
              <a:headEnd type="arrow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2DF991AD-6F9D-5D45-B11B-BECC1496EC2B}"/>
                </a:ext>
              </a:extLst>
            </p:cNvPr>
            <p:cNvSpPr txBox="1"/>
            <p:nvPr/>
          </p:nvSpPr>
          <p:spPr>
            <a:xfrm>
              <a:off x="5835153" y="1954718"/>
              <a:ext cx="189156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Arial Regular"/>
                </a:rPr>
                <a:t>TV broadcast</a:t>
              </a:r>
            </a:p>
          </p:txBody>
        </p: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1B337DE6-D475-5F45-8833-326F376136C9}"/>
                </a:ext>
              </a:extLst>
            </p:cNvPr>
            <p:cNvGrpSpPr/>
            <p:nvPr/>
          </p:nvGrpSpPr>
          <p:grpSpPr>
            <a:xfrm flipH="1">
              <a:off x="5575384" y="1864347"/>
              <a:ext cx="202925" cy="294589"/>
              <a:chOff x="2110472" y="1640398"/>
              <a:chExt cx="202925" cy="294589"/>
            </a:xfrm>
          </p:grpSpPr>
          <p:cxnSp>
            <p:nvCxnSpPr>
              <p:cNvPr id="40" name="Straight Connector 18">
                <a:extLst>
                  <a:ext uri="{FF2B5EF4-FFF2-40B4-BE49-F238E27FC236}">
                    <a16:creationId xmlns:a16="http://schemas.microsoft.com/office/drawing/2014/main" id="{206B2F1A-A76E-4947-BC73-0CFA0F868C45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flipH="1" flipV="1">
                <a:off x="2215246" y="1640399"/>
                <a:ext cx="2" cy="284357"/>
              </a:xfrm>
              <a:prstGeom prst="line">
                <a:avLst/>
              </a:prstGeom>
              <a:noFill/>
              <a:ln w="28575" cap="rnd" cmpd="sng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41" name="Straight Connector 21">
                <a:extLst>
                  <a:ext uri="{FF2B5EF4-FFF2-40B4-BE49-F238E27FC236}">
                    <a16:creationId xmlns:a16="http://schemas.microsoft.com/office/drawing/2014/main" id="{ED1CDE05-7BD4-AE40-981A-754455146C48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2110472" y="1640398"/>
                <a:ext cx="202925" cy="1"/>
              </a:xfrm>
              <a:prstGeom prst="line">
                <a:avLst/>
              </a:prstGeom>
              <a:noFill/>
              <a:ln w="28575" cap="rnd" cmpd="sng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42" name="Straight Connector 24">
                <a:extLst>
                  <a:ext uri="{FF2B5EF4-FFF2-40B4-BE49-F238E27FC236}">
                    <a16:creationId xmlns:a16="http://schemas.microsoft.com/office/drawing/2014/main" id="{EFB17E6D-9E46-BE42-8E04-F9546B069FE1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rot="10800000" flipV="1">
                <a:off x="2215248" y="1640399"/>
                <a:ext cx="98149" cy="118262"/>
              </a:xfrm>
              <a:prstGeom prst="line">
                <a:avLst/>
              </a:prstGeom>
              <a:noFill/>
              <a:ln w="28575" cap="rnd" cmpd="sng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43" name="Straight Connector 26">
                <a:extLst>
                  <a:ext uri="{FF2B5EF4-FFF2-40B4-BE49-F238E27FC236}">
                    <a16:creationId xmlns:a16="http://schemas.microsoft.com/office/drawing/2014/main" id="{10B97385-D4F0-5B4B-8EE9-376B2AC68AF4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2110472" y="1640873"/>
                <a:ext cx="104776" cy="117789"/>
              </a:xfrm>
              <a:prstGeom prst="line">
                <a:avLst/>
              </a:prstGeom>
              <a:noFill/>
              <a:ln w="28575" cap="rnd" cmpd="sng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44" name="Straight Connector 53">
                <a:extLst>
                  <a:ext uri="{FF2B5EF4-FFF2-40B4-BE49-F238E27FC236}">
                    <a16:creationId xmlns:a16="http://schemas.microsoft.com/office/drawing/2014/main" id="{59E56907-BFD8-754D-8977-3781D72CEDA8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2135498" y="1934986"/>
                <a:ext cx="76436" cy="1"/>
              </a:xfrm>
              <a:prstGeom prst="line">
                <a:avLst/>
              </a:prstGeom>
              <a:noFill/>
              <a:ln w="28575" cap="rnd" cmpd="sng">
                <a:solidFill>
                  <a:schemeClr val="tx1"/>
                </a:solidFill>
                <a:round/>
                <a:headEnd/>
                <a:tailEnd/>
              </a:ln>
            </p:spPr>
          </p:cxnSp>
        </p:grp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33D0F5F0-9A1E-AA44-96E6-B079EC5608F9}"/>
                </a:ext>
              </a:extLst>
            </p:cNvPr>
            <p:cNvSpPr txBox="1"/>
            <p:nvPr/>
          </p:nvSpPr>
          <p:spPr>
            <a:xfrm>
              <a:off x="3209530" y="1982610"/>
              <a:ext cx="131735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Arial Regular"/>
                </a:rPr>
                <a:t>AP</a:t>
              </a:r>
            </a:p>
          </p:txBody>
        </p:sp>
      </p:grpSp>
      <p:sp>
        <p:nvSpPr>
          <p:cNvPr id="55" name="TextBox 54">
            <a:extLst>
              <a:ext uri="{FF2B5EF4-FFF2-40B4-BE49-F238E27FC236}">
                <a16:creationId xmlns:a16="http://schemas.microsoft.com/office/drawing/2014/main" id="{F732EDBB-CCC6-EC49-AED4-572325532705}"/>
              </a:ext>
            </a:extLst>
          </p:cNvPr>
          <p:cNvSpPr txBox="1"/>
          <p:nvPr/>
        </p:nvSpPr>
        <p:spPr>
          <a:xfrm>
            <a:off x="643390" y="2482952"/>
            <a:ext cx="32768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ighlight>
                  <a:srgbClr val="FFFF00"/>
                </a:highlight>
                <a:latin typeface="Times" pitchFamily="2" charset="0"/>
                <a:ea typeface="Arial" charset="0"/>
                <a:cs typeface="Arial" charset="0"/>
              </a:rPr>
              <a:t>Receives:</a:t>
            </a:r>
          </a:p>
          <a:p>
            <a:r>
              <a:rPr lang="en-US" b="0" dirty="0">
                <a:latin typeface="Times" pitchFamily="2" charset="0"/>
                <a:ea typeface="Arial" charset="0"/>
                <a:cs typeface="Arial" charset="0"/>
              </a:rPr>
              <a:t>y = x + s + w</a:t>
            </a:r>
          </a:p>
        </p:txBody>
      </p:sp>
    </p:spTree>
    <p:extLst>
      <p:ext uri="{BB962C8B-B14F-4D97-AF65-F5344CB8AC3E}">
        <p14:creationId xmlns:p14="http://schemas.microsoft.com/office/powerpoint/2010/main" val="24006240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3F02D28-98E3-2041-B5A0-E4B7AA1E78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491205"/>
            <a:ext cx="8763000" cy="1531459"/>
          </a:xfrm>
        </p:spPr>
        <p:txBody>
          <a:bodyPr/>
          <a:lstStyle/>
          <a:p>
            <a:r>
              <a:rPr lang="en-US" dirty="0"/>
              <a:t>Want to distort TV broadcast </a:t>
            </a:r>
            <a:r>
              <a:rPr lang="en-US" b="1" i="1" dirty="0"/>
              <a:t>s </a:t>
            </a:r>
            <a:r>
              <a:rPr lang="en-US" dirty="0"/>
              <a:t>minimally</a:t>
            </a:r>
          </a:p>
          <a:p>
            <a:endParaRPr lang="en-US" dirty="0"/>
          </a:p>
          <a:p>
            <a:r>
              <a:rPr lang="en-US" dirty="0"/>
              <a:t>Suppose we want to send one of four in-phase symbols</a:t>
            </a:r>
            <a:r>
              <a:rPr lang="en-US" dirty="0">
                <a:sym typeface="Wingdings" pitchFamily="2" charset="2"/>
              </a:rPr>
              <a:t> (no Q):</a:t>
            </a:r>
            <a:endParaRPr lang="en-US" b="1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278E51E-877C-544C-81E1-F2C0B2A2F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66BD071-E800-E34B-A3E8-30C8BAC87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Precoding for Known Interference</a:t>
            </a: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E2EE1F45-F54C-AB44-9AF6-86825986FE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1650" y="2766379"/>
            <a:ext cx="5524500" cy="1333500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878DB47A-9F62-A944-8B64-B1A29D5678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3996896"/>
            <a:ext cx="8763000" cy="2139802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D774D6B6-DA7C-B34E-BF44-4983CACE0B04}"/>
              </a:ext>
            </a:extLst>
          </p:cNvPr>
          <p:cNvSpPr txBox="1"/>
          <p:nvPr/>
        </p:nvSpPr>
        <p:spPr>
          <a:xfrm>
            <a:off x="3636859" y="5355775"/>
            <a:ext cx="17940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Times" pitchFamily="2" charset="0"/>
                <a:ea typeface="Arial" charset="0"/>
                <a:cs typeface="Arial" charset="0"/>
              </a:rPr>
              <a:t>Large distortion</a:t>
            </a:r>
          </a:p>
        </p:txBody>
      </p:sp>
    </p:spTree>
    <p:extLst>
      <p:ext uri="{BB962C8B-B14F-4D97-AF65-F5344CB8AC3E}">
        <p14:creationId xmlns:p14="http://schemas.microsoft.com/office/powerpoint/2010/main" val="8658903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EE0ED9-5F4D-3140-9EA4-455A23FCBB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Suppose we want to send one of four in-phase symbols</a:t>
            </a:r>
            <a:r>
              <a:rPr lang="en-US" dirty="0">
                <a:sym typeface="Wingdings" pitchFamily="2" charset="2"/>
              </a:rPr>
              <a:t> (no Q):</a:t>
            </a:r>
          </a:p>
          <a:p>
            <a:endParaRPr lang="en-US" b="1" i="1" dirty="0">
              <a:sym typeface="Wingdings" pitchFamily="2" charset="2"/>
            </a:endParaRPr>
          </a:p>
          <a:p>
            <a:pPr marL="0" indent="0">
              <a:buNone/>
            </a:pPr>
            <a:endParaRPr lang="en-US" b="1" i="1" dirty="0">
              <a:sym typeface="Wingdings" pitchFamily="2" charset="2"/>
            </a:endParaRPr>
          </a:p>
          <a:p>
            <a:pPr marL="0" indent="0">
              <a:buNone/>
            </a:pPr>
            <a:endParaRPr lang="en-US" b="1" i="1" dirty="0">
              <a:sym typeface="Wingdings" pitchFamily="2" charset="2"/>
            </a:endParaRPr>
          </a:p>
          <a:p>
            <a:r>
              <a:rPr lang="en-US" b="1" dirty="0">
                <a:sym typeface="Wingdings" pitchFamily="2" charset="2"/>
              </a:rPr>
              <a:t>Idea: </a:t>
            </a:r>
            <a:r>
              <a:rPr lang="en-US" dirty="0">
                <a:highlight>
                  <a:srgbClr val="FFFF99"/>
                </a:highlight>
                <a:sym typeface="Wingdings" pitchFamily="2" charset="2"/>
              </a:rPr>
              <a:t>Replicate</a:t>
            </a:r>
            <a:r>
              <a:rPr lang="en-US" b="1" dirty="0">
                <a:highlight>
                  <a:srgbClr val="FFFF99"/>
                </a:highlight>
                <a:sym typeface="Wingdings" pitchFamily="2" charset="2"/>
              </a:rPr>
              <a:t> </a:t>
            </a:r>
            <a:r>
              <a:rPr lang="en-US" dirty="0">
                <a:highlight>
                  <a:srgbClr val="FFFF99"/>
                </a:highlight>
                <a:sym typeface="Wingdings" pitchFamily="2" charset="2"/>
              </a:rPr>
              <a:t>constellation</a:t>
            </a:r>
            <a:r>
              <a:rPr lang="en-US" dirty="0">
                <a:sym typeface="Wingdings" pitchFamily="2" charset="2"/>
              </a:rPr>
              <a:t> across amplitudes:</a:t>
            </a:r>
          </a:p>
          <a:p>
            <a:endParaRPr lang="en-US" dirty="0">
              <a:sym typeface="Wingdings" pitchFamily="2" charset="2"/>
            </a:endParaRPr>
          </a:p>
          <a:p>
            <a:endParaRPr lang="en-US" dirty="0">
              <a:sym typeface="Wingdings" pitchFamily="2" charset="2"/>
            </a:endParaRPr>
          </a:p>
          <a:p>
            <a:pPr marL="0" indent="0">
              <a:buNone/>
            </a:pPr>
            <a:endParaRPr lang="en-US" dirty="0">
              <a:sym typeface="Wingdings" pitchFamily="2" charset="2"/>
            </a:endParaRPr>
          </a:p>
          <a:p>
            <a:r>
              <a:rPr lang="en-US" dirty="0">
                <a:sym typeface="Wingdings" pitchFamily="2" charset="2"/>
              </a:rPr>
              <a:t>Transmit </a:t>
            </a:r>
            <a:r>
              <a:rPr lang="en-US" b="1" dirty="0">
                <a:solidFill>
                  <a:srgbClr val="0070C0"/>
                </a:solidFill>
                <a:sym typeface="Wingdings" pitchFamily="2" charset="2"/>
              </a:rPr>
              <a:t>closest replicated constellation point: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F7729CA-6339-024D-A3B1-0B8FF8D0C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934AC4-E5A6-0446-ADDB-6CB25A5DDD13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F01CBC9-1832-B740-9EB1-2DBE23BEC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Tomlinson-</a:t>
            </a:r>
            <a:r>
              <a:rPr lang="en-US" dirty="0" err="1"/>
              <a:t>Harashima</a:t>
            </a:r>
            <a:r>
              <a:rPr lang="en-US" dirty="0"/>
              <a:t> Precoding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C2CADE9-5932-8D49-B4B9-343FB9469F1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83" r="2083"/>
          <a:stretch/>
        </p:blipFill>
        <p:spPr>
          <a:xfrm>
            <a:off x="152400" y="3374859"/>
            <a:ext cx="8763000" cy="94165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96A62DA-F628-9748-A021-11049322903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7359" b="47922"/>
          <a:stretch/>
        </p:blipFill>
        <p:spPr>
          <a:xfrm>
            <a:off x="1771650" y="1979270"/>
            <a:ext cx="5524500" cy="46298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F740BFE-0717-F147-BA5B-CB089EE9930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202" t="8505" b="7108"/>
          <a:stretch/>
        </p:blipFill>
        <p:spPr>
          <a:xfrm>
            <a:off x="108271" y="4743690"/>
            <a:ext cx="8851257" cy="1809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393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73F32A6-E33A-7A4C-8E33-8EE96B930C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Effect is like superposition coding</a:t>
            </a:r>
          </a:p>
          <a:p>
            <a:endParaRPr lang="en-US" dirty="0"/>
          </a:p>
          <a:p>
            <a:r>
              <a:rPr lang="en-US" dirty="0"/>
              <a:t>Choosing closest replicated constellation group minimizes power</a:t>
            </a:r>
          </a:p>
          <a:p>
            <a:pPr lvl="1"/>
            <a:r>
              <a:rPr lang="en-US" dirty="0"/>
              <a:t>Transmitted signal depends on the interfering signal</a:t>
            </a:r>
          </a:p>
          <a:p>
            <a:pPr lvl="1"/>
            <a:endParaRPr lang="en-US" dirty="0"/>
          </a:p>
          <a:p>
            <a:r>
              <a:rPr lang="en-US" dirty="0"/>
              <a:t>Result: Hide digital information in the analog transmission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62C728B-8568-6A49-9C06-38C2EEF4D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4637DB3-5981-8845-8795-658FDD64D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Tomlinson-</a:t>
            </a:r>
            <a:r>
              <a:rPr lang="en-US" dirty="0" err="1"/>
              <a:t>Harashima</a:t>
            </a:r>
            <a:r>
              <a:rPr lang="en-US" dirty="0"/>
              <a:t>: Summary</a:t>
            </a:r>
          </a:p>
        </p:txBody>
      </p:sp>
    </p:spTree>
    <p:extLst>
      <p:ext uri="{BB962C8B-B14F-4D97-AF65-F5344CB8AC3E}">
        <p14:creationId xmlns:p14="http://schemas.microsoft.com/office/powerpoint/2010/main" val="7692976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F929D63-613C-2045-89A2-FF10DCE8F0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en-US" sz="3200" b="1" dirty="0"/>
          </a:p>
          <a:p>
            <a:pPr marL="0" indent="0" algn="ctr">
              <a:buNone/>
            </a:pPr>
            <a:r>
              <a:rPr lang="en-US" sz="3200" b="1" dirty="0"/>
              <a:t>Friday Precept:</a:t>
            </a:r>
          </a:p>
          <a:p>
            <a:pPr marL="0" indent="0" algn="ctr"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Lab 4 Hackathon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200" b="1" dirty="0"/>
              <a:t>Tuesday Topic:</a:t>
            </a:r>
          </a:p>
          <a:p>
            <a:pPr marL="0" indent="0" algn="ctr">
              <a:buNone/>
            </a:pP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</a:rPr>
              <a:t>Low-Power Wireless Communication</a:t>
            </a:r>
          </a:p>
          <a:p>
            <a:pPr marL="0" indent="0" algn="ctr">
              <a:buNone/>
            </a:pPr>
            <a:endParaRPr lang="en-US" sz="32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en-US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F15DE2A-DA78-1B41-BFBC-8E8980EC4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845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Review: Sharing the Wireless Medium</a:t>
            </a:r>
          </a:p>
        </p:txBody>
      </p:sp>
      <p:sp>
        <p:nvSpPr>
          <p:cNvPr id="4034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b="1" dirty="0">
                <a:highlight>
                  <a:srgbClr val="FFFF99"/>
                </a:highlight>
              </a:rPr>
              <a:t>Uplink to Alice,</a:t>
            </a:r>
            <a:r>
              <a:rPr lang="en-US" b="1" dirty="0"/>
              <a:t> </a:t>
            </a:r>
            <a:r>
              <a:rPr lang="en-US" dirty="0"/>
              <a:t>Cathy and Bob both want to deliver information</a:t>
            </a:r>
          </a:p>
          <a:p>
            <a:pPr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b="1" dirty="0"/>
              <a:t>Contention-based: </a:t>
            </a:r>
            <a:r>
              <a:rPr lang="en-US" dirty="0"/>
              <a:t>Unstructured, taking turns in time</a:t>
            </a:r>
          </a:p>
          <a:p>
            <a:pPr>
              <a:lnSpc>
                <a:spcPct val="80000"/>
              </a:lnSpc>
            </a:pPr>
            <a:r>
              <a:rPr lang="en-US" b="1" dirty="0"/>
              <a:t>TDMA:</a:t>
            </a:r>
            <a:r>
              <a:rPr lang="en-US" dirty="0"/>
              <a:t> Scheduled turns in time</a:t>
            </a:r>
          </a:p>
          <a:p>
            <a:pPr>
              <a:lnSpc>
                <a:spcPct val="80000"/>
              </a:lnSpc>
            </a:pPr>
            <a:r>
              <a:rPr lang="en-US" b="1" dirty="0"/>
              <a:t>FDMA:</a:t>
            </a:r>
            <a:r>
              <a:rPr lang="en-US" dirty="0"/>
              <a:t> Sharing via Different Frequency Bands</a:t>
            </a:r>
          </a:p>
          <a:p>
            <a:pPr>
              <a:lnSpc>
                <a:spcPct val="80000"/>
              </a:lnSpc>
            </a:pPr>
            <a:r>
              <a:rPr lang="en-US" b="1" dirty="0"/>
              <a:t>CDMA:</a:t>
            </a:r>
            <a:r>
              <a:rPr lang="en-US" dirty="0"/>
              <a:t> Sharing via Different Codes</a:t>
            </a:r>
            <a:endParaRPr lang="en-US" b="1" dirty="0"/>
          </a:p>
          <a:p>
            <a:pPr marL="0" indent="0">
              <a:lnSpc>
                <a:spcPct val="80000"/>
              </a:lnSpc>
              <a:buNone/>
            </a:pPr>
            <a:endParaRPr lang="en-US" dirty="0"/>
          </a:p>
          <a:p>
            <a:pPr marL="0" indent="0" algn="ctr">
              <a:lnSpc>
                <a:spcPct val="80000"/>
              </a:lnSpc>
              <a:buNone/>
            </a:pPr>
            <a:r>
              <a:rPr lang="en-US" b="1" dirty="0">
                <a:highlight>
                  <a:srgbClr val="92D050"/>
                </a:highlight>
              </a:rPr>
              <a:t>What’s the best we can do?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0EC31-23D6-1D42-99D7-2B6C49252CC9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9619A51-FCB2-4240-8DDF-D497288944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30143" y="1818984"/>
            <a:ext cx="2514498" cy="2514498"/>
          </a:xfrm>
          <a:prstGeom prst="ellipse">
            <a:avLst/>
          </a:prstGeom>
          <a:solidFill>
            <a:srgbClr val="99CCFF">
              <a:alpha val="50195"/>
            </a:srgbClr>
          </a:solidFill>
          <a:ln w="12700">
            <a:solidFill>
              <a:srgbClr val="99CCFF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endParaRPr lang="x-none" altLang="x-none" sz="2396"/>
          </a:p>
        </p:txBody>
      </p:sp>
      <p:pic>
        <p:nvPicPr>
          <p:cNvPr id="11" name="Picture 23" descr="MCj03984990000[1]">
            <a:extLst>
              <a:ext uri="{FF2B5EF4-FFF2-40B4-BE49-F238E27FC236}">
                <a16:creationId xmlns:a16="http://schemas.microsoft.com/office/drawing/2014/main" id="{3A7231BA-77AE-7B43-806A-CEE82FDAA6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4001" y="2189188"/>
            <a:ext cx="912813" cy="84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7">
            <a:extLst>
              <a:ext uri="{FF2B5EF4-FFF2-40B4-BE49-F238E27FC236}">
                <a16:creationId xmlns:a16="http://schemas.microsoft.com/office/drawing/2014/main" id="{676585C1-1EE0-1A43-A136-D0FB0F3F5D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2125" y="3030563"/>
            <a:ext cx="152118" cy="152118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endParaRPr lang="x-none" altLang="x-none" sz="2396"/>
          </a:p>
        </p:txBody>
      </p:sp>
      <p:sp>
        <p:nvSpPr>
          <p:cNvPr id="13" name="Text Box 30">
            <a:extLst>
              <a:ext uri="{FF2B5EF4-FFF2-40B4-BE49-F238E27FC236}">
                <a16:creationId xmlns:a16="http://schemas.microsoft.com/office/drawing/2014/main" id="{847954AF-8867-2649-9279-EFD3EDFA43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3237" y="3228635"/>
            <a:ext cx="848309" cy="461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altLang="x-none" sz="2396" dirty="0"/>
              <a:t>Alice</a:t>
            </a:r>
          </a:p>
        </p:txBody>
      </p:sp>
      <p:sp>
        <p:nvSpPr>
          <p:cNvPr id="19" name="Oval 29">
            <a:extLst>
              <a:ext uri="{FF2B5EF4-FFF2-40B4-BE49-F238E27FC236}">
                <a16:creationId xmlns:a16="http://schemas.microsoft.com/office/drawing/2014/main" id="{C64037FB-362A-834B-8424-55DEDB1765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60175" y="3030562"/>
            <a:ext cx="152118" cy="152118"/>
          </a:xfrm>
          <a:prstGeom prst="ellipse">
            <a:avLst/>
          </a:prstGeom>
          <a:solidFill>
            <a:srgbClr val="438E00"/>
          </a:solidFill>
          <a:ln>
            <a:noFill/>
          </a:ln>
          <a:extLs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endParaRPr lang="x-none" altLang="x-none" sz="2396"/>
          </a:p>
        </p:txBody>
      </p:sp>
      <p:sp>
        <p:nvSpPr>
          <p:cNvPr id="20" name="Text Box 30">
            <a:extLst>
              <a:ext uri="{FF2B5EF4-FFF2-40B4-BE49-F238E27FC236}">
                <a16:creationId xmlns:a16="http://schemas.microsoft.com/office/drawing/2014/main" id="{4AE6D554-DF37-A44F-A15F-DA5B128018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1850" y="3228633"/>
            <a:ext cx="987184" cy="4611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altLang="x-none" sz="2396" dirty="0"/>
              <a:t>Cathy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D7236652-160D-4A42-A855-735A237E6A81}"/>
              </a:ext>
            </a:extLst>
          </p:cNvPr>
          <p:cNvCxnSpPr>
            <a:cxnSpLocks/>
          </p:cNvCxnSpPr>
          <p:nvPr/>
        </p:nvCxnSpPr>
        <p:spPr>
          <a:xfrm flipH="1" flipV="1">
            <a:off x="4364243" y="3134974"/>
            <a:ext cx="1057190" cy="314656"/>
          </a:xfrm>
          <a:prstGeom prst="straightConnector1">
            <a:avLst/>
          </a:prstGeom>
          <a:ln>
            <a:prstDash val="sysDash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E8F5ED4F-38FE-5D40-A15E-D36208DCC0FC}"/>
              </a:ext>
            </a:extLst>
          </p:cNvPr>
          <p:cNvCxnSpPr>
            <a:cxnSpLocks/>
            <a:stCxn id="19" idx="6"/>
            <a:endCxn id="12" idx="2"/>
          </p:cNvCxnSpPr>
          <p:nvPr/>
        </p:nvCxnSpPr>
        <p:spPr>
          <a:xfrm>
            <a:off x="3212293" y="3106621"/>
            <a:ext cx="999832" cy="1"/>
          </a:xfrm>
          <a:prstGeom prst="straightConnector1">
            <a:avLst/>
          </a:prstGeom>
          <a:ln>
            <a:prstDash val="sysDash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B53CD6D0-BC6F-A14A-A19F-69D7EB06D7BA}"/>
              </a:ext>
            </a:extLst>
          </p:cNvPr>
          <p:cNvSpPr/>
          <p:nvPr/>
        </p:nvSpPr>
        <p:spPr>
          <a:xfrm>
            <a:off x="2813902" y="2923833"/>
            <a:ext cx="660400" cy="30480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Text Box 30">
            <a:extLst>
              <a:ext uri="{FF2B5EF4-FFF2-40B4-BE49-F238E27FC236}">
                <a16:creationId xmlns:a16="http://schemas.microsoft.com/office/drawing/2014/main" id="{3FE9C9D6-8F42-3845-97A3-B9309E3DA1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4289" y="3552910"/>
            <a:ext cx="686406" cy="461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altLang="x-none" sz="2396" dirty="0"/>
              <a:t>Bob</a:t>
            </a:r>
          </a:p>
        </p:txBody>
      </p:sp>
      <p:sp>
        <p:nvSpPr>
          <p:cNvPr id="7" name="Oval 10">
            <a:extLst>
              <a:ext uri="{FF2B5EF4-FFF2-40B4-BE49-F238E27FC236}">
                <a16:creationId xmlns:a16="http://schemas.microsoft.com/office/drawing/2014/main" id="{D780D507-3356-0648-9A35-687C490061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1433" y="3421278"/>
            <a:ext cx="152118" cy="152118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  <a:ex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endParaRPr lang="x-none" altLang="x-none" sz="2396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216228F-93C3-3248-9B81-21CE01A1327D}"/>
              </a:ext>
            </a:extLst>
          </p:cNvPr>
          <p:cNvSpPr/>
          <p:nvPr/>
        </p:nvSpPr>
        <p:spPr>
          <a:xfrm>
            <a:off x="5100483" y="3330719"/>
            <a:ext cx="660400" cy="30480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96542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59259E-6 L 0.12448 2.59259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15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33333E-6 L -0.10816 -0.04375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417" y="-21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2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CA85398-C725-5D43-BFF5-73A574CEC9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Building atop</a:t>
            </a:r>
            <a:r>
              <a:rPr lang="en-US" dirty="0"/>
              <a:t> </a:t>
            </a:r>
            <a:r>
              <a:rPr lang="en-US" b="1" dirty="0"/>
              <a:t>Shannon</a:t>
            </a:r>
            <a:r>
              <a:rPr lang="en-US" dirty="0"/>
              <a:t> </a:t>
            </a:r>
            <a:r>
              <a:rPr lang="en-US" b="1" dirty="0"/>
              <a:t>capacity</a:t>
            </a:r>
            <a:r>
              <a:rPr lang="en-US" dirty="0"/>
              <a:t> of a </a:t>
            </a:r>
            <a:r>
              <a:rPr lang="en-US" b="1" dirty="0">
                <a:solidFill>
                  <a:srgbClr val="0070C0"/>
                </a:solidFill>
              </a:rPr>
              <a:t>single link: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What’s the best we can do in the multiuser uplink channel?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What’s the best we can do in the multiuser downlink channel?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9B940ED-7B0A-5B44-B00B-CA0647A41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3D53D67-CC97-2D41-8979-5E6E5DFD5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Today: Multiuser Capacity</a:t>
            </a:r>
          </a:p>
        </p:txBody>
      </p:sp>
    </p:spTree>
    <p:extLst>
      <p:ext uri="{BB962C8B-B14F-4D97-AF65-F5344CB8AC3E}">
        <p14:creationId xmlns:p14="http://schemas.microsoft.com/office/powerpoint/2010/main" val="4211778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Two-User Interference Channel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250115"/>
            <a:ext cx="8763000" cy="3375410"/>
          </a:xfrm>
        </p:spPr>
        <p:txBody>
          <a:bodyPr>
            <a:normAutofit/>
          </a:bodyPr>
          <a:lstStyle/>
          <a:p>
            <a:r>
              <a:rPr lang="en-US" dirty="0"/>
              <a:t>On the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same frequency channel </a:t>
            </a:r>
            <a:r>
              <a:rPr lang="en-US" dirty="0"/>
              <a:t>at the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same time:</a:t>
            </a:r>
          </a:p>
          <a:p>
            <a:pPr lvl="1"/>
            <a:r>
              <a:rPr lang="en-US" b="1" dirty="0"/>
              <a:t>Sender 1</a:t>
            </a:r>
            <a:r>
              <a:rPr lang="en-US" dirty="0"/>
              <a:t> sends signal </a:t>
            </a:r>
            <a:r>
              <a:rPr lang="en-US" i="1" dirty="0"/>
              <a:t>x</a:t>
            </a:r>
            <a:r>
              <a:rPr lang="en-US" baseline="-25000" dirty="0"/>
              <a:t>1</a:t>
            </a:r>
            <a:r>
              <a:rPr lang="en-US" dirty="0"/>
              <a:t> with power </a:t>
            </a:r>
            <a:r>
              <a:rPr lang="en-US" i="1" dirty="0"/>
              <a:t>P</a:t>
            </a:r>
            <a:r>
              <a:rPr lang="en-US" baseline="-25000" dirty="0"/>
              <a:t>1</a:t>
            </a:r>
          </a:p>
          <a:p>
            <a:pPr lvl="1"/>
            <a:r>
              <a:rPr lang="en-US" b="1" dirty="0"/>
              <a:t>Sender 2</a:t>
            </a:r>
            <a:r>
              <a:rPr lang="en-US" dirty="0"/>
              <a:t> sends signal </a:t>
            </a:r>
            <a:r>
              <a:rPr lang="en-US" i="1" dirty="0"/>
              <a:t>x</a:t>
            </a:r>
            <a:r>
              <a:rPr lang="en-US" baseline="-25000" dirty="0"/>
              <a:t>2</a:t>
            </a:r>
            <a:r>
              <a:rPr lang="en-US" dirty="0"/>
              <a:t> with power </a:t>
            </a:r>
            <a:r>
              <a:rPr lang="en-US" i="1" dirty="0"/>
              <a:t>P</a:t>
            </a:r>
            <a:r>
              <a:rPr lang="en-US" baseline="-25000" dirty="0"/>
              <a:t>2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b="1" dirty="0">
                <a:solidFill>
                  <a:srgbClr val="0070C0"/>
                </a:solidFill>
                <a:latin typeface="Arial Regular"/>
              </a:rPr>
              <a:t>AP receives:  </a:t>
            </a:r>
            <a:r>
              <a:rPr lang="en-US" dirty="0">
                <a:latin typeface="Arial Regular"/>
              </a:rPr>
              <a:t>y[m] = x</a:t>
            </a:r>
            <a:r>
              <a:rPr lang="en-US" baseline="-25000" dirty="0">
                <a:latin typeface="Arial Regular"/>
              </a:rPr>
              <a:t>1</a:t>
            </a:r>
            <a:r>
              <a:rPr lang="en-US" dirty="0">
                <a:latin typeface="Arial Regular"/>
              </a:rPr>
              <a:t>[m] + x</a:t>
            </a:r>
            <a:r>
              <a:rPr lang="en-US" baseline="-25000" dirty="0">
                <a:latin typeface="Arial Regular"/>
              </a:rPr>
              <a:t>2</a:t>
            </a:r>
            <a:r>
              <a:rPr lang="en-US" dirty="0">
                <a:latin typeface="Arial Regular"/>
              </a:rPr>
              <a:t>[m] + w[m]</a:t>
            </a:r>
            <a:endParaRPr lang="en-US" b="1" dirty="0">
              <a:solidFill>
                <a:srgbClr val="FF6600"/>
              </a:solidFill>
            </a:endParaRPr>
          </a:p>
          <a:p>
            <a:pPr lvl="1"/>
            <a:r>
              <a:rPr lang="en-US" sz="2000" dirty="0"/>
              <a:t>w[m] is background Gaussian Noise with variance σ</a:t>
            </a:r>
            <a:r>
              <a:rPr lang="en-US" sz="2000" baseline="30000" dirty="0"/>
              <a:t>2</a:t>
            </a:r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119C5896-0454-7D40-B8C1-1C1159C553A7}"/>
              </a:ext>
            </a:extLst>
          </p:cNvPr>
          <p:cNvGrpSpPr/>
          <p:nvPr/>
        </p:nvGrpSpPr>
        <p:grpSpPr>
          <a:xfrm>
            <a:off x="1281604" y="1826853"/>
            <a:ext cx="6504592" cy="741847"/>
            <a:chOff x="647917" y="1640873"/>
            <a:chExt cx="6504592" cy="741847"/>
          </a:xfrm>
        </p:grpSpPr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85875204-8F7B-D746-AAA6-8AC6C7B9AC3F}"/>
                </a:ext>
              </a:extLst>
            </p:cNvPr>
            <p:cNvGrpSpPr/>
            <p:nvPr/>
          </p:nvGrpSpPr>
          <p:grpSpPr>
            <a:xfrm>
              <a:off x="2093517" y="1866631"/>
              <a:ext cx="202925" cy="294589"/>
              <a:chOff x="2110472" y="1640398"/>
              <a:chExt cx="202925" cy="294589"/>
            </a:xfrm>
          </p:grpSpPr>
          <p:cxnSp>
            <p:nvCxnSpPr>
              <p:cNvPr id="15" name="Straight Connector 18"/>
              <p:cNvCxnSpPr>
                <a:cxnSpLocks noChangeShapeType="1"/>
              </p:cNvCxnSpPr>
              <p:nvPr/>
            </p:nvCxnSpPr>
            <p:spPr bwMode="auto">
              <a:xfrm flipH="1" flipV="1">
                <a:off x="2215246" y="1640399"/>
                <a:ext cx="2" cy="284357"/>
              </a:xfrm>
              <a:prstGeom prst="line">
                <a:avLst/>
              </a:prstGeom>
              <a:noFill/>
              <a:ln w="28575" cap="rnd" cmpd="sng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16" name="Straight Connector 21"/>
              <p:cNvCxnSpPr>
                <a:cxnSpLocks noChangeShapeType="1"/>
              </p:cNvCxnSpPr>
              <p:nvPr/>
            </p:nvCxnSpPr>
            <p:spPr bwMode="auto">
              <a:xfrm>
                <a:off x="2110472" y="1640398"/>
                <a:ext cx="202925" cy="1"/>
              </a:xfrm>
              <a:prstGeom prst="line">
                <a:avLst/>
              </a:prstGeom>
              <a:noFill/>
              <a:ln w="28575" cap="rnd" cmpd="sng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17" name="Straight Connector 24"/>
              <p:cNvCxnSpPr>
                <a:cxnSpLocks noChangeShapeType="1"/>
              </p:cNvCxnSpPr>
              <p:nvPr/>
            </p:nvCxnSpPr>
            <p:spPr bwMode="auto">
              <a:xfrm rot="10800000" flipV="1">
                <a:off x="2215248" y="1640399"/>
                <a:ext cx="98149" cy="118262"/>
              </a:xfrm>
              <a:prstGeom prst="line">
                <a:avLst/>
              </a:prstGeom>
              <a:noFill/>
              <a:ln w="28575" cap="rnd" cmpd="sng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18" name="Straight Connector 26"/>
              <p:cNvCxnSpPr>
                <a:cxnSpLocks noChangeShapeType="1"/>
              </p:cNvCxnSpPr>
              <p:nvPr/>
            </p:nvCxnSpPr>
            <p:spPr bwMode="auto">
              <a:xfrm>
                <a:off x="2110472" y="1640873"/>
                <a:ext cx="104776" cy="117789"/>
              </a:xfrm>
              <a:prstGeom prst="line">
                <a:avLst/>
              </a:prstGeom>
              <a:noFill/>
              <a:ln w="28575" cap="rnd" cmpd="sng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19" name="Straight Connector 53"/>
              <p:cNvCxnSpPr>
                <a:cxnSpLocks noChangeShapeType="1"/>
              </p:cNvCxnSpPr>
              <p:nvPr/>
            </p:nvCxnSpPr>
            <p:spPr bwMode="auto">
              <a:xfrm>
                <a:off x="2135498" y="1934986"/>
                <a:ext cx="76436" cy="1"/>
              </a:xfrm>
              <a:prstGeom prst="line">
                <a:avLst/>
              </a:prstGeom>
              <a:noFill/>
              <a:ln w="28575" cap="rnd" cmpd="sng">
                <a:solidFill>
                  <a:schemeClr val="tx1"/>
                </a:solidFill>
                <a:round/>
                <a:headEnd/>
                <a:tailEnd/>
              </a:ln>
            </p:spPr>
          </p:cxnSp>
        </p:grp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83FBA84F-BA95-B64B-9C3A-9660F0A448CF}"/>
                </a:ext>
              </a:extLst>
            </p:cNvPr>
            <p:cNvGrpSpPr/>
            <p:nvPr/>
          </p:nvGrpSpPr>
          <p:grpSpPr>
            <a:xfrm>
              <a:off x="3765175" y="1640873"/>
              <a:ext cx="207760" cy="286599"/>
              <a:chOff x="3765175" y="1640873"/>
              <a:chExt cx="207760" cy="286599"/>
            </a:xfrm>
          </p:grpSpPr>
          <p:cxnSp>
            <p:nvCxnSpPr>
              <p:cNvPr id="10" name="Straight Connector 54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3730126" y="1782437"/>
                <a:ext cx="283882" cy="756"/>
              </a:xfrm>
              <a:prstGeom prst="line">
                <a:avLst/>
              </a:prstGeom>
              <a:noFill/>
              <a:ln w="28575" cap="rnd" cmpd="sng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11" name="Straight Connector 55"/>
              <p:cNvCxnSpPr>
                <a:cxnSpLocks noChangeShapeType="1"/>
              </p:cNvCxnSpPr>
              <p:nvPr/>
            </p:nvCxnSpPr>
            <p:spPr bwMode="auto">
              <a:xfrm>
                <a:off x="3765175" y="1640873"/>
                <a:ext cx="207760" cy="1"/>
              </a:xfrm>
              <a:prstGeom prst="line">
                <a:avLst/>
              </a:prstGeom>
              <a:noFill/>
              <a:ln w="28575" cap="rnd" cmpd="sng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12" name="Straight Connector 56"/>
              <p:cNvCxnSpPr>
                <a:cxnSpLocks noChangeShapeType="1"/>
              </p:cNvCxnSpPr>
              <p:nvPr/>
            </p:nvCxnSpPr>
            <p:spPr bwMode="auto">
              <a:xfrm rot="10800000" flipV="1">
                <a:off x="3872447" y="1640874"/>
                <a:ext cx="100488" cy="118063"/>
              </a:xfrm>
              <a:prstGeom prst="line">
                <a:avLst/>
              </a:prstGeom>
              <a:noFill/>
              <a:ln w="28575" cap="rnd" cmpd="sng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13" name="Straight Connector 57"/>
              <p:cNvCxnSpPr>
                <a:cxnSpLocks noChangeShapeType="1"/>
              </p:cNvCxnSpPr>
              <p:nvPr/>
            </p:nvCxnSpPr>
            <p:spPr bwMode="auto">
              <a:xfrm>
                <a:off x="3765175" y="1641347"/>
                <a:ext cx="107272" cy="117591"/>
              </a:xfrm>
              <a:prstGeom prst="line">
                <a:avLst/>
              </a:prstGeom>
              <a:noFill/>
              <a:ln w="28575" cap="rnd" cmpd="sng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14" name="Straight Connector 58"/>
              <p:cNvCxnSpPr>
                <a:cxnSpLocks noChangeShapeType="1"/>
              </p:cNvCxnSpPr>
              <p:nvPr/>
            </p:nvCxnSpPr>
            <p:spPr bwMode="auto">
              <a:xfrm>
                <a:off x="3871688" y="1926523"/>
                <a:ext cx="79904" cy="949"/>
              </a:xfrm>
              <a:prstGeom prst="line">
                <a:avLst/>
              </a:prstGeom>
              <a:noFill/>
              <a:ln w="28575" cap="rnd" cmpd="sng">
                <a:solidFill>
                  <a:schemeClr val="tx1"/>
                </a:solidFill>
                <a:round/>
                <a:headEnd/>
                <a:tailEnd/>
              </a:ln>
            </p:spPr>
          </p:cxnSp>
        </p:grpSp>
        <p:sp>
          <p:nvSpPr>
            <p:cNvPr id="8" name="TextBox 7"/>
            <p:cNvSpPr txBox="1"/>
            <p:nvPr/>
          </p:nvSpPr>
          <p:spPr>
            <a:xfrm>
              <a:off x="647917" y="1948650"/>
              <a:ext cx="148267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Arial Regular"/>
                </a:rPr>
                <a:t>Sender 1</a:t>
              </a:r>
            </a:p>
          </p:txBody>
        </p:sp>
        <p:cxnSp>
          <p:nvCxnSpPr>
            <p:cNvPr id="9" name="Curved Connector 8"/>
            <p:cNvCxnSpPr>
              <a:cxnSpLocks/>
            </p:cNvCxnSpPr>
            <p:nvPr/>
          </p:nvCxnSpPr>
          <p:spPr>
            <a:xfrm flipV="1">
              <a:off x="2392959" y="1782815"/>
              <a:ext cx="1323933" cy="259769"/>
            </a:xfrm>
            <a:prstGeom prst="straightConnector1">
              <a:avLst/>
            </a:prstGeom>
            <a:ln>
              <a:solidFill>
                <a:schemeClr val="tx1"/>
              </a:solidFill>
              <a:prstDash val="sysDash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5835153" y="1954718"/>
              <a:ext cx="131735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Arial Regular"/>
                </a:rPr>
                <a:t>Sender 2</a:t>
              </a:r>
            </a:p>
          </p:txBody>
        </p: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385E10C2-734C-8E4E-B0C7-836D2C323346}"/>
                </a:ext>
              </a:extLst>
            </p:cNvPr>
            <p:cNvGrpSpPr/>
            <p:nvPr/>
          </p:nvGrpSpPr>
          <p:grpSpPr>
            <a:xfrm flipH="1">
              <a:off x="5575384" y="1864347"/>
              <a:ext cx="202925" cy="294589"/>
              <a:chOff x="2110472" y="1640398"/>
              <a:chExt cx="202925" cy="294589"/>
            </a:xfrm>
          </p:grpSpPr>
          <p:cxnSp>
            <p:nvCxnSpPr>
              <p:cNvPr id="34" name="Straight Connector 18">
                <a:extLst>
                  <a:ext uri="{FF2B5EF4-FFF2-40B4-BE49-F238E27FC236}">
                    <a16:creationId xmlns:a16="http://schemas.microsoft.com/office/drawing/2014/main" id="{D3F628A1-7063-8741-A947-D4931F555729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flipH="1" flipV="1">
                <a:off x="2215246" y="1640399"/>
                <a:ext cx="2" cy="284357"/>
              </a:xfrm>
              <a:prstGeom prst="line">
                <a:avLst/>
              </a:prstGeom>
              <a:noFill/>
              <a:ln w="28575" cap="rnd" cmpd="sng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35" name="Straight Connector 21">
                <a:extLst>
                  <a:ext uri="{FF2B5EF4-FFF2-40B4-BE49-F238E27FC236}">
                    <a16:creationId xmlns:a16="http://schemas.microsoft.com/office/drawing/2014/main" id="{47B97D47-B03F-8D43-B0F7-65A4AC502B29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2110472" y="1640398"/>
                <a:ext cx="202925" cy="1"/>
              </a:xfrm>
              <a:prstGeom prst="line">
                <a:avLst/>
              </a:prstGeom>
              <a:noFill/>
              <a:ln w="28575" cap="rnd" cmpd="sng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36" name="Straight Connector 24">
                <a:extLst>
                  <a:ext uri="{FF2B5EF4-FFF2-40B4-BE49-F238E27FC236}">
                    <a16:creationId xmlns:a16="http://schemas.microsoft.com/office/drawing/2014/main" id="{796CB17F-2F8C-9B42-A156-ED8492BD7871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rot="10800000" flipV="1">
                <a:off x="2215248" y="1640399"/>
                <a:ext cx="98149" cy="118262"/>
              </a:xfrm>
              <a:prstGeom prst="line">
                <a:avLst/>
              </a:prstGeom>
              <a:noFill/>
              <a:ln w="28575" cap="rnd" cmpd="sng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37" name="Straight Connector 26">
                <a:extLst>
                  <a:ext uri="{FF2B5EF4-FFF2-40B4-BE49-F238E27FC236}">
                    <a16:creationId xmlns:a16="http://schemas.microsoft.com/office/drawing/2014/main" id="{67409575-F54E-C442-B361-70A0CD921345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2110472" y="1640873"/>
                <a:ext cx="104776" cy="117789"/>
              </a:xfrm>
              <a:prstGeom prst="line">
                <a:avLst/>
              </a:prstGeom>
              <a:noFill/>
              <a:ln w="28575" cap="rnd" cmpd="sng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38" name="Straight Connector 53">
                <a:extLst>
                  <a:ext uri="{FF2B5EF4-FFF2-40B4-BE49-F238E27FC236}">
                    <a16:creationId xmlns:a16="http://schemas.microsoft.com/office/drawing/2014/main" id="{57EE26A3-A8E3-434C-A73F-984D04B17CD5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2135498" y="1934986"/>
                <a:ext cx="76436" cy="1"/>
              </a:xfrm>
              <a:prstGeom prst="line">
                <a:avLst/>
              </a:prstGeom>
              <a:noFill/>
              <a:ln w="28575" cap="rnd" cmpd="sng">
                <a:solidFill>
                  <a:schemeClr val="tx1"/>
                </a:solidFill>
                <a:round/>
                <a:headEnd/>
                <a:tailEnd/>
              </a:ln>
            </p:spPr>
          </p:cxnSp>
        </p:grpSp>
        <p:cxnSp>
          <p:nvCxnSpPr>
            <p:cNvPr id="39" name="Curved Connector 8">
              <a:extLst>
                <a:ext uri="{FF2B5EF4-FFF2-40B4-BE49-F238E27FC236}">
                  <a16:creationId xmlns:a16="http://schemas.microsoft.com/office/drawing/2014/main" id="{466A10C0-BFAC-414C-A626-BEACBBCE743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049741" y="1782815"/>
              <a:ext cx="1420867" cy="199796"/>
            </a:xfrm>
            <a:prstGeom prst="straightConnector1">
              <a:avLst/>
            </a:prstGeom>
            <a:ln>
              <a:solidFill>
                <a:schemeClr val="tx1"/>
              </a:solidFill>
              <a:prstDash val="sysDash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354A4CED-5A31-5B48-93D2-B740E508A9F1}"/>
                </a:ext>
              </a:extLst>
            </p:cNvPr>
            <p:cNvSpPr txBox="1"/>
            <p:nvPr/>
          </p:nvSpPr>
          <p:spPr>
            <a:xfrm>
              <a:off x="3209530" y="1982610"/>
              <a:ext cx="131735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Arial Regular"/>
                </a:rPr>
                <a:t>AP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132449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17E68EAC-78B5-2A4C-9B7E-DF313D42DDB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b="1" spc="-150" dirty="0"/>
                  <a:t>Single-channel</a:t>
                </a:r>
                <a:r>
                  <a:rPr lang="en-US" b="1" dirty="0"/>
                  <a:t> </a:t>
                </a:r>
                <a:r>
                  <a:rPr lang="en-US" dirty="0"/>
                  <a:t>Shannon capacity is a </a:t>
                </a:r>
                <a:r>
                  <a:rPr lang="en-US" b="1" dirty="0">
                    <a:highlight>
                      <a:srgbClr val="FFFF99"/>
                    </a:highlight>
                  </a:rPr>
                  <a:t>single rate</a:t>
                </a:r>
                <a:r>
                  <a:rPr lang="en-US" b="1" dirty="0"/>
                  <a:t> </a:t>
                </a:r>
                <a:r>
                  <a:rPr lang="en-US" dirty="0"/>
                  <a:t>(bits/s/Hz)</a:t>
                </a:r>
              </a:p>
              <a:p>
                <a:endParaRPr lang="en-US" b="1" dirty="0">
                  <a:solidFill>
                    <a:srgbClr val="FF6600"/>
                  </a:solidFill>
                </a:endParaRPr>
              </a:p>
              <a:p>
                <a:endParaRPr lang="en-US" b="1" dirty="0">
                  <a:solidFill>
                    <a:srgbClr val="FF6600"/>
                  </a:solidFill>
                </a:endParaRPr>
              </a:p>
              <a:p>
                <a:r>
                  <a:rPr lang="en-US" dirty="0"/>
                  <a:t>Generalizing for two users </a:t>
                </a:r>
                <a:r>
                  <a:rPr lang="en-US" b="1" dirty="0"/>
                  <a:t>capacity</a:t>
                </a:r>
                <a:r>
                  <a:rPr lang="en-US" dirty="0"/>
                  <a:t> becomes a </a:t>
                </a:r>
                <a:r>
                  <a:rPr lang="en-US" b="1" i="1" dirty="0">
                    <a:highlight>
                      <a:srgbClr val="FFFF99"/>
                    </a:highlight>
                  </a:rPr>
                  <a:t>region</a:t>
                </a:r>
                <a:r>
                  <a:rPr lang="en-US" dirty="0"/>
                  <a:t>:</a:t>
                </a:r>
              </a:p>
              <a:p>
                <a:pPr lvl="1"/>
                <a:r>
                  <a:rPr lang="en-US" dirty="0"/>
                  <a:t>Set of all pairs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/>
                  <a:t> such that simultaneously,</a:t>
                </a:r>
              </a:p>
              <a:p>
                <a:pPr lvl="2"/>
                <a:r>
                  <a:rPr lang="en-US" dirty="0"/>
                  <a:t>User 1 can communicate at rate </a:t>
                </a:r>
                <a:r>
                  <a:rPr lang="en-US" i="1" dirty="0"/>
                  <a:t>R</a:t>
                </a:r>
                <a:r>
                  <a:rPr lang="en-US" baseline="-25000" dirty="0"/>
                  <a:t>1</a:t>
                </a:r>
                <a:r>
                  <a:rPr lang="en-US" dirty="0"/>
                  <a:t> and</a:t>
                </a:r>
              </a:p>
              <a:p>
                <a:pPr lvl="2"/>
                <a:r>
                  <a:rPr lang="en-US" dirty="0"/>
                  <a:t>User 2 can communicate at rate </a:t>
                </a:r>
                <a:r>
                  <a:rPr lang="en-US" i="1" dirty="0"/>
                  <a:t>R</a:t>
                </a:r>
                <a:r>
                  <a:rPr lang="en-US" baseline="-25000" dirty="0"/>
                  <a:t>2</a:t>
                </a:r>
              </a:p>
              <a:p>
                <a:pPr marL="0" indent="0">
                  <a:buNone/>
                </a:pPr>
                <a:endParaRPr lang="en-US" b="1" dirty="0">
                  <a:solidFill>
                    <a:srgbClr val="FF6600"/>
                  </a:solidFill>
                </a:endParaRPr>
              </a:p>
              <a:p>
                <a:pPr lvl="1"/>
                <a:r>
                  <a:rPr lang="en-US" b="1" dirty="0">
                    <a:solidFill>
                      <a:srgbClr val="FF6600"/>
                    </a:solidFill>
                  </a:rPr>
                  <a:t>Tradeoff between reliable communication rates: </a:t>
                </a:r>
              </a:p>
              <a:p>
                <a:pPr lvl="2"/>
                <a:r>
                  <a:rPr lang="en-US" dirty="0"/>
                  <a:t>If </a:t>
                </a:r>
                <a:r>
                  <a:rPr lang="en-US" b="1" dirty="0"/>
                  <a:t>User 1</a:t>
                </a:r>
                <a:r>
                  <a:rPr lang="en-US" dirty="0"/>
                  <a:t> wants to </a:t>
                </a:r>
                <a:r>
                  <a:rPr lang="en-US" b="1" dirty="0"/>
                  <a:t>increase</a:t>
                </a:r>
                <a:r>
                  <a:rPr lang="en-US" dirty="0"/>
                  <a:t> its rate, </a:t>
                </a:r>
                <a:r>
                  <a:rPr lang="en-US" b="1" dirty="0"/>
                  <a:t>User 2</a:t>
                </a:r>
                <a:r>
                  <a:rPr lang="en-US" dirty="0"/>
                  <a:t> may need to </a:t>
                </a:r>
                <a:r>
                  <a:rPr lang="en-US" b="1" dirty="0"/>
                  <a:t>decrease</a:t>
                </a:r>
                <a:r>
                  <a:rPr lang="en-US" dirty="0"/>
                  <a:t> its rate</a:t>
                </a:r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17E68EAC-78B5-2A4C-9B7E-DF313D42DDB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739" t="-22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2E8030A-EC35-BD46-8938-7CFA087C0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8DEC38B-2EA7-9F4D-81F6-B7A79F3611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Extension of Capacity to Multiple Users</a:t>
            </a:r>
          </a:p>
        </p:txBody>
      </p:sp>
    </p:spTree>
    <p:extLst>
      <p:ext uri="{BB962C8B-B14F-4D97-AF65-F5344CB8AC3E}">
        <p14:creationId xmlns:p14="http://schemas.microsoft.com/office/powerpoint/2010/main" val="3569172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Two-User Interference Channel:</a:t>
            </a:r>
            <a:br>
              <a:rPr lang="en-US" sz="3600" dirty="0"/>
            </a:br>
            <a:r>
              <a:rPr lang="en-US" sz="3600" dirty="0"/>
              <a:t>Single-User Bounds</a:t>
            </a:r>
            <a:endParaRPr lang="en-US" sz="3600" i="1" dirty="0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2893647" y="1834161"/>
            <a:ext cx="0" cy="360212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2893647" y="5436287"/>
            <a:ext cx="359082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802536" y="1417638"/>
                <a:ext cx="208377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latin typeface="Arial Regular"/>
                  </a:rPr>
                  <a:t>User 2’s rate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𝑹</m:t>
                        </m:r>
                      </m:e>
                      <m:sub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endParaRPr lang="en-US" sz="2000" baseline="-25000" dirty="0">
                  <a:latin typeface="Arial Regular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536" y="1417638"/>
                <a:ext cx="2083776" cy="400110"/>
              </a:xfrm>
              <a:prstGeom prst="rect">
                <a:avLst/>
              </a:prstGeom>
              <a:blipFill>
                <a:blip r:embed="rId3"/>
                <a:stretch>
                  <a:fillRect l="-1818" t="-9375" b="-2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371229" y="5528733"/>
                <a:ext cx="208377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latin typeface="Arial Regular"/>
                  </a:rPr>
                  <a:t>User 1’s rate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𝑹</m:t>
                        </m:r>
                      </m:e>
                      <m:sub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endParaRPr lang="en-US" sz="2000" baseline="-25000" dirty="0">
                  <a:latin typeface="Arial Regular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1229" y="5528733"/>
                <a:ext cx="2083776" cy="400110"/>
              </a:xfrm>
              <a:prstGeom prst="rect">
                <a:avLst/>
              </a:prstGeom>
              <a:blipFill>
                <a:blip r:embed="rId4"/>
                <a:stretch>
                  <a:fillRect l="-2424" t="-6061" b="-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0" name="Group 29">
            <a:extLst>
              <a:ext uri="{FF2B5EF4-FFF2-40B4-BE49-F238E27FC236}">
                <a16:creationId xmlns:a16="http://schemas.microsoft.com/office/drawing/2014/main" id="{7131EA54-CCF6-E643-8F97-872ECF9C7A2A}"/>
              </a:ext>
            </a:extLst>
          </p:cNvPr>
          <p:cNvGrpSpPr/>
          <p:nvPr/>
        </p:nvGrpSpPr>
        <p:grpSpPr>
          <a:xfrm>
            <a:off x="4778660" y="3158836"/>
            <a:ext cx="2849772" cy="3026446"/>
            <a:chOff x="4778660" y="3158836"/>
            <a:chExt cx="2849772" cy="3026446"/>
          </a:xfrm>
        </p:grpSpPr>
        <p:cxnSp>
          <p:nvCxnSpPr>
            <p:cNvPr id="12" name="Straight Connector 11"/>
            <p:cNvCxnSpPr>
              <a:cxnSpLocks/>
            </p:cNvCxnSpPr>
            <p:nvPr/>
          </p:nvCxnSpPr>
          <p:spPr>
            <a:xfrm>
              <a:off x="5587536" y="3158836"/>
              <a:ext cx="0" cy="2277451"/>
            </a:xfrm>
            <a:prstGeom prst="line">
              <a:avLst/>
            </a:prstGeom>
            <a:ln w="38100">
              <a:solidFill>
                <a:schemeClr val="tx1"/>
              </a:solidFill>
              <a:prstDash val="solid"/>
              <a:headEnd type="none"/>
              <a:tailEnd type="oval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Rounded Rectangular Callout 53"/>
            <p:cNvSpPr/>
            <p:nvPr/>
          </p:nvSpPr>
          <p:spPr>
            <a:xfrm>
              <a:off x="5974612" y="4544684"/>
              <a:ext cx="1653820" cy="608462"/>
            </a:xfrm>
            <a:prstGeom prst="wedgeRoundRectCallout">
              <a:avLst>
                <a:gd name="adj1" fmla="val -70188"/>
                <a:gd name="adj2" fmla="val 94978"/>
                <a:gd name="adj3" fmla="val 16667"/>
              </a:avLst>
            </a:prstGeom>
            <a:solidFill>
              <a:srgbClr val="FFFF00">
                <a:alpha val="67000"/>
              </a:srgbClr>
            </a:solidFill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User 1 sending alone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Box 1">
                  <a:extLst>
                    <a:ext uri="{FF2B5EF4-FFF2-40B4-BE49-F238E27FC236}">
                      <a16:creationId xmlns:a16="http://schemas.microsoft.com/office/drawing/2014/main" id="{6F94E060-C0E9-A744-82C4-3986FEDEAE9B}"/>
                    </a:ext>
                  </a:extLst>
                </p:cNvPr>
                <p:cNvSpPr txBox="1"/>
                <p:nvPr/>
              </p:nvSpPr>
              <p:spPr>
                <a:xfrm>
                  <a:off x="4778660" y="5510289"/>
                  <a:ext cx="1617751" cy="67499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en-US" b="1" i="1" smtClean="0">
                                <a:latin typeface="Cambria Math" panose="02040503050406030204" pitchFamily="18" charset="0"/>
                                <a:cs typeface="Arial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  <a:cs typeface="Arial" charset="0"/>
                              </a:rPr>
                              <m:t>log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cs typeface="Arial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charset="0"/>
                                  </a:rPr>
                                  <m:t>1+</m:t>
                                </m:r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cs typeface="Arial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  <a:cs typeface="Arial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  <a:cs typeface="Arial" charset="0"/>
                                          </a:rPr>
                                          <m:t>𝑃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  <a:cs typeface="Arial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  <a:cs typeface="Arial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Arial" charset="0"/>
                                          </a:rPr>
                                          <m:t>𝜎</m:t>
                                        </m:r>
                                      </m:e>
                                      <m:sup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  <a:cs typeface="Arial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</m:e>
                            </m:d>
                          </m:e>
                        </m:func>
                      </m:oMath>
                    </m:oMathPara>
                  </a14:m>
                  <a:endParaRPr lang="en-US" dirty="0"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</mc:Choice>
          <mc:Fallback xmlns="">
            <p:sp>
              <p:nvSpPr>
                <p:cNvPr id="2" name="TextBox 1">
                  <a:extLst>
                    <a:ext uri="{FF2B5EF4-FFF2-40B4-BE49-F238E27FC236}">
                      <a16:creationId xmlns:a16="http://schemas.microsoft.com/office/drawing/2014/main" id="{6F94E060-C0E9-A744-82C4-3986FEDEAE9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78660" y="5510289"/>
                  <a:ext cx="1617751" cy="674993"/>
                </a:xfrm>
                <a:prstGeom prst="rect">
                  <a:avLst/>
                </a:prstGeom>
                <a:blipFill>
                  <a:blip r:embed="rId5"/>
                  <a:stretch>
                    <a:fillRect l="-77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1A146752-01CE-DF4B-95D0-A525667462D6}"/>
              </a:ext>
            </a:extLst>
          </p:cNvPr>
          <p:cNvGrpSpPr/>
          <p:nvPr/>
        </p:nvGrpSpPr>
        <p:grpSpPr>
          <a:xfrm>
            <a:off x="1220433" y="1589458"/>
            <a:ext cx="3904110" cy="1270338"/>
            <a:chOff x="1220433" y="1589458"/>
            <a:chExt cx="3904110" cy="1270338"/>
          </a:xfrm>
        </p:grpSpPr>
        <p:cxnSp>
          <p:nvCxnSpPr>
            <p:cNvPr id="5" name="Straight Connector 4"/>
            <p:cNvCxnSpPr>
              <a:cxnSpLocks/>
            </p:cNvCxnSpPr>
            <p:nvPr/>
          </p:nvCxnSpPr>
          <p:spPr>
            <a:xfrm>
              <a:off x="2893647" y="2522301"/>
              <a:ext cx="2058363" cy="0"/>
            </a:xfrm>
            <a:prstGeom prst="line">
              <a:avLst/>
            </a:prstGeom>
            <a:ln w="38100">
              <a:solidFill>
                <a:schemeClr val="tx1"/>
              </a:solidFill>
              <a:prstDash val="solid"/>
              <a:headEnd type="oval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Rounded Rectangular Callout 54"/>
            <p:cNvSpPr/>
            <p:nvPr/>
          </p:nvSpPr>
          <p:spPr>
            <a:xfrm>
              <a:off x="3341968" y="1589458"/>
              <a:ext cx="1782575" cy="599559"/>
            </a:xfrm>
            <a:prstGeom prst="wedgeRoundRectCallout">
              <a:avLst>
                <a:gd name="adj1" fmla="val -72266"/>
                <a:gd name="adj2" fmla="val 101594"/>
                <a:gd name="adj3" fmla="val 16667"/>
              </a:avLst>
            </a:prstGeom>
            <a:solidFill>
              <a:srgbClr val="FFFF00">
                <a:alpha val="67000"/>
              </a:srgbClr>
            </a:solidFill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User 2 sending alone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TextBox 27">
                  <a:extLst>
                    <a:ext uri="{FF2B5EF4-FFF2-40B4-BE49-F238E27FC236}">
                      <a16:creationId xmlns:a16="http://schemas.microsoft.com/office/drawing/2014/main" id="{7544BA9C-1E44-084A-89F5-7BB4CFFD0D6D}"/>
                    </a:ext>
                  </a:extLst>
                </p:cNvPr>
                <p:cNvSpPr txBox="1"/>
                <p:nvPr/>
              </p:nvSpPr>
              <p:spPr>
                <a:xfrm>
                  <a:off x="1220433" y="2184803"/>
                  <a:ext cx="1673215" cy="67499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en-US" b="1" i="1" smtClean="0">
                                <a:latin typeface="Cambria Math" panose="02040503050406030204" pitchFamily="18" charset="0"/>
                                <a:cs typeface="Arial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  <a:cs typeface="Arial" charset="0"/>
                              </a:rPr>
                              <m:t>log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cs typeface="Arial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charset="0"/>
                                  </a:rPr>
                                  <m:t>1+</m:t>
                                </m:r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cs typeface="Arial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  <a:cs typeface="Arial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  <a:cs typeface="Arial" charset="0"/>
                                          </a:rPr>
                                          <m:t>𝑃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  <a:cs typeface="Arial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  <a:cs typeface="Arial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Arial" charset="0"/>
                                          </a:rPr>
                                          <m:t>𝜎</m:t>
                                        </m:r>
                                      </m:e>
                                      <m:sup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  <a:cs typeface="Arial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</m:e>
                            </m:d>
                          </m:e>
                        </m:func>
                      </m:oMath>
                    </m:oMathPara>
                  </a14:m>
                  <a:endParaRPr lang="en-US" dirty="0"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</mc:Choice>
          <mc:Fallback xmlns="">
            <p:sp>
              <p:nvSpPr>
                <p:cNvPr id="28" name="TextBox 27">
                  <a:extLst>
                    <a:ext uri="{FF2B5EF4-FFF2-40B4-BE49-F238E27FC236}">
                      <a16:creationId xmlns:a16="http://schemas.microsoft.com/office/drawing/2014/main" id="{7544BA9C-1E44-084A-89F5-7BB4CFFD0D6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20433" y="2184803"/>
                  <a:ext cx="1673215" cy="674993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599354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5DA01D90-A54B-DA41-95F5-7BE961838C1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b="1" dirty="0"/>
                  <a:t>Assumption:</a:t>
                </a:r>
                <a:r>
                  <a:rPr lang="en-US" dirty="0"/>
                  <a:t> User 1’s data are completely independent from User 2’s data, and vice-versa</a:t>
                </a:r>
              </a:p>
              <a:p>
                <a:endParaRPr lang="en-US" dirty="0"/>
              </a:p>
              <a:p>
                <a:endParaRPr lang="en-US" b="1" spc="-150" dirty="0">
                  <a:solidFill>
                    <a:srgbClr val="7030A0"/>
                  </a:solidFill>
                </a:endParaRPr>
              </a:p>
              <a:p>
                <a:r>
                  <a:rPr lang="en-US" b="1" spc="-150" dirty="0">
                    <a:solidFill>
                      <a:srgbClr val="7030A0"/>
                    </a:solidFill>
                  </a:rPr>
                  <a:t>Thought exercise: </a:t>
                </a:r>
                <a:r>
                  <a:rPr lang="en-US" dirty="0"/>
                  <a:t>Point-to-point link sending with power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Must outperform interfering link (otherwise interference helps)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So therefore,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&lt;</m:t>
                    </m:r>
                    <m:func>
                      <m:func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d>
                          <m:d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1+</m:t>
                            </m:r>
                            <m:f>
                              <m:f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num>
                              <m:den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𝜎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</m:e>
                        </m:d>
                      </m:e>
                    </m:func>
                  </m:oMath>
                </a14:m>
                <a:endParaRPr lang="en-US" dirty="0"/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5DA01D90-A54B-DA41-95F5-7BE961838C1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739" t="-2267" r="-11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B68FEAB-B2E5-854A-B544-755CD9CE1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934AC4-E5A6-0446-ADDB-6CB25A5DDD1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679511A-A76D-774D-BCA0-1A451976C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Interference Doesn’t Help</a:t>
            </a:r>
          </a:p>
        </p:txBody>
      </p:sp>
    </p:spTree>
    <p:extLst>
      <p:ext uri="{BB962C8B-B14F-4D97-AF65-F5344CB8AC3E}">
        <p14:creationId xmlns:p14="http://schemas.microsoft.com/office/powerpoint/2010/main" val="20940620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nip Single Corner Rectangle 19"/>
          <p:cNvSpPr/>
          <p:nvPr/>
        </p:nvSpPr>
        <p:spPr>
          <a:xfrm>
            <a:off x="2893647" y="2522301"/>
            <a:ext cx="2693891" cy="2913986"/>
          </a:xfrm>
          <a:prstGeom prst="snip1Rect">
            <a:avLst>
              <a:gd name="adj" fmla="val 50000"/>
            </a:avLst>
          </a:prstGeom>
          <a:solidFill>
            <a:schemeClr val="tx2">
              <a:lumMod val="40000"/>
              <a:lumOff val="6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Two-User Interference Channel:</a:t>
            </a:r>
            <a:br>
              <a:rPr lang="en-US" sz="3600" dirty="0"/>
            </a:br>
            <a:r>
              <a:rPr lang="en-US" sz="3600" dirty="0"/>
              <a:t>Capacity Region</a:t>
            </a:r>
            <a:endParaRPr lang="en-US" sz="3600" i="1" dirty="0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2893647" y="1834161"/>
            <a:ext cx="0" cy="360212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2893647" y="5436287"/>
            <a:ext cx="359082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802536" y="1417638"/>
                <a:ext cx="208377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latin typeface="Arial Regular"/>
                  </a:rPr>
                  <a:t>User 2’s rate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𝑹</m:t>
                        </m:r>
                      </m:e>
                      <m:sub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endParaRPr lang="en-US" sz="2000" baseline="-25000" dirty="0">
                  <a:latin typeface="Arial Regular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536" y="1417638"/>
                <a:ext cx="2083776" cy="400110"/>
              </a:xfrm>
              <a:prstGeom prst="rect">
                <a:avLst/>
              </a:prstGeom>
              <a:blipFill>
                <a:blip r:embed="rId3"/>
                <a:stretch>
                  <a:fillRect l="-1818" t="-9375" b="-2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341574" y="5528733"/>
                <a:ext cx="214308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latin typeface="Arial Regular"/>
                  </a:rPr>
                  <a:t>User 1’s rate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𝑹</m:t>
                        </m:r>
                      </m:e>
                      <m:sub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endParaRPr lang="en-US" sz="2000" baseline="-25000" dirty="0">
                  <a:latin typeface="Arial Regular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1574" y="5528733"/>
                <a:ext cx="2143087" cy="400110"/>
              </a:xfrm>
              <a:prstGeom prst="rect">
                <a:avLst/>
              </a:prstGeom>
              <a:blipFill>
                <a:blip r:embed="rId4"/>
                <a:stretch>
                  <a:fillRect l="-588" t="-6061" b="-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/>
          <p:cNvCxnSpPr>
            <a:cxnSpLocks/>
          </p:cNvCxnSpPr>
          <p:nvPr/>
        </p:nvCxnSpPr>
        <p:spPr>
          <a:xfrm>
            <a:off x="2893647" y="2522301"/>
            <a:ext cx="1922542" cy="0"/>
          </a:xfrm>
          <a:prstGeom prst="line">
            <a:avLst/>
          </a:prstGeom>
          <a:ln w="38100">
            <a:solidFill>
              <a:schemeClr val="tx1"/>
            </a:solidFill>
            <a:prstDash val="solid"/>
            <a:headEnd type="oval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cxnSpLocks/>
          </p:cNvCxnSpPr>
          <p:nvPr/>
        </p:nvCxnSpPr>
        <p:spPr>
          <a:xfrm flipH="1">
            <a:off x="5587536" y="3443844"/>
            <a:ext cx="2" cy="1992443"/>
          </a:xfrm>
          <a:prstGeom prst="line">
            <a:avLst/>
          </a:prstGeom>
          <a:ln w="38100">
            <a:solidFill>
              <a:schemeClr val="tx1"/>
            </a:solidFill>
            <a:prstDash val="solid"/>
            <a:headEnd type="none"/>
            <a:tailEnd type="oval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2700000">
            <a:off x="3020779" y="3103708"/>
            <a:ext cx="3590820" cy="0"/>
          </a:xfrm>
          <a:prstGeom prst="line">
            <a:avLst/>
          </a:prstGeom>
          <a:ln w="38100">
            <a:solidFill>
              <a:schemeClr val="tx1"/>
            </a:solidFill>
            <a:prstDash val="solid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F94E060-C0E9-A744-82C4-3986FEDEAE9B}"/>
                  </a:ext>
                </a:extLst>
              </p:cNvPr>
              <p:cNvSpPr txBox="1"/>
              <p:nvPr/>
            </p:nvSpPr>
            <p:spPr>
              <a:xfrm>
                <a:off x="4778661" y="5671445"/>
                <a:ext cx="1617751" cy="6749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1" i="1" smtClean="0">
                              <a:latin typeface="Cambria Math" panose="02040503050406030204" pitchFamily="18" charset="0"/>
                              <a:cs typeface="Arial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  <a:cs typeface="Arial" charset="0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cs typeface="Arial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cs typeface="Arial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  <a:cs typeface="Arial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cs typeface="Arial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cs typeface="Arial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  <a:cs typeface="Arial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charset="0"/>
                                        </a:rPr>
                                        <m:t>𝜎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cs typeface="Arial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F94E060-C0E9-A744-82C4-3986FEDEAE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8661" y="5671445"/>
                <a:ext cx="1617751" cy="674993"/>
              </a:xfrm>
              <a:prstGeom prst="rect">
                <a:avLst/>
              </a:prstGeom>
              <a:blipFill>
                <a:blip r:embed="rId5"/>
                <a:stretch>
                  <a:fillRect l="-7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7544BA9C-1E44-084A-89F5-7BB4CFFD0D6D}"/>
                  </a:ext>
                </a:extLst>
              </p:cNvPr>
              <p:cNvSpPr txBox="1"/>
              <p:nvPr/>
            </p:nvSpPr>
            <p:spPr>
              <a:xfrm>
                <a:off x="1220433" y="2184803"/>
                <a:ext cx="1673215" cy="6749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1" i="1" smtClean="0">
                              <a:latin typeface="Cambria Math" panose="02040503050406030204" pitchFamily="18" charset="0"/>
                              <a:cs typeface="Arial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  <a:cs typeface="Arial" charset="0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cs typeface="Arial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cs typeface="Arial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  <a:cs typeface="Arial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cs typeface="Arial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cs typeface="Arial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  <a:cs typeface="Arial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charset="0"/>
                                        </a:rPr>
                                        <m:t>𝜎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cs typeface="Arial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7544BA9C-1E44-084A-89F5-7BB4CFFD0D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0433" y="2184803"/>
                <a:ext cx="1673215" cy="67499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68E5672E-AEA9-3244-BE96-578A6AD772F5}"/>
                  </a:ext>
                </a:extLst>
              </p:cNvPr>
              <p:cNvSpPr txBox="1"/>
              <p:nvPr/>
            </p:nvSpPr>
            <p:spPr>
              <a:xfrm>
                <a:off x="5077927" y="2269031"/>
                <a:ext cx="3377078" cy="674993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cs typeface="Arial" charset="0"/>
                            </a:rPr>
                            <m:t>𝑅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cs typeface="Arial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cs typeface="Arial" charset="0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cs typeface="Arial" charset="0"/>
                            </a:rPr>
                            <m:t>𝑅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cs typeface="Arial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cs typeface="Arial" charset="0"/>
                        </a:rPr>
                        <m:t>&lt;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  <a:cs typeface="Arial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  <a:cs typeface="Arial" charset="0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cs typeface="Arial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cs typeface="Arial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  <a:cs typeface="Arial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cs typeface="Arial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cs typeface="Arial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cs typeface="Arial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  <a:cs typeface="Arial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cs typeface="Arial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cs typeface="Arial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  <a:cs typeface="Arial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charset="0"/>
                                        </a:rPr>
                                        <m:t>𝜎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cs typeface="Arial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US" b="0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68E5672E-AEA9-3244-BE96-578A6AD772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7927" y="2269031"/>
                <a:ext cx="3377078" cy="67499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Curved Connector 26"/>
          <p:cNvCxnSpPr>
            <a:cxnSpLocks/>
          </p:cNvCxnSpPr>
          <p:nvPr/>
        </p:nvCxnSpPr>
        <p:spPr>
          <a:xfrm flipH="1">
            <a:off x="4766734" y="2707273"/>
            <a:ext cx="388407" cy="281460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" name="Group 2">
            <a:extLst>
              <a:ext uri="{FF2B5EF4-FFF2-40B4-BE49-F238E27FC236}">
                <a16:creationId xmlns:a16="http://schemas.microsoft.com/office/drawing/2014/main" id="{5F2FEC32-414E-0749-A308-E227983D2403}"/>
              </a:ext>
            </a:extLst>
          </p:cNvPr>
          <p:cNvGrpSpPr/>
          <p:nvPr/>
        </p:nvGrpSpPr>
        <p:grpSpPr>
          <a:xfrm>
            <a:off x="2571170" y="2122550"/>
            <a:ext cx="2117887" cy="4248848"/>
            <a:chOff x="2571170" y="2122550"/>
            <a:chExt cx="2117887" cy="4248848"/>
          </a:xfrm>
        </p:grpSpPr>
        <p:sp>
          <p:nvSpPr>
            <p:cNvPr id="7" name="Left Arrow 6">
              <a:extLst>
                <a:ext uri="{FF2B5EF4-FFF2-40B4-BE49-F238E27FC236}">
                  <a16:creationId xmlns:a16="http://schemas.microsoft.com/office/drawing/2014/main" id="{F9BE1D80-F5C5-EE48-A928-675C9D22074C}"/>
                </a:ext>
              </a:extLst>
            </p:cNvPr>
            <p:cNvSpPr/>
            <p:nvPr/>
          </p:nvSpPr>
          <p:spPr>
            <a:xfrm rot="18900000">
              <a:off x="4226381" y="2122550"/>
              <a:ext cx="397104" cy="292962"/>
            </a:xfrm>
            <a:prstGeom prst="leftArrow">
              <a:avLst/>
            </a:prstGeom>
            <a:solidFill>
              <a:srgbClr val="FFFF99"/>
            </a:solidFill>
            <a:ln w="19050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b="0" dirty="0">
                <a:solidFill>
                  <a:schemeClr val="tx1"/>
                </a:solidFill>
                <a:latin typeface="+mn-lt"/>
              </a:endParaRPr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7ECD24BB-29DB-E34F-B53B-0364344632AE}"/>
                </a:ext>
              </a:extLst>
            </p:cNvPr>
            <p:cNvCxnSpPr>
              <a:cxnSpLocks/>
              <a:stCxn id="20" idx="3"/>
              <a:endCxn id="20" idx="1"/>
            </p:cNvCxnSpPr>
            <p:nvPr/>
          </p:nvCxnSpPr>
          <p:spPr>
            <a:xfrm>
              <a:off x="4240593" y="2522301"/>
              <a:ext cx="0" cy="2913986"/>
            </a:xfrm>
            <a:prstGeom prst="line">
              <a:avLst/>
            </a:prstGeom>
            <a:ln w="34925">
              <a:prstDash val="sysDash"/>
              <a:headEnd type="oval" w="med" len="med"/>
              <a:tailEnd type="none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52E555D5-BE5B-D748-A098-87691396F872}"/>
                    </a:ext>
                  </a:extLst>
                </p:cNvPr>
                <p:cNvSpPr txBox="1"/>
                <p:nvPr/>
              </p:nvSpPr>
              <p:spPr>
                <a:xfrm>
                  <a:off x="2571170" y="5652547"/>
                  <a:ext cx="2117887" cy="71885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en-US" b="1" i="1" smtClean="0">
                                <a:latin typeface="Cambria Math" panose="02040503050406030204" pitchFamily="18" charset="0"/>
                                <a:cs typeface="Arial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  <a:cs typeface="Arial" charset="0"/>
                              </a:rPr>
                              <m:t>log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cs typeface="Arial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charset="0"/>
                                  </a:rPr>
                                  <m:t>1+</m:t>
                                </m:r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cs typeface="Arial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  <a:cs typeface="Arial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  <a:cs typeface="Arial" charset="0"/>
                                          </a:rPr>
                                          <m:t>𝑃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  <a:cs typeface="Arial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  <a:cs typeface="Arial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  <a:cs typeface="Arial" charset="0"/>
                                          </a:rPr>
                                          <m:t>𝑃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  <a:cs typeface="Arial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sSup>
                                      <m:sSupPr>
                                        <m:ctrlPr>
                                          <a:rPr lang="en-US" b="0" i="1">
                                            <a:latin typeface="Cambria Math" panose="02040503050406030204" pitchFamily="18" charset="0"/>
                                            <a:cs typeface="Arial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  <a:cs typeface="Arial" charset="0"/>
                                          </a:rPr>
                                          <m:t>+</m:t>
                                        </m:r>
                                        <m:r>
                                          <a:rPr lang="en-US" b="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Arial" charset="0"/>
                                          </a:rPr>
                                          <m:t>𝜎</m:t>
                                        </m:r>
                                      </m:e>
                                      <m:sup>
                                        <m:r>
                                          <a:rPr lang="en-US" b="0" i="1">
                                            <a:latin typeface="Cambria Math" panose="02040503050406030204" pitchFamily="18" charset="0"/>
                                            <a:cs typeface="Arial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</m:e>
                            </m:d>
                          </m:e>
                        </m:func>
                      </m:oMath>
                    </m:oMathPara>
                  </a14:m>
                  <a:endParaRPr lang="en-US" dirty="0"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</mc:Choice>
          <mc:Fallback xmlns=""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52E555D5-BE5B-D748-A098-87691396F87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71170" y="5652547"/>
                  <a:ext cx="2117887" cy="718851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745642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19050">
          <a:solidFill>
            <a:schemeClr val="tx1"/>
          </a:solidFill>
          <a:prstDash val="sysDash"/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b="0" dirty="0" smtClean="0">
            <a:solidFill>
              <a:schemeClr val="tx1"/>
            </a:solidFill>
            <a:latin typeface="+mn-lt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>
          <a:prstDash val="solid"/>
          <a:headEnd type="triangle"/>
          <a:tailEnd type="triangle"/>
        </a:ln>
        <a:effectLst/>
      </a:spPr>
      <a:bodyPr/>
      <a:lstStyle/>
      <a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mtClean="0">
            <a:latin typeface="Arial" charset="0"/>
            <a:ea typeface="Arial" charset="0"/>
            <a:cs typeface="Arial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inceton COS" id="{1763B6FC-619E-1148-9C62-BA52FD7E8BC6}" vid="{308E1F7E-139B-3246-A2F6-E5D99BA075B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1_Office Theme</Template>
  <TotalTime>2660</TotalTime>
  <Words>1292</Words>
  <Application>Microsoft Macintosh PowerPoint</Application>
  <PresentationFormat>On-screen Show (4:3)</PresentationFormat>
  <Paragraphs>301</Paragraphs>
  <Slides>26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7" baseType="lpstr">
      <vt:lpstr>ＭＳ Ｐゴシック</vt:lpstr>
      <vt:lpstr>Arial</vt:lpstr>
      <vt:lpstr>Arial Regular</vt:lpstr>
      <vt:lpstr>Calibri</vt:lpstr>
      <vt:lpstr>Cambria Math</vt:lpstr>
      <vt:lpstr>Courier New</vt:lpstr>
      <vt:lpstr>Helvetica Neue</vt:lpstr>
      <vt:lpstr>Times</vt:lpstr>
      <vt:lpstr>Times New Roman</vt:lpstr>
      <vt:lpstr>Wingdings</vt:lpstr>
      <vt:lpstr>1_Office Theme</vt:lpstr>
      <vt:lpstr>Multiuser Communication and Capacity</vt:lpstr>
      <vt:lpstr>Review: Shannon Capacity</vt:lpstr>
      <vt:lpstr>Review: Sharing the Wireless Medium</vt:lpstr>
      <vt:lpstr>Today: Multiuser Capacity</vt:lpstr>
      <vt:lpstr>Two-User Interference Channel</vt:lpstr>
      <vt:lpstr>Extension of Capacity to Multiple Users</vt:lpstr>
      <vt:lpstr>Two-User Interference Channel: Single-User Bounds</vt:lpstr>
      <vt:lpstr>Interference Doesn’t Help</vt:lpstr>
      <vt:lpstr>Two-User Interference Channel: Capacity Region</vt:lpstr>
      <vt:lpstr>Successive Interference Cancellation (SIC)</vt:lpstr>
      <vt:lpstr>SIC: Choice of User Order</vt:lpstr>
      <vt:lpstr>Comparison with CDMA</vt:lpstr>
      <vt:lpstr>Comparison with TDMA/FDMA</vt:lpstr>
      <vt:lpstr>Comparison with TDMA/FDMA</vt:lpstr>
      <vt:lpstr>Today: Multiuser Capacity</vt:lpstr>
      <vt:lpstr>Two-User Downlink Channel</vt:lpstr>
      <vt:lpstr>Superposition Coding</vt:lpstr>
      <vt:lpstr>Decoding Strong BPSK with weak QPSK</vt:lpstr>
      <vt:lpstr>Power Difference Helps Superposition Coding </vt:lpstr>
      <vt:lpstr>Today: Multiuser Capacity</vt:lpstr>
      <vt:lpstr>Precoding for Known Interference</vt:lpstr>
      <vt:lpstr>Precoding for Known Interference</vt:lpstr>
      <vt:lpstr>Precoding for Known Interference</vt:lpstr>
      <vt:lpstr>Tomlinson-Harashima Precoding</vt:lpstr>
      <vt:lpstr>Tomlinson-Harashima: Summary</vt:lpstr>
      <vt:lpstr>PowerPoint Presentation</vt:lpstr>
    </vt:vector>
  </TitlesOfParts>
  <Company/>
  <LinksUpToDate>false</LinksUpToDate>
  <SharedDoc>false</SharedDoc>
  <HyperlinksChanged>false</HyperlinksChanged>
  <AppVersion>16.0012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 Jamieson</dc:creator>
  <cp:lastModifiedBy>Kyle Jamieson</cp:lastModifiedBy>
  <cp:revision>77</cp:revision>
  <cp:lastPrinted>2018-04-01T18:39:47Z</cp:lastPrinted>
  <dcterms:created xsi:type="dcterms:W3CDTF">2018-04-16T17:44:50Z</dcterms:created>
  <dcterms:modified xsi:type="dcterms:W3CDTF">2018-04-19T14:09:11Z</dcterms:modified>
</cp:coreProperties>
</file>