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6"/>
  </p:notesMasterIdLst>
  <p:handoutMasterIdLst>
    <p:handoutMasterId r:id="rId37"/>
  </p:handoutMasterIdLst>
  <p:sldIdLst>
    <p:sldId id="388" r:id="rId2"/>
    <p:sldId id="596" r:id="rId3"/>
    <p:sldId id="399" r:id="rId4"/>
    <p:sldId id="400" r:id="rId5"/>
    <p:sldId id="605" r:id="rId6"/>
    <p:sldId id="600" r:id="rId7"/>
    <p:sldId id="598" r:id="rId8"/>
    <p:sldId id="602" r:id="rId9"/>
    <p:sldId id="599" r:id="rId10"/>
    <p:sldId id="621" r:id="rId11"/>
    <p:sldId id="401" r:id="rId12"/>
    <p:sldId id="403" r:id="rId13"/>
    <p:sldId id="601" r:id="rId14"/>
    <p:sldId id="402" r:id="rId15"/>
    <p:sldId id="603" r:id="rId16"/>
    <p:sldId id="604" r:id="rId17"/>
    <p:sldId id="405" r:id="rId18"/>
    <p:sldId id="404" r:id="rId19"/>
    <p:sldId id="606" r:id="rId20"/>
    <p:sldId id="610" r:id="rId21"/>
    <p:sldId id="611" r:id="rId22"/>
    <p:sldId id="609" r:id="rId23"/>
    <p:sldId id="608" r:id="rId24"/>
    <p:sldId id="618" r:id="rId25"/>
    <p:sldId id="607" r:id="rId26"/>
    <p:sldId id="612" r:id="rId27"/>
    <p:sldId id="614" r:id="rId28"/>
    <p:sldId id="615" r:id="rId29"/>
    <p:sldId id="616" r:id="rId30"/>
    <p:sldId id="617" r:id="rId31"/>
    <p:sldId id="619" r:id="rId32"/>
    <p:sldId id="620" r:id="rId33"/>
    <p:sldId id="622" r:id="rId34"/>
    <p:sldId id="594" r:id="rId3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CCFFFF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90247" autoAdjust="0"/>
  </p:normalViewPr>
  <p:slideViewPr>
    <p:cSldViewPr snapToGrid="0">
      <p:cViewPr varScale="1">
        <p:scale>
          <a:sx n="150" d="100"/>
          <a:sy n="150" d="100"/>
        </p:scale>
        <p:origin x="176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59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9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36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06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52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5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66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1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6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92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25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03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52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11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38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42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9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55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77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6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61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15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20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19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46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71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0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8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68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9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(null)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MIMO I: Spatial Diversity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COS </a:t>
            </a:r>
            <a:r>
              <a:rPr lang="en-US" altLang="zh-CN" dirty="0"/>
              <a:t>463</a:t>
            </a:r>
            <a:r>
              <a:rPr lang="en-US" dirty="0"/>
              <a:t>: Wireless </a:t>
            </a:r>
            <a:r>
              <a:rPr lang="en-US" altLang="zh-CN" dirty="0"/>
              <a:t>Networks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Lecture </a:t>
            </a:r>
            <a:r>
              <a:rPr lang="en-US" altLang="zh-CN" dirty="0"/>
              <a:t>16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/>
              <a:t>Kyle Jamieson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63DE0-5D18-1349-976C-192615EC1364}"/>
              </a:ext>
            </a:extLst>
          </p:cNvPr>
          <p:cNvSpPr txBox="1"/>
          <p:nvPr/>
        </p:nvSpPr>
        <p:spPr>
          <a:xfrm>
            <a:off x="2747625" y="6321670"/>
            <a:ext cx="3648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[Parts adapted from D. Halperin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et al.,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T. Rappaport]</a:t>
            </a:r>
          </a:p>
        </p:txBody>
      </p:sp>
    </p:spTree>
    <p:extLst>
      <p:ext uri="{BB962C8B-B14F-4D97-AF65-F5344CB8AC3E}">
        <p14:creationId xmlns:p14="http://schemas.microsoft.com/office/powerpoint/2010/main" val="166666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577FA-9E9F-6547-AA51-463EF8F60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Today: Diversity in Space</a:t>
            </a:r>
          </a:p>
          <a:p>
            <a:pPr marL="914400" lvl="1" indent="-514350"/>
            <a:r>
              <a:rPr lang="en-US" sz="2400" b="1" dirty="0"/>
              <a:t>Receive Diversity</a:t>
            </a:r>
          </a:p>
          <a:p>
            <a:pPr marL="1314450" lvl="2" indent="-514350"/>
            <a:r>
              <a:rPr lang="en-US" dirty="0"/>
              <a:t>Selection Diversity</a:t>
            </a:r>
          </a:p>
          <a:p>
            <a:pPr marL="1314450" lvl="2" indent="-514350"/>
            <a:r>
              <a:rPr lang="en-US" dirty="0"/>
              <a:t>Maximal Ratio Combining</a:t>
            </a:r>
          </a:p>
          <a:p>
            <a:pPr marL="914400" lvl="1" indent="-514350"/>
            <a:r>
              <a:rPr lang="en-US" sz="2400" dirty="0"/>
              <a:t>Transmit Diversity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Multiplexing in Space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Interference Alignment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F20D3-DC0E-0841-A19F-645C3B7B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9670A-85D2-A549-ABCC-91ACC673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73837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One transmit antenna </a:t>
            </a:r>
            <a:r>
              <a:rPr lang="en-US" sz="2400" dirty="0"/>
              <a:t>sends a symbol to </a:t>
            </a:r>
            <a:r>
              <a:rPr lang="en-US" sz="2400" b="1" spc="-150" dirty="0"/>
              <a:t>two receive antennas</a:t>
            </a:r>
          </a:p>
          <a:p>
            <a:pPr lvl="1"/>
            <a:r>
              <a:rPr lang="en-US" sz="2400" b="1" i="1" dirty="0">
                <a:highlight>
                  <a:srgbClr val="FFFF00"/>
                </a:highlight>
              </a:rPr>
              <a:t>Receive diversity</a:t>
            </a:r>
            <a:r>
              <a:rPr lang="en-US" sz="2400" dirty="0"/>
              <a:t>, or </a:t>
            </a:r>
            <a:r>
              <a:rPr lang="en-US" sz="2400" b="1" i="1" dirty="0"/>
              <a:t>Single-Input, Multi-Output (SIMO)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Each receive antenna </a:t>
            </a:r>
            <a:r>
              <a:rPr lang="en-US" sz="2400" b="1" dirty="0">
                <a:solidFill>
                  <a:srgbClr val="009900"/>
                </a:solidFill>
              </a:rPr>
              <a:t>gets own copy</a:t>
            </a:r>
            <a:r>
              <a:rPr lang="en-US" sz="2400" dirty="0"/>
              <a:t> of transmitted signal via </a:t>
            </a:r>
          </a:p>
          <a:p>
            <a:pPr lvl="1"/>
            <a:r>
              <a:rPr lang="en-US" sz="2400" b="1" dirty="0"/>
              <a:t>Different path</a:t>
            </a:r>
          </a:p>
          <a:p>
            <a:pPr lvl="1"/>
            <a:r>
              <a:rPr lang="en-US" sz="2400" dirty="0"/>
              <a:t>Potentially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9900"/>
                </a:solidFill>
              </a:rPr>
              <a:t>different channel</a:t>
            </a:r>
          </a:p>
          <a:p>
            <a:pPr lvl="1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Channel Model for Receive </a:t>
            </a:r>
            <a:r>
              <a:rPr lang="en-US" dirty="0"/>
              <a:t>D</a:t>
            </a:r>
            <a:r>
              <a:rPr lang="en-US" sz="3600" dirty="0"/>
              <a:t>iversity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D9664E-DFC2-174E-9590-CBEA283DD475}"/>
              </a:ext>
            </a:extLst>
          </p:cNvPr>
          <p:cNvGrpSpPr/>
          <p:nvPr/>
        </p:nvGrpSpPr>
        <p:grpSpPr>
          <a:xfrm>
            <a:off x="1322229" y="2537139"/>
            <a:ext cx="6423342" cy="2176530"/>
            <a:chOff x="1802423" y="2047742"/>
            <a:chExt cx="6423342" cy="21765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12101" r="41998" b="5204"/>
            <a:stretch/>
          </p:blipFill>
          <p:spPr>
            <a:xfrm>
              <a:off x="1802423" y="2047742"/>
              <a:ext cx="4773319" cy="217653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14CDAB-6AB1-B640-AC0A-F87B5E3FE72D}"/>
                </a:ext>
              </a:extLst>
            </p:cNvPr>
            <p:cNvGrpSpPr/>
            <p:nvPr/>
          </p:nvGrpSpPr>
          <p:grpSpPr>
            <a:xfrm>
              <a:off x="2520334" y="2171422"/>
              <a:ext cx="5705431" cy="1612735"/>
              <a:chOff x="2520334" y="2171422"/>
              <a:chExt cx="5705431" cy="161273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/>
              <a:srcRect t="21569" r="91958" b="44167"/>
              <a:stretch/>
            </p:blipFill>
            <p:spPr>
              <a:xfrm>
                <a:off x="2520334" y="3086792"/>
                <a:ext cx="558439" cy="59266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149719" y="3600435"/>
                <a:ext cx="518807" cy="18372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149719" y="2540754"/>
                <a:ext cx="518807" cy="18372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58560" y="2324388"/>
                <a:ext cx="1967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" pitchFamily="2" charset="0"/>
                  </a:rPr>
                  <a:t>Receive antenna 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874526" y="2171422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1" dirty="0">
                    <a:latin typeface="Times" pitchFamily="2" charset="0"/>
                  </a:rPr>
                  <a:t>h</a:t>
                </a:r>
                <a:r>
                  <a:rPr lang="en-US" b="0" baseline="-25000" dirty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874526" y="2956728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1" dirty="0">
                    <a:latin typeface="Times" pitchFamily="2" charset="0"/>
                  </a:rPr>
                  <a:t>h</a:t>
                </a:r>
                <a:r>
                  <a:rPr lang="en-US" b="0" baseline="-25000" dirty="0">
                    <a:latin typeface="Times" pitchFamily="2" charset="0"/>
                  </a:rPr>
                  <a:t>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8280EA-5405-5446-9192-9B92C554266F}"/>
                  </a:ext>
                </a:extLst>
              </p:cNvPr>
              <p:cNvSpPr txBox="1"/>
              <p:nvPr/>
            </p:nvSpPr>
            <p:spPr>
              <a:xfrm>
                <a:off x="6258560" y="3383125"/>
                <a:ext cx="1967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" pitchFamily="2" charset="0"/>
                  </a:rPr>
                  <a:t>Receive antenna 2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3565BA-D9B0-4540-9277-6DF4438BBED1}"/>
                  </a:ext>
                </a:extLst>
              </p:cNvPr>
              <p:cNvSpPr txBox="1"/>
              <p:nvPr/>
            </p:nvSpPr>
            <p:spPr>
              <a:xfrm>
                <a:off x="2845403" y="2698718"/>
                <a:ext cx="29847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0" i="1" dirty="0">
                    <a:latin typeface="Times" pitchFamily="2" charset="0"/>
                    <a:ea typeface="Arial" charset="0"/>
                    <a:cs typeface="Arial" charset="0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343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Selection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303629"/>
            <a:ext cx="8763000" cy="2176301"/>
          </a:xfrm>
        </p:spPr>
        <p:txBody>
          <a:bodyPr>
            <a:normAutofit/>
          </a:bodyPr>
          <a:lstStyle/>
          <a:p>
            <a:r>
              <a:rPr lang="en-US" sz="2200" b="1" dirty="0"/>
              <a:t>Two</a:t>
            </a:r>
            <a:r>
              <a:rPr lang="en-US" sz="2200" dirty="0"/>
              <a:t> receive antennas </a:t>
            </a:r>
            <a:r>
              <a:rPr lang="en-US" sz="2200" b="1" dirty="0"/>
              <a:t>share one receiving radio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rgbClr val="0070C0"/>
                </a:solidFill>
              </a:rPr>
              <a:t>Chooses the antenna with stronger signal,</a:t>
            </a:r>
            <a:r>
              <a:rPr lang="en-US" sz="2200" dirty="0"/>
              <a:t> sends that to the radio</a:t>
            </a:r>
            <a:endParaRPr lang="en-US" sz="2200" b="1" dirty="0">
              <a:solidFill>
                <a:srgbClr val="008000"/>
              </a:solidFill>
            </a:endParaRPr>
          </a:p>
          <a:p>
            <a:pPr lvl="1"/>
            <a:r>
              <a:rPr lang="en-US" sz="2200" b="1" dirty="0">
                <a:solidFill>
                  <a:srgbClr val="008000"/>
                </a:solidFill>
              </a:rPr>
              <a:t>Helps reliability </a:t>
            </a:r>
            <a:r>
              <a:rPr lang="en-US" sz="2200" dirty="0"/>
              <a:t>(both unlikely bad)</a:t>
            </a:r>
            <a:endParaRPr lang="en-US" sz="2200" b="1" dirty="0">
              <a:solidFill>
                <a:srgbClr val="FF0000"/>
              </a:solidFill>
            </a:endParaRP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Wastes received signal from other antenna(s)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1998"/>
          <a:stretch/>
        </p:blipFill>
        <p:spPr>
          <a:xfrm>
            <a:off x="457200" y="1342381"/>
            <a:ext cx="4773319" cy="2631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7668" y="2631421"/>
            <a:ext cx="840295" cy="40011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" pitchFamily="2" charset="0"/>
              </a:rPr>
              <a:t>Radio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1569" r="91958" b="44167"/>
          <a:stretch/>
        </p:blipFill>
        <p:spPr>
          <a:xfrm>
            <a:off x="1175111" y="2699930"/>
            <a:ext cx="558439" cy="5926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04496" y="3213573"/>
            <a:ext cx="518807" cy="18372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4496" y="2153892"/>
            <a:ext cx="518807" cy="18372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29303" y="1784560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</a:rPr>
              <a:t>h</a:t>
            </a:r>
            <a:r>
              <a:rPr lang="en-US" b="0" baseline="-25000" dirty="0">
                <a:latin typeface="Times" pitchFamily="2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29303" y="2569866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</a:rPr>
              <a:t>h</a:t>
            </a:r>
            <a:r>
              <a:rPr lang="en-US" b="0" baseline="-25000" dirty="0">
                <a:latin typeface="Times" pitchFamily="2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19896" y="2389548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Arial Regular"/>
              </a:rPr>
              <a:t>Select </a:t>
            </a:r>
            <a:r>
              <a:rPr lang="en-US" sz="1600" dirty="0">
                <a:highlight>
                  <a:srgbClr val="FFFF00"/>
                </a:highlight>
                <a:latin typeface="Arial Regular"/>
              </a:rPr>
              <a:t>stronger</a:t>
            </a:r>
          </a:p>
        </p:txBody>
      </p:sp>
      <p:cxnSp>
        <p:nvCxnSpPr>
          <p:cNvPr id="18" name="Straight Connector 17"/>
          <p:cNvCxnSpPr>
            <a:endCxn id="6" idx="1"/>
          </p:cNvCxnSpPr>
          <p:nvPr/>
        </p:nvCxnSpPr>
        <p:spPr>
          <a:xfrm>
            <a:off x="5230519" y="2365375"/>
            <a:ext cx="1847149" cy="466101"/>
          </a:xfrm>
          <a:prstGeom prst="bentConnector3">
            <a:avLst>
              <a:gd name="adj1" fmla="val 48453"/>
            </a:avLst>
          </a:prstGeom>
          <a:ln w="38100" cmpd="sng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0F0BF-B0FB-734C-AA26-6AAEDCDEAE92}"/>
              </a:ext>
            </a:extLst>
          </p:cNvPr>
          <p:cNvSpPr txBox="1"/>
          <p:nvPr/>
        </p:nvSpPr>
        <p:spPr>
          <a:xfrm>
            <a:off x="1489095" y="2322948"/>
            <a:ext cx="2984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E6A01C-D779-314F-B4E1-709F8D3C2CF4}"/>
              </a:ext>
            </a:extLst>
          </p:cNvPr>
          <p:cNvSpPr txBox="1"/>
          <p:nvPr/>
        </p:nvSpPr>
        <p:spPr>
          <a:xfrm>
            <a:off x="4910559" y="194481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" pitchFamily="2" charset="0"/>
              </a:rPr>
              <a:t>Rx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D92686-C308-5D44-B36D-85C6FC185F4E}"/>
              </a:ext>
            </a:extLst>
          </p:cNvPr>
          <p:cNvSpPr txBox="1"/>
          <p:nvPr/>
        </p:nvSpPr>
        <p:spPr>
          <a:xfrm>
            <a:off x="4910559" y="300355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" pitchFamily="2" charset="0"/>
              </a:rPr>
              <a:t>Rx 2</a:t>
            </a:r>
          </a:p>
        </p:txBody>
      </p:sp>
    </p:spTree>
    <p:extLst>
      <p:ext uri="{BB962C8B-B14F-4D97-AF65-F5344CB8AC3E}">
        <p14:creationId xmlns:p14="http://schemas.microsoft.com/office/powerpoint/2010/main" val="50193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953B5E-F4D3-6340-ABE0-CDFD1BA6AA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0295"/>
          <a:stretch/>
        </p:blipFill>
        <p:spPr>
          <a:xfrm>
            <a:off x="5436394" y="1631916"/>
            <a:ext cx="3475370" cy="51118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7F34D2-A1B3-DD49-B150-3D3084CD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C0DEE0-303D-3F4A-B3BC-FA901128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Selection Diversity:</a:t>
            </a:r>
            <a:br>
              <a:rPr lang="en-US" sz="3600" dirty="0"/>
            </a:br>
            <a:r>
              <a:rPr lang="en-US" sz="3600" dirty="0"/>
              <a:t>Performance Improvement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ABCE9A6-BB0E-F948-978E-6DD701C8E387}"/>
              </a:ext>
            </a:extLst>
          </p:cNvPr>
          <p:cNvSpPr/>
          <p:nvPr/>
        </p:nvSpPr>
        <p:spPr>
          <a:xfrm rot="10800000">
            <a:off x="7575802" y="6113538"/>
            <a:ext cx="255752" cy="207908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601538F-061A-DF42-946E-467538452999}"/>
              </a:ext>
            </a:extLst>
          </p:cNvPr>
          <p:cNvSpPr/>
          <p:nvPr/>
        </p:nvSpPr>
        <p:spPr>
          <a:xfrm rot="10800000">
            <a:off x="7575801" y="5272163"/>
            <a:ext cx="255752" cy="207908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54E755B-3FFC-1944-B342-B6EFBEA6BD84}"/>
              </a:ext>
            </a:extLst>
          </p:cNvPr>
          <p:cNvSpPr/>
          <p:nvPr/>
        </p:nvSpPr>
        <p:spPr>
          <a:xfrm rot="10800000">
            <a:off x="7575800" y="4405388"/>
            <a:ext cx="255752" cy="207908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AA66505-A731-D84B-8A37-BB898FB9982D}"/>
              </a:ext>
            </a:extLst>
          </p:cNvPr>
          <p:cNvSpPr/>
          <p:nvPr/>
        </p:nvSpPr>
        <p:spPr>
          <a:xfrm rot="10800000">
            <a:off x="7575799" y="3538613"/>
            <a:ext cx="255752" cy="207908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E99E69-CC20-D84F-AF9B-56F424A4197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5425" y="1470346"/>
                <a:ext cx="4882129" cy="4877434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In general, might have </a:t>
                </a:r>
                <a:r>
                  <a:rPr lang="en-US" sz="2200" b="1" i="1" dirty="0">
                    <a:highlight>
                      <a:srgbClr val="FFFF00"/>
                    </a:highlight>
                  </a:rPr>
                  <a:t>M</a:t>
                </a:r>
                <a:r>
                  <a:rPr lang="en-US" sz="2200" dirty="0">
                    <a:highlight>
                      <a:srgbClr val="FFFF00"/>
                    </a:highlight>
                  </a:rPr>
                  <a:t> receive antennas</a:t>
                </a:r>
                <a:r>
                  <a:rPr lang="en-US" sz="2200" dirty="0"/>
                  <a:t> (average SNR Γ)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: SNR of the </a:t>
                </a:r>
                <a:r>
                  <a:rPr lang="en-US" sz="2200" b="1" i="1" dirty="0">
                    <a:highlight>
                      <a:srgbClr val="FFFF00"/>
                    </a:highlight>
                  </a:rPr>
                  <a:t>i </a:t>
                </a:r>
                <a:r>
                  <a:rPr lang="en-US" sz="2200" b="1" baseline="30000" dirty="0">
                    <a:highlight>
                      <a:srgbClr val="FFFF00"/>
                    </a:highlight>
                  </a:rPr>
                  <a:t>th</a:t>
                </a:r>
                <a:r>
                  <a:rPr lang="en-US" sz="2200" b="1" dirty="0"/>
                  <a:t> </a:t>
                </a:r>
                <a:r>
                  <a:rPr lang="en-US" sz="2200" dirty="0"/>
                  <a:t>receive antenna</a:t>
                </a:r>
              </a:p>
              <a:p>
                <a:endParaRPr lang="en-US" sz="2200" dirty="0">
                  <a:highlight>
                    <a:srgbClr val="FFFF00"/>
                  </a:highlight>
                </a:endParaRPr>
              </a:p>
              <a:p>
                <a:endParaRPr lang="en-US" sz="2200" dirty="0">
                  <a:highlight>
                    <a:srgbClr val="FFFF00"/>
                  </a:highlight>
                </a:endParaRPr>
              </a:p>
              <a:p>
                <a:r>
                  <a:rPr lang="en-US" sz="2200" dirty="0"/>
                  <a:t>Probability </a:t>
                </a:r>
                <a:r>
                  <a:rPr lang="en-US" sz="2200" b="1" dirty="0"/>
                  <a:t>selected SNR is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less than</a:t>
                </a:r>
                <a:r>
                  <a:rPr lang="en-US" sz="2200" dirty="0"/>
                  <a:t> some threshold </a:t>
                </a:r>
                <a:r>
                  <a:rPr lang="en-US" sz="2200" i="1" dirty="0"/>
                  <a:t>γ:</a:t>
                </a:r>
                <a:endParaRPr lang="en-US" sz="2200" dirty="0">
                  <a:highlight>
                    <a:srgbClr val="FFFF00"/>
                  </a:highlight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22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l-GR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</m:e>
                    </m:func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2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sz="2200" b="0" dirty="0">
                  <a:ea typeface="Cambria Math" panose="02040503050406030204" pitchFamily="18" charset="0"/>
                </a:endParaRPr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b="1" dirty="0">
                    <a:solidFill>
                      <a:srgbClr val="009900"/>
                    </a:solidFill>
                  </a:rPr>
                  <a:t>One more “9” of reliability </a:t>
                </a:r>
                <a:r>
                  <a:rPr lang="en-US" sz="2200" dirty="0"/>
                  <a:t>per additional selection branch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E99E69-CC20-D84F-AF9B-56F424A41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5425" y="1470346"/>
                <a:ext cx="4882129" cy="4877434"/>
              </a:xfrm>
              <a:blipFill>
                <a:blip r:embed="rId4"/>
                <a:stretch>
                  <a:fillRect l="-2597" t="-2078" r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9308C05-DF8B-FA4B-860A-17781567CB58}"/>
              </a:ext>
            </a:extLst>
          </p:cNvPr>
          <p:cNvSpPr txBox="1"/>
          <p:nvPr/>
        </p:nvSpPr>
        <p:spPr>
          <a:xfrm>
            <a:off x="4684794" y="6435944"/>
            <a:ext cx="200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</a:t>
            </a:r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 lower threshold SNR</a:t>
            </a:r>
            <a:endParaRPr lang="en-US" sz="1400" dirty="0">
              <a:latin typeface="Times" pitchFamily="2" charset="0"/>
              <a:ea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C5FF35-04B1-9D4D-B2FE-EEFECF74EDC8}"/>
              </a:ext>
            </a:extLst>
          </p:cNvPr>
          <p:cNvSpPr txBox="1"/>
          <p:nvPr/>
        </p:nvSpPr>
        <p:spPr>
          <a:xfrm>
            <a:off x="5672030" y="1410252"/>
            <a:ext cx="302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Probability (%) that Selected Antenna’s SNR Exceeds Threshold γ</a:t>
            </a:r>
            <a:endParaRPr lang="en-US" sz="1400" dirty="0">
              <a:latin typeface="Times" pitchFamily="2" charset="0"/>
              <a:ea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7A425-A1F5-CD49-BE03-484C9505DDCA}"/>
              </a:ext>
            </a:extLst>
          </p:cNvPr>
          <p:cNvSpPr txBox="1"/>
          <p:nvPr/>
        </p:nvSpPr>
        <p:spPr>
          <a:xfrm>
            <a:off x="3849419" y="5761618"/>
            <a:ext cx="167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H</a:t>
            </a:r>
            <a:r>
              <a:rPr lang="en-US" sz="1400" dirty="0">
                <a:latin typeface="Times" pitchFamily="2" charset="0"/>
                <a:ea typeface="Arial" charset="0"/>
                <a:cs typeface="Arial" charset="0"/>
              </a:rPr>
              <a:t>igher probability (</a:t>
            </a:r>
            <a:r>
              <a:rPr lang="en-US" sz="1400" dirty="0">
                <a:solidFill>
                  <a:srgbClr val="009900"/>
                </a:solidFill>
                <a:latin typeface="Times" pitchFamily="2" charset="0"/>
                <a:ea typeface="Arial" charset="0"/>
                <a:cs typeface="Arial" charset="0"/>
              </a:rPr>
              <a:t>better</a:t>
            </a:r>
            <a:r>
              <a:rPr lang="en-US" sz="1400" dirty="0">
                <a:latin typeface="Times" pitchFamily="2" charset="0"/>
                <a:ea typeface="Arial" charset="0"/>
                <a:cs typeface="Arial" charset="0"/>
              </a:rPr>
              <a:t>) ↓</a:t>
            </a:r>
          </a:p>
        </p:txBody>
      </p:sp>
    </p:spTree>
    <p:extLst>
      <p:ext uri="{BB962C8B-B14F-4D97-AF65-F5344CB8AC3E}">
        <p14:creationId xmlns:p14="http://schemas.microsoft.com/office/powerpoint/2010/main" val="33266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Leveraging All Receive Antennas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96665"/>
            <a:ext cx="8763000" cy="2385039"/>
          </a:xfrm>
        </p:spPr>
        <p:txBody>
          <a:bodyPr>
            <a:normAutofit/>
          </a:bodyPr>
          <a:lstStyle/>
          <a:p>
            <a:r>
              <a:rPr lang="en-US" sz="2200" dirty="0"/>
              <a:t>Want to just add the two received signals together</a:t>
            </a:r>
          </a:p>
          <a:p>
            <a:pPr lvl="1"/>
            <a:r>
              <a:rPr lang="en-US" sz="2200" dirty="0"/>
              <a:t>But if we did the </a:t>
            </a:r>
            <a:r>
              <a:rPr lang="en-US" sz="2200" b="1" dirty="0">
                <a:solidFill>
                  <a:srgbClr val="FF0000"/>
                </a:solidFill>
              </a:rPr>
              <a:t>signals would often cancel out</a:t>
            </a:r>
            <a:endParaRPr lang="en-US" sz="2200" i="1" dirty="0"/>
          </a:p>
          <a:p>
            <a:pPr lvl="1"/>
            <a:endParaRPr lang="en-US" sz="2200" dirty="0"/>
          </a:p>
          <a:p>
            <a:r>
              <a:rPr lang="en-US" sz="2200" b="1" dirty="0">
                <a:solidFill>
                  <a:srgbClr val="009900"/>
                </a:solidFill>
              </a:rPr>
              <a:t>Solution: </a:t>
            </a:r>
            <a:r>
              <a:rPr lang="en-US" sz="2200" dirty="0"/>
              <a:t>Receive </a:t>
            </a:r>
            <a:r>
              <a:rPr lang="en-US" sz="2200" b="1" i="1" dirty="0">
                <a:highlight>
                  <a:srgbClr val="FFFF00"/>
                </a:highlight>
              </a:rPr>
              <a:t>M</a:t>
            </a:r>
            <a:r>
              <a:rPr lang="en-US" sz="2200" b="1" dirty="0">
                <a:highlight>
                  <a:srgbClr val="FFFF00"/>
                </a:highlight>
              </a:rPr>
              <a:t> radios,</a:t>
            </a:r>
            <a:r>
              <a:rPr lang="en-US" sz="2200" b="1" dirty="0">
                <a:solidFill>
                  <a:srgbClr val="FF6600"/>
                </a:solidFill>
                <a:highlight>
                  <a:srgbClr val="FFFF00"/>
                </a:highlight>
              </a:rPr>
              <a:t> </a:t>
            </a:r>
            <a:r>
              <a:rPr lang="en-US" sz="2200" b="1" dirty="0">
                <a:solidFill>
                  <a:srgbClr val="000000"/>
                </a:solidFill>
                <a:highlight>
                  <a:srgbClr val="FFFF00"/>
                </a:highlight>
              </a:rPr>
              <a:t>align signal phases, then add</a:t>
            </a:r>
          </a:p>
          <a:p>
            <a:pPr lvl="1"/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Requires 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receive radios,</a:t>
            </a:r>
            <a:r>
              <a:rPr lang="en-US" sz="2200" dirty="0">
                <a:solidFill>
                  <a:srgbClr val="000000"/>
                </a:solidFill>
              </a:rPr>
              <a:t> in general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57200" y="1342381"/>
            <a:ext cx="8229600" cy="2631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1569" r="91958" b="44167"/>
          <a:stretch/>
        </p:blipFill>
        <p:spPr>
          <a:xfrm>
            <a:off x="1175111" y="2699930"/>
            <a:ext cx="558439" cy="5926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29303" y="1784560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</a:rPr>
              <a:t>h</a:t>
            </a:r>
            <a:r>
              <a:rPr lang="en-US" b="0" baseline="-25000" dirty="0">
                <a:latin typeface="Times" pitchFamily="2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9303" y="2569866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</a:rPr>
              <a:t>h</a:t>
            </a:r>
            <a:r>
              <a:rPr lang="en-US" b="0" baseline="-25000" dirty="0">
                <a:latin typeface="Times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150BA-1DFD-9C4C-93D9-600258F8689A}"/>
              </a:ext>
            </a:extLst>
          </p:cNvPr>
          <p:cNvSpPr txBox="1"/>
          <p:nvPr/>
        </p:nvSpPr>
        <p:spPr>
          <a:xfrm>
            <a:off x="1489095" y="2322948"/>
            <a:ext cx="2984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018D50-17FB-6C44-B641-D46B1E64C56D}"/>
              </a:ext>
            </a:extLst>
          </p:cNvPr>
          <p:cNvSpPr txBox="1"/>
          <p:nvPr/>
        </p:nvSpPr>
        <p:spPr>
          <a:xfrm>
            <a:off x="4961054" y="1944815"/>
            <a:ext cx="538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Rx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CDC9C-7E57-BF44-81D2-FDC8170B431D}"/>
              </a:ext>
            </a:extLst>
          </p:cNvPr>
          <p:cNvSpPr txBox="1"/>
          <p:nvPr/>
        </p:nvSpPr>
        <p:spPr>
          <a:xfrm>
            <a:off x="4961054" y="3003552"/>
            <a:ext cx="538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Rx 2</a:t>
            </a:r>
          </a:p>
        </p:txBody>
      </p:sp>
    </p:spTree>
    <p:extLst>
      <p:ext uri="{BB962C8B-B14F-4D97-AF65-F5344CB8AC3E}">
        <p14:creationId xmlns:p14="http://schemas.microsoft.com/office/powerpoint/2010/main" val="19080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to Choose Weights?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4096665"/>
                <a:ext cx="8763000" cy="238503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Suppose phase of incoming signal on the </a:t>
                </a:r>
                <a:r>
                  <a:rPr lang="en-US" sz="2000" i="1" dirty="0"/>
                  <a:t>i 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branch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>
                    <a:highlight>
                      <a:srgbClr val="FFFF00"/>
                    </a:highlight>
                  </a:rPr>
                  <a:t>To align { </a:t>
                </a:r>
                <a:r>
                  <a:rPr lang="en-US" sz="2000" b="1" i="1" dirty="0">
                    <a:highlight>
                      <a:srgbClr val="FFFF00"/>
                    </a:highlight>
                  </a:rPr>
                  <a:t>y</a:t>
                </a:r>
                <a:r>
                  <a:rPr lang="en-US" sz="2000" b="1" i="1" baseline="-25000" dirty="0">
                    <a:highlight>
                      <a:srgbClr val="FFFF00"/>
                    </a:highlight>
                  </a:rPr>
                  <a:t>i</a:t>
                </a:r>
                <a:r>
                  <a:rPr lang="en-US" sz="2000" b="1" i="1" dirty="0">
                    <a:highlight>
                      <a:srgbClr val="FFFF00"/>
                    </a:highlight>
                  </a:rPr>
                  <a:t>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} in phase,</a:t>
                </a:r>
                <a:r>
                  <a:rPr lang="en-US" sz="2000" b="1" dirty="0"/>
                  <a:t> </a:t>
                </a:r>
                <a:r>
                  <a:rPr lang="en-US" sz="2000" dirty="0"/>
                  <a:t>let the combiner 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How to choose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amplitudes </a:t>
                </a:r>
                <a:r>
                  <a:rPr lang="en-US" sz="2000" b="1" i="1" dirty="0" err="1">
                    <a:highlight>
                      <a:srgbClr val="FFFF00"/>
                    </a:highlight>
                  </a:rPr>
                  <a:t>a</a:t>
                </a:r>
                <a:r>
                  <a:rPr lang="en-US" sz="2000" b="1" i="1" baseline="-25000" dirty="0" err="1">
                    <a:highlight>
                      <a:srgbClr val="FFFF00"/>
                    </a:highlight>
                  </a:rPr>
                  <a:t>i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?</a:t>
                </a:r>
              </a:p>
              <a:p>
                <a:pPr lvl="1"/>
                <a:endParaRPr lang="en-US" sz="2000" b="1" dirty="0">
                  <a:highlight>
                    <a:srgbClr val="FFFF99"/>
                  </a:highlight>
                </a:endParaRPr>
              </a:p>
              <a:p>
                <a:r>
                  <a:rPr lang="en-US" sz="2000" b="1" dirty="0"/>
                  <a:t>Idea: </a:t>
                </a:r>
                <a:r>
                  <a:rPr lang="en-US" sz="2000" dirty="0"/>
                  <a:t>Put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more weight</a:t>
                </a:r>
                <a:r>
                  <a:rPr lang="en-US" sz="2000" dirty="0"/>
                  <a:t> into branches with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high SNR:</a:t>
                </a:r>
                <a:r>
                  <a:rPr lang="en-US" sz="2000" dirty="0"/>
                  <a:t> </a:t>
                </a:r>
                <a:r>
                  <a:rPr lang="en-US" sz="2000" b="1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000" b="1" dirty="0"/>
              </a:p>
              <a:p>
                <a:pPr lvl="1"/>
                <a:r>
                  <a:rPr lang="en-US" sz="2000" dirty="0"/>
                  <a:t>This is called </a:t>
                </a:r>
                <a:r>
                  <a:rPr lang="en-US" sz="2000" b="1" i="1" dirty="0"/>
                  <a:t>Maximal Ratio Combining (MRC)</a:t>
                </a:r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096665"/>
                <a:ext cx="8763000" cy="2385039"/>
              </a:xfrm>
              <a:blipFill>
                <a:blip r:embed="rId3"/>
                <a:stretch>
                  <a:fillRect l="-1304" t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57200" y="1342381"/>
            <a:ext cx="8229600" cy="2631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1569" r="91958" b="44167"/>
          <a:stretch/>
        </p:blipFill>
        <p:spPr>
          <a:xfrm>
            <a:off x="1175111" y="2699930"/>
            <a:ext cx="558439" cy="5926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29303" y="1784560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</a:rPr>
              <a:t>h</a:t>
            </a:r>
            <a:r>
              <a:rPr lang="en-US" b="0" baseline="-25000" dirty="0">
                <a:latin typeface="Times" pitchFamily="2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9303" y="2569866"/>
            <a:ext cx="3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</a:rPr>
              <a:t>h</a:t>
            </a:r>
            <a:r>
              <a:rPr lang="en-US" b="0" baseline="-25000" dirty="0">
                <a:latin typeface="Times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150BA-1DFD-9C4C-93D9-600258F8689A}"/>
              </a:ext>
            </a:extLst>
          </p:cNvPr>
          <p:cNvSpPr txBox="1"/>
          <p:nvPr/>
        </p:nvSpPr>
        <p:spPr>
          <a:xfrm>
            <a:off x="1489095" y="2322948"/>
            <a:ext cx="2984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018D50-17FB-6C44-B641-D46B1E64C56D}"/>
              </a:ext>
            </a:extLst>
          </p:cNvPr>
          <p:cNvSpPr txBox="1"/>
          <p:nvPr/>
        </p:nvSpPr>
        <p:spPr>
          <a:xfrm>
            <a:off x="4961054" y="1944815"/>
            <a:ext cx="538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Rx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CDC9C-7E57-BF44-81D2-FDC8170B431D}"/>
              </a:ext>
            </a:extLst>
          </p:cNvPr>
          <p:cNvSpPr txBox="1"/>
          <p:nvPr/>
        </p:nvSpPr>
        <p:spPr>
          <a:xfrm>
            <a:off x="4961054" y="3003552"/>
            <a:ext cx="538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Rx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36D24-89BC-1B4A-A2CC-8D5B2D1AC61A}"/>
              </a:ext>
            </a:extLst>
          </p:cNvPr>
          <p:cNvSpPr txBox="1"/>
          <p:nvPr/>
        </p:nvSpPr>
        <p:spPr>
          <a:xfrm>
            <a:off x="7410325" y="2499875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highlight>
                  <a:srgbClr val="FFFF00"/>
                </a:highlight>
                <a:latin typeface="Times" pitchFamily="2" charset="0"/>
                <a:ea typeface="Arial" charset="0"/>
                <a:cs typeface="Arial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2671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70ED32-EE7F-BB40-9191-ED9C204D9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46290"/>
            <a:ext cx="8763000" cy="63070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9900"/>
                </a:solidFill>
              </a:rPr>
              <a:t>Two “9”s of reliability improvement</a:t>
            </a:r>
            <a:r>
              <a:rPr lang="en-US" sz="2000" dirty="0"/>
              <a:t> between </a:t>
            </a:r>
            <a:r>
              <a:rPr lang="en-US" sz="2000" b="1" dirty="0"/>
              <a:t>one</a:t>
            </a:r>
            <a:r>
              <a:rPr lang="en-US" sz="2000" dirty="0"/>
              <a:t> (</a:t>
            </a:r>
            <a:r>
              <a:rPr lang="en-US" sz="2000" i="1" dirty="0"/>
              <a:t>i.e.,</a:t>
            </a:r>
            <a:r>
              <a:rPr lang="en-US" sz="2000" dirty="0"/>
              <a:t> no MRC) and </a:t>
            </a:r>
            <a:r>
              <a:rPr lang="en-US" sz="2000" b="1" dirty="0"/>
              <a:t>two</a:t>
            </a:r>
            <a:r>
              <a:rPr lang="en-US" sz="2000" dirty="0"/>
              <a:t> MRC branches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5C8059-A4FE-E348-AAB7-D5D8382D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1EA522-9FAA-BD4B-B4ED-BE7BD3F79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MRC: Performance Improvement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7C8B7-BC60-704E-883A-9F9CEB8CE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384" y="1624234"/>
            <a:ext cx="4517031" cy="3817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1C4631-C888-3F4C-9D58-69FCCCCD4B4C}"/>
              </a:ext>
            </a:extLst>
          </p:cNvPr>
          <p:cNvSpPr txBox="1"/>
          <p:nvPr/>
        </p:nvSpPr>
        <p:spPr>
          <a:xfrm>
            <a:off x="2400041" y="1429294"/>
            <a:ext cx="4392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Probability that MRC’s SNR is </a:t>
            </a:r>
            <a:r>
              <a:rPr lang="en-US" sz="1400" dirty="0">
                <a:solidFill>
                  <a:srgbClr val="FF0000"/>
                </a:solidFill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Under</a:t>
            </a:r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 Threshold </a:t>
            </a:r>
            <a:r>
              <a:rPr lang="en-US" sz="1400" i="1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γ</a:t>
            </a:r>
            <a:r>
              <a:rPr lang="en-US" sz="1400" baseline="-250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0</a:t>
            </a:r>
            <a:endParaRPr lang="en-US" sz="1400" baseline="-25000" dirty="0">
              <a:latin typeface="Times" pitchFamily="2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BC25F-BA25-A04B-AD35-2EB5ED737DDA}"/>
              </a:ext>
            </a:extLst>
          </p:cNvPr>
          <p:cNvSpPr txBox="1"/>
          <p:nvPr/>
        </p:nvSpPr>
        <p:spPr>
          <a:xfrm>
            <a:off x="729291" y="4506378"/>
            <a:ext cx="167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Lower</a:t>
            </a:r>
            <a:r>
              <a:rPr lang="en-US" sz="1400" dirty="0">
                <a:latin typeface="Times" pitchFamily="2" charset="0"/>
                <a:ea typeface="Arial" charset="0"/>
                <a:cs typeface="Arial" charset="0"/>
              </a:rPr>
              <a:t> probability (</a:t>
            </a:r>
            <a:r>
              <a:rPr lang="en-US" sz="1400" dirty="0">
                <a:solidFill>
                  <a:srgbClr val="009900"/>
                </a:solidFill>
                <a:latin typeface="Times" pitchFamily="2" charset="0"/>
                <a:ea typeface="Arial" charset="0"/>
                <a:cs typeface="Arial" charset="0"/>
              </a:rPr>
              <a:t>better</a:t>
            </a:r>
            <a:r>
              <a:rPr lang="en-US" sz="1400" dirty="0">
                <a:latin typeface="Times" pitchFamily="2" charset="0"/>
                <a:ea typeface="Arial" charset="0"/>
                <a:cs typeface="Arial" charset="0"/>
              </a:rPr>
              <a:t>) ↓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D847717-C021-704F-8B58-8C03F83F40E8}"/>
              </a:ext>
            </a:extLst>
          </p:cNvPr>
          <p:cNvSpPr/>
          <p:nvPr/>
        </p:nvSpPr>
        <p:spPr>
          <a:xfrm rot="10800000">
            <a:off x="4923342" y="4949840"/>
            <a:ext cx="255752" cy="207908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6EADF61-0353-D244-97EB-57F6039E7C93}"/>
              </a:ext>
            </a:extLst>
          </p:cNvPr>
          <p:cNvSpPr/>
          <p:nvPr/>
        </p:nvSpPr>
        <p:spPr>
          <a:xfrm rot="10800000">
            <a:off x="4923342" y="3239501"/>
            <a:ext cx="255752" cy="207908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C85353-F158-A44B-AD0A-8B3E85A6D8AD}"/>
                  </a:ext>
                </a:extLst>
              </p:cNvPr>
              <p:cNvSpPr txBox="1"/>
              <p:nvPr/>
            </p:nvSpPr>
            <p:spPr>
              <a:xfrm>
                <a:off x="3690429" y="5213679"/>
                <a:ext cx="168693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10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log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C85353-F158-A44B-AD0A-8B3E85A6D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429" y="5213679"/>
                <a:ext cx="168693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B2F4E26-92FE-C644-A19E-9343742CF89E}"/>
              </a:ext>
            </a:extLst>
          </p:cNvPr>
          <p:cNvSpPr txBox="1"/>
          <p:nvPr/>
        </p:nvSpPr>
        <p:spPr>
          <a:xfrm>
            <a:off x="5405107" y="5252985"/>
            <a:ext cx="2076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  <a:ea typeface="Arial" charset="0"/>
                <a:cs typeface="Arial" charset="0"/>
                <a:sym typeface="Wingdings" pitchFamily="2" charset="2"/>
              </a:rPr>
              <a:t>Lower threshold SNR </a:t>
            </a:r>
            <a:endParaRPr lang="en-US" sz="1400" dirty="0">
              <a:latin typeface="Times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Selection Diversity, in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18437"/>
            <a:ext cx="8763000" cy="1955303"/>
          </a:xfrm>
        </p:spPr>
        <p:txBody>
          <a:bodyPr>
            <a:normAutofit/>
          </a:bodyPr>
          <a:lstStyle/>
          <a:p>
            <a:r>
              <a:rPr lang="en-US" sz="2000" dirty="0"/>
              <a:t>Antennas A and C experience </a:t>
            </a:r>
            <a:r>
              <a:rPr lang="en-US" sz="2000" b="1" dirty="0">
                <a:solidFill>
                  <a:srgbClr val="FF0000"/>
                </a:solidFill>
              </a:rPr>
              <a:t>different fades on different subcarriers</a:t>
            </a:r>
          </a:p>
          <a:p>
            <a:endParaRPr lang="en-US" sz="2000" dirty="0"/>
          </a:p>
          <a:p>
            <a:r>
              <a:rPr lang="en-US" sz="2000" spc="-150" dirty="0"/>
              <a:t>Selection Combining (“SEL”) </a:t>
            </a:r>
            <a:r>
              <a:rPr lang="en-US" sz="2000" b="1" spc="-150" dirty="0">
                <a:solidFill>
                  <a:srgbClr val="009900"/>
                </a:solidFill>
              </a:rPr>
              <a:t>improves</a:t>
            </a:r>
            <a:r>
              <a:rPr lang="en-US" sz="2000" spc="-150" dirty="0"/>
              <a:t> but certain subcarriers </a:t>
            </a:r>
            <a:r>
              <a:rPr lang="en-US" sz="2000" b="1" spc="-150" dirty="0">
                <a:solidFill>
                  <a:schemeClr val="accent6">
                    <a:lumMod val="75000"/>
                  </a:schemeClr>
                </a:solidFill>
              </a:rPr>
              <a:t>still experience fading</a:t>
            </a:r>
          </a:p>
          <a:p>
            <a:endParaRPr lang="en-US" sz="2000" dirty="0"/>
          </a:p>
          <a:p>
            <a:r>
              <a:rPr lang="en-US" sz="2000" dirty="0"/>
              <a:t>MRC </a:t>
            </a:r>
            <a:r>
              <a:rPr lang="en-US" sz="2000" b="1" dirty="0"/>
              <a:t>increases power and flattens nulls, </a:t>
            </a:r>
            <a:r>
              <a:rPr lang="en-US" sz="2000" b="1" dirty="0">
                <a:solidFill>
                  <a:srgbClr val="008000"/>
                </a:solidFill>
              </a:rPr>
              <a:t>leading to fewer bit errors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842" y="1459519"/>
            <a:ext cx="3951456" cy="289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15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MRC with M branches increases SNR</a:t>
                </a:r>
              </a:p>
              <a:p>
                <a:pPr lvl="1"/>
                <a:r>
                  <a:rPr lang="en-US" sz="2400" b="1" dirty="0"/>
                  <a:t>Increased</a:t>
                </a:r>
                <a:r>
                  <a:rPr lang="en-US" sz="2400" dirty="0"/>
                  <a:t> Shannon capacity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Sub-linear</a:t>
                </a:r>
                <a:r>
                  <a:rPr lang="en-US" sz="2400" dirty="0"/>
                  <a:t> (logarithmic) </a:t>
                </a:r>
                <a:r>
                  <a:rPr lang="en-US" sz="2400" b="1" dirty="0">
                    <a:solidFill>
                      <a:srgbClr val="009900"/>
                    </a:solidFill>
                  </a:rPr>
                  <a:t>capacity increase</a:t>
                </a:r>
                <a:r>
                  <a:rPr lang="en-US" sz="2400" dirty="0"/>
                  <a:t> in </a:t>
                </a:r>
                <a:r>
                  <a:rPr lang="en-US" sz="2400" i="1" dirty="0"/>
                  <a:t>M: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𝑀𝑅𝐶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𝑆𝑁𝑅</m:t>
                        </m:r>
                      </m:e>
                    </m:d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bits/second/Hz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MRC’s Capacity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2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577FA-9E9F-6547-AA51-463EF8F60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Today: Diversity in Space</a:t>
            </a:r>
          </a:p>
          <a:p>
            <a:pPr marL="914400" lvl="1" indent="-51435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Receive Diversity</a:t>
            </a:r>
          </a:p>
          <a:p>
            <a:pPr marL="914400" lvl="1" indent="-514350"/>
            <a:r>
              <a:rPr lang="en-US" sz="2400" b="1" dirty="0"/>
              <a:t>Transmit Diversity</a:t>
            </a:r>
          </a:p>
          <a:p>
            <a:pPr marL="1314450" lvl="2" indent="-514350"/>
            <a:r>
              <a:rPr lang="en-US" sz="2400" b="1" dirty="0"/>
              <a:t>Channel reciprocity</a:t>
            </a:r>
          </a:p>
          <a:p>
            <a:pPr marL="1314450" lvl="2" indent="-514350"/>
            <a:r>
              <a:rPr lang="en-US" sz="2400" dirty="0"/>
              <a:t>Transmit beamforming</a:t>
            </a:r>
          </a:p>
          <a:p>
            <a:pPr marL="1314450" lvl="2" indent="-514350"/>
            <a:r>
              <a:rPr lang="en-US" sz="2400" dirty="0"/>
              <a:t>Introduction to Space-Time Coding: Alamouti’s Scheme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Multiplexing in Space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Interference Alignment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F20D3-DC0E-0841-A19F-645C3B7B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9670A-85D2-A549-ABCC-91ACC673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01919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BA7AEB-1233-284E-8ABF-2D7BBEAC8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Multiple-Input, Multiple-Output (MIMO)</a:t>
            </a:r>
            <a:r>
              <a:rPr lang="en-US" dirty="0"/>
              <a:t> communications</a:t>
            </a:r>
          </a:p>
          <a:p>
            <a:pPr lvl="1"/>
            <a:r>
              <a:rPr lang="en-US" dirty="0"/>
              <a:t>Sends and receive more than one signal on different transmit and receive antennas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We’ve already seen </a:t>
            </a:r>
            <a:r>
              <a:rPr lang="en-US" b="1" spc="-150" dirty="0">
                <a:solidFill>
                  <a:srgbClr val="0070C0"/>
                </a:solidFill>
              </a:rPr>
              <a:t>frequency, time, spatial </a:t>
            </a:r>
            <a:r>
              <a:rPr lang="en-US" dirty="0"/>
              <a:t>multiplexing in 463: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MIMO is a more powerful way to </a:t>
            </a:r>
            <a:r>
              <a:rPr lang="en-US" b="1" dirty="0">
                <a:highlight>
                  <a:srgbClr val="FFFF00"/>
                </a:highlight>
              </a:rPr>
              <a:t>multiplex</a:t>
            </a:r>
            <a:r>
              <a:rPr lang="en-US" dirty="0"/>
              <a:t> wireless medium </a:t>
            </a:r>
            <a:r>
              <a:rPr lang="en-US" b="1" dirty="0">
                <a:highlight>
                  <a:srgbClr val="FFFF00"/>
                </a:highlight>
              </a:rPr>
              <a:t>in space</a:t>
            </a:r>
          </a:p>
          <a:p>
            <a:pPr lvl="1"/>
            <a:endParaRPr lang="en-US" dirty="0"/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Transforms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b="1" dirty="0">
                <a:highlight>
                  <a:srgbClr val="FFFF00"/>
                </a:highlight>
              </a:rPr>
              <a:t>multipath</a:t>
            </a:r>
            <a:r>
              <a:rPr lang="en-US" dirty="0"/>
              <a:t> propagation from an </a:t>
            </a:r>
            <a:r>
              <a:rPr lang="en-US" b="1" dirty="0">
                <a:solidFill>
                  <a:srgbClr val="FF0000"/>
                </a:solidFill>
              </a:rPr>
              <a:t>impediment</a:t>
            </a:r>
            <a:r>
              <a:rPr lang="en-US" dirty="0"/>
              <a:t> to an </a:t>
            </a:r>
            <a:r>
              <a:rPr lang="en-US" b="1" dirty="0">
                <a:solidFill>
                  <a:srgbClr val="009900"/>
                </a:solidFill>
              </a:rPr>
              <a:t>advantage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6CE942-1C12-4B4A-AEA0-D5587CC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2A44AD-5C85-C14E-9646-BC19D4FE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MIMO, and why?</a:t>
            </a:r>
          </a:p>
        </p:txBody>
      </p:sp>
    </p:spTree>
    <p:extLst>
      <p:ext uri="{BB962C8B-B14F-4D97-AF65-F5344CB8AC3E}">
        <p14:creationId xmlns:p14="http://schemas.microsoft.com/office/powerpoint/2010/main" val="249340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BCAFA8-5DC2-7243-8233-1627F37EF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4027120"/>
                <a:ext cx="8763000" cy="244988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i="1" dirty="0"/>
                  <a:t>Forward channel </a:t>
                </a:r>
                <a:r>
                  <a:rPr lang="en-US" sz="2000" dirty="0"/>
                  <a:t>(T to R)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𝑇𝑅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sup>
                    </m:sSup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000" dirty="0">
                  <a:ea typeface="Cambria Math" charset="0"/>
                  <a:cs typeface="Cambria Math" charset="0"/>
                </a:endParaRPr>
              </a:p>
              <a:p>
                <a:endParaRPr lang="en-US" sz="2000" b="1" i="1" dirty="0"/>
              </a:p>
              <a:p>
                <a:r>
                  <a:rPr lang="en-US" sz="2000" dirty="0"/>
                  <a:t>Switch T and R roles, changing nothing else:</a:t>
                </a:r>
              </a:p>
              <a:p>
                <a:pPr lvl="1"/>
                <a:r>
                  <a:rPr lang="en-US" sz="2000" b="1" i="1" dirty="0"/>
                  <a:t>Reverse channel</a:t>
                </a:r>
                <a:r>
                  <a:rPr lang="en-US" sz="2000" dirty="0"/>
                  <a:t> (R to T)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sup>
                    </m:sSup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𝑇𝑅</m:t>
                        </m:r>
                      </m:sub>
                    </m:sSub>
                  </m:oMath>
                </a14:m>
                <a:endParaRPr lang="en-US" sz="2000" b="0" dirty="0">
                  <a:ea typeface="Cambria Math" charset="0"/>
                </a:endParaRPr>
              </a:p>
              <a:p>
                <a:pPr lvl="1"/>
                <a:r>
                  <a:rPr lang="en-US" sz="2000" dirty="0"/>
                  <a:t>The </a:t>
                </a:r>
                <a:r>
                  <a:rPr lang="en-US" sz="2000" dirty="0">
                    <a:highlight>
                      <a:srgbClr val="FFFF99"/>
                    </a:highlight>
                  </a:rPr>
                  <a:t>reverse radio channel</a:t>
                </a:r>
                <a:r>
                  <a:rPr lang="en-US" sz="2000" dirty="0"/>
                  <a:t> is </a:t>
                </a:r>
                <a:r>
                  <a:rPr lang="en-US" sz="2000" b="1" i="1" dirty="0"/>
                  <a:t>“reciprocal”</a:t>
                </a:r>
                <a:endParaRPr lang="en-US" sz="2000" dirty="0"/>
              </a:p>
              <a:p>
                <a:pPr lvl="1"/>
                <a:endParaRPr lang="en-US" sz="2000" b="1" dirty="0"/>
              </a:p>
              <a:p>
                <a:r>
                  <a:rPr lang="en-US" sz="2000" dirty="0"/>
                  <a:t>Practical radio </a:t>
                </a:r>
                <a:r>
                  <a:rPr lang="en-US" sz="2000" b="1" dirty="0">
                    <a:highlight>
                      <a:srgbClr val="FFFF99"/>
                    </a:highlight>
                  </a:rPr>
                  <a:t>receiver</a:t>
                </a:r>
                <a:r>
                  <a:rPr lang="en-US" sz="2000" dirty="0"/>
                  <a:t> circuitry induces differences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𝑇𝑅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BCAFA8-5DC2-7243-8233-1627F37EF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027120"/>
                <a:ext cx="8763000" cy="2449880"/>
              </a:xfrm>
              <a:blipFill>
                <a:blip r:embed="rId3"/>
                <a:stretch>
                  <a:fillRect l="-1304" t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695037-C710-F54E-9BAC-7A107740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A27DD3-53A9-0548-9B5D-1E7BE46C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An Aside: Radio Channels are “Reciprocal”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E101CF-F16B-8D40-8049-FE2A50B2F383}"/>
              </a:ext>
            </a:extLst>
          </p:cNvPr>
          <p:cNvGrpSpPr/>
          <p:nvPr/>
        </p:nvGrpSpPr>
        <p:grpSpPr>
          <a:xfrm>
            <a:off x="5776412" y="2660912"/>
            <a:ext cx="1530519" cy="851650"/>
            <a:chOff x="5568719" y="2733540"/>
            <a:chExt cx="1533353" cy="8532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8D555E-E1CD-0047-BCA2-F2AB64A98DB8}"/>
                </a:ext>
              </a:extLst>
            </p:cNvPr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</a:rPr>
                <a:t>Receiver R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68EF8B8-222D-284E-9575-8E24EBE3A360}"/>
                </a:ext>
              </a:extLst>
            </p:cNvPr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D80B6E0-7F3E-4940-AAE4-A6488BC2B9CB}"/>
              </a:ext>
            </a:extLst>
          </p:cNvPr>
          <p:cNvGrpSpPr/>
          <p:nvPr/>
        </p:nvGrpSpPr>
        <p:grpSpPr>
          <a:xfrm>
            <a:off x="1611713" y="2660911"/>
            <a:ext cx="1689116" cy="854951"/>
            <a:chOff x="1831520" y="2730233"/>
            <a:chExt cx="1692244" cy="8565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CDC088-53E7-234F-B525-5304840CCF30}"/>
                </a:ext>
              </a:extLst>
            </p:cNvPr>
            <p:cNvSpPr/>
            <p:nvPr/>
          </p:nvSpPr>
          <p:spPr>
            <a:xfrm>
              <a:off x="1831520" y="3181083"/>
              <a:ext cx="1446153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</a:rPr>
                <a:t>Transmitter T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115F0FE-9958-5C4D-9C47-D9D83AE46CA9}"/>
                </a:ext>
              </a:extLst>
            </p:cNvPr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1FCCAD-20D9-A043-B27A-17B9C1B64703}"/>
              </a:ext>
            </a:extLst>
          </p:cNvPr>
          <p:cNvCxnSpPr/>
          <p:nvPr/>
        </p:nvCxnSpPr>
        <p:spPr>
          <a:xfrm>
            <a:off x="3300828" y="3162348"/>
            <a:ext cx="2475584" cy="0"/>
          </a:xfrm>
          <a:prstGeom prst="straightConnector1">
            <a:avLst/>
          </a:prstGeom>
          <a:ln>
            <a:prstDash val="sysDash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155B362-E4BA-A341-BF3D-70682641D181}"/>
              </a:ext>
            </a:extLst>
          </p:cNvPr>
          <p:cNvSpPr txBox="1"/>
          <p:nvPr/>
        </p:nvSpPr>
        <p:spPr>
          <a:xfrm>
            <a:off x="4068311" y="3241766"/>
            <a:ext cx="10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τ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endParaRPr lang="en-US" dirty="0">
              <a:solidFill>
                <a:srgbClr val="FF0000"/>
              </a:solidFill>
              <a:latin typeface="Arial Regular"/>
              <a:ea typeface="Corbel" charset="0"/>
              <a:cs typeface="Corbe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CC7823-E54F-EB4F-9E43-566D2CF971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216" y="2289878"/>
            <a:ext cx="6586086" cy="8232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295446-D848-4C42-AF2F-D6E05421E8C9}"/>
              </a:ext>
            </a:extLst>
          </p:cNvPr>
          <p:cNvSpPr/>
          <p:nvPr/>
        </p:nvSpPr>
        <p:spPr>
          <a:xfrm>
            <a:off x="3729702" y="1642951"/>
            <a:ext cx="1329547" cy="2408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3D5CE8-BAE8-524C-81F1-6A0ECE349E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928899" y="1788097"/>
            <a:ext cx="2498767" cy="8329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0D8823-1506-E24A-A59F-E1C1FF7006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4014495" y="2021571"/>
            <a:ext cx="2498767" cy="8329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2D180C-34E9-3147-82C2-0FF2D56295F5}"/>
              </a:ext>
            </a:extLst>
          </p:cNvPr>
          <p:cNvSpPr txBox="1"/>
          <p:nvPr/>
        </p:nvSpPr>
        <p:spPr>
          <a:xfrm>
            <a:off x="5622148" y="1590234"/>
            <a:ext cx="10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d</a:t>
            </a:r>
            <a:r>
              <a:rPr lang="en-US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τ</a:t>
            </a:r>
            <a:r>
              <a:rPr lang="en-US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endParaRPr lang="en-US" dirty="0">
              <a:solidFill>
                <a:schemeClr val="tx2"/>
              </a:solidFill>
              <a:latin typeface="Arial Regular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85C39C-694A-B64B-A2D2-0F17FCCD4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</a:t>
            </a:r>
            <a:r>
              <a:rPr lang="en-US" b="1" dirty="0">
                <a:solidFill>
                  <a:srgbClr val="0070C0"/>
                </a:solidFill>
              </a:rPr>
              <a:t>space, power, processing capability</a:t>
            </a:r>
            <a:r>
              <a:rPr lang="en-US" dirty="0"/>
              <a:t> available </a:t>
            </a:r>
            <a:r>
              <a:rPr lang="en-US" b="1" dirty="0">
                <a:highlight>
                  <a:srgbClr val="FFFF99"/>
                </a:highlight>
              </a:rPr>
              <a:t>at the transmitter?</a:t>
            </a:r>
          </a:p>
          <a:p>
            <a:pPr lvl="1"/>
            <a:r>
              <a:rPr lang="en-US" dirty="0"/>
              <a:t>Yes, likely!  </a:t>
            </a:r>
            <a:r>
              <a:rPr lang="en-US" i="1" dirty="0"/>
              <a:t>e.g.</a:t>
            </a:r>
            <a:r>
              <a:rPr lang="en-US" dirty="0"/>
              <a:t> Cellular base station, Wi-Fi AP transmitting </a:t>
            </a:r>
            <a:r>
              <a:rPr lang="en-US" b="1" dirty="0"/>
              <a:t>downlink traffic</a:t>
            </a:r>
            <a:r>
              <a:rPr lang="en-US" dirty="0"/>
              <a:t> to mobile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But, a (possible) requirement: </a:t>
            </a:r>
            <a:r>
              <a:rPr lang="en-US" dirty="0"/>
              <a:t>May </a:t>
            </a:r>
            <a:r>
              <a:rPr lang="en-US" b="1" dirty="0">
                <a:highlight>
                  <a:srgbClr val="FFFF99"/>
                </a:highlight>
              </a:rPr>
              <a:t>need to know the radio channel</a:t>
            </a:r>
            <a:r>
              <a:rPr lang="en-US" dirty="0"/>
              <a:t> at the transmitter before the transmission commences</a:t>
            </a:r>
          </a:p>
          <a:p>
            <a:pPr lvl="1"/>
            <a:r>
              <a:rPr lang="en-US" i="1" dirty="0"/>
              <a:t>cf.</a:t>
            </a:r>
            <a:r>
              <a:rPr lang="en-US" dirty="0"/>
              <a:t> </a:t>
            </a:r>
            <a:r>
              <a:rPr lang="en-US" b="1" dirty="0"/>
              <a:t>receive diversity: </a:t>
            </a:r>
            <a:r>
              <a:rPr lang="en-US" dirty="0"/>
              <a:t>channel from </a:t>
            </a:r>
            <a:r>
              <a:rPr lang="en-US" b="1" dirty="0">
                <a:highlight>
                  <a:srgbClr val="FFFF99"/>
                </a:highlight>
              </a:rPr>
              <a:t>preamble reception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Then, a tension: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Separate transmit antennas for path diversity</a:t>
            </a:r>
          </a:p>
          <a:p>
            <a:pPr lvl="1"/>
            <a:r>
              <a:rPr lang="en-US" dirty="0"/>
              <a:t>Antenna 1, Antenna 2, transmit radio </a:t>
            </a:r>
            <a:r>
              <a:rPr lang="en-US" b="1" dirty="0">
                <a:solidFill>
                  <a:srgbClr val="FF0000"/>
                </a:solidFill>
              </a:rPr>
              <a:t>non co-located</a:t>
            </a:r>
          </a:p>
          <a:p>
            <a:pPr lvl="2"/>
            <a:r>
              <a:rPr lang="en-US" sz="2000" dirty="0"/>
              <a:t>Then,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harder</a:t>
            </a:r>
            <a:r>
              <a:rPr lang="en-US" sz="2000" dirty="0"/>
              <a:t> to move transmit signals, radio channel measurements </a:t>
            </a:r>
            <a:r>
              <a:rPr lang="en-US" sz="2000" i="1" dirty="0"/>
              <a:t>i.e.</a:t>
            </a:r>
            <a:r>
              <a:rPr lang="en-US" sz="2000" dirty="0"/>
              <a:t> </a:t>
            </a:r>
            <a:r>
              <a:rPr lang="en-US" sz="2000" b="1" i="1" dirty="0"/>
              <a:t>channel state information (CSI) </a:t>
            </a:r>
            <a:r>
              <a:rPr lang="en-US" sz="2000" dirty="0"/>
              <a:t>between the three locations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C52BCC-AF62-6147-9D7F-717EA177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C84812-87CC-F244-A8E8-BFAE8105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 Diversity: Motivation</a:t>
            </a:r>
          </a:p>
        </p:txBody>
      </p:sp>
    </p:spTree>
    <p:extLst>
      <p:ext uri="{BB962C8B-B14F-4D97-AF65-F5344CB8AC3E}">
        <p14:creationId xmlns:p14="http://schemas.microsoft.com/office/powerpoint/2010/main" val="23698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9131A2-3FE2-B44C-895D-0FD45A1F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085706"/>
            <a:ext cx="8763000" cy="2467494"/>
          </a:xfrm>
        </p:spPr>
        <p:txBody>
          <a:bodyPr/>
          <a:lstStyle/>
          <a:p>
            <a:r>
              <a:rPr lang="en-US" dirty="0"/>
              <a:t>Suppose the </a:t>
            </a:r>
            <a:r>
              <a:rPr lang="en-US" b="1" dirty="0"/>
              <a:t>transmitter knows the CSI </a:t>
            </a:r>
            <a:r>
              <a:rPr lang="en-US" dirty="0"/>
              <a:t>to receivers</a:t>
            </a:r>
          </a:p>
          <a:p>
            <a:endParaRPr lang="en-US" dirty="0"/>
          </a:p>
          <a:p>
            <a:r>
              <a:rPr lang="en-US" dirty="0"/>
              <a:t>Transmitters align their signals so that </a:t>
            </a:r>
            <a:r>
              <a:rPr lang="en-US" b="1" dirty="0">
                <a:solidFill>
                  <a:srgbClr val="009900"/>
                </a:solidFill>
              </a:rPr>
              <a:t>constructive interference occurs</a:t>
            </a:r>
            <a:r>
              <a:rPr lang="en-US" dirty="0"/>
              <a:t> at the single receive antenna</a:t>
            </a:r>
          </a:p>
          <a:p>
            <a:pPr lvl="1"/>
            <a:r>
              <a:rPr lang="en-US" dirty="0"/>
              <a:t>Align </a:t>
            </a:r>
            <a:r>
              <a:rPr lang="en-US" b="1" dirty="0">
                <a:highlight>
                  <a:srgbClr val="FFFF99"/>
                </a:highlight>
              </a:rPr>
              <a:t>before transmission,</a:t>
            </a:r>
            <a:r>
              <a:rPr lang="en-US" b="1" dirty="0"/>
              <a:t> not after reception </a:t>
            </a:r>
            <a:r>
              <a:rPr lang="en-US" dirty="0"/>
              <a:t>(receive beamforming)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33319F-42CA-944E-A78B-FD35A0DB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AD45AD-D3DD-EE4D-A752-09210B7F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 Beamforming: Motivation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3B769-74A1-624D-B262-BFEE665AC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4" t="23531" r="4062" b="19736"/>
          <a:stretch/>
        </p:blipFill>
        <p:spPr>
          <a:xfrm>
            <a:off x="1244123" y="1546917"/>
            <a:ext cx="6579554" cy="23578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0CCF365-7B98-F44E-9D73-622917842E43}"/>
              </a:ext>
            </a:extLst>
          </p:cNvPr>
          <p:cNvSpPr/>
          <p:nvPr/>
        </p:nvSpPr>
        <p:spPr>
          <a:xfrm>
            <a:off x="4248867" y="3141962"/>
            <a:ext cx="171880" cy="17188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12389-D80F-074D-BBB2-BDF20C9BABD2}"/>
              </a:ext>
            </a:extLst>
          </p:cNvPr>
          <p:cNvSpPr txBox="1"/>
          <p:nvPr/>
        </p:nvSpPr>
        <p:spPr>
          <a:xfrm>
            <a:off x="3746344" y="3270745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“receiver”</a:t>
            </a:r>
          </a:p>
        </p:txBody>
      </p:sp>
    </p:spTree>
    <p:extLst>
      <p:ext uri="{BB962C8B-B14F-4D97-AF65-F5344CB8AC3E}">
        <p14:creationId xmlns:p14="http://schemas.microsoft.com/office/powerpoint/2010/main" val="2788580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B128C4-86B0-274E-93C1-F27CAE60B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392611"/>
          </a:xfrm>
        </p:spPr>
        <p:txBody>
          <a:bodyPr/>
          <a:lstStyle/>
          <a:p>
            <a:r>
              <a:rPr lang="en-US" dirty="0"/>
              <a:t>Leverage channel reciprocity, receive beamforming </a:t>
            </a:r>
            <a:r>
              <a:rPr lang="en-US" b="1" dirty="0">
                <a:highlight>
                  <a:srgbClr val="FFFF99"/>
                </a:highlight>
              </a:rPr>
              <a:t>“in reverse”</a:t>
            </a:r>
          </a:p>
          <a:p>
            <a:endParaRPr lang="en-US" dirty="0"/>
          </a:p>
          <a:p>
            <a:r>
              <a:rPr lang="en-US" dirty="0"/>
              <a:t>Send one </a:t>
            </a:r>
            <a:r>
              <a:rPr lang="en-US" b="1" dirty="0"/>
              <a:t>data symbol </a:t>
            </a:r>
            <a:r>
              <a:rPr 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="1" dirty="0"/>
              <a:t>  </a:t>
            </a:r>
            <a:r>
              <a:rPr lang="en-US" dirty="0"/>
              <a:t>from two antennas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D4DFEA-17FD-2447-A353-D5471A71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4ED6D2-529B-4A42-BAA6-9569EEBD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 Beamforming</a:t>
            </a:r>
          </a:p>
        </p:txBody>
      </p:sp>
      <p:pic>
        <p:nvPicPr>
          <p:cNvPr id="5" name="Picture 2" descr="fig3-11b">
            <a:extLst>
              <a:ext uri="{FF2B5EF4-FFF2-40B4-BE49-F238E27FC236}">
                <a16:creationId xmlns:a16="http://schemas.microsoft.com/office/drawing/2014/main" id="{4FA09A92-413A-4448-85B1-04EBA264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4249" y="3451255"/>
            <a:ext cx="1963996" cy="15192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FEFB1-0A2B-114E-B6B7-B8B596393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03" r="50000"/>
          <a:stretch/>
        </p:blipFill>
        <p:spPr>
          <a:xfrm>
            <a:off x="2275969" y="2840411"/>
            <a:ext cx="1324708" cy="2631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F9B615-30F3-3545-AA95-3921A8C7D634}"/>
                  </a:ext>
                </a:extLst>
              </p:cNvPr>
              <p:cNvSpPr txBox="1"/>
              <p:nvPr/>
            </p:nvSpPr>
            <p:spPr>
              <a:xfrm rot="1330766">
                <a:off x="4779929" y="3385622"/>
                <a:ext cx="1416029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8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F9B615-30F3-3545-AA95-3921A8C7D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30766">
                <a:off x="4779929" y="3385622"/>
                <a:ext cx="1416029" cy="381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2869F1-DC68-FE40-AC7A-F6A44E1D1A99}"/>
                  </a:ext>
                </a:extLst>
              </p:cNvPr>
              <p:cNvSpPr txBox="1"/>
              <p:nvPr/>
            </p:nvSpPr>
            <p:spPr>
              <a:xfrm rot="20379871">
                <a:off x="4699478" y="4275820"/>
                <a:ext cx="1485470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=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>
                              <a:latin typeface="Cambria Math" panose="02040503050406030204" pitchFamily="18" charset="0"/>
                              <a:cs typeface="Arial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8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2869F1-DC68-FE40-AC7A-F6A44E1D1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79871">
                <a:off x="4699478" y="4275820"/>
                <a:ext cx="1485470" cy="3814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D15DA9-8302-8341-ADB9-131BFCAECD41}"/>
                  </a:ext>
                </a:extLst>
              </p:cNvPr>
              <p:cNvSpPr txBox="1"/>
              <p:nvPr/>
            </p:nvSpPr>
            <p:spPr>
              <a:xfrm>
                <a:off x="2674533" y="3074483"/>
                <a:ext cx="1008225" cy="381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8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D15DA9-8302-8341-ADB9-131BFCAEC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533" y="3074483"/>
                <a:ext cx="1008225" cy="3814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39E106-BF48-814B-9975-60CA75F48A82}"/>
                  </a:ext>
                </a:extLst>
              </p:cNvPr>
              <p:cNvSpPr txBox="1"/>
              <p:nvPr/>
            </p:nvSpPr>
            <p:spPr>
              <a:xfrm>
                <a:off x="3093904" y="5090949"/>
                <a:ext cx="1013546" cy="381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8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39E106-BF48-814B-9975-60CA75F48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904" y="5090949"/>
                <a:ext cx="1013546" cy="381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6F24D78-3715-DA43-9576-9A525C1D2C56}"/>
              </a:ext>
            </a:extLst>
          </p:cNvPr>
          <p:cNvSpPr txBox="1">
            <a:spLocks/>
          </p:cNvSpPr>
          <p:nvPr/>
        </p:nvSpPr>
        <p:spPr bwMode="auto">
          <a:xfrm>
            <a:off x="152400" y="5942644"/>
            <a:ext cx="8762999" cy="6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Multiply (</a:t>
            </a:r>
            <a:r>
              <a:rPr lang="en-US" i="1" dirty="0">
                <a:solidFill>
                  <a:srgbClr val="0070C0"/>
                </a:solidFill>
              </a:rPr>
              <a:t>pre-code</a:t>
            </a:r>
            <a:r>
              <a:rPr lang="en-US" i="1" dirty="0"/>
              <a:t>)</a:t>
            </a:r>
            <a:r>
              <a:rPr lang="en-US" b="0" dirty="0"/>
              <a:t>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dirty="0"/>
              <a:t> </a:t>
            </a:r>
            <a:r>
              <a:rPr lang="en-US" b="0" dirty="0"/>
              <a:t> by the complex conjugate of each channel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937646-3E3E-6149-ADD3-CFA62B87F47E}"/>
              </a:ext>
            </a:extLst>
          </p:cNvPr>
          <p:cNvSpPr txBox="1"/>
          <p:nvPr/>
        </p:nvSpPr>
        <p:spPr>
          <a:xfrm>
            <a:off x="3862293" y="358713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" pitchFamily="2" charset="0"/>
                <a:ea typeface="Arial" charset="0"/>
                <a:cs typeface="Arial" charset="0"/>
              </a:rPr>
              <a:t>Tx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DFE694-1EDF-6941-B2A0-0EDA626C2380}"/>
              </a:ext>
            </a:extLst>
          </p:cNvPr>
          <p:cNvSpPr txBox="1"/>
          <p:nvPr/>
        </p:nvSpPr>
        <p:spPr>
          <a:xfrm>
            <a:off x="3859085" y="454845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" pitchFamily="2" charset="0"/>
                <a:ea typeface="Arial" charset="0"/>
                <a:cs typeface="Arial" charset="0"/>
              </a:rPr>
              <a:t>Tx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919091-5712-E64C-86C9-FF084103779D}"/>
              </a:ext>
            </a:extLst>
          </p:cNvPr>
          <p:cNvSpPr txBox="1"/>
          <p:nvPr/>
        </p:nvSpPr>
        <p:spPr>
          <a:xfrm>
            <a:off x="6311158" y="4041726"/>
            <a:ext cx="9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" pitchFamily="2" charset="0"/>
                <a:ea typeface="Arial" charset="0"/>
                <a:cs typeface="Arial" charset="0"/>
              </a:rPr>
              <a:t>Receive</a:t>
            </a:r>
          </a:p>
        </p:txBody>
      </p:sp>
    </p:spTree>
    <p:extLst>
      <p:ext uri="{BB962C8B-B14F-4D97-AF65-F5344CB8AC3E}">
        <p14:creationId xmlns:p14="http://schemas.microsoft.com/office/powerpoint/2010/main" val="2356539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577FA-9E9F-6547-AA51-463EF8F60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Today: Diversity in Space</a:t>
            </a:r>
          </a:p>
          <a:p>
            <a:pPr marL="914400" lvl="1" indent="-51435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Receive Diversity</a:t>
            </a:r>
          </a:p>
          <a:p>
            <a:pPr marL="914400" lvl="1" indent="-514350"/>
            <a:r>
              <a:rPr lang="en-US" sz="2400" b="1" dirty="0"/>
              <a:t>Transmit Diversity</a:t>
            </a:r>
          </a:p>
          <a:p>
            <a:pPr marL="1314450" lvl="2" indent="-514350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Channel reciprocity</a:t>
            </a:r>
          </a:p>
          <a:p>
            <a:pPr marL="1314450" lvl="2" indent="-514350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Transmit beamforming</a:t>
            </a:r>
          </a:p>
          <a:p>
            <a:pPr marL="1314450" lvl="2" indent="-514350"/>
            <a:r>
              <a:rPr lang="en-US" sz="2400" b="1" spc="-150" dirty="0"/>
              <a:t>Introduction to Space-Time Coding: Alamouti’s Scheme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Multiplexing in Space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Interference Alignment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F20D3-DC0E-0841-A19F-645C3B7B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9670A-85D2-A549-ABCC-91ACC673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938576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3CC3D0-B12A-4643-A7EA-EF93A7C1B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</a:t>
            </a:r>
            <a:r>
              <a:rPr lang="en-US" b="1" dirty="0">
                <a:highlight>
                  <a:srgbClr val="FFFF99"/>
                </a:highlight>
              </a:rPr>
              <a:t>transmitters</a:t>
            </a:r>
            <a:r>
              <a:rPr lang="en-US" dirty="0">
                <a:highlight>
                  <a:srgbClr val="FFFF99"/>
                </a:highlight>
              </a:rPr>
              <a:t> </a:t>
            </a:r>
            <a:r>
              <a:rPr lang="en-US" b="1" dirty="0">
                <a:highlight>
                  <a:srgbClr val="FFFF99"/>
                </a:highlight>
              </a:rPr>
              <a:t>don’t know CSI information</a:t>
            </a:r>
            <a:r>
              <a:rPr lang="en-US" dirty="0"/>
              <a:t> to receiver: what to do?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Naïve beamforming </a:t>
            </a:r>
            <a:r>
              <a:rPr lang="en-US" dirty="0"/>
              <a:t>(just send same signals)</a:t>
            </a:r>
          </a:p>
          <a:p>
            <a:pPr marL="857250" lvl="1" indent="-457200"/>
            <a:r>
              <a:rPr lang="en-US" dirty="0"/>
              <a:t>Signals would </a:t>
            </a:r>
            <a:r>
              <a:rPr lang="en-US" b="1" dirty="0">
                <a:solidFill>
                  <a:srgbClr val="FF0000"/>
                </a:solidFill>
              </a:rPr>
              <a:t>often cancel out 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Repetition</a:t>
            </a:r>
          </a:p>
          <a:p>
            <a:pPr marL="857250" lvl="1" indent="-457200"/>
            <a:r>
              <a:rPr lang="en-US" dirty="0"/>
              <a:t>Each antenna </a:t>
            </a:r>
            <a:r>
              <a:rPr lang="en-US" b="1" dirty="0">
                <a:highlight>
                  <a:srgbClr val="FFFF99"/>
                </a:highlight>
              </a:rPr>
              <a:t>takes turns</a:t>
            </a:r>
            <a:r>
              <a:rPr lang="en-US" dirty="0"/>
              <a:t> transmitting </a:t>
            </a:r>
            <a:r>
              <a:rPr lang="en-US" b="1" dirty="0"/>
              <a:t>same symbol</a:t>
            </a:r>
          </a:p>
          <a:p>
            <a:pPr marL="1257300" lvl="2" indent="-457200"/>
            <a:r>
              <a:rPr lang="en-US" b="1" dirty="0">
                <a:solidFill>
                  <a:srgbClr val="009900"/>
                </a:solidFill>
              </a:rPr>
              <a:t>Receiver combines coherently</a:t>
            </a:r>
          </a:p>
          <a:p>
            <a:pPr marL="857250" lvl="1" indent="-457200"/>
            <a:endParaRPr lang="en-US" dirty="0"/>
          </a:p>
          <a:p>
            <a:pPr marL="857250" lvl="1" indent="-457200"/>
            <a:r>
              <a:rPr lang="en-US" dirty="0"/>
              <a:t>Use </a:t>
            </a:r>
            <a:r>
              <a:rPr lang="en-US" b="1" i="1" dirty="0"/>
              <a:t>M</a:t>
            </a:r>
            <a:r>
              <a:rPr lang="en-US" dirty="0"/>
              <a:t> symbol times</a:t>
            </a:r>
          </a:p>
          <a:p>
            <a:pPr marL="1257300" lvl="2" indent="-457200"/>
            <a:r>
              <a:rPr lang="en-US" dirty="0"/>
              <a:t>Increases diversity (“SNR” term in Shannon capacity)</a:t>
            </a:r>
          </a:p>
          <a:p>
            <a:pPr marL="1257300" lvl="2" indent="-457200"/>
            <a:r>
              <a:rPr lang="en-US" b="1" dirty="0">
                <a:solidFill>
                  <a:srgbClr val="FF0000"/>
                </a:solidFill>
              </a:rPr>
              <a:t>Cuts Shannon rate </a:t>
            </a:r>
            <a:r>
              <a:rPr lang="en-US" dirty="0"/>
              <a:t>by </a:t>
            </a:r>
            <a:r>
              <a:rPr lang="en-US" b="1" dirty="0">
                <a:highlight>
                  <a:srgbClr val="FFFF99"/>
                </a:highlight>
              </a:rPr>
              <a:t>1/</a:t>
            </a:r>
            <a:r>
              <a:rPr lang="en-US" b="1" i="1" dirty="0">
                <a:highlight>
                  <a:srgbClr val="FFFF99"/>
                </a:highlight>
              </a:rPr>
              <a:t>M</a:t>
            </a:r>
            <a:r>
              <a:rPr lang="en-US" b="1" dirty="0">
                <a:highlight>
                  <a:srgbClr val="FFFF99"/>
                </a:highlight>
              </a:rPr>
              <a:t> factor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54457-D9FA-2649-BB1C-4B8E87BE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FA40E8-355F-C044-8AA3-8172E081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Alamouti Scheme: Motivation</a:t>
            </a:r>
          </a:p>
        </p:txBody>
      </p:sp>
    </p:spTree>
    <p:extLst>
      <p:ext uri="{BB962C8B-B14F-4D97-AF65-F5344CB8AC3E}">
        <p14:creationId xmlns:p14="http://schemas.microsoft.com/office/powerpoint/2010/main" val="15763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37ED72-7DE8-8A44-861F-571AB5A36E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4938823"/>
              </a:xfrm>
            </p:spPr>
            <p:txBody>
              <a:bodyPr>
                <a:normAutofit/>
              </a:bodyPr>
              <a:lstStyle/>
              <a:p>
                <a:pPr marL="231775" indent="-225425"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b="1" dirty="0"/>
                  <a:t>Scope:</a:t>
                </a:r>
                <a:r>
                  <a:rPr lang="en-US" dirty="0"/>
                  <a:t> A </a:t>
                </a:r>
                <a:r>
                  <a:rPr lang="en-US" b="1" dirty="0">
                    <a:highlight>
                      <a:srgbClr val="FFFF99"/>
                    </a:highlight>
                  </a:rPr>
                  <a:t>two-antenna transmit diversity</a:t>
                </a:r>
                <a:r>
                  <a:rPr lang="en-US" dirty="0"/>
                  <a:t> system (</a:t>
                </a:r>
                <a:r>
                  <a:rPr lang="en-US" i="1" dirty="0"/>
                  <a:t>M</a:t>
                </a:r>
                <a:r>
                  <a:rPr lang="en-US" dirty="0"/>
                  <a:t> = 2)</a:t>
                </a:r>
              </a:p>
              <a:p>
                <a:pPr marL="231775" indent="-225425">
                  <a:tabLst>
                    <a:tab pos="909638" algn="l"/>
                    <a:tab pos="4281488" algn="l"/>
                    <a:tab pos="6342063" algn="l"/>
                  </a:tabLst>
                </a:pPr>
                <a:endParaRPr lang="en-US" dirty="0"/>
              </a:p>
              <a:p>
                <a:pPr marL="231775" indent="-225425"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dirty="0"/>
                  <a:t>Sends </a:t>
                </a:r>
                <a:r>
                  <a:rPr lang="en-US" b="1" dirty="0">
                    <a:solidFill>
                      <a:srgbClr val="0070C0"/>
                    </a:solidFill>
                  </a:rPr>
                  <a:t>two symbols</a:t>
                </a:r>
                <a:r>
                  <a:rPr lang="en-US" dirty="0"/>
                  <a:t>, </a:t>
                </a:r>
                <a:r>
                  <a:rPr lang="en-US" b="1" dirty="0"/>
                  <a:t>s</a:t>
                </a:r>
                <a:r>
                  <a:rPr lang="en-US" b="1" baseline="-25000" dirty="0"/>
                  <a:t>1</a:t>
                </a:r>
                <a:r>
                  <a:rPr lang="en-US" dirty="0"/>
                  <a:t> and </a:t>
                </a:r>
                <a:r>
                  <a:rPr lang="en-US" b="1" dirty="0"/>
                  <a:t>s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,</a:t>
                </a:r>
                <a:r>
                  <a:rPr lang="en-US" dirty="0"/>
                  <a:t> in </a:t>
                </a:r>
                <a:r>
                  <a:rPr lang="en-US" b="1" dirty="0">
                    <a:solidFill>
                      <a:srgbClr val="0070C0"/>
                    </a:solidFill>
                  </a:rPr>
                  <a:t>two symbol time </a:t>
                </a:r>
                <a:r>
                  <a:rPr lang="en-US" dirty="0"/>
                  <a:t>periods:</a:t>
                </a:r>
              </a:p>
              <a:p>
                <a:pPr marL="231775" indent="-225425">
                  <a:buNone/>
                  <a:tabLst>
                    <a:tab pos="909638" algn="l"/>
                    <a:tab pos="4281488" algn="l"/>
                    <a:tab pos="6342063" algn="l"/>
                  </a:tabLst>
                </a:pPr>
                <a:endParaRPr lang="en-US" dirty="0"/>
              </a:p>
              <a:p>
                <a:pPr marL="231775" indent="-225425">
                  <a:buNone/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sz="2000" b="1" dirty="0"/>
                  <a:t>		</a:t>
                </a:r>
                <a:r>
                  <a:rPr lang="en-US" sz="2000" b="1" u="sng" dirty="0"/>
                  <a:t>Symbol Time Period</a:t>
                </a:r>
                <a:r>
                  <a:rPr lang="en-US" sz="2000" u="sng" dirty="0"/>
                  <a:t>	</a:t>
                </a:r>
                <a:r>
                  <a:rPr lang="en-US" sz="2000" b="1" u="sng" dirty="0"/>
                  <a:t>1	2		</a:t>
                </a:r>
              </a:p>
              <a:p>
                <a:pPr marL="231775" indent="-225425">
                  <a:buNone/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sz="2000" dirty="0"/>
                  <a:t>		Antenna 1:	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	Send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231775" indent="-225425">
                  <a:buNone/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sz="2000" dirty="0"/>
                  <a:t>		Antenna 2:	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	Send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231775" indent="-225425">
                  <a:buNone/>
                  <a:tabLst>
                    <a:tab pos="909638" algn="l"/>
                    <a:tab pos="4281488" algn="l"/>
                    <a:tab pos="6342063" algn="l"/>
                  </a:tabLst>
                </a:pPr>
                <a:endParaRPr lang="en-US" dirty="0"/>
              </a:p>
              <a:p>
                <a:pPr marL="231775" indent="-225425"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dirty="0"/>
                  <a:t>Then, </a:t>
                </a:r>
                <a:r>
                  <a:rPr lang="en-US" b="1" dirty="0"/>
                  <a:t>by superposition</a:t>
                </a:r>
                <a:r>
                  <a:rPr lang="en-US" dirty="0"/>
                  <a:t> the </a:t>
                </a:r>
                <a:r>
                  <a:rPr lang="en-US" b="1" dirty="0">
                    <a:highlight>
                      <a:srgbClr val="FFFF99"/>
                    </a:highlight>
                  </a:rPr>
                  <a:t>receiver hears:</a:t>
                </a:r>
              </a:p>
              <a:p>
                <a:pPr marL="231775" indent="-225425">
                  <a:tabLst>
                    <a:tab pos="909638" algn="l"/>
                    <a:tab pos="4281488" algn="l"/>
                    <a:tab pos="6342063" algn="l"/>
                  </a:tabLst>
                </a:pPr>
                <a:endParaRPr lang="en-US" dirty="0"/>
              </a:p>
              <a:p>
                <a:pPr marL="231775" indent="-225425">
                  <a:buNone/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sz="2000" b="1" dirty="0"/>
                  <a:t>		</a:t>
                </a:r>
                <a:r>
                  <a:rPr lang="en-US" sz="2000" b="1" u="sng" dirty="0"/>
                  <a:t>Symbol Time Period</a:t>
                </a:r>
                <a:r>
                  <a:rPr lang="en-US" sz="2000" u="sng" dirty="0"/>
                  <a:t>	</a:t>
                </a:r>
                <a:r>
                  <a:rPr lang="en-US" sz="2000" b="1" u="sng" dirty="0"/>
                  <a:t>1	2			</a:t>
                </a:r>
              </a:p>
              <a:p>
                <a:pPr marL="231775" indent="-225425">
                  <a:buNone/>
                  <a:tabLst>
                    <a:tab pos="909638" algn="l"/>
                    <a:tab pos="4281488" algn="l"/>
                    <a:tab pos="6342063" algn="l"/>
                  </a:tabLst>
                </a:pPr>
                <a:r>
                  <a:rPr lang="en-US" sz="2000" dirty="0"/>
                  <a:t>		Receiver hears: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37ED72-7DE8-8A44-861F-571AB5A36E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4938823"/>
              </a:xfrm>
              <a:blipFill>
                <a:blip r:embed="rId3"/>
                <a:stretch>
                  <a:fillRect l="-1594" t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6497E-E1AB-CE48-B3EC-1BD2CFF5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9984FF-3E46-EC46-8D20-7D3D0337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Alamouti Scheme</a:t>
            </a:r>
          </a:p>
        </p:txBody>
      </p:sp>
    </p:spTree>
    <p:extLst>
      <p:ext uri="{BB962C8B-B14F-4D97-AF65-F5344CB8AC3E}">
        <p14:creationId xmlns:p14="http://schemas.microsoft.com/office/powerpoint/2010/main" val="35092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20EB68-68A9-DF47-8DF6-ED955C17E5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31775" indent="-225425">
                  <a:buNone/>
                  <a:tabLst>
                    <a:tab pos="508000" algn="l"/>
                    <a:tab pos="3429000" algn="l"/>
                    <a:tab pos="5995988" algn="l"/>
                  </a:tabLst>
                </a:pPr>
                <a:r>
                  <a:rPr lang="en-US" b="1" dirty="0"/>
                  <a:t>		</a:t>
                </a:r>
                <a:r>
                  <a:rPr lang="en-US" sz="2000" b="1" u="sng" dirty="0"/>
                  <a:t>Symbol Time Period</a:t>
                </a:r>
                <a:r>
                  <a:rPr lang="en-US" sz="2000" u="sng" dirty="0"/>
                  <a:t>	</a:t>
                </a:r>
                <a:r>
                  <a:rPr lang="en-US" sz="2000" b="1" u="sng" dirty="0"/>
                  <a:t>1	2					</a:t>
                </a:r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5995988" algn="l"/>
                  </a:tabLst>
                </a:pPr>
                <a:r>
                  <a:rPr lang="en-US" sz="2000" dirty="0"/>
                  <a:t>		Receiver hears: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[1]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[2]=−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5995988" algn="l"/>
                  </a:tabLst>
                </a:pPr>
                <a:r>
                  <a:rPr lang="en-US" sz="2000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200" dirty="0"/>
                  <a:t>Rewrite into two equations in two unknowns (</a:t>
                </a:r>
                <a:r>
                  <a:rPr lang="en-US" sz="2200" i="1" dirty="0"/>
                  <a:t>s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 and </a:t>
                </a:r>
                <a:r>
                  <a:rPr lang="en-US" sz="2200" i="1" dirty="0"/>
                  <a:t>s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):</a:t>
                </a:r>
              </a:p>
              <a:p>
                <a:pPr lvl="1"/>
                <a:r>
                  <a:rPr lang="en-US" sz="2200" dirty="0"/>
                  <a:t>(Receiver has CSI information)</a:t>
                </a:r>
              </a:p>
              <a:p>
                <a:endParaRPr lang="en-US" sz="2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2200" b="1" dirty="0"/>
                  <a:t>But,</a:t>
                </a:r>
                <a:r>
                  <a:rPr lang="en-US" sz="2200" dirty="0"/>
                  <a:t> what’s happening </a:t>
                </a:r>
                <a:r>
                  <a:rPr lang="en-US" sz="2200" b="1" dirty="0">
                    <a:highlight>
                      <a:srgbClr val="FFFF99"/>
                    </a:highlight>
                  </a:rPr>
                  <a:t>in terms of the physical wireless channel?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20EB68-68A9-DF47-8DF6-ED955C17E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94" t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FB19-D995-AB4A-9590-8B5CBF1D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FC3297-22C1-FC48-BF44-8C7F722F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Alamouti Receiver Processing</a:t>
            </a:r>
          </a:p>
        </p:txBody>
      </p:sp>
    </p:spTree>
    <p:extLst>
      <p:ext uri="{BB962C8B-B14F-4D97-AF65-F5344CB8AC3E}">
        <p14:creationId xmlns:p14="http://schemas.microsoft.com/office/powerpoint/2010/main" val="93300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EFB7A9-AF11-B747-A21E-746429F851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with the inverted channel matrix: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Consider the </a:t>
                </a:r>
                <a:r>
                  <a:rPr lang="en-US" b="1" dirty="0"/>
                  <a:t>computation for </a:t>
                </a:r>
                <a:r>
                  <a:rPr lang="en-US" b="1" i="1" dirty="0"/>
                  <a:t>s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b="1" dirty="0">
                    <a:solidFill>
                      <a:srgbClr val="7030A0"/>
                    </a:solidFill>
                  </a:rPr>
                  <a:t>Rotate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7030A0"/>
                    </a:solidFill>
                  </a:rPr>
                  <a:t>by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Rotate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Sum</a:t>
                </a:r>
                <a:r>
                  <a:rPr lang="en-US" dirty="0"/>
                  <a:t> the result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EFB7A9-AF11-B747-A21E-746429F851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5812B-0062-504F-A34F-1D829856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B0BD9B-7949-BE4A-8562-994492C8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Intuition for Alamouti Receiver Processing</a:t>
            </a:r>
          </a:p>
        </p:txBody>
      </p:sp>
    </p:spTree>
    <p:extLst>
      <p:ext uri="{BB962C8B-B14F-4D97-AF65-F5344CB8AC3E}">
        <p14:creationId xmlns:p14="http://schemas.microsoft.com/office/powerpoint/2010/main" val="769535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886B62-7FC5-E947-BF07-79AA081615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</a:t>
                </a:r>
                <a:r>
                  <a:rPr lang="en-US" b="1" dirty="0"/>
                  <a:t>computation for </a:t>
                </a:r>
                <a:r>
                  <a:rPr lang="en-US" b="1" i="1" dirty="0"/>
                  <a:t>s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b="1" dirty="0">
                    <a:solidFill>
                      <a:srgbClr val="7030A0"/>
                    </a:solidFill>
                  </a:rPr>
                  <a:t>Rotate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7030A0"/>
                    </a:solidFill>
                  </a:rPr>
                  <a:t>by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Rotate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Sum</a:t>
                </a:r>
                <a:r>
                  <a:rPr lang="en-US" dirty="0"/>
                  <a:t> the result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5995988" algn="l"/>
                  </a:tabLst>
                </a:pPr>
                <a:r>
                  <a:rPr lang="en-US" b="1" dirty="0"/>
                  <a:t>		</a:t>
                </a:r>
                <a:r>
                  <a:rPr lang="en-US" sz="2000" b="1" u="sng" dirty="0"/>
                  <a:t>Symbol Time Period</a:t>
                </a:r>
                <a:r>
                  <a:rPr lang="en-US" sz="2000" u="sng" dirty="0"/>
                  <a:t>	</a:t>
                </a:r>
                <a:r>
                  <a:rPr lang="en-US" sz="2000" b="1" u="sng" dirty="0">
                    <a:solidFill>
                      <a:srgbClr val="7030A0"/>
                    </a:solidFill>
                  </a:rPr>
                  <a:t>1</a:t>
                </a:r>
                <a:r>
                  <a:rPr lang="en-US" sz="2000" b="1" u="sng" dirty="0"/>
                  <a:t>	</a:t>
                </a:r>
                <a:r>
                  <a:rPr lang="en-US" sz="2000" b="1" u="sng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000" b="1" u="sng" dirty="0"/>
                  <a:t>					</a:t>
                </a:r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5995988" algn="l"/>
                  </a:tabLst>
                </a:pPr>
                <a:r>
                  <a:rPr lang="en-US" sz="2000" dirty="0"/>
                  <a:t>		Receiver hears: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[1]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4168775" algn="l"/>
                    <a:tab pos="4910138" algn="l"/>
                    <a:tab pos="5995988" algn="l"/>
                    <a:tab pos="6913563" algn="l"/>
                    <a:tab pos="7654925" algn="l"/>
                  </a:tabLst>
                </a:pPr>
                <a:r>
                  <a:rPr lang="en-US" sz="2000" dirty="0"/>
                  <a:t>				  ↓	   ↓		   ↓		  ↓</a:t>
                </a:r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4168775" algn="l"/>
                    <a:tab pos="4910138" algn="l"/>
                    <a:tab pos="5995988" algn="l"/>
                    <a:tab pos="6913563" algn="l"/>
                    <a:tab pos="7654925" algn="l"/>
                  </a:tabLst>
                </a:pPr>
                <a:r>
                  <a:rPr lang="en-US" sz="2000" b="1" dirty="0"/>
                  <a:t>		</a:t>
                </a:r>
                <a:r>
                  <a:rPr lang="en-US" sz="2000" b="1" dirty="0">
                    <a:highlight>
                      <a:srgbClr val="FFFF99"/>
                    </a:highlight>
                  </a:rPr>
                  <a:t>Phase</a:t>
                </a:r>
                <a:r>
                  <a:rPr lang="en-US" sz="2000" dirty="0"/>
                  <a:t> after rotation:		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		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886B62-7FC5-E947-BF07-79AA08161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3C618-7A95-6B47-AC9B-81B7367B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16BA68-3B8E-7947-BD4F-11CCC830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Alamouti: Impact of Phase Rotations</a:t>
            </a:r>
          </a:p>
        </p:txBody>
      </p:sp>
    </p:spTree>
    <p:extLst>
      <p:ext uri="{BB962C8B-B14F-4D97-AF65-F5344CB8AC3E}">
        <p14:creationId xmlns:p14="http://schemas.microsoft.com/office/powerpoint/2010/main" val="4229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Uses of MIMO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least three different ways to </a:t>
            </a:r>
            <a:r>
              <a:rPr lang="en-US" b="1" dirty="0">
                <a:highlight>
                  <a:srgbClr val="FFFF99"/>
                </a:highlight>
              </a:rPr>
              <a:t>leverage space:</a:t>
            </a:r>
          </a:p>
          <a:p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Spatial diversity: </a:t>
            </a:r>
            <a:r>
              <a:rPr lang="en-US" dirty="0"/>
              <a:t>Send or receive redundant streams of information in parallel along multiple spatial paths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Increases reliability and range </a:t>
            </a:r>
            <a:r>
              <a:rPr lang="en-US" dirty="0"/>
              <a:t>(unlikely that all paths will be degraded simultaneously)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Spatial multiplexing: </a:t>
            </a:r>
            <a:r>
              <a:rPr lang="en-US" dirty="0"/>
              <a:t>Send independent streams of information in parallel along multiple spatial paths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Increases rate, </a:t>
            </a:r>
            <a:r>
              <a:rPr lang="en-US" dirty="0"/>
              <a:t>if we can avoid interference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Interference alignment: </a:t>
            </a:r>
            <a:r>
              <a:rPr lang="en-US" b="1" dirty="0">
                <a:solidFill>
                  <a:srgbClr val="009900"/>
                </a:solidFill>
              </a:rPr>
              <a:t>“Align” </a:t>
            </a:r>
            <a:r>
              <a:rPr lang="en-US" dirty="0"/>
              <a:t>two streams of interference at a remote receiver, resulting in the impact of </a:t>
            </a:r>
            <a:r>
              <a:rPr lang="en-US" b="1" dirty="0">
                <a:solidFill>
                  <a:srgbClr val="009900"/>
                </a:solidFill>
              </a:rPr>
              <a:t>just one </a:t>
            </a:r>
            <a:r>
              <a:rPr lang="en-US" dirty="0"/>
              <a:t>interference stream</a:t>
            </a:r>
          </a:p>
        </p:txBody>
      </p:sp>
    </p:spTree>
    <p:extLst>
      <p:ext uri="{BB962C8B-B14F-4D97-AF65-F5344CB8AC3E}">
        <p14:creationId xmlns:p14="http://schemas.microsoft.com/office/powerpoint/2010/main" val="19726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510B54-1B89-C543-806F-85812AADB4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1899493"/>
              </a:xfrm>
            </p:spPr>
            <p:txBody>
              <a:bodyPr>
                <a:normAutofit/>
              </a:bodyPr>
              <a:lstStyle/>
              <a:p>
                <a:pPr marL="231775" indent="-225425">
                  <a:buNone/>
                  <a:tabLst>
                    <a:tab pos="508000" algn="l"/>
                    <a:tab pos="3429000" algn="l"/>
                    <a:tab pos="5995988" algn="l"/>
                  </a:tabLst>
                </a:pPr>
                <a:r>
                  <a:rPr lang="en-US" sz="2000" b="1" dirty="0"/>
                  <a:t>		</a:t>
                </a:r>
                <a:r>
                  <a:rPr lang="en-US" sz="2000" b="1" u="sng" dirty="0"/>
                  <a:t>Symbol Time Period</a:t>
                </a:r>
                <a:r>
                  <a:rPr lang="en-US" sz="2000" u="sng" dirty="0"/>
                  <a:t>	</a:t>
                </a:r>
                <a:r>
                  <a:rPr lang="en-US" sz="2000" b="1" u="sng" dirty="0">
                    <a:solidFill>
                      <a:srgbClr val="7030A0"/>
                    </a:solidFill>
                  </a:rPr>
                  <a:t>1</a:t>
                </a:r>
                <a:r>
                  <a:rPr lang="en-US" sz="2000" b="1" u="sng" dirty="0"/>
                  <a:t>	</a:t>
                </a:r>
                <a:r>
                  <a:rPr lang="en-US" sz="2000" b="1" u="sng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000" b="1" u="sng" dirty="0"/>
                  <a:t>					</a:t>
                </a:r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5995988" algn="l"/>
                  </a:tabLst>
                </a:pPr>
                <a:r>
                  <a:rPr lang="en-US" sz="2000" dirty="0"/>
                  <a:t>		Receiver hears: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[1]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4168775" algn="l"/>
                    <a:tab pos="4910138" algn="l"/>
                    <a:tab pos="5995988" algn="l"/>
                    <a:tab pos="6913563" algn="l"/>
                    <a:tab pos="7654925" algn="l"/>
                  </a:tabLst>
                </a:pPr>
                <a:r>
                  <a:rPr lang="en-US" sz="2000" dirty="0"/>
                  <a:t>				  ↓	   ↓		   ↓		  ↓</a:t>
                </a:r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4168775" algn="l"/>
                    <a:tab pos="4910138" algn="l"/>
                    <a:tab pos="5995988" algn="l"/>
                    <a:tab pos="6913563" algn="l"/>
                    <a:tab pos="7654925" algn="l"/>
                  </a:tabLst>
                </a:pPr>
                <a:r>
                  <a:rPr lang="en-US" sz="2000" b="1" dirty="0"/>
                  <a:t>		</a:t>
                </a:r>
                <a:r>
                  <a:rPr lang="en-US" sz="2000" b="1" dirty="0">
                    <a:highlight>
                      <a:srgbClr val="FFFF99"/>
                    </a:highlight>
                  </a:rPr>
                  <a:t>Phase</a:t>
                </a:r>
                <a:r>
                  <a:rPr lang="en-US" sz="2000" dirty="0"/>
                  <a:t> after rotation:		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		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 dirty="0"/>
              </a:p>
              <a:p>
                <a:pPr marL="231775" indent="-225425">
                  <a:buNone/>
                  <a:tabLst>
                    <a:tab pos="508000" algn="l"/>
                    <a:tab pos="3429000" algn="l"/>
                    <a:tab pos="4168775" algn="l"/>
                    <a:tab pos="4910138" algn="l"/>
                    <a:tab pos="5995988" algn="l"/>
                    <a:tab pos="6913563" algn="l"/>
                    <a:tab pos="7654925" algn="l"/>
                  </a:tabLst>
                </a:pPr>
                <a:endParaRPr lang="en-US" sz="2000" b="1" dirty="0"/>
              </a:p>
              <a:p>
                <a:pPr marL="349250">
                  <a:tabLst>
                    <a:tab pos="508000" algn="l"/>
                    <a:tab pos="3429000" algn="l"/>
                    <a:tab pos="4168775" algn="l"/>
                    <a:tab pos="4910138" algn="l"/>
                    <a:tab pos="5995988" algn="l"/>
                    <a:tab pos="6913563" algn="l"/>
                    <a:tab pos="7654925" algn="l"/>
                  </a:tabLst>
                </a:pPr>
                <a:r>
                  <a:rPr lang="en-US" sz="2000" dirty="0"/>
                  <a:t>Receiver then </a:t>
                </a:r>
                <a:r>
                  <a:rPr lang="en-US" sz="2000" b="1" dirty="0">
                    <a:highlight>
                      <a:srgbClr val="FFFF99"/>
                    </a:highlight>
                  </a:rPr>
                  <a:t>sums all terms above: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510B54-1B89-C543-806F-85812AADB4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1899493"/>
              </a:xfrm>
              <a:blipFill>
                <a:blip r:embed="rId3"/>
                <a:stretch>
                  <a:fillRect l="-1159" t="-4636" b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06B4C9-813E-3744-93C5-BB3A3BFB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B20FEE-FD5A-4C44-8EF0-7AE01666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Alamouti: Receiver-Side Picture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0A3532-A5C0-614D-BC05-0B9C9AC3D11D}"/>
              </a:ext>
            </a:extLst>
          </p:cNvPr>
          <p:cNvCxnSpPr/>
          <p:nvPr/>
        </p:nvCxnSpPr>
        <p:spPr>
          <a:xfrm>
            <a:off x="4512635" y="4846673"/>
            <a:ext cx="424490" cy="0"/>
          </a:xfrm>
          <a:prstGeom prst="straightConnector1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556640-12C5-ED4D-BDBF-FD5B3A9998E4}"/>
              </a:ext>
            </a:extLst>
          </p:cNvPr>
          <p:cNvCxnSpPr/>
          <p:nvPr/>
        </p:nvCxnSpPr>
        <p:spPr>
          <a:xfrm>
            <a:off x="4933246" y="4846456"/>
            <a:ext cx="42449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3A62EF-63C8-9642-AF18-2978E1F75575}"/>
              </a:ext>
            </a:extLst>
          </p:cNvPr>
          <p:cNvCxnSpPr>
            <a:cxnSpLocks/>
          </p:cNvCxnSpPr>
          <p:nvPr/>
        </p:nvCxnSpPr>
        <p:spPr>
          <a:xfrm flipV="1">
            <a:off x="4088144" y="4846456"/>
            <a:ext cx="424490" cy="43342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B57D22-9AA8-F84D-ABB1-D78B7D843982}"/>
              </a:ext>
            </a:extLst>
          </p:cNvPr>
          <p:cNvCxnSpPr>
            <a:cxnSpLocks/>
          </p:cNvCxnSpPr>
          <p:nvPr/>
        </p:nvCxnSpPr>
        <p:spPr>
          <a:xfrm flipV="1">
            <a:off x="4512635" y="4413251"/>
            <a:ext cx="424490" cy="433423"/>
          </a:xfrm>
          <a:prstGeom prst="straightConnector1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236D45-72EC-6643-990C-85069D083653}"/>
                  </a:ext>
                </a:extLst>
              </p:cNvPr>
              <p:cNvSpPr txBox="1"/>
              <p:nvPr/>
            </p:nvSpPr>
            <p:spPr>
              <a:xfrm>
                <a:off x="4899225" y="4177965"/>
                <a:ext cx="1023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236D45-72EC-6643-990C-85069D08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225" y="4177965"/>
                <a:ext cx="102399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ross 17">
            <a:extLst>
              <a:ext uri="{FF2B5EF4-FFF2-40B4-BE49-F238E27FC236}">
                <a16:creationId xmlns:a16="http://schemas.microsoft.com/office/drawing/2014/main" id="{564A314F-8914-9840-9307-1A3B36FC954F}"/>
              </a:ext>
            </a:extLst>
          </p:cNvPr>
          <p:cNvSpPr/>
          <p:nvPr/>
        </p:nvSpPr>
        <p:spPr>
          <a:xfrm rot="2700000">
            <a:off x="4490361" y="4376131"/>
            <a:ext cx="355154" cy="355154"/>
          </a:xfrm>
          <a:prstGeom prst="plus">
            <a:avLst>
              <a:gd name="adj" fmla="val 39286"/>
            </a:avLst>
          </a:prstGeom>
          <a:solidFill>
            <a:srgbClr val="FF0000"/>
          </a:solidFill>
          <a:ln w="190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Cross 18">
            <a:extLst>
              <a:ext uri="{FF2B5EF4-FFF2-40B4-BE49-F238E27FC236}">
                <a16:creationId xmlns:a16="http://schemas.microsoft.com/office/drawing/2014/main" id="{7928A9C0-30D0-F242-985C-9D695B8BB776}"/>
              </a:ext>
            </a:extLst>
          </p:cNvPr>
          <p:cNvSpPr/>
          <p:nvPr/>
        </p:nvSpPr>
        <p:spPr>
          <a:xfrm rot="2700000">
            <a:off x="4210877" y="4936682"/>
            <a:ext cx="355154" cy="355154"/>
          </a:xfrm>
          <a:prstGeom prst="plus">
            <a:avLst>
              <a:gd name="adj" fmla="val 39286"/>
            </a:avLst>
          </a:prstGeom>
          <a:solidFill>
            <a:srgbClr val="FF0000"/>
          </a:solidFill>
          <a:ln w="190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BBBE41-C14B-6141-8FAE-6A793997963F}"/>
              </a:ext>
            </a:extLst>
          </p:cNvPr>
          <p:cNvSpPr txBox="1"/>
          <p:nvPr/>
        </p:nvSpPr>
        <p:spPr>
          <a:xfrm>
            <a:off x="4512634" y="484645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1800" baseline="-25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7251CD-0944-F843-8565-DEFF6B4B9670}"/>
              </a:ext>
            </a:extLst>
          </p:cNvPr>
          <p:cNvSpPr txBox="1"/>
          <p:nvPr/>
        </p:nvSpPr>
        <p:spPr>
          <a:xfrm>
            <a:off x="1898545" y="3470304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Received signal: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0C75D2-DBAB-F644-8FB8-3542E978B768}"/>
              </a:ext>
            </a:extLst>
          </p:cNvPr>
          <p:cNvGrpSpPr/>
          <p:nvPr/>
        </p:nvGrpSpPr>
        <p:grpSpPr>
          <a:xfrm>
            <a:off x="3102048" y="3414822"/>
            <a:ext cx="2863704" cy="2863703"/>
            <a:chOff x="3102048" y="3414822"/>
            <a:chExt cx="2863704" cy="286370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F35C3EC-6DEA-1443-A939-208475DDAC29}"/>
                </a:ext>
              </a:extLst>
            </p:cNvPr>
            <p:cNvCxnSpPr/>
            <p:nvPr/>
          </p:nvCxnSpPr>
          <p:spPr>
            <a:xfrm>
              <a:off x="4512635" y="3414822"/>
              <a:ext cx="0" cy="2863703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C25D6E5-3CDC-C54E-991D-99E36008A05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33900" y="3414823"/>
              <a:ext cx="0" cy="2863703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DF9072-6B4D-3048-BC06-0577043E2A4A}"/>
                </a:ext>
              </a:extLst>
            </p:cNvPr>
            <p:cNvSpPr txBox="1"/>
            <p:nvPr/>
          </p:nvSpPr>
          <p:spPr>
            <a:xfrm>
              <a:off x="5710553" y="4914204"/>
              <a:ext cx="2551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0CA951-2432-B242-AE91-07FC8B87E3AC}"/>
                </a:ext>
              </a:extLst>
            </p:cNvPr>
            <p:cNvSpPr txBox="1"/>
            <p:nvPr/>
          </p:nvSpPr>
          <p:spPr>
            <a:xfrm>
              <a:off x="4549807" y="3414822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2137067-A8FA-AE44-A4C9-C616286CDA24}"/>
              </a:ext>
            </a:extLst>
          </p:cNvPr>
          <p:cNvSpPr txBox="1"/>
          <p:nvPr/>
        </p:nvSpPr>
        <p:spPr>
          <a:xfrm>
            <a:off x="4912660" y="485274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052D2A-16A0-914C-9F0E-AF697D3441D8}"/>
              </a:ext>
            </a:extLst>
          </p:cNvPr>
          <p:cNvSpPr txBox="1"/>
          <p:nvPr/>
        </p:nvSpPr>
        <p:spPr>
          <a:xfrm>
            <a:off x="4815320" y="4409595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1800" i="1" baseline="-25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1800" baseline="-25000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0C20E4-600A-6143-AC93-F53518446784}"/>
              </a:ext>
            </a:extLst>
          </p:cNvPr>
          <p:cNvSpPr txBox="1"/>
          <p:nvPr/>
        </p:nvSpPr>
        <p:spPr>
          <a:xfrm>
            <a:off x="3877626" y="4751509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1800" i="1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1800" baseline="-250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  <p:bldP spid="20" grpId="0"/>
      <p:bldP spid="21" grpId="0"/>
      <p:bldP spid="24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5298C5-292E-BB4E-BE40-800C205F93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757916"/>
                <a:ext cx="8763000" cy="47190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Two </a:t>
                </a:r>
                <a:r>
                  <a:rPr lang="en-US" b="1" dirty="0"/>
                  <a:t>new signal dimensions: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Multiply two received symbols by the </a:t>
                </a:r>
                <a:r>
                  <a:rPr lang="en-US" b="1" dirty="0"/>
                  <a:t>top column of H</a:t>
                </a:r>
              </a:p>
              <a:p>
                <a:pPr marL="857250" lvl="1" indent="-457200"/>
                <a:r>
                  <a:rPr lang="en-US" dirty="0"/>
                  <a:t>Name this dimension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857250" lvl="1" indent="-457200"/>
                <a:r>
                  <a:rPr lang="en-US" b="1" i="1" dirty="0"/>
                  <a:t>s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 </a:t>
                </a:r>
                <a:r>
                  <a:rPr lang="en-US" dirty="0"/>
                  <a:t>arrives along this dimension </a:t>
                </a:r>
                <a:r>
                  <a:rPr lang="en-US" b="1" dirty="0">
                    <a:solidFill>
                      <a:srgbClr val="009900"/>
                    </a:solidFill>
                  </a:rPr>
                  <a:t>(only!)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Multiply two received symbols by the </a:t>
                </a:r>
                <a:r>
                  <a:rPr lang="en-US" b="1" dirty="0"/>
                  <a:t>lower column of H</a:t>
                </a:r>
              </a:p>
              <a:p>
                <a:pPr marL="857250" lvl="1" indent="-457200"/>
                <a:r>
                  <a:rPr lang="en-US" dirty="0"/>
                  <a:t>Name this dimension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857250" lvl="1" indent="-457200"/>
                <a:r>
                  <a:rPr lang="en-US" b="1" i="1" dirty="0"/>
                  <a:t>s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 </a:t>
                </a:r>
                <a:r>
                  <a:rPr lang="en-US" dirty="0"/>
                  <a:t>arrives along this dimension </a:t>
                </a:r>
                <a:r>
                  <a:rPr lang="en-US" b="1" dirty="0">
                    <a:solidFill>
                      <a:srgbClr val="009900"/>
                    </a:solidFill>
                  </a:rPr>
                  <a:t>(only!)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5298C5-292E-BB4E-BE40-800C205F9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757916"/>
                <a:ext cx="8763000" cy="4719084"/>
              </a:xfrm>
              <a:blipFill>
                <a:blip r:embed="rId3"/>
                <a:stretch>
                  <a:fillRect l="-1594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41D14-B564-374C-83C2-0ADED058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CE16A4-D3A4-E348-A655-554A5991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Alamouti: Interpretation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C20D89AA-1694-054E-AF23-954910C44AE1}"/>
              </a:ext>
            </a:extLst>
          </p:cNvPr>
          <p:cNvSpPr/>
          <p:nvPr/>
        </p:nvSpPr>
        <p:spPr>
          <a:xfrm rot="16200000">
            <a:off x="4461854" y="1894537"/>
            <a:ext cx="99032" cy="1305054"/>
          </a:xfrm>
          <a:prstGeom prst="leftBrace">
            <a:avLst>
              <a:gd name="adj1" fmla="val 24462"/>
              <a:gd name="adj2" fmla="val 50000"/>
            </a:avLst>
          </a:prstGeom>
          <a:ln w="12700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0B5B9-8009-0244-BA8C-00F0A19BDBB9}"/>
              </a:ext>
            </a:extLst>
          </p:cNvPr>
          <p:cNvSpPr txBox="1"/>
          <p:nvPr/>
        </p:nvSpPr>
        <p:spPr>
          <a:xfrm>
            <a:off x="4326062" y="259658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225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496300-7856-6E41-80F8-4EA24C203F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dimensions: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Send </a:t>
                </a:r>
                <a:r>
                  <a:rPr lang="en-US" b="1" dirty="0">
                    <a:highlight>
                      <a:srgbClr val="FFFF99"/>
                    </a:highlight>
                  </a:rPr>
                  <a:t>half power</a:t>
                </a:r>
                <a:r>
                  <a:rPr lang="en-US" b="0" dirty="0"/>
                  <a:t> on each antenna</a:t>
                </a:r>
              </a:p>
              <a:p>
                <a:pPr lvl="1"/>
                <a:r>
                  <a:rPr lang="en-US" b="0" dirty="0"/>
                  <a:t>For both symbols,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Rate gain from </a:t>
                </a:r>
                <a:r>
                  <a:rPr lang="en-US" b="1" dirty="0">
                    <a:solidFill>
                      <a:srgbClr val="009900"/>
                    </a:solidFill>
                  </a:rPr>
                  <a:t>enhanced SNR, </a:t>
                </a:r>
                <a:r>
                  <a:rPr lang="en-US" dirty="0"/>
                  <a:t>and maintains </a:t>
                </a:r>
                <a:r>
                  <a:rPr lang="en-US" b="1" dirty="0">
                    <a:solidFill>
                      <a:srgbClr val="009900"/>
                    </a:solidFill>
                  </a:rPr>
                  <a:t>one symbol per symbol time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496300-7856-6E41-80F8-4EA24C203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1F0A52-5464-0645-8AB7-A88696B2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F59366-9BAF-2642-B6F0-865BF493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Alamouti: Performance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A083F2-02F6-7E4B-8390-41FB5C5422AF}"/>
              </a:ext>
            </a:extLst>
          </p:cNvPr>
          <p:cNvGrpSpPr/>
          <p:nvPr/>
        </p:nvGrpSpPr>
        <p:grpSpPr>
          <a:xfrm>
            <a:off x="6769591" y="1576865"/>
            <a:ext cx="2145809" cy="1903525"/>
            <a:chOff x="3695010" y="2810242"/>
            <a:chExt cx="2145809" cy="190352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2C3BACC-7BAA-C749-9F78-8C1B3CBD1192}"/>
                </a:ext>
              </a:extLst>
            </p:cNvPr>
            <p:cNvCxnSpPr/>
            <p:nvPr/>
          </p:nvCxnSpPr>
          <p:spPr>
            <a:xfrm>
              <a:off x="4739462" y="3733799"/>
              <a:ext cx="424490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E7B9337-8D24-634F-AE3F-C33A517E8478}"/>
                </a:ext>
              </a:extLst>
            </p:cNvPr>
            <p:cNvCxnSpPr/>
            <p:nvPr/>
          </p:nvCxnSpPr>
          <p:spPr>
            <a:xfrm>
              <a:off x="5160073" y="3733582"/>
              <a:ext cx="424490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4F0C4-A73A-8144-B3CA-F5A7D8405C33}"/>
                </a:ext>
              </a:extLst>
            </p:cNvPr>
            <p:cNvSpPr txBox="1"/>
            <p:nvPr/>
          </p:nvSpPr>
          <p:spPr>
            <a:xfrm>
              <a:off x="4739461" y="3733582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7030A0"/>
                  </a:solidFill>
                  <a:latin typeface="Arial" charset="0"/>
                  <a:ea typeface="Arial" charset="0"/>
                  <a:cs typeface="Arial" charset="0"/>
                </a:rPr>
                <a:t>s</a:t>
              </a:r>
              <a:r>
                <a:rPr lang="en-US" sz="1800" baseline="-25000" dirty="0">
                  <a:solidFill>
                    <a:srgbClr val="7030A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76E86F-A4E1-DA44-B2AC-31BAE3101FF0}"/>
                </a:ext>
              </a:extLst>
            </p:cNvPr>
            <p:cNvSpPr txBox="1"/>
            <p:nvPr/>
          </p:nvSpPr>
          <p:spPr>
            <a:xfrm>
              <a:off x="3695010" y="2810242"/>
              <a:ext cx="9701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Received</a:t>
              </a:r>
            </a:p>
            <a:p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signal: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CA1517-A4BB-B74B-8569-A4C9E613735F}"/>
                </a:ext>
              </a:extLst>
            </p:cNvPr>
            <p:cNvGrpSpPr/>
            <p:nvPr/>
          </p:nvGrpSpPr>
          <p:grpSpPr>
            <a:xfrm>
              <a:off x="3898608" y="2810242"/>
              <a:ext cx="1942211" cy="1903525"/>
              <a:chOff x="3671781" y="3923116"/>
              <a:chExt cx="1942211" cy="1903525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F40DD3F-DFB7-B445-A3C6-0BACA45CCB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2634" y="3948223"/>
                <a:ext cx="1" cy="1878418"/>
              </a:xfrm>
              <a:prstGeom prst="straightConnector1">
                <a:avLst/>
              </a:prstGeom>
              <a:ln w="12700">
                <a:prstDash val="solid"/>
                <a:headEnd type="triangle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4C403B2-96DB-4E47-90FA-DCA1BAB1B0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71781" y="4846456"/>
                <a:ext cx="1942211" cy="219"/>
              </a:xfrm>
              <a:prstGeom prst="straightConnector1">
                <a:avLst/>
              </a:prstGeom>
              <a:ln w="12700">
                <a:prstDash val="solid"/>
                <a:headEnd type="triangle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DAACD5-3D9A-A04F-A389-C5E7691DA302}"/>
                  </a:ext>
                </a:extLst>
              </p:cNvPr>
              <p:cNvSpPr txBox="1"/>
              <p:nvPr/>
            </p:nvSpPr>
            <p:spPr>
              <a:xfrm>
                <a:off x="5371618" y="4905997"/>
                <a:ext cx="2423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I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47CAB8-2B4A-B143-890E-4E057A59C20E}"/>
                  </a:ext>
                </a:extLst>
              </p:cNvPr>
              <p:cNvSpPr txBox="1"/>
              <p:nvPr/>
            </p:nvSpPr>
            <p:spPr>
              <a:xfrm>
                <a:off x="4527733" y="3923116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Q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6404BF-E8FD-0543-8603-DD69D1DFF710}"/>
                </a:ext>
              </a:extLst>
            </p:cNvPr>
            <p:cNvSpPr txBox="1"/>
            <p:nvPr/>
          </p:nvSpPr>
          <p:spPr>
            <a:xfrm>
              <a:off x="5139487" y="3739874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</a:t>
              </a:r>
              <a:r>
                <a:rPr lang="en-US" sz="1800" baseline="-250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9547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1C322D-26D6-7E42-A322-F4E0FBDD3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Leverage path diversity</a:t>
            </a:r>
          </a:p>
          <a:p>
            <a:pPr lvl="1"/>
            <a:r>
              <a:rPr lang="en-US" dirty="0"/>
              <a:t>Decrease probability of “falling into” to deep Rayleigh fade on a single link</a:t>
            </a:r>
          </a:p>
          <a:p>
            <a:pPr lvl="1"/>
            <a:endParaRPr lang="en-US" dirty="0"/>
          </a:p>
          <a:p>
            <a:r>
              <a:rPr lang="en-US" dirty="0"/>
              <a:t>Defined new “dimensions” of independent communication channels based on space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9D207B-72BE-164A-885E-34FC5528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599C2F-4969-E24B-BE7D-104D2075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Multi-Antenna Diversity: Summary</a:t>
            </a:r>
          </a:p>
        </p:txBody>
      </p:sp>
    </p:spTree>
    <p:extLst>
      <p:ext uri="{BB962C8B-B14F-4D97-AF65-F5344CB8AC3E}">
        <p14:creationId xmlns:p14="http://schemas.microsoft.com/office/powerpoint/2010/main" val="3979311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MIMO II: Spatial Multiplexing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Friday Precept: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Exploiting Doppler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6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MIMO-OFDM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64169"/>
            <a:ext cx="8763000" cy="2927839"/>
          </a:xfrm>
        </p:spPr>
        <p:txBody>
          <a:bodyPr>
            <a:normAutofit/>
          </a:bodyPr>
          <a:lstStyle/>
          <a:p>
            <a:r>
              <a:rPr lang="en-US" sz="2000" dirty="0"/>
              <a:t>Multipath fading: different effects on different frequencies</a:t>
            </a:r>
          </a:p>
          <a:p>
            <a:pPr lvl="1"/>
            <a:r>
              <a:rPr lang="en-US" sz="2000" dirty="0"/>
              <a:t>OFDM: Orthogonal Frequency Domain Multiplexing</a:t>
            </a:r>
          </a:p>
          <a:p>
            <a:pPr lvl="1"/>
            <a:r>
              <a:rPr lang="en-US" sz="2000" dirty="0"/>
              <a:t>Different subcarriers </a:t>
            </a:r>
            <a:r>
              <a:rPr lang="en-US" sz="2000" b="1" dirty="0">
                <a:solidFill>
                  <a:srgbClr val="008000"/>
                </a:solidFill>
              </a:rPr>
              <a:t>are independent </a:t>
            </a:r>
            <a:r>
              <a:rPr lang="en-US" sz="2000" dirty="0"/>
              <a:t>of each other</a:t>
            </a:r>
          </a:p>
          <a:p>
            <a:endParaRPr lang="en-US" sz="2000" dirty="0"/>
          </a:p>
          <a:p>
            <a:r>
              <a:rPr lang="en-US" sz="2000" dirty="0"/>
              <a:t>Channel model for OFDM: </a:t>
            </a:r>
            <a:r>
              <a:rPr lang="en-US" sz="2000" b="1" i="1" dirty="0">
                <a:solidFill>
                  <a:srgbClr val="0070C0"/>
                </a:solidFill>
              </a:rPr>
              <a:t>y</a:t>
            </a:r>
            <a:r>
              <a:rPr lang="en-US" sz="2000" b="1" dirty="0">
                <a:solidFill>
                  <a:srgbClr val="0070C0"/>
                </a:solidFill>
              </a:rPr>
              <a:t> = </a:t>
            </a:r>
            <a:r>
              <a:rPr lang="en-US" sz="2000" b="1" i="1" dirty="0">
                <a:solidFill>
                  <a:srgbClr val="0070C0"/>
                </a:solidFill>
              </a:rPr>
              <a:t>h</a:t>
            </a:r>
            <a:r>
              <a:rPr lang="en-US" sz="2000" b="1" dirty="0">
                <a:solidFill>
                  <a:srgbClr val="0070C0"/>
                </a:solidFill>
                <a:sym typeface="Wingdings"/>
              </a:rPr>
              <a:t>∙</a:t>
            </a:r>
            <a:r>
              <a:rPr lang="en-US" sz="2000" b="1" i="1" dirty="0">
                <a:solidFill>
                  <a:srgbClr val="0070C0"/>
                </a:solidFill>
              </a:rPr>
              <a:t>x</a:t>
            </a:r>
            <a:r>
              <a:rPr lang="en-US" sz="2000" b="1" dirty="0">
                <a:solidFill>
                  <a:srgbClr val="0070C0"/>
                </a:solidFill>
              </a:rPr>
              <a:t> + </a:t>
            </a:r>
            <a:r>
              <a:rPr lang="en-US" sz="2000" b="1" i="1" dirty="0">
                <a:solidFill>
                  <a:srgbClr val="0070C0"/>
                </a:solidFill>
              </a:rPr>
              <a:t>w</a:t>
            </a:r>
          </a:p>
          <a:p>
            <a:pPr lvl="1"/>
            <a:r>
              <a:rPr lang="en-US" sz="2000" b="1" dirty="0"/>
              <a:t>A </a:t>
            </a:r>
            <a:r>
              <a:rPr lang="en-US" sz="2000" b="1" dirty="0">
                <a:highlight>
                  <a:srgbClr val="FFFF00"/>
                </a:highlight>
              </a:rPr>
              <a:t>single complex number</a:t>
            </a:r>
            <a:r>
              <a:rPr lang="en-US" sz="2000" b="1" dirty="0"/>
              <a:t> </a:t>
            </a:r>
            <a:r>
              <a:rPr lang="en-US" sz="2000" b="1" i="1" dirty="0"/>
              <a:t>h</a:t>
            </a:r>
            <a:r>
              <a:rPr lang="en-US" sz="2000" b="1" dirty="0"/>
              <a:t> </a:t>
            </a:r>
            <a:r>
              <a:rPr lang="en-US" sz="2000" dirty="0"/>
              <a:t>captures the </a:t>
            </a:r>
            <a:r>
              <a:rPr lang="en-US" sz="2000" b="1" dirty="0">
                <a:highlight>
                  <a:srgbClr val="FFFF00"/>
                </a:highlight>
              </a:rPr>
              <a:t>effect of the channel</a:t>
            </a:r>
            <a:r>
              <a:rPr lang="en-US" sz="2000" b="1" dirty="0"/>
              <a:t> </a:t>
            </a:r>
            <a:r>
              <a:rPr lang="en-US" sz="2000" dirty="0"/>
              <a:t>on data in a particular subcarrier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For MIMO: </a:t>
            </a:r>
            <a:r>
              <a:rPr lang="en-US" sz="2000" b="1" dirty="0">
                <a:highlight>
                  <a:srgbClr val="FFFF00"/>
                </a:highlight>
              </a:rPr>
              <a:t>Think about each subcarrier,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9900"/>
                </a:solidFill>
              </a:rPr>
              <a:t>independent</a:t>
            </a:r>
            <a:r>
              <a:rPr lang="en-US" sz="2000" dirty="0"/>
              <a:t> of other subcarriers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AC0E0A-7A48-2147-A048-99A670D103E5}"/>
              </a:ext>
            </a:extLst>
          </p:cNvPr>
          <p:cNvGrpSpPr/>
          <p:nvPr/>
        </p:nvGrpSpPr>
        <p:grpSpPr>
          <a:xfrm>
            <a:off x="742564" y="1569790"/>
            <a:ext cx="7582672" cy="1729694"/>
            <a:chOff x="742564" y="1569790"/>
            <a:chExt cx="7582672" cy="17296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564" y="1569790"/>
              <a:ext cx="6943138" cy="172969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46517" y="2596138"/>
              <a:ext cx="319852" cy="31985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19066" y="2923190"/>
              <a:ext cx="319852" cy="31985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25869" y="2628287"/>
              <a:ext cx="1199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Arial Regular"/>
                </a:rPr>
                <a:t>subcarriers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A2AC0F-9AA5-E740-B28D-A5CEFC9031E0}"/>
                </a:ext>
              </a:extLst>
            </p:cNvPr>
            <p:cNvSpPr txBox="1"/>
            <p:nvPr/>
          </p:nvSpPr>
          <p:spPr>
            <a:xfrm>
              <a:off x="1427693" y="2801397"/>
              <a:ext cx="102143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0">
                  <a:latin typeface="Arial" charset="0"/>
                  <a:ea typeface="Arial" charset="0"/>
                  <a:cs typeface="Arial" charset="0"/>
                </a:rPr>
                <a:t>Symbols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2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577FA-9E9F-6547-AA51-463EF8F60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Today: Diversity in Space</a:t>
            </a:r>
          </a:p>
          <a:p>
            <a:pPr marL="914400" lvl="1" indent="-514350"/>
            <a:r>
              <a:rPr lang="en-US" sz="2400" dirty="0"/>
              <a:t>Receive Diversity</a:t>
            </a:r>
          </a:p>
          <a:p>
            <a:pPr marL="914400" lvl="1" indent="-514350"/>
            <a:r>
              <a:rPr lang="en-US" sz="2400" dirty="0"/>
              <a:t>Transmit Diversity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Multiplexing in Space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Next time: Interference Alignment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F20D3-DC0E-0841-A19F-645C3B7B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9670A-85D2-A549-ABCC-91ACC673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53969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2F9702-F173-8F41-9DB1-8462BA064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>
                <a:highlight>
                  <a:srgbClr val="FFFF00"/>
                </a:highlight>
              </a:rPr>
              <a:t>Multi-Antenna</a:t>
            </a:r>
            <a:r>
              <a:rPr lang="en-US" sz="2400" dirty="0"/>
              <a:t> Access Points (APs), especially 802.11n,ac: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en-US" sz="2400" b="1" dirty="0">
                <a:highlight>
                  <a:srgbClr val="FFFF00"/>
                </a:highlight>
              </a:rPr>
              <a:t>Multiple APs</a:t>
            </a:r>
            <a:r>
              <a:rPr lang="en-US" sz="2400" dirty="0"/>
              <a:t> cooperating with each other: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highlight>
                <a:srgbClr val="FFFF00"/>
              </a:highlight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en-US" sz="2400" b="1" dirty="0">
                <a:highlight>
                  <a:srgbClr val="FFFF00"/>
                </a:highlight>
              </a:rPr>
              <a:t>Distributed Antenna</a:t>
            </a:r>
            <a:r>
              <a:rPr lang="en-US" sz="2400" dirty="0"/>
              <a:t> systems, separating antenna from AP: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F67DF-E585-AB4E-B2C8-C61CA86C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A6D4AC-3306-B54E-BDFB-CC07C924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Diversity: Motivation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1ACB26-170A-2245-9825-650EFA8D77C0}"/>
              </a:ext>
            </a:extLst>
          </p:cNvPr>
          <p:cNvGrpSpPr/>
          <p:nvPr/>
        </p:nvGrpSpPr>
        <p:grpSpPr>
          <a:xfrm>
            <a:off x="2760512" y="3717249"/>
            <a:ext cx="3546776" cy="728896"/>
            <a:chOff x="4090821" y="2085599"/>
            <a:chExt cx="3546776" cy="7288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AE30F9C-DE96-D041-92D4-DA773938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90821" y="2088024"/>
              <a:ext cx="561927" cy="5956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F05829-5D36-6E49-87D8-9188DC706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75670" y="2085599"/>
              <a:ext cx="561927" cy="595632"/>
            </a:xfrm>
            <a:prstGeom prst="rect">
              <a:avLst/>
            </a:prstGeom>
          </p:spPr>
        </p:pic>
        <p:cxnSp>
          <p:nvCxnSpPr>
            <p:cNvPr id="15" name="Straight Connector 4">
              <a:extLst>
                <a:ext uri="{FF2B5EF4-FFF2-40B4-BE49-F238E27FC236}">
                  <a16:creationId xmlns:a16="http://schemas.microsoft.com/office/drawing/2014/main" id="{BF077A39-EF58-154E-B03D-CEAA1EA1C4EF}"/>
                </a:ext>
              </a:extLst>
            </p:cNvPr>
            <p:cNvCxnSpPr>
              <a:cxnSpLocks/>
              <a:stCxn id="8" idx="3"/>
              <a:endCxn id="12" idx="1"/>
            </p:cNvCxnSpPr>
            <p:nvPr/>
          </p:nvCxnSpPr>
          <p:spPr>
            <a:xfrm flipV="1">
              <a:off x="4652748" y="2383415"/>
              <a:ext cx="2422922" cy="242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221AD8-C759-324C-B6D6-1C9D2F14F810}"/>
                </a:ext>
              </a:extLst>
            </p:cNvPr>
            <p:cNvSpPr txBox="1"/>
            <p:nvPr/>
          </p:nvSpPr>
          <p:spPr>
            <a:xfrm>
              <a:off x="4939416" y="2414385"/>
              <a:ext cx="1841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Times" pitchFamily="2" charset="0"/>
                  <a:cs typeface="Minion Pro"/>
                </a:rPr>
                <a:t>Wired</a:t>
              </a:r>
              <a:r>
                <a:rPr lang="en-US" b="0" dirty="0">
                  <a:latin typeface="Times" pitchFamily="2" charset="0"/>
                  <a:cs typeface="Minion Pro"/>
                </a:rPr>
                <a:t> </a:t>
              </a:r>
              <a:r>
                <a:rPr lang="en-US" sz="2000" b="0" dirty="0">
                  <a:latin typeface="Times" pitchFamily="2" charset="0"/>
                  <a:cs typeface="Minion Pro"/>
                </a:rPr>
                <a:t>backhaul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1986B9-295F-1342-87EC-AE3996EDDD12}"/>
              </a:ext>
            </a:extLst>
          </p:cNvPr>
          <p:cNvGrpSpPr/>
          <p:nvPr/>
        </p:nvGrpSpPr>
        <p:grpSpPr>
          <a:xfrm>
            <a:off x="2170646" y="2110338"/>
            <a:ext cx="4413866" cy="841776"/>
            <a:chOff x="2023718" y="2849302"/>
            <a:chExt cx="4413866" cy="84177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EDE3D7-D661-0940-8CC4-55EB70DC2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3718" y="2849303"/>
              <a:ext cx="1081721" cy="8417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ABD565-C22E-3A46-9058-E88903319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83471" y="2849303"/>
              <a:ext cx="841775" cy="84177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1A50EF-60D2-BA4E-A964-C4E9D1B2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03278" y="2849302"/>
              <a:ext cx="1134306" cy="84177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0E0D33A-5707-B848-8CEA-C33950FEA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0298" y="5025238"/>
            <a:ext cx="3529433" cy="155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7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4E83E7-D854-6342-9D69-A5E96A39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1"/>
            <a:ext cx="8763000" cy="1111204"/>
          </a:xfrm>
        </p:spPr>
        <p:txBody>
          <a:bodyPr>
            <a:normAutofit/>
          </a:bodyPr>
          <a:lstStyle/>
          <a:p>
            <a:r>
              <a:rPr lang="en-US" sz="2000" dirty="0"/>
              <a:t>Typical outdoor </a:t>
            </a:r>
            <a:r>
              <a:rPr lang="en-US" sz="2000" b="1" dirty="0"/>
              <a:t>multipath propagation environment</a:t>
            </a:r>
            <a:r>
              <a:rPr lang="en-US" sz="2000" dirty="0"/>
              <a:t>, channel </a:t>
            </a:r>
            <a:r>
              <a:rPr lang="en-US" sz="2000" b="1" i="1" dirty="0"/>
              <a:t>h</a:t>
            </a:r>
            <a:endParaRPr lang="en-US" sz="2000" b="1" baseline="-25000" dirty="0">
              <a:highlight>
                <a:srgbClr val="FFFF00"/>
              </a:highlight>
            </a:endParaRPr>
          </a:p>
          <a:p>
            <a:endParaRPr lang="en-US" sz="2000" dirty="0"/>
          </a:p>
          <a:p>
            <a:r>
              <a:rPr lang="en-US" sz="2000" b="1" dirty="0"/>
              <a:t>On </a:t>
            </a:r>
            <a:r>
              <a:rPr lang="en-US" sz="2000" b="1" dirty="0">
                <a:highlight>
                  <a:srgbClr val="FFFF00"/>
                </a:highlight>
              </a:rPr>
              <a:t>one link</a:t>
            </a:r>
            <a:r>
              <a:rPr lang="en-US" sz="2000" b="1" dirty="0"/>
              <a:t> each </a:t>
            </a:r>
            <a:r>
              <a:rPr lang="en-US" sz="2000" b="1" dirty="0">
                <a:highlight>
                  <a:srgbClr val="FFFF00"/>
                </a:highlight>
              </a:rPr>
              <a:t>subcarrier’s power level</a:t>
            </a:r>
            <a:r>
              <a:rPr lang="en-US" sz="2000" b="1" dirty="0"/>
              <a:t> </a:t>
            </a:r>
            <a:r>
              <a:rPr lang="en-US" sz="2000" dirty="0"/>
              <a:t>experiences </a:t>
            </a:r>
            <a:r>
              <a:rPr lang="en-US" sz="2000" b="1" dirty="0">
                <a:solidFill>
                  <a:srgbClr val="0070C0"/>
                </a:solidFill>
              </a:rPr>
              <a:t>Rayleigh fading: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A2F18-9B79-5947-A169-32AB28C7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0997B5-C9EE-4041-838A-C89EB2E8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Fast Fading</a:t>
            </a:r>
          </a:p>
        </p:txBody>
      </p:sp>
      <p:pic>
        <p:nvPicPr>
          <p:cNvPr id="5" name="Picture 3" descr="F5_15">
            <a:extLst>
              <a:ext uri="{FF2B5EF4-FFF2-40B4-BE49-F238E27FC236}">
                <a16:creationId xmlns:a16="http://schemas.microsoft.com/office/drawing/2014/main" id="{E2BD7A43-D64A-1D4C-A0BE-376B9E125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0" t="12886" b="4775"/>
          <a:stretch/>
        </p:blipFill>
        <p:spPr bwMode="auto">
          <a:xfrm>
            <a:off x="1380909" y="2637076"/>
            <a:ext cx="6305981" cy="39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8C213C-56E3-AF44-B3A9-1F775A330A3D}"/>
                  </a:ext>
                </a:extLst>
              </p:cNvPr>
              <p:cNvSpPr txBox="1"/>
              <p:nvPr/>
            </p:nvSpPr>
            <p:spPr>
              <a:xfrm>
                <a:off x="1281919" y="2729174"/>
                <a:ext cx="651268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𝒉</m:t>
                              </m:r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8C213C-56E3-AF44-B3A9-1F775A330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919" y="2729174"/>
                <a:ext cx="651268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1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80EDF-C3CF-1B4E-A9E5-C5731BFF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68C641-9D23-FF48-A2D9-6E09F401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Uncorrelated Rayleigh Fading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EA44B-9C87-AB42-A8A3-BA015AF9C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1" t="3826" r="6908"/>
          <a:stretch/>
        </p:blipFill>
        <p:spPr>
          <a:xfrm>
            <a:off x="1593532" y="2723464"/>
            <a:ext cx="6255068" cy="352055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F0B13A4-3A67-8C45-832D-5C9B214E752F}"/>
              </a:ext>
            </a:extLst>
          </p:cNvPr>
          <p:cNvSpPr txBox="1">
            <a:spLocks/>
          </p:cNvSpPr>
          <p:nvPr/>
        </p:nvSpPr>
        <p:spPr>
          <a:xfrm>
            <a:off x="152400" y="1447800"/>
            <a:ext cx="8763000" cy="11506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Suppose </a:t>
            </a:r>
            <a:r>
              <a:rPr lang="en-US" sz="2000" b="1" dirty="0"/>
              <a:t>two antennas,</a:t>
            </a:r>
            <a:r>
              <a:rPr lang="en-US" sz="2000" b="0" dirty="0"/>
              <a:t> separated by distance </a:t>
            </a:r>
            <a:r>
              <a:rPr lang="en-US" sz="2000" b="1" i="1" dirty="0">
                <a:highlight>
                  <a:srgbClr val="FFFF00"/>
                </a:highlight>
              </a:rPr>
              <a:t>d</a:t>
            </a:r>
            <a:r>
              <a:rPr lang="en-US" sz="2000" b="1" baseline="-25000" dirty="0">
                <a:highlight>
                  <a:srgbClr val="FFFF00"/>
                </a:highlight>
              </a:rPr>
              <a:t>12</a:t>
            </a:r>
          </a:p>
          <a:p>
            <a:endParaRPr lang="en-US" sz="2000" b="0" dirty="0"/>
          </a:p>
          <a:p>
            <a:r>
              <a:rPr lang="en-US" sz="2000" b="1" dirty="0"/>
              <a:t>Channels</a:t>
            </a:r>
            <a:r>
              <a:rPr lang="en-US" sz="2000" b="0" dirty="0"/>
              <a:t> from </a:t>
            </a:r>
            <a:r>
              <a:rPr lang="en-US" sz="2000" b="1" dirty="0"/>
              <a:t>each</a:t>
            </a:r>
            <a:r>
              <a:rPr lang="en-US" sz="2000" b="0" dirty="0"/>
              <a:t> to a </a:t>
            </a:r>
            <a:r>
              <a:rPr lang="en-US" sz="2000" spc="-150" dirty="0"/>
              <a:t>distant</a:t>
            </a:r>
            <a:r>
              <a:rPr lang="en-US" sz="2000" b="0" spc="-150" dirty="0"/>
              <a:t> </a:t>
            </a:r>
            <a:r>
              <a:rPr lang="en-US" sz="2000" b="1" spc="-150" dirty="0"/>
              <a:t>third</a:t>
            </a:r>
            <a:r>
              <a:rPr lang="en-US" sz="2000" b="0" spc="-150" dirty="0"/>
              <a:t> </a:t>
            </a:r>
            <a:r>
              <a:rPr lang="en-US" sz="2000" spc="-150" dirty="0"/>
              <a:t>antenna</a:t>
            </a:r>
            <a:r>
              <a:rPr lang="en-US" sz="2000" b="0" spc="-150" dirty="0"/>
              <a:t> </a:t>
            </a:r>
            <a:r>
              <a:rPr lang="en-US" sz="2000" b="0" dirty="0"/>
              <a:t>(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en-US" sz="2000" dirty="0"/>
              <a:t>, </a:t>
            </a:r>
            <a:r>
              <a:rPr lang="en-US" sz="2000" i="1" dirty="0">
                <a:solidFill>
                  <a:srgbClr val="0070C0"/>
                </a:solidFill>
              </a:rPr>
              <a:t>h</a:t>
            </a:r>
            <a:r>
              <a:rPr lang="en-US" sz="2000" baseline="-25000" dirty="0">
                <a:solidFill>
                  <a:srgbClr val="0070C0"/>
                </a:solidFill>
              </a:rPr>
              <a:t>23</a:t>
            </a:r>
            <a:r>
              <a:rPr lang="en-US" sz="2000" b="0" dirty="0"/>
              <a:t>) can be </a:t>
            </a:r>
            <a:r>
              <a:rPr lang="en-US" sz="2000" i="1" dirty="0"/>
              <a:t>uncorrelated</a:t>
            </a:r>
          </a:p>
          <a:p>
            <a:pPr lvl="1"/>
            <a:r>
              <a:rPr lang="en-US" sz="1800" b="0" dirty="0"/>
              <a:t>Fading happens at different times with </a:t>
            </a:r>
            <a:r>
              <a:rPr lang="en-US" sz="1800" dirty="0">
                <a:highlight>
                  <a:srgbClr val="FFFF00"/>
                </a:highlight>
              </a:rPr>
              <a:t>no bias for a simultaneous fade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3AAEFC-4A66-0644-A3A6-ECC0E9687077}"/>
                  </a:ext>
                </a:extLst>
              </p:cNvPr>
              <p:cNvSpPr txBox="1"/>
              <p:nvPr/>
            </p:nvSpPr>
            <p:spPr>
              <a:xfrm>
                <a:off x="775720" y="2852429"/>
                <a:ext cx="1230913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latin typeface="Cambria Math" panose="02040503050406030204" pitchFamily="18" charset="0"/>
                          <a:cs typeface="Arial" charset="0"/>
                        </a:rPr>
                        <m:t>,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3AAEFC-4A66-0644-A3A6-ECC0E9687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20" y="2852429"/>
                <a:ext cx="1230913" cy="3441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29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74E83E7-D854-6342-9D69-A5E96A3906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512874"/>
                <a:ext cx="8763000" cy="2964125"/>
              </a:xfrm>
            </p:spPr>
            <p:txBody>
              <a:bodyPr/>
              <a:lstStyle/>
              <a:p>
                <a:r>
                  <a:rPr lang="en-US" sz="2400" b="1" dirty="0"/>
                  <a:t>Channels</a:t>
                </a:r>
                <a:r>
                  <a:rPr lang="en-US" sz="2400" dirty="0"/>
                  <a:t> from </a:t>
                </a:r>
                <a:r>
                  <a:rPr lang="en-US" sz="2400" b="1" dirty="0"/>
                  <a:t>each antenna</a:t>
                </a:r>
                <a:r>
                  <a:rPr lang="en-US" sz="2400" dirty="0"/>
                  <a:t> (</a:t>
                </a:r>
                <a:r>
                  <a:rPr lang="en-US" sz="24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13</a:t>
                </a:r>
                <a:r>
                  <a:rPr lang="en-US" sz="2400" dirty="0"/>
                  <a:t>, </a:t>
                </a:r>
                <a:r>
                  <a:rPr lang="en-US" sz="2400" b="1" i="1" dirty="0">
                    <a:solidFill>
                      <a:srgbClr val="0070C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0070C0"/>
                    </a:solidFill>
                  </a:rPr>
                  <a:t>23</a:t>
                </a:r>
                <a:r>
                  <a:rPr lang="en-US" sz="2400" dirty="0"/>
                  <a:t>) to a </a:t>
                </a:r>
                <a:r>
                  <a:rPr lang="en-US" sz="2400" b="1" dirty="0"/>
                  <a:t>third</a:t>
                </a:r>
                <a:r>
                  <a:rPr lang="en-US" sz="2400" dirty="0"/>
                  <a:t> antenna</a:t>
                </a:r>
                <a:endParaRPr lang="en-US" dirty="0"/>
              </a:p>
              <a:p>
                <a:pPr lvl="1"/>
                <a:r>
                  <a:rPr lang="en-US" dirty="0"/>
                  <a:t>Channels are </a:t>
                </a:r>
                <a:r>
                  <a:rPr lang="en-US" b="1" dirty="0">
                    <a:highlight>
                      <a:srgbClr val="FFFF00"/>
                    </a:highlight>
                  </a:rPr>
                  <a:t>uncorrelated</a:t>
                </a:r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Channels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highlight>
                      <a:srgbClr val="FFFF00"/>
                    </a:highlight>
                  </a:rPr>
                  <a:t>correlated,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fade together </a:t>
                </a:r>
                <a:r>
                  <a:rPr lang="en-US" dirty="0"/>
                  <a:t>when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sz="2400" dirty="0"/>
              </a:p>
              <a:p>
                <a:r>
                  <a:rPr lang="en-US" sz="2400" dirty="0"/>
                  <a:t>This </a:t>
                </a:r>
                <a:r>
                  <a:rPr lang="en-US" sz="2400" b="1" i="1" dirty="0"/>
                  <a:t>correlation distance</a:t>
                </a:r>
                <a:r>
                  <a:rPr lang="en-US" sz="2400" dirty="0"/>
                  <a:t> depends on the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radio environment </a:t>
                </a:r>
                <a:r>
                  <a:rPr lang="en-US" sz="2400" dirty="0"/>
                  <a:t>around the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pair of antennas</a:t>
                </a:r>
              </a:p>
              <a:p>
                <a:pPr lvl="1"/>
                <a:r>
                  <a:rPr lang="en-US" sz="2400" dirty="0"/>
                  <a:t>Increases, </a:t>
                </a:r>
                <a:r>
                  <a:rPr lang="en-US" sz="2400" i="1" dirty="0"/>
                  <a:t>e.g., </a:t>
                </a:r>
                <a:r>
                  <a:rPr lang="en-US" sz="2400" dirty="0"/>
                  <a:t>atop cellular phone tower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74E83E7-D854-6342-9D69-A5E96A3906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512874"/>
                <a:ext cx="8763000" cy="2964125"/>
              </a:xfrm>
              <a:blipFill>
                <a:blip r:embed="rId3"/>
                <a:stretch>
                  <a:fillRect l="-1739" t="-4274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A2F18-9B79-5947-A169-32AB28C7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0997B5-C9EE-4041-838A-C89EB2E8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When is Fading Uncorrelated, and Why?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8409FB9-F3AE-4C40-BFDF-86D52D1BE3FC}"/>
              </a:ext>
            </a:extLst>
          </p:cNvPr>
          <p:cNvSpPr/>
          <p:nvPr/>
        </p:nvSpPr>
        <p:spPr>
          <a:xfrm>
            <a:off x="1629619" y="2195352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84FD8F3-E913-5B4C-BCFC-EE70245FD87C}"/>
              </a:ext>
            </a:extLst>
          </p:cNvPr>
          <p:cNvSpPr/>
          <p:nvPr/>
        </p:nvSpPr>
        <p:spPr>
          <a:xfrm>
            <a:off x="6571106" y="1851892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73EBC56-EF09-AC4E-BA79-F099A6C90C04}"/>
              </a:ext>
            </a:extLst>
          </p:cNvPr>
          <p:cNvSpPr/>
          <p:nvPr/>
        </p:nvSpPr>
        <p:spPr>
          <a:xfrm>
            <a:off x="12203327" y="145629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118EDF3-20EC-1144-BF6E-076C111AA2B0}"/>
              </a:ext>
            </a:extLst>
          </p:cNvPr>
          <p:cNvSpPr/>
          <p:nvPr/>
        </p:nvSpPr>
        <p:spPr>
          <a:xfrm>
            <a:off x="6900575" y="2536722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A95E72-737B-8A4A-99E5-5237F0EE9863}"/>
              </a:ext>
            </a:extLst>
          </p:cNvPr>
          <p:cNvCxnSpPr/>
          <p:nvPr/>
        </p:nvCxnSpPr>
        <p:spPr>
          <a:xfrm>
            <a:off x="6817780" y="2023622"/>
            <a:ext cx="206132" cy="396746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6B70A3-B3B1-F245-9B7E-BB7AC8016B0E}"/>
              </a:ext>
            </a:extLst>
          </p:cNvPr>
          <p:cNvCxnSpPr>
            <a:cxnSpLocks/>
          </p:cNvCxnSpPr>
          <p:nvPr/>
        </p:nvCxnSpPr>
        <p:spPr>
          <a:xfrm>
            <a:off x="1947211" y="2367082"/>
            <a:ext cx="4552265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5A764E-6851-EE46-B322-9A808F2BBB32}"/>
                  </a:ext>
                </a:extLst>
              </p:cNvPr>
              <p:cNvSpPr txBox="1"/>
              <p:nvPr/>
            </p:nvSpPr>
            <p:spPr>
              <a:xfrm>
                <a:off x="3751196" y="1955772"/>
                <a:ext cx="698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5A764E-6851-EE46-B322-9A808F2BB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96" y="1955772"/>
                <a:ext cx="69833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317FA8-DDFB-B84F-87EE-B8838F8C5A1D}"/>
                  </a:ext>
                </a:extLst>
              </p:cNvPr>
              <p:cNvSpPr txBox="1"/>
              <p:nvPr/>
            </p:nvSpPr>
            <p:spPr>
              <a:xfrm>
                <a:off x="6957102" y="1898457"/>
                <a:ext cx="6269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317FA8-DDFB-B84F-87EE-B8838F8C5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102" y="1898457"/>
                <a:ext cx="62696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0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49934</TotalTime>
  <Words>1550</Words>
  <Application>Microsoft Macintosh PowerPoint</Application>
  <PresentationFormat>On-screen Show (4:3)</PresentationFormat>
  <Paragraphs>394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ＭＳ Ｐゴシック</vt:lpstr>
      <vt:lpstr>Arial</vt:lpstr>
      <vt:lpstr>Arial Regular</vt:lpstr>
      <vt:lpstr>Calibri</vt:lpstr>
      <vt:lpstr>Cambria Math</vt:lpstr>
      <vt:lpstr>Corbel</vt:lpstr>
      <vt:lpstr>Courier New</vt:lpstr>
      <vt:lpstr>Mangal</vt:lpstr>
      <vt:lpstr>Minion Pro</vt:lpstr>
      <vt:lpstr>Times</vt:lpstr>
      <vt:lpstr>Times New Roman</vt:lpstr>
      <vt:lpstr>Wingdings</vt:lpstr>
      <vt:lpstr>1_Office Theme</vt:lpstr>
      <vt:lpstr>MIMO I: Spatial Diversity</vt:lpstr>
      <vt:lpstr>What is MIMO, and why?</vt:lpstr>
      <vt:lpstr>Many Uses of MIMO</vt:lpstr>
      <vt:lpstr>MIMO-OFDM</vt:lpstr>
      <vt:lpstr>Plan</vt:lpstr>
      <vt:lpstr>Path Diversity: Motivation</vt:lpstr>
      <vt:lpstr>Review: Fast Fading</vt:lpstr>
      <vt:lpstr>Uncorrelated Rayleigh Fading</vt:lpstr>
      <vt:lpstr>When is Fading Uncorrelated, and Why?</vt:lpstr>
      <vt:lpstr>Plan</vt:lpstr>
      <vt:lpstr>  Channel Model for Receive Diversity</vt:lpstr>
      <vt:lpstr>Selection Diversity</vt:lpstr>
      <vt:lpstr>Selection Diversity: Performance Improvement</vt:lpstr>
      <vt:lpstr>Leveraging All Receive Antennas</vt:lpstr>
      <vt:lpstr>How to Choose Weights?</vt:lpstr>
      <vt:lpstr>MRC: Performance Improvement</vt:lpstr>
      <vt:lpstr>Selection Diversity, in Frequency</vt:lpstr>
      <vt:lpstr>MRC’s Capacity Increase</vt:lpstr>
      <vt:lpstr>Plan</vt:lpstr>
      <vt:lpstr>An Aside: Radio Channels are “Reciprocal”</vt:lpstr>
      <vt:lpstr>Transmit Diversity: Motivation</vt:lpstr>
      <vt:lpstr>Transmit Beamforming: Motivation</vt:lpstr>
      <vt:lpstr>Transmit Beamforming</vt:lpstr>
      <vt:lpstr>Plan</vt:lpstr>
      <vt:lpstr>Alamouti Scheme: Motivation</vt:lpstr>
      <vt:lpstr>Alamouti Scheme</vt:lpstr>
      <vt:lpstr>Alamouti Receiver Processing</vt:lpstr>
      <vt:lpstr>Intuition for Alamouti Receiver Processing</vt:lpstr>
      <vt:lpstr>Alamouti: Impact of Phase Rotations</vt:lpstr>
      <vt:lpstr>Alamouti: Receiver-Side Picture</vt:lpstr>
      <vt:lpstr>Alamouti: Interpretation</vt:lpstr>
      <vt:lpstr>Alamouti: Performance</vt:lpstr>
      <vt:lpstr>Multi-Antenna Diversity: Summary</vt:lpstr>
      <vt:lpstr>PowerPoint Presentation</vt:lpstr>
    </vt:vector>
  </TitlesOfParts>
  <Company>Princeton University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3437</cp:revision>
  <cp:lastPrinted>2018-04-01T18:39:47Z</cp:lastPrinted>
  <dcterms:created xsi:type="dcterms:W3CDTF">2013-10-08T01:49:25Z</dcterms:created>
  <dcterms:modified xsi:type="dcterms:W3CDTF">2018-04-10T19:55:00Z</dcterms:modified>
</cp:coreProperties>
</file>