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" ContentType="image/tiff"/>
  <Default Extension="gif" ContentType="image/gif"/>
  <Default Extension="vml" ContentType="application/vnd.openxmlformats-officedocument.vmlDrawing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3" r:id="rId1"/>
  </p:sldMasterIdLst>
  <p:notesMasterIdLst>
    <p:notesMasterId r:id="rId46"/>
  </p:notesMasterIdLst>
  <p:handoutMasterIdLst>
    <p:handoutMasterId r:id="rId47"/>
  </p:handoutMasterIdLst>
  <p:sldIdLst>
    <p:sldId id="388" r:id="rId2"/>
    <p:sldId id="871" r:id="rId3"/>
    <p:sldId id="319" r:id="rId4"/>
    <p:sldId id="302" r:id="rId5"/>
    <p:sldId id="835" r:id="rId6"/>
    <p:sldId id="836" r:id="rId7"/>
    <p:sldId id="888" r:id="rId8"/>
    <p:sldId id="878" r:id="rId9"/>
    <p:sldId id="879" r:id="rId10"/>
    <p:sldId id="880" r:id="rId11"/>
    <p:sldId id="881" r:id="rId12"/>
    <p:sldId id="886" r:id="rId13"/>
    <p:sldId id="887" r:id="rId14"/>
    <p:sldId id="889" r:id="rId15"/>
    <p:sldId id="323" r:id="rId16"/>
    <p:sldId id="321" r:id="rId17"/>
    <p:sldId id="320" r:id="rId18"/>
    <p:sldId id="325" r:id="rId19"/>
    <p:sldId id="738" r:id="rId20"/>
    <p:sldId id="741" r:id="rId21"/>
    <p:sldId id="893" r:id="rId22"/>
    <p:sldId id="740" r:id="rId23"/>
    <p:sldId id="748" r:id="rId24"/>
    <p:sldId id="746" r:id="rId25"/>
    <p:sldId id="305" r:id="rId26"/>
    <p:sldId id="326" r:id="rId27"/>
    <p:sldId id="306" r:id="rId28"/>
    <p:sldId id="307" r:id="rId29"/>
    <p:sldId id="743" r:id="rId30"/>
    <p:sldId id="891" r:id="rId31"/>
    <p:sldId id="892" r:id="rId32"/>
    <p:sldId id="317" r:id="rId33"/>
    <p:sldId id="899" r:id="rId34"/>
    <p:sldId id="894" r:id="rId35"/>
    <p:sldId id="895" r:id="rId36"/>
    <p:sldId id="896" r:id="rId37"/>
    <p:sldId id="897" r:id="rId38"/>
    <p:sldId id="756" r:id="rId39"/>
    <p:sldId id="898" r:id="rId40"/>
    <p:sldId id="758" r:id="rId41"/>
    <p:sldId id="760" r:id="rId42"/>
    <p:sldId id="890" r:id="rId43"/>
    <p:sldId id="312" r:id="rId44"/>
    <p:sldId id="594" r:id="rId45"/>
  </p:sldIdLst>
  <p:sldSz cx="9144000" cy="6858000" type="screen4x3"/>
  <p:notesSz cx="9601200" cy="73152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5pPr>
    <a:lvl6pPr marL="2286000" algn="l" defTabSz="457200" rtl="0" eaLnBrk="1" latinLnBrk="0" hangingPunct="1"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6pPr>
    <a:lvl7pPr marL="2743200" algn="l" defTabSz="457200" rtl="0" eaLnBrk="1" latinLnBrk="0" hangingPunct="1"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7pPr>
    <a:lvl8pPr marL="3200400" algn="l" defTabSz="457200" rtl="0" eaLnBrk="1" latinLnBrk="0" hangingPunct="1"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8pPr>
    <a:lvl9pPr marL="3657600" algn="l" defTabSz="457200" rtl="0" eaLnBrk="1" latinLnBrk="0" hangingPunct="1"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009900"/>
    <a:srgbClr val="92D050"/>
    <a:srgbClr val="FFCC99"/>
    <a:srgbClr val="FF3300"/>
    <a:srgbClr val="CCFFFF"/>
    <a:srgbClr val="0000FF"/>
    <a:srgbClr val="FFCC00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255" autoAdjust="0"/>
    <p:restoredTop sz="88186" autoAdjust="0"/>
  </p:normalViewPr>
  <p:slideViewPr>
    <p:cSldViewPr snapToGrid="0">
      <p:cViewPr varScale="1">
        <p:scale>
          <a:sx n="143" d="100"/>
          <a:sy n="143" d="100"/>
        </p:scale>
        <p:origin x="248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20"/>
    </p:cViewPr>
  </p:outlineViewPr>
  <p:notesTextViewPr>
    <p:cViewPr>
      <p:scale>
        <a:sx n="105" d="100"/>
        <a:sy n="105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38405" cy="3840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image" Target="../media/image18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image" Target="../media/image18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19.emf"/><Relationship Id="rId1" Type="http://schemas.openxmlformats.org/officeDocument/2006/relationships/image" Target="../media/image20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image" Target="../media/image2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160937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5" tIns="48322" rIns="96645" bIns="48322" numCol="1" anchor="t" anchorCtr="0" compatLnSpc="1">
            <a:prstTxWarp prst="textNoShape">
              <a:avLst/>
            </a:prstTxWarp>
          </a:bodyPr>
          <a:lstStyle>
            <a:lvl1pPr algn="l" defTabSz="966788">
              <a:defRPr sz="1300">
                <a:latin typeface="Courier New" pitchFamily="-107" charset="0"/>
              </a:defRPr>
            </a:lvl1pPr>
          </a:lstStyle>
          <a:p>
            <a:pPr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440265" y="0"/>
            <a:ext cx="4160936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5" tIns="48322" rIns="96645" bIns="48322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Courier New" pitchFamily="-107" charset="0"/>
              </a:defRPr>
            </a:lvl1pPr>
          </a:lstStyle>
          <a:p>
            <a:pPr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1065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949924"/>
            <a:ext cx="4160937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5" tIns="48322" rIns="96645" bIns="48322" numCol="1" anchor="b" anchorCtr="0" compatLnSpc="1">
            <a:prstTxWarp prst="textNoShape">
              <a:avLst/>
            </a:prstTxWarp>
          </a:bodyPr>
          <a:lstStyle>
            <a:lvl1pPr algn="l" defTabSz="966788">
              <a:defRPr sz="1300">
                <a:latin typeface="Courier New" pitchFamily="-107" charset="0"/>
              </a:defRPr>
            </a:lvl1pPr>
          </a:lstStyle>
          <a:p>
            <a:pPr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1065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440265" y="6949924"/>
            <a:ext cx="4160936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5" tIns="48322" rIns="96645" bIns="48322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Courier New" pitchFamily="-107" charset="0"/>
              </a:defRPr>
            </a:lvl1pPr>
          </a:lstStyle>
          <a:p>
            <a:pPr>
              <a:defRPr/>
            </a:pPr>
            <a:fld id="{227F3E45-4A14-2D47-8F04-4BB42089EFB5}" type="slidenum">
              <a:rPr lang="en-US">
                <a:latin typeface="Arial" charset="0"/>
              </a:rPr>
              <a:pPr>
                <a:defRPr/>
              </a:pPr>
              <a:t>‹#›</a:t>
            </a:fld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95706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160937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8" tIns="47869" rIns="95738" bIns="47869" numCol="1" anchor="t" anchorCtr="0" compatLnSpc="1">
            <a:prstTxWarp prst="textNoShape">
              <a:avLst/>
            </a:prstTxWarp>
          </a:bodyPr>
          <a:lstStyle>
            <a:lvl1pPr algn="l" defTabSz="957263">
              <a:defRPr sz="1300" b="0">
                <a:latin typeface="Times New Roman" pitchFamily="-10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61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438180" y="0"/>
            <a:ext cx="4160937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8" tIns="47869" rIns="95738" bIns="47869" numCol="1" anchor="t" anchorCtr="0" compatLnSpc="1">
            <a:prstTxWarp prst="textNoShape">
              <a:avLst/>
            </a:prstTxWarp>
          </a:bodyPr>
          <a:lstStyle>
            <a:lvl1pPr algn="r" defTabSz="957263">
              <a:defRPr sz="1300" b="0">
                <a:latin typeface="Times New Roman" pitchFamily="-10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971800" y="549275"/>
            <a:ext cx="3657600" cy="2743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61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60538" y="3474963"/>
            <a:ext cx="7680127" cy="3291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8" tIns="47869" rIns="95738" bIns="4786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761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948715"/>
            <a:ext cx="4160937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8" tIns="47869" rIns="95738" bIns="47869" numCol="1" anchor="b" anchorCtr="0" compatLnSpc="1">
            <a:prstTxWarp prst="textNoShape">
              <a:avLst/>
            </a:prstTxWarp>
          </a:bodyPr>
          <a:lstStyle>
            <a:lvl1pPr algn="l" defTabSz="957263">
              <a:defRPr sz="1300" b="0">
                <a:latin typeface="Times New Roman" pitchFamily="-10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61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438180" y="6948715"/>
            <a:ext cx="4160937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8" tIns="47869" rIns="95738" bIns="47869" numCol="1" anchor="b" anchorCtr="0" compatLnSpc="1">
            <a:prstTxWarp prst="textNoShape">
              <a:avLst/>
            </a:prstTxWarp>
          </a:bodyPr>
          <a:lstStyle>
            <a:lvl1pPr algn="r" defTabSz="957263">
              <a:defRPr sz="1300" b="0">
                <a:latin typeface="Times New Roman" pitchFamily="-107" charset="0"/>
              </a:defRPr>
            </a:lvl1pPr>
          </a:lstStyle>
          <a:p>
            <a:pPr>
              <a:defRPr/>
            </a:pPr>
            <a:fld id="{B069701C-02A1-CE43-ADB4-E98A80C283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1505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pitchFamily="-107" charset="-128"/>
        <a:cs typeface="ＭＳ Ｐゴシック" pitchFamily="-107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2960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616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6146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9301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26092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52028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6179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23339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5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5438775" y="6948488"/>
            <a:ext cx="4160838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endParaRPr lang="en-US" altLang="x-none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de-AT" altLang="x-none"/>
          </a:p>
        </p:txBody>
      </p:sp>
    </p:spTree>
    <p:extLst>
      <p:ext uri="{BB962C8B-B14F-4D97-AF65-F5344CB8AC3E}">
        <p14:creationId xmlns:p14="http://schemas.microsoft.com/office/powerpoint/2010/main" val="216308612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12346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6306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79655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96255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87970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03681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0454803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14912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43961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82739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92692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28451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8631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36519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78068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68480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20576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05386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14312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14252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1503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64969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78664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1288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5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5438775" y="6948488"/>
            <a:ext cx="4160838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endParaRPr lang="en-US" altLang="x-none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de-AT" altLang="x-none" b="1" dirty="0"/>
          </a:p>
        </p:txBody>
      </p:sp>
    </p:spTree>
    <p:extLst>
      <p:ext uri="{BB962C8B-B14F-4D97-AF65-F5344CB8AC3E}">
        <p14:creationId xmlns:p14="http://schemas.microsoft.com/office/powerpoint/2010/main" val="44874589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492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03816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751249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139841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9139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058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4553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5777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8107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3503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685800"/>
            <a:ext cx="8382000" cy="1905000"/>
          </a:xfrm>
          <a:prstGeom prst="rect">
            <a:avLst/>
          </a:prstGeom>
        </p:spPr>
        <p:txBody>
          <a:bodyPr anchor="b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495800"/>
            <a:ext cx="6400800" cy="1752600"/>
          </a:xfrm>
        </p:spPr>
        <p:txBody>
          <a:bodyPr/>
          <a:lstStyle>
            <a:lvl1pPr marL="0" indent="0" algn="ctr">
              <a:buNone/>
              <a:defRPr sz="2800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7" name="Picture 6" descr="Princeton_shield.tif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866"/>
          <a:stretch/>
        </p:blipFill>
        <p:spPr>
          <a:xfrm>
            <a:off x="4169050" y="2971800"/>
            <a:ext cx="805900" cy="1018171"/>
          </a:xfrm>
          <a:prstGeom prst="rect">
            <a:avLst/>
          </a:prstGeom>
        </p:spPr>
      </p:pic>
      <p:cxnSp>
        <p:nvCxnSpPr>
          <p:cNvPr id="8" name="Straight Connector 7"/>
          <p:cNvCxnSpPr/>
          <p:nvPr userDrawn="1"/>
        </p:nvCxnSpPr>
        <p:spPr>
          <a:xfrm>
            <a:off x="152400" y="4343400"/>
            <a:ext cx="87630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93944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Only, Black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78755"/>
            <a:ext cx="8763000" cy="6298245"/>
          </a:xfrm>
        </p:spPr>
        <p:txBody>
          <a:bodyPr>
            <a:normAutofit/>
          </a:bodyPr>
          <a:lstStyle>
            <a:lvl1pPr>
              <a:defRPr sz="2600">
                <a:solidFill>
                  <a:schemeClr val="bg1"/>
                </a:solidFill>
              </a:defRPr>
            </a:lvl1pPr>
            <a:lvl2pPr>
              <a:defRPr sz="2600">
                <a:solidFill>
                  <a:schemeClr val="bg1"/>
                </a:solidFill>
              </a:defRPr>
            </a:lvl2pPr>
            <a:lvl3pPr>
              <a:defRPr sz="2600">
                <a:solidFill>
                  <a:schemeClr val="bg1"/>
                </a:solidFill>
              </a:defRPr>
            </a:lvl3pPr>
            <a:lvl4pPr>
              <a:defRPr sz="2600">
                <a:solidFill>
                  <a:schemeClr val="bg1"/>
                </a:solidFill>
              </a:defRPr>
            </a:lvl4pPr>
            <a:lvl5pPr>
              <a:defRPr sz="2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13113C-C0BF-5449-93A5-7F3F64ADB5E5}" type="datetime1">
              <a:rPr lang="en-US" smtClean="0"/>
              <a:t>4/5/18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9111C5-E04E-4942-8174-12BB645D56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077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, Black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ED6988-116D-234B-A76D-9136F0888D35}" type="datetime1">
              <a:rPr lang="en-US" smtClean="0"/>
              <a:t>4/5/18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025072-9793-DD45-A50B-C84D5FD44B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2421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with ins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 userDrawn="1"/>
        </p:nvCxnSpPr>
        <p:spPr>
          <a:xfrm>
            <a:off x="152189" y="1296175"/>
            <a:ext cx="8763528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1" y="1447800"/>
            <a:ext cx="8763000" cy="2083904"/>
          </a:xfrm>
        </p:spPr>
        <p:txBody>
          <a:bodyPr/>
          <a:lstStyle>
            <a:lvl1pPr>
              <a:defRPr sz="2799" spc="-150">
                <a:latin typeface="Corbel" charset="0"/>
                <a:ea typeface="Corbel" charset="0"/>
                <a:cs typeface="Corbel" charset="0"/>
              </a:defRPr>
            </a:lvl1pPr>
            <a:lvl2pPr>
              <a:defRPr sz="2799" spc="-150">
                <a:latin typeface="Corbel" charset="0"/>
                <a:ea typeface="Corbel" charset="0"/>
                <a:cs typeface="Corbel" charset="0"/>
              </a:defRPr>
            </a:lvl2pPr>
            <a:lvl3pPr>
              <a:defRPr sz="2799" spc="-150">
                <a:latin typeface="Corbel" charset="0"/>
                <a:ea typeface="Corbel" charset="0"/>
                <a:cs typeface="Corbel" charset="0"/>
              </a:defRPr>
            </a:lvl3pPr>
            <a:lvl4pPr>
              <a:defRPr sz="2799" spc="-150">
                <a:latin typeface="Corbel" charset="0"/>
                <a:ea typeface="Corbel" charset="0"/>
                <a:cs typeface="Corbel" charset="0"/>
              </a:defRPr>
            </a:lvl4pPr>
            <a:lvl5pPr>
              <a:defRPr sz="2799" spc="-150">
                <a:latin typeface="Corbel" charset="0"/>
                <a:ea typeface="Corbel" charset="0"/>
                <a:cs typeface="Corbel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1" y="152400"/>
            <a:ext cx="8763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80000"/>
              </a:lnSpc>
              <a:defRPr sz="4398" spc="-150">
                <a:latin typeface="Corbel" charset="0"/>
                <a:ea typeface="Corbel" charset="0"/>
                <a:cs typeface="Corbel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152400" y="3664223"/>
            <a:ext cx="4306957" cy="2809464"/>
          </a:xfrm>
        </p:spPr>
        <p:txBody>
          <a:bodyPr/>
          <a:lstStyle>
            <a:lvl1pPr>
              <a:defRPr sz="2799" spc="-150">
                <a:latin typeface="Corbel" charset="0"/>
                <a:ea typeface="Corbel" charset="0"/>
                <a:cs typeface="Corbel" charset="0"/>
              </a:defRPr>
            </a:lvl1pPr>
            <a:lvl2pPr>
              <a:defRPr sz="2799" spc="-150">
                <a:latin typeface="Corbel" charset="0"/>
                <a:ea typeface="Corbel" charset="0"/>
                <a:cs typeface="Corbel" charset="0"/>
              </a:defRPr>
            </a:lvl2pPr>
            <a:lvl3pPr>
              <a:defRPr sz="2799" spc="-150">
                <a:latin typeface="Corbel" charset="0"/>
                <a:ea typeface="Corbel" charset="0"/>
                <a:cs typeface="Corbel" charset="0"/>
              </a:defRPr>
            </a:lvl3pPr>
            <a:lvl4pPr>
              <a:defRPr sz="2799" spc="-150">
                <a:latin typeface="Corbel" charset="0"/>
                <a:ea typeface="Corbel" charset="0"/>
                <a:cs typeface="Corbel" charset="0"/>
              </a:defRPr>
            </a:lvl4pPr>
            <a:lvl5pPr>
              <a:defRPr sz="2799" spc="-150">
                <a:latin typeface="Corbel" charset="0"/>
                <a:ea typeface="Corbel" charset="0"/>
                <a:cs typeface="Corbel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4"/>
          </p:nvPr>
        </p:nvSpPr>
        <p:spPr>
          <a:xfrm>
            <a:off x="4552122" y="3664223"/>
            <a:ext cx="4363278" cy="2809464"/>
          </a:xfrm>
        </p:spPr>
        <p:txBody>
          <a:bodyPr/>
          <a:lstStyle>
            <a:lvl1pPr>
              <a:defRPr sz="2799" spc="-150">
                <a:latin typeface="Corbel" charset="0"/>
                <a:ea typeface="Corbel" charset="0"/>
                <a:cs typeface="Corbel" charset="0"/>
              </a:defRPr>
            </a:lvl1pPr>
            <a:lvl2pPr>
              <a:defRPr sz="2799" spc="-150">
                <a:latin typeface="Corbel" charset="0"/>
                <a:ea typeface="Corbel" charset="0"/>
                <a:cs typeface="Corbel" charset="0"/>
              </a:defRPr>
            </a:lvl2pPr>
            <a:lvl3pPr>
              <a:defRPr sz="2799" spc="-150">
                <a:latin typeface="Corbel" charset="0"/>
                <a:ea typeface="Corbel" charset="0"/>
                <a:cs typeface="Corbel" charset="0"/>
              </a:defRPr>
            </a:lvl3pPr>
            <a:lvl4pPr>
              <a:defRPr sz="2799" spc="-150">
                <a:latin typeface="Corbel" charset="0"/>
                <a:ea typeface="Corbel" charset="0"/>
                <a:cs typeface="Corbel" charset="0"/>
              </a:defRPr>
            </a:lvl4pPr>
            <a:lvl5pPr>
              <a:defRPr sz="2799" spc="-150">
                <a:latin typeface="Corbel" charset="0"/>
                <a:ea typeface="Corbel" charset="0"/>
                <a:cs typeface="Corbel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 smtClean="0">
                <a:latin typeface="Corbel" charset="0"/>
                <a:ea typeface="Corbel" charset="0"/>
                <a:cs typeface="Corbe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latin typeface="Corbel" charset="0"/>
                <a:ea typeface="Corbel" charset="0"/>
                <a:cs typeface="Corbe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 smtClean="0">
                <a:latin typeface="Corbel" charset="0"/>
                <a:ea typeface="Corbel" charset="0"/>
                <a:cs typeface="Corbel" charset="0"/>
              </a:defRPr>
            </a:lvl1pPr>
          </a:lstStyle>
          <a:p>
            <a:pPr>
              <a:defRPr/>
            </a:pPr>
            <a:fld id="{4FBB0C2C-39CA-1542-84EB-DDB0249029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4393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600"/>
            </a:lvl1pPr>
            <a:lvl2pPr>
              <a:defRPr sz="2600"/>
            </a:lvl2pPr>
            <a:lvl3pPr>
              <a:defRPr sz="2600"/>
            </a:lvl3pPr>
            <a:lvl4pPr>
              <a:defRPr sz="2600"/>
            </a:lvl4pPr>
            <a:lvl5pPr>
              <a:defRPr sz="2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C6132B-CB77-5E4D-AC7D-8C945C0269B4}" type="datetime1">
              <a:rPr lang="en-US" smtClean="0"/>
              <a:t>4/5/18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9111C5-E04E-4942-8174-12BB645D56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152400"/>
            <a:ext cx="8763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80000"/>
              </a:lnSpc>
              <a:defRPr sz="4000" spc="-10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152400" y="1295400"/>
            <a:ext cx="87630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6650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296979-CDED-5C4A-9AC2-59601FC96336}" type="datetime1">
              <a:rPr lang="en-US" smtClean="0"/>
              <a:t>4/5/18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559B53-AEC7-9D43-BD4D-FB123296CD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1872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5425" y="1470346"/>
            <a:ext cx="4340375" cy="4877434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600"/>
            </a:lvl2pPr>
            <a:lvl3pPr>
              <a:defRPr sz="2600"/>
            </a:lvl3pPr>
            <a:lvl4pPr>
              <a:defRPr sz="2600"/>
            </a:lvl4pPr>
            <a:lvl5pPr>
              <a:defRPr sz="2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199" y="1470346"/>
            <a:ext cx="4263565" cy="4877434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600"/>
            </a:lvl2pPr>
            <a:lvl3pPr>
              <a:defRPr sz="2600"/>
            </a:lvl3pPr>
            <a:lvl4pPr>
              <a:defRPr sz="2600"/>
            </a:lvl4pPr>
            <a:lvl5pPr>
              <a:defRPr sz="2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34ADB2-0CB4-9D4B-85A7-8502AEDB916C}" type="datetime1">
              <a:rPr lang="en-US" smtClean="0"/>
              <a:t>4/5/18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200562-6296-9E41-94C7-4DAE5BF4E4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152400"/>
            <a:ext cx="8759364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80000"/>
              </a:lnSpc>
              <a:defRPr sz="4000" spc="-10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52400" y="1295400"/>
            <a:ext cx="87630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75731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EBA1D0-1B82-AC45-A659-1CD175B7BC7A}" type="datetime1">
              <a:rPr lang="en-US" smtClean="0"/>
              <a:t>4/5/18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934AC4-E5A6-0446-ADDB-6CB25A5DDD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152400"/>
            <a:ext cx="8763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80000"/>
              </a:lnSpc>
              <a:defRPr sz="4000" spc="-10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152400" y="1295400"/>
            <a:ext cx="87630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37229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37A44F-CDED-4242-946A-66263A28DCB4}" type="datetime1">
              <a:rPr lang="en-US" smtClean="0"/>
              <a:t>4/5/18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025072-9793-DD45-A50B-C84D5FD44B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087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E25157-74A7-0A47-B133-A4BB6EC3A75C}" type="datetime1">
              <a:rPr lang="en-US" smtClean="0"/>
              <a:t>4/5/18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1BDEDE-40D3-1C4C-B3CB-CF078D2D5C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0661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6E0659-624E-EE45-ADB2-DC742E746762}" type="datetime1">
              <a:rPr lang="en-US" smtClean="0"/>
              <a:t>4/5/18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E0B851-7313-6B4B-90F0-D21AC23BC8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784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, Black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600">
                <a:solidFill>
                  <a:schemeClr val="bg1"/>
                </a:solidFill>
              </a:defRPr>
            </a:lvl1pPr>
            <a:lvl2pPr>
              <a:defRPr sz="2600">
                <a:solidFill>
                  <a:schemeClr val="bg1"/>
                </a:solidFill>
              </a:defRPr>
            </a:lvl2pPr>
            <a:lvl3pPr>
              <a:defRPr sz="2600">
                <a:solidFill>
                  <a:schemeClr val="bg1"/>
                </a:solidFill>
              </a:defRPr>
            </a:lvl3pPr>
            <a:lvl4pPr>
              <a:defRPr sz="2600">
                <a:solidFill>
                  <a:schemeClr val="bg1"/>
                </a:solidFill>
              </a:defRPr>
            </a:lvl4pPr>
            <a:lvl5pPr>
              <a:defRPr sz="2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AB3181-7C82-DC4E-8756-50D776CD3DDF}" type="datetime1">
              <a:rPr lang="en-US" smtClean="0"/>
              <a:t>4/5/18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9111C5-E04E-4942-8174-12BB645D56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152400"/>
            <a:ext cx="8763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80000"/>
              </a:lnSpc>
              <a:defRPr spc="-1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152400" y="1295400"/>
            <a:ext cx="87630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29226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52400" y="1447800"/>
            <a:ext cx="87630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6553200"/>
            <a:ext cx="21336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4A663CA5-4AFD-9C40-B994-ADAC0452F093}" type="datetime1">
              <a:rPr lang="en-US" smtClean="0"/>
              <a:t>4/5/18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53200"/>
            <a:ext cx="28956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1800" y="6553200"/>
            <a:ext cx="2133600" cy="212725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400" b="1">
                <a:solidFill>
                  <a:srgbClr val="FF6600"/>
                </a:solidFill>
                <a:latin typeface="+mn-lt"/>
              </a:defRPr>
            </a:lvl1pPr>
          </a:lstStyle>
          <a:p>
            <a:pPr>
              <a:defRPr/>
            </a:pPr>
            <a:fld id="{62406363-7E77-DB4B-97E5-317AD9418D5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213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hf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chemeClr val="tx1"/>
          </a:solidFill>
          <a:latin typeface="+mj-lt"/>
          <a:ea typeface="ＭＳ Ｐゴシック" pitchFamily="-1" charset="-128"/>
          <a:cs typeface="ＭＳ Ｐゴシック" pitchFamily="-1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9pPr>
    </p:titleStyle>
    <p:bodyStyle>
      <a:lvl1pPr marL="342900" indent="-342900" algn="l" defTabSz="457200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Font typeface="Arial" pitchFamily="-1" charset="0"/>
        <a:buChar char="•"/>
        <a:defRPr sz="2400" kern="1200" spc="-50">
          <a:solidFill>
            <a:schemeClr val="tx1"/>
          </a:solidFill>
          <a:latin typeface="+mn-lt"/>
          <a:ea typeface="ＭＳ Ｐゴシック" pitchFamily="-1" charset="-128"/>
          <a:cs typeface="ＭＳ Ｐゴシック" pitchFamily="-1" charset="-128"/>
        </a:defRPr>
      </a:lvl1pPr>
      <a:lvl2pPr marL="742950" indent="-285750" algn="l" defTabSz="457200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Font typeface="Arial" pitchFamily="-1" charset="0"/>
        <a:buChar char="–"/>
        <a:defRPr sz="2400" kern="1200" spc="-5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2pPr>
      <a:lvl3pPr marL="1143000" indent="-228600" algn="l" defTabSz="457200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Font typeface="Arial" pitchFamily="-1" charset="0"/>
        <a:buChar char="•"/>
        <a:defRPr sz="2400" kern="1200" spc="-5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3pPr>
      <a:lvl4pPr marL="1600200" indent="-228600" algn="l" defTabSz="457200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Font typeface="Arial" pitchFamily="-1" charset="0"/>
        <a:buChar char="–"/>
        <a:defRPr sz="2400" kern="1200" spc="-5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4pPr>
      <a:lvl5pPr marL="2057400" indent="-228600" algn="l" defTabSz="457200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Font typeface="Arial" pitchFamily="-1" charset="0"/>
        <a:buChar char="»"/>
        <a:defRPr sz="2400" kern="1200" spc="-5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Relationship Id="rId5" Type="http://schemas.microsoft.com/office/2007/relationships/hdphoto" Target="../media/hdphoto1.wdp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7" Type="http://schemas.openxmlformats.org/officeDocument/2006/relationships/image" Target="../media/image19.e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8.emf"/><Relationship Id="rId4" Type="http://schemas.openxmlformats.org/officeDocument/2006/relationships/oleObject" Target="../embeddings/oleObject1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7" Type="http://schemas.openxmlformats.org/officeDocument/2006/relationships/image" Target="../media/image19.e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18.emf"/><Relationship Id="rId4" Type="http://schemas.openxmlformats.org/officeDocument/2006/relationships/oleObject" Target="../embeddings/oleObject3.bin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3" Type="http://schemas.openxmlformats.org/officeDocument/2006/relationships/notesSlide" Target="../notesSlides/notesSlide27.xml"/><Relationship Id="rId7" Type="http://schemas.openxmlformats.org/officeDocument/2006/relationships/image" Target="../media/image19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20.emf"/><Relationship Id="rId4" Type="http://schemas.openxmlformats.org/officeDocument/2006/relationships/oleObject" Target="../embeddings/oleObject5.bin"/><Relationship Id="rId9" Type="http://schemas.openxmlformats.org/officeDocument/2006/relationships/image" Target="../media/image21.emf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3" Type="http://schemas.openxmlformats.org/officeDocument/2006/relationships/notesSlide" Target="../notesSlides/notesSlide28.xml"/><Relationship Id="rId7" Type="http://schemas.openxmlformats.org/officeDocument/2006/relationships/image" Target="../media/image23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9.bin"/><Relationship Id="rId5" Type="http://schemas.openxmlformats.org/officeDocument/2006/relationships/image" Target="../media/image22.emf"/><Relationship Id="rId4" Type="http://schemas.openxmlformats.org/officeDocument/2006/relationships/oleObject" Target="../embeddings/oleObject8.bin"/><Relationship Id="rId9" Type="http://schemas.openxmlformats.org/officeDocument/2006/relationships/image" Target="../media/image24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tif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e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5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888101"/>
            <a:ext cx="8382000" cy="1905000"/>
          </a:xfrm>
        </p:spPr>
        <p:txBody>
          <a:bodyPr/>
          <a:lstStyle/>
          <a:p>
            <a:r>
              <a:rPr lang="en-US" dirty="0"/>
              <a:t>Receiver Designs for the</a:t>
            </a:r>
            <a:br>
              <a:rPr lang="en-US" dirty="0"/>
            </a:br>
            <a:r>
              <a:rPr lang="en-US" dirty="0"/>
              <a:t>Radio Channel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800" dirty="0"/>
              <a:t>COS </a:t>
            </a:r>
            <a:r>
              <a:rPr lang="en-US" altLang="zh-CN" sz="2800" dirty="0"/>
              <a:t>463</a:t>
            </a:r>
            <a:r>
              <a:rPr lang="en-US" sz="2800" dirty="0"/>
              <a:t>: Wireless </a:t>
            </a:r>
            <a:r>
              <a:rPr lang="en-US" altLang="zh-CN" sz="2800" dirty="0"/>
              <a:t>Networks</a:t>
            </a:r>
            <a:endParaRPr lang="en-US" sz="2800" dirty="0"/>
          </a:p>
          <a:p>
            <a:pPr>
              <a:lnSpc>
                <a:spcPct val="100000"/>
              </a:lnSpc>
            </a:pPr>
            <a:r>
              <a:rPr lang="en-US" sz="2800" dirty="0"/>
              <a:t>Lecture </a:t>
            </a:r>
            <a:r>
              <a:rPr lang="en-US" altLang="zh-CN" dirty="0"/>
              <a:t>15</a:t>
            </a:r>
            <a:endParaRPr lang="en-US" sz="2800" dirty="0"/>
          </a:p>
          <a:p>
            <a:pPr>
              <a:lnSpc>
                <a:spcPct val="100000"/>
              </a:lnSpc>
            </a:pPr>
            <a:r>
              <a:rPr lang="en-US" b="1" dirty="0"/>
              <a:t>Kyle Jamieson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4C4A596-B913-574E-B580-B1C894C66947}"/>
              </a:ext>
            </a:extLst>
          </p:cNvPr>
          <p:cNvSpPr txBox="1"/>
          <p:nvPr/>
        </p:nvSpPr>
        <p:spPr>
          <a:xfrm>
            <a:off x="2908726" y="6270567"/>
            <a:ext cx="332655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[Parts adapted from C. Sodini, W. Ozan, J. Tan]</a:t>
            </a:r>
          </a:p>
        </p:txBody>
      </p:sp>
    </p:spTree>
    <p:extLst>
      <p:ext uri="{BB962C8B-B14F-4D97-AF65-F5344CB8AC3E}">
        <p14:creationId xmlns:p14="http://schemas.microsoft.com/office/powerpoint/2010/main" val="16666654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Physical Layer Preamble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FC908-0101-D84D-BCF9-589A5CABA372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24" name="Rectangle 3"/>
          <p:cNvSpPr txBox="1">
            <a:spLocks noChangeArrowheads="1"/>
          </p:cNvSpPr>
          <p:nvPr/>
        </p:nvSpPr>
        <p:spPr>
          <a:xfrm>
            <a:off x="152400" y="3681984"/>
            <a:ext cx="8763000" cy="2795016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•"/>
              <a:defRPr sz="24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ＭＳ Ｐゴシック" pitchFamily="-1" charset="-128"/>
              </a:defRPr>
            </a:lvl1pPr>
            <a:lvl2pPr marL="742950" indent="-28575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–"/>
              <a:defRPr sz="24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2pPr>
            <a:lvl3pPr marL="11430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•"/>
              <a:defRPr sz="24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3pPr>
            <a:lvl4pPr marL="16002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–"/>
              <a:defRPr sz="24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4pPr>
            <a:lvl5pPr marL="20574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»"/>
              <a:defRPr sz="24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000" dirty="0"/>
              <a:t>Sequence of symbols </a:t>
            </a:r>
            <a:r>
              <a:rPr lang="en-US" altLang="zh-CN" sz="2000" dirty="0">
                <a:solidFill>
                  <a:srgbClr val="009900"/>
                </a:solidFill>
              </a:rPr>
              <a:t>known to both transmitter &amp; receiver</a:t>
            </a:r>
          </a:p>
          <a:p>
            <a:endParaRPr lang="en-US" sz="2000" dirty="0">
              <a:solidFill>
                <a:srgbClr val="009900"/>
              </a:solidFill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19DEBF2E-0345-D749-8D61-21BA1186A159}"/>
              </a:ext>
            </a:extLst>
          </p:cNvPr>
          <p:cNvGrpSpPr/>
          <p:nvPr/>
        </p:nvGrpSpPr>
        <p:grpSpPr>
          <a:xfrm>
            <a:off x="1160778" y="2099763"/>
            <a:ext cx="6746243" cy="941498"/>
            <a:chOff x="853439" y="1930400"/>
            <a:chExt cx="6746243" cy="941498"/>
          </a:xfrm>
        </p:grpSpPr>
        <p:sp>
          <p:nvSpPr>
            <p:cNvPr id="2" name="Rectangle 1"/>
            <p:cNvSpPr/>
            <p:nvPr/>
          </p:nvSpPr>
          <p:spPr>
            <a:xfrm>
              <a:off x="853440" y="1930400"/>
              <a:ext cx="1300480" cy="38608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19050">
              <a:solidFill>
                <a:schemeClr val="tx1"/>
              </a:solidFill>
              <a:prstDash val="soli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b="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2153920" y="1930400"/>
              <a:ext cx="5445760" cy="38608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19050">
              <a:solidFill>
                <a:schemeClr val="tx1"/>
              </a:solidFill>
              <a:prstDash val="soli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b="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891972" y="2502566"/>
              <a:ext cx="12234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800" dirty="0">
                  <a:latin typeface="Arial" charset="0"/>
                  <a:ea typeface="Arial" charset="0"/>
                  <a:cs typeface="Arial" charset="0"/>
                </a:rPr>
                <a:t>Preamble</a:t>
              </a:r>
              <a:endParaRPr lang="en-US" sz="1800" dirty="0"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172489" y="2502565"/>
              <a:ext cx="15440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800" dirty="0">
                  <a:latin typeface="Arial" charset="0"/>
                  <a:ea typeface="Arial" charset="0"/>
                  <a:cs typeface="Arial" charset="0"/>
                </a:rPr>
                <a:t>Packet</a:t>
              </a:r>
              <a:r>
                <a:rPr lang="zh-CN" altLang="en-US" sz="1800" dirty="0">
                  <a:latin typeface="Arial" charset="0"/>
                  <a:ea typeface="Arial" charset="0"/>
                  <a:cs typeface="Arial" charset="0"/>
                </a:rPr>
                <a:t> </a:t>
              </a:r>
              <a:r>
                <a:rPr lang="en-US" altLang="zh-CN" sz="1800" dirty="0">
                  <a:latin typeface="Arial" charset="0"/>
                  <a:ea typeface="Arial" charset="0"/>
                  <a:cs typeface="Arial" charset="0"/>
                </a:rPr>
                <a:t>body</a:t>
              </a:r>
              <a:endParaRPr lang="en-US" sz="1800" dirty="0"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3" name="Right Brace 2"/>
            <p:cNvSpPr/>
            <p:nvPr/>
          </p:nvSpPr>
          <p:spPr>
            <a:xfrm rot="5400000">
              <a:off x="4796902" y="-273448"/>
              <a:ext cx="159798" cy="5445762"/>
            </a:xfrm>
            <a:prstGeom prst="rightBrace">
              <a:avLst>
                <a:gd name="adj1" fmla="val 37359"/>
                <a:gd name="adj2" fmla="val 50000"/>
              </a:avLst>
            </a:prstGeom>
            <a:ln w="34925">
              <a:prstDash val="solid"/>
              <a:tailEnd type="none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ight Brace 10"/>
            <p:cNvSpPr/>
            <p:nvPr/>
          </p:nvSpPr>
          <p:spPr>
            <a:xfrm rot="5400000">
              <a:off x="1420851" y="1796261"/>
              <a:ext cx="165656" cy="1300479"/>
            </a:xfrm>
            <a:prstGeom prst="rightBrace">
              <a:avLst>
                <a:gd name="adj1" fmla="val 50832"/>
                <a:gd name="adj2" fmla="val 50000"/>
              </a:avLst>
            </a:prstGeom>
            <a:ln w="34925">
              <a:prstDash val="solid"/>
              <a:tailEnd type="none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9754045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0045" y="3962400"/>
            <a:ext cx="7507705" cy="2652594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600" dirty="0"/>
              <a:t>Minimal Mean-Squared Error Equalizer</a:t>
            </a:r>
            <a:endParaRPr lang="en-US" sz="3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FC908-0101-D84D-BCF9-589A5CABA372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24" name="Rectangle 3"/>
          <p:cNvSpPr txBox="1">
            <a:spLocks noChangeArrowheads="1"/>
          </p:cNvSpPr>
          <p:nvPr/>
        </p:nvSpPr>
        <p:spPr>
          <a:xfrm>
            <a:off x="152400" y="1447800"/>
            <a:ext cx="8763000" cy="502920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•"/>
              <a:defRPr sz="24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ＭＳ Ｐゴシック" pitchFamily="-1" charset="-128"/>
              </a:defRPr>
            </a:lvl1pPr>
            <a:lvl2pPr marL="742950" indent="-28575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–"/>
              <a:defRPr sz="24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2pPr>
            <a:lvl3pPr marL="11430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•"/>
              <a:defRPr sz="24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3pPr>
            <a:lvl4pPr marL="16002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–"/>
              <a:defRPr sz="24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4pPr>
            <a:lvl5pPr marL="20574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»"/>
              <a:defRPr sz="24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x-none" dirty="0"/>
              <a:t>Goal</a:t>
            </a:r>
            <a:r>
              <a:rPr lang="en-US" altLang="x-none" b="0" dirty="0"/>
              <a:t>: </a:t>
            </a:r>
            <a:r>
              <a:rPr lang="en-US" altLang="x-none" i="1" dirty="0" err="1">
                <a:highlight>
                  <a:srgbClr val="FFFF99"/>
                </a:highlight>
              </a:rPr>
              <a:t>h</a:t>
            </a:r>
            <a:r>
              <a:rPr lang="en-US" i="1" baseline="-25000" dirty="0" err="1">
                <a:highlight>
                  <a:srgbClr val="FFFF99"/>
                </a:highlight>
              </a:rPr>
              <a:t>eq</a:t>
            </a:r>
            <a:r>
              <a:rPr lang="en-US" b="0" dirty="0"/>
              <a:t> that minimizes mean-squared error (MSE) between </a:t>
            </a:r>
            <a:r>
              <a:rPr lang="en-US" dirty="0">
                <a:solidFill>
                  <a:srgbClr val="009900"/>
                </a:solidFill>
              </a:rPr>
              <a:t>received </a:t>
            </a:r>
            <a:r>
              <a:rPr lang="en-US" b="0" dirty="0"/>
              <a:t>and </a:t>
            </a:r>
            <a:r>
              <a:rPr lang="en-US" dirty="0">
                <a:solidFill>
                  <a:srgbClr val="009900"/>
                </a:solidFill>
              </a:rPr>
              <a:t>transmitted symbols from preamble</a:t>
            </a:r>
          </a:p>
          <a:p>
            <a:endParaRPr lang="en-US" altLang="x-none" b="0" dirty="0">
              <a:solidFill>
                <a:srgbClr val="FF0000"/>
              </a:solidFill>
            </a:endParaRPr>
          </a:p>
          <a:p>
            <a:endParaRPr lang="en-US" altLang="x-none" b="0" dirty="0">
              <a:solidFill>
                <a:srgbClr val="FF0000"/>
              </a:solidFill>
            </a:endParaRPr>
          </a:p>
          <a:p>
            <a:endParaRPr lang="en-US" altLang="x-none" b="0" dirty="0">
              <a:solidFill>
                <a:srgbClr val="FF0000"/>
              </a:solidFill>
            </a:endParaRPr>
          </a:p>
          <a:p>
            <a:endParaRPr lang="en-US" altLang="x-none" b="0" dirty="0">
              <a:solidFill>
                <a:srgbClr val="FF0000"/>
              </a:solidFill>
            </a:endParaRPr>
          </a:p>
          <a:p>
            <a:r>
              <a:rPr lang="en-US" altLang="x-none" b="0" dirty="0"/>
              <a:t>Assumes packet has a </a:t>
            </a:r>
            <a:r>
              <a:rPr lang="en-US" altLang="x-none" dirty="0">
                <a:solidFill>
                  <a:schemeClr val="accent6">
                    <a:lumMod val="75000"/>
                  </a:schemeClr>
                </a:solidFill>
              </a:rPr>
              <a:t>preamble</a:t>
            </a:r>
            <a:r>
              <a:rPr lang="en-US" altLang="x-none" b="0" dirty="0"/>
              <a:t>, channel </a:t>
            </a:r>
            <a:r>
              <a:rPr lang="en-US" altLang="x-none" dirty="0">
                <a:solidFill>
                  <a:schemeClr val="accent6">
                    <a:lumMod val="75000"/>
                  </a:schemeClr>
                </a:solidFill>
              </a:rPr>
              <a:t>stays same </a:t>
            </a:r>
            <a:r>
              <a:rPr lang="en-US" altLang="x-none" b="0" dirty="0"/>
              <a:t>over a packet time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3027941" y="2309037"/>
                <a:ext cx="3011915" cy="104567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charset="0"/>
                          <a:ea typeface="Arial" charset="0"/>
                          <a:cs typeface="Arial" charset="0"/>
                        </a:rPr>
                        <m:t>𝑀𝑆𝐸</m:t>
                      </m:r>
                      <m:r>
                        <a:rPr lang="is-IS" sz="2400" b="0" i="1" smtClean="0">
                          <a:latin typeface="Cambria Math" charset="0"/>
                          <a:ea typeface="Arial" charset="0"/>
                          <a:cs typeface="Arial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is-IS" sz="2400" b="0" i="1" smtClean="0">
                              <a:latin typeface="Cambria Math" panose="02040503050406030204" pitchFamily="18" charset="0"/>
                              <a:ea typeface="Arial" charset="0"/>
                              <a:cs typeface="Arial" charset="0"/>
                            </a:rPr>
                          </m:ctrlPr>
                        </m:naryPr>
                        <m:sub>
                          <m:r>
                            <a:rPr lang="is-IS" sz="2400" b="0" i="1" smtClean="0">
                              <a:latin typeface="Cambria Math" charset="0"/>
                              <a:ea typeface="Arial" charset="0"/>
                              <a:cs typeface="Arial" charset="0"/>
                            </a:rPr>
                            <m:t>𝑘</m:t>
                          </m:r>
                          <m:r>
                            <a:rPr lang="is-IS" sz="2400" b="0" i="1" smtClean="0">
                              <a:latin typeface="Cambria Math" charset="0"/>
                              <a:ea typeface="Arial" charset="0"/>
                              <a:cs typeface="Arial" charset="0"/>
                            </a:rPr>
                            <m:t>=0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charset="0"/>
                              <a:ea typeface="Arial" charset="0"/>
                              <a:cs typeface="Arial" charset="0"/>
                            </a:rPr>
                            <m:t>𝐾</m:t>
                          </m:r>
                        </m:sup>
                        <m:e>
                          <m:sSup>
                            <m:sSupPr>
                              <m:ctrlPr>
                                <a:rPr lang="is-IS" sz="2400" b="0" i="1" smtClean="0">
                                  <a:latin typeface="Cambria Math" panose="02040503050406030204" pitchFamily="18" charset="0"/>
                                  <a:ea typeface="Arial" charset="0"/>
                                  <a:cs typeface="Arial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charset="0"/>
                                  <a:ea typeface="Arial" charset="0"/>
                                  <a:cs typeface="Arial" charset="0"/>
                                </a:rPr>
                                <m:t>|</m:t>
                              </m:r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cs typeface="Arial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cs typeface="Arial" charset="0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cs typeface="Arial" charset="0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a:rPr lang="en-US" sz="2400" b="0" i="1" smtClean="0">
                                  <a:latin typeface="Cambria Math" charset="0"/>
                                  <a:ea typeface="Arial" charset="0"/>
                                  <a:cs typeface="Arial" charset="0"/>
                                </a:rPr>
                                <m:t>−</m:t>
                              </m:r>
                              <m:acc>
                                <m:accPr>
                                  <m:chr m:val="̂"/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Arial" charset="0"/>
                                      <a:cs typeface="Arial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b="0" i="1" smtClean="0">
                                      <a:latin typeface="Cambria Math" charset="0"/>
                                      <a:ea typeface="Arial" charset="0"/>
                                      <a:cs typeface="Arial" charset="0"/>
                                    </a:rPr>
                                    <m:t>𝑑</m:t>
                                  </m:r>
                                  <m:r>
                                    <a:rPr lang="en-US" sz="2400" b="0" i="1" baseline="-25000" smtClean="0">
                                      <a:latin typeface="Cambria Math" charset="0"/>
                                      <a:ea typeface="Arial" charset="0"/>
                                      <a:cs typeface="Arial" charset="0"/>
                                    </a:rPr>
                                    <m:t>𝑘</m:t>
                                  </m:r>
                                </m:e>
                              </m:acc>
                              <m:r>
                                <a:rPr lang="en-US" sz="2400" b="0" i="1" smtClean="0">
                                  <a:latin typeface="Cambria Math" charset="0"/>
                                  <a:ea typeface="Arial" charset="0"/>
                                  <a:cs typeface="Arial" charset="0"/>
                                </a:rPr>
                                <m:t>|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charset="0"/>
                                  <a:ea typeface="Arial" charset="0"/>
                                  <a:cs typeface="Arial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sz="2400" b="0" dirty="0">
                  <a:latin typeface="Arial" charset="0"/>
                  <a:ea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7941" y="2309037"/>
                <a:ext cx="3011915" cy="1045671"/>
              </a:xfrm>
              <a:prstGeom prst="rect">
                <a:avLst/>
              </a:prstGeom>
              <a:blipFill>
                <a:blip r:embed="rId4"/>
                <a:stretch>
                  <a:fillRect l="-2510" t="-114458" b="-1734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090457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Decision-feedback Equalizer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FC908-0101-D84D-BCF9-589A5CABA372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24" name="Rectangle 3"/>
          <p:cNvSpPr txBox="1">
            <a:spLocks noChangeArrowheads="1"/>
          </p:cNvSpPr>
          <p:nvPr/>
        </p:nvSpPr>
        <p:spPr>
          <a:xfrm>
            <a:off x="152400" y="1527941"/>
            <a:ext cx="8763000" cy="1137004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•"/>
              <a:defRPr sz="24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ＭＳ Ｐゴシック" pitchFamily="-1" charset="-128"/>
              </a:defRPr>
            </a:lvl1pPr>
            <a:lvl2pPr marL="742950" indent="-28575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–"/>
              <a:defRPr sz="24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2pPr>
            <a:lvl3pPr marL="11430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•"/>
              <a:defRPr sz="24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3pPr>
            <a:lvl4pPr marL="16002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–"/>
              <a:defRPr sz="24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4pPr>
            <a:lvl5pPr marL="20574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»"/>
              <a:defRPr sz="24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600" dirty="0"/>
              <a:t>Idea:</a:t>
            </a:r>
            <a:r>
              <a:rPr lang="en-US" altLang="zh-CN" sz="2600" dirty="0">
                <a:solidFill>
                  <a:srgbClr val="009900"/>
                </a:solidFill>
              </a:rPr>
              <a:t> </a:t>
            </a:r>
            <a:r>
              <a:rPr lang="en-US" altLang="zh-CN" sz="2600" b="0" dirty="0"/>
              <a:t>Subtract the </a:t>
            </a:r>
            <a:r>
              <a:rPr lang="en-US" altLang="zh-CN" sz="2600" dirty="0">
                <a:solidFill>
                  <a:srgbClr val="FF0000"/>
                </a:solidFill>
              </a:rPr>
              <a:t>interference</a:t>
            </a:r>
            <a:r>
              <a:rPr lang="en-US" altLang="zh-CN" sz="2600" b="0" dirty="0">
                <a:solidFill>
                  <a:srgbClr val="FF0000"/>
                </a:solidFill>
              </a:rPr>
              <a:t> </a:t>
            </a:r>
            <a:r>
              <a:rPr lang="en-US" altLang="zh-CN" sz="2600" b="0" dirty="0"/>
              <a:t>caused by already detected data (symbols)</a:t>
            </a:r>
            <a:endParaRPr lang="en-US" altLang="x-none" sz="2800" b="0" dirty="0"/>
          </a:p>
        </p:txBody>
      </p:sp>
      <p:sp>
        <p:nvSpPr>
          <p:cNvPr id="18" name="Rectangle 17"/>
          <p:cNvSpPr/>
          <p:nvPr/>
        </p:nvSpPr>
        <p:spPr>
          <a:xfrm>
            <a:off x="4050469" y="3391204"/>
            <a:ext cx="990600" cy="4572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9050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b="0" i="1" dirty="0">
                <a:solidFill>
                  <a:schemeClr val="tx1"/>
                </a:solidFill>
              </a:rPr>
              <a:t>w</a:t>
            </a:r>
            <a:r>
              <a:rPr lang="en-US" altLang="zh-CN" b="0" i="1" baseline="-25000" dirty="0">
                <a:solidFill>
                  <a:schemeClr val="tx1"/>
                </a:solidFill>
              </a:rPr>
              <a:t> </a:t>
            </a:r>
            <a:r>
              <a:rPr lang="en-US" altLang="zh-CN" b="0" i="1" dirty="0">
                <a:solidFill>
                  <a:schemeClr val="tx1"/>
                </a:solidFill>
              </a:rPr>
              <a:t>(t)</a:t>
            </a:r>
            <a:endParaRPr lang="en-US" b="0" i="1" dirty="0">
              <a:solidFill>
                <a:schemeClr val="tx1"/>
              </a:solidFill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5041069" y="3613071"/>
            <a:ext cx="570571" cy="0"/>
          </a:xfrm>
          <a:prstGeom prst="straightConnector1">
            <a:avLst/>
          </a:prstGeom>
          <a:ln w="34925">
            <a:prstDash val="solid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8549880" y="3349071"/>
                <a:ext cx="483914" cy="416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altLang="zh-CN" b="0" i="1" dirty="0" smtClean="0">
                              <a:latin typeface="Cambria Math" panose="02040503050406030204" pitchFamily="18" charset="0"/>
                              <a:ea typeface="Arial" charset="0"/>
                              <a:cs typeface="Arial" charset="0"/>
                            </a:rPr>
                          </m:ctrlPr>
                        </m:accPr>
                        <m:e>
                          <m:r>
                            <a:rPr lang="en-US" altLang="zh-CN" b="0" i="1" dirty="0">
                              <a:latin typeface="Cambria Math" charset="0"/>
                              <a:ea typeface="Arial" charset="0"/>
                              <a:cs typeface="Arial" charset="0"/>
                            </a:rPr>
                            <m:t>𝑑</m:t>
                          </m:r>
                          <m:r>
                            <a:rPr lang="en-US" altLang="zh-CN" b="0" i="1" baseline="-25000" dirty="0" err="1">
                              <a:latin typeface="Cambria Math" charset="0"/>
                              <a:ea typeface="Arial" charset="0"/>
                              <a:cs typeface="Arial" charset="0"/>
                            </a:rPr>
                            <m:t>𝑘</m:t>
                          </m:r>
                        </m:e>
                      </m:acc>
                    </m:oMath>
                  </m:oMathPara>
                </a14:m>
                <a:endParaRPr lang="en-US" b="0" i="1" baseline="-25000" dirty="0">
                  <a:latin typeface="Arial" charset="0"/>
                  <a:ea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49880" y="3349071"/>
                <a:ext cx="483914" cy="416332"/>
              </a:xfrm>
              <a:prstGeom prst="rect">
                <a:avLst/>
              </a:prstGeom>
              <a:blipFill rotWithShape="0">
                <a:blip r:embed="rId3"/>
                <a:stretch>
                  <a:fillRect l="-1266" t="-2899" b="-14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Box 24"/>
          <p:cNvSpPr txBox="1"/>
          <p:nvPr/>
        </p:nvSpPr>
        <p:spPr>
          <a:xfrm>
            <a:off x="3713261" y="3898292"/>
            <a:ext cx="18197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9900"/>
                </a:solidFill>
                <a:latin typeface="Arial" charset="0"/>
                <a:ea typeface="Arial" charset="0"/>
                <a:cs typeface="Arial" charset="0"/>
              </a:rPr>
              <a:t>Forward filter</a:t>
            </a:r>
          </a:p>
        </p:txBody>
      </p:sp>
      <p:cxnSp>
        <p:nvCxnSpPr>
          <p:cNvPr id="32" name="Straight Arrow Connector 31"/>
          <p:cNvCxnSpPr>
            <a:endCxn id="18" idx="1"/>
          </p:cNvCxnSpPr>
          <p:nvPr/>
        </p:nvCxnSpPr>
        <p:spPr>
          <a:xfrm>
            <a:off x="3223935" y="3619804"/>
            <a:ext cx="826534" cy="0"/>
          </a:xfrm>
          <a:prstGeom prst="straightConnector1">
            <a:avLst/>
          </a:prstGeom>
          <a:ln w="34925">
            <a:prstDash val="solid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3" name="Oval 32"/>
          <p:cNvSpPr/>
          <p:nvPr/>
        </p:nvSpPr>
        <p:spPr>
          <a:xfrm>
            <a:off x="5607998" y="3393993"/>
            <a:ext cx="421552" cy="418518"/>
          </a:xfrm>
          <a:prstGeom prst="ellipse">
            <a:avLst/>
          </a:prstGeom>
          <a:noFill/>
          <a:ln w="19050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4400" b="0" dirty="0">
                <a:solidFill>
                  <a:schemeClr val="tx1"/>
                </a:solidFill>
                <a:latin typeface="+mn-lt"/>
              </a:rPr>
              <a:t>+</a:t>
            </a:r>
          </a:p>
        </p:txBody>
      </p:sp>
      <p:cxnSp>
        <p:nvCxnSpPr>
          <p:cNvPr id="34" name="Straight Arrow Connector 33"/>
          <p:cNvCxnSpPr/>
          <p:nvPr/>
        </p:nvCxnSpPr>
        <p:spPr>
          <a:xfrm>
            <a:off x="6029550" y="3619628"/>
            <a:ext cx="399099" cy="0"/>
          </a:xfrm>
          <a:prstGeom prst="straightConnector1">
            <a:avLst/>
          </a:prstGeom>
          <a:ln w="34925">
            <a:prstDash val="solid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6451102" y="3088426"/>
            <a:ext cx="990600" cy="94309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9050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US" b="0" baseline="-25000" dirty="0">
              <a:solidFill>
                <a:schemeClr val="tx1"/>
              </a:solidFill>
            </a:endParaRPr>
          </a:p>
        </p:txBody>
      </p:sp>
      <p:cxnSp>
        <p:nvCxnSpPr>
          <p:cNvPr id="46" name="Straight Arrow Connector 45"/>
          <p:cNvCxnSpPr/>
          <p:nvPr/>
        </p:nvCxnSpPr>
        <p:spPr>
          <a:xfrm flipV="1">
            <a:off x="7441702" y="3603251"/>
            <a:ext cx="1108178" cy="1"/>
          </a:xfrm>
          <a:prstGeom prst="straightConnector1">
            <a:avLst/>
          </a:prstGeom>
          <a:ln w="34925">
            <a:prstDash val="solid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7" name="Rectangle 46"/>
          <p:cNvSpPr/>
          <p:nvPr/>
        </p:nvSpPr>
        <p:spPr>
          <a:xfrm>
            <a:off x="6451102" y="4482317"/>
            <a:ext cx="990600" cy="94309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9050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b="0" i="1" dirty="0">
                <a:solidFill>
                  <a:schemeClr val="tx1"/>
                </a:solidFill>
              </a:rPr>
              <a:t>d(t)</a:t>
            </a:r>
          </a:p>
        </p:txBody>
      </p:sp>
      <p:cxnSp>
        <p:nvCxnSpPr>
          <p:cNvPr id="49" name="Elbow Connector 48"/>
          <p:cNvCxnSpPr>
            <a:endCxn id="47" idx="3"/>
          </p:cNvCxnSpPr>
          <p:nvPr/>
        </p:nvCxnSpPr>
        <p:spPr>
          <a:xfrm rot="5400000">
            <a:off x="7032233" y="4012721"/>
            <a:ext cx="1350611" cy="531672"/>
          </a:xfrm>
          <a:prstGeom prst="bentConnector2">
            <a:avLst/>
          </a:prstGeom>
          <a:ln w="34925">
            <a:prstDash val="solid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0" name="Elbow Connector 49"/>
          <p:cNvCxnSpPr>
            <a:stCxn id="47" idx="1"/>
            <a:endCxn id="33" idx="4"/>
          </p:cNvCxnSpPr>
          <p:nvPr/>
        </p:nvCxnSpPr>
        <p:spPr>
          <a:xfrm rot="10800000">
            <a:off x="5818774" y="3812511"/>
            <a:ext cx="632328" cy="1141352"/>
          </a:xfrm>
          <a:prstGeom prst="bentConnector2">
            <a:avLst/>
          </a:prstGeom>
          <a:ln w="34925">
            <a:prstDash val="solid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5885055" y="2564717"/>
            <a:ext cx="21226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9900"/>
                </a:solidFill>
                <a:latin typeface="Arial" charset="0"/>
                <a:ea typeface="Arial" charset="0"/>
                <a:cs typeface="Arial" charset="0"/>
              </a:rPr>
              <a:t>Decision device</a:t>
            </a:r>
          </a:p>
        </p:txBody>
      </p:sp>
      <p:sp>
        <p:nvSpPr>
          <p:cNvPr id="54" name="Rectangle 53"/>
          <p:cNvSpPr/>
          <p:nvPr/>
        </p:nvSpPr>
        <p:spPr>
          <a:xfrm>
            <a:off x="5487304" y="2338373"/>
            <a:ext cx="2780931" cy="3507905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3794506" y="2338372"/>
            <a:ext cx="1641550" cy="2143945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9" name="Rounded Rectangular Callout 58"/>
          <p:cNvSpPr/>
          <p:nvPr/>
        </p:nvSpPr>
        <p:spPr>
          <a:xfrm>
            <a:off x="1585662" y="4689389"/>
            <a:ext cx="2208967" cy="974121"/>
          </a:xfrm>
          <a:prstGeom prst="wedgeRoundRectCallout">
            <a:avLst>
              <a:gd name="adj1" fmla="val 59701"/>
              <a:gd name="adj2" fmla="val -90554"/>
              <a:gd name="adj3" fmla="val 16667"/>
            </a:avLst>
          </a:prstGeom>
          <a:solidFill>
            <a:srgbClr val="FFFF00"/>
          </a:solidFill>
          <a:ln w="19050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 sz="1400" b="0" dirty="0">
                <a:solidFill>
                  <a:schemeClr val="tx1"/>
                </a:solidFill>
                <a:latin typeface="+mn-lt"/>
              </a:rPr>
              <a:t>This part shapes the signal to work well with the decision feedback.</a:t>
            </a:r>
          </a:p>
        </p:txBody>
      </p:sp>
      <p:sp>
        <p:nvSpPr>
          <p:cNvPr id="57" name="Rounded Rectangular Callout 56"/>
          <p:cNvSpPr/>
          <p:nvPr/>
        </p:nvSpPr>
        <p:spPr>
          <a:xfrm>
            <a:off x="3875150" y="5841699"/>
            <a:ext cx="2208967" cy="974121"/>
          </a:xfrm>
          <a:prstGeom prst="wedgeRoundRectCallout">
            <a:avLst>
              <a:gd name="adj1" fmla="val 37695"/>
              <a:gd name="adj2" fmla="val -77401"/>
              <a:gd name="adj3" fmla="val 16667"/>
            </a:avLst>
          </a:prstGeom>
          <a:solidFill>
            <a:srgbClr val="FFFF00"/>
          </a:solidFill>
          <a:ln w="19050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 sz="1400" b="0" dirty="0">
                <a:solidFill>
                  <a:schemeClr val="tx1"/>
                </a:solidFill>
                <a:latin typeface="+mn-lt"/>
              </a:rPr>
              <a:t>This part removes ISI on </a:t>
            </a:r>
            <a:r>
              <a:rPr lang="en-US" sz="1400" dirty="0">
                <a:solidFill>
                  <a:schemeClr val="tx1"/>
                </a:solidFill>
                <a:latin typeface="+mn-lt"/>
              </a:rPr>
              <a:t>future</a:t>
            </a:r>
            <a:r>
              <a:rPr lang="en-US" sz="1400" b="0" dirty="0">
                <a:solidFill>
                  <a:schemeClr val="tx1"/>
                </a:solidFill>
                <a:latin typeface="+mn-lt"/>
              </a:rPr>
              <a:t> symbols from the currently detected symbols.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5943580" y="5441257"/>
            <a:ext cx="19928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9900"/>
                </a:solidFill>
                <a:latin typeface="Arial" charset="0"/>
                <a:ea typeface="Arial" charset="0"/>
                <a:cs typeface="Arial" charset="0"/>
              </a:rPr>
              <a:t>Feedback filter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07FC520C-9C41-EA4E-A3D8-5880F202B972}"/>
              </a:ext>
            </a:extLst>
          </p:cNvPr>
          <p:cNvGrpSpPr/>
          <p:nvPr/>
        </p:nvGrpSpPr>
        <p:grpSpPr>
          <a:xfrm>
            <a:off x="6615393" y="3149310"/>
            <a:ext cx="666729" cy="815856"/>
            <a:chOff x="6615393" y="3149310"/>
            <a:chExt cx="666729" cy="815856"/>
          </a:xfrm>
        </p:grpSpPr>
        <p:cxnSp>
          <p:nvCxnSpPr>
            <p:cNvPr id="39" name="Straight Connector 38"/>
            <p:cNvCxnSpPr>
              <a:cxnSpLocks/>
            </p:cNvCxnSpPr>
            <p:nvPr/>
          </p:nvCxnSpPr>
          <p:spPr>
            <a:xfrm flipV="1">
              <a:off x="6781800" y="3149310"/>
              <a:ext cx="335445" cy="815855"/>
            </a:xfrm>
            <a:prstGeom prst="line">
              <a:avLst/>
            </a:prstGeom>
            <a:ln w="38100">
              <a:prstDash val="sysDash"/>
              <a:headEnd type="none" w="med" len="med"/>
              <a:tailEnd type="none" w="med" len="med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>
              <a:cxnSpLocks/>
            </p:cNvCxnSpPr>
            <p:nvPr/>
          </p:nvCxnSpPr>
          <p:spPr>
            <a:xfrm flipH="1" flipV="1">
              <a:off x="6615393" y="3965165"/>
              <a:ext cx="166407" cy="1"/>
            </a:xfrm>
            <a:prstGeom prst="line">
              <a:avLst/>
            </a:prstGeom>
            <a:ln w="38100">
              <a:prstDash val="solid"/>
              <a:headEnd type="none" w="med" len="med"/>
              <a:tailEnd type="none" w="med" len="med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>
              <a:cxnSpLocks/>
            </p:cNvCxnSpPr>
            <p:nvPr/>
          </p:nvCxnSpPr>
          <p:spPr>
            <a:xfrm flipH="1">
              <a:off x="7117245" y="3149310"/>
              <a:ext cx="164877" cy="0"/>
            </a:xfrm>
            <a:prstGeom prst="line">
              <a:avLst/>
            </a:prstGeom>
            <a:ln w="38100">
              <a:prstDash val="solid"/>
              <a:headEnd type="none" w="med" len="med"/>
              <a:tailEnd type="none" w="med" len="med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flipH="1">
              <a:off x="6775380" y="3552618"/>
              <a:ext cx="329753" cy="0"/>
            </a:xfrm>
            <a:prstGeom prst="line">
              <a:avLst/>
            </a:prstGeom>
            <a:ln w="38100">
              <a:prstDash val="solid"/>
              <a:headEnd type="none" w="med" len="med"/>
              <a:tailEnd type="none" w="med" len="med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5" name="Rectangle 34"/>
          <p:cNvSpPr/>
          <p:nvPr/>
        </p:nvSpPr>
        <p:spPr>
          <a:xfrm>
            <a:off x="1671121" y="3391204"/>
            <a:ext cx="990600" cy="4572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b="0" i="1" dirty="0">
                <a:solidFill>
                  <a:schemeClr val="tx1"/>
                </a:solidFill>
              </a:rPr>
              <a:t>p</a:t>
            </a:r>
            <a:r>
              <a:rPr lang="zh-CN" altLang="en-US" b="0" i="1" dirty="0">
                <a:solidFill>
                  <a:schemeClr val="tx1"/>
                </a:solidFill>
              </a:rPr>
              <a:t>*</a:t>
            </a:r>
            <a:r>
              <a:rPr lang="en-US" altLang="zh-CN" b="0" i="1" dirty="0">
                <a:solidFill>
                  <a:schemeClr val="tx1"/>
                </a:solidFill>
              </a:rPr>
              <a:t>(-t)</a:t>
            </a:r>
            <a:endParaRPr lang="en-US" b="0" i="1" dirty="0">
              <a:solidFill>
                <a:schemeClr val="tx1"/>
              </a:solidFill>
            </a:endParaRPr>
          </a:p>
        </p:txBody>
      </p:sp>
      <p:cxnSp>
        <p:nvCxnSpPr>
          <p:cNvPr id="37" name="Straight Connector 36"/>
          <p:cNvCxnSpPr>
            <a:cxnSpLocks/>
            <a:endCxn id="41" idx="2"/>
          </p:cNvCxnSpPr>
          <p:nvPr/>
        </p:nvCxnSpPr>
        <p:spPr>
          <a:xfrm flipV="1">
            <a:off x="2661721" y="3619629"/>
            <a:ext cx="180588" cy="176"/>
          </a:xfrm>
          <a:prstGeom prst="line">
            <a:avLst/>
          </a:prstGeom>
          <a:ln w="34925">
            <a:prstDash val="solid"/>
            <a:headEnd type="none"/>
            <a:tailEnd type="non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cxnSpLocks/>
            <a:stCxn id="41" idx="7"/>
          </p:cNvCxnSpPr>
          <p:nvPr/>
        </p:nvCxnSpPr>
        <p:spPr>
          <a:xfrm flipV="1">
            <a:off x="2913481" y="3297729"/>
            <a:ext cx="287901" cy="293220"/>
          </a:xfrm>
          <a:prstGeom prst="line">
            <a:avLst/>
          </a:prstGeom>
          <a:ln w="34925">
            <a:prstDash val="solid"/>
            <a:headEnd type="none"/>
            <a:tailEnd type="non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3201382" y="3619629"/>
            <a:ext cx="269849" cy="117"/>
          </a:xfrm>
          <a:prstGeom prst="line">
            <a:avLst/>
          </a:prstGeom>
          <a:ln w="34925">
            <a:prstDash val="solid"/>
            <a:headEnd type="none"/>
            <a:tailEnd type="non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1" name="Oval 40"/>
          <p:cNvSpPr/>
          <p:nvPr/>
        </p:nvSpPr>
        <p:spPr>
          <a:xfrm>
            <a:off x="2842309" y="3579070"/>
            <a:ext cx="83383" cy="81117"/>
          </a:xfrm>
          <a:prstGeom prst="ellipse">
            <a:avLst/>
          </a:prstGeom>
          <a:noFill/>
          <a:ln w="19050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2586785" y="2969426"/>
            <a:ext cx="3609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0" i="1" dirty="0">
                <a:latin typeface="Arial" charset="0"/>
                <a:ea typeface="Arial" charset="0"/>
                <a:cs typeface="Arial" charset="0"/>
              </a:rPr>
              <a:t>y</a:t>
            </a:r>
            <a:r>
              <a:rPr lang="en-US" altLang="zh-CN" b="0" i="1" baseline="-25000" dirty="0">
                <a:latin typeface="Arial" charset="0"/>
                <a:ea typeface="Arial" charset="0"/>
                <a:cs typeface="Arial" charset="0"/>
              </a:rPr>
              <a:t>t</a:t>
            </a:r>
            <a:endParaRPr lang="en-US" b="0" i="1" baseline="-250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128867" y="2999713"/>
            <a:ext cx="5966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i="1" dirty="0">
                <a:latin typeface="Arial" charset="0"/>
                <a:ea typeface="Arial" charset="0"/>
                <a:cs typeface="Arial" charset="0"/>
              </a:rPr>
              <a:t>y[n]</a:t>
            </a:r>
            <a:endParaRPr lang="en-US" b="0" i="1" baseline="-250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1266499" y="3898292"/>
            <a:ext cx="18485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009900"/>
                </a:solidFill>
                <a:latin typeface="Arial" charset="0"/>
                <a:ea typeface="Arial" charset="0"/>
                <a:cs typeface="Arial" charset="0"/>
              </a:rPr>
              <a:t>Matched filter</a:t>
            </a:r>
            <a:endParaRPr lang="en-US" dirty="0">
              <a:solidFill>
                <a:srgbClr val="009900"/>
              </a:solidFill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51" name="Straight Arrow Connector 50"/>
          <p:cNvCxnSpPr/>
          <p:nvPr/>
        </p:nvCxnSpPr>
        <p:spPr>
          <a:xfrm>
            <a:off x="108328" y="3619628"/>
            <a:ext cx="570571" cy="0"/>
          </a:xfrm>
          <a:prstGeom prst="straightConnector1">
            <a:avLst/>
          </a:prstGeom>
          <a:ln w="34925">
            <a:prstDash val="solid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2" name="Oval 51"/>
          <p:cNvSpPr/>
          <p:nvPr/>
        </p:nvSpPr>
        <p:spPr>
          <a:xfrm>
            <a:off x="666496" y="3410369"/>
            <a:ext cx="421552" cy="418518"/>
          </a:xfrm>
          <a:prstGeom prst="ellipse">
            <a:avLst/>
          </a:prstGeom>
          <a:noFill/>
          <a:ln w="19050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4400" b="0" dirty="0">
                <a:solidFill>
                  <a:schemeClr val="tx1"/>
                </a:solidFill>
                <a:latin typeface="+mn-lt"/>
              </a:rPr>
              <a:t>+</a:t>
            </a:r>
          </a:p>
        </p:txBody>
      </p:sp>
      <p:cxnSp>
        <p:nvCxnSpPr>
          <p:cNvPr id="55" name="Straight Arrow Connector 54"/>
          <p:cNvCxnSpPr/>
          <p:nvPr/>
        </p:nvCxnSpPr>
        <p:spPr>
          <a:xfrm>
            <a:off x="1100550" y="3622668"/>
            <a:ext cx="570571" cy="0"/>
          </a:xfrm>
          <a:prstGeom prst="straightConnector1">
            <a:avLst/>
          </a:prstGeom>
          <a:ln w="34925">
            <a:prstDash val="solid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>
            <a:off x="863869" y="2966148"/>
            <a:ext cx="3936" cy="444221"/>
          </a:xfrm>
          <a:prstGeom prst="straightConnector1">
            <a:avLst/>
          </a:prstGeom>
          <a:ln w="34925">
            <a:prstDash val="solid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194454" y="2547630"/>
            <a:ext cx="13388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009900"/>
                </a:solidFill>
                <a:latin typeface="Arial" charset="0"/>
                <a:ea typeface="Arial" charset="0"/>
                <a:cs typeface="Arial" charset="0"/>
              </a:rPr>
              <a:t>Noise: </a:t>
            </a:r>
            <a:r>
              <a:rPr lang="en-US" altLang="zh-CN" i="1" dirty="0" err="1">
                <a:solidFill>
                  <a:srgbClr val="009900"/>
                </a:solidFill>
                <a:latin typeface="Arial" charset="0"/>
                <a:ea typeface="Arial" charset="0"/>
                <a:cs typeface="Arial" charset="0"/>
              </a:rPr>
              <a:t>n</a:t>
            </a:r>
            <a:r>
              <a:rPr lang="en-US" altLang="zh-CN" i="1" baseline="-25000" dirty="0" err="1">
                <a:solidFill>
                  <a:srgbClr val="009900"/>
                </a:solidFill>
                <a:latin typeface="Arial" charset="0"/>
                <a:ea typeface="Arial" charset="0"/>
                <a:cs typeface="Arial" charset="0"/>
              </a:rPr>
              <a:t>k</a:t>
            </a:r>
            <a:endParaRPr lang="en-US" i="1" baseline="-25000" dirty="0">
              <a:solidFill>
                <a:srgbClr val="0099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5428380" y="3007679"/>
            <a:ext cx="3946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0" i="1" dirty="0">
                <a:latin typeface="Arial" charset="0"/>
                <a:ea typeface="Arial" charset="0"/>
                <a:cs typeface="Arial" charset="0"/>
              </a:rPr>
              <a:t>+</a:t>
            </a:r>
            <a:endParaRPr lang="en-US" sz="2800" b="0" i="1" baseline="-250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5466407" y="3619628"/>
            <a:ext cx="3048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0" i="1" dirty="0">
                <a:latin typeface="Arial" charset="0"/>
                <a:ea typeface="Arial" charset="0"/>
                <a:cs typeface="Arial" charset="0"/>
              </a:rPr>
              <a:t>-</a:t>
            </a:r>
            <a:endParaRPr lang="en-US" sz="2800" b="0" i="1" baseline="-25000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676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ectangle 57"/>
          <p:cNvSpPr/>
          <p:nvPr/>
        </p:nvSpPr>
        <p:spPr>
          <a:xfrm>
            <a:off x="3794506" y="3149310"/>
            <a:ext cx="1641550" cy="1333007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Decision-feedback Equalizer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FC908-0101-D84D-BCF9-589A5CABA372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24" name="Rectangle 3"/>
          <p:cNvSpPr txBox="1">
            <a:spLocks noChangeArrowheads="1"/>
          </p:cNvSpPr>
          <p:nvPr/>
        </p:nvSpPr>
        <p:spPr>
          <a:xfrm>
            <a:off x="152400" y="1527942"/>
            <a:ext cx="8763000" cy="5025258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•"/>
              <a:defRPr sz="24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ＭＳ Ｐゴシック" pitchFamily="-1" charset="-128"/>
              </a:defRPr>
            </a:lvl1pPr>
            <a:lvl2pPr marL="742950" indent="-28575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–"/>
              <a:defRPr sz="24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2pPr>
            <a:lvl3pPr marL="11430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•"/>
              <a:defRPr sz="24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3pPr>
            <a:lvl4pPr marL="16002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–"/>
              <a:defRPr sz="24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4pPr>
            <a:lvl5pPr marL="20574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»"/>
              <a:defRPr sz="24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0" dirty="0"/>
              <a:t>Forward</a:t>
            </a:r>
            <a:r>
              <a:rPr lang="zh-CN" altLang="en-US" b="0" dirty="0"/>
              <a:t> </a:t>
            </a:r>
            <a:r>
              <a:rPr lang="en-US" altLang="zh-CN" b="0" dirty="0"/>
              <a:t>filter </a:t>
            </a:r>
            <a:r>
              <a:rPr lang="en-US" altLang="zh-CN" b="0" i="1" dirty="0"/>
              <a:t>w(t)</a:t>
            </a:r>
            <a:r>
              <a:rPr lang="zh-CN" altLang="en-US" b="0" dirty="0"/>
              <a:t> </a:t>
            </a:r>
            <a:r>
              <a:rPr lang="en-US" altLang="zh-CN" b="0" dirty="0"/>
              <a:t>is a</a:t>
            </a:r>
            <a:r>
              <a:rPr lang="zh-CN" altLang="en-US" b="0" dirty="0"/>
              <a:t> </a:t>
            </a:r>
            <a:r>
              <a:rPr lang="en-US" altLang="zh-CN" dirty="0">
                <a:solidFill>
                  <a:srgbClr val="009900"/>
                </a:solidFill>
              </a:rPr>
              <a:t>linear</a:t>
            </a:r>
            <a:r>
              <a:rPr lang="zh-CN" altLang="en-US" dirty="0">
                <a:solidFill>
                  <a:srgbClr val="009900"/>
                </a:solidFill>
              </a:rPr>
              <a:t> </a:t>
            </a:r>
            <a:r>
              <a:rPr lang="en-US" altLang="zh-CN" dirty="0">
                <a:solidFill>
                  <a:srgbClr val="009900"/>
                </a:solidFill>
              </a:rPr>
              <a:t>equalizer</a:t>
            </a:r>
            <a:r>
              <a:rPr lang="zh-CN" altLang="en-US" dirty="0">
                <a:solidFill>
                  <a:srgbClr val="009900"/>
                </a:solidFill>
              </a:rPr>
              <a:t> </a:t>
            </a:r>
            <a:endParaRPr lang="en-US" altLang="zh-CN" dirty="0">
              <a:solidFill>
                <a:srgbClr val="009900"/>
              </a:solidFill>
            </a:endParaRPr>
          </a:p>
          <a:p>
            <a:pPr lvl="1"/>
            <a:r>
              <a:rPr lang="en-US" altLang="zh-CN" b="0" i="1" dirty="0"/>
              <a:t>e.g.</a:t>
            </a:r>
            <a:r>
              <a:rPr lang="en-US" altLang="zh-CN" b="0" dirty="0"/>
              <a:t>,</a:t>
            </a:r>
            <a:r>
              <a:rPr lang="zh-CN" altLang="en-US" b="0" dirty="0"/>
              <a:t> </a:t>
            </a:r>
            <a:r>
              <a:rPr lang="en-US" altLang="zh-CN" dirty="0"/>
              <a:t>zero-forcing</a:t>
            </a:r>
            <a:r>
              <a:rPr lang="en-US" altLang="zh-CN" b="0" dirty="0"/>
              <a:t>,</a:t>
            </a:r>
            <a:r>
              <a:rPr lang="zh-CN" altLang="en-US" b="0" dirty="0"/>
              <a:t> </a:t>
            </a:r>
            <a:r>
              <a:rPr lang="en-US" altLang="zh-CN" dirty="0"/>
              <a:t>MSE</a:t>
            </a:r>
          </a:p>
          <a:p>
            <a:pPr lvl="1"/>
            <a:endParaRPr lang="en-US" altLang="x-none" b="0" dirty="0"/>
          </a:p>
          <a:p>
            <a:pPr lvl="1"/>
            <a:endParaRPr lang="en-US" altLang="x-none" b="0" dirty="0"/>
          </a:p>
          <a:p>
            <a:pPr lvl="1"/>
            <a:endParaRPr lang="en-US" altLang="x-none" b="0" dirty="0"/>
          </a:p>
          <a:p>
            <a:pPr lvl="1"/>
            <a:endParaRPr lang="en-US" altLang="x-none" b="0" dirty="0"/>
          </a:p>
          <a:p>
            <a:pPr lvl="1"/>
            <a:endParaRPr lang="en-US" altLang="x-none" b="0" dirty="0"/>
          </a:p>
          <a:p>
            <a:pPr lvl="1"/>
            <a:endParaRPr lang="en-US" altLang="x-none" b="0" dirty="0"/>
          </a:p>
          <a:p>
            <a:pPr lvl="1"/>
            <a:endParaRPr lang="en-US" altLang="x-none" b="0" dirty="0"/>
          </a:p>
          <a:p>
            <a:pPr lvl="1"/>
            <a:endParaRPr lang="en-US" altLang="x-none" b="0" dirty="0"/>
          </a:p>
          <a:p>
            <a:endParaRPr lang="en-US" altLang="x-none" b="0" dirty="0"/>
          </a:p>
          <a:p>
            <a:endParaRPr lang="en-US" altLang="x-none" b="0" dirty="0"/>
          </a:p>
          <a:p>
            <a:r>
              <a:rPr lang="en-US" altLang="x-none" b="0" dirty="0"/>
              <a:t>The DFE has access to the symbol decisions, computes </a:t>
            </a:r>
            <a:r>
              <a:rPr lang="en-US" altLang="x-none" dirty="0">
                <a:highlight>
                  <a:srgbClr val="FFFF99"/>
                </a:highlight>
              </a:rPr>
              <a:t>error signal</a:t>
            </a:r>
            <a:r>
              <a:rPr lang="en-US" altLang="x-none" dirty="0"/>
              <a:t> </a:t>
            </a:r>
            <a:r>
              <a:rPr lang="en-US" altLang="x-none" b="0" dirty="0"/>
              <a:t>to </a:t>
            </a:r>
            <a:r>
              <a:rPr lang="en-US" altLang="x-none" dirty="0">
                <a:solidFill>
                  <a:schemeClr val="accent6">
                    <a:lumMod val="75000"/>
                  </a:schemeClr>
                </a:solidFill>
              </a:rPr>
              <a:t>update</a:t>
            </a:r>
            <a:r>
              <a:rPr lang="en-US" altLang="x-none" b="0" dirty="0"/>
              <a:t> feedback filter (</a:t>
            </a:r>
            <a:r>
              <a:rPr lang="en-US" altLang="x-none" dirty="0">
                <a:solidFill>
                  <a:schemeClr val="accent6">
                    <a:lumMod val="75000"/>
                  </a:schemeClr>
                </a:solidFill>
                <a:highlight>
                  <a:srgbClr val="FFFF99"/>
                </a:highlight>
              </a:rPr>
              <a:t>complex!</a:t>
            </a:r>
            <a:r>
              <a:rPr lang="en-US" altLang="x-none" b="0" dirty="0"/>
              <a:t>)</a:t>
            </a:r>
          </a:p>
          <a:p>
            <a:endParaRPr lang="en-US" altLang="x-none" b="0" dirty="0"/>
          </a:p>
          <a:p>
            <a:endParaRPr lang="en-US" altLang="x-none" b="0" dirty="0"/>
          </a:p>
          <a:p>
            <a:endParaRPr lang="en-US" altLang="x-none" b="0" dirty="0"/>
          </a:p>
          <a:p>
            <a:endParaRPr lang="en-US" altLang="x-none" b="0" dirty="0"/>
          </a:p>
          <a:p>
            <a:endParaRPr lang="en-US" altLang="x-none" b="0" dirty="0"/>
          </a:p>
          <a:p>
            <a:endParaRPr lang="en-US" altLang="x-none" b="0" dirty="0"/>
          </a:p>
          <a:p>
            <a:endParaRPr lang="en-US" altLang="x-none" b="0" dirty="0"/>
          </a:p>
          <a:p>
            <a:endParaRPr lang="en-US" altLang="x-none" b="0" dirty="0"/>
          </a:p>
          <a:p>
            <a:endParaRPr lang="en-US" altLang="zh-CN" b="0" dirty="0"/>
          </a:p>
        </p:txBody>
      </p:sp>
      <p:sp>
        <p:nvSpPr>
          <p:cNvPr id="18" name="Rectangle 17"/>
          <p:cNvSpPr/>
          <p:nvPr/>
        </p:nvSpPr>
        <p:spPr>
          <a:xfrm>
            <a:off x="4050469" y="3391204"/>
            <a:ext cx="990600" cy="4572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9050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b="0" i="1" dirty="0">
                <a:solidFill>
                  <a:schemeClr val="tx1"/>
                </a:solidFill>
              </a:rPr>
              <a:t>w</a:t>
            </a:r>
            <a:r>
              <a:rPr lang="en-US" altLang="zh-CN" b="0" i="1" baseline="-25000" dirty="0">
                <a:solidFill>
                  <a:schemeClr val="tx1"/>
                </a:solidFill>
              </a:rPr>
              <a:t> </a:t>
            </a:r>
            <a:r>
              <a:rPr lang="en-US" altLang="zh-CN" b="0" i="1" dirty="0">
                <a:solidFill>
                  <a:schemeClr val="tx1"/>
                </a:solidFill>
              </a:rPr>
              <a:t>(t)</a:t>
            </a:r>
            <a:endParaRPr lang="en-US" b="0" i="1" dirty="0">
              <a:solidFill>
                <a:schemeClr val="tx1"/>
              </a:solidFill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5041069" y="3613071"/>
            <a:ext cx="570571" cy="0"/>
          </a:xfrm>
          <a:prstGeom prst="straightConnector1">
            <a:avLst/>
          </a:prstGeom>
          <a:ln w="34925">
            <a:prstDash val="solid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8549880" y="3349071"/>
                <a:ext cx="483914" cy="416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altLang="zh-CN" b="0" i="1" dirty="0" smtClean="0">
                              <a:latin typeface="Cambria Math" panose="02040503050406030204" pitchFamily="18" charset="0"/>
                              <a:ea typeface="Arial" charset="0"/>
                              <a:cs typeface="Arial" charset="0"/>
                            </a:rPr>
                          </m:ctrlPr>
                        </m:accPr>
                        <m:e>
                          <m:r>
                            <a:rPr lang="en-US" altLang="zh-CN" b="0" i="1" dirty="0">
                              <a:latin typeface="Cambria Math" charset="0"/>
                              <a:ea typeface="Arial" charset="0"/>
                              <a:cs typeface="Arial" charset="0"/>
                            </a:rPr>
                            <m:t>𝑑</m:t>
                          </m:r>
                          <m:r>
                            <a:rPr lang="en-US" altLang="zh-CN" b="0" i="1" baseline="-25000" dirty="0" err="1">
                              <a:latin typeface="Cambria Math" charset="0"/>
                              <a:ea typeface="Arial" charset="0"/>
                              <a:cs typeface="Arial" charset="0"/>
                            </a:rPr>
                            <m:t>𝑘</m:t>
                          </m:r>
                        </m:e>
                      </m:acc>
                    </m:oMath>
                  </m:oMathPara>
                </a14:m>
                <a:endParaRPr lang="en-US" b="0" i="1" baseline="-25000" dirty="0">
                  <a:latin typeface="Arial" charset="0"/>
                  <a:ea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49880" y="3349071"/>
                <a:ext cx="483914" cy="416332"/>
              </a:xfrm>
              <a:prstGeom prst="rect">
                <a:avLst/>
              </a:prstGeom>
              <a:blipFill rotWithShape="0">
                <a:blip r:embed="rId4"/>
                <a:stretch>
                  <a:fillRect l="-1266" t="-2899" b="-14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Box 24"/>
          <p:cNvSpPr txBox="1"/>
          <p:nvPr/>
        </p:nvSpPr>
        <p:spPr>
          <a:xfrm>
            <a:off x="3713261" y="3898292"/>
            <a:ext cx="18197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9900"/>
                </a:solidFill>
                <a:latin typeface="Arial" charset="0"/>
                <a:ea typeface="Arial" charset="0"/>
                <a:cs typeface="Arial" charset="0"/>
              </a:rPr>
              <a:t>Forward filter</a:t>
            </a:r>
          </a:p>
        </p:txBody>
      </p:sp>
      <p:cxnSp>
        <p:nvCxnSpPr>
          <p:cNvPr id="32" name="Straight Arrow Connector 31"/>
          <p:cNvCxnSpPr>
            <a:endCxn id="18" idx="1"/>
          </p:cNvCxnSpPr>
          <p:nvPr/>
        </p:nvCxnSpPr>
        <p:spPr>
          <a:xfrm>
            <a:off x="3223935" y="3619804"/>
            <a:ext cx="826534" cy="0"/>
          </a:xfrm>
          <a:prstGeom prst="straightConnector1">
            <a:avLst/>
          </a:prstGeom>
          <a:ln w="34925">
            <a:prstDash val="solid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3" name="Oval 32"/>
          <p:cNvSpPr/>
          <p:nvPr/>
        </p:nvSpPr>
        <p:spPr>
          <a:xfrm>
            <a:off x="5607998" y="3393993"/>
            <a:ext cx="421552" cy="418518"/>
          </a:xfrm>
          <a:prstGeom prst="ellipse">
            <a:avLst/>
          </a:prstGeom>
          <a:noFill/>
          <a:ln w="19050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4400" b="0" dirty="0">
                <a:solidFill>
                  <a:schemeClr val="tx1"/>
                </a:solidFill>
                <a:latin typeface="+mn-lt"/>
              </a:rPr>
              <a:t>+</a:t>
            </a:r>
          </a:p>
        </p:txBody>
      </p:sp>
      <p:cxnSp>
        <p:nvCxnSpPr>
          <p:cNvPr id="34" name="Straight Arrow Connector 33"/>
          <p:cNvCxnSpPr/>
          <p:nvPr/>
        </p:nvCxnSpPr>
        <p:spPr>
          <a:xfrm>
            <a:off x="6029550" y="3619628"/>
            <a:ext cx="399099" cy="0"/>
          </a:xfrm>
          <a:prstGeom prst="straightConnector1">
            <a:avLst/>
          </a:prstGeom>
          <a:ln w="34925">
            <a:prstDash val="solid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6451102" y="3088426"/>
            <a:ext cx="990600" cy="94309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9050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US" b="0" baseline="-25000" dirty="0">
              <a:solidFill>
                <a:schemeClr val="tx1"/>
              </a:solidFill>
            </a:endParaRPr>
          </a:p>
        </p:txBody>
      </p:sp>
      <p:cxnSp>
        <p:nvCxnSpPr>
          <p:cNvPr id="46" name="Straight Arrow Connector 45"/>
          <p:cNvCxnSpPr/>
          <p:nvPr/>
        </p:nvCxnSpPr>
        <p:spPr>
          <a:xfrm flipV="1">
            <a:off x="7441702" y="3603251"/>
            <a:ext cx="1108178" cy="1"/>
          </a:xfrm>
          <a:prstGeom prst="straightConnector1">
            <a:avLst/>
          </a:prstGeom>
          <a:ln w="34925">
            <a:prstDash val="solid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7" name="Rectangle 46"/>
          <p:cNvSpPr/>
          <p:nvPr/>
        </p:nvSpPr>
        <p:spPr>
          <a:xfrm>
            <a:off x="6451102" y="4482317"/>
            <a:ext cx="990600" cy="94309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9050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b="0" i="1" dirty="0">
                <a:solidFill>
                  <a:schemeClr val="tx1"/>
                </a:solidFill>
              </a:rPr>
              <a:t>d(t)</a:t>
            </a:r>
          </a:p>
        </p:txBody>
      </p:sp>
      <p:cxnSp>
        <p:nvCxnSpPr>
          <p:cNvPr id="49" name="Elbow Connector 48"/>
          <p:cNvCxnSpPr>
            <a:endCxn id="47" idx="3"/>
          </p:cNvCxnSpPr>
          <p:nvPr/>
        </p:nvCxnSpPr>
        <p:spPr>
          <a:xfrm rot="5400000">
            <a:off x="7032233" y="4012721"/>
            <a:ext cx="1350611" cy="531672"/>
          </a:xfrm>
          <a:prstGeom prst="bentConnector2">
            <a:avLst/>
          </a:prstGeom>
          <a:ln w="34925">
            <a:prstDash val="solid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0" name="Elbow Connector 49"/>
          <p:cNvCxnSpPr>
            <a:stCxn id="47" idx="1"/>
            <a:endCxn id="33" idx="4"/>
          </p:cNvCxnSpPr>
          <p:nvPr/>
        </p:nvCxnSpPr>
        <p:spPr>
          <a:xfrm rot="10800000">
            <a:off x="5818774" y="3812511"/>
            <a:ext cx="632328" cy="1141352"/>
          </a:xfrm>
          <a:prstGeom prst="bentConnector2">
            <a:avLst/>
          </a:prstGeom>
          <a:ln w="34925">
            <a:prstDash val="solid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6229099" y="2492949"/>
            <a:ext cx="13970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009900"/>
                </a:solidFill>
                <a:latin typeface="Arial" charset="0"/>
                <a:ea typeface="Arial" charset="0"/>
                <a:cs typeface="Arial" charset="0"/>
              </a:rPr>
              <a:t>Decision device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5943580" y="5441257"/>
            <a:ext cx="19928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9900"/>
                </a:solidFill>
                <a:latin typeface="Arial" charset="0"/>
                <a:ea typeface="Arial" charset="0"/>
                <a:cs typeface="Arial" charset="0"/>
              </a:rPr>
              <a:t>Feedback filter</a:t>
            </a:r>
          </a:p>
        </p:txBody>
      </p:sp>
      <p:sp>
        <p:nvSpPr>
          <p:cNvPr id="35" name="Rectangle 34"/>
          <p:cNvSpPr/>
          <p:nvPr/>
        </p:nvSpPr>
        <p:spPr>
          <a:xfrm>
            <a:off x="1671121" y="3391204"/>
            <a:ext cx="990600" cy="4572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b="0" i="1" dirty="0">
                <a:solidFill>
                  <a:schemeClr val="tx1"/>
                </a:solidFill>
              </a:rPr>
              <a:t>p</a:t>
            </a:r>
            <a:r>
              <a:rPr lang="zh-CN" altLang="en-US" b="0" i="1" dirty="0">
                <a:solidFill>
                  <a:schemeClr val="tx1"/>
                </a:solidFill>
              </a:rPr>
              <a:t>*</a:t>
            </a:r>
            <a:r>
              <a:rPr lang="en-US" altLang="zh-CN" b="0" i="1" dirty="0">
                <a:solidFill>
                  <a:schemeClr val="tx1"/>
                </a:solidFill>
              </a:rPr>
              <a:t>(-t)</a:t>
            </a:r>
            <a:endParaRPr lang="en-US" b="0" i="1" dirty="0">
              <a:solidFill>
                <a:schemeClr val="tx1"/>
              </a:solidFill>
            </a:endParaRPr>
          </a:p>
        </p:txBody>
      </p:sp>
      <p:cxnSp>
        <p:nvCxnSpPr>
          <p:cNvPr id="37" name="Straight Connector 36"/>
          <p:cNvCxnSpPr>
            <a:cxnSpLocks/>
            <a:endCxn id="41" idx="2"/>
          </p:cNvCxnSpPr>
          <p:nvPr/>
        </p:nvCxnSpPr>
        <p:spPr>
          <a:xfrm flipV="1">
            <a:off x="2661721" y="3619629"/>
            <a:ext cx="180588" cy="176"/>
          </a:xfrm>
          <a:prstGeom prst="line">
            <a:avLst/>
          </a:prstGeom>
          <a:ln w="34925">
            <a:prstDash val="solid"/>
            <a:headEnd type="none"/>
            <a:tailEnd type="non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V="1">
            <a:off x="2872845" y="3297728"/>
            <a:ext cx="328537" cy="322076"/>
          </a:xfrm>
          <a:prstGeom prst="line">
            <a:avLst/>
          </a:prstGeom>
          <a:ln w="34925">
            <a:prstDash val="solid"/>
            <a:headEnd type="none"/>
            <a:tailEnd type="non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3201382" y="3619629"/>
            <a:ext cx="269849" cy="117"/>
          </a:xfrm>
          <a:prstGeom prst="line">
            <a:avLst/>
          </a:prstGeom>
          <a:ln w="34925">
            <a:prstDash val="solid"/>
            <a:headEnd type="none"/>
            <a:tailEnd type="non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1" name="Oval 40"/>
          <p:cNvSpPr/>
          <p:nvPr/>
        </p:nvSpPr>
        <p:spPr>
          <a:xfrm>
            <a:off x="2842309" y="3579070"/>
            <a:ext cx="83383" cy="81117"/>
          </a:xfrm>
          <a:prstGeom prst="ellipse">
            <a:avLst/>
          </a:prstGeom>
          <a:noFill/>
          <a:ln w="19050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2586785" y="2969426"/>
            <a:ext cx="3609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0" i="1" dirty="0">
                <a:latin typeface="Arial" charset="0"/>
                <a:ea typeface="Arial" charset="0"/>
                <a:cs typeface="Arial" charset="0"/>
              </a:rPr>
              <a:t>y</a:t>
            </a:r>
            <a:r>
              <a:rPr lang="en-US" altLang="zh-CN" b="0" i="1" baseline="-25000" dirty="0">
                <a:latin typeface="Arial" charset="0"/>
                <a:ea typeface="Arial" charset="0"/>
                <a:cs typeface="Arial" charset="0"/>
              </a:rPr>
              <a:t>t</a:t>
            </a:r>
            <a:endParaRPr lang="en-US" b="0" i="1" baseline="-250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128867" y="2999713"/>
            <a:ext cx="5966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i="1" dirty="0">
                <a:latin typeface="Arial" charset="0"/>
                <a:ea typeface="Arial" charset="0"/>
                <a:cs typeface="Arial" charset="0"/>
              </a:rPr>
              <a:t>y[n]</a:t>
            </a:r>
            <a:endParaRPr lang="en-US" b="0" i="1" baseline="-250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1266499" y="3898292"/>
            <a:ext cx="18485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009900"/>
                </a:solidFill>
                <a:latin typeface="Arial" charset="0"/>
                <a:ea typeface="Arial" charset="0"/>
                <a:cs typeface="Arial" charset="0"/>
              </a:rPr>
              <a:t>Matched filter</a:t>
            </a:r>
            <a:endParaRPr lang="en-US" dirty="0">
              <a:solidFill>
                <a:srgbClr val="009900"/>
              </a:solidFill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51" name="Straight Arrow Connector 50"/>
          <p:cNvCxnSpPr/>
          <p:nvPr/>
        </p:nvCxnSpPr>
        <p:spPr>
          <a:xfrm>
            <a:off x="108328" y="3619628"/>
            <a:ext cx="570571" cy="0"/>
          </a:xfrm>
          <a:prstGeom prst="straightConnector1">
            <a:avLst/>
          </a:prstGeom>
          <a:ln w="34925">
            <a:prstDash val="solid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2" name="Oval 51"/>
          <p:cNvSpPr/>
          <p:nvPr/>
        </p:nvSpPr>
        <p:spPr>
          <a:xfrm>
            <a:off x="666496" y="3410369"/>
            <a:ext cx="421552" cy="418518"/>
          </a:xfrm>
          <a:prstGeom prst="ellipse">
            <a:avLst/>
          </a:prstGeom>
          <a:noFill/>
          <a:ln w="19050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4400" b="0" dirty="0">
                <a:solidFill>
                  <a:schemeClr val="tx1"/>
                </a:solidFill>
                <a:latin typeface="+mn-lt"/>
              </a:rPr>
              <a:t>+</a:t>
            </a:r>
          </a:p>
        </p:txBody>
      </p:sp>
      <p:cxnSp>
        <p:nvCxnSpPr>
          <p:cNvPr id="55" name="Straight Arrow Connector 54"/>
          <p:cNvCxnSpPr/>
          <p:nvPr/>
        </p:nvCxnSpPr>
        <p:spPr>
          <a:xfrm>
            <a:off x="1100550" y="3622668"/>
            <a:ext cx="570571" cy="0"/>
          </a:xfrm>
          <a:prstGeom prst="straightConnector1">
            <a:avLst/>
          </a:prstGeom>
          <a:ln w="34925">
            <a:prstDash val="solid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>
            <a:off x="863869" y="2966148"/>
            <a:ext cx="3936" cy="444221"/>
          </a:xfrm>
          <a:prstGeom prst="straightConnector1">
            <a:avLst/>
          </a:prstGeom>
          <a:ln w="34925">
            <a:prstDash val="solid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194454" y="2547630"/>
            <a:ext cx="13388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009900"/>
                </a:solidFill>
                <a:latin typeface="Arial" charset="0"/>
                <a:ea typeface="Arial" charset="0"/>
                <a:cs typeface="Arial" charset="0"/>
              </a:rPr>
              <a:t>Noise: </a:t>
            </a:r>
            <a:r>
              <a:rPr lang="en-US" altLang="zh-CN" i="1" dirty="0" err="1">
                <a:solidFill>
                  <a:srgbClr val="009900"/>
                </a:solidFill>
                <a:latin typeface="Arial" charset="0"/>
                <a:ea typeface="Arial" charset="0"/>
                <a:cs typeface="Arial" charset="0"/>
              </a:rPr>
              <a:t>n</a:t>
            </a:r>
            <a:r>
              <a:rPr lang="en-US" altLang="zh-CN" i="1" baseline="-25000" dirty="0" err="1">
                <a:solidFill>
                  <a:srgbClr val="009900"/>
                </a:solidFill>
                <a:latin typeface="Arial" charset="0"/>
                <a:ea typeface="Arial" charset="0"/>
                <a:cs typeface="Arial" charset="0"/>
              </a:rPr>
              <a:t>k</a:t>
            </a:r>
            <a:endParaRPr lang="en-US" i="1" baseline="-25000" dirty="0">
              <a:solidFill>
                <a:srgbClr val="0099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5428380" y="3007679"/>
            <a:ext cx="3946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0" i="1" dirty="0">
                <a:latin typeface="Arial" charset="0"/>
                <a:ea typeface="Arial" charset="0"/>
                <a:cs typeface="Arial" charset="0"/>
              </a:rPr>
              <a:t>+</a:t>
            </a:r>
            <a:endParaRPr lang="en-US" sz="2800" b="0" i="1" baseline="-250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5466407" y="3619628"/>
            <a:ext cx="3048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0" i="1" dirty="0">
                <a:latin typeface="Arial" charset="0"/>
                <a:ea typeface="Arial" charset="0"/>
                <a:cs typeface="Arial" charset="0"/>
              </a:rPr>
              <a:t>-</a:t>
            </a:r>
            <a:endParaRPr lang="en-US" sz="2800" b="0" i="1" baseline="-25000" dirty="0">
              <a:latin typeface="Arial" charset="0"/>
              <a:ea typeface="Arial" charset="0"/>
              <a:cs typeface="Arial" charset="0"/>
            </a:endParaRPr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0522106D-B9D4-E146-BEF2-2D6F1F2B7F21}"/>
              </a:ext>
            </a:extLst>
          </p:cNvPr>
          <p:cNvGrpSpPr/>
          <p:nvPr/>
        </p:nvGrpSpPr>
        <p:grpSpPr>
          <a:xfrm>
            <a:off x="6615393" y="3149310"/>
            <a:ext cx="666729" cy="815856"/>
            <a:chOff x="6615393" y="3149310"/>
            <a:chExt cx="666729" cy="815856"/>
          </a:xfrm>
        </p:grpSpPr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1CE55F80-9E81-3C4F-9D70-38F6ED3DBB8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781800" y="3149310"/>
              <a:ext cx="335445" cy="815855"/>
            </a:xfrm>
            <a:prstGeom prst="line">
              <a:avLst/>
            </a:prstGeom>
            <a:ln w="38100">
              <a:prstDash val="sysDash"/>
              <a:headEnd type="none" w="med" len="med"/>
              <a:tailEnd type="none" w="med" len="med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0CE0C73F-1B6B-3F4F-BCB2-4D71823BD38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615393" y="3965165"/>
              <a:ext cx="166407" cy="1"/>
            </a:xfrm>
            <a:prstGeom prst="line">
              <a:avLst/>
            </a:prstGeom>
            <a:ln w="38100">
              <a:prstDash val="solid"/>
              <a:headEnd type="none" w="med" len="med"/>
              <a:tailEnd type="none" w="med" len="med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C9A489DC-B0F0-CF45-962C-AD22284218B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117245" y="3149310"/>
              <a:ext cx="164877" cy="0"/>
            </a:xfrm>
            <a:prstGeom prst="line">
              <a:avLst/>
            </a:prstGeom>
            <a:ln w="38100">
              <a:prstDash val="solid"/>
              <a:headEnd type="none" w="med" len="med"/>
              <a:tailEnd type="none" w="med" len="med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287B7D63-92B9-3A4B-9040-399D36EF3F8C}"/>
                </a:ext>
              </a:extLst>
            </p:cNvPr>
            <p:cNvCxnSpPr/>
            <p:nvPr/>
          </p:nvCxnSpPr>
          <p:spPr>
            <a:xfrm flipH="1">
              <a:off x="6775380" y="3552618"/>
              <a:ext cx="329753" cy="0"/>
            </a:xfrm>
            <a:prstGeom prst="line">
              <a:avLst/>
            </a:prstGeom>
            <a:ln w="38100">
              <a:prstDash val="solid"/>
              <a:headEnd type="none" w="med" len="med"/>
              <a:tailEnd type="none" w="med" len="med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3" name="Oval 42">
            <a:extLst>
              <a:ext uri="{FF2B5EF4-FFF2-40B4-BE49-F238E27FC236}">
                <a16:creationId xmlns:a16="http://schemas.microsoft.com/office/drawing/2014/main" id="{C39B576D-8CD9-2244-9AFD-088426E29E3B}"/>
              </a:ext>
            </a:extLst>
          </p:cNvPr>
          <p:cNvSpPr/>
          <p:nvPr/>
        </p:nvSpPr>
        <p:spPr>
          <a:xfrm>
            <a:off x="6735626" y="1980990"/>
            <a:ext cx="421552" cy="418518"/>
          </a:xfrm>
          <a:prstGeom prst="ellipse">
            <a:avLst/>
          </a:prstGeom>
          <a:noFill/>
          <a:ln w="19050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4400" b="0" dirty="0">
                <a:solidFill>
                  <a:schemeClr val="tx1"/>
                </a:solidFill>
                <a:latin typeface="+mn-lt"/>
              </a:rPr>
              <a:t>+</a:t>
            </a:r>
          </a:p>
        </p:txBody>
      </p:sp>
      <p:cxnSp>
        <p:nvCxnSpPr>
          <p:cNvPr id="4" name="Elbow Connector 3">
            <a:extLst>
              <a:ext uri="{FF2B5EF4-FFF2-40B4-BE49-F238E27FC236}">
                <a16:creationId xmlns:a16="http://schemas.microsoft.com/office/drawing/2014/main" id="{823644BE-71A9-A641-A3C6-8C50715AE5AD}"/>
              </a:ext>
            </a:extLst>
          </p:cNvPr>
          <p:cNvCxnSpPr>
            <a:endCxn id="43" idx="2"/>
          </p:cNvCxnSpPr>
          <p:nvPr/>
        </p:nvCxnSpPr>
        <p:spPr>
          <a:xfrm rot="5400000" flipH="1" flipV="1">
            <a:off x="5720592" y="2604595"/>
            <a:ext cx="1429379" cy="600689"/>
          </a:xfrm>
          <a:prstGeom prst="bentConnector2">
            <a:avLst/>
          </a:prstGeom>
          <a:ln>
            <a:prstDash val="solid"/>
            <a:headEnd type="oval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5" name="Elbow Connector 44">
            <a:extLst>
              <a:ext uri="{FF2B5EF4-FFF2-40B4-BE49-F238E27FC236}">
                <a16:creationId xmlns:a16="http://schemas.microsoft.com/office/drawing/2014/main" id="{45E4197E-0271-8A49-B51C-0F90B6C0626B}"/>
              </a:ext>
            </a:extLst>
          </p:cNvPr>
          <p:cNvCxnSpPr>
            <a:cxnSpLocks/>
            <a:endCxn id="43" idx="6"/>
          </p:cNvCxnSpPr>
          <p:nvPr/>
        </p:nvCxnSpPr>
        <p:spPr>
          <a:xfrm rot="16200000" flipV="1">
            <a:off x="6865701" y="2481726"/>
            <a:ext cx="1409538" cy="826584"/>
          </a:xfrm>
          <a:prstGeom prst="bentConnector2">
            <a:avLst/>
          </a:prstGeom>
          <a:ln>
            <a:prstDash val="solid"/>
            <a:headEnd type="oval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1" name="Elbow Connector 60">
            <a:extLst>
              <a:ext uri="{FF2B5EF4-FFF2-40B4-BE49-F238E27FC236}">
                <a16:creationId xmlns:a16="http://schemas.microsoft.com/office/drawing/2014/main" id="{72943AB7-A78E-3148-8CF2-4096440B8C37}"/>
              </a:ext>
            </a:extLst>
          </p:cNvPr>
          <p:cNvCxnSpPr>
            <a:cxnSpLocks/>
            <a:stCxn id="43" idx="0"/>
          </p:cNvCxnSpPr>
          <p:nvPr/>
        </p:nvCxnSpPr>
        <p:spPr>
          <a:xfrm rot="5400000" flipH="1" flipV="1">
            <a:off x="7080131" y="1619713"/>
            <a:ext cx="227549" cy="495007"/>
          </a:xfrm>
          <a:prstGeom prst="bentConnector2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13151636-171D-1046-81E2-39008E4F604A}"/>
              </a:ext>
            </a:extLst>
          </p:cNvPr>
          <p:cNvSpPr txBox="1"/>
          <p:nvPr/>
        </p:nvSpPr>
        <p:spPr>
          <a:xfrm>
            <a:off x="7441409" y="1550157"/>
            <a:ext cx="7825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error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7612D2D-CDAA-364D-9430-E929F73ED308}"/>
              </a:ext>
            </a:extLst>
          </p:cNvPr>
          <p:cNvSpPr txBox="1"/>
          <p:nvPr/>
        </p:nvSpPr>
        <p:spPr>
          <a:xfrm>
            <a:off x="7117245" y="1801075"/>
            <a:ext cx="2696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26069748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0E7F2E4-D37C-6949-A34D-9E1AB830AE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The Culprits: Delay Spread and Frequency-Selective Fading</a:t>
            </a:r>
          </a:p>
          <a:p>
            <a:pPr marL="514350" indent="-514350">
              <a:buFont typeface="+mj-lt"/>
              <a:buAutoNum type="arabicPeriod"/>
            </a:pPr>
            <a:endParaRPr lang="en-US" b="1" dirty="0"/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Time-Domain Equalization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b="1" dirty="0"/>
              <a:t>Orthogonal Frequency Division Multiplexing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87D9740-62FC-4543-9A8A-B278CDEB60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C53442E-D446-8B41-926A-E7CCB30AD5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</p:spTree>
    <p:extLst>
      <p:ext uri="{BB962C8B-B14F-4D97-AF65-F5344CB8AC3E}">
        <p14:creationId xmlns:p14="http://schemas.microsoft.com/office/powerpoint/2010/main" val="16809986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Problem: Inter-symbol interference (ISI)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FC908-0101-D84D-BCF9-589A5CABA372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7" name="Picture 4" descr="AABRMPT0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107"/>
          <a:stretch/>
        </p:blipFill>
        <p:spPr bwMode="auto">
          <a:xfrm>
            <a:off x="154443" y="1833172"/>
            <a:ext cx="8760423" cy="2238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154443" y="4867785"/>
            <a:ext cx="8759267" cy="1609919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600" kern="1200" spc="-150">
                <a:solidFill>
                  <a:schemeClr val="tx1"/>
                </a:solidFill>
                <a:latin typeface="+mn-lt"/>
                <a:ea typeface="ＭＳ Ｐゴシック" pitchFamily="-1" charset="-128"/>
                <a:cs typeface="ＭＳ Ｐゴシック" pitchFamily="-1" charset="-128"/>
              </a:defRPr>
            </a:lvl1pPr>
            <a:lvl2pPr marL="742950" indent="-28575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600" kern="1200" spc="-150">
                <a:solidFill>
                  <a:schemeClr val="tx1"/>
                </a:solidFill>
                <a:latin typeface="+mn-lt"/>
                <a:ea typeface="ＭＳ Ｐゴシック" pitchFamily="-1" charset="-128"/>
                <a:cs typeface="ＭＳ Ｐゴシック" charset="-128"/>
              </a:defRPr>
            </a:lvl2pPr>
            <a:lvl3pPr marL="1144588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600" kern="1200" spc="-150">
                <a:solidFill>
                  <a:schemeClr val="tx1"/>
                </a:solidFill>
                <a:latin typeface="+mn-lt"/>
                <a:ea typeface="ＭＳ Ｐゴシック" pitchFamily="-1" charset="-128"/>
                <a:cs typeface="ＭＳ Ｐゴシック" charset="-128"/>
              </a:defRPr>
            </a:lvl3pPr>
            <a:lvl4pPr marL="1601788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600" kern="1200" spc="-150">
                <a:solidFill>
                  <a:schemeClr val="tx1"/>
                </a:solidFill>
                <a:latin typeface="+mn-lt"/>
                <a:ea typeface="ＭＳ Ｐゴシック" pitchFamily="-1" charset="-128"/>
                <a:cs typeface="ＭＳ Ｐゴシック" charset="-128"/>
              </a:defRPr>
            </a:lvl4pPr>
            <a:lvl5pPr marL="2058988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600" kern="1200" spc="-150">
                <a:solidFill>
                  <a:schemeClr val="tx1"/>
                </a:solidFill>
                <a:latin typeface="+mn-lt"/>
                <a:ea typeface="ＭＳ Ｐゴシック" pitchFamily="-1" charset="-128"/>
                <a:cs typeface="ＭＳ Ｐゴシック" charset="-128"/>
              </a:defRPr>
            </a:lvl5pPr>
            <a:lvl6pPr marL="2518120" indent="-228920" algn="l" defTabSz="457840" rtl="0" eaLnBrk="1" latinLnBrk="0" hangingPunct="1">
              <a:spcBef>
                <a:spcPct val="20000"/>
              </a:spcBef>
              <a:buFont typeface="Arial"/>
              <a:buChar char="•"/>
              <a:defRPr sz="200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5961" indent="-228920" algn="l" defTabSz="457840" rtl="0" eaLnBrk="1" latinLnBrk="0" hangingPunct="1">
              <a:spcBef>
                <a:spcPct val="20000"/>
              </a:spcBef>
              <a:buFont typeface="Arial"/>
              <a:buChar char="•"/>
              <a:defRPr sz="200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33801" indent="-228920" algn="l" defTabSz="457840" rtl="0" eaLnBrk="1" latinLnBrk="0" hangingPunct="1">
              <a:spcBef>
                <a:spcPct val="20000"/>
              </a:spcBef>
              <a:buFont typeface="Arial"/>
              <a:buChar char="•"/>
              <a:defRPr sz="200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91641" indent="-228920" algn="l" defTabSz="457840" rtl="0" eaLnBrk="1" latinLnBrk="0" hangingPunct="1">
              <a:spcBef>
                <a:spcPct val="20000"/>
              </a:spcBef>
              <a:buFont typeface="Arial"/>
              <a:buChar char="•"/>
              <a:defRPr sz="200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Transmitted signal</a:t>
            </a:r>
          </a:p>
          <a:p>
            <a:r>
              <a:rPr lang="en-US" sz="2400" dirty="0"/>
              <a:t>Received signal with ISI</a:t>
            </a:r>
          </a:p>
        </p:txBody>
      </p:sp>
      <p:sp>
        <p:nvSpPr>
          <p:cNvPr id="11" name="Oval 10"/>
          <p:cNvSpPr/>
          <p:nvPr/>
        </p:nvSpPr>
        <p:spPr>
          <a:xfrm>
            <a:off x="3111141" y="4975564"/>
            <a:ext cx="152118" cy="152118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271" tIns="45635" rIns="91271" bIns="4563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996" b="0" dirty="0">
              <a:solidFill>
                <a:schemeClr val="tx1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3745658" y="5304766"/>
            <a:ext cx="152118" cy="152118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271" tIns="45635" rIns="91271" bIns="4563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996" b="0" dirty="0">
              <a:solidFill>
                <a:schemeClr val="tx1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541002" y="2707360"/>
            <a:ext cx="152118" cy="152118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271" tIns="45635" rIns="91271" bIns="4563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996" b="0" dirty="0">
              <a:solidFill>
                <a:schemeClr val="tx1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1102428" y="3362880"/>
            <a:ext cx="152118" cy="152118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271" tIns="45635" rIns="91271" bIns="4563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996" b="0" dirty="0">
              <a:solidFill>
                <a:schemeClr val="tx1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1614450" y="3362880"/>
            <a:ext cx="152118" cy="152118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271" tIns="45635" rIns="91271" bIns="4563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996" b="0" dirty="0">
              <a:solidFill>
                <a:schemeClr val="tx1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2126473" y="3362880"/>
            <a:ext cx="152118" cy="152118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271" tIns="45635" rIns="91271" bIns="4563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996" b="0" dirty="0">
              <a:solidFill>
                <a:schemeClr val="tx1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6059565" y="2707360"/>
            <a:ext cx="152118" cy="152118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271" tIns="45635" rIns="91271" bIns="4563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996" b="0" dirty="0">
              <a:solidFill>
                <a:schemeClr val="tx1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6605364" y="3175657"/>
            <a:ext cx="152118" cy="152118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271" tIns="45635" rIns="91271" bIns="4563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996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23228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594" dirty="0"/>
              <a:t>Symbol time determines</a:t>
            </a:r>
            <a:br>
              <a:rPr lang="en-US" sz="3594" dirty="0"/>
            </a:br>
            <a:r>
              <a:rPr lang="en-US" sz="3594" dirty="0"/>
              <a:t>frequency bandwidth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397DA2-CE88-0241-930D-3497A1635AF0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cxnSp>
        <p:nvCxnSpPr>
          <p:cNvPr id="36" name="Straight Connector 35"/>
          <p:cNvCxnSpPr/>
          <p:nvPr/>
        </p:nvCxnSpPr>
        <p:spPr>
          <a:xfrm>
            <a:off x="2423329" y="1911081"/>
            <a:ext cx="0" cy="1772422"/>
          </a:xfrm>
          <a:prstGeom prst="line">
            <a:avLst/>
          </a:prstGeom>
          <a:ln>
            <a:prstDash val="sysDash"/>
            <a:headEnd type="none" w="med" len="med"/>
            <a:tailEnd type="none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3652952" y="1902756"/>
            <a:ext cx="0" cy="1780747"/>
          </a:xfrm>
          <a:prstGeom prst="line">
            <a:avLst/>
          </a:prstGeom>
          <a:ln>
            <a:prstDash val="sysDash"/>
            <a:headEnd type="none" w="med" len="med"/>
            <a:tailEnd type="none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1269765" y="1902756"/>
            <a:ext cx="0" cy="1780747"/>
          </a:xfrm>
          <a:prstGeom prst="line">
            <a:avLst/>
          </a:prstGeom>
          <a:ln>
            <a:prstDash val="sysDash"/>
            <a:headEnd type="none" w="med" len="med"/>
            <a:tailEnd type="none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3055605" y="1922208"/>
            <a:ext cx="0" cy="1761295"/>
          </a:xfrm>
          <a:prstGeom prst="line">
            <a:avLst/>
          </a:prstGeom>
          <a:ln>
            <a:prstDash val="sysDash"/>
            <a:headEnd type="none" w="med" len="med"/>
            <a:tailEnd type="none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33" name="Group 32"/>
          <p:cNvGrpSpPr/>
          <p:nvPr/>
        </p:nvGrpSpPr>
        <p:grpSpPr>
          <a:xfrm>
            <a:off x="1460179" y="2316934"/>
            <a:ext cx="2883529" cy="1419617"/>
            <a:chOff x="5137362" y="3277495"/>
            <a:chExt cx="2888869" cy="1422246"/>
          </a:xfrm>
        </p:grpSpPr>
        <p:cxnSp>
          <p:nvCxnSpPr>
            <p:cNvPr id="16" name="Straight Arrow Connector 15"/>
            <p:cNvCxnSpPr/>
            <p:nvPr/>
          </p:nvCxnSpPr>
          <p:spPr>
            <a:xfrm>
              <a:off x="5137362" y="4263463"/>
              <a:ext cx="2815871" cy="0"/>
            </a:xfrm>
            <a:prstGeom prst="straightConnector1">
              <a:avLst/>
            </a:prstGeom>
            <a:ln>
              <a:prstDash val="solid"/>
              <a:tailEnd type="triangle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7745385" y="4300273"/>
              <a:ext cx="280846" cy="3994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996" i="1" dirty="0">
                  <a:latin typeface="Corbel" charset="0"/>
                  <a:ea typeface="Corbel" charset="0"/>
                  <a:cs typeface="Corbel" charset="0"/>
                </a:rPr>
                <a:t>t</a:t>
              </a:r>
              <a:endParaRPr lang="en-US" sz="1996" dirty="0">
                <a:latin typeface="Corbel" charset="0"/>
                <a:ea typeface="Corbel" charset="0"/>
                <a:cs typeface="Corbel" charset="0"/>
              </a:endParaRPr>
            </a:p>
          </p:txBody>
        </p:sp>
        <p:sp>
          <p:nvSpPr>
            <p:cNvPr id="19" name="Freeform 18"/>
            <p:cNvSpPr/>
            <p:nvPr/>
          </p:nvSpPr>
          <p:spPr>
            <a:xfrm>
              <a:off x="5222068" y="3277495"/>
              <a:ext cx="2448657" cy="985472"/>
            </a:xfrm>
            <a:custGeom>
              <a:avLst/>
              <a:gdLst>
                <a:gd name="connsiteX0" fmla="*/ 0 w 2543907"/>
                <a:gd name="connsiteY0" fmla="*/ 973016 h 973016"/>
                <a:gd name="connsiteX1" fmla="*/ 703384 w 2543907"/>
                <a:gd name="connsiteY1" fmla="*/ 973016 h 973016"/>
                <a:gd name="connsiteX2" fmla="*/ 703384 w 2543907"/>
                <a:gd name="connsiteY2" fmla="*/ 0 h 973016"/>
                <a:gd name="connsiteX3" fmla="*/ 1934307 w 2543907"/>
                <a:gd name="connsiteY3" fmla="*/ 0 h 973016"/>
                <a:gd name="connsiteX4" fmla="*/ 1934307 w 2543907"/>
                <a:gd name="connsiteY4" fmla="*/ 973016 h 973016"/>
                <a:gd name="connsiteX5" fmla="*/ 2543907 w 2543907"/>
                <a:gd name="connsiteY5" fmla="*/ 973016 h 973016"/>
                <a:gd name="connsiteX0" fmla="*/ 0 w 2543907"/>
                <a:gd name="connsiteY0" fmla="*/ 973016 h 984739"/>
                <a:gd name="connsiteX1" fmla="*/ 1043354 w 2543907"/>
                <a:gd name="connsiteY1" fmla="*/ 984739 h 984739"/>
                <a:gd name="connsiteX2" fmla="*/ 703384 w 2543907"/>
                <a:gd name="connsiteY2" fmla="*/ 0 h 984739"/>
                <a:gd name="connsiteX3" fmla="*/ 1934307 w 2543907"/>
                <a:gd name="connsiteY3" fmla="*/ 0 h 984739"/>
                <a:gd name="connsiteX4" fmla="*/ 1934307 w 2543907"/>
                <a:gd name="connsiteY4" fmla="*/ 973016 h 984739"/>
                <a:gd name="connsiteX5" fmla="*/ 2543907 w 2543907"/>
                <a:gd name="connsiteY5" fmla="*/ 973016 h 984739"/>
                <a:gd name="connsiteX0" fmla="*/ 0 w 2543907"/>
                <a:gd name="connsiteY0" fmla="*/ 973016 h 984739"/>
                <a:gd name="connsiteX1" fmla="*/ 1043354 w 2543907"/>
                <a:gd name="connsiteY1" fmla="*/ 984739 h 984739"/>
                <a:gd name="connsiteX2" fmla="*/ 1043353 w 2543907"/>
                <a:gd name="connsiteY2" fmla="*/ 11723 h 984739"/>
                <a:gd name="connsiteX3" fmla="*/ 1934307 w 2543907"/>
                <a:gd name="connsiteY3" fmla="*/ 0 h 984739"/>
                <a:gd name="connsiteX4" fmla="*/ 1934307 w 2543907"/>
                <a:gd name="connsiteY4" fmla="*/ 973016 h 984739"/>
                <a:gd name="connsiteX5" fmla="*/ 2543907 w 2543907"/>
                <a:gd name="connsiteY5" fmla="*/ 973016 h 984739"/>
                <a:gd name="connsiteX0" fmla="*/ 0 w 2543907"/>
                <a:gd name="connsiteY0" fmla="*/ 973016 h 984739"/>
                <a:gd name="connsiteX1" fmla="*/ 1043354 w 2543907"/>
                <a:gd name="connsiteY1" fmla="*/ 984739 h 984739"/>
                <a:gd name="connsiteX2" fmla="*/ 1043353 w 2543907"/>
                <a:gd name="connsiteY2" fmla="*/ 11723 h 984739"/>
                <a:gd name="connsiteX3" fmla="*/ 1934307 w 2543907"/>
                <a:gd name="connsiteY3" fmla="*/ 0 h 984739"/>
                <a:gd name="connsiteX4" fmla="*/ 1547446 w 2543907"/>
                <a:gd name="connsiteY4" fmla="*/ 984739 h 984739"/>
                <a:gd name="connsiteX5" fmla="*/ 2543907 w 2543907"/>
                <a:gd name="connsiteY5" fmla="*/ 973016 h 984739"/>
                <a:gd name="connsiteX0" fmla="*/ 0 w 2543907"/>
                <a:gd name="connsiteY0" fmla="*/ 961293 h 973016"/>
                <a:gd name="connsiteX1" fmla="*/ 1043354 w 2543907"/>
                <a:gd name="connsiteY1" fmla="*/ 973016 h 973016"/>
                <a:gd name="connsiteX2" fmla="*/ 1043353 w 2543907"/>
                <a:gd name="connsiteY2" fmla="*/ 0 h 973016"/>
                <a:gd name="connsiteX3" fmla="*/ 1547446 w 2543907"/>
                <a:gd name="connsiteY3" fmla="*/ 11723 h 973016"/>
                <a:gd name="connsiteX4" fmla="*/ 1547446 w 2543907"/>
                <a:gd name="connsiteY4" fmla="*/ 973016 h 973016"/>
                <a:gd name="connsiteX5" fmla="*/ 2543907 w 2543907"/>
                <a:gd name="connsiteY5" fmla="*/ 961293 h 973016"/>
                <a:gd name="connsiteX0" fmla="*/ 0 w 2543907"/>
                <a:gd name="connsiteY0" fmla="*/ 961293 h 973016"/>
                <a:gd name="connsiteX1" fmla="*/ 1043354 w 2543907"/>
                <a:gd name="connsiteY1" fmla="*/ 973016 h 973016"/>
                <a:gd name="connsiteX2" fmla="*/ 1043353 w 2543907"/>
                <a:gd name="connsiteY2" fmla="*/ 0 h 973016"/>
                <a:gd name="connsiteX3" fmla="*/ 1559169 w 2543907"/>
                <a:gd name="connsiteY3" fmla="*/ 0 h 973016"/>
                <a:gd name="connsiteX4" fmla="*/ 1547446 w 2543907"/>
                <a:gd name="connsiteY4" fmla="*/ 973016 h 973016"/>
                <a:gd name="connsiteX5" fmla="*/ 2543907 w 2543907"/>
                <a:gd name="connsiteY5" fmla="*/ 961293 h 973016"/>
                <a:gd name="connsiteX0" fmla="*/ 0 w 2543907"/>
                <a:gd name="connsiteY0" fmla="*/ 961293 h 973016"/>
                <a:gd name="connsiteX1" fmla="*/ 1043354 w 2543907"/>
                <a:gd name="connsiteY1" fmla="*/ 973016 h 973016"/>
                <a:gd name="connsiteX2" fmla="*/ 1043353 w 2543907"/>
                <a:gd name="connsiteY2" fmla="*/ 0 h 973016"/>
                <a:gd name="connsiteX3" fmla="*/ 1547446 w 2543907"/>
                <a:gd name="connsiteY3" fmla="*/ 23446 h 973016"/>
                <a:gd name="connsiteX4" fmla="*/ 1547446 w 2543907"/>
                <a:gd name="connsiteY4" fmla="*/ 973016 h 973016"/>
                <a:gd name="connsiteX5" fmla="*/ 2543907 w 2543907"/>
                <a:gd name="connsiteY5" fmla="*/ 961293 h 973016"/>
                <a:gd name="connsiteX0" fmla="*/ 0 w 2543907"/>
                <a:gd name="connsiteY0" fmla="*/ 961293 h 973016"/>
                <a:gd name="connsiteX1" fmla="*/ 1043354 w 2543907"/>
                <a:gd name="connsiteY1" fmla="*/ 973016 h 973016"/>
                <a:gd name="connsiteX2" fmla="*/ 1043353 w 2543907"/>
                <a:gd name="connsiteY2" fmla="*/ 0 h 973016"/>
                <a:gd name="connsiteX3" fmla="*/ 1544271 w 2543907"/>
                <a:gd name="connsiteY3" fmla="*/ 4396 h 973016"/>
                <a:gd name="connsiteX4" fmla="*/ 1547446 w 2543907"/>
                <a:gd name="connsiteY4" fmla="*/ 973016 h 973016"/>
                <a:gd name="connsiteX5" fmla="*/ 2543907 w 2543907"/>
                <a:gd name="connsiteY5" fmla="*/ 961293 h 973016"/>
                <a:gd name="connsiteX0" fmla="*/ 0 w 2543907"/>
                <a:gd name="connsiteY0" fmla="*/ 961293 h 973016"/>
                <a:gd name="connsiteX1" fmla="*/ 1043354 w 2543907"/>
                <a:gd name="connsiteY1" fmla="*/ 973016 h 973016"/>
                <a:gd name="connsiteX2" fmla="*/ 1043353 w 2543907"/>
                <a:gd name="connsiteY2" fmla="*/ 0 h 973016"/>
                <a:gd name="connsiteX3" fmla="*/ 1537921 w 2543907"/>
                <a:gd name="connsiteY3" fmla="*/ 1221 h 973016"/>
                <a:gd name="connsiteX4" fmla="*/ 1547446 w 2543907"/>
                <a:gd name="connsiteY4" fmla="*/ 973016 h 973016"/>
                <a:gd name="connsiteX5" fmla="*/ 2543907 w 2543907"/>
                <a:gd name="connsiteY5" fmla="*/ 961293 h 973016"/>
                <a:gd name="connsiteX0" fmla="*/ 0 w 2543907"/>
                <a:gd name="connsiteY0" fmla="*/ 963247 h 974970"/>
                <a:gd name="connsiteX1" fmla="*/ 1043354 w 2543907"/>
                <a:gd name="connsiteY1" fmla="*/ 974970 h 974970"/>
                <a:gd name="connsiteX2" fmla="*/ 1043353 w 2543907"/>
                <a:gd name="connsiteY2" fmla="*/ 1954 h 974970"/>
                <a:gd name="connsiteX3" fmla="*/ 1550621 w 2543907"/>
                <a:gd name="connsiteY3" fmla="*/ 0 h 974970"/>
                <a:gd name="connsiteX4" fmla="*/ 1547446 w 2543907"/>
                <a:gd name="connsiteY4" fmla="*/ 974970 h 974970"/>
                <a:gd name="connsiteX5" fmla="*/ 2543907 w 2543907"/>
                <a:gd name="connsiteY5" fmla="*/ 963247 h 974970"/>
                <a:gd name="connsiteX0" fmla="*/ 0 w 2543907"/>
                <a:gd name="connsiteY0" fmla="*/ 961293 h 973016"/>
                <a:gd name="connsiteX1" fmla="*/ 1043354 w 2543907"/>
                <a:gd name="connsiteY1" fmla="*/ 973016 h 973016"/>
                <a:gd name="connsiteX2" fmla="*/ 1043353 w 2543907"/>
                <a:gd name="connsiteY2" fmla="*/ 0 h 973016"/>
                <a:gd name="connsiteX3" fmla="*/ 1537921 w 2543907"/>
                <a:gd name="connsiteY3" fmla="*/ 1221 h 973016"/>
                <a:gd name="connsiteX4" fmla="*/ 1547446 w 2543907"/>
                <a:gd name="connsiteY4" fmla="*/ 973016 h 973016"/>
                <a:gd name="connsiteX5" fmla="*/ 2543907 w 2543907"/>
                <a:gd name="connsiteY5" fmla="*/ 961293 h 973016"/>
                <a:gd name="connsiteX0" fmla="*/ 0 w 2543907"/>
                <a:gd name="connsiteY0" fmla="*/ 969597 h 981320"/>
                <a:gd name="connsiteX1" fmla="*/ 1043354 w 2543907"/>
                <a:gd name="connsiteY1" fmla="*/ 981320 h 981320"/>
                <a:gd name="connsiteX2" fmla="*/ 1043353 w 2543907"/>
                <a:gd name="connsiteY2" fmla="*/ 8304 h 981320"/>
                <a:gd name="connsiteX3" fmla="*/ 1537921 w 2543907"/>
                <a:gd name="connsiteY3" fmla="*/ 0 h 981320"/>
                <a:gd name="connsiteX4" fmla="*/ 1547446 w 2543907"/>
                <a:gd name="connsiteY4" fmla="*/ 981320 h 981320"/>
                <a:gd name="connsiteX5" fmla="*/ 2543907 w 2543907"/>
                <a:gd name="connsiteY5" fmla="*/ 969597 h 981320"/>
                <a:gd name="connsiteX0" fmla="*/ 0 w 2543907"/>
                <a:gd name="connsiteY0" fmla="*/ 961293 h 973016"/>
                <a:gd name="connsiteX1" fmla="*/ 1043354 w 2543907"/>
                <a:gd name="connsiteY1" fmla="*/ 973016 h 973016"/>
                <a:gd name="connsiteX2" fmla="*/ 1043353 w 2543907"/>
                <a:gd name="connsiteY2" fmla="*/ 0 h 973016"/>
                <a:gd name="connsiteX3" fmla="*/ 1537921 w 2543907"/>
                <a:gd name="connsiteY3" fmla="*/ 1221 h 973016"/>
                <a:gd name="connsiteX4" fmla="*/ 1547446 w 2543907"/>
                <a:gd name="connsiteY4" fmla="*/ 973016 h 973016"/>
                <a:gd name="connsiteX5" fmla="*/ 2543907 w 2543907"/>
                <a:gd name="connsiteY5" fmla="*/ 961293 h 973016"/>
                <a:gd name="connsiteX0" fmla="*/ 0 w 2543907"/>
                <a:gd name="connsiteY0" fmla="*/ 966422 h 978145"/>
                <a:gd name="connsiteX1" fmla="*/ 1043354 w 2543907"/>
                <a:gd name="connsiteY1" fmla="*/ 978145 h 978145"/>
                <a:gd name="connsiteX2" fmla="*/ 1043353 w 2543907"/>
                <a:gd name="connsiteY2" fmla="*/ 5129 h 978145"/>
                <a:gd name="connsiteX3" fmla="*/ 1537921 w 2543907"/>
                <a:gd name="connsiteY3" fmla="*/ 0 h 978145"/>
                <a:gd name="connsiteX4" fmla="*/ 1547446 w 2543907"/>
                <a:gd name="connsiteY4" fmla="*/ 978145 h 978145"/>
                <a:gd name="connsiteX5" fmla="*/ 2543907 w 2543907"/>
                <a:gd name="connsiteY5" fmla="*/ 966422 h 978145"/>
                <a:gd name="connsiteX0" fmla="*/ 0 w 2543907"/>
                <a:gd name="connsiteY0" fmla="*/ 966422 h 984495"/>
                <a:gd name="connsiteX1" fmla="*/ 903654 w 2543907"/>
                <a:gd name="connsiteY1" fmla="*/ 984495 h 984495"/>
                <a:gd name="connsiteX2" fmla="*/ 1043353 w 2543907"/>
                <a:gd name="connsiteY2" fmla="*/ 5129 h 984495"/>
                <a:gd name="connsiteX3" fmla="*/ 1537921 w 2543907"/>
                <a:gd name="connsiteY3" fmla="*/ 0 h 984495"/>
                <a:gd name="connsiteX4" fmla="*/ 1547446 w 2543907"/>
                <a:gd name="connsiteY4" fmla="*/ 978145 h 984495"/>
                <a:gd name="connsiteX5" fmla="*/ 2543907 w 2543907"/>
                <a:gd name="connsiteY5" fmla="*/ 966422 h 984495"/>
                <a:gd name="connsiteX0" fmla="*/ 0 w 2543907"/>
                <a:gd name="connsiteY0" fmla="*/ 966422 h 984495"/>
                <a:gd name="connsiteX1" fmla="*/ 903654 w 2543907"/>
                <a:gd name="connsiteY1" fmla="*/ 984495 h 984495"/>
                <a:gd name="connsiteX2" fmla="*/ 903653 w 2543907"/>
                <a:gd name="connsiteY2" fmla="*/ 11479 h 984495"/>
                <a:gd name="connsiteX3" fmla="*/ 1537921 w 2543907"/>
                <a:gd name="connsiteY3" fmla="*/ 0 h 984495"/>
                <a:gd name="connsiteX4" fmla="*/ 1547446 w 2543907"/>
                <a:gd name="connsiteY4" fmla="*/ 978145 h 984495"/>
                <a:gd name="connsiteX5" fmla="*/ 2543907 w 2543907"/>
                <a:gd name="connsiteY5" fmla="*/ 966422 h 984495"/>
                <a:gd name="connsiteX0" fmla="*/ 0 w 2543907"/>
                <a:gd name="connsiteY0" fmla="*/ 954943 h 973016"/>
                <a:gd name="connsiteX1" fmla="*/ 903654 w 2543907"/>
                <a:gd name="connsiteY1" fmla="*/ 973016 h 973016"/>
                <a:gd name="connsiteX2" fmla="*/ 903653 w 2543907"/>
                <a:gd name="connsiteY2" fmla="*/ 0 h 973016"/>
                <a:gd name="connsiteX3" fmla="*/ 1544271 w 2543907"/>
                <a:gd name="connsiteY3" fmla="*/ 1221 h 973016"/>
                <a:gd name="connsiteX4" fmla="*/ 1547446 w 2543907"/>
                <a:gd name="connsiteY4" fmla="*/ 966666 h 973016"/>
                <a:gd name="connsiteX5" fmla="*/ 2543907 w 2543907"/>
                <a:gd name="connsiteY5" fmla="*/ 954943 h 973016"/>
                <a:gd name="connsiteX0" fmla="*/ 0 w 2556607"/>
                <a:gd name="connsiteY0" fmla="*/ 954943 h 980343"/>
                <a:gd name="connsiteX1" fmla="*/ 903654 w 2556607"/>
                <a:gd name="connsiteY1" fmla="*/ 973016 h 980343"/>
                <a:gd name="connsiteX2" fmla="*/ 903653 w 2556607"/>
                <a:gd name="connsiteY2" fmla="*/ 0 h 980343"/>
                <a:gd name="connsiteX3" fmla="*/ 1544271 w 2556607"/>
                <a:gd name="connsiteY3" fmla="*/ 1221 h 980343"/>
                <a:gd name="connsiteX4" fmla="*/ 1547446 w 2556607"/>
                <a:gd name="connsiteY4" fmla="*/ 966666 h 980343"/>
                <a:gd name="connsiteX5" fmla="*/ 2556607 w 2556607"/>
                <a:gd name="connsiteY5" fmla="*/ 980343 h 980343"/>
                <a:gd name="connsiteX0" fmla="*/ 0 w 2531207"/>
                <a:gd name="connsiteY0" fmla="*/ 980343 h 980343"/>
                <a:gd name="connsiteX1" fmla="*/ 878254 w 2531207"/>
                <a:gd name="connsiteY1" fmla="*/ 973016 h 980343"/>
                <a:gd name="connsiteX2" fmla="*/ 878253 w 2531207"/>
                <a:gd name="connsiteY2" fmla="*/ 0 h 980343"/>
                <a:gd name="connsiteX3" fmla="*/ 1518871 w 2531207"/>
                <a:gd name="connsiteY3" fmla="*/ 1221 h 980343"/>
                <a:gd name="connsiteX4" fmla="*/ 1522046 w 2531207"/>
                <a:gd name="connsiteY4" fmla="*/ 966666 h 980343"/>
                <a:gd name="connsiteX5" fmla="*/ 2531207 w 2531207"/>
                <a:gd name="connsiteY5" fmla="*/ 980343 h 980343"/>
                <a:gd name="connsiteX0" fmla="*/ 0 w 2448657"/>
                <a:gd name="connsiteY0" fmla="*/ 980343 h 980343"/>
                <a:gd name="connsiteX1" fmla="*/ 878254 w 2448657"/>
                <a:gd name="connsiteY1" fmla="*/ 973016 h 980343"/>
                <a:gd name="connsiteX2" fmla="*/ 878253 w 2448657"/>
                <a:gd name="connsiteY2" fmla="*/ 0 h 980343"/>
                <a:gd name="connsiteX3" fmla="*/ 1518871 w 2448657"/>
                <a:gd name="connsiteY3" fmla="*/ 1221 h 980343"/>
                <a:gd name="connsiteX4" fmla="*/ 1522046 w 2448657"/>
                <a:gd name="connsiteY4" fmla="*/ 966666 h 980343"/>
                <a:gd name="connsiteX5" fmla="*/ 2448657 w 2448657"/>
                <a:gd name="connsiteY5" fmla="*/ 973993 h 980343"/>
                <a:gd name="connsiteX0" fmla="*/ 0 w 2448657"/>
                <a:gd name="connsiteY0" fmla="*/ 985472 h 985472"/>
                <a:gd name="connsiteX1" fmla="*/ 878254 w 2448657"/>
                <a:gd name="connsiteY1" fmla="*/ 978145 h 985472"/>
                <a:gd name="connsiteX2" fmla="*/ 878253 w 2448657"/>
                <a:gd name="connsiteY2" fmla="*/ 5129 h 985472"/>
                <a:gd name="connsiteX3" fmla="*/ 1518871 w 2448657"/>
                <a:gd name="connsiteY3" fmla="*/ 0 h 985472"/>
                <a:gd name="connsiteX4" fmla="*/ 1522046 w 2448657"/>
                <a:gd name="connsiteY4" fmla="*/ 971795 h 985472"/>
                <a:gd name="connsiteX5" fmla="*/ 2448657 w 2448657"/>
                <a:gd name="connsiteY5" fmla="*/ 979122 h 985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48657" h="985472">
                  <a:moveTo>
                    <a:pt x="0" y="985472"/>
                  </a:moveTo>
                  <a:lnTo>
                    <a:pt x="878254" y="978145"/>
                  </a:lnTo>
                  <a:cubicBezTo>
                    <a:pt x="878254" y="653806"/>
                    <a:pt x="878253" y="329468"/>
                    <a:pt x="878253" y="5129"/>
                  </a:cubicBezTo>
                  <a:lnTo>
                    <a:pt x="1518871" y="0"/>
                  </a:lnTo>
                  <a:cubicBezTo>
                    <a:pt x="1519929" y="322873"/>
                    <a:pt x="1520988" y="648922"/>
                    <a:pt x="1522046" y="971795"/>
                  </a:cubicBezTo>
                  <a:lnTo>
                    <a:pt x="2448657" y="979122"/>
                  </a:lnTo>
                </a:path>
              </a:pathLst>
            </a:custGeom>
            <a:noFill/>
            <a:ln w="57150">
              <a:solidFill>
                <a:schemeClr val="accent6">
                  <a:lumMod val="75000"/>
                </a:schemeClr>
              </a:solidFill>
              <a:prstDash val="soli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96"/>
            </a:p>
          </p:txBody>
        </p:sp>
      </p:grpSp>
      <p:cxnSp>
        <p:nvCxnSpPr>
          <p:cNvPr id="44" name="Straight Connector 43"/>
          <p:cNvCxnSpPr/>
          <p:nvPr/>
        </p:nvCxnSpPr>
        <p:spPr>
          <a:xfrm>
            <a:off x="1864012" y="1922208"/>
            <a:ext cx="0" cy="1761295"/>
          </a:xfrm>
          <a:prstGeom prst="line">
            <a:avLst/>
          </a:prstGeom>
          <a:ln>
            <a:prstDash val="sysDash"/>
            <a:headEnd type="none" w="med" len="med"/>
            <a:tailEnd type="none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815346" y="1397484"/>
            <a:ext cx="1520550" cy="7052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996" i="1" dirty="0">
                <a:latin typeface="Corbel" charset="0"/>
                <a:ea typeface="Corbel" charset="0"/>
                <a:cs typeface="Corbel" charset="0"/>
              </a:rPr>
              <a:t>Symbol time</a:t>
            </a:r>
          </a:p>
          <a:p>
            <a:pPr algn="ctr"/>
            <a:r>
              <a:rPr lang="en-US" sz="1996" i="1" dirty="0">
                <a:latin typeface="Corbel" charset="0"/>
                <a:ea typeface="Corbel" charset="0"/>
                <a:cs typeface="Corbel" charset="0"/>
              </a:rPr>
              <a:t>T</a:t>
            </a:r>
          </a:p>
        </p:txBody>
      </p:sp>
      <p:cxnSp>
        <p:nvCxnSpPr>
          <p:cNvPr id="49" name="Straight Arrow Connector 48"/>
          <p:cNvCxnSpPr/>
          <p:nvPr/>
        </p:nvCxnSpPr>
        <p:spPr>
          <a:xfrm>
            <a:off x="1287230" y="2242054"/>
            <a:ext cx="576782" cy="0"/>
          </a:xfrm>
          <a:prstGeom prst="straightConnector1">
            <a:avLst/>
          </a:prstGeom>
          <a:ln>
            <a:prstDash val="solid"/>
            <a:headEnd type="triangl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70" name="Group 69"/>
          <p:cNvGrpSpPr/>
          <p:nvPr/>
        </p:nvGrpSpPr>
        <p:grpSpPr>
          <a:xfrm>
            <a:off x="1269765" y="3621286"/>
            <a:ext cx="6664277" cy="1900313"/>
            <a:chOff x="1162050" y="4047092"/>
            <a:chExt cx="6676618" cy="1903832"/>
          </a:xfrm>
        </p:grpSpPr>
        <p:cxnSp>
          <p:nvCxnSpPr>
            <p:cNvPr id="48" name="Straight Arrow Connector 47"/>
            <p:cNvCxnSpPr/>
            <p:nvPr/>
          </p:nvCxnSpPr>
          <p:spPr>
            <a:xfrm>
              <a:off x="1162050" y="4822031"/>
              <a:ext cx="1155700" cy="0"/>
            </a:xfrm>
            <a:prstGeom prst="straightConnector1">
              <a:avLst/>
            </a:prstGeom>
            <a:ln>
              <a:prstDash val="solid"/>
              <a:headEnd type="triangle"/>
              <a:tailEnd type="triangle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51" name="TextBox 50"/>
            <p:cNvSpPr txBox="1"/>
            <p:nvPr/>
          </p:nvSpPr>
          <p:spPr>
            <a:xfrm>
              <a:off x="1246861" y="4277925"/>
              <a:ext cx="458780" cy="3994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996" i="1">
                  <a:latin typeface="Corbel" charset="0"/>
                  <a:ea typeface="Corbel" charset="0"/>
                  <a:cs typeface="Corbel" charset="0"/>
                </a:rPr>
                <a:t>2T</a:t>
              </a:r>
              <a:endParaRPr lang="en-US" sz="1996" i="1" dirty="0">
                <a:latin typeface="Corbel" charset="0"/>
                <a:ea typeface="Corbel" charset="0"/>
                <a:cs typeface="Corbel" charset="0"/>
              </a:endParaRPr>
            </a:p>
          </p:txBody>
        </p:sp>
        <p:cxnSp>
          <p:nvCxnSpPr>
            <p:cNvPr id="65" name="Straight Connector 64"/>
            <p:cNvCxnSpPr/>
            <p:nvPr/>
          </p:nvCxnSpPr>
          <p:spPr>
            <a:xfrm>
              <a:off x="1162050" y="4166879"/>
              <a:ext cx="0" cy="1784045"/>
            </a:xfrm>
            <a:prstGeom prst="line">
              <a:avLst/>
            </a:prstGeom>
            <a:ln>
              <a:prstDash val="sysDash"/>
              <a:headEnd type="none" w="med" len="med"/>
              <a:tailEnd type="none" w="med" len="med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>
              <a:off x="2317750" y="4166877"/>
              <a:ext cx="0" cy="1784045"/>
            </a:xfrm>
            <a:prstGeom prst="line">
              <a:avLst/>
            </a:prstGeom>
            <a:ln>
              <a:prstDash val="sysDash"/>
              <a:headEnd type="none" w="med" len="med"/>
              <a:tailEnd type="none" w="med" len="med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>
              <a:off x="3549650" y="4166876"/>
              <a:ext cx="0" cy="1784045"/>
            </a:xfrm>
            <a:prstGeom prst="line">
              <a:avLst/>
            </a:prstGeom>
            <a:ln>
              <a:prstDash val="sysDash"/>
              <a:headEnd type="none" w="med" len="med"/>
              <a:tailEnd type="none" w="med" len="med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grpSp>
          <p:nvGrpSpPr>
            <p:cNvPr id="32" name="Group 31"/>
            <p:cNvGrpSpPr/>
            <p:nvPr/>
          </p:nvGrpSpPr>
          <p:grpSpPr>
            <a:xfrm>
              <a:off x="1547153" y="4526856"/>
              <a:ext cx="2888869" cy="1411324"/>
              <a:chOff x="5157108" y="1531068"/>
              <a:chExt cx="2888869" cy="1411324"/>
            </a:xfrm>
          </p:grpSpPr>
          <p:sp>
            <p:nvSpPr>
              <p:cNvPr id="14" name="TextBox 13"/>
              <p:cNvSpPr txBox="1"/>
              <p:nvPr/>
            </p:nvSpPr>
            <p:spPr>
              <a:xfrm>
                <a:off x="7765131" y="2542924"/>
                <a:ext cx="280846" cy="3994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996" i="1" dirty="0">
                    <a:latin typeface="Corbel" charset="0"/>
                    <a:ea typeface="Corbel" charset="0"/>
                    <a:cs typeface="Corbel" charset="0"/>
                  </a:rPr>
                  <a:t>t</a:t>
                </a:r>
                <a:endParaRPr lang="en-US" sz="1996" dirty="0">
                  <a:latin typeface="Corbel" charset="0"/>
                  <a:ea typeface="Corbel" charset="0"/>
                  <a:cs typeface="Corbel" charset="0"/>
                </a:endParaRPr>
              </a:p>
            </p:txBody>
          </p:sp>
          <p:grpSp>
            <p:nvGrpSpPr>
              <p:cNvPr id="30" name="Group 29"/>
              <p:cNvGrpSpPr/>
              <p:nvPr/>
            </p:nvGrpSpPr>
            <p:grpSpPr>
              <a:xfrm>
                <a:off x="5157108" y="1531068"/>
                <a:ext cx="2815871" cy="975046"/>
                <a:chOff x="5157108" y="1531068"/>
                <a:chExt cx="2815871" cy="975046"/>
              </a:xfrm>
            </p:grpSpPr>
            <p:cxnSp>
              <p:nvCxnSpPr>
                <p:cNvPr id="13" name="Straight Arrow Connector 12"/>
                <p:cNvCxnSpPr/>
                <p:nvPr/>
              </p:nvCxnSpPr>
              <p:spPr>
                <a:xfrm>
                  <a:off x="5157108" y="2506114"/>
                  <a:ext cx="2815871" cy="0"/>
                </a:xfrm>
                <a:prstGeom prst="straightConnector1">
                  <a:avLst/>
                </a:prstGeom>
                <a:ln>
                  <a:prstDash val="solid"/>
                  <a:tailEnd type="triangle"/>
                </a:ln>
                <a:effectLst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20" name="Freeform 19"/>
                <p:cNvSpPr/>
                <p:nvPr/>
              </p:nvSpPr>
              <p:spPr>
                <a:xfrm>
                  <a:off x="5216415" y="1531068"/>
                  <a:ext cx="2543907" cy="973016"/>
                </a:xfrm>
                <a:custGeom>
                  <a:avLst/>
                  <a:gdLst>
                    <a:gd name="connsiteX0" fmla="*/ 0 w 2543907"/>
                    <a:gd name="connsiteY0" fmla="*/ 973016 h 973016"/>
                    <a:gd name="connsiteX1" fmla="*/ 703384 w 2543907"/>
                    <a:gd name="connsiteY1" fmla="*/ 973016 h 973016"/>
                    <a:gd name="connsiteX2" fmla="*/ 703384 w 2543907"/>
                    <a:gd name="connsiteY2" fmla="*/ 0 h 973016"/>
                    <a:gd name="connsiteX3" fmla="*/ 1934307 w 2543907"/>
                    <a:gd name="connsiteY3" fmla="*/ 0 h 973016"/>
                    <a:gd name="connsiteX4" fmla="*/ 1934307 w 2543907"/>
                    <a:gd name="connsiteY4" fmla="*/ 973016 h 973016"/>
                    <a:gd name="connsiteX5" fmla="*/ 2543907 w 2543907"/>
                    <a:gd name="connsiteY5" fmla="*/ 973016 h 9730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543907" h="973016">
                      <a:moveTo>
                        <a:pt x="0" y="973016"/>
                      </a:moveTo>
                      <a:lnTo>
                        <a:pt x="703384" y="973016"/>
                      </a:lnTo>
                      <a:lnTo>
                        <a:pt x="703384" y="0"/>
                      </a:lnTo>
                      <a:lnTo>
                        <a:pt x="1934307" y="0"/>
                      </a:lnTo>
                      <a:lnTo>
                        <a:pt x="1934307" y="973016"/>
                      </a:lnTo>
                      <a:lnTo>
                        <a:pt x="2543907" y="973016"/>
                      </a:lnTo>
                    </a:path>
                  </a:pathLst>
                </a:custGeom>
                <a:noFill/>
                <a:ln w="57150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996"/>
                </a:p>
              </p:txBody>
            </p:sp>
          </p:grpSp>
        </p:grpSp>
        <p:grpSp>
          <p:nvGrpSpPr>
            <p:cNvPr id="60" name="Group 59"/>
            <p:cNvGrpSpPr/>
            <p:nvPr/>
          </p:nvGrpSpPr>
          <p:grpSpPr>
            <a:xfrm>
              <a:off x="4952204" y="4047092"/>
              <a:ext cx="2886464" cy="1891088"/>
              <a:chOff x="5206947" y="2270229"/>
              <a:chExt cx="2886464" cy="1891088"/>
            </a:xfrm>
          </p:grpSpPr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3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859536" y="2270229"/>
                <a:ext cx="1358688" cy="1839195"/>
              </a:xfrm>
              <a:prstGeom prst="rect">
                <a:avLst/>
              </a:prstGeom>
            </p:spPr>
          </p:pic>
          <p:cxnSp>
            <p:nvCxnSpPr>
              <p:cNvPr id="11" name="Straight Arrow Connector 10"/>
              <p:cNvCxnSpPr/>
              <p:nvPr/>
            </p:nvCxnSpPr>
            <p:spPr>
              <a:xfrm>
                <a:off x="5206947" y="3725039"/>
                <a:ext cx="2815871" cy="0"/>
              </a:xfrm>
              <a:prstGeom prst="straightConnector1">
                <a:avLst/>
              </a:prstGeom>
              <a:ln>
                <a:prstDash val="solid"/>
                <a:tailEnd type="triangle"/>
              </a:ln>
              <a:effectLst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2" name="TextBox 11"/>
              <p:cNvSpPr txBox="1"/>
              <p:nvPr/>
            </p:nvSpPr>
            <p:spPr>
              <a:xfrm>
                <a:off x="7817374" y="3761849"/>
                <a:ext cx="276037" cy="3994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996" i="1" dirty="0">
                    <a:latin typeface="Corbel" charset="0"/>
                    <a:ea typeface="Corbel" charset="0"/>
                    <a:cs typeface="Corbel" charset="0"/>
                  </a:rPr>
                  <a:t>f</a:t>
                </a:r>
                <a:endParaRPr lang="en-US" sz="1996" dirty="0">
                  <a:latin typeface="Corbel" charset="0"/>
                  <a:ea typeface="Corbel" charset="0"/>
                  <a:cs typeface="Corbel" charset="0"/>
                </a:endParaRPr>
              </a:p>
            </p:txBody>
          </p:sp>
          <p:cxnSp>
            <p:nvCxnSpPr>
              <p:cNvPr id="52" name="Straight Arrow Connector 51"/>
              <p:cNvCxnSpPr/>
              <p:nvPr/>
            </p:nvCxnSpPr>
            <p:spPr>
              <a:xfrm>
                <a:off x="6191942" y="2924270"/>
                <a:ext cx="693876" cy="0"/>
              </a:xfrm>
              <a:prstGeom prst="straightConnector1">
                <a:avLst/>
              </a:prstGeom>
              <a:ln>
                <a:prstDash val="solid"/>
                <a:headEnd type="triangle"/>
                <a:tailEnd type="triangle"/>
              </a:ln>
              <a:effectLst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57" name="TextBox 56"/>
              <p:cNvSpPr txBox="1"/>
              <p:nvPr/>
            </p:nvSpPr>
            <p:spPr>
              <a:xfrm>
                <a:off x="5813913" y="2434474"/>
                <a:ext cx="620683" cy="3994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996" i="1" dirty="0">
                    <a:solidFill>
                      <a:srgbClr val="438E00"/>
                    </a:solidFill>
                    <a:latin typeface="Corbel" charset="0"/>
                    <a:ea typeface="Corbel" charset="0"/>
                    <a:cs typeface="Corbel" charset="0"/>
                  </a:rPr>
                  <a:t>W/2</a:t>
                </a:r>
              </a:p>
            </p:txBody>
          </p:sp>
        </p:grpSp>
      </p:grpSp>
      <p:grpSp>
        <p:nvGrpSpPr>
          <p:cNvPr id="61" name="Group 60"/>
          <p:cNvGrpSpPr/>
          <p:nvPr/>
        </p:nvGrpSpPr>
        <p:grpSpPr>
          <a:xfrm>
            <a:off x="5009937" y="1848961"/>
            <a:ext cx="2876329" cy="1887591"/>
            <a:chOff x="5206947" y="4040605"/>
            <a:chExt cx="2881656" cy="1891087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 rotWithShape="1">
            <a:blip r:embed="rId3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621" r="24498"/>
            <a:stretch/>
          </p:blipFill>
          <p:spPr>
            <a:xfrm>
              <a:off x="5206947" y="4040605"/>
              <a:ext cx="2603214" cy="1839195"/>
            </a:xfrm>
            <a:prstGeom prst="rect">
              <a:avLst/>
            </a:prstGeom>
          </p:spPr>
        </p:pic>
        <p:cxnSp>
          <p:nvCxnSpPr>
            <p:cNvPr id="22" name="Straight Arrow Connector 21"/>
            <p:cNvCxnSpPr/>
            <p:nvPr/>
          </p:nvCxnSpPr>
          <p:spPr>
            <a:xfrm>
              <a:off x="5206947" y="5495414"/>
              <a:ext cx="2815871" cy="0"/>
            </a:xfrm>
            <a:prstGeom prst="straightConnector1">
              <a:avLst/>
            </a:prstGeom>
            <a:ln>
              <a:prstDash val="solid"/>
              <a:tailEnd type="triangle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23" name="TextBox 22"/>
            <p:cNvSpPr txBox="1"/>
            <p:nvPr/>
          </p:nvSpPr>
          <p:spPr>
            <a:xfrm>
              <a:off x="7812565" y="5532224"/>
              <a:ext cx="276038" cy="3994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996" i="1" dirty="0">
                  <a:latin typeface="Corbel" charset="0"/>
                  <a:ea typeface="Corbel" charset="0"/>
                  <a:cs typeface="Corbel" charset="0"/>
                </a:rPr>
                <a:t>f</a:t>
              </a:r>
              <a:endParaRPr lang="en-US" sz="1996" dirty="0">
                <a:latin typeface="Corbel" charset="0"/>
                <a:ea typeface="Corbel" charset="0"/>
                <a:cs typeface="Corbel" charset="0"/>
              </a:endParaRPr>
            </a:p>
          </p:txBody>
        </p:sp>
        <p:cxnSp>
          <p:nvCxnSpPr>
            <p:cNvPr id="55" name="Straight Arrow Connector 54"/>
            <p:cNvCxnSpPr/>
            <p:nvPr/>
          </p:nvCxnSpPr>
          <p:spPr>
            <a:xfrm>
              <a:off x="6007792" y="4854670"/>
              <a:ext cx="1210432" cy="0"/>
            </a:xfrm>
            <a:prstGeom prst="straightConnector1">
              <a:avLst/>
            </a:prstGeom>
            <a:ln>
              <a:prstDash val="solid"/>
              <a:headEnd type="triangle"/>
              <a:tailEnd type="triangle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58" name="TextBox 57"/>
            <p:cNvSpPr txBox="1"/>
            <p:nvPr/>
          </p:nvSpPr>
          <p:spPr>
            <a:xfrm>
              <a:off x="5851769" y="4360366"/>
              <a:ext cx="417101" cy="3994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996" i="1" dirty="0">
                  <a:latin typeface="Corbel" charset="0"/>
                  <a:ea typeface="Corbel" charset="0"/>
                  <a:cs typeface="Corbel" charset="0"/>
                </a:rPr>
                <a:t>W</a:t>
              </a:r>
            </a:p>
          </p:txBody>
        </p:sp>
      </p:grpSp>
      <p:sp>
        <p:nvSpPr>
          <p:cNvPr id="71" name="Rectangle 70"/>
          <p:cNvSpPr/>
          <p:nvPr/>
        </p:nvSpPr>
        <p:spPr>
          <a:xfrm>
            <a:off x="1269765" y="5647959"/>
            <a:ext cx="6430115" cy="94974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271" tIns="45635" rIns="91271" bIns="4563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Slowing down </a:t>
            </a:r>
            <a:r>
              <a:rPr lang="en-US" sz="2400" b="0">
                <a:solidFill>
                  <a:schemeClr val="tx1"/>
                </a:solidFill>
              </a:rPr>
              <a:t>by a factor of two </a:t>
            </a:r>
            <a:r>
              <a:rPr lang="en-US" sz="2400">
                <a:solidFill>
                  <a:srgbClr val="438E00"/>
                </a:solidFill>
              </a:rPr>
              <a:t>halves </a:t>
            </a:r>
            <a:r>
              <a:rPr lang="en-US" sz="2400" dirty="0">
                <a:solidFill>
                  <a:srgbClr val="438E00"/>
                </a:solidFill>
              </a:rPr>
              <a:t>the frequency bandwidth </a:t>
            </a:r>
            <a:r>
              <a:rPr lang="en-US" sz="2400" b="0" dirty="0">
                <a:solidFill>
                  <a:schemeClr val="tx1"/>
                </a:solidFill>
              </a:rPr>
              <a:t>of the sender’s signal</a:t>
            </a:r>
          </a:p>
        </p:txBody>
      </p:sp>
    </p:spTree>
    <p:extLst>
      <p:ext uri="{BB962C8B-B14F-4D97-AF65-F5344CB8AC3E}">
        <p14:creationId xmlns:p14="http://schemas.microsoft.com/office/powerpoint/2010/main" val="3536084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9459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altLang="x-none" dirty="0"/>
                  <a:t>Over what frequency range is the channel approximately the same?  This is the </a:t>
                </a:r>
                <a:r>
                  <a:rPr lang="en-US" altLang="x-none" b="1" i="1" dirty="0"/>
                  <a:t>coherence bandwidth</a:t>
                </a:r>
                <a14:m>
                  <m:oMath xmlns:m="http://schemas.openxmlformats.org/officeDocument/2006/math">
                    <m:r>
                      <a:rPr lang="en-US" altLang="x-none" i="1">
                        <a:latin typeface="Cambria Math" charset="0"/>
                      </a:rPr>
                      <m:t> </m:t>
                    </m:r>
                    <m:sSub>
                      <m:sSubPr>
                        <m:ctrlPr>
                          <a:rPr lang="en-US" altLang="x-none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x-none" b="0" i="1" smtClean="0">
                            <a:latin typeface="Cambria Math" charset="0"/>
                          </a:rPr>
                          <m:t>𝑊</m:t>
                        </m:r>
                      </m:e>
                      <m:sub>
                        <m:r>
                          <a:rPr lang="en-US" altLang="x-none" b="0" i="1" smtClean="0">
                            <a:latin typeface="Cambria Math" charset="0"/>
                          </a:rPr>
                          <m:t>𝑐</m:t>
                        </m:r>
                      </m:sub>
                    </m:sSub>
                    <m:r>
                      <a:rPr lang="en-US" altLang="x-none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≈</m:t>
                    </m:r>
                    <m:f>
                      <m:fPr>
                        <m:ctrlPr>
                          <a:rPr lang="mr-IN" altLang="x-none" i="1" smtClean="0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fPr>
                      <m:num>
                        <m:r>
                          <a:rPr lang="en-US" altLang="x-none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1</m:t>
                        </m:r>
                      </m:num>
                      <m:den>
                        <m:r>
                          <a:rPr lang="en-US" altLang="x-none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2</m:t>
                        </m:r>
                        <m:sSub>
                          <m:sSubPr>
                            <m:ctrlPr>
                              <a:rPr lang="en-US" altLang="x-none" b="0" i="1" smtClean="0">
                                <a:latin typeface="Cambria Math" panose="02040503050406030204" pitchFamily="18" charset="0"/>
                                <a:ea typeface="Cambria Math" charset="0"/>
                                <a:cs typeface="Cambria Math" charset="0"/>
                              </a:rPr>
                            </m:ctrlPr>
                          </m:sSubPr>
                          <m:e>
                            <m:r>
                              <a:rPr lang="en-US" altLang="x-none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altLang="x-none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𝑑</m:t>
                            </m:r>
                          </m:sub>
                        </m:sSub>
                      </m:den>
                    </m:f>
                  </m:oMath>
                </a14:m>
                <a:endParaRPr lang="en-US" altLang="x-none" dirty="0"/>
              </a:p>
            </p:txBody>
          </p:sp>
        </mc:Choice>
        <mc:Fallback xmlns="">
          <p:sp>
            <p:nvSpPr>
              <p:cNvPr id="194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0">
                <a:blip r:embed="rId3"/>
                <a:stretch>
                  <a:fillRect l="-1875" t="-26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 sz="3600" dirty="0"/>
              <a:t>A narrowband signal “fits into” the coherence bandwidth</a:t>
            </a:r>
            <a:endParaRPr lang="en-US" altLang="x-none" sz="3600" i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41624" y="2906899"/>
            <a:ext cx="5283174" cy="3444040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3241238" y="2547500"/>
            <a:ext cx="2861255" cy="3245672"/>
            <a:chOff x="3245123" y="2552217"/>
            <a:chExt cx="2866554" cy="3251683"/>
          </a:xfrm>
        </p:grpSpPr>
        <p:sp>
          <p:nvSpPr>
            <p:cNvPr id="50" name="TextBox 49"/>
            <p:cNvSpPr txBox="1"/>
            <p:nvPr/>
          </p:nvSpPr>
          <p:spPr>
            <a:xfrm>
              <a:off x="3245123" y="2552217"/>
              <a:ext cx="2866554" cy="3994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996" i="1" dirty="0">
                  <a:solidFill>
                    <a:schemeClr val="accent6">
                      <a:lumMod val="75000"/>
                    </a:schemeClr>
                  </a:solidFill>
                  <a:latin typeface="Corbel" charset="0"/>
                  <a:ea typeface="Corbel" charset="0"/>
                  <a:cs typeface="Corbel" charset="0"/>
                </a:rPr>
                <a:t>Coherence bandwidth </a:t>
              </a:r>
              <a:r>
                <a:rPr lang="en-US" sz="1996" i="1" dirty="0" err="1">
                  <a:solidFill>
                    <a:schemeClr val="accent6">
                      <a:lumMod val="75000"/>
                    </a:schemeClr>
                  </a:solidFill>
                  <a:latin typeface="Corbel" charset="0"/>
                  <a:ea typeface="Corbel" charset="0"/>
                  <a:cs typeface="Corbel" charset="0"/>
                </a:rPr>
                <a:t>W</a:t>
              </a:r>
              <a:r>
                <a:rPr lang="en-US" sz="1996" i="1" baseline="-25000" dirty="0" err="1">
                  <a:solidFill>
                    <a:schemeClr val="accent6">
                      <a:lumMod val="75000"/>
                    </a:schemeClr>
                  </a:solidFill>
                  <a:latin typeface="Corbel" charset="0"/>
                  <a:ea typeface="Corbel" charset="0"/>
                  <a:cs typeface="Corbel" charset="0"/>
                </a:rPr>
                <a:t>c</a:t>
              </a:r>
              <a:endParaRPr lang="en-US" sz="1996" i="1" baseline="-25000" dirty="0">
                <a:solidFill>
                  <a:schemeClr val="accent6">
                    <a:lumMod val="75000"/>
                  </a:schemeClr>
                </a:solidFill>
                <a:latin typeface="Corbel" charset="0"/>
                <a:ea typeface="Corbel" charset="0"/>
                <a:cs typeface="Corbel" charset="0"/>
              </a:endParaRPr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3911600" y="3213100"/>
              <a:ext cx="514350" cy="0"/>
            </a:xfrm>
            <a:prstGeom prst="line">
              <a:avLst/>
            </a:prstGeom>
            <a:ln>
              <a:solidFill>
                <a:schemeClr val="accent6">
                  <a:lumMod val="75000"/>
                </a:schemeClr>
              </a:solidFill>
              <a:prstDash val="solid"/>
              <a:tailEnd type="triangle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flipH="1">
              <a:off x="4597400" y="3213100"/>
              <a:ext cx="527050" cy="0"/>
            </a:xfrm>
            <a:prstGeom prst="line">
              <a:avLst/>
            </a:prstGeom>
            <a:ln>
              <a:solidFill>
                <a:schemeClr val="accent6">
                  <a:lumMod val="75000"/>
                </a:schemeClr>
              </a:solidFill>
              <a:prstDash val="solid"/>
              <a:tailEnd type="triangle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4425950" y="3013882"/>
              <a:ext cx="0" cy="2790018"/>
            </a:xfrm>
            <a:prstGeom prst="line">
              <a:avLst/>
            </a:prstGeom>
            <a:ln>
              <a:solidFill>
                <a:schemeClr val="accent6">
                  <a:lumMod val="75000"/>
                </a:schemeClr>
              </a:solidFill>
              <a:prstDash val="sysDash"/>
              <a:headEnd type="none" w="med" len="med"/>
              <a:tailEnd type="none" w="med" len="med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>
              <a:off x="4597400" y="3013882"/>
              <a:ext cx="0" cy="2790018"/>
            </a:xfrm>
            <a:prstGeom prst="line">
              <a:avLst/>
            </a:prstGeom>
            <a:ln>
              <a:solidFill>
                <a:schemeClr val="accent6">
                  <a:lumMod val="75000"/>
                </a:schemeClr>
              </a:solidFill>
              <a:prstDash val="sysDash"/>
              <a:headEnd type="none" w="med" len="med"/>
              <a:tailEnd type="none" w="med" len="med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1846590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 Solution: Slow down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FC908-0101-D84D-BCF9-589A5CABA372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7" name="Picture 4" descr="AABRMPT0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107"/>
          <a:stretch/>
        </p:blipFill>
        <p:spPr bwMode="auto">
          <a:xfrm>
            <a:off x="154443" y="1833172"/>
            <a:ext cx="8760423" cy="2238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154443" y="4867785"/>
            <a:ext cx="8759267" cy="1609919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600" kern="1200" spc="-150">
                <a:solidFill>
                  <a:schemeClr val="tx1"/>
                </a:solidFill>
                <a:latin typeface="+mn-lt"/>
                <a:ea typeface="ＭＳ Ｐゴシック" pitchFamily="-1" charset="-128"/>
                <a:cs typeface="ＭＳ Ｐゴシック" pitchFamily="-1" charset="-128"/>
              </a:defRPr>
            </a:lvl1pPr>
            <a:lvl2pPr marL="742950" indent="-28575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600" kern="1200" spc="-150">
                <a:solidFill>
                  <a:schemeClr val="tx1"/>
                </a:solidFill>
                <a:latin typeface="+mn-lt"/>
                <a:ea typeface="ＭＳ Ｐゴシック" pitchFamily="-1" charset="-128"/>
                <a:cs typeface="ＭＳ Ｐゴシック" charset="-128"/>
              </a:defRPr>
            </a:lvl2pPr>
            <a:lvl3pPr marL="1144588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600" kern="1200" spc="-150">
                <a:solidFill>
                  <a:schemeClr val="tx1"/>
                </a:solidFill>
                <a:latin typeface="+mn-lt"/>
                <a:ea typeface="ＭＳ Ｐゴシック" pitchFamily="-1" charset="-128"/>
                <a:cs typeface="ＭＳ Ｐゴシック" charset="-128"/>
              </a:defRPr>
            </a:lvl3pPr>
            <a:lvl4pPr marL="1601788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600" kern="1200" spc="-150">
                <a:solidFill>
                  <a:schemeClr val="tx1"/>
                </a:solidFill>
                <a:latin typeface="+mn-lt"/>
                <a:ea typeface="ＭＳ Ｐゴシック" pitchFamily="-1" charset="-128"/>
                <a:cs typeface="ＭＳ Ｐゴシック" charset="-128"/>
              </a:defRPr>
            </a:lvl4pPr>
            <a:lvl5pPr marL="2058988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600" kern="1200" spc="-150">
                <a:solidFill>
                  <a:schemeClr val="tx1"/>
                </a:solidFill>
                <a:latin typeface="+mn-lt"/>
                <a:ea typeface="ＭＳ Ｐゴシック" pitchFamily="-1" charset="-128"/>
                <a:cs typeface="ＭＳ Ｐゴシック" charset="-128"/>
              </a:defRPr>
            </a:lvl5pPr>
            <a:lvl6pPr marL="2518120" indent="-228920" algn="l" defTabSz="457840" rtl="0" eaLnBrk="1" latinLnBrk="0" hangingPunct="1">
              <a:spcBef>
                <a:spcPct val="20000"/>
              </a:spcBef>
              <a:buFont typeface="Arial"/>
              <a:buChar char="•"/>
              <a:defRPr sz="200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5961" indent="-228920" algn="l" defTabSz="457840" rtl="0" eaLnBrk="1" latinLnBrk="0" hangingPunct="1">
              <a:spcBef>
                <a:spcPct val="20000"/>
              </a:spcBef>
              <a:buFont typeface="Arial"/>
              <a:buChar char="•"/>
              <a:defRPr sz="200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33801" indent="-228920" algn="l" defTabSz="457840" rtl="0" eaLnBrk="1" latinLnBrk="0" hangingPunct="1">
              <a:spcBef>
                <a:spcPct val="20000"/>
              </a:spcBef>
              <a:buFont typeface="Arial"/>
              <a:buChar char="•"/>
              <a:defRPr sz="200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91641" indent="-228920" algn="l" defTabSz="457840" rtl="0" eaLnBrk="1" latinLnBrk="0" hangingPunct="1">
              <a:spcBef>
                <a:spcPct val="20000"/>
              </a:spcBef>
              <a:buFont typeface="Arial"/>
              <a:buChar char="•"/>
              <a:defRPr sz="200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Transmitted signal</a:t>
            </a:r>
          </a:p>
          <a:p>
            <a:r>
              <a:rPr lang="en-US" sz="2400" dirty="0"/>
              <a:t>Received signal</a:t>
            </a:r>
          </a:p>
        </p:txBody>
      </p:sp>
      <p:sp>
        <p:nvSpPr>
          <p:cNvPr id="11" name="Oval 10"/>
          <p:cNvSpPr/>
          <p:nvPr/>
        </p:nvSpPr>
        <p:spPr>
          <a:xfrm>
            <a:off x="3199318" y="4964170"/>
            <a:ext cx="152118" cy="152118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271" tIns="45635" rIns="91271" bIns="4563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996" b="0" dirty="0">
              <a:solidFill>
                <a:schemeClr val="tx1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2800645" y="5350584"/>
            <a:ext cx="152118" cy="152118"/>
          </a:xfrm>
          <a:prstGeom prst="ellipse">
            <a:avLst/>
          </a:prstGeom>
          <a:solidFill>
            <a:srgbClr val="00B05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271" tIns="45635" rIns="91271" bIns="4563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996" b="0" dirty="0">
              <a:solidFill>
                <a:schemeClr val="tx1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541002" y="2707360"/>
            <a:ext cx="152118" cy="152118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271" tIns="45635" rIns="91271" bIns="4563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996" b="0" dirty="0">
              <a:solidFill>
                <a:schemeClr val="tx1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6059565" y="2707360"/>
            <a:ext cx="152118" cy="152118"/>
          </a:xfrm>
          <a:prstGeom prst="ellipse">
            <a:avLst/>
          </a:prstGeom>
          <a:solidFill>
            <a:srgbClr val="00B05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271" tIns="45635" rIns="91271" bIns="4563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996" b="0" dirty="0">
              <a:solidFill>
                <a:schemeClr val="tx1"/>
              </a:solidFill>
            </a:endParaRPr>
          </a:p>
        </p:txBody>
      </p:sp>
      <p:pic>
        <p:nvPicPr>
          <p:cNvPr id="18" name="Picture 4" descr="AABRMPT0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4624" b="37796" l="62594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3075" t="14454" r="17037" b="64160"/>
          <a:stretch/>
        </p:blipFill>
        <p:spPr bwMode="auto">
          <a:xfrm>
            <a:off x="6745780" y="2498075"/>
            <a:ext cx="1742234" cy="979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770343" y="4073332"/>
            <a:ext cx="851542" cy="3987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96">
                <a:latin typeface="Corbel" charset="0"/>
                <a:ea typeface="Corbel" charset="0"/>
                <a:cs typeface="Corbel" charset="0"/>
              </a:rPr>
              <a:t>No ISI</a:t>
            </a:r>
          </a:p>
        </p:txBody>
      </p:sp>
      <p:sp>
        <p:nvSpPr>
          <p:cNvPr id="3" name="Up Arrow 2"/>
          <p:cNvSpPr/>
          <p:nvPr/>
        </p:nvSpPr>
        <p:spPr>
          <a:xfrm>
            <a:off x="7011824" y="3709043"/>
            <a:ext cx="355772" cy="374445"/>
          </a:xfrm>
          <a:prstGeom prst="upArrow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271" tIns="45635" rIns="91271" bIns="4563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996" b="0" dirty="0">
              <a:solidFill>
                <a:schemeClr val="tx1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7113649" y="2707360"/>
            <a:ext cx="152118" cy="152118"/>
          </a:xfrm>
          <a:prstGeom prst="ellipse">
            <a:avLst/>
          </a:prstGeom>
          <a:solidFill>
            <a:srgbClr val="00B05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271" tIns="45635" rIns="91271" bIns="4563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996" b="0" dirty="0">
              <a:solidFill>
                <a:schemeClr val="tx1"/>
              </a:solidFill>
            </a:endParaRPr>
          </a:p>
        </p:txBody>
      </p:sp>
      <p:pic>
        <p:nvPicPr>
          <p:cNvPr id="21" name="Picture 4" descr="AABRMPT0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8" t="17769" r="90380" b="63708"/>
          <a:stretch/>
        </p:blipFill>
        <p:spPr bwMode="auto">
          <a:xfrm>
            <a:off x="1314003" y="2648549"/>
            <a:ext cx="735238" cy="848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047926" y="2300790"/>
            <a:ext cx="278884" cy="406570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271" tIns="45635" rIns="91271" bIns="4563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996" b="0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080851" y="2294790"/>
            <a:ext cx="278884" cy="406570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271" tIns="45635" rIns="91271" bIns="4563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996" b="0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691803" y="2323367"/>
            <a:ext cx="45634" cy="1568326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271" tIns="45635" rIns="91271" bIns="4563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996" b="0" dirty="0">
              <a:solidFill>
                <a:schemeClr val="tx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752095" y="2323367"/>
            <a:ext cx="45634" cy="1568326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271" tIns="45635" rIns="91271" bIns="4563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996" b="0" dirty="0">
              <a:solidFill>
                <a:schemeClr val="tx1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643100" y="2348963"/>
            <a:ext cx="45634" cy="1734525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271" tIns="45635" rIns="91271" bIns="4563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996" b="0" dirty="0">
              <a:solidFill>
                <a:schemeClr val="tx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7703393" y="2348963"/>
            <a:ext cx="46276" cy="1734525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271" tIns="45635" rIns="91271" bIns="4563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996" b="0" dirty="0">
              <a:solidFill>
                <a:schemeClr val="tx1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1605643" y="2701360"/>
            <a:ext cx="152118" cy="152118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271" tIns="45635" rIns="91271" bIns="4563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996" b="0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54808" y="2298694"/>
            <a:ext cx="286727" cy="33792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597">
                <a:latin typeface="Times" charset="0"/>
                <a:ea typeface="Times" charset="0"/>
                <a:cs typeface="Times" charset="0"/>
              </a:rPr>
              <a:t>1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3F174FF-CAF1-CD49-A830-59AEDFA19D2C}"/>
              </a:ext>
            </a:extLst>
          </p:cNvPr>
          <p:cNvSpPr txBox="1"/>
          <p:nvPr/>
        </p:nvSpPr>
        <p:spPr>
          <a:xfrm>
            <a:off x="856531" y="3532257"/>
            <a:ext cx="1302472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endParaRPr lang="en-US" b="0" i="1" dirty="0">
              <a:latin typeface="Times" pitchFamily="2" charset="0"/>
              <a:ea typeface="Arial" charset="0"/>
              <a:cs typeface="Arial" charset="0"/>
            </a:endParaRPr>
          </a:p>
          <a:p>
            <a:r>
              <a:rPr lang="en-US" b="0" i="1" dirty="0">
                <a:latin typeface="Times" pitchFamily="2" charset="0"/>
                <a:ea typeface="Arial" charset="0"/>
                <a:cs typeface="Arial" charset="0"/>
              </a:rPr>
              <a:t>(</a:t>
            </a:r>
            <a:r>
              <a:rPr lang="en-US" b="0" i="1" u="sng" dirty="0">
                <a:highlight>
                  <a:srgbClr val="FFFF00"/>
                </a:highlight>
                <a:latin typeface="Times" pitchFamily="2" charset="0"/>
                <a:ea typeface="Arial" charset="0"/>
                <a:cs typeface="Arial" charset="0"/>
              </a:rPr>
              <a:t>double</a:t>
            </a:r>
            <a:r>
              <a:rPr lang="en-US" b="0" i="1" dirty="0">
                <a:latin typeface="Times" pitchFamily="2" charset="0"/>
                <a:ea typeface="Arial" charset="0"/>
                <a:cs typeface="Arial" charset="0"/>
              </a:rPr>
              <a:t>) T</a:t>
            </a:r>
            <a:r>
              <a:rPr lang="en-US" b="0" i="1" baseline="-25000" dirty="0">
                <a:latin typeface="Times" pitchFamily="2" charset="0"/>
                <a:ea typeface="Arial" charset="0"/>
                <a:cs typeface="Arial" charset="0"/>
              </a:rPr>
              <a:t>s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14328C32-086A-A441-B953-2233280B2A4E}"/>
              </a:ext>
            </a:extLst>
          </p:cNvPr>
          <p:cNvCxnSpPr>
            <a:cxnSpLocks/>
          </p:cNvCxnSpPr>
          <p:nvPr/>
        </p:nvCxnSpPr>
        <p:spPr>
          <a:xfrm>
            <a:off x="1411631" y="3789111"/>
            <a:ext cx="988662" cy="0"/>
          </a:xfrm>
          <a:prstGeom prst="straightConnector1">
            <a:avLst/>
          </a:prstGeom>
          <a:ln w="12700">
            <a:prstDash val="solid"/>
            <a:headEnd type="triangl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22326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Wideband versus OFDM</a:t>
            </a:r>
          </a:p>
        </p:txBody>
      </p:sp>
      <p:sp>
        <p:nvSpPr>
          <p:cNvPr id="17443" name="TextBox 302"/>
          <p:cNvSpPr txBox="1">
            <a:spLocks noChangeArrowheads="1"/>
          </p:cNvSpPr>
          <p:nvPr/>
        </p:nvSpPr>
        <p:spPr bwMode="auto">
          <a:xfrm>
            <a:off x="7041650" y="3591844"/>
            <a:ext cx="69358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r>
              <a:rPr lang="en-US" altLang="en-US" sz="1800"/>
              <a:t>Time</a:t>
            </a:r>
          </a:p>
        </p:txBody>
      </p:sp>
      <p:sp>
        <p:nvSpPr>
          <p:cNvPr id="17444" name="TextBox 303"/>
          <p:cNvSpPr txBox="1">
            <a:spLocks noChangeArrowheads="1"/>
          </p:cNvSpPr>
          <p:nvPr/>
        </p:nvSpPr>
        <p:spPr bwMode="auto">
          <a:xfrm>
            <a:off x="1303481" y="1832890"/>
            <a:ext cx="123219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r>
              <a:rPr lang="en-US" altLang="en-US" sz="1800"/>
              <a:t>Frequency</a:t>
            </a:r>
          </a:p>
        </p:txBody>
      </p:sp>
      <p:sp>
        <p:nvSpPr>
          <p:cNvPr id="17447" name="TextBox 306"/>
          <p:cNvSpPr txBox="1">
            <a:spLocks noChangeArrowheads="1"/>
          </p:cNvSpPr>
          <p:nvPr/>
        </p:nvSpPr>
        <p:spPr bwMode="auto">
          <a:xfrm>
            <a:off x="4384" y="2413290"/>
            <a:ext cx="1785979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/>
            <a:r>
              <a:rPr lang="en-US" altLang="en-US" sz="1600" dirty="0"/>
              <a:t>Frequency selective fading</a:t>
            </a:r>
          </a:p>
          <a:p>
            <a:pPr algn="ctr"/>
            <a:r>
              <a:rPr lang="en-US" altLang="en-US" sz="1600" dirty="0"/>
              <a:t>distorts wide-band signals</a:t>
            </a:r>
          </a:p>
        </p:txBody>
      </p:sp>
      <p:cxnSp>
        <p:nvCxnSpPr>
          <p:cNvPr id="17448" name="Straight Arrow Connector 308"/>
          <p:cNvCxnSpPr>
            <a:cxnSpLocks noChangeShapeType="1"/>
          </p:cNvCxnSpPr>
          <p:nvPr/>
        </p:nvCxnSpPr>
        <p:spPr bwMode="auto">
          <a:xfrm>
            <a:off x="1573962" y="2955505"/>
            <a:ext cx="297575" cy="1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449" name="TextBox 309"/>
          <p:cNvSpPr txBox="1">
            <a:spLocks noChangeArrowheads="1"/>
          </p:cNvSpPr>
          <p:nvPr/>
        </p:nvSpPr>
        <p:spPr bwMode="auto">
          <a:xfrm>
            <a:off x="4093532" y="3598180"/>
            <a:ext cx="223651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r>
              <a:rPr lang="en-US" altLang="en-US" sz="1800"/>
              <a:t>Multipath causes ISI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FEA067F-B311-9D45-9FC4-7823DFAFEF33}"/>
              </a:ext>
            </a:extLst>
          </p:cNvPr>
          <p:cNvGrpSpPr/>
          <p:nvPr/>
        </p:nvGrpSpPr>
        <p:grpSpPr>
          <a:xfrm>
            <a:off x="1895810" y="2214771"/>
            <a:ext cx="5324141" cy="1536936"/>
            <a:chOff x="2336178" y="1757284"/>
            <a:chExt cx="6617146" cy="1910192"/>
          </a:xfrm>
        </p:grpSpPr>
        <p:cxnSp>
          <p:nvCxnSpPr>
            <p:cNvPr id="17411" name="Straight Arrow Connector 4"/>
            <p:cNvCxnSpPr>
              <a:cxnSpLocks noChangeShapeType="1"/>
            </p:cNvCxnSpPr>
            <p:nvPr/>
          </p:nvCxnSpPr>
          <p:spPr bwMode="auto">
            <a:xfrm rot="5400000" flipH="1" flipV="1">
              <a:off x="1501113" y="2592350"/>
              <a:ext cx="1671716" cy="1584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17412" name="Group 16"/>
            <p:cNvGrpSpPr>
              <a:grpSpLocks/>
            </p:cNvGrpSpPr>
            <p:nvPr/>
          </p:nvGrpSpPr>
          <p:grpSpPr bwMode="auto">
            <a:xfrm>
              <a:off x="2412238" y="2059935"/>
              <a:ext cx="456355" cy="1369065"/>
              <a:chOff x="1225550" y="1835150"/>
              <a:chExt cx="457200" cy="1371600"/>
            </a:xfrm>
          </p:grpSpPr>
          <p:cxnSp>
            <p:nvCxnSpPr>
              <p:cNvPr id="17644" name="Straight Connector 9"/>
              <p:cNvCxnSpPr>
                <a:cxnSpLocks noChangeShapeType="1"/>
              </p:cNvCxnSpPr>
              <p:nvPr/>
            </p:nvCxnSpPr>
            <p:spPr bwMode="auto">
              <a:xfrm rot="5400000">
                <a:off x="539750" y="2520950"/>
                <a:ext cx="1371600" cy="0"/>
              </a:xfrm>
              <a:prstGeom prst="line">
                <a:avLst/>
              </a:prstGeom>
              <a:noFill/>
              <a:ln w="76200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7645" name="Straight Connector 10"/>
              <p:cNvCxnSpPr>
                <a:cxnSpLocks noChangeShapeType="1"/>
              </p:cNvCxnSpPr>
              <p:nvPr/>
            </p:nvCxnSpPr>
            <p:spPr bwMode="auto">
              <a:xfrm rot="5400000">
                <a:off x="615950" y="2520950"/>
                <a:ext cx="1371600" cy="0"/>
              </a:xfrm>
              <a:prstGeom prst="line">
                <a:avLst/>
              </a:prstGeom>
              <a:noFill/>
              <a:ln w="76200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7646" name="Straight Connector 11"/>
              <p:cNvCxnSpPr>
                <a:cxnSpLocks noChangeShapeType="1"/>
              </p:cNvCxnSpPr>
              <p:nvPr/>
            </p:nvCxnSpPr>
            <p:spPr bwMode="auto">
              <a:xfrm rot="5400000">
                <a:off x="692150" y="2520950"/>
                <a:ext cx="1371600" cy="0"/>
              </a:xfrm>
              <a:prstGeom prst="line">
                <a:avLst/>
              </a:prstGeom>
              <a:noFill/>
              <a:ln w="76200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7647" name="Straight Connector 12"/>
              <p:cNvCxnSpPr>
                <a:cxnSpLocks noChangeShapeType="1"/>
              </p:cNvCxnSpPr>
              <p:nvPr/>
            </p:nvCxnSpPr>
            <p:spPr bwMode="auto">
              <a:xfrm rot="5400000">
                <a:off x="768350" y="2520950"/>
                <a:ext cx="1371600" cy="0"/>
              </a:xfrm>
              <a:prstGeom prst="line">
                <a:avLst/>
              </a:prstGeom>
              <a:noFill/>
              <a:ln w="76200">
                <a:solidFill>
                  <a:srgbClr val="00B05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7648" name="Straight Connector 13"/>
              <p:cNvCxnSpPr>
                <a:cxnSpLocks noChangeShapeType="1"/>
              </p:cNvCxnSpPr>
              <p:nvPr/>
            </p:nvCxnSpPr>
            <p:spPr bwMode="auto">
              <a:xfrm rot="5400000">
                <a:off x="844550" y="2520950"/>
                <a:ext cx="1371600" cy="0"/>
              </a:xfrm>
              <a:prstGeom prst="line">
                <a:avLst/>
              </a:prstGeom>
              <a:noFill/>
              <a:ln w="76200">
                <a:solidFill>
                  <a:srgbClr val="FFC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7649" name="Straight Connector 14"/>
              <p:cNvCxnSpPr>
                <a:cxnSpLocks noChangeShapeType="1"/>
              </p:cNvCxnSpPr>
              <p:nvPr/>
            </p:nvCxnSpPr>
            <p:spPr bwMode="auto">
              <a:xfrm rot="5400000">
                <a:off x="920750" y="2520950"/>
                <a:ext cx="1371600" cy="0"/>
              </a:xfrm>
              <a:prstGeom prst="line">
                <a:avLst/>
              </a:prstGeom>
              <a:noFill/>
              <a:ln w="76200">
                <a:solidFill>
                  <a:srgbClr val="C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7650" name="Straight Connector 15"/>
              <p:cNvCxnSpPr>
                <a:cxnSpLocks noChangeShapeType="1"/>
              </p:cNvCxnSpPr>
              <p:nvPr/>
            </p:nvCxnSpPr>
            <p:spPr bwMode="auto">
              <a:xfrm rot="5400000">
                <a:off x="996950" y="2520950"/>
                <a:ext cx="1371600" cy="0"/>
              </a:xfrm>
              <a:prstGeom prst="line">
                <a:avLst/>
              </a:prstGeom>
              <a:noFill/>
              <a:ln w="76200">
                <a:solidFill>
                  <a:srgbClr val="66FF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17413" name="Group 17"/>
            <p:cNvGrpSpPr>
              <a:grpSpLocks/>
            </p:cNvGrpSpPr>
            <p:nvPr/>
          </p:nvGrpSpPr>
          <p:grpSpPr bwMode="auto">
            <a:xfrm>
              <a:off x="2944652" y="2059935"/>
              <a:ext cx="456355" cy="1369065"/>
              <a:chOff x="1225550" y="1835150"/>
              <a:chExt cx="457200" cy="1371600"/>
            </a:xfrm>
          </p:grpSpPr>
          <p:cxnSp>
            <p:nvCxnSpPr>
              <p:cNvPr id="17637" name="Straight Connector 18"/>
              <p:cNvCxnSpPr>
                <a:cxnSpLocks noChangeShapeType="1"/>
              </p:cNvCxnSpPr>
              <p:nvPr/>
            </p:nvCxnSpPr>
            <p:spPr bwMode="auto">
              <a:xfrm rot="5400000">
                <a:off x="539750" y="2520950"/>
                <a:ext cx="1371600" cy="0"/>
              </a:xfrm>
              <a:prstGeom prst="line">
                <a:avLst/>
              </a:prstGeom>
              <a:noFill/>
              <a:ln w="76200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7638" name="Straight Connector 19"/>
              <p:cNvCxnSpPr>
                <a:cxnSpLocks noChangeShapeType="1"/>
              </p:cNvCxnSpPr>
              <p:nvPr/>
            </p:nvCxnSpPr>
            <p:spPr bwMode="auto">
              <a:xfrm rot="5400000">
                <a:off x="615950" y="2520950"/>
                <a:ext cx="1371600" cy="0"/>
              </a:xfrm>
              <a:prstGeom prst="line">
                <a:avLst/>
              </a:prstGeom>
              <a:noFill/>
              <a:ln w="76200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7639" name="Straight Connector 20"/>
              <p:cNvCxnSpPr>
                <a:cxnSpLocks noChangeShapeType="1"/>
              </p:cNvCxnSpPr>
              <p:nvPr/>
            </p:nvCxnSpPr>
            <p:spPr bwMode="auto">
              <a:xfrm rot="5400000">
                <a:off x="692150" y="2520950"/>
                <a:ext cx="1371600" cy="0"/>
              </a:xfrm>
              <a:prstGeom prst="line">
                <a:avLst/>
              </a:prstGeom>
              <a:noFill/>
              <a:ln w="76200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7640" name="Straight Connector 21"/>
              <p:cNvCxnSpPr>
                <a:cxnSpLocks noChangeShapeType="1"/>
              </p:cNvCxnSpPr>
              <p:nvPr/>
            </p:nvCxnSpPr>
            <p:spPr bwMode="auto">
              <a:xfrm rot="5400000">
                <a:off x="768350" y="2520950"/>
                <a:ext cx="1371600" cy="0"/>
              </a:xfrm>
              <a:prstGeom prst="line">
                <a:avLst/>
              </a:prstGeom>
              <a:noFill/>
              <a:ln w="76200">
                <a:solidFill>
                  <a:srgbClr val="00B05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7641" name="Straight Connector 22"/>
              <p:cNvCxnSpPr>
                <a:cxnSpLocks noChangeShapeType="1"/>
              </p:cNvCxnSpPr>
              <p:nvPr/>
            </p:nvCxnSpPr>
            <p:spPr bwMode="auto">
              <a:xfrm rot="5400000">
                <a:off x="844550" y="2520950"/>
                <a:ext cx="1371600" cy="0"/>
              </a:xfrm>
              <a:prstGeom prst="line">
                <a:avLst/>
              </a:prstGeom>
              <a:noFill/>
              <a:ln w="76200">
                <a:solidFill>
                  <a:srgbClr val="FFC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7642" name="Straight Connector 23"/>
              <p:cNvCxnSpPr>
                <a:cxnSpLocks noChangeShapeType="1"/>
              </p:cNvCxnSpPr>
              <p:nvPr/>
            </p:nvCxnSpPr>
            <p:spPr bwMode="auto">
              <a:xfrm rot="5400000">
                <a:off x="920750" y="2520950"/>
                <a:ext cx="1371600" cy="0"/>
              </a:xfrm>
              <a:prstGeom prst="line">
                <a:avLst/>
              </a:prstGeom>
              <a:noFill/>
              <a:ln w="76200">
                <a:solidFill>
                  <a:srgbClr val="C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7643" name="Straight Connector 24"/>
              <p:cNvCxnSpPr>
                <a:cxnSpLocks noChangeShapeType="1"/>
              </p:cNvCxnSpPr>
              <p:nvPr/>
            </p:nvCxnSpPr>
            <p:spPr bwMode="auto">
              <a:xfrm rot="5400000">
                <a:off x="996950" y="2520950"/>
                <a:ext cx="1371600" cy="0"/>
              </a:xfrm>
              <a:prstGeom prst="line">
                <a:avLst/>
              </a:prstGeom>
              <a:noFill/>
              <a:ln w="76200">
                <a:solidFill>
                  <a:srgbClr val="66FF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17414" name="Group 25"/>
            <p:cNvGrpSpPr>
              <a:grpSpLocks/>
            </p:cNvGrpSpPr>
            <p:nvPr/>
          </p:nvGrpSpPr>
          <p:grpSpPr bwMode="auto">
            <a:xfrm>
              <a:off x="3477066" y="2059935"/>
              <a:ext cx="456355" cy="1369065"/>
              <a:chOff x="1225550" y="1835150"/>
              <a:chExt cx="457200" cy="1371600"/>
            </a:xfrm>
          </p:grpSpPr>
          <p:cxnSp>
            <p:nvCxnSpPr>
              <p:cNvPr id="17630" name="Straight Connector 26"/>
              <p:cNvCxnSpPr>
                <a:cxnSpLocks noChangeShapeType="1"/>
              </p:cNvCxnSpPr>
              <p:nvPr/>
            </p:nvCxnSpPr>
            <p:spPr bwMode="auto">
              <a:xfrm rot="5400000">
                <a:off x="539750" y="2520950"/>
                <a:ext cx="1371600" cy="0"/>
              </a:xfrm>
              <a:prstGeom prst="line">
                <a:avLst/>
              </a:prstGeom>
              <a:noFill/>
              <a:ln w="76200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7631" name="Straight Connector 27"/>
              <p:cNvCxnSpPr>
                <a:cxnSpLocks noChangeShapeType="1"/>
              </p:cNvCxnSpPr>
              <p:nvPr/>
            </p:nvCxnSpPr>
            <p:spPr bwMode="auto">
              <a:xfrm rot="5400000">
                <a:off x="615950" y="2520950"/>
                <a:ext cx="1371600" cy="0"/>
              </a:xfrm>
              <a:prstGeom prst="line">
                <a:avLst/>
              </a:prstGeom>
              <a:noFill/>
              <a:ln w="76200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7632" name="Straight Connector 28"/>
              <p:cNvCxnSpPr>
                <a:cxnSpLocks noChangeShapeType="1"/>
              </p:cNvCxnSpPr>
              <p:nvPr/>
            </p:nvCxnSpPr>
            <p:spPr bwMode="auto">
              <a:xfrm rot="5400000">
                <a:off x="692150" y="2520950"/>
                <a:ext cx="1371600" cy="0"/>
              </a:xfrm>
              <a:prstGeom prst="line">
                <a:avLst/>
              </a:prstGeom>
              <a:noFill/>
              <a:ln w="76200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7633" name="Straight Connector 29"/>
              <p:cNvCxnSpPr>
                <a:cxnSpLocks noChangeShapeType="1"/>
              </p:cNvCxnSpPr>
              <p:nvPr/>
            </p:nvCxnSpPr>
            <p:spPr bwMode="auto">
              <a:xfrm rot="5400000">
                <a:off x="768350" y="2520950"/>
                <a:ext cx="1371600" cy="0"/>
              </a:xfrm>
              <a:prstGeom prst="line">
                <a:avLst/>
              </a:prstGeom>
              <a:noFill/>
              <a:ln w="76200">
                <a:solidFill>
                  <a:srgbClr val="00B05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7634" name="Straight Connector 30"/>
              <p:cNvCxnSpPr>
                <a:cxnSpLocks noChangeShapeType="1"/>
              </p:cNvCxnSpPr>
              <p:nvPr/>
            </p:nvCxnSpPr>
            <p:spPr bwMode="auto">
              <a:xfrm rot="5400000">
                <a:off x="844550" y="2520950"/>
                <a:ext cx="1371600" cy="0"/>
              </a:xfrm>
              <a:prstGeom prst="line">
                <a:avLst/>
              </a:prstGeom>
              <a:noFill/>
              <a:ln w="76200">
                <a:solidFill>
                  <a:srgbClr val="FFC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7635" name="Straight Connector 31"/>
              <p:cNvCxnSpPr>
                <a:cxnSpLocks noChangeShapeType="1"/>
              </p:cNvCxnSpPr>
              <p:nvPr/>
            </p:nvCxnSpPr>
            <p:spPr bwMode="auto">
              <a:xfrm rot="5400000">
                <a:off x="920750" y="2520950"/>
                <a:ext cx="1371600" cy="0"/>
              </a:xfrm>
              <a:prstGeom prst="line">
                <a:avLst/>
              </a:prstGeom>
              <a:noFill/>
              <a:ln w="76200">
                <a:solidFill>
                  <a:srgbClr val="C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7636" name="Straight Connector 32"/>
              <p:cNvCxnSpPr>
                <a:cxnSpLocks noChangeShapeType="1"/>
              </p:cNvCxnSpPr>
              <p:nvPr/>
            </p:nvCxnSpPr>
            <p:spPr bwMode="auto">
              <a:xfrm rot="5400000">
                <a:off x="996950" y="2520950"/>
                <a:ext cx="1371600" cy="0"/>
              </a:xfrm>
              <a:prstGeom prst="line">
                <a:avLst/>
              </a:prstGeom>
              <a:noFill/>
              <a:ln w="76200">
                <a:solidFill>
                  <a:srgbClr val="66FF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17415" name="Group 33"/>
            <p:cNvGrpSpPr>
              <a:grpSpLocks/>
            </p:cNvGrpSpPr>
            <p:nvPr/>
          </p:nvGrpSpPr>
          <p:grpSpPr bwMode="auto">
            <a:xfrm>
              <a:off x="4009480" y="2059935"/>
              <a:ext cx="456355" cy="1369065"/>
              <a:chOff x="1225550" y="1835150"/>
              <a:chExt cx="457200" cy="1371600"/>
            </a:xfrm>
          </p:grpSpPr>
          <p:cxnSp>
            <p:nvCxnSpPr>
              <p:cNvPr id="17623" name="Straight Connector 34"/>
              <p:cNvCxnSpPr>
                <a:cxnSpLocks noChangeShapeType="1"/>
              </p:cNvCxnSpPr>
              <p:nvPr/>
            </p:nvCxnSpPr>
            <p:spPr bwMode="auto">
              <a:xfrm rot="5400000">
                <a:off x="539750" y="2520950"/>
                <a:ext cx="1371600" cy="0"/>
              </a:xfrm>
              <a:prstGeom prst="line">
                <a:avLst/>
              </a:prstGeom>
              <a:noFill/>
              <a:ln w="76200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7624" name="Straight Connector 35"/>
              <p:cNvCxnSpPr>
                <a:cxnSpLocks noChangeShapeType="1"/>
              </p:cNvCxnSpPr>
              <p:nvPr/>
            </p:nvCxnSpPr>
            <p:spPr bwMode="auto">
              <a:xfrm rot="5400000">
                <a:off x="615950" y="2520950"/>
                <a:ext cx="1371600" cy="0"/>
              </a:xfrm>
              <a:prstGeom prst="line">
                <a:avLst/>
              </a:prstGeom>
              <a:noFill/>
              <a:ln w="76200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7625" name="Straight Connector 36"/>
              <p:cNvCxnSpPr>
                <a:cxnSpLocks noChangeShapeType="1"/>
              </p:cNvCxnSpPr>
              <p:nvPr/>
            </p:nvCxnSpPr>
            <p:spPr bwMode="auto">
              <a:xfrm rot="5400000">
                <a:off x="692150" y="2520950"/>
                <a:ext cx="1371600" cy="0"/>
              </a:xfrm>
              <a:prstGeom prst="line">
                <a:avLst/>
              </a:prstGeom>
              <a:noFill/>
              <a:ln w="76200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7626" name="Straight Connector 37"/>
              <p:cNvCxnSpPr>
                <a:cxnSpLocks noChangeShapeType="1"/>
              </p:cNvCxnSpPr>
              <p:nvPr/>
            </p:nvCxnSpPr>
            <p:spPr bwMode="auto">
              <a:xfrm rot="5400000">
                <a:off x="768350" y="2520950"/>
                <a:ext cx="1371600" cy="0"/>
              </a:xfrm>
              <a:prstGeom prst="line">
                <a:avLst/>
              </a:prstGeom>
              <a:noFill/>
              <a:ln w="76200">
                <a:solidFill>
                  <a:srgbClr val="00B05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7627" name="Straight Connector 38"/>
              <p:cNvCxnSpPr>
                <a:cxnSpLocks noChangeShapeType="1"/>
              </p:cNvCxnSpPr>
              <p:nvPr/>
            </p:nvCxnSpPr>
            <p:spPr bwMode="auto">
              <a:xfrm rot="5400000">
                <a:off x="844550" y="2520950"/>
                <a:ext cx="1371600" cy="0"/>
              </a:xfrm>
              <a:prstGeom prst="line">
                <a:avLst/>
              </a:prstGeom>
              <a:noFill/>
              <a:ln w="76200">
                <a:solidFill>
                  <a:srgbClr val="FFC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7628" name="Straight Connector 39"/>
              <p:cNvCxnSpPr>
                <a:cxnSpLocks noChangeShapeType="1"/>
              </p:cNvCxnSpPr>
              <p:nvPr/>
            </p:nvCxnSpPr>
            <p:spPr bwMode="auto">
              <a:xfrm rot="5400000">
                <a:off x="920750" y="2520950"/>
                <a:ext cx="1371600" cy="0"/>
              </a:xfrm>
              <a:prstGeom prst="line">
                <a:avLst/>
              </a:prstGeom>
              <a:noFill/>
              <a:ln w="76200">
                <a:solidFill>
                  <a:srgbClr val="C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7629" name="Straight Connector 40"/>
              <p:cNvCxnSpPr>
                <a:cxnSpLocks noChangeShapeType="1"/>
              </p:cNvCxnSpPr>
              <p:nvPr/>
            </p:nvCxnSpPr>
            <p:spPr bwMode="auto">
              <a:xfrm rot="5400000">
                <a:off x="996950" y="2520950"/>
                <a:ext cx="1371600" cy="0"/>
              </a:xfrm>
              <a:prstGeom prst="line">
                <a:avLst/>
              </a:prstGeom>
              <a:noFill/>
              <a:ln w="76200">
                <a:solidFill>
                  <a:srgbClr val="66FF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17416" name="Group 41"/>
            <p:cNvGrpSpPr>
              <a:grpSpLocks/>
            </p:cNvGrpSpPr>
            <p:nvPr/>
          </p:nvGrpSpPr>
          <p:grpSpPr bwMode="auto">
            <a:xfrm>
              <a:off x="4541894" y="2059935"/>
              <a:ext cx="456355" cy="1369065"/>
              <a:chOff x="1225550" y="1835150"/>
              <a:chExt cx="457200" cy="1371600"/>
            </a:xfrm>
          </p:grpSpPr>
          <p:cxnSp>
            <p:nvCxnSpPr>
              <p:cNvPr id="17616" name="Straight Connector 42"/>
              <p:cNvCxnSpPr>
                <a:cxnSpLocks noChangeShapeType="1"/>
              </p:cNvCxnSpPr>
              <p:nvPr/>
            </p:nvCxnSpPr>
            <p:spPr bwMode="auto">
              <a:xfrm rot="5400000">
                <a:off x="539750" y="2520950"/>
                <a:ext cx="1371600" cy="0"/>
              </a:xfrm>
              <a:prstGeom prst="line">
                <a:avLst/>
              </a:prstGeom>
              <a:noFill/>
              <a:ln w="76200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7617" name="Straight Connector 43"/>
              <p:cNvCxnSpPr>
                <a:cxnSpLocks noChangeShapeType="1"/>
              </p:cNvCxnSpPr>
              <p:nvPr/>
            </p:nvCxnSpPr>
            <p:spPr bwMode="auto">
              <a:xfrm rot="5400000">
                <a:off x="615950" y="2520950"/>
                <a:ext cx="1371600" cy="0"/>
              </a:xfrm>
              <a:prstGeom prst="line">
                <a:avLst/>
              </a:prstGeom>
              <a:noFill/>
              <a:ln w="76200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7618" name="Straight Connector 44"/>
              <p:cNvCxnSpPr>
                <a:cxnSpLocks noChangeShapeType="1"/>
              </p:cNvCxnSpPr>
              <p:nvPr/>
            </p:nvCxnSpPr>
            <p:spPr bwMode="auto">
              <a:xfrm rot="5400000">
                <a:off x="692150" y="2520950"/>
                <a:ext cx="1371600" cy="0"/>
              </a:xfrm>
              <a:prstGeom prst="line">
                <a:avLst/>
              </a:prstGeom>
              <a:noFill/>
              <a:ln w="76200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7619" name="Straight Connector 45"/>
              <p:cNvCxnSpPr>
                <a:cxnSpLocks noChangeShapeType="1"/>
              </p:cNvCxnSpPr>
              <p:nvPr/>
            </p:nvCxnSpPr>
            <p:spPr bwMode="auto">
              <a:xfrm rot="5400000">
                <a:off x="768350" y="2520950"/>
                <a:ext cx="1371600" cy="0"/>
              </a:xfrm>
              <a:prstGeom prst="line">
                <a:avLst/>
              </a:prstGeom>
              <a:noFill/>
              <a:ln w="76200">
                <a:solidFill>
                  <a:srgbClr val="00B05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7620" name="Straight Connector 46"/>
              <p:cNvCxnSpPr>
                <a:cxnSpLocks noChangeShapeType="1"/>
              </p:cNvCxnSpPr>
              <p:nvPr/>
            </p:nvCxnSpPr>
            <p:spPr bwMode="auto">
              <a:xfrm rot="5400000">
                <a:off x="844550" y="2520950"/>
                <a:ext cx="1371600" cy="0"/>
              </a:xfrm>
              <a:prstGeom prst="line">
                <a:avLst/>
              </a:prstGeom>
              <a:noFill/>
              <a:ln w="76200">
                <a:solidFill>
                  <a:srgbClr val="FFC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7621" name="Straight Connector 47"/>
              <p:cNvCxnSpPr>
                <a:cxnSpLocks noChangeShapeType="1"/>
              </p:cNvCxnSpPr>
              <p:nvPr/>
            </p:nvCxnSpPr>
            <p:spPr bwMode="auto">
              <a:xfrm rot="5400000">
                <a:off x="920750" y="2520950"/>
                <a:ext cx="1371600" cy="0"/>
              </a:xfrm>
              <a:prstGeom prst="line">
                <a:avLst/>
              </a:prstGeom>
              <a:noFill/>
              <a:ln w="76200">
                <a:solidFill>
                  <a:srgbClr val="C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7622" name="Straight Connector 48"/>
              <p:cNvCxnSpPr>
                <a:cxnSpLocks noChangeShapeType="1"/>
              </p:cNvCxnSpPr>
              <p:nvPr/>
            </p:nvCxnSpPr>
            <p:spPr bwMode="auto">
              <a:xfrm rot="5400000">
                <a:off x="996950" y="2520950"/>
                <a:ext cx="1371600" cy="0"/>
              </a:xfrm>
              <a:prstGeom prst="line">
                <a:avLst/>
              </a:prstGeom>
              <a:noFill/>
              <a:ln w="76200">
                <a:solidFill>
                  <a:srgbClr val="66FF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17417" name="Group 49"/>
            <p:cNvGrpSpPr>
              <a:grpSpLocks/>
            </p:cNvGrpSpPr>
            <p:nvPr/>
          </p:nvGrpSpPr>
          <p:grpSpPr bwMode="auto">
            <a:xfrm>
              <a:off x="5074308" y="2059935"/>
              <a:ext cx="456355" cy="1369065"/>
              <a:chOff x="1225550" y="1835150"/>
              <a:chExt cx="457200" cy="1371600"/>
            </a:xfrm>
          </p:grpSpPr>
          <p:cxnSp>
            <p:nvCxnSpPr>
              <p:cNvPr id="17609" name="Straight Connector 50"/>
              <p:cNvCxnSpPr>
                <a:cxnSpLocks noChangeShapeType="1"/>
              </p:cNvCxnSpPr>
              <p:nvPr/>
            </p:nvCxnSpPr>
            <p:spPr bwMode="auto">
              <a:xfrm rot="5400000">
                <a:off x="539750" y="2520950"/>
                <a:ext cx="1371600" cy="0"/>
              </a:xfrm>
              <a:prstGeom prst="line">
                <a:avLst/>
              </a:prstGeom>
              <a:noFill/>
              <a:ln w="76200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7610" name="Straight Connector 51"/>
              <p:cNvCxnSpPr>
                <a:cxnSpLocks noChangeShapeType="1"/>
              </p:cNvCxnSpPr>
              <p:nvPr/>
            </p:nvCxnSpPr>
            <p:spPr bwMode="auto">
              <a:xfrm rot="5400000">
                <a:off x="615950" y="2520950"/>
                <a:ext cx="1371600" cy="0"/>
              </a:xfrm>
              <a:prstGeom prst="line">
                <a:avLst/>
              </a:prstGeom>
              <a:noFill/>
              <a:ln w="76200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7611" name="Straight Connector 52"/>
              <p:cNvCxnSpPr>
                <a:cxnSpLocks noChangeShapeType="1"/>
              </p:cNvCxnSpPr>
              <p:nvPr/>
            </p:nvCxnSpPr>
            <p:spPr bwMode="auto">
              <a:xfrm rot="5400000">
                <a:off x="692150" y="2520950"/>
                <a:ext cx="1371600" cy="0"/>
              </a:xfrm>
              <a:prstGeom prst="line">
                <a:avLst/>
              </a:prstGeom>
              <a:noFill/>
              <a:ln w="76200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7612" name="Straight Connector 53"/>
              <p:cNvCxnSpPr>
                <a:cxnSpLocks noChangeShapeType="1"/>
              </p:cNvCxnSpPr>
              <p:nvPr/>
            </p:nvCxnSpPr>
            <p:spPr bwMode="auto">
              <a:xfrm rot="5400000">
                <a:off x="768350" y="2520950"/>
                <a:ext cx="1371600" cy="0"/>
              </a:xfrm>
              <a:prstGeom prst="line">
                <a:avLst/>
              </a:prstGeom>
              <a:noFill/>
              <a:ln w="76200">
                <a:solidFill>
                  <a:srgbClr val="00B05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7613" name="Straight Connector 54"/>
              <p:cNvCxnSpPr>
                <a:cxnSpLocks noChangeShapeType="1"/>
              </p:cNvCxnSpPr>
              <p:nvPr/>
            </p:nvCxnSpPr>
            <p:spPr bwMode="auto">
              <a:xfrm rot="5400000">
                <a:off x="844550" y="2520950"/>
                <a:ext cx="1371600" cy="0"/>
              </a:xfrm>
              <a:prstGeom prst="line">
                <a:avLst/>
              </a:prstGeom>
              <a:noFill/>
              <a:ln w="76200">
                <a:solidFill>
                  <a:srgbClr val="FFC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7614" name="Straight Connector 55"/>
              <p:cNvCxnSpPr>
                <a:cxnSpLocks noChangeShapeType="1"/>
              </p:cNvCxnSpPr>
              <p:nvPr/>
            </p:nvCxnSpPr>
            <p:spPr bwMode="auto">
              <a:xfrm rot="5400000">
                <a:off x="920750" y="2520950"/>
                <a:ext cx="1371600" cy="0"/>
              </a:xfrm>
              <a:prstGeom prst="line">
                <a:avLst/>
              </a:prstGeom>
              <a:noFill/>
              <a:ln w="76200">
                <a:solidFill>
                  <a:srgbClr val="C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7615" name="Straight Connector 56"/>
              <p:cNvCxnSpPr>
                <a:cxnSpLocks noChangeShapeType="1"/>
              </p:cNvCxnSpPr>
              <p:nvPr/>
            </p:nvCxnSpPr>
            <p:spPr bwMode="auto">
              <a:xfrm rot="5400000">
                <a:off x="996950" y="2520950"/>
                <a:ext cx="1371600" cy="0"/>
              </a:xfrm>
              <a:prstGeom prst="line">
                <a:avLst/>
              </a:prstGeom>
              <a:noFill/>
              <a:ln w="76200">
                <a:solidFill>
                  <a:srgbClr val="66FF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17418" name="Group 57"/>
            <p:cNvGrpSpPr>
              <a:grpSpLocks/>
            </p:cNvGrpSpPr>
            <p:nvPr/>
          </p:nvGrpSpPr>
          <p:grpSpPr bwMode="auto">
            <a:xfrm>
              <a:off x="5606722" y="2059935"/>
              <a:ext cx="456355" cy="1369065"/>
              <a:chOff x="1225550" y="1835150"/>
              <a:chExt cx="457200" cy="1371600"/>
            </a:xfrm>
          </p:grpSpPr>
          <p:cxnSp>
            <p:nvCxnSpPr>
              <p:cNvPr id="17602" name="Straight Connector 58"/>
              <p:cNvCxnSpPr>
                <a:cxnSpLocks noChangeShapeType="1"/>
              </p:cNvCxnSpPr>
              <p:nvPr/>
            </p:nvCxnSpPr>
            <p:spPr bwMode="auto">
              <a:xfrm rot="5400000">
                <a:off x="539750" y="2520950"/>
                <a:ext cx="1371600" cy="0"/>
              </a:xfrm>
              <a:prstGeom prst="line">
                <a:avLst/>
              </a:prstGeom>
              <a:noFill/>
              <a:ln w="76200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7603" name="Straight Connector 59"/>
              <p:cNvCxnSpPr>
                <a:cxnSpLocks noChangeShapeType="1"/>
              </p:cNvCxnSpPr>
              <p:nvPr/>
            </p:nvCxnSpPr>
            <p:spPr bwMode="auto">
              <a:xfrm rot="5400000">
                <a:off x="615950" y="2520950"/>
                <a:ext cx="1371600" cy="0"/>
              </a:xfrm>
              <a:prstGeom prst="line">
                <a:avLst/>
              </a:prstGeom>
              <a:noFill/>
              <a:ln w="76200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7604" name="Straight Connector 60"/>
              <p:cNvCxnSpPr>
                <a:cxnSpLocks noChangeShapeType="1"/>
              </p:cNvCxnSpPr>
              <p:nvPr/>
            </p:nvCxnSpPr>
            <p:spPr bwMode="auto">
              <a:xfrm rot="5400000">
                <a:off x="692150" y="2520950"/>
                <a:ext cx="1371600" cy="0"/>
              </a:xfrm>
              <a:prstGeom prst="line">
                <a:avLst/>
              </a:prstGeom>
              <a:noFill/>
              <a:ln w="76200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7605" name="Straight Connector 61"/>
              <p:cNvCxnSpPr>
                <a:cxnSpLocks noChangeShapeType="1"/>
              </p:cNvCxnSpPr>
              <p:nvPr/>
            </p:nvCxnSpPr>
            <p:spPr bwMode="auto">
              <a:xfrm rot="5400000">
                <a:off x="768350" y="2520950"/>
                <a:ext cx="1371600" cy="0"/>
              </a:xfrm>
              <a:prstGeom prst="line">
                <a:avLst/>
              </a:prstGeom>
              <a:noFill/>
              <a:ln w="76200">
                <a:solidFill>
                  <a:srgbClr val="00B05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7606" name="Straight Connector 62"/>
              <p:cNvCxnSpPr>
                <a:cxnSpLocks noChangeShapeType="1"/>
              </p:cNvCxnSpPr>
              <p:nvPr/>
            </p:nvCxnSpPr>
            <p:spPr bwMode="auto">
              <a:xfrm rot="5400000">
                <a:off x="844550" y="2520950"/>
                <a:ext cx="1371600" cy="0"/>
              </a:xfrm>
              <a:prstGeom prst="line">
                <a:avLst/>
              </a:prstGeom>
              <a:noFill/>
              <a:ln w="76200">
                <a:solidFill>
                  <a:srgbClr val="FFC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7607" name="Straight Connector 63"/>
              <p:cNvCxnSpPr>
                <a:cxnSpLocks noChangeShapeType="1"/>
              </p:cNvCxnSpPr>
              <p:nvPr/>
            </p:nvCxnSpPr>
            <p:spPr bwMode="auto">
              <a:xfrm rot="5400000">
                <a:off x="920750" y="2520950"/>
                <a:ext cx="1371600" cy="0"/>
              </a:xfrm>
              <a:prstGeom prst="line">
                <a:avLst/>
              </a:prstGeom>
              <a:noFill/>
              <a:ln w="76200">
                <a:solidFill>
                  <a:srgbClr val="C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7608" name="Straight Connector 64"/>
              <p:cNvCxnSpPr>
                <a:cxnSpLocks noChangeShapeType="1"/>
              </p:cNvCxnSpPr>
              <p:nvPr/>
            </p:nvCxnSpPr>
            <p:spPr bwMode="auto">
              <a:xfrm rot="5400000">
                <a:off x="996950" y="2520950"/>
                <a:ext cx="1371600" cy="0"/>
              </a:xfrm>
              <a:prstGeom prst="line">
                <a:avLst/>
              </a:prstGeom>
              <a:noFill/>
              <a:ln w="76200">
                <a:solidFill>
                  <a:srgbClr val="66FF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17419" name="Group 65"/>
            <p:cNvGrpSpPr>
              <a:grpSpLocks/>
            </p:cNvGrpSpPr>
            <p:nvPr/>
          </p:nvGrpSpPr>
          <p:grpSpPr bwMode="auto">
            <a:xfrm>
              <a:off x="6139136" y="2059935"/>
              <a:ext cx="456355" cy="1369065"/>
              <a:chOff x="1225550" y="1835150"/>
              <a:chExt cx="457200" cy="1371600"/>
            </a:xfrm>
          </p:grpSpPr>
          <p:cxnSp>
            <p:nvCxnSpPr>
              <p:cNvPr id="17595" name="Straight Connector 66"/>
              <p:cNvCxnSpPr>
                <a:cxnSpLocks noChangeShapeType="1"/>
              </p:cNvCxnSpPr>
              <p:nvPr/>
            </p:nvCxnSpPr>
            <p:spPr bwMode="auto">
              <a:xfrm rot="5400000">
                <a:off x="539750" y="2520950"/>
                <a:ext cx="1371600" cy="0"/>
              </a:xfrm>
              <a:prstGeom prst="line">
                <a:avLst/>
              </a:prstGeom>
              <a:noFill/>
              <a:ln w="76200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7596" name="Straight Connector 67"/>
              <p:cNvCxnSpPr>
                <a:cxnSpLocks noChangeShapeType="1"/>
              </p:cNvCxnSpPr>
              <p:nvPr/>
            </p:nvCxnSpPr>
            <p:spPr bwMode="auto">
              <a:xfrm rot="5400000">
                <a:off x="615950" y="2520950"/>
                <a:ext cx="1371600" cy="0"/>
              </a:xfrm>
              <a:prstGeom prst="line">
                <a:avLst/>
              </a:prstGeom>
              <a:noFill/>
              <a:ln w="76200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7597" name="Straight Connector 68"/>
              <p:cNvCxnSpPr>
                <a:cxnSpLocks noChangeShapeType="1"/>
              </p:cNvCxnSpPr>
              <p:nvPr/>
            </p:nvCxnSpPr>
            <p:spPr bwMode="auto">
              <a:xfrm rot="5400000">
                <a:off x="692150" y="2520950"/>
                <a:ext cx="1371600" cy="0"/>
              </a:xfrm>
              <a:prstGeom prst="line">
                <a:avLst/>
              </a:prstGeom>
              <a:noFill/>
              <a:ln w="76200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7598" name="Straight Connector 69"/>
              <p:cNvCxnSpPr>
                <a:cxnSpLocks noChangeShapeType="1"/>
              </p:cNvCxnSpPr>
              <p:nvPr/>
            </p:nvCxnSpPr>
            <p:spPr bwMode="auto">
              <a:xfrm rot="5400000">
                <a:off x="768350" y="2520950"/>
                <a:ext cx="1371600" cy="0"/>
              </a:xfrm>
              <a:prstGeom prst="line">
                <a:avLst/>
              </a:prstGeom>
              <a:noFill/>
              <a:ln w="76200">
                <a:solidFill>
                  <a:srgbClr val="00B05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7599" name="Straight Connector 70"/>
              <p:cNvCxnSpPr>
                <a:cxnSpLocks noChangeShapeType="1"/>
              </p:cNvCxnSpPr>
              <p:nvPr/>
            </p:nvCxnSpPr>
            <p:spPr bwMode="auto">
              <a:xfrm rot="5400000">
                <a:off x="844550" y="2520950"/>
                <a:ext cx="1371600" cy="0"/>
              </a:xfrm>
              <a:prstGeom prst="line">
                <a:avLst/>
              </a:prstGeom>
              <a:noFill/>
              <a:ln w="76200">
                <a:solidFill>
                  <a:srgbClr val="FFC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7600" name="Straight Connector 71"/>
              <p:cNvCxnSpPr>
                <a:cxnSpLocks noChangeShapeType="1"/>
              </p:cNvCxnSpPr>
              <p:nvPr/>
            </p:nvCxnSpPr>
            <p:spPr bwMode="auto">
              <a:xfrm rot="5400000">
                <a:off x="920750" y="2520950"/>
                <a:ext cx="1371600" cy="0"/>
              </a:xfrm>
              <a:prstGeom prst="line">
                <a:avLst/>
              </a:prstGeom>
              <a:noFill/>
              <a:ln w="76200">
                <a:solidFill>
                  <a:srgbClr val="C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7601" name="Straight Connector 72"/>
              <p:cNvCxnSpPr>
                <a:cxnSpLocks noChangeShapeType="1"/>
              </p:cNvCxnSpPr>
              <p:nvPr/>
            </p:nvCxnSpPr>
            <p:spPr bwMode="auto">
              <a:xfrm rot="5400000">
                <a:off x="996950" y="2520950"/>
                <a:ext cx="1371600" cy="0"/>
              </a:xfrm>
              <a:prstGeom prst="line">
                <a:avLst/>
              </a:prstGeom>
              <a:noFill/>
              <a:ln w="76200">
                <a:solidFill>
                  <a:srgbClr val="66FF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17420" name="Group 73"/>
            <p:cNvGrpSpPr>
              <a:grpSpLocks/>
            </p:cNvGrpSpPr>
            <p:nvPr/>
          </p:nvGrpSpPr>
          <p:grpSpPr bwMode="auto">
            <a:xfrm>
              <a:off x="6671550" y="2059935"/>
              <a:ext cx="456355" cy="1369065"/>
              <a:chOff x="1225550" y="1835150"/>
              <a:chExt cx="457200" cy="1371600"/>
            </a:xfrm>
          </p:grpSpPr>
          <p:cxnSp>
            <p:nvCxnSpPr>
              <p:cNvPr id="17588" name="Straight Connector 74"/>
              <p:cNvCxnSpPr>
                <a:cxnSpLocks noChangeShapeType="1"/>
              </p:cNvCxnSpPr>
              <p:nvPr/>
            </p:nvCxnSpPr>
            <p:spPr bwMode="auto">
              <a:xfrm rot="5400000">
                <a:off x="539750" y="2520950"/>
                <a:ext cx="1371600" cy="0"/>
              </a:xfrm>
              <a:prstGeom prst="line">
                <a:avLst/>
              </a:prstGeom>
              <a:noFill/>
              <a:ln w="76200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7589" name="Straight Connector 75"/>
              <p:cNvCxnSpPr>
                <a:cxnSpLocks noChangeShapeType="1"/>
              </p:cNvCxnSpPr>
              <p:nvPr/>
            </p:nvCxnSpPr>
            <p:spPr bwMode="auto">
              <a:xfrm rot="5400000">
                <a:off x="615950" y="2520950"/>
                <a:ext cx="1371600" cy="0"/>
              </a:xfrm>
              <a:prstGeom prst="line">
                <a:avLst/>
              </a:prstGeom>
              <a:noFill/>
              <a:ln w="76200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7590" name="Straight Connector 76"/>
              <p:cNvCxnSpPr>
                <a:cxnSpLocks noChangeShapeType="1"/>
              </p:cNvCxnSpPr>
              <p:nvPr/>
            </p:nvCxnSpPr>
            <p:spPr bwMode="auto">
              <a:xfrm rot="5400000">
                <a:off x="692150" y="2520950"/>
                <a:ext cx="1371600" cy="0"/>
              </a:xfrm>
              <a:prstGeom prst="line">
                <a:avLst/>
              </a:prstGeom>
              <a:noFill/>
              <a:ln w="76200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7591" name="Straight Connector 77"/>
              <p:cNvCxnSpPr>
                <a:cxnSpLocks noChangeShapeType="1"/>
              </p:cNvCxnSpPr>
              <p:nvPr/>
            </p:nvCxnSpPr>
            <p:spPr bwMode="auto">
              <a:xfrm rot="5400000">
                <a:off x="768350" y="2520950"/>
                <a:ext cx="1371600" cy="0"/>
              </a:xfrm>
              <a:prstGeom prst="line">
                <a:avLst/>
              </a:prstGeom>
              <a:noFill/>
              <a:ln w="76200">
                <a:solidFill>
                  <a:srgbClr val="00B05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7592" name="Straight Connector 78"/>
              <p:cNvCxnSpPr>
                <a:cxnSpLocks noChangeShapeType="1"/>
              </p:cNvCxnSpPr>
              <p:nvPr/>
            </p:nvCxnSpPr>
            <p:spPr bwMode="auto">
              <a:xfrm rot="5400000">
                <a:off x="844550" y="2520950"/>
                <a:ext cx="1371600" cy="0"/>
              </a:xfrm>
              <a:prstGeom prst="line">
                <a:avLst/>
              </a:prstGeom>
              <a:noFill/>
              <a:ln w="76200">
                <a:solidFill>
                  <a:srgbClr val="FFC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7593" name="Straight Connector 79"/>
              <p:cNvCxnSpPr>
                <a:cxnSpLocks noChangeShapeType="1"/>
              </p:cNvCxnSpPr>
              <p:nvPr/>
            </p:nvCxnSpPr>
            <p:spPr bwMode="auto">
              <a:xfrm rot="5400000">
                <a:off x="920750" y="2520950"/>
                <a:ext cx="1371600" cy="0"/>
              </a:xfrm>
              <a:prstGeom prst="line">
                <a:avLst/>
              </a:prstGeom>
              <a:noFill/>
              <a:ln w="76200">
                <a:solidFill>
                  <a:srgbClr val="C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7594" name="Straight Connector 80"/>
              <p:cNvCxnSpPr>
                <a:cxnSpLocks noChangeShapeType="1"/>
              </p:cNvCxnSpPr>
              <p:nvPr/>
            </p:nvCxnSpPr>
            <p:spPr bwMode="auto">
              <a:xfrm rot="5400000">
                <a:off x="996950" y="2520950"/>
                <a:ext cx="1371600" cy="0"/>
              </a:xfrm>
              <a:prstGeom prst="line">
                <a:avLst/>
              </a:prstGeom>
              <a:noFill/>
              <a:ln w="76200">
                <a:solidFill>
                  <a:srgbClr val="66FF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17421" name="Group 81"/>
            <p:cNvGrpSpPr>
              <a:grpSpLocks/>
            </p:cNvGrpSpPr>
            <p:nvPr/>
          </p:nvGrpSpPr>
          <p:grpSpPr bwMode="auto">
            <a:xfrm>
              <a:off x="7203964" y="2059935"/>
              <a:ext cx="456355" cy="1369065"/>
              <a:chOff x="1225550" y="1835150"/>
              <a:chExt cx="457200" cy="1371600"/>
            </a:xfrm>
          </p:grpSpPr>
          <p:cxnSp>
            <p:nvCxnSpPr>
              <p:cNvPr id="17581" name="Straight Connector 82"/>
              <p:cNvCxnSpPr>
                <a:cxnSpLocks noChangeShapeType="1"/>
              </p:cNvCxnSpPr>
              <p:nvPr/>
            </p:nvCxnSpPr>
            <p:spPr bwMode="auto">
              <a:xfrm rot="5400000">
                <a:off x="539750" y="2520950"/>
                <a:ext cx="1371600" cy="0"/>
              </a:xfrm>
              <a:prstGeom prst="line">
                <a:avLst/>
              </a:prstGeom>
              <a:noFill/>
              <a:ln w="76200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7582" name="Straight Connector 83"/>
              <p:cNvCxnSpPr>
                <a:cxnSpLocks noChangeShapeType="1"/>
              </p:cNvCxnSpPr>
              <p:nvPr/>
            </p:nvCxnSpPr>
            <p:spPr bwMode="auto">
              <a:xfrm rot="5400000">
                <a:off x="615950" y="2520950"/>
                <a:ext cx="1371600" cy="0"/>
              </a:xfrm>
              <a:prstGeom prst="line">
                <a:avLst/>
              </a:prstGeom>
              <a:noFill/>
              <a:ln w="76200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7583" name="Straight Connector 84"/>
              <p:cNvCxnSpPr>
                <a:cxnSpLocks noChangeShapeType="1"/>
              </p:cNvCxnSpPr>
              <p:nvPr/>
            </p:nvCxnSpPr>
            <p:spPr bwMode="auto">
              <a:xfrm rot="5400000">
                <a:off x="692150" y="2520950"/>
                <a:ext cx="1371600" cy="0"/>
              </a:xfrm>
              <a:prstGeom prst="line">
                <a:avLst/>
              </a:prstGeom>
              <a:noFill/>
              <a:ln w="76200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7584" name="Straight Connector 85"/>
              <p:cNvCxnSpPr>
                <a:cxnSpLocks noChangeShapeType="1"/>
              </p:cNvCxnSpPr>
              <p:nvPr/>
            </p:nvCxnSpPr>
            <p:spPr bwMode="auto">
              <a:xfrm rot="5400000">
                <a:off x="768350" y="2520950"/>
                <a:ext cx="1371600" cy="0"/>
              </a:xfrm>
              <a:prstGeom prst="line">
                <a:avLst/>
              </a:prstGeom>
              <a:noFill/>
              <a:ln w="76200">
                <a:solidFill>
                  <a:srgbClr val="00B05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7585" name="Straight Connector 86"/>
              <p:cNvCxnSpPr>
                <a:cxnSpLocks noChangeShapeType="1"/>
              </p:cNvCxnSpPr>
              <p:nvPr/>
            </p:nvCxnSpPr>
            <p:spPr bwMode="auto">
              <a:xfrm rot="5400000">
                <a:off x="844550" y="2520950"/>
                <a:ext cx="1371600" cy="0"/>
              </a:xfrm>
              <a:prstGeom prst="line">
                <a:avLst/>
              </a:prstGeom>
              <a:noFill/>
              <a:ln w="76200">
                <a:solidFill>
                  <a:srgbClr val="FFC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7586" name="Straight Connector 87"/>
              <p:cNvCxnSpPr>
                <a:cxnSpLocks noChangeShapeType="1"/>
              </p:cNvCxnSpPr>
              <p:nvPr/>
            </p:nvCxnSpPr>
            <p:spPr bwMode="auto">
              <a:xfrm rot="5400000">
                <a:off x="920750" y="2520950"/>
                <a:ext cx="1371600" cy="0"/>
              </a:xfrm>
              <a:prstGeom prst="line">
                <a:avLst/>
              </a:prstGeom>
              <a:noFill/>
              <a:ln w="76200">
                <a:solidFill>
                  <a:srgbClr val="C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7587" name="Straight Connector 88"/>
              <p:cNvCxnSpPr>
                <a:cxnSpLocks noChangeShapeType="1"/>
              </p:cNvCxnSpPr>
              <p:nvPr/>
            </p:nvCxnSpPr>
            <p:spPr bwMode="auto">
              <a:xfrm rot="5400000">
                <a:off x="996950" y="2520950"/>
                <a:ext cx="1371600" cy="0"/>
              </a:xfrm>
              <a:prstGeom prst="line">
                <a:avLst/>
              </a:prstGeom>
              <a:noFill/>
              <a:ln w="76200">
                <a:solidFill>
                  <a:srgbClr val="66FF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17422" name="Group 89"/>
            <p:cNvGrpSpPr>
              <a:grpSpLocks/>
            </p:cNvGrpSpPr>
            <p:nvPr/>
          </p:nvGrpSpPr>
          <p:grpSpPr bwMode="auto">
            <a:xfrm>
              <a:off x="7736378" y="2059935"/>
              <a:ext cx="456355" cy="1369065"/>
              <a:chOff x="1225550" y="1835150"/>
              <a:chExt cx="457200" cy="1371600"/>
            </a:xfrm>
          </p:grpSpPr>
          <p:cxnSp>
            <p:nvCxnSpPr>
              <p:cNvPr id="17574" name="Straight Connector 90"/>
              <p:cNvCxnSpPr>
                <a:cxnSpLocks noChangeShapeType="1"/>
              </p:cNvCxnSpPr>
              <p:nvPr/>
            </p:nvCxnSpPr>
            <p:spPr bwMode="auto">
              <a:xfrm rot="5400000">
                <a:off x="539750" y="2520950"/>
                <a:ext cx="1371600" cy="0"/>
              </a:xfrm>
              <a:prstGeom prst="line">
                <a:avLst/>
              </a:prstGeom>
              <a:noFill/>
              <a:ln w="76200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7575" name="Straight Connector 91"/>
              <p:cNvCxnSpPr>
                <a:cxnSpLocks noChangeShapeType="1"/>
              </p:cNvCxnSpPr>
              <p:nvPr/>
            </p:nvCxnSpPr>
            <p:spPr bwMode="auto">
              <a:xfrm rot="5400000">
                <a:off x="615950" y="2520950"/>
                <a:ext cx="1371600" cy="0"/>
              </a:xfrm>
              <a:prstGeom prst="line">
                <a:avLst/>
              </a:prstGeom>
              <a:noFill/>
              <a:ln w="76200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7576" name="Straight Connector 92"/>
              <p:cNvCxnSpPr>
                <a:cxnSpLocks noChangeShapeType="1"/>
              </p:cNvCxnSpPr>
              <p:nvPr/>
            </p:nvCxnSpPr>
            <p:spPr bwMode="auto">
              <a:xfrm rot="5400000">
                <a:off x="692150" y="2520950"/>
                <a:ext cx="1371600" cy="0"/>
              </a:xfrm>
              <a:prstGeom prst="line">
                <a:avLst/>
              </a:prstGeom>
              <a:noFill/>
              <a:ln w="76200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7577" name="Straight Connector 93"/>
              <p:cNvCxnSpPr>
                <a:cxnSpLocks noChangeShapeType="1"/>
              </p:cNvCxnSpPr>
              <p:nvPr/>
            </p:nvCxnSpPr>
            <p:spPr bwMode="auto">
              <a:xfrm rot="5400000">
                <a:off x="768350" y="2520950"/>
                <a:ext cx="1371600" cy="0"/>
              </a:xfrm>
              <a:prstGeom prst="line">
                <a:avLst/>
              </a:prstGeom>
              <a:noFill/>
              <a:ln w="76200">
                <a:solidFill>
                  <a:srgbClr val="00B05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7578" name="Straight Connector 94"/>
              <p:cNvCxnSpPr>
                <a:cxnSpLocks noChangeShapeType="1"/>
              </p:cNvCxnSpPr>
              <p:nvPr/>
            </p:nvCxnSpPr>
            <p:spPr bwMode="auto">
              <a:xfrm rot="5400000">
                <a:off x="844550" y="2520950"/>
                <a:ext cx="1371600" cy="0"/>
              </a:xfrm>
              <a:prstGeom prst="line">
                <a:avLst/>
              </a:prstGeom>
              <a:noFill/>
              <a:ln w="76200">
                <a:solidFill>
                  <a:srgbClr val="FFC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7579" name="Straight Connector 95"/>
              <p:cNvCxnSpPr>
                <a:cxnSpLocks noChangeShapeType="1"/>
              </p:cNvCxnSpPr>
              <p:nvPr/>
            </p:nvCxnSpPr>
            <p:spPr bwMode="auto">
              <a:xfrm rot="5400000">
                <a:off x="920750" y="2520950"/>
                <a:ext cx="1371600" cy="0"/>
              </a:xfrm>
              <a:prstGeom prst="line">
                <a:avLst/>
              </a:prstGeom>
              <a:noFill/>
              <a:ln w="76200">
                <a:solidFill>
                  <a:srgbClr val="C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7580" name="Straight Connector 96"/>
              <p:cNvCxnSpPr>
                <a:cxnSpLocks noChangeShapeType="1"/>
              </p:cNvCxnSpPr>
              <p:nvPr/>
            </p:nvCxnSpPr>
            <p:spPr bwMode="auto">
              <a:xfrm rot="5400000">
                <a:off x="996950" y="2520950"/>
                <a:ext cx="1371600" cy="0"/>
              </a:xfrm>
              <a:prstGeom prst="line">
                <a:avLst/>
              </a:prstGeom>
              <a:noFill/>
              <a:ln w="76200">
                <a:solidFill>
                  <a:srgbClr val="66FF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17423" name="Group 97"/>
            <p:cNvGrpSpPr>
              <a:grpSpLocks/>
            </p:cNvGrpSpPr>
            <p:nvPr/>
          </p:nvGrpSpPr>
          <p:grpSpPr bwMode="auto">
            <a:xfrm>
              <a:off x="8268792" y="2059935"/>
              <a:ext cx="456355" cy="1369065"/>
              <a:chOff x="1225550" y="1835150"/>
              <a:chExt cx="457200" cy="1371600"/>
            </a:xfrm>
          </p:grpSpPr>
          <p:cxnSp>
            <p:nvCxnSpPr>
              <p:cNvPr id="17567" name="Straight Connector 98"/>
              <p:cNvCxnSpPr>
                <a:cxnSpLocks noChangeShapeType="1"/>
              </p:cNvCxnSpPr>
              <p:nvPr/>
            </p:nvCxnSpPr>
            <p:spPr bwMode="auto">
              <a:xfrm rot="5400000">
                <a:off x="539750" y="2520950"/>
                <a:ext cx="1371600" cy="0"/>
              </a:xfrm>
              <a:prstGeom prst="line">
                <a:avLst/>
              </a:prstGeom>
              <a:noFill/>
              <a:ln w="76200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7568" name="Straight Connector 99"/>
              <p:cNvCxnSpPr>
                <a:cxnSpLocks noChangeShapeType="1"/>
              </p:cNvCxnSpPr>
              <p:nvPr/>
            </p:nvCxnSpPr>
            <p:spPr bwMode="auto">
              <a:xfrm rot="5400000">
                <a:off x="615950" y="2520950"/>
                <a:ext cx="1371600" cy="0"/>
              </a:xfrm>
              <a:prstGeom prst="line">
                <a:avLst/>
              </a:prstGeom>
              <a:noFill/>
              <a:ln w="76200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7569" name="Straight Connector 100"/>
              <p:cNvCxnSpPr>
                <a:cxnSpLocks noChangeShapeType="1"/>
              </p:cNvCxnSpPr>
              <p:nvPr/>
            </p:nvCxnSpPr>
            <p:spPr bwMode="auto">
              <a:xfrm rot="5400000">
                <a:off x="692150" y="2520950"/>
                <a:ext cx="1371600" cy="0"/>
              </a:xfrm>
              <a:prstGeom prst="line">
                <a:avLst/>
              </a:prstGeom>
              <a:noFill/>
              <a:ln w="76200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7570" name="Straight Connector 101"/>
              <p:cNvCxnSpPr>
                <a:cxnSpLocks noChangeShapeType="1"/>
              </p:cNvCxnSpPr>
              <p:nvPr/>
            </p:nvCxnSpPr>
            <p:spPr bwMode="auto">
              <a:xfrm rot="5400000">
                <a:off x="768350" y="2520950"/>
                <a:ext cx="1371600" cy="0"/>
              </a:xfrm>
              <a:prstGeom prst="line">
                <a:avLst/>
              </a:prstGeom>
              <a:noFill/>
              <a:ln w="76200">
                <a:solidFill>
                  <a:srgbClr val="00B05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7571" name="Straight Connector 102"/>
              <p:cNvCxnSpPr>
                <a:cxnSpLocks noChangeShapeType="1"/>
              </p:cNvCxnSpPr>
              <p:nvPr/>
            </p:nvCxnSpPr>
            <p:spPr bwMode="auto">
              <a:xfrm rot="5400000">
                <a:off x="844550" y="2520950"/>
                <a:ext cx="1371600" cy="0"/>
              </a:xfrm>
              <a:prstGeom prst="line">
                <a:avLst/>
              </a:prstGeom>
              <a:noFill/>
              <a:ln w="76200">
                <a:solidFill>
                  <a:srgbClr val="FFC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7572" name="Straight Connector 103"/>
              <p:cNvCxnSpPr>
                <a:cxnSpLocks noChangeShapeType="1"/>
              </p:cNvCxnSpPr>
              <p:nvPr/>
            </p:nvCxnSpPr>
            <p:spPr bwMode="auto">
              <a:xfrm rot="5400000">
                <a:off x="920750" y="2520950"/>
                <a:ext cx="1371600" cy="0"/>
              </a:xfrm>
              <a:prstGeom prst="line">
                <a:avLst/>
              </a:prstGeom>
              <a:noFill/>
              <a:ln w="76200">
                <a:solidFill>
                  <a:srgbClr val="C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7573" name="Straight Connector 104"/>
              <p:cNvCxnSpPr>
                <a:cxnSpLocks noChangeShapeType="1"/>
              </p:cNvCxnSpPr>
              <p:nvPr/>
            </p:nvCxnSpPr>
            <p:spPr bwMode="auto">
              <a:xfrm rot="5400000">
                <a:off x="996950" y="2520950"/>
                <a:ext cx="1371600" cy="0"/>
              </a:xfrm>
              <a:prstGeom prst="line">
                <a:avLst/>
              </a:prstGeom>
              <a:noFill/>
              <a:ln w="76200">
                <a:solidFill>
                  <a:srgbClr val="66FF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cxnSp>
          <p:nvCxnSpPr>
            <p:cNvPr id="17424" name="Straight Arrow Connector 6"/>
            <p:cNvCxnSpPr>
              <a:cxnSpLocks noChangeShapeType="1"/>
            </p:cNvCxnSpPr>
            <p:nvPr/>
          </p:nvCxnSpPr>
          <p:spPr bwMode="auto">
            <a:xfrm>
              <a:off x="2336178" y="3427416"/>
              <a:ext cx="6617146" cy="1584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450" name="Straight Arrow Connector 311"/>
            <p:cNvCxnSpPr>
              <a:cxnSpLocks noChangeShapeType="1"/>
            </p:cNvCxnSpPr>
            <p:nvPr/>
          </p:nvCxnSpPr>
          <p:spPr bwMode="auto">
            <a:xfrm flipH="1" flipV="1">
              <a:off x="4549413" y="3486043"/>
              <a:ext cx="572402" cy="181433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43" name="Slide Number Placeholder 12"/>
          <p:cNvSpPr>
            <a:spLocks noGrp="1"/>
          </p:cNvSpPr>
          <p:nvPr>
            <p:ph type="sldNum" sz="quarter" idx="12"/>
          </p:nvPr>
        </p:nvSpPr>
        <p:spPr>
          <a:xfrm>
            <a:off x="6781800" y="6553200"/>
            <a:ext cx="2133600" cy="212725"/>
          </a:xfrm>
        </p:spPr>
        <p:txBody>
          <a:bodyPr/>
          <a:lstStyle/>
          <a:p>
            <a:r>
              <a:rPr lang="en-US" dirty="0"/>
              <a:t>9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D4CDF5F-16A4-5144-BB40-E30856A4435B}"/>
              </a:ext>
            </a:extLst>
          </p:cNvPr>
          <p:cNvSpPr txBox="1"/>
          <p:nvPr/>
        </p:nvSpPr>
        <p:spPr>
          <a:xfrm>
            <a:off x="3122980" y="1537252"/>
            <a:ext cx="22486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ighlight>
                  <a:srgbClr val="FFFF99"/>
                </a:highlight>
                <a:latin typeface="Arial" charset="0"/>
                <a:ea typeface="Arial" charset="0"/>
                <a:cs typeface="Arial" charset="0"/>
              </a:rPr>
              <a:t>Wideband Signal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0C16CFF4-6E6F-604F-97BD-7EF3B27D67E9}"/>
              </a:ext>
            </a:extLst>
          </p:cNvPr>
          <p:cNvGrpSpPr/>
          <p:nvPr/>
        </p:nvGrpSpPr>
        <p:grpSpPr>
          <a:xfrm>
            <a:off x="238508" y="4250078"/>
            <a:ext cx="7595445" cy="2262859"/>
            <a:chOff x="238508" y="4250078"/>
            <a:chExt cx="7595445" cy="2262859"/>
          </a:xfrm>
        </p:grpSpPr>
        <p:sp>
          <p:nvSpPr>
            <p:cNvPr id="17451" name="TextBox 316"/>
            <p:cNvSpPr txBox="1">
              <a:spLocks noChangeArrowheads="1"/>
            </p:cNvSpPr>
            <p:nvPr/>
          </p:nvSpPr>
          <p:spPr bwMode="auto">
            <a:xfrm>
              <a:off x="238508" y="5195593"/>
              <a:ext cx="1591449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ctr"/>
              <a:r>
                <a:rPr lang="en-US" altLang="en-US" sz="1600" dirty="0"/>
                <a:t>Narrowband</a:t>
              </a:r>
            </a:p>
            <a:p>
              <a:pPr algn="ctr"/>
              <a:r>
                <a:rPr lang="en-US" altLang="en-US" sz="1600" dirty="0"/>
                <a:t>signals</a:t>
              </a:r>
            </a:p>
          </p:txBody>
        </p:sp>
        <p:sp>
          <p:nvSpPr>
            <p:cNvPr id="17453" name="TextBox 318"/>
            <p:cNvSpPr txBox="1">
              <a:spLocks noChangeArrowheads="1"/>
            </p:cNvSpPr>
            <p:nvPr/>
          </p:nvSpPr>
          <p:spPr bwMode="auto">
            <a:xfrm>
              <a:off x="3412596" y="6143605"/>
              <a:ext cx="291855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r>
                <a:rPr lang="en-US" altLang="en-US" sz="1800" dirty="0"/>
                <a:t>Longer OFDM symbol time</a:t>
              </a:r>
            </a:p>
          </p:txBody>
        </p:sp>
        <p:cxnSp>
          <p:nvCxnSpPr>
            <p:cNvPr id="17425" name="Straight Arrow Connector 107"/>
            <p:cNvCxnSpPr>
              <a:cxnSpLocks noChangeShapeType="1"/>
            </p:cNvCxnSpPr>
            <p:nvPr/>
          </p:nvCxnSpPr>
          <p:spPr bwMode="auto">
            <a:xfrm rot="5400000" flipH="1" flipV="1">
              <a:off x="1184010" y="5350092"/>
              <a:ext cx="1487838" cy="141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17426" name="Group 108"/>
            <p:cNvGrpSpPr>
              <a:grpSpLocks/>
            </p:cNvGrpSpPr>
            <p:nvPr/>
          </p:nvGrpSpPr>
          <p:grpSpPr bwMode="auto">
            <a:xfrm rot="5400000">
              <a:off x="2028763" y="5519324"/>
              <a:ext cx="406159" cy="609238"/>
              <a:chOff x="1225550" y="1835150"/>
              <a:chExt cx="457200" cy="1371600"/>
            </a:xfrm>
          </p:grpSpPr>
          <p:cxnSp>
            <p:nvCxnSpPr>
              <p:cNvPr id="17560" name="Straight Connector 109"/>
              <p:cNvCxnSpPr>
                <a:cxnSpLocks noChangeShapeType="1"/>
              </p:cNvCxnSpPr>
              <p:nvPr/>
            </p:nvCxnSpPr>
            <p:spPr bwMode="auto">
              <a:xfrm rot="5400000">
                <a:off x="539750" y="2520950"/>
                <a:ext cx="1371600" cy="0"/>
              </a:xfrm>
              <a:prstGeom prst="line">
                <a:avLst/>
              </a:prstGeom>
              <a:noFill/>
              <a:ln w="57150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7561" name="Straight Connector 110"/>
              <p:cNvCxnSpPr>
                <a:cxnSpLocks noChangeShapeType="1"/>
              </p:cNvCxnSpPr>
              <p:nvPr/>
            </p:nvCxnSpPr>
            <p:spPr bwMode="auto">
              <a:xfrm rot="5400000">
                <a:off x="615950" y="2520950"/>
                <a:ext cx="1371600" cy="0"/>
              </a:xfrm>
              <a:prstGeom prst="line">
                <a:avLst/>
              </a:prstGeom>
              <a:noFill/>
              <a:ln w="57150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7562" name="Straight Connector 111"/>
              <p:cNvCxnSpPr>
                <a:cxnSpLocks noChangeShapeType="1"/>
              </p:cNvCxnSpPr>
              <p:nvPr/>
            </p:nvCxnSpPr>
            <p:spPr bwMode="auto">
              <a:xfrm rot="5400000">
                <a:off x="692150" y="2520950"/>
                <a:ext cx="1371600" cy="0"/>
              </a:xfrm>
              <a:prstGeom prst="line">
                <a:avLst/>
              </a:prstGeom>
              <a:noFill/>
              <a:ln w="57150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7563" name="Straight Connector 112"/>
              <p:cNvCxnSpPr>
                <a:cxnSpLocks noChangeShapeType="1"/>
              </p:cNvCxnSpPr>
              <p:nvPr/>
            </p:nvCxnSpPr>
            <p:spPr bwMode="auto">
              <a:xfrm rot="5400000">
                <a:off x="768350" y="2520950"/>
                <a:ext cx="1371600" cy="0"/>
              </a:xfrm>
              <a:prstGeom prst="line">
                <a:avLst/>
              </a:prstGeom>
              <a:noFill/>
              <a:ln w="57150">
                <a:solidFill>
                  <a:srgbClr val="00B05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7564" name="Straight Connector 113"/>
              <p:cNvCxnSpPr>
                <a:cxnSpLocks noChangeShapeType="1"/>
              </p:cNvCxnSpPr>
              <p:nvPr/>
            </p:nvCxnSpPr>
            <p:spPr bwMode="auto">
              <a:xfrm rot="5400000">
                <a:off x="844550" y="2520950"/>
                <a:ext cx="1371600" cy="0"/>
              </a:xfrm>
              <a:prstGeom prst="line">
                <a:avLst/>
              </a:prstGeom>
              <a:noFill/>
              <a:ln w="57150">
                <a:solidFill>
                  <a:srgbClr val="FFC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7565" name="Straight Connector 114"/>
              <p:cNvCxnSpPr>
                <a:cxnSpLocks noChangeShapeType="1"/>
              </p:cNvCxnSpPr>
              <p:nvPr/>
            </p:nvCxnSpPr>
            <p:spPr bwMode="auto">
              <a:xfrm rot="5400000">
                <a:off x="920750" y="2520950"/>
                <a:ext cx="1371600" cy="0"/>
              </a:xfrm>
              <a:prstGeom prst="line">
                <a:avLst/>
              </a:prstGeom>
              <a:noFill/>
              <a:ln w="57150">
                <a:solidFill>
                  <a:srgbClr val="C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7566" name="Straight Connector 115"/>
              <p:cNvCxnSpPr>
                <a:cxnSpLocks noChangeShapeType="1"/>
              </p:cNvCxnSpPr>
              <p:nvPr/>
            </p:nvCxnSpPr>
            <p:spPr bwMode="auto">
              <a:xfrm rot="5400000">
                <a:off x="996950" y="2520950"/>
                <a:ext cx="1371600" cy="0"/>
              </a:xfrm>
              <a:prstGeom prst="line">
                <a:avLst/>
              </a:prstGeom>
              <a:noFill/>
              <a:ln w="57150">
                <a:solidFill>
                  <a:srgbClr val="66FF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17427" name="Group 116"/>
            <p:cNvGrpSpPr>
              <a:grpSpLocks/>
            </p:cNvGrpSpPr>
            <p:nvPr/>
          </p:nvGrpSpPr>
          <p:grpSpPr bwMode="auto">
            <a:xfrm rot="16200000" flipV="1">
              <a:off x="2705695" y="5045472"/>
              <a:ext cx="406159" cy="609238"/>
              <a:chOff x="1225550" y="1835150"/>
              <a:chExt cx="457200" cy="1371600"/>
            </a:xfrm>
          </p:grpSpPr>
          <p:cxnSp>
            <p:nvCxnSpPr>
              <p:cNvPr id="17553" name="Straight Connector 117"/>
              <p:cNvCxnSpPr>
                <a:cxnSpLocks noChangeShapeType="1"/>
              </p:cNvCxnSpPr>
              <p:nvPr/>
            </p:nvCxnSpPr>
            <p:spPr bwMode="auto">
              <a:xfrm rot="5400000">
                <a:off x="539750" y="2520950"/>
                <a:ext cx="1371600" cy="0"/>
              </a:xfrm>
              <a:prstGeom prst="line">
                <a:avLst/>
              </a:prstGeom>
              <a:noFill/>
              <a:ln w="57150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7554" name="Straight Connector 118"/>
              <p:cNvCxnSpPr>
                <a:cxnSpLocks noChangeShapeType="1"/>
              </p:cNvCxnSpPr>
              <p:nvPr/>
            </p:nvCxnSpPr>
            <p:spPr bwMode="auto">
              <a:xfrm rot="5400000">
                <a:off x="615950" y="2520950"/>
                <a:ext cx="1371600" cy="0"/>
              </a:xfrm>
              <a:prstGeom prst="line">
                <a:avLst/>
              </a:prstGeom>
              <a:noFill/>
              <a:ln w="57150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7555" name="Straight Connector 119"/>
              <p:cNvCxnSpPr>
                <a:cxnSpLocks noChangeShapeType="1"/>
              </p:cNvCxnSpPr>
              <p:nvPr/>
            </p:nvCxnSpPr>
            <p:spPr bwMode="auto">
              <a:xfrm rot="5400000">
                <a:off x="692150" y="2520950"/>
                <a:ext cx="1371600" cy="0"/>
              </a:xfrm>
              <a:prstGeom prst="line">
                <a:avLst/>
              </a:prstGeom>
              <a:noFill/>
              <a:ln w="57150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7556" name="Straight Connector 120"/>
              <p:cNvCxnSpPr>
                <a:cxnSpLocks noChangeShapeType="1"/>
              </p:cNvCxnSpPr>
              <p:nvPr/>
            </p:nvCxnSpPr>
            <p:spPr bwMode="auto">
              <a:xfrm rot="5400000">
                <a:off x="768350" y="2520950"/>
                <a:ext cx="1371600" cy="0"/>
              </a:xfrm>
              <a:prstGeom prst="line">
                <a:avLst/>
              </a:prstGeom>
              <a:noFill/>
              <a:ln w="57150">
                <a:solidFill>
                  <a:srgbClr val="00B05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7557" name="Straight Connector 121"/>
              <p:cNvCxnSpPr>
                <a:cxnSpLocks noChangeShapeType="1"/>
              </p:cNvCxnSpPr>
              <p:nvPr/>
            </p:nvCxnSpPr>
            <p:spPr bwMode="auto">
              <a:xfrm rot="5400000">
                <a:off x="844550" y="2520950"/>
                <a:ext cx="1371600" cy="0"/>
              </a:xfrm>
              <a:prstGeom prst="line">
                <a:avLst/>
              </a:prstGeom>
              <a:noFill/>
              <a:ln w="57150">
                <a:solidFill>
                  <a:srgbClr val="FFC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7558" name="Straight Connector 122"/>
              <p:cNvCxnSpPr>
                <a:cxnSpLocks noChangeShapeType="1"/>
              </p:cNvCxnSpPr>
              <p:nvPr/>
            </p:nvCxnSpPr>
            <p:spPr bwMode="auto">
              <a:xfrm rot="5400000">
                <a:off x="920750" y="2520950"/>
                <a:ext cx="1371600" cy="0"/>
              </a:xfrm>
              <a:prstGeom prst="line">
                <a:avLst/>
              </a:prstGeom>
              <a:noFill/>
              <a:ln w="57150">
                <a:solidFill>
                  <a:srgbClr val="C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7559" name="Straight Connector 123"/>
              <p:cNvCxnSpPr>
                <a:cxnSpLocks noChangeShapeType="1"/>
              </p:cNvCxnSpPr>
              <p:nvPr/>
            </p:nvCxnSpPr>
            <p:spPr bwMode="auto">
              <a:xfrm rot="5400000">
                <a:off x="996950" y="2520950"/>
                <a:ext cx="1371600" cy="0"/>
              </a:xfrm>
              <a:prstGeom prst="line">
                <a:avLst/>
              </a:prstGeom>
              <a:noFill/>
              <a:ln w="57150">
                <a:solidFill>
                  <a:srgbClr val="66FF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17428" name="Group 124"/>
            <p:cNvGrpSpPr>
              <a:grpSpLocks/>
            </p:cNvGrpSpPr>
            <p:nvPr/>
          </p:nvGrpSpPr>
          <p:grpSpPr bwMode="auto">
            <a:xfrm rot="16200000" flipV="1">
              <a:off x="2705695" y="5519324"/>
              <a:ext cx="406159" cy="609238"/>
              <a:chOff x="1225550" y="1835150"/>
              <a:chExt cx="457200" cy="1371600"/>
            </a:xfrm>
          </p:grpSpPr>
          <p:cxnSp>
            <p:nvCxnSpPr>
              <p:cNvPr id="17546" name="Straight Connector 125"/>
              <p:cNvCxnSpPr>
                <a:cxnSpLocks noChangeShapeType="1"/>
              </p:cNvCxnSpPr>
              <p:nvPr/>
            </p:nvCxnSpPr>
            <p:spPr bwMode="auto">
              <a:xfrm rot="5400000">
                <a:off x="539750" y="2520950"/>
                <a:ext cx="1371600" cy="0"/>
              </a:xfrm>
              <a:prstGeom prst="line">
                <a:avLst/>
              </a:prstGeom>
              <a:noFill/>
              <a:ln w="57150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7547" name="Straight Connector 126"/>
              <p:cNvCxnSpPr>
                <a:cxnSpLocks noChangeShapeType="1"/>
              </p:cNvCxnSpPr>
              <p:nvPr/>
            </p:nvCxnSpPr>
            <p:spPr bwMode="auto">
              <a:xfrm rot="5400000">
                <a:off x="615950" y="2520950"/>
                <a:ext cx="1371600" cy="0"/>
              </a:xfrm>
              <a:prstGeom prst="line">
                <a:avLst/>
              </a:prstGeom>
              <a:noFill/>
              <a:ln w="57150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7548" name="Straight Connector 127"/>
              <p:cNvCxnSpPr>
                <a:cxnSpLocks noChangeShapeType="1"/>
              </p:cNvCxnSpPr>
              <p:nvPr/>
            </p:nvCxnSpPr>
            <p:spPr bwMode="auto">
              <a:xfrm rot="5400000">
                <a:off x="692150" y="2520950"/>
                <a:ext cx="1371600" cy="0"/>
              </a:xfrm>
              <a:prstGeom prst="line">
                <a:avLst/>
              </a:prstGeom>
              <a:noFill/>
              <a:ln w="57150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7549" name="Straight Connector 128"/>
              <p:cNvCxnSpPr>
                <a:cxnSpLocks noChangeShapeType="1"/>
              </p:cNvCxnSpPr>
              <p:nvPr/>
            </p:nvCxnSpPr>
            <p:spPr bwMode="auto">
              <a:xfrm rot="5400000">
                <a:off x="768350" y="2520950"/>
                <a:ext cx="1371600" cy="0"/>
              </a:xfrm>
              <a:prstGeom prst="line">
                <a:avLst/>
              </a:prstGeom>
              <a:noFill/>
              <a:ln w="57150">
                <a:solidFill>
                  <a:srgbClr val="00B05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7550" name="Straight Connector 129"/>
              <p:cNvCxnSpPr>
                <a:cxnSpLocks noChangeShapeType="1"/>
              </p:cNvCxnSpPr>
              <p:nvPr/>
            </p:nvCxnSpPr>
            <p:spPr bwMode="auto">
              <a:xfrm rot="5400000">
                <a:off x="844550" y="2520950"/>
                <a:ext cx="1371600" cy="0"/>
              </a:xfrm>
              <a:prstGeom prst="line">
                <a:avLst/>
              </a:prstGeom>
              <a:noFill/>
              <a:ln w="57150">
                <a:solidFill>
                  <a:srgbClr val="FFC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7551" name="Straight Connector 130"/>
              <p:cNvCxnSpPr>
                <a:cxnSpLocks noChangeShapeType="1"/>
              </p:cNvCxnSpPr>
              <p:nvPr/>
            </p:nvCxnSpPr>
            <p:spPr bwMode="auto">
              <a:xfrm rot="5400000">
                <a:off x="920750" y="2520950"/>
                <a:ext cx="1371600" cy="0"/>
              </a:xfrm>
              <a:prstGeom prst="line">
                <a:avLst/>
              </a:prstGeom>
              <a:noFill/>
              <a:ln w="57150">
                <a:solidFill>
                  <a:srgbClr val="C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7552" name="Straight Connector 131"/>
              <p:cNvCxnSpPr>
                <a:cxnSpLocks noChangeShapeType="1"/>
              </p:cNvCxnSpPr>
              <p:nvPr/>
            </p:nvCxnSpPr>
            <p:spPr bwMode="auto">
              <a:xfrm rot="5400000">
                <a:off x="996950" y="2520950"/>
                <a:ext cx="1371600" cy="0"/>
              </a:xfrm>
              <a:prstGeom prst="line">
                <a:avLst/>
              </a:prstGeom>
              <a:noFill/>
              <a:ln w="57150">
                <a:solidFill>
                  <a:srgbClr val="66FF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17429" name="Group 196"/>
            <p:cNvGrpSpPr>
              <a:grpSpLocks/>
            </p:cNvGrpSpPr>
            <p:nvPr/>
          </p:nvGrpSpPr>
          <p:grpSpPr bwMode="auto">
            <a:xfrm rot="5400000">
              <a:off x="2028763" y="5045472"/>
              <a:ext cx="406159" cy="609238"/>
              <a:chOff x="1225550" y="1835150"/>
              <a:chExt cx="457200" cy="1371600"/>
            </a:xfrm>
          </p:grpSpPr>
          <p:cxnSp>
            <p:nvCxnSpPr>
              <p:cNvPr id="17539" name="Straight Connector 197"/>
              <p:cNvCxnSpPr>
                <a:cxnSpLocks noChangeShapeType="1"/>
              </p:cNvCxnSpPr>
              <p:nvPr/>
            </p:nvCxnSpPr>
            <p:spPr bwMode="auto">
              <a:xfrm rot="5400000">
                <a:off x="539750" y="2520950"/>
                <a:ext cx="1371600" cy="0"/>
              </a:xfrm>
              <a:prstGeom prst="line">
                <a:avLst/>
              </a:prstGeom>
              <a:noFill/>
              <a:ln w="57150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7540" name="Straight Connector 198"/>
              <p:cNvCxnSpPr>
                <a:cxnSpLocks noChangeShapeType="1"/>
              </p:cNvCxnSpPr>
              <p:nvPr/>
            </p:nvCxnSpPr>
            <p:spPr bwMode="auto">
              <a:xfrm rot="5400000">
                <a:off x="615950" y="2520950"/>
                <a:ext cx="1371600" cy="0"/>
              </a:xfrm>
              <a:prstGeom prst="line">
                <a:avLst/>
              </a:prstGeom>
              <a:noFill/>
              <a:ln w="57150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7541" name="Straight Connector 199"/>
              <p:cNvCxnSpPr>
                <a:cxnSpLocks noChangeShapeType="1"/>
              </p:cNvCxnSpPr>
              <p:nvPr/>
            </p:nvCxnSpPr>
            <p:spPr bwMode="auto">
              <a:xfrm rot="5400000">
                <a:off x="692150" y="2520950"/>
                <a:ext cx="1371600" cy="0"/>
              </a:xfrm>
              <a:prstGeom prst="line">
                <a:avLst/>
              </a:prstGeom>
              <a:noFill/>
              <a:ln w="57150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7542" name="Straight Connector 200"/>
              <p:cNvCxnSpPr>
                <a:cxnSpLocks noChangeShapeType="1"/>
              </p:cNvCxnSpPr>
              <p:nvPr/>
            </p:nvCxnSpPr>
            <p:spPr bwMode="auto">
              <a:xfrm rot="5400000">
                <a:off x="768350" y="2520950"/>
                <a:ext cx="1371600" cy="0"/>
              </a:xfrm>
              <a:prstGeom prst="line">
                <a:avLst/>
              </a:prstGeom>
              <a:noFill/>
              <a:ln w="57150">
                <a:solidFill>
                  <a:srgbClr val="00B05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7543" name="Straight Connector 201"/>
              <p:cNvCxnSpPr>
                <a:cxnSpLocks noChangeShapeType="1"/>
              </p:cNvCxnSpPr>
              <p:nvPr/>
            </p:nvCxnSpPr>
            <p:spPr bwMode="auto">
              <a:xfrm rot="5400000">
                <a:off x="844550" y="2520950"/>
                <a:ext cx="1371600" cy="0"/>
              </a:xfrm>
              <a:prstGeom prst="line">
                <a:avLst/>
              </a:prstGeom>
              <a:noFill/>
              <a:ln w="57150">
                <a:solidFill>
                  <a:srgbClr val="FFC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7544" name="Straight Connector 202"/>
              <p:cNvCxnSpPr>
                <a:cxnSpLocks noChangeShapeType="1"/>
              </p:cNvCxnSpPr>
              <p:nvPr/>
            </p:nvCxnSpPr>
            <p:spPr bwMode="auto">
              <a:xfrm rot="5400000">
                <a:off x="920750" y="2520950"/>
                <a:ext cx="1371600" cy="0"/>
              </a:xfrm>
              <a:prstGeom prst="line">
                <a:avLst/>
              </a:prstGeom>
              <a:noFill/>
              <a:ln w="57150">
                <a:solidFill>
                  <a:srgbClr val="C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7545" name="Straight Connector 203"/>
              <p:cNvCxnSpPr>
                <a:cxnSpLocks noChangeShapeType="1"/>
              </p:cNvCxnSpPr>
              <p:nvPr/>
            </p:nvCxnSpPr>
            <p:spPr bwMode="auto">
              <a:xfrm rot="5400000">
                <a:off x="996950" y="2520950"/>
                <a:ext cx="1371600" cy="0"/>
              </a:xfrm>
              <a:prstGeom prst="line">
                <a:avLst/>
              </a:prstGeom>
              <a:noFill/>
              <a:ln w="57150">
                <a:solidFill>
                  <a:srgbClr val="66FF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cxnSp>
          <p:nvCxnSpPr>
            <p:cNvPr id="17430" name="Straight Arrow Connector 204"/>
            <p:cNvCxnSpPr>
              <a:cxnSpLocks noChangeShapeType="1"/>
            </p:cNvCxnSpPr>
            <p:nvPr/>
          </p:nvCxnSpPr>
          <p:spPr bwMode="auto">
            <a:xfrm>
              <a:off x="1927223" y="6093306"/>
              <a:ext cx="5889302" cy="141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17431" name="Group 205"/>
            <p:cNvGrpSpPr>
              <a:grpSpLocks/>
            </p:cNvGrpSpPr>
            <p:nvPr/>
          </p:nvGrpSpPr>
          <p:grpSpPr bwMode="auto">
            <a:xfrm rot="5400000">
              <a:off x="3382626" y="5519324"/>
              <a:ext cx="406159" cy="609238"/>
              <a:chOff x="1225550" y="1835150"/>
              <a:chExt cx="457200" cy="1371600"/>
            </a:xfrm>
          </p:grpSpPr>
          <p:cxnSp>
            <p:nvCxnSpPr>
              <p:cNvPr id="17532" name="Straight Connector 206"/>
              <p:cNvCxnSpPr>
                <a:cxnSpLocks noChangeShapeType="1"/>
              </p:cNvCxnSpPr>
              <p:nvPr/>
            </p:nvCxnSpPr>
            <p:spPr bwMode="auto">
              <a:xfrm rot="5400000">
                <a:off x="539750" y="2520950"/>
                <a:ext cx="1371600" cy="0"/>
              </a:xfrm>
              <a:prstGeom prst="line">
                <a:avLst/>
              </a:prstGeom>
              <a:noFill/>
              <a:ln w="57150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7533" name="Straight Connector 207"/>
              <p:cNvCxnSpPr>
                <a:cxnSpLocks noChangeShapeType="1"/>
              </p:cNvCxnSpPr>
              <p:nvPr/>
            </p:nvCxnSpPr>
            <p:spPr bwMode="auto">
              <a:xfrm rot="5400000">
                <a:off x="615950" y="2520950"/>
                <a:ext cx="1371600" cy="0"/>
              </a:xfrm>
              <a:prstGeom prst="line">
                <a:avLst/>
              </a:prstGeom>
              <a:noFill/>
              <a:ln w="57150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7534" name="Straight Connector 208"/>
              <p:cNvCxnSpPr>
                <a:cxnSpLocks noChangeShapeType="1"/>
              </p:cNvCxnSpPr>
              <p:nvPr/>
            </p:nvCxnSpPr>
            <p:spPr bwMode="auto">
              <a:xfrm rot="5400000">
                <a:off x="692150" y="2520950"/>
                <a:ext cx="1371600" cy="0"/>
              </a:xfrm>
              <a:prstGeom prst="line">
                <a:avLst/>
              </a:prstGeom>
              <a:noFill/>
              <a:ln w="57150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7535" name="Straight Connector 209"/>
              <p:cNvCxnSpPr>
                <a:cxnSpLocks noChangeShapeType="1"/>
              </p:cNvCxnSpPr>
              <p:nvPr/>
            </p:nvCxnSpPr>
            <p:spPr bwMode="auto">
              <a:xfrm rot="5400000">
                <a:off x="768350" y="2520950"/>
                <a:ext cx="1371600" cy="0"/>
              </a:xfrm>
              <a:prstGeom prst="line">
                <a:avLst/>
              </a:prstGeom>
              <a:noFill/>
              <a:ln w="57150">
                <a:solidFill>
                  <a:srgbClr val="00B05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7536" name="Straight Connector 210"/>
              <p:cNvCxnSpPr>
                <a:cxnSpLocks noChangeShapeType="1"/>
              </p:cNvCxnSpPr>
              <p:nvPr/>
            </p:nvCxnSpPr>
            <p:spPr bwMode="auto">
              <a:xfrm rot="5400000">
                <a:off x="844550" y="2520950"/>
                <a:ext cx="1371600" cy="0"/>
              </a:xfrm>
              <a:prstGeom prst="line">
                <a:avLst/>
              </a:prstGeom>
              <a:noFill/>
              <a:ln w="57150">
                <a:solidFill>
                  <a:srgbClr val="FFC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7537" name="Straight Connector 211"/>
              <p:cNvCxnSpPr>
                <a:cxnSpLocks noChangeShapeType="1"/>
              </p:cNvCxnSpPr>
              <p:nvPr/>
            </p:nvCxnSpPr>
            <p:spPr bwMode="auto">
              <a:xfrm rot="5400000">
                <a:off x="920750" y="2520950"/>
                <a:ext cx="1371600" cy="0"/>
              </a:xfrm>
              <a:prstGeom prst="line">
                <a:avLst/>
              </a:prstGeom>
              <a:noFill/>
              <a:ln w="57150">
                <a:solidFill>
                  <a:srgbClr val="C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7538" name="Straight Connector 212"/>
              <p:cNvCxnSpPr>
                <a:cxnSpLocks noChangeShapeType="1"/>
              </p:cNvCxnSpPr>
              <p:nvPr/>
            </p:nvCxnSpPr>
            <p:spPr bwMode="auto">
              <a:xfrm rot="5400000">
                <a:off x="996950" y="2520950"/>
                <a:ext cx="1371600" cy="0"/>
              </a:xfrm>
              <a:prstGeom prst="line">
                <a:avLst/>
              </a:prstGeom>
              <a:noFill/>
              <a:ln w="57150">
                <a:solidFill>
                  <a:srgbClr val="66FF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17432" name="Group 213"/>
            <p:cNvGrpSpPr>
              <a:grpSpLocks/>
            </p:cNvGrpSpPr>
            <p:nvPr/>
          </p:nvGrpSpPr>
          <p:grpSpPr bwMode="auto">
            <a:xfrm rot="16200000" flipV="1">
              <a:off x="4059558" y="5045472"/>
              <a:ext cx="406159" cy="609238"/>
              <a:chOff x="1225550" y="1835150"/>
              <a:chExt cx="457200" cy="1371600"/>
            </a:xfrm>
          </p:grpSpPr>
          <p:cxnSp>
            <p:nvCxnSpPr>
              <p:cNvPr id="17525" name="Straight Connector 214"/>
              <p:cNvCxnSpPr>
                <a:cxnSpLocks noChangeShapeType="1"/>
              </p:cNvCxnSpPr>
              <p:nvPr/>
            </p:nvCxnSpPr>
            <p:spPr bwMode="auto">
              <a:xfrm rot="5400000">
                <a:off x="539750" y="2520950"/>
                <a:ext cx="1371600" cy="0"/>
              </a:xfrm>
              <a:prstGeom prst="line">
                <a:avLst/>
              </a:prstGeom>
              <a:noFill/>
              <a:ln w="57150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7526" name="Straight Connector 215"/>
              <p:cNvCxnSpPr>
                <a:cxnSpLocks noChangeShapeType="1"/>
              </p:cNvCxnSpPr>
              <p:nvPr/>
            </p:nvCxnSpPr>
            <p:spPr bwMode="auto">
              <a:xfrm rot="5400000">
                <a:off x="615950" y="2520950"/>
                <a:ext cx="1371600" cy="0"/>
              </a:xfrm>
              <a:prstGeom prst="line">
                <a:avLst/>
              </a:prstGeom>
              <a:noFill/>
              <a:ln w="57150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7527" name="Straight Connector 216"/>
              <p:cNvCxnSpPr>
                <a:cxnSpLocks noChangeShapeType="1"/>
              </p:cNvCxnSpPr>
              <p:nvPr/>
            </p:nvCxnSpPr>
            <p:spPr bwMode="auto">
              <a:xfrm rot="5400000">
                <a:off x="692150" y="2520950"/>
                <a:ext cx="1371600" cy="0"/>
              </a:xfrm>
              <a:prstGeom prst="line">
                <a:avLst/>
              </a:prstGeom>
              <a:noFill/>
              <a:ln w="57150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7528" name="Straight Connector 217"/>
              <p:cNvCxnSpPr>
                <a:cxnSpLocks noChangeShapeType="1"/>
              </p:cNvCxnSpPr>
              <p:nvPr/>
            </p:nvCxnSpPr>
            <p:spPr bwMode="auto">
              <a:xfrm rot="5400000">
                <a:off x="768350" y="2520950"/>
                <a:ext cx="1371600" cy="0"/>
              </a:xfrm>
              <a:prstGeom prst="line">
                <a:avLst/>
              </a:prstGeom>
              <a:noFill/>
              <a:ln w="57150">
                <a:solidFill>
                  <a:srgbClr val="00B05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7529" name="Straight Connector 218"/>
              <p:cNvCxnSpPr>
                <a:cxnSpLocks noChangeShapeType="1"/>
              </p:cNvCxnSpPr>
              <p:nvPr/>
            </p:nvCxnSpPr>
            <p:spPr bwMode="auto">
              <a:xfrm rot="5400000">
                <a:off x="844550" y="2520950"/>
                <a:ext cx="1371600" cy="0"/>
              </a:xfrm>
              <a:prstGeom prst="line">
                <a:avLst/>
              </a:prstGeom>
              <a:noFill/>
              <a:ln w="57150">
                <a:solidFill>
                  <a:srgbClr val="FFC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7530" name="Straight Connector 219"/>
              <p:cNvCxnSpPr>
                <a:cxnSpLocks noChangeShapeType="1"/>
              </p:cNvCxnSpPr>
              <p:nvPr/>
            </p:nvCxnSpPr>
            <p:spPr bwMode="auto">
              <a:xfrm rot="5400000">
                <a:off x="920750" y="2520950"/>
                <a:ext cx="1371600" cy="0"/>
              </a:xfrm>
              <a:prstGeom prst="line">
                <a:avLst/>
              </a:prstGeom>
              <a:noFill/>
              <a:ln w="57150">
                <a:solidFill>
                  <a:srgbClr val="C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7531" name="Straight Connector 220"/>
              <p:cNvCxnSpPr>
                <a:cxnSpLocks noChangeShapeType="1"/>
              </p:cNvCxnSpPr>
              <p:nvPr/>
            </p:nvCxnSpPr>
            <p:spPr bwMode="auto">
              <a:xfrm rot="5400000">
                <a:off x="996950" y="2520950"/>
                <a:ext cx="1371600" cy="0"/>
              </a:xfrm>
              <a:prstGeom prst="line">
                <a:avLst/>
              </a:prstGeom>
              <a:noFill/>
              <a:ln w="57150">
                <a:solidFill>
                  <a:srgbClr val="66FF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17433" name="Group 221"/>
            <p:cNvGrpSpPr>
              <a:grpSpLocks/>
            </p:cNvGrpSpPr>
            <p:nvPr/>
          </p:nvGrpSpPr>
          <p:grpSpPr bwMode="auto">
            <a:xfrm rot="16200000" flipV="1">
              <a:off x="4059558" y="5519324"/>
              <a:ext cx="406159" cy="609238"/>
              <a:chOff x="1225550" y="1835150"/>
              <a:chExt cx="457200" cy="1371600"/>
            </a:xfrm>
          </p:grpSpPr>
          <p:cxnSp>
            <p:nvCxnSpPr>
              <p:cNvPr id="17518" name="Straight Connector 222"/>
              <p:cNvCxnSpPr>
                <a:cxnSpLocks noChangeShapeType="1"/>
              </p:cNvCxnSpPr>
              <p:nvPr/>
            </p:nvCxnSpPr>
            <p:spPr bwMode="auto">
              <a:xfrm rot="5400000">
                <a:off x="539750" y="2520950"/>
                <a:ext cx="1371600" cy="0"/>
              </a:xfrm>
              <a:prstGeom prst="line">
                <a:avLst/>
              </a:prstGeom>
              <a:noFill/>
              <a:ln w="57150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7519" name="Straight Connector 223"/>
              <p:cNvCxnSpPr>
                <a:cxnSpLocks noChangeShapeType="1"/>
              </p:cNvCxnSpPr>
              <p:nvPr/>
            </p:nvCxnSpPr>
            <p:spPr bwMode="auto">
              <a:xfrm rot="5400000">
                <a:off x="615950" y="2520950"/>
                <a:ext cx="1371600" cy="0"/>
              </a:xfrm>
              <a:prstGeom prst="line">
                <a:avLst/>
              </a:prstGeom>
              <a:noFill/>
              <a:ln w="57150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7520" name="Straight Connector 224"/>
              <p:cNvCxnSpPr>
                <a:cxnSpLocks noChangeShapeType="1"/>
              </p:cNvCxnSpPr>
              <p:nvPr/>
            </p:nvCxnSpPr>
            <p:spPr bwMode="auto">
              <a:xfrm rot="5400000">
                <a:off x="692150" y="2520950"/>
                <a:ext cx="1371600" cy="0"/>
              </a:xfrm>
              <a:prstGeom prst="line">
                <a:avLst/>
              </a:prstGeom>
              <a:noFill/>
              <a:ln w="57150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7521" name="Straight Connector 225"/>
              <p:cNvCxnSpPr>
                <a:cxnSpLocks noChangeShapeType="1"/>
              </p:cNvCxnSpPr>
              <p:nvPr/>
            </p:nvCxnSpPr>
            <p:spPr bwMode="auto">
              <a:xfrm rot="5400000">
                <a:off x="768350" y="2520950"/>
                <a:ext cx="1371600" cy="0"/>
              </a:xfrm>
              <a:prstGeom prst="line">
                <a:avLst/>
              </a:prstGeom>
              <a:noFill/>
              <a:ln w="57150">
                <a:solidFill>
                  <a:srgbClr val="00B05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7522" name="Straight Connector 226"/>
              <p:cNvCxnSpPr>
                <a:cxnSpLocks noChangeShapeType="1"/>
              </p:cNvCxnSpPr>
              <p:nvPr/>
            </p:nvCxnSpPr>
            <p:spPr bwMode="auto">
              <a:xfrm rot="5400000">
                <a:off x="844550" y="2520950"/>
                <a:ext cx="1371600" cy="0"/>
              </a:xfrm>
              <a:prstGeom prst="line">
                <a:avLst/>
              </a:prstGeom>
              <a:noFill/>
              <a:ln w="57150">
                <a:solidFill>
                  <a:srgbClr val="FFC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7523" name="Straight Connector 227"/>
              <p:cNvCxnSpPr>
                <a:cxnSpLocks noChangeShapeType="1"/>
              </p:cNvCxnSpPr>
              <p:nvPr/>
            </p:nvCxnSpPr>
            <p:spPr bwMode="auto">
              <a:xfrm rot="5400000">
                <a:off x="920750" y="2520950"/>
                <a:ext cx="1371600" cy="0"/>
              </a:xfrm>
              <a:prstGeom prst="line">
                <a:avLst/>
              </a:prstGeom>
              <a:noFill/>
              <a:ln w="57150">
                <a:solidFill>
                  <a:srgbClr val="C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7524" name="Straight Connector 228"/>
              <p:cNvCxnSpPr>
                <a:cxnSpLocks noChangeShapeType="1"/>
              </p:cNvCxnSpPr>
              <p:nvPr/>
            </p:nvCxnSpPr>
            <p:spPr bwMode="auto">
              <a:xfrm rot="5400000">
                <a:off x="996950" y="2520950"/>
                <a:ext cx="1371600" cy="0"/>
              </a:xfrm>
              <a:prstGeom prst="line">
                <a:avLst/>
              </a:prstGeom>
              <a:noFill/>
              <a:ln w="57150">
                <a:solidFill>
                  <a:srgbClr val="66FF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17434" name="Group 229"/>
            <p:cNvGrpSpPr>
              <a:grpSpLocks/>
            </p:cNvGrpSpPr>
            <p:nvPr/>
          </p:nvGrpSpPr>
          <p:grpSpPr bwMode="auto">
            <a:xfrm rot="5400000">
              <a:off x="3382626" y="5045472"/>
              <a:ext cx="406159" cy="609238"/>
              <a:chOff x="1225550" y="1835150"/>
              <a:chExt cx="457200" cy="1371600"/>
            </a:xfrm>
          </p:grpSpPr>
          <p:cxnSp>
            <p:nvCxnSpPr>
              <p:cNvPr id="17511" name="Straight Connector 230"/>
              <p:cNvCxnSpPr>
                <a:cxnSpLocks noChangeShapeType="1"/>
              </p:cNvCxnSpPr>
              <p:nvPr/>
            </p:nvCxnSpPr>
            <p:spPr bwMode="auto">
              <a:xfrm rot="5400000">
                <a:off x="539750" y="2520950"/>
                <a:ext cx="1371600" cy="0"/>
              </a:xfrm>
              <a:prstGeom prst="line">
                <a:avLst/>
              </a:prstGeom>
              <a:noFill/>
              <a:ln w="57150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7512" name="Straight Connector 231"/>
              <p:cNvCxnSpPr>
                <a:cxnSpLocks noChangeShapeType="1"/>
              </p:cNvCxnSpPr>
              <p:nvPr/>
            </p:nvCxnSpPr>
            <p:spPr bwMode="auto">
              <a:xfrm rot="5400000">
                <a:off x="615950" y="2520950"/>
                <a:ext cx="1371600" cy="0"/>
              </a:xfrm>
              <a:prstGeom prst="line">
                <a:avLst/>
              </a:prstGeom>
              <a:noFill/>
              <a:ln w="57150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7513" name="Straight Connector 232"/>
              <p:cNvCxnSpPr>
                <a:cxnSpLocks noChangeShapeType="1"/>
              </p:cNvCxnSpPr>
              <p:nvPr/>
            </p:nvCxnSpPr>
            <p:spPr bwMode="auto">
              <a:xfrm rot="5400000">
                <a:off x="692150" y="2520950"/>
                <a:ext cx="1371600" cy="0"/>
              </a:xfrm>
              <a:prstGeom prst="line">
                <a:avLst/>
              </a:prstGeom>
              <a:noFill/>
              <a:ln w="57150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7514" name="Straight Connector 233"/>
              <p:cNvCxnSpPr>
                <a:cxnSpLocks noChangeShapeType="1"/>
              </p:cNvCxnSpPr>
              <p:nvPr/>
            </p:nvCxnSpPr>
            <p:spPr bwMode="auto">
              <a:xfrm rot="5400000">
                <a:off x="768350" y="2520950"/>
                <a:ext cx="1371600" cy="0"/>
              </a:xfrm>
              <a:prstGeom prst="line">
                <a:avLst/>
              </a:prstGeom>
              <a:noFill/>
              <a:ln w="57150">
                <a:solidFill>
                  <a:srgbClr val="00B05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7515" name="Straight Connector 234"/>
              <p:cNvCxnSpPr>
                <a:cxnSpLocks noChangeShapeType="1"/>
              </p:cNvCxnSpPr>
              <p:nvPr/>
            </p:nvCxnSpPr>
            <p:spPr bwMode="auto">
              <a:xfrm rot="5400000">
                <a:off x="844550" y="2520950"/>
                <a:ext cx="1371600" cy="0"/>
              </a:xfrm>
              <a:prstGeom prst="line">
                <a:avLst/>
              </a:prstGeom>
              <a:noFill/>
              <a:ln w="57150">
                <a:solidFill>
                  <a:srgbClr val="FFC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7516" name="Straight Connector 235"/>
              <p:cNvCxnSpPr>
                <a:cxnSpLocks noChangeShapeType="1"/>
              </p:cNvCxnSpPr>
              <p:nvPr/>
            </p:nvCxnSpPr>
            <p:spPr bwMode="auto">
              <a:xfrm rot="5400000">
                <a:off x="920750" y="2520950"/>
                <a:ext cx="1371600" cy="0"/>
              </a:xfrm>
              <a:prstGeom prst="line">
                <a:avLst/>
              </a:prstGeom>
              <a:noFill/>
              <a:ln w="57150">
                <a:solidFill>
                  <a:srgbClr val="C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7517" name="Straight Connector 236"/>
              <p:cNvCxnSpPr>
                <a:cxnSpLocks noChangeShapeType="1"/>
              </p:cNvCxnSpPr>
              <p:nvPr/>
            </p:nvCxnSpPr>
            <p:spPr bwMode="auto">
              <a:xfrm rot="5400000">
                <a:off x="996950" y="2520950"/>
                <a:ext cx="1371600" cy="0"/>
              </a:xfrm>
              <a:prstGeom prst="line">
                <a:avLst/>
              </a:prstGeom>
              <a:noFill/>
              <a:ln w="57150">
                <a:solidFill>
                  <a:srgbClr val="66FF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17435" name="Group 237"/>
            <p:cNvGrpSpPr>
              <a:grpSpLocks/>
            </p:cNvGrpSpPr>
            <p:nvPr/>
          </p:nvGrpSpPr>
          <p:grpSpPr bwMode="auto">
            <a:xfrm rot="5400000">
              <a:off x="4736489" y="5519324"/>
              <a:ext cx="406159" cy="609238"/>
              <a:chOff x="1225550" y="1835150"/>
              <a:chExt cx="457200" cy="1371600"/>
            </a:xfrm>
          </p:grpSpPr>
          <p:cxnSp>
            <p:nvCxnSpPr>
              <p:cNvPr id="17504" name="Straight Connector 238"/>
              <p:cNvCxnSpPr>
                <a:cxnSpLocks noChangeShapeType="1"/>
              </p:cNvCxnSpPr>
              <p:nvPr/>
            </p:nvCxnSpPr>
            <p:spPr bwMode="auto">
              <a:xfrm rot="5400000">
                <a:off x="539750" y="2520950"/>
                <a:ext cx="1371600" cy="0"/>
              </a:xfrm>
              <a:prstGeom prst="line">
                <a:avLst/>
              </a:prstGeom>
              <a:noFill/>
              <a:ln w="57150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7505" name="Straight Connector 239"/>
              <p:cNvCxnSpPr>
                <a:cxnSpLocks noChangeShapeType="1"/>
              </p:cNvCxnSpPr>
              <p:nvPr/>
            </p:nvCxnSpPr>
            <p:spPr bwMode="auto">
              <a:xfrm rot="5400000">
                <a:off x="615950" y="2520950"/>
                <a:ext cx="1371600" cy="0"/>
              </a:xfrm>
              <a:prstGeom prst="line">
                <a:avLst/>
              </a:prstGeom>
              <a:noFill/>
              <a:ln w="57150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7506" name="Straight Connector 240"/>
              <p:cNvCxnSpPr>
                <a:cxnSpLocks noChangeShapeType="1"/>
              </p:cNvCxnSpPr>
              <p:nvPr/>
            </p:nvCxnSpPr>
            <p:spPr bwMode="auto">
              <a:xfrm rot="5400000">
                <a:off x="692150" y="2520950"/>
                <a:ext cx="1371600" cy="0"/>
              </a:xfrm>
              <a:prstGeom prst="line">
                <a:avLst/>
              </a:prstGeom>
              <a:noFill/>
              <a:ln w="57150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7507" name="Straight Connector 241"/>
              <p:cNvCxnSpPr>
                <a:cxnSpLocks noChangeShapeType="1"/>
              </p:cNvCxnSpPr>
              <p:nvPr/>
            </p:nvCxnSpPr>
            <p:spPr bwMode="auto">
              <a:xfrm rot="5400000">
                <a:off x="768350" y="2520950"/>
                <a:ext cx="1371600" cy="0"/>
              </a:xfrm>
              <a:prstGeom prst="line">
                <a:avLst/>
              </a:prstGeom>
              <a:noFill/>
              <a:ln w="57150">
                <a:solidFill>
                  <a:srgbClr val="00B05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7508" name="Straight Connector 242"/>
              <p:cNvCxnSpPr>
                <a:cxnSpLocks noChangeShapeType="1"/>
              </p:cNvCxnSpPr>
              <p:nvPr/>
            </p:nvCxnSpPr>
            <p:spPr bwMode="auto">
              <a:xfrm rot="5400000">
                <a:off x="844550" y="2520950"/>
                <a:ext cx="1371600" cy="0"/>
              </a:xfrm>
              <a:prstGeom prst="line">
                <a:avLst/>
              </a:prstGeom>
              <a:noFill/>
              <a:ln w="57150">
                <a:solidFill>
                  <a:srgbClr val="FFC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7509" name="Straight Connector 243"/>
              <p:cNvCxnSpPr>
                <a:cxnSpLocks noChangeShapeType="1"/>
              </p:cNvCxnSpPr>
              <p:nvPr/>
            </p:nvCxnSpPr>
            <p:spPr bwMode="auto">
              <a:xfrm rot="5400000">
                <a:off x="920750" y="2520950"/>
                <a:ext cx="1371600" cy="0"/>
              </a:xfrm>
              <a:prstGeom prst="line">
                <a:avLst/>
              </a:prstGeom>
              <a:noFill/>
              <a:ln w="57150">
                <a:solidFill>
                  <a:srgbClr val="C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7510" name="Straight Connector 244"/>
              <p:cNvCxnSpPr>
                <a:cxnSpLocks noChangeShapeType="1"/>
              </p:cNvCxnSpPr>
              <p:nvPr/>
            </p:nvCxnSpPr>
            <p:spPr bwMode="auto">
              <a:xfrm rot="5400000">
                <a:off x="996950" y="2520950"/>
                <a:ext cx="1371600" cy="0"/>
              </a:xfrm>
              <a:prstGeom prst="line">
                <a:avLst/>
              </a:prstGeom>
              <a:noFill/>
              <a:ln w="57150">
                <a:solidFill>
                  <a:srgbClr val="66FF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17436" name="Group 245"/>
            <p:cNvGrpSpPr>
              <a:grpSpLocks/>
            </p:cNvGrpSpPr>
            <p:nvPr/>
          </p:nvGrpSpPr>
          <p:grpSpPr bwMode="auto">
            <a:xfrm rot="16200000" flipV="1">
              <a:off x="5413420" y="5045472"/>
              <a:ext cx="406159" cy="609238"/>
              <a:chOff x="1225550" y="1835150"/>
              <a:chExt cx="457200" cy="1371600"/>
            </a:xfrm>
          </p:grpSpPr>
          <p:cxnSp>
            <p:nvCxnSpPr>
              <p:cNvPr id="17497" name="Straight Connector 246"/>
              <p:cNvCxnSpPr>
                <a:cxnSpLocks noChangeShapeType="1"/>
              </p:cNvCxnSpPr>
              <p:nvPr/>
            </p:nvCxnSpPr>
            <p:spPr bwMode="auto">
              <a:xfrm rot="5400000">
                <a:off x="539750" y="2520950"/>
                <a:ext cx="1371600" cy="0"/>
              </a:xfrm>
              <a:prstGeom prst="line">
                <a:avLst/>
              </a:prstGeom>
              <a:noFill/>
              <a:ln w="57150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7498" name="Straight Connector 247"/>
              <p:cNvCxnSpPr>
                <a:cxnSpLocks noChangeShapeType="1"/>
              </p:cNvCxnSpPr>
              <p:nvPr/>
            </p:nvCxnSpPr>
            <p:spPr bwMode="auto">
              <a:xfrm rot="5400000">
                <a:off x="615950" y="2520950"/>
                <a:ext cx="1371600" cy="0"/>
              </a:xfrm>
              <a:prstGeom prst="line">
                <a:avLst/>
              </a:prstGeom>
              <a:noFill/>
              <a:ln w="57150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7499" name="Straight Connector 248"/>
              <p:cNvCxnSpPr>
                <a:cxnSpLocks noChangeShapeType="1"/>
              </p:cNvCxnSpPr>
              <p:nvPr/>
            </p:nvCxnSpPr>
            <p:spPr bwMode="auto">
              <a:xfrm rot="5400000">
                <a:off x="692150" y="2520950"/>
                <a:ext cx="1371600" cy="0"/>
              </a:xfrm>
              <a:prstGeom prst="line">
                <a:avLst/>
              </a:prstGeom>
              <a:noFill/>
              <a:ln w="57150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7500" name="Straight Connector 249"/>
              <p:cNvCxnSpPr>
                <a:cxnSpLocks noChangeShapeType="1"/>
              </p:cNvCxnSpPr>
              <p:nvPr/>
            </p:nvCxnSpPr>
            <p:spPr bwMode="auto">
              <a:xfrm rot="5400000">
                <a:off x="768350" y="2520950"/>
                <a:ext cx="1371600" cy="0"/>
              </a:xfrm>
              <a:prstGeom prst="line">
                <a:avLst/>
              </a:prstGeom>
              <a:noFill/>
              <a:ln w="57150">
                <a:solidFill>
                  <a:srgbClr val="00B05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7501" name="Straight Connector 250"/>
              <p:cNvCxnSpPr>
                <a:cxnSpLocks noChangeShapeType="1"/>
              </p:cNvCxnSpPr>
              <p:nvPr/>
            </p:nvCxnSpPr>
            <p:spPr bwMode="auto">
              <a:xfrm rot="5400000">
                <a:off x="844550" y="2520950"/>
                <a:ext cx="1371600" cy="0"/>
              </a:xfrm>
              <a:prstGeom prst="line">
                <a:avLst/>
              </a:prstGeom>
              <a:noFill/>
              <a:ln w="57150">
                <a:solidFill>
                  <a:srgbClr val="FFC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7502" name="Straight Connector 251"/>
              <p:cNvCxnSpPr>
                <a:cxnSpLocks noChangeShapeType="1"/>
              </p:cNvCxnSpPr>
              <p:nvPr/>
            </p:nvCxnSpPr>
            <p:spPr bwMode="auto">
              <a:xfrm rot="5400000">
                <a:off x="920750" y="2520950"/>
                <a:ext cx="1371600" cy="0"/>
              </a:xfrm>
              <a:prstGeom prst="line">
                <a:avLst/>
              </a:prstGeom>
              <a:noFill/>
              <a:ln w="57150">
                <a:solidFill>
                  <a:srgbClr val="C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7503" name="Straight Connector 252"/>
              <p:cNvCxnSpPr>
                <a:cxnSpLocks noChangeShapeType="1"/>
              </p:cNvCxnSpPr>
              <p:nvPr/>
            </p:nvCxnSpPr>
            <p:spPr bwMode="auto">
              <a:xfrm rot="5400000">
                <a:off x="996950" y="2520950"/>
                <a:ext cx="1371600" cy="0"/>
              </a:xfrm>
              <a:prstGeom prst="line">
                <a:avLst/>
              </a:prstGeom>
              <a:noFill/>
              <a:ln w="57150">
                <a:solidFill>
                  <a:srgbClr val="66FF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17437" name="Group 253"/>
            <p:cNvGrpSpPr>
              <a:grpSpLocks/>
            </p:cNvGrpSpPr>
            <p:nvPr/>
          </p:nvGrpSpPr>
          <p:grpSpPr bwMode="auto">
            <a:xfrm rot="16200000" flipV="1">
              <a:off x="5413420" y="5519324"/>
              <a:ext cx="406159" cy="609238"/>
              <a:chOff x="1225550" y="1835150"/>
              <a:chExt cx="457200" cy="1371600"/>
            </a:xfrm>
          </p:grpSpPr>
          <p:cxnSp>
            <p:nvCxnSpPr>
              <p:cNvPr id="17490" name="Straight Connector 254"/>
              <p:cNvCxnSpPr>
                <a:cxnSpLocks noChangeShapeType="1"/>
              </p:cNvCxnSpPr>
              <p:nvPr/>
            </p:nvCxnSpPr>
            <p:spPr bwMode="auto">
              <a:xfrm rot="5400000">
                <a:off x="539750" y="2520950"/>
                <a:ext cx="1371600" cy="0"/>
              </a:xfrm>
              <a:prstGeom prst="line">
                <a:avLst/>
              </a:prstGeom>
              <a:noFill/>
              <a:ln w="57150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7491" name="Straight Connector 255"/>
              <p:cNvCxnSpPr>
                <a:cxnSpLocks noChangeShapeType="1"/>
              </p:cNvCxnSpPr>
              <p:nvPr/>
            </p:nvCxnSpPr>
            <p:spPr bwMode="auto">
              <a:xfrm rot="5400000">
                <a:off x="615950" y="2520950"/>
                <a:ext cx="1371600" cy="0"/>
              </a:xfrm>
              <a:prstGeom prst="line">
                <a:avLst/>
              </a:prstGeom>
              <a:noFill/>
              <a:ln w="57150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7492" name="Straight Connector 256"/>
              <p:cNvCxnSpPr>
                <a:cxnSpLocks noChangeShapeType="1"/>
              </p:cNvCxnSpPr>
              <p:nvPr/>
            </p:nvCxnSpPr>
            <p:spPr bwMode="auto">
              <a:xfrm rot="5400000">
                <a:off x="692150" y="2520950"/>
                <a:ext cx="1371600" cy="0"/>
              </a:xfrm>
              <a:prstGeom prst="line">
                <a:avLst/>
              </a:prstGeom>
              <a:noFill/>
              <a:ln w="57150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7493" name="Straight Connector 257"/>
              <p:cNvCxnSpPr>
                <a:cxnSpLocks noChangeShapeType="1"/>
              </p:cNvCxnSpPr>
              <p:nvPr/>
            </p:nvCxnSpPr>
            <p:spPr bwMode="auto">
              <a:xfrm rot="5400000">
                <a:off x="768350" y="2520950"/>
                <a:ext cx="1371600" cy="0"/>
              </a:xfrm>
              <a:prstGeom prst="line">
                <a:avLst/>
              </a:prstGeom>
              <a:noFill/>
              <a:ln w="57150">
                <a:solidFill>
                  <a:srgbClr val="00B05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7494" name="Straight Connector 258"/>
              <p:cNvCxnSpPr>
                <a:cxnSpLocks noChangeShapeType="1"/>
              </p:cNvCxnSpPr>
              <p:nvPr/>
            </p:nvCxnSpPr>
            <p:spPr bwMode="auto">
              <a:xfrm rot="5400000">
                <a:off x="844550" y="2520950"/>
                <a:ext cx="1371600" cy="0"/>
              </a:xfrm>
              <a:prstGeom prst="line">
                <a:avLst/>
              </a:prstGeom>
              <a:noFill/>
              <a:ln w="57150">
                <a:solidFill>
                  <a:srgbClr val="FFC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7495" name="Straight Connector 259"/>
              <p:cNvCxnSpPr>
                <a:cxnSpLocks noChangeShapeType="1"/>
              </p:cNvCxnSpPr>
              <p:nvPr/>
            </p:nvCxnSpPr>
            <p:spPr bwMode="auto">
              <a:xfrm rot="5400000">
                <a:off x="920750" y="2520950"/>
                <a:ext cx="1371600" cy="0"/>
              </a:xfrm>
              <a:prstGeom prst="line">
                <a:avLst/>
              </a:prstGeom>
              <a:noFill/>
              <a:ln w="57150">
                <a:solidFill>
                  <a:srgbClr val="C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7496" name="Straight Connector 260"/>
              <p:cNvCxnSpPr>
                <a:cxnSpLocks noChangeShapeType="1"/>
              </p:cNvCxnSpPr>
              <p:nvPr/>
            </p:nvCxnSpPr>
            <p:spPr bwMode="auto">
              <a:xfrm rot="5400000">
                <a:off x="996950" y="2520950"/>
                <a:ext cx="1371600" cy="0"/>
              </a:xfrm>
              <a:prstGeom prst="line">
                <a:avLst/>
              </a:prstGeom>
              <a:noFill/>
              <a:ln w="57150">
                <a:solidFill>
                  <a:srgbClr val="66FF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17438" name="Group 261"/>
            <p:cNvGrpSpPr>
              <a:grpSpLocks/>
            </p:cNvGrpSpPr>
            <p:nvPr/>
          </p:nvGrpSpPr>
          <p:grpSpPr bwMode="auto">
            <a:xfrm rot="5400000">
              <a:off x="4736489" y="5045472"/>
              <a:ext cx="406159" cy="609238"/>
              <a:chOff x="1225550" y="1835150"/>
              <a:chExt cx="457200" cy="1371600"/>
            </a:xfrm>
          </p:grpSpPr>
          <p:cxnSp>
            <p:nvCxnSpPr>
              <p:cNvPr id="17483" name="Straight Connector 262"/>
              <p:cNvCxnSpPr>
                <a:cxnSpLocks noChangeShapeType="1"/>
              </p:cNvCxnSpPr>
              <p:nvPr/>
            </p:nvCxnSpPr>
            <p:spPr bwMode="auto">
              <a:xfrm rot="5400000">
                <a:off x="539750" y="2520950"/>
                <a:ext cx="1371600" cy="0"/>
              </a:xfrm>
              <a:prstGeom prst="line">
                <a:avLst/>
              </a:prstGeom>
              <a:noFill/>
              <a:ln w="57150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7484" name="Straight Connector 263"/>
              <p:cNvCxnSpPr>
                <a:cxnSpLocks noChangeShapeType="1"/>
              </p:cNvCxnSpPr>
              <p:nvPr/>
            </p:nvCxnSpPr>
            <p:spPr bwMode="auto">
              <a:xfrm rot="5400000">
                <a:off x="615950" y="2520950"/>
                <a:ext cx="1371600" cy="0"/>
              </a:xfrm>
              <a:prstGeom prst="line">
                <a:avLst/>
              </a:prstGeom>
              <a:noFill/>
              <a:ln w="57150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7485" name="Straight Connector 264"/>
              <p:cNvCxnSpPr>
                <a:cxnSpLocks noChangeShapeType="1"/>
              </p:cNvCxnSpPr>
              <p:nvPr/>
            </p:nvCxnSpPr>
            <p:spPr bwMode="auto">
              <a:xfrm rot="5400000">
                <a:off x="692150" y="2520950"/>
                <a:ext cx="1371600" cy="0"/>
              </a:xfrm>
              <a:prstGeom prst="line">
                <a:avLst/>
              </a:prstGeom>
              <a:noFill/>
              <a:ln w="57150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7486" name="Straight Connector 265"/>
              <p:cNvCxnSpPr>
                <a:cxnSpLocks noChangeShapeType="1"/>
              </p:cNvCxnSpPr>
              <p:nvPr/>
            </p:nvCxnSpPr>
            <p:spPr bwMode="auto">
              <a:xfrm rot="5400000">
                <a:off x="768350" y="2520950"/>
                <a:ext cx="1371600" cy="0"/>
              </a:xfrm>
              <a:prstGeom prst="line">
                <a:avLst/>
              </a:prstGeom>
              <a:noFill/>
              <a:ln w="57150">
                <a:solidFill>
                  <a:srgbClr val="00B05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7487" name="Straight Connector 266"/>
              <p:cNvCxnSpPr>
                <a:cxnSpLocks noChangeShapeType="1"/>
              </p:cNvCxnSpPr>
              <p:nvPr/>
            </p:nvCxnSpPr>
            <p:spPr bwMode="auto">
              <a:xfrm rot="5400000">
                <a:off x="844550" y="2520950"/>
                <a:ext cx="1371600" cy="0"/>
              </a:xfrm>
              <a:prstGeom prst="line">
                <a:avLst/>
              </a:prstGeom>
              <a:noFill/>
              <a:ln w="57150">
                <a:solidFill>
                  <a:srgbClr val="FFC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7488" name="Straight Connector 267"/>
              <p:cNvCxnSpPr>
                <a:cxnSpLocks noChangeShapeType="1"/>
              </p:cNvCxnSpPr>
              <p:nvPr/>
            </p:nvCxnSpPr>
            <p:spPr bwMode="auto">
              <a:xfrm rot="5400000">
                <a:off x="920750" y="2520950"/>
                <a:ext cx="1371600" cy="0"/>
              </a:xfrm>
              <a:prstGeom prst="line">
                <a:avLst/>
              </a:prstGeom>
              <a:noFill/>
              <a:ln w="57150">
                <a:solidFill>
                  <a:srgbClr val="C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7489" name="Straight Connector 268"/>
              <p:cNvCxnSpPr>
                <a:cxnSpLocks noChangeShapeType="1"/>
              </p:cNvCxnSpPr>
              <p:nvPr/>
            </p:nvCxnSpPr>
            <p:spPr bwMode="auto">
              <a:xfrm rot="5400000">
                <a:off x="996950" y="2520950"/>
                <a:ext cx="1371600" cy="0"/>
              </a:xfrm>
              <a:prstGeom prst="line">
                <a:avLst/>
              </a:prstGeom>
              <a:noFill/>
              <a:ln w="57150">
                <a:solidFill>
                  <a:srgbClr val="66FF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17439" name="Group 269"/>
            <p:cNvGrpSpPr>
              <a:grpSpLocks/>
            </p:cNvGrpSpPr>
            <p:nvPr/>
          </p:nvGrpSpPr>
          <p:grpSpPr bwMode="auto">
            <a:xfrm rot="5400000">
              <a:off x="6090351" y="5519324"/>
              <a:ext cx="406159" cy="609238"/>
              <a:chOff x="1225550" y="1835150"/>
              <a:chExt cx="457200" cy="1371600"/>
            </a:xfrm>
          </p:grpSpPr>
          <p:cxnSp>
            <p:nvCxnSpPr>
              <p:cNvPr id="17476" name="Straight Connector 270"/>
              <p:cNvCxnSpPr>
                <a:cxnSpLocks noChangeShapeType="1"/>
              </p:cNvCxnSpPr>
              <p:nvPr/>
            </p:nvCxnSpPr>
            <p:spPr bwMode="auto">
              <a:xfrm rot="5400000">
                <a:off x="539750" y="2520950"/>
                <a:ext cx="1371600" cy="0"/>
              </a:xfrm>
              <a:prstGeom prst="line">
                <a:avLst/>
              </a:prstGeom>
              <a:noFill/>
              <a:ln w="57150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7477" name="Straight Connector 271"/>
              <p:cNvCxnSpPr>
                <a:cxnSpLocks noChangeShapeType="1"/>
              </p:cNvCxnSpPr>
              <p:nvPr/>
            </p:nvCxnSpPr>
            <p:spPr bwMode="auto">
              <a:xfrm rot="5400000">
                <a:off x="615950" y="2520950"/>
                <a:ext cx="1371600" cy="0"/>
              </a:xfrm>
              <a:prstGeom prst="line">
                <a:avLst/>
              </a:prstGeom>
              <a:noFill/>
              <a:ln w="57150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7478" name="Straight Connector 272"/>
              <p:cNvCxnSpPr>
                <a:cxnSpLocks noChangeShapeType="1"/>
              </p:cNvCxnSpPr>
              <p:nvPr/>
            </p:nvCxnSpPr>
            <p:spPr bwMode="auto">
              <a:xfrm rot="5400000">
                <a:off x="692150" y="2520950"/>
                <a:ext cx="1371600" cy="0"/>
              </a:xfrm>
              <a:prstGeom prst="line">
                <a:avLst/>
              </a:prstGeom>
              <a:noFill/>
              <a:ln w="57150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7479" name="Straight Connector 273"/>
              <p:cNvCxnSpPr>
                <a:cxnSpLocks noChangeShapeType="1"/>
              </p:cNvCxnSpPr>
              <p:nvPr/>
            </p:nvCxnSpPr>
            <p:spPr bwMode="auto">
              <a:xfrm rot="5400000">
                <a:off x="768350" y="2520950"/>
                <a:ext cx="1371600" cy="0"/>
              </a:xfrm>
              <a:prstGeom prst="line">
                <a:avLst/>
              </a:prstGeom>
              <a:noFill/>
              <a:ln w="57150">
                <a:solidFill>
                  <a:srgbClr val="00B05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7480" name="Straight Connector 274"/>
              <p:cNvCxnSpPr>
                <a:cxnSpLocks noChangeShapeType="1"/>
              </p:cNvCxnSpPr>
              <p:nvPr/>
            </p:nvCxnSpPr>
            <p:spPr bwMode="auto">
              <a:xfrm rot="5400000">
                <a:off x="844550" y="2520950"/>
                <a:ext cx="1371600" cy="0"/>
              </a:xfrm>
              <a:prstGeom prst="line">
                <a:avLst/>
              </a:prstGeom>
              <a:noFill/>
              <a:ln w="57150">
                <a:solidFill>
                  <a:srgbClr val="FFC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7481" name="Straight Connector 275"/>
              <p:cNvCxnSpPr>
                <a:cxnSpLocks noChangeShapeType="1"/>
              </p:cNvCxnSpPr>
              <p:nvPr/>
            </p:nvCxnSpPr>
            <p:spPr bwMode="auto">
              <a:xfrm rot="5400000">
                <a:off x="920750" y="2520950"/>
                <a:ext cx="1371600" cy="0"/>
              </a:xfrm>
              <a:prstGeom prst="line">
                <a:avLst/>
              </a:prstGeom>
              <a:noFill/>
              <a:ln w="57150">
                <a:solidFill>
                  <a:srgbClr val="C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7482" name="Straight Connector 276"/>
              <p:cNvCxnSpPr>
                <a:cxnSpLocks noChangeShapeType="1"/>
              </p:cNvCxnSpPr>
              <p:nvPr/>
            </p:nvCxnSpPr>
            <p:spPr bwMode="auto">
              <a:xfrm rot="5400000">
                <a:off x="996950" y="2520950"/>
                <a:ext cx="1371600" cy="0"/>
              </a:xfrm>
              <a:prstGeom prst="line">
                <a:avLst/>
              </a:prstGeom>
              <a:noFill/>
              <a:ln w="57150">
                <a:solidFill>
                  <a:srgbClr val="66FF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17440" name="Group 277"/>
            <p:cNvGrpSpPr>
              <a:grpSpLocks/>
            </p:cNvGrpSpPr>
            <p:nvPr/>
          </p:nvGrpSpPr>
          <p:grpSpPr bwMode="auto">
            <a:xfrm rot="16200000" flipV="1">
              <a:off x="6767283" y="5045472"/>
              <a:ext cx="406159" cy="609238"/>
              <a:chOff x="1225550" y="1835150"/>
              <a:chExt cx="457200" cy="1371600"/>
            </a:xfrm>
          </p:grpSpPr>
          <p:cxnSp>
            <p:nvCxnSpPr>
              <p:cNvPr id="17469" name="Straight Connector 278"/>
              <p:cNvCxnSpPr>
                <a:cxnSpLocks noChangeShapeType="1"/>
              </p:cNvCxnSpPr>
              <p:nvPr/>
            </p:nvCxnSpPr>
            <p:spPr bwMode="auto">
              <a:xfrm rot="5400000">
                <a:off x="539750" y="2520950"/>
                <a:ext cx="1371600" cy="0"/>
              </a:xfrm>
              <a:prstGeom prst="line">
                <a:avLst/>
              </a:prstGeom>
              <a:noFill/>
              <a:ln w="57150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7470" name="Straight Connector 279"/>
              <p:cNvCxnSpPr>
                <a:cxnSpLocks noChangeShapeType="1"/>
              </p:cNvCxnSpPr>
              <p:nvPr/>
            </p:nvCxnSpPr>
            <p:spPr bwMode="auto">
              <a:xfrm rot="5400000">
                <a:off x="615950" y="2520950"/>
                <a:ext cx="1371600" cy="0"/>
              </a:xfrm>
              <a:prstGeom prst="line">
                <a:avLst/>
              </a:prstGeom>
              <a:noFill/>
              <a:ln w="57150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7471" name="Straight Connector 280"/>
              <p:cNvCxnSpPr>
                <a:cxnSpLocks noChangeShapeType="1"/>
              </p:cNvCxnSpPr>
              <p:nvPr/>
            </p:nvCxnSpPr>
            <p:spPr bwMode="auto">
              <a:xfrm rot="5400000">
                <a:off x="692150" y="2520950"/>
                <a:ext cx="1371600" cy="0"/>
              </a:xfrm>
              <a:prstGeom prst="line">
                <a:avLst/>
              </a:prstGeom>
              <a:noFill/>
              <a:ln w="57150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7472" name="Straight Connector 281"/>
              <p:cNvCxnSpPr>
                <a:cxnSpLocks noChangeShapeType="1"/>
              </p:cNvCxnSpPr>
              <p:nvPr/>
            </p:nvCxnSpPr>
            <p:spPr bwMode="auto">
              <a:xfrm rot="5400000">
                <a:off x="768350" y="2520950"/>
                <a:ext cx="1371600" cy="0"/>
              </a:xfrm>
              <a:prstGeom prst="line">
                <a:avLst/>
              </a:prstGeom>
              <a:noFill/>
              <a:ln w="57150">
                <a:solidFill>
                  <a:srgbClr val="00B05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7473" name="Straight Connector 282"/>
              <p:cNvCxnSpPr>
                <a:cxnSpLocks noChangeShapeType="1"/>
              </p:cNvCxnSpPr>
              <p:nvPr/>
            </p:nvCxnSpPr>
            <p:spPr bwMode="auto">
              <a:xfrm rot="5400000">
                <a:off x="844550" y="2520950"/>
                <a:ext cx="1371600" cy="0"/>
              </a:xfrm>
              <a:prstGeom prst="line">
                <a:avLst/>
              </a:prstGeom>
              <a:noFill/>
              <a:ln w="57150">
                <a:solidFill>
                  <a:srgbClr val="FFC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7474" name="Straight Connector 283"/>
              <p:cNvCxnSpPr>
                <a:cxnSpLocks noChangeShapeType="1"/>
              </p:cNvCxnSpPr>
              <p:nvPr/>
            </p:nvCxnSpPr>
            <p:spPr bwMode="auto">
              <a:xfrm rot="5400000">
                <a:off x="920750" y="2520950"/>
                <a:ext cx="1371600" cy="0"/>
              </a:xfrm>
              <a:prstGeom prst="line">
                <a:avLst/>
              </a:prstGeom>
              <a:noFill/>
              <a:ln w="57150">
                <a:solidFill>
                  <a:srgbClr val="C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7475" name="Straight Connector 284"/>
              <p:cNvCxnSpPr>
                <a:cxnSpLocks noChangeShapeType="1"/>
              </p:cNvCxnSpPr>
              <p:nvPr/>
            </p:nvCxnSpPr>
            <p:spPr bwMode="auto">
              <a:xfrm rot="5400000">
                <a:off x="996950" y="2520950"/>
                <a:ext cx="1371600" cy="0"/>
              </a:xfrm>
              <a:prstGeom prst="line">
                <a:avLst/>
              </a:prstGeom>
              <a:noFill/>
              <a:ln w="57150">
                <a:solidFill>
                  <a:srgbClr val="66FF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17441" name="Group 285"/>
            <p:cNvGrpSpPr>
              <a:grpSpLocks/>
            </p:cNvGrpSpPr>
            <p:nvPr/>
          </p:nvGrpSpPr>
          <p:grpSpPr bwMode="auto">
            <a:xfrm rot="16200000" flipV="1">
              <a:off x="6767283" y="5519324"/>
              <a:ext cx="406159" cy="609238"/>
              <a:chOff x="1225550" y="1835150"/>
              <a:chExt cx="457200" cy="1371600"/>
            </a:xfrm>
          </p:grpSpPr>
          <p:cxnSp>
            <p:nvCxnSpPr>
              <p:cNvPr id="17462" name="Straight Connector 286"/>
              <p:cNvCxnSpPr>
                <a:cxnSpLocks noChangeShapeType="1"/>
              </p:cNvCxnSpPr>
              <p:nvPr/>
            </p:nvCxnSpPr>
            <p:spPr bwMode="auto">
              <a:xfrm rot="5400000">
                <a:off x="539750" y="2520950"/>
                <a:ext cx="1371600" cy="0"/>
              </a:xfrm>
              <a:prstGeom prst="line">
                <a:avLst/>
              </a:prstGeom>
              <a:noFill/>
              <a:ln w="57150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7463" name="Straight Connector 287"/>
              <p:cNvCxnSpPr>
                <a:cxnSpLocks noChangeShapeType="1"/>
              </p:cNvCxnSpPr>
              <p:nvPr/>
            </p:nvCxnSpPr>
            <p:spPr bwMode="auto">
              <a:xfrm rot="5400000">
                <a:off x="615950" y="2520950"/>
                <a:ext cx="1371600" cy="0"/>
              </a:xfrm>
              <a:prstGeom prst="line">
                <a:avLst/>
              </a:prstGeom>
              <a:noFill/>
              <a:ln w="57150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7464" name="Straight Connector 288"/>
              <p:cNvCxnSpPr>
                <a:cxnSpLocks noChangeShapeType="1"/>
              </p:cNvCxnSpPr>
              <p:nvPr/>
            </p:nvCxnSpPr>
            <p:spPr bwMode="auto">
              <a:xfrm rot="5400000">
                <a:off x="692150" y="2520950"/>
                <a:ext cx="1371600" cy="0"/>
              </a:xfrm>
              <a:prstGeom prst="line">
                <a:avLst/>
              </a:prstGeom>
              <a:noFill/>
              <a:ln w="57150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7465" name="Straight Connector 289"/>
              <p:cNvCxnSpPr>
                <a:cxnSpLocks noChangeShapeType="1"/>
              </p:cNvCxnSpPr>
              <p:nvPr/>
            </p:nvCxnSpPr>
            <p:spPr bwMode="auto">
              <a:xfrm rot="5400000">
                <a:off x="768350" y="2520950"/>
                <a:ext cx="1371600" cy="0"/>
              </a:xfrm>
              <a:prstGeom prst="line">
                <a:avLst/>
              </a:prstGeom>
              <a:noFill/>
              <a:ln w="57150">
                <a:solidFill>
                  <a:srgbClr val="00B05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7466" name="Straight Connector 290"/>
              <p:cNvCxnSpPr>
                <a:cxnSpLocks noChangeShapeType="1"/>
              </p:cNvCxnSpPr>
              <p:nvPr/>
            </p:nvCxnSpPr>
            <p:spPr bwMode="auto">
              <a:xfrm rot="5400000">
                <a:off x="844550" y="2520950"/>
                <a:ext cx="1371600" cy="0"/>
              </a:xfrm>
              <a:prstGeom prst="line">
                <a:avLst/>
              </a:prstGeom>
              <a:noFill/>
              <a:ln w="57150">
                <a:solidFill>
                  <a:srgbClr val="FFC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7467" name="Straight Connector 291"/>
              <p:cNvCxnSpPr>
                <a:cxnSpLocks noChangeShapeType="1"/>
              </p:cNvCxnSpPr>
              <p:nvPr/>
            </p:nvCxnSpPr>
            <p:spPr bwMode="auto">
              <a:xfrm rot="5400000">
                <a:off x="920750" y="2520950"/>
                <a:ext cx="1371600" cy="0"/>
              </a:xfrm>
              <a:prstGeom prst="line">
                <a:avLst/>
              </a:prstGeom>
              <a:noFill/>
              <a:ln w="57150">
                <a:solidFill>
                  <a:srgbClr val="C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7468" name="Straight Connector 292"/>
              <p:cNvCxnSpPr>
                <a:cxnSpLocks noChangeShapeType="1"/>
              </p:cNvCxnSpPr>
              <p:nvPr/>
            </p:nvCxnSpPr>
            <p:spPr bwMode="auto">
              <a:xfrm rot="5400000">
                <a:off x="996950" y="2520950"/>
                <a:ext cx="1371600" cy="0"/>
              </a:xfrm>
              <a:prstGeom prst="line">
                <a:avLst/>
              </a:prstGeom>
              <a:noFill/>
              <a:ln w="57150">
                <a:solidFill>
                  <a:srgbClr val="66FF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17442" name="Group 293"/>
            <p:cNvGrpSpPr>
              <a:grpSpLocks/>
            </p:cNvGrpSpPr>
            <p:nvPr/>
          </p:nvGrpSpPr>
          <p:grpSpPr bwMode="auto">
            <a:xfrm rot="5400000">
              <a:off x="6090351" y="5045472"/>
              <a:ext cx="406159" cy="609238"/>
              <a:chOff x="1225550" y="1835150"/>
              <a:chExt cx="457200" cy="1371600"/>
            </a:xfrm>
          </p:grpSpPr>
          <p:cxnSp>
            <p:nvCxnSpPr>
              <p:cNvPr id="17455" name="Straight Connector 294"/>
              <p:cNvCxnSpPr>
                <a:cxnSpLocks noChangeShapeType="1"/>
              </p:cNvCxnSpPr>
              <p:nvPr/>
            </p:nvCxnSpPr>
            <p:spPr bwMode="auto">
              <a:xfrm rot="5400000">
                <a:off x="539750" y="2520950"/>
                <a:ext cx="1371600" cy="0"/>
              </a:xfrm>
              <a:prstGeom prst="line">
                <a:avLst/>
              </a:prstGeom>
              <a:noFill/>
              <a:ln w="57150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7456" name="Straight Connector 295"/>
              <p:cNvCxnSpPr>
                <a:cxnSpLocks noChangeShapeType="1"/>
              </p:cNvCxnSpPr>
              <p:nvPr/>
            </p:nvCxnSpPr>
            <p:spPr bwMode="auto">
              <a:xfrm rot="5400000">
                <a:off x="615950" y="2520950"/>
                <a:ext cx="1371600" cy="0"/>
              </a:xfrm>
              <a:prstGeom prst="line">
                <a:avLst/>
              </a:prstGeom>
              <a:noFill/>
              <a:ln w="57150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7457" name="Straight Connector 296"/>
              <p:cNvCxnSpPr>
                <a:cxnSpLocks noChangeShapeType="1"/>
              </p:cNvCxnSpPr>
              <p:nvPr/>
            </p:nvCxnSpPr>
            <p:spPr bwMode="auto">
              <a:xfrm rot="5400000">
                <a:off x="692150" y="2520950"/>
                <a:ext cx="1371600" cy="0"/>
              </a:xfrm>
              <a:prstGeom prst="line">
                <a:avLst/>
              </a:prstGeom>
              <a:noFill/>
              <a:ln w="57150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7458" name="Straight Connector 297"/>
              <p:cNvCxnSpPr>
                <a:cxnSpLocks noChangeShapeType="1"/>
              </p:cNvCxnSpPr>
              <p:nvPr/>
            </p:nvCxnSpPr>
            <p:spPr bwMode="auto">
              <a:xfrm rot="5400000">
                <a:off x="768350" y="2520950"/>
                <a:ext cx="1371600" cy="0"/>
              </a:xfrm>
              <a:prstGeom prst="line">
                <a:avLst/>
              </a:prstGeom>
              <a:noFill/>
              <a:ln w="57150">
                <a:solidFill>
                  <a:srgbClr val="00B05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7459" name="Straight Connector 298"/>
              <p:cNvCxnSpPr>
                <a:cxnSpLocks noChangeShapeType="1"/>
              </p:cNvCxnSpPr>
              <p:nvPr/>
            </p:nvCxnSpPr>
            <p:spPr bwMode="auto">
              <a:xfrm rot="5400000">
                <a:off x="844550" y="2520950"/>
                <a:ext cx="1371600" cy="0"/>
              </a:xfrm>
              <a:prstGeom prst="line">
                <a:avLst/>
              </a:prstGeom>
              <a:noFill/>
              <a:ln w="57150">
                <a:solidFill>
                  <a:srgbClr val="FFC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7460" name="Straight Connector 299"/>
              <p:cNvCxnSpPr>
                <a:cxnSpLocks noChangeShapeType="1"/>
              </p:cNvCxnSpPr>
              <p:nvPr/>
            </p:nvCxnSpPr>
            <p:spPr bwMode="auto">
              <a:xfrm rot="5400000">
                <a:off x="920750" y="2520950"/>
                <a:ext cx="1371600" cy="0"/>
              </a:xfrm>
              <a:prstGeom prst="line">
                <a:avLst/>
              </a:prstGeom>
              <a:noFill/>
              <a:ln w="57150">
                <a:solidFill>
                  <a:srgbClr val="C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7461" name="Straight Connector 300"/>
              <p:cNvCxnSpPr>
                <a:cxnSpLocks noChangeShapeType="1"/>
              </p:cNvCxnSpPr>
              <p:nvPr/>
            </p:nvCxnSpPr>
            <p:spPr bwMode="auto">
              <a:xfrm rot="5400000">
                <a:off x="996950" y="2520950"/>
                <a:ext cx="1371600" cy="0"/>
              </a:xfrm>
              <a:prstGeom prst="line">
                <a:avLst/>
              </a:prstGeom>
              <a:noFill/>
              <a:ln w="57150">
                <a:solidFill>
                  <a:srgbClr val="66FF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17445" name="TextBox 304"/>
            <p:cNvSpPr txBox="1">
              <a:spLocks noChangeArrowheads="1"/>
            </p:cNvSpPr>
            <p:nvPr/>
          </p:nvSpPr>
          <p:spPr bwMode="auto">
            <a:xfrm>
              <a:off x="7216656" y="6077792"/>
              <a:ext cx="617297" cy="3287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r>
                <a:rPr lang="en-US" altLang="en-US" sz="1800"/>
                <a:t>Time</a:t>
              </a:r>
            </a:p>
          </p:txBody>
        </p:sp>
        <p:sp>
          <p:nvSpPr>
            <p:cNvPr id="17446" name="TextBox 305"/>
            <p:cNvSpPr txBox="1">
              <a:spLocks noChangeArrowheads="1"/>
            </p:cNvSpPr>
            <p:nvPr/>
          </p:nvSpPr>
          <p:spPr bwMode="auto">
            <a:xfrm>
              <a:off x="1400047" y="4250078"/>
              <a:ext cx="1096662" cy="3287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r>
                <a:rPr lang="en-US" altLang="en-US" sz="1800"/>
                <a:t>Frequency</a:t>
              </a:r>
            </a:p>
          </p:txBody>
        </p:sp>
        <p:cxnSp>
          <p:nvCxnSpPr>
            <p:cNvPr id="17452" name="Straight Arrow Connector 317"/>
            <p:cNvCxnSpPr>
              <a:cxnSpLocks noChangeShapeType="1"/>
            </p:cNvCxnSpPr>
            <p:nvPr/>
          </p:nvCxnSpPr>
          <p:spPr bwMode="auto">
            <a:xfrm>
              <a:off x="1487218" y="5487981"/>
              <a:ext cx="393128" cy="1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454" name="Straight Arrow Connector 319"/>
            <p:cNvCxnSpPr>
              <a:cxnSpLocks noChangeShapeType="1"/>
            </p:cNvCxnSpPr>
            <p:nvPr/>
          </p:nvCxnSpPr>
          <p:spPr bwMode="auto">
            <a:xfrm flipH="1" flipV="1">
              <a:off x="2944690" y="6125607"/>
              <a:ext cx="515419" cy="171773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51" name="TextBox 250">
              <a:extLst>
                <a:ext uri="{FF2B5EF4-FFF2-40B4-BE49-F238E27FC236}">
                  <a16:creationId xmlns:a16="http://schemas.microsoft.com/office/drawing/2014/main" id="{178C461D-FBE3-8248-9C44-C26EAA98DF7B}"/>
                </a:ext>
              </a:extLst>
            </p:cNvPr>
            <p:cNvSpPr txBox="1"/>
            <p:nvPr/>
          </p:nvSpPr>
          <p:spPr>
            <a:xfrm>
              <a:off x="3357500" y="4378731"/>
              <a:ext cx="177965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highlight>
                    <a:srgbClr val="FFFF99"/>
                  </a:highlight>
                  <a:latin typeface="Arial" charset="0"/>
                  <a:ea typeface="Arial" charset="0"/>
                  <a:cs typeface="Arial" charset="0"/>
                </a:rPr>
                <a:t>OFDM Signal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71187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0E7F2E4-D37C-6949-A34D-9E1AB830AE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b="1" dirty="0"/>
              <a:t>Delay Spread and Frequency-Selective Fading</a:t>
            </a:r>
          </a:p>
          <a:p>
            <a:pPr marL="514350" indent="-514350">
              <a:buFont typeface="+mj-lt"/>
              <a:buAutoNum type="arabicPeriod"/>
            </a:pPr>
            <a:endParaRPr lang="en-US" b="1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Time-Domain Equalization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Orthogonal Frequency Division Multiplexing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87D9740-62FC-4543-9A8A-B278CDEB60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C53442E-D446-8B41-926A-E7CCB30AD5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</p:spTree>
    <p:extLst>
      <p:ext uri="{BB962C8B-B14F-4D97-AF65-F5344CB8AC3E}">
        <p14:creationId xmlns:p14="http://schemas.microsoft.com/office/powerpoint/2010/main" val="4160102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Subcarriers are “Orthogonal”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>
          <a:xfrm>
            <a:off x="152400" y="1570383"/>
            <a:ext cx="8763000" cy="1557551"/>
          </a:xfrm>
        </p:spPr>
        <p:txBody>
          <a:bodyPr>
            <a:normAutofit/>
          </a:bodyPr>
          <a:lstStyle/>
          <a:p>
            <a:r>
              <a:rPr lang="en-US" altLang="en-US" sz="2400" b="1" dirty="0"/>
              <a:t>Peaks</a:t>
            </a:r>
            <a:r>
              <a:rPr lang="en-US" altLang="en-US" sz="2400" dirty="0"/>
              <a:t> of each subcarrier </a:t>
            </a:r>
            <a:r>
              <a:rPr lang="en-US" altLang="en-US" sz="2400" b="1" spc="-150" dirty="0">
                <a:solidFill>
                  <a:srgbClr val="009900"/>
                </a:solidFill>
                <a:highlight>
                  <a:srgbClr val="FFFF99"/>
                </a:highlight>
              </a:rPr>
              <a:t>coincide in frequency with zeros</a:t>
            </a:r>
            <a:r>
              <a:rPr lang="en-US" altLang="en-US" sz="2400" dirty="0"/>
              <a:t> of other subcarriers</a:t>
            </a:r>
            <a:endParaRPr lang="en-US" altLang="en-US" sz="2000" dirty="0"/>
          </a:p>
          <a:p>
            <a:pPr lvl="1"/>
            <a:r>
              <a:rPr lang="en-US" altLang="en-US" sz="2000" dirty="0"/>
              <a:t>Carriers can be packed very densely with minimal interference</a:t>
            </a:r>
          </a:p>
          <a:p>
            <a:pPr lvl="1"/>
            <a:r>
              <a:rPr lang="en-US" altLang="en-US" sz="2000" dirty="0"/>
              <a:t>Requires very good control over frequencies </a:t>
            </a:r>
          </a:p>
          <a:p>
            <a:endParaRPr lang="en-US" altLang="en-US" sz="2000" dirty="0"/>
          </a:p>
          <a:p>
            <a:endParaRPr lang="en-US" altLang="en-US" sz="2000" dirty="0"/>
          </a:p>
        </p:txBody>
      </p:sp>
      <p:pic>
        <p:nvPicPr>
          <p:cNvPr id="25604" name="Picture 3" descr="f12aaa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1234" y="3012771"/>
            <a:ext cx="6105332" cy="3655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12"/>
          <p:cNvSpPr>
            <a:spLocks noGrp="1"/>
          </p:cNvSpPr>
          <p:nvPr>
            <p:ph type="sldNum" sz="quarter" idx="12"/>
          </p:nvPr>
        </p:nvSpPr>
        <p:spPr>
          <a:xfrm>
            <a:off x="6781800" y="6553200"/>
            <a:ext cx="2133600" cy="212725"/>
          </a:xfrm>
        </p:spPr>
        <p:txBody>
          <a:bodyPr/>
          <a:lstStyle/>
          <a:p>
            <a:r>
              <a:rPr lang="en-US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71507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0B845F1-1F36-2744-82FB-C8B3C0A5A1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2C9D8D6-0512-3B4E-B23E-F54973E2AF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One OFDM symbol in time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F9B2CEB-CD4D-2B48-9209-A8C38C4CE7E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074" b="7796"/>
          <a:stretch/>
        </p:blipFill>
        <p:spPr>
          <a:xfrm>
            <a:off x="753718" y="1702904"/>
            <a:ext cx="7414591" cy="4181062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B758C739-D616-1648-A6B9-B4A545A3C8E7}"/>
              </a:ext>
            </a:extLst>
          </p:cNvPr>
          <p:cNvCxnSpPr/>
          <p:nvPr/>
        </p:nvCxnSpPr>
        <p:spPr>
          <a:xfrm>
            <a:off x="1749288" y="6053243"/>
            <a:ext cx="5678556" cy="0"/>
          </a:xfrm>
          <a:prstGeom prst="straightConnector1">
            <a:avLst/>
          </a:prstGeom>
          <a:ln w="12700">
            <a:prstDash val="solid"/>
            <a:headEnd type="triangl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09E60ADB-7E83-E247-8F6F-DC6ABADEA7F5}"/>
              </a:ext>
            </a:extLst>
          </p:cNvPr>
          <p:cNvSpPr txBox="1"/>
          <p:nvPr/>
        </p:nvSpPr>
        <p:spPr>
          <a:xfrm>
            <a:off x="3182265" y="5883966"/>
            <a:ext cx="2557495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b="0" dirty="0">
                <a:latin typeface="Times" pitchFamily="2" charset="0"/>
                <a:ea typeface="Arial" charset="0"/>
                <a:cs typeface="Arial" charset="0"/>
              </a:rPr>
              <a:t>New </a:t>
            </a:r>
            <a:r>
              <a:rPr lang="en-US" sz="1600" dirty="0">
                <a:highlight>
                  <a:srgbClr val="FFFF99"/>
                </a:highlight>
                <a:latin typeface="Times" pitchFamily="2" charset="0"/>
                <a:ea typeface="Arial" charset="0"/>
                <a:cs typeface="Arial" charset="0"/>
              </a:rPr>
              <a:t>OFDM</a:t>
            </a:r>
            <a:r>
              <a:rPr lang="en-US" sz="1600" b="0" dirty="0">
                <a:latin typeface="Times" pitchFamily="2" charset="0"/>
                <a:ea typeface="Arial" charset="0"/>
                <a:cs typeface="Arial" charset="0"/>
              </a:rPr>
              <a:t> </a:t>
            </a:r>
            <a:r>
              <a:rPr lang="en-US" sz="1600" i="1" dirty="0">
                <a:latin typeface="Times" pitchFamily="2" charset="0"/>
                <a:ea typeface="Arial" charset="0"/>
                <a:cs typeface="Arial" charset="0"/>
              </a:rPr>
              <a:t>symbol</a:t>
            </a:r>
            <a:r>
              <a:rPr lang="en-US" sz="1600" b="0" i="1" dirty="0">
                <a:latin typeface="Times" pitchFamily="2" charset="0"/>
                <a:ea typeface="Arial" charset="0"/>
                <a:cs typeface="Arial" charset="0"/>
              </a:rPr>
              <a:t> </a:t>
            </a:r>
            <a:r>
              <a:rPr lang="en-US" sz="1600" i="1" dirty="0">
                <a:latin typeface="Times" pitchFamily="2" charset="0"/>
                <a:ea typeface="Arial" charset="0"/>
                <a:cs typeface="Arial" charset="0"/>
              </a:rPr>
              <a:t>time</a:t>
            </a:r>
            <a:r>
              <a:rPr lang="en-US" sz="1600" b="0" i="1" dirty="0">
                <a:latin typeface="Times" pitchFamily="2" charset="0"/>
                <a:ea typeface="Arial" charset="0"/>
                <a:cs typeface="Arial" charset="0"/>
              </a:rPr>
              <a:t> </a:t>
            </a:r>
            <a:r>
              <a:rPr lang="en-US" sz="1600" i="1" dirty="0">
                <a:latin typeface="Times" pitchFamily="2" charset="0"/>
                <a:ea typeface="Arial" charset="0"/>
                <a:cs typeface="Arial" charset="0"/>
              </a:rPr>
              <a:t>T</a:t>
            </a:r>
            <a:r>
              <a:rPr lang="en-US" sz="1600" i="1" baseline="-25000" dirty="0">
                <a:latin typeface="Times" pitchFamily="2" charset="0"/>
                <a:ea typeface="Arial" charset="0"/>
                <a:cs typeface="Arial" charset="0"/>
              </a:rPr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39178794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Difference</a:t>
            </a:r>
            <a:r>
              <a:rPr lang="zh-CN" altLang="en-US" dirty="0"/>
              <a:t> </a:t>
            </a:r>
            <a:r>
              <a:rPr lang="en-US" altLang="zh-CN" dirty="0"/>
              <a:t>between</a:t>
            </a:r>
            <a:r>
              <a:rPr lang="zh-CN" altLang="en-US" dirty="0"/>
              <a:t> </a:t>
            </a:r>
            <a:r>
              <a:rPr lang="en-US" altLang="zh-CN" dirty="0"/>
              <a:t>FDM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OFDM</a:t>
            </a:r>
            <a:endParaRPr lang="en-US" altLang="en-US" dirty="0"/>
          </a:p>
        </p:txBody>
      </p:sp>
      <p:sp>
        <p:nvSpPr>
          <p:cNvPr id="243" name="Slide Number Placeholder 12"/>
          <p:cNvSpPr>
            <a:spLocks noGrp="1"/>
          </p:cNvSpPr>
          <p:nvPr>
            <p:ph type="sldNum" sz="quarter" idx="12"/>
          </p:nvPr>
        </p:nvSpPr>
        <p:spPr>
          <a:xfrm>
            <a:off x="6781800" y="6553200"/>
            <a:ext cx="2133600" cy="212725"/>
          </a:xfrm>
        </p:spPr>
        <p:txBody>
          <a:bodyPr/>
          <a:lstStyle/>
          <a:p>
            <a:r>
              <a:rPr lang="en-US" dirty="0"/>
              <a:t>10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4838" y="1625190"/>
            <a:ext cx="5818124" cy="5140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9972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Orthogonality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Subcarriers</a:t>
            </a:r>
            <a:endParaRPr lang="en-US" altLang="en-US" dirty="0"/>
          </a:p>
        </p:txBody>
      </p:sp>
      <p:sp>
        <p:nvSpPr>
          <p:cNvPr id="69" name="Slide Number Placeholder 12"/>
          <p:cNvSpPr>
            <a:spLocks noGrp="1"/>
          </p:cNvSpPr>
          <p:nvPr>
            <p:ph type="sldNum" sz="quarter" idx="12"/>
          </p:nvPr>
        </p:nvSpPr>
        <p:spPr>
          <a:xfrm>
            <a:off x="6781800" y="6553200"/>
            <a:ext cx="2133600" cy="212725"/>
          </a:xfrm>
        </p:spPr>
        <p:txBody>
          <a:bodyPr/>
          <a:lstStyle/>
          <a:p>
            <a:r>
              <a:rPr lang="en-US" altLang="zh-CN" dirty="0"/>
              <a:t>13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073" y="1436482"/>
            <a:ext cx="7733654" cy="5030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7623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OFDM: System Design</a:t>
            </a:r>
            <a:endParaRPr lang="en-US" altLang="en-US" dirty="0"/>
          </a:p>
        </p:txBody>
      </p:sp>
      <p:sp>
        <p:nvSpPr>
          <p:cNvPr id="243" name="Slide Number Placeholder 12"/>
          <p:cNvSpPr>
            <a:spLocks noGrp="1"/>
          </p:cNvSpPr>
          <p:nvPr>
            <p:ph type="sldNum" sz="quarter" idx="12"/>
          </p:nvPr>
        </p:nvSpPr>
        <p:spPr>
          <a:xfrm>
            <a:off x="6781800" y="6553200"/>
            <a:ext cx="2133600" cy="212725"/>
          </a:xfrm>
        </p:spPr>
        <p:txBody>
          <a:bodyPr/>
          <a:lstStyle/>
          <a:p>
            <a:r>
              <a:rPr lang="en-US" dirty="0"/>
              <a:t>11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323" y="1535667"/>
            <a:ext cx="7749153" cy="512389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C881AA6-5954-2C44-A678-458390022A07}"/>
              </a:ext>
            </a:extLst>
          </p:cNvPr>
          <p:cNvSpPr txBox="1"/>
          <p:nvPr/>
        </p:nvSpPr>
        <p:spPr>
          <a:xfrm>
            <a:off x="152399" y="1535667"/>
            <a:ext cx="16644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ighlight>
                  <a:srgbClr val="FFFF99"/>
                </a:highlight>
                <a:latin typeface="Arial" charset="0"/>
                <a:ea typeface="Arial" charset="0"/>
                <a:cs typeface="Arial" charset="0"/>
              </a:rPr>
              <a:t>Transmitter: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D1D9F4B-4A0B-0348-903F-7CBF6E897DE6}"/>
              </a:ext>
            </a:extLst>
          </p:cNvPr>
          <p:cNvSpPr txBox="1"/>
          <p:nvPr/>
        </p:nvSpPr>
        <p:spPr>
          <a:xfrm>
            <a:off x="152399" y="3897559"/>
            <a:ext cx="13388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ighlight>
                  <a:srgbClr val="FFFF99"/>
                </a:highlight>
                <a:latin typeface="Arial" charset="0"/>
                <a:ea typeface="Arial" charset="0"/>
                <a:cs typeface="Arial" charset="0"/>
              </a:rPr>
              <a:t>Receiver:</a:t>
            </a:r>
          </a:p>
        </p:txBody>
      </p:sp>
    </p:spTree>
    <p:extLst>
      <p:ext uri="{BB962C8B-B14F-4D97-AF65-F5344CB8AC3E}">
        <p14:creationId xmlns:p14="http://schemas.microsoft.com/office/powerpoint/2010/main" val="89370382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531" name="Object 2"/>
          <p:cNvGraphicFramePr>
            <a:graphicFrameLocks noGrp="1" noChangeAspect="1"/>
          </p:cNvGraphicFramePr>
          <p:nvPr>
            <p:ph idx="1"/>
            <p:extLst/>
          </p:nvPr>
        </p:nvGraphicFramePr>
        <p:xfrm>
          <a:off x="903793" y="2601856"/>
          <a:ext cx="7260249" cy="24243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41" name="CorelDRAW" r:id="rId4" imgW="7216445" imgH="2410054" progId="CorelDRAW.Graphic.10">
                  <p:embed/>
                </p:oleObj>
              </mc:Choice>
              <mc:Fallback>
                <p:oleObj name="CorelDRAW" r:id="rId4" imgW="7216445" imgH="2410054" progId="CorelDRAW.Graphic.10">
                  <p:embed/>
                  <p:pic>
                    <p:nvPicPr>
                      <p:cNvPr id="22531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3793" y="2601856"/>
                        <a:ext cx="7260249" cy="242438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30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 sz="3600" dirty="0"/>
              <a:t>Problem: Inter-OFDM Symbol Interference</a:t>
            </a:r>
          </a:p>
        </p:txBody>
      </p:sp>
      <p:graphicFrame>
        <p:nvGraphicFramePr>
          <p:cNvPr id="22532" name="Object 3"/>
          <p:cNvGraphicFramePr>
            <a:graphicFrameLocks noGrp="1" noChangeAspect="1"/>
          </p:cNvGraphicFramePr>
          <p:nvPr>
            <p:ph idx="13"/>
            <p:extLst/>
          </p:nvPr>
        </p:nvGraphicFramePr>
        <p:xfrm>
          <a:off x="2960497" y="1752864"/>
          <a:ext cx="2978983" cy="4420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42" name="CorelDRAW" r:id="rId6" imgW="2985211" imgH="443179" progId="CorelDRAW.Graphic.10">
                  <p:embed/>
                </p:oleObj>
              </mc:Choice>
              <mc:Fallback>
                <p:oleObj name="CorelDRAW" r:id="rId6" imgW="2985211" imgH="443179" progId="CorelDRAW.Graphic.10">
                  <p:embed/>
                  <p:pic>
                    <p:nvPicPr>
                      <p:cNvPr id="22532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60497" y="1752864"/>
                        <a:ext cx="2978983" cy="44209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4833241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531" name="Object 2"/>
          <p:cNvGraphicFramePr>
            <a:graphicFrameLocks noGrp="1" noChangeAspect="1"/>
          </p:cNvGraphicFramePr>
          <p:nvPr>
            <p:ph idx="1"/>
            <p:extLst/>
          </p:nvPr>
        </p:nvGraphicFramePr>
        <p:xfrm>
          <a:off x="903793" y="2601856"/>
          <a:ext cx="7260249" cy="24243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65" name="CorelDRAW" r:id="rId4" imgW="7216445" imgH="2410054" progId="CorelDRAW.Graphic.10">
                  <p:embed/>
                </p:oleObj>
              </mc:Choice>
              <mc:Fallback>
                <p:oleObj name="CorelDRAW" r:id="rId4" imgW="7216445" imgH="2410054" progId="CorelDRAW.Graphic.10">
                  <p:embed/>
                  <p:pic>
                    <p:nvPicPr>
                      <p:cNvPr id="22531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3793" y="2601856"/>
                        <a:ext cx="7260249" cy="242438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30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 sz="3993" dirty="0"/>
              <a:t>Problem: Receiver synchronization</a:t>
            </a:r>
          </a:p>
        </p:txBody>
      </p:sp>
      <p:graphicFrame>
        <p:nvGraphicFramePr>
          <p:cNvPr id="22532" name="Object 3"/>
          <p:cNvGraphicFramePr>
            <a:graphicFrameLocks noGrp="1" noChangeAspect="1"/>
          </p:cNvGraphicFramePr>
          <p:nvPr>
            <p:ph idx="13"/>
            <p:extLst/>
          </p:nvPr>
        </p:nvGraphicFramePr>
        <p:xfrm>
          <a:off x="2960497" y="1752864"/>
          <a:ext cx="2978983" cy="4420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66" name="CorelDRAW" r:id="rId6" imgW="2985211" imgH="443179" progId="CorelDRAW.Graphic.10">
                  <p:embed/>
                </p:oleObj>
              </mc:Choice>
              <mc:Fallback>
                <p:oleObj name="CorelDRAW" r:id="rId6" imgW="2985211" imgH="443179" progId="CorelDRAW.Graphic.10">
                  <p:embed/>
                  <p:pic>
                    <p:nvPicPr>
                      <p:cNvPr id="22532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60497" y="1752864"/>
                        <a:ext cx="2978983" cy="44209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Left Brace 1"/>
          <p:cNvSpPr/>
          <p:nvPr/>
        </p:nvSpPr>
        <p:spPr>
          <a:xfrm rot="16200000">
            <a:off x="3445375" y="4330618"/>
            <a:ext cx="177471" cy="1568720"/>
          </a:xfrm>
          <a:prstGeom prst="leftBrace">
            <a:avLst>
              <a:gd name="adj1" fmla="val 33333"/>
              <a:gd name="adj2" fmla="val 50000"/>
            </a:avLst>
          </a:prstGeom>
          <a:ln>
            <a:prstDash val="solid"/>
            <a:headEnd type="none" w="med" len="med"/>
            <a:tailEnd type="none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996"/>
          </a:p>
        </p:txBody>
      </p:sp>
      <p:sp>
        <p:nvSpPr>
          <p:cNvPr id="6" name="Left Brace 5"/>
          <p:cNvSpPr/>
          <p:nvPr/>
        </p:nvSpPr>
        <p:spPr>
          <a:xfrm rot="16200000">
            <a:off x="5039449" y="4330617"/>
            <a:ext cx="177471" cy="1568720"/>
          </a:xfrm>
          <a:prstGeom prst="leftBrace">
            <a:avLst>
              <a:gd name="adj1" fmla="val 33333"/>
              <a:gd name="adj2" fmla="val 50000"/>
            </a:avLst>
          </a:prstGeom>
          <a:ln>
            <a:prstDash val="solid"/>
            <a:headEnd type="none" w="med" len="med"/>
            <a:tailEnd type="none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996"/>
          </a:p>
        </p:txBody>
      </p:sp>
      <p:sp>
        <p:nvSpPr>
          <p:cNvPr id="7" name="Left Brace 6"/>
          <p:cNvSpPr/>
          <p:nvPr/>
        </p:nvSpPr>
        <p:spPr>
          <a:xfrm rot="16200000">
            <a:off x="6633523" y="4330616"/>
            <a:ext cx="177471" cy="1568720"/>
          </a:xfrm>
          <a:prstGeom prst="leftBrace">
            <a:avLst>
              <a:gd name="adj1" fmla="val 33333"/>
              <a:gd name="adj2" fmla="val 50000"/>
            </a:avLst>
          </a:prstGeom>
          <a:ln>
            <a:prstDash val="solid"/>
            <a:headEnd type="none" w="med" len="med"/>
            <a:tailEnd type="none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996"/>
          </a:p>
        </p:txBody>
      </p:sp>
      <p:sp>
        <p:nvSpPr>
          <p:cNvPr id="3" name="TextBox 2"/>
          <p:cNvSpPr txBox="1"/>
          <p:nvPr/>
        </p:nvSpPr>
        <p:spPr>
          <a:xfrm>
            <a:off x="2805133" y="3758589"/>
            <a:ext cx="310729" cy="3987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96" dirty="0">
                <a:latin typeface="Corbel" charset="0"/>
                <a:ea typeface="Corbel" charset="0"/>
                <a:cs typeface="Corbel" charset="0"/>
              </a:rPr>
              <a:t>1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377754" y="3758589"/>
            <a:ext cx="312328" cy="3987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96">
                <a:latin typeface="Corbel" charset="0"/>
                <a:ea typeface="Corbel" charset="0"/>
                <a:cs typeface="Corbel" charset="0"/>
              </a:rPr>
              <a:t>2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061139" y="3758589"/>
            <a:ext cx="309128" cy="3987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96">
                <a:latin typeface="Corbel" charset="0"/>
                <a:ea typeface="Corbel" charset="0"/>
                <a:cs typeface="Corbel" charset="0"/>
              </a:rPr>
              <a:t>3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85956" y="5286111"/>
            <a:ext cx="1201886" cy="3993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96">
                <a:latin typeface="Corbel" charset="0"/>
                <a:ea typeface="Corbel" charset="0"/>
                <a:cs typeface="Corbel" charset="0"/>
              </a:rPr>
              <a:t>Receiver: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378746" y="5224669"/>
            <a:ext cx="310729" cy="3987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96">
                <a:latin typeface="Corbel" charset="0"/>
                <a:ea typeface="Corbel" charset="0"/>
                <a:cs typeface="Corbel" charset="0"/>
              </a:rPr>
              <a:t>1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981620" y="5255390"/>
            <a:ext cx="312328" cy="3987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96" dirty="0">
                <a:latin typeface="Corbel" charset="0"/>
                <a:ea typeface="Corbel" charset="0"/>
                <a:cs typeface="Corbel" charset="0"/>
              </a:rPr>
              <a:t>2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568495" y="5286110"/>
            <a:ext cx="309128" cy="3987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96" dirty="0">
                <a:latin typeface="Corbel" charset="0"/>
                <a:ea typeface="Corbel" charset="0"/>
                <a:cs typeface="Corbel" charset="0"/>
              </a:rPr>
              <a:t>3</a:t>
            </a:r>
          </a:p>
        </p:txBody>
      </p:sp>
      <p:sp>
        <p:nvSpPr>
          <p:cNvPr id="5" name="Rectangle 4"/>
          <p:cNvSpPr/>
          <p:nvPr/>
        </p:nvSpPr>
        <p:spPr>
          <a:xfrm>
            <a:off x="2340879" y="5789062"/>
            <a:ext cx="4386078" cy="78782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271" tIns="45635" rIns="91271" bIns="4563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996" dirty="0">
                <a:solidFill>
                  <a:schemeClr val="tx1"/>
                </a:solidFill>
              </a:rPr>
              <a:t>Receiver’s</a:t>
            </a:r>
            <a:r>
              <a:rPr lang="en-US" sz="1996" b="0" dirty="0">
                <a:solidFill>
                  <a:schemeClr val="tx1"/>
                </a:solidFill>
              </a:rPr>
              <a:t> view of Symbol 1 contains </a:t>
            </a:r>
            <a:r>
              <a:rPr lang="en-US" sz="1996" dirty="0">
                <a:solidFill>
                  <a:srgbClr val="FF0000"/>
                </a:solidFill>
              </a:rPr>
              <a:t>actual Symbols 1 and 2</a:t>
            </a:r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2749750" y="3714222"/>
            <a:ext cx="0" cy="1312017"/>
          </a:xfrm>
          <a:prstGeom prst="line">
            <a:avLst/>
          </a:prstGeom>
          <a:ln>
            <a:prstDash val="sysDot"/>
            <a:headEnd type="none" w="med" len="med"/>
            <a:tailEnd type="none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4315301" y="3714222"/>
            <a:ext cx="0" cy="1312017"/>
          </a:xfrm>
          <a:prstGeom prst="line">
            <a:avLst/>
          </a:prstGeom>
          <a:ln>
            <a:prstDash val="sysDot"/>
            <a:headEnd type="none" w="med" len="med"/>
            <a:tailEnd type="none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5192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557" name="Object 4"/>
          <p:cNvGraphicFramePr>
            <a:graphicFrameLocks noGrp="1" noChangeAspect="1"/>
          </p:cNvGraphicFramePr>
          <p:nvPr>
            <p:ph idx="1"/>
            <p:extLst/>
          </p:nvPr>
        </p:nvGraphicFramePr>
        <p:xfrm>
          <a:off x="1105762" y="3585994"/>
          <a:ext cx="7220866" cy="14879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67" name="CorelDRAW" r:id="rId4" imgW="7233818" imgH="1490472" progId="CorelDRAW.Graphic.10">
                  <p:embed/>
                </p:oleObj>
              </mc:Choice>
              <mc:Fallback>
                <p:oleObj name="CorelDRAW" r:id="rId4" imgW="7233818" imgH="1490472" progId="CorelDRAW.Graphic.10">
                  <p:embed/>
                  <p:pic>
                    <p:nvPicPr>
                      <p:cNvPr id="23557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5762" y="3585994"/>
                        <a:ext cx="7220866" cy="148790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594"/>
              <a:t>Interference solution:</a:t>
            </a:r>
            <a:br>
              <a:rPr lang="en-US" sz="3594"/>
            </a:br>
            <a:r>
              <a:rPr lang="en-US" sz="3594"/>
              <a:t>Inter-symbol </a:t>
            </a:r>
            <a:r>
              <a:rPr lang="en-US" sz="3594" dirty="0"/>
              <a:t>guard interval</a:t>
            </a:r>
          </a:p>
        </p:txBody>
      </p:sp>
      <p:graphicFrame>
        <p:nvGraphicFramePr>
          <p:cNvPr id="23555" name="Object 2"/>
          <p:cNvGraphicFramePr>
            <a:graphicFrameLocks noGrp="1" noChangeAspect="1"/>
          </p:cNvGraphicFramePr>
          <p:nvPr>
            <p:ph sz="quarter" idx="4294967295"/>
            <p:extLst/>
          </p:nvPr>
        </p:nvGraphicFramePr>
        <p:xfrm>
          <a:off x="2966781" y="1703803"/>
          <a:ext cx="3134271" cy="465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68" name="CorelDRAW" r:id="rId6" imgW="2985211" imgH="443179" progId="CorelDRAW.Graphic.10">
                  <p:embed/>
                </p:oleObj>
              </mc:Choice>
              <mc:Fallback>
                <p:oleObj name="CorelDRAW" r:id="rId6" imgW="2985211" imgH="443179" progId="CorelDRAW.Graphic.10">
                  <p:embed/>
                  <p:pic>
                    <p:nvPicPr>
                      <p:cNvPr id="23555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66781" y="1703803"/>
                        <a:ext cx="3134271" cy="465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56" name="Object 3"/>
          <p:cNvGraphicFramePr>
            <a:graphicFrameLocks noGrp="1" noChangeAspect="1"/>
          </p:cNvGraphicFramePr>
          <p:nvPr>
            <p:ph sz="quarter" idx="4294967295"/>
            <p:extLst/>
          </p:nvPr>
        </p:nvGraphicFramePr>
        <p:xfrm>
          <a:off x="1657138" y="2418714"/>
          <a:ext cx="5942121" cy="8889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69" name="CorelDRAW" r:id="rId8" imgW="5870753" imgH="878129" progId="CorelDRAW.Graphic.10">
                  <p:embed/>
                </p:oleObj>
              </mc:Choice>
              <mc:Fallback>
                <p:oleObj name="CorelDRAW" r:id="rId8" imgW="5870753" imgH="878129" progId="CorelDRAW.Graphic.10">
                  <p:embed/>
                  <p:pic>
                    <p:nvPicPr>
                      <p:cNvPr id="23556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57138" y="2418714"/>
                        <a:ext cx="5942121" cy="88894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/>
        </p:nvSpPr>
        <p:spPr>
          <a:xfrm>
            <a:off x="1657139" y="5388439"/>
            <a:ext cx="5753558" cy="89369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271" tIns="45635" rIns="91271" bIns="4563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996" dirty="0">
                <a:solidFill>
                  <a:schemeClr val="tx1"/>
                </a:solidFill>
              </a:rPr>
              <a:t>Guard interval between adjacent symbols mitigates adjacent symbol interference</a:t>
            </a:r>
            <a:endParaRPr lang="en-US" sz="1996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2505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581" name="Object 4"/>
          <p:cNvGraphicFramePr>
            <a:graphicFrameLocks noGrp="1" noChangeAspect="1"/>
          </p:cNvGraphicFramePr>
          <p:nvPr>
            <p:ph idx="1"/>
            <p:extLst/>
          </p:nvPr>
        </p:nvGraphicFramePr>
        <p:xfrm>
          <a:off x="1039210" y="3691369"/>
          <a:ext cx="7143222" cy="14799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94" name="CorelDRAW" r:id="rId4" imgW="7156094" imgH="1481938" progId="CorelDRAW.Graphic.10">
                  <p:embed/>
                </p:oleObj>
              </mc:Choice>
              <mc:Fallback>
                <p:oleObj name="CorelDRAW" r:id="rId4" imgW="7156094" imgH="1481938" progId="CorelDRAW.Graphic.10">
                  <p:embed/>
                  <p:pic>
                    <p:nvPicPr>
                      <p:cNvPr id="24581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39210" y="3691369"/>
                        <a:ext cx="7143222" cy="147998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Synchronization solution: Cyclic prefix</a:t>
            </a:r>
          </a:p>
        </p:txBody>
      </p:sp>
      <p:graphicFrame>
        <p:nvGraphicFramePr>
          <p:cNvPr id="24579" name="Object 2"/>
          <p:cNvGraphicFramePr>
            <a:graphicFrameLocks noGrp="1" noChangeAspect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1070708127"/>
              </p:ext>
            </p:extLst>
          </p:nvPr>
        </p:nvGraphicFramePr>
        <p:xfrm>
          <a:off x="4229680" y="1593159"/>
          <a:ext cx="3275298" cy="4880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95" name="CorelDRAW" r:id="rId6" imgW="2985211" imgH="443179" progId="CorelDRAW.Graphic.10">
                  <p:embed/>
                </p:oleObj>
              </mc:Choice>
              <mc:Fallback>
                <p:oleObj name="CorelDRAW" r:id="rId6" imgW="2985211" imgH="443179" progId="CorelDRAW.Graphic.10">
                  <p:embed/>
                  <p:pic>
                    <p:nvPicPr>
                      <p:cNvPr id="24579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29680" y="1593159"/>
                        <a:ext cx="3275298" cy="48804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80" name="Object 3"/>
          <p:cNvGraphicFramePr>
            <a:graphicFrameLocks noGrp="1" noChangeAspect="1"/>
          </p:cNvGraphicFramePr>
          <p:nvPr>
            <p:ph sz="quarter" idx="4294967295"/>
            <p:extLst/>
          </p:nvPr>
        </p:nvGraphicFramePr>
        <p:xfrm>
          <a:off x="1562857" y="2558509"/>
          <a:ext cx="5942121" cy="7954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96" name="CorelDRAW" r:id="rId8" imgW="6695542" imgH="895502" progId="CorelDRAW.Graphic.10">
                  <p:embed/>
                </p:oleObj>
              </mc:Choice>
              <mc:Fallback>
                <p:oleObj name="CorelDRAW" r:id="rId8" imgW="6695542" imgH="895502" progId="CorelDRAW.Graphic.10">
                  <p:embed/>
                  <p:pic>
                    <p:nvPicPr>
                      <p:cNvPr id="2458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62857" y="2558509"/>
                        <a:ext cx="5942121" cy="79545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Left Brace 12"/>
          <p:cNvSpPr/>
          <p:nvPr/>
        </p:nvSpPr>
        <p:spPr>
          <a:xfrm rot="16200000">
            <a:off x="3128462" y="4953033"/>
            <a:ext cx="177471" cy="1568720"/>
          </a:xfrm>
          <a:prstGeom prst="leftBrace">
            <a:avLst>
              <a:gd name="adj1" fmla="val 33333"/>
              <a:gd name="adj2" fmla="val 50000"/>
            </a:avLst>
          </a:prstGeom>
          <a:ln>
            <a:prstDash val="solid"/>
            <a:headEnd type="none" w="med" len="med"/>
            <a:tailEnd type="none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996"/>
          </a:p>
        </p:txBody>
      </p:sp>
      <p:sp>
        <p:nvSpPr>
          <p:cNvPr id="14" name="TextBox 13"/>
          <p:cNvSpPr txBox="1"/>
          <p:nvPr/>
        </p:nvSpPr>
        <p:spPr>
          <a:xfrm>
            <a:off x="769044" y="5908526"/>
            <a:ext cx="1201886" cy="3993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96">
                <a:latin typeface="Corbel" charset="0"/>
                <a:ea typeface="Corbel" charset="0"/>
                <a:cs typeface="Corbel" charset="0"/>
              </a:rPr>
              <a:t>Receiver: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470012" y="5908526"/>
            <a:ext cx="1494374" cy="3987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96">
                <a:latin typeface="Corbel" charset="0"/>
                <a:ea typeface="Corbel" charset="0"/>
                <a:cs typeface="Corbel" charset="0"/>
              </a:rPr>
              <a:t>Symbol OK!</a:t>
            </a:r>
          </a:p>
        </p:txBody>
      </p:sp>
      <p:cxnSp>
        <p:nvCxnSpPr>
          <p:cNvPr id="16" name="Straight Connector 15"/>
          <p:cNvCxnSpPr/>
          <p:nvPr/>
        </p:nvCxnSpPr>
        <p:spPr>
          <a:xfrm flipV="1">
            <a:off x="2432837" y="4336638"/>
            <a:ext cx="0" cy="1312017"/>
          </a:xfrm>
          <a:prstGeom prst="line">
            <a:avLst/>
          </a:prstGeom>
          <a:ln>
            <a:prstDash val="sysDot"/>
            <a:headEnd type="none" w="med" len="med"/>
            <a:tailEnd type="none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3998389" y="4336638"/>
            <a:ext cx="0" cy="1312017"/>
          </a:xfrm>
          <a:prstGeom prst="line">
            <a:avLst/>
          </a:prstGeom>
          <a:ln>
            <a:prstDash val="sysDot"/>
            <a:headEnd type="none" w="med" len="med"/>
            <a:tailEnd type="none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0ADE5F9C-4DE3-394B-87A1-589F814FDDEB}"/>
              </a:ext>
            </a:extLst>
          </p:cNvPr>
          <p:cNvCxnSpPr/>
          <p:nvPr/>
        </p:nvCxnSpPr>
        <p:spPr>
          <a:xfrm>
            <a:off x="1744578" y="2518070"/>
            <a:ext cx="1744579" cy="0"/>
          </a:xfrm>
          <a:prstGeom prst="straightConnector1">
            <a:avLst/>
          </a:prstGeom>
          <a:ln w="19050">
            <a:prstDash val="solid"/>
            <a:headEnd type="triangl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61307748-321D-044A-8A90-A16008758938}"/>
              </a:ext>
            </a:extLst>
          </p:cNvPr>
          <p:cNvSpPr txBox="1"/>
          <p:nvPr/>
        </p:nvSpPr>
        <p:spPr>
          <a:xfrm>
            <a:off x="2408773" y="2318015"/>
            <a:ext cx="767069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i="1" dirty="0">
                <a:latin typeface="Times" pitchFamily="2" charset="0"/>
                <a:ea typeface="Arial" charset="0"/>
                <a:cs typeface="Arial" charset="0"/>
              </a:rPr>
              <a:t>N</a:t>
            </a:r>
            <a:r>
              <a:rPr lang="en-US" i="1" baseline="-25000" dirty="0">
                <a:latin typeface="Times" pitchFamily="2" charset="0"/>
                <a:ea typeface="Arial" charset="0"/>
                <a:cs typeface="Arial" charset="0"/>
              </a:rPr>
              <a:t>s</a:t>
            </a:r>
            <a:r>
              <a:rPr lang="en-US" i="1" dirty="0">
                <a:latin typeface="Times" pitchFamily="2" charset="0"/>
                <a:ea typeface="Arial" charset="0"/>
                <a:cs typeface="Arial" charset="0"/>
              </a:rPr>
              <a:t>, T</a:t>
            </a:r>
            <a:r>
              <a:rPr lang="en-US" i="1" baseline="-25000" dirty="0">
                <a:latin typeface="Times" pitchFamily="2" charset="0"/>
                <a:ea typeface="Arial" charset="0"/>
                <a:cs typeface="Arial" charset="0"/>
              </a:rPr>
              <a:t>s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8FF70064-DBEC-E848-8BF2-4451B6B348EE}"/>
              </a:ext>
            </a:extLst>
          </p:cNvPr>
          <p:cNvCxnSpPr/>
          <p:nvPr/>
        </p:nvCxnSpPr>
        <p:spPr>
          <a:xfrm flipV="1">
            <a:off x="3489157" y="1789054"/>
            <a:ext cx="0" cy="1312017"/>
          </a:xfrm>
          <a:prstGeom prst="line">
            <a:avLst/>
          </a:prstGeom>
          <a:ln w="19050">
            <a:prstDash val="sysDot"/>
            <a:headEnd type="none" w="med" len="med"/>
            <a:tailEnd type="none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73915A86-E1F0-124E-9F43-0E29221ED845}"/>
              </a:ext>
            </a:extLst>
          </p:cNvPr>
          <p:cNvCxnSpPr/>
          <p:nvPr/>
        </p:nvCxnSpPr>
        <p:spPr>
          <a:xfrm flipV="1">
            <a:off x="1752703" y="1789053"/>
            <a:ext cx="0" cy="1312017"/>
          </a:xfrm>
          <a:prstGeom prst="line">
            <a:avLst/>
          </a:prstGeom>
          <a:ln w="19050">
            <a:prstDash val="sysDot"/>
            <a:headEnd type="none" w="med" len="med"/>
            <a:tailEnd type="none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BB2C2C3B-B95A-B747-91C5-BD36A560CCEC}"/>
              </a:ext>
            </a:extLst>
          </p:cNvPr>
          <p:cNvCxnSpPr/>
          <p:nvPr/>
        </p:nvCxnSpPr>
        <p:spPr>
          <a:xfrm flipV="1">
            <a:off x="2121775" y="1789053"/>
            <a:ext cx="0" cy="1312017"/>
          </a:xfrm>
          <a:prstGeom prst="line">
            <a:avLst/>
          </a:prstGeom>
          <a:ln w="19050">
            <a:prstDash val="sysDot"/>
            <a:headEnd type="none" w="med" len="med"/>
            <a:tailEnd type="none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C6D5CD57-9779-0A4B-8830-A68227B36E43}"/>
              </a:ext>
            </a:extLst>
          </p:cNvPr>
          <p:cNvCxnSpPr>
            <a:cxnSpLocks/>
          </p:cNvCxnSpPr>
          <p:nvPr/>
        </p:nvCxnSpPr>
        <p:spPr>
          <a:xfrm>
            <a:off x="2121775" y="1995381"/>
            <a:ext cx="1378805" cy="0"/>
          </a:xfrm>
          <a:prstGeom prst="straightConnector1">
            <a:avLst/>
          </a:prstGeom>
          <a:ln w="19050">
            <a:prstDash val="solid"/>
            <a:headEnd type="triangl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086A0A7D-519B-C945-A2FD-D9BEE2864425}"/>
              </a:ext>
            </a:extLst>
          </p:cNvPr>
          <p:cNvSpPr txBox="1"/>
          <p:nvPr/>
        </p:nvSpPr>
        <p:spPr>
          <a:xfrm>
            <a:off x="2315262" y="1795326"/>
            <a:ext cx="976935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i="1" dirty="0">
                <a:latin typeface="Times" pitchFamily="2" charset="0"/>
                <a:ea typeface="Arial" charset="0"/>
                <a:cs typeface="Arial" charset="0"/>
              </a:rPr>
              <a:t>N</a:t>
            </a:r>
            <a:r>
              <a:rPr lang="en-US" i="1" baseline="-25000" dirty="0">
                <a:latin typeface="Times" pitchFamily="2" charset="0"/>
                <a:ea typeface="Arial" charset="0"/>
                <a:cs typeface="Arial" charset="0"/>
              </a:rPr>
              <a:t>fft</a:t>
            </a:r>
            <a:r>
              <a:rPr lang="en-US" i="1" dirty="0">
                <a:latin typeface="Times" pitchFamily="2" charset="0"/>
                <a:ea typeface="Arial" charset="0"/>
                <a:cs typeface="Arial" charset="0"/>
              </a:rPr>
              <a:t>, T</a:t>
            </a:r>
            <a:r>
              <a:rPr lang="en-US" i="1" baseline="-25000" dirty="0">
                <a:latin typeface="Times" pitchFamily="2" charset="0"/>
                <a:ea typeface="Arial" charset="0"/>
                <a:cs typeface="Arial" charset="0"/>
              </a:rPr>
              <a:t>fft</a:t>
            </a:r>
          </a:p>
        </p:txBody>
      </p:sp>
    </p:spTree>
    <p:extLst>
      <p:ext uri="{BB962C8B-B14F-4D97-AF65-F5344CB8AC3E}">
        <p14:creationId xmlns:p14="http://schemas.microsoft.com/office/powerpoint/2010/main" val="331140568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1" name="Content Placeholder 3" descr="images_64qam_ofdm_ber_ofdm_spectrum_graph.gif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13" b="5908"/>
          <a:stretch/>
        </p:blipFill>
        <p:spPr>
          <a:xfrm>
            <a:off x="706561" y="1588532"/>
            <a:ext cx="7654673" cy="4454822"/>
          </a:xfrm>
        </p:spPr>
      </p:pic>
      <p:sp>
        <p:nvSpPr>
          <p:cNvPr id="5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5</a:t>
            </a:r>
          </a:p>
        </p:txBody>
      </p:sp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dirty="0"/>
              <a:t>OFDM signal: Frequency-Domain view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E19A7BF-B4E0-2147-9A40-BF944A2231CF}"/>
              </a:ext>
            </a:extLst>
          </p:cNvPr>
          <p:cNvSpPr txBox="1"/>
          <p:nvPr/>
        </p:nvSpPr>
        <p:spPr>
          <a:xfrm>
            <a:off x="434058" y="6183868"/>
            <a:ext cx="81996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highlight>
                  <a:srgbClr val="92D050"/>
                </a:highlight>
                <a:latin typeface="Arial" charset="0"/>
                <a:ea typeface="Arial" charset="0"/>
                <a:cs typeface="Arial" charset="0"/>
              </a:rPr>
              <a:t>Uniform power</a:t>
            </a:r>
            <a:r>
              <a:rPr lang="en-US" sz="1800" dirty="0">
                <a:latin typeface="Arial" charset="0"/>
                <a:ea typeface="Arial" charset="0"/>
                <a:cs typeface="Arial" charset="0"/>
              </a:rPr>
              <a:t> in the frequency domain over the OFDM signal bandwidth</a:t>
            </a:r>
          </a:p>
        </p:txBody>
      </p:sp>
    </p:spTree>
    <p:extLst>
      <p:ext uri="{BB962C8B-B14F-4D97-AF65-F5344CB8AC3E}">
        <p14:creationId xmlns:p14="http://schemas.microsoft.com/office/powerpoint/2010/main" val="12949157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Last Time: Power Delay Profile,</a:t>
            </a:r>
            <a:br>
              <a:rPr lang="en-US" sz="3200" dirty="0"/>
            </a:br>
            <a:r>
              <a:rPr lang="en-US" sz="3200" dirty="0"/>
              <a:t>Delay Spread, Excess Delay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F8D0F8-8CA7-F942-A31C-5C24CB24C37B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5776412" y="2660912"/>
            <a:ext cx="1530519" cy="851650"/>
            <a:chOff x="5568719" y="2733540"/>
            <a:chExt cx="1533353" cy="853227"/>
          </a:xfrm>
        </p:grpSpPr>
        <p:sp>
          <p:nvSpPr>
            <p:cNvPr id="6" name="Rectangle 5"/>
            <p:cNvSpPr/>
            <p:nvPr/>
          </p:nvSpPr>
          <p:spPr>
            <a:xfrm>
              <a:off x="5818477" y="3181083"/>
              <a:ext cx="1283595" cy="405684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271" tIns="45635" rIns="91271" bIns="45635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996" b="0">
                  <a:solidFill>
                    <a:schemeClr val="tx1"/>
                  </a:solidFill>
                </a:rPr>
                <a:t>Receiver</a:t>
              </a:r>
              <a:endParaRPr lang="en-US" sz="1996" b="0" dirty="0">
                <a:solidFill>
                  <a:schemeClr val="tx1"/>
                </a:solidFill>
              </a:endParaRPr>
            </a:p>
          </p:txBody>
        </p:sp>
        <p:sp>
          <p:nvSpPr>
            <p:cNvPr id="7" name="Freeform 6"/>
            <p:cNvSpPr/>
            <p:nvPr/>
          </p:nvSpPr>
          <p:spPr>
            <a:xfrm>
              <a:off x="5568719" y="2733540"/>
              <a:ext cx="246092" cy="653692"/>
            </a:xfrm>
            <a:custGeom>
              <a:avLst/>
              <a:gdLst>
                <a:gd name="connsiteX0" fmla="*/ 643944 w 643944"/>
                <a:gd name="connsiteY0" fmla="*/ 0 h 32198"/>
                <a:gd name="connsiteX1" fmla="*/ 643944 w 643944"/>
                <a:gd name="connsiteY1" fmla="*/ 0 h 32198"/>
                <a:gd name="connsiteX2" fmla="*/ 560231 w 643944"/>
                <a:gd name="connsiteY2" fmla="*/ 6440 h 32198"/>
                <a:gd name="connsiteX3" fmla="*/ 521595 w 643944"/>
                <a:gd name="connsiteY3" fmla="*/ 12879 h 32198"/>
                <a:gd name="connsiteX4" fmla="*/ 457200 w 643944"/>
                <a:gd name="connsiteY4" fmla="*/ 19319 h 32198"/>
                <a:gd name="connsiteX5" fmla="*/ 309093 w 643944"/>
                <a:gd name="connsiteY5" fmla="*/ 32198 h 32198"/>
                <a:gd name="connsiteX6" fmla="*/ 0 w 643944"/>
                <a:gd name="connsiteY6" fmla="*/ 32198 h 32198"/>
                <a:gd name="connsiteX7" fmla="*/ 0 w 643944"/>
                <a:gd name="connsiteY7" fmla="*/ 32198 h 32198"/>
                <a:gd name="connsiteX0" fmla="*/ 643944 w 643944"/>
                <a:gd name="connsiteY0" fmla="*/ 278246 h 310444"/>
                <a:gd name="connsiteX1" fmla="*/ 643944 w 643944"/>
                <a:gd name="connsiteY1" fmla="*/ 278246 h 310444"/>
                <a:gd name="connsiteX2" fmla="*/ 560231 w 643944"/>
                <a:gd name="connsiteY2" fmla="*/ 284686 h 310444"/>
                <a:gd name="connsiteX3" fmla="*/ 521595 w 643944"/>
                <a:gd name="connsiteY3" fmla="*/ 291125 h 310444"/>
                <a:gd name="connsiteX4" fmla="*/ 457200 w 643944"/>
                <a:gd name="connsiteY4" fmla="*/ 297565 h 310444"/>
                <a:gd name="connsiteX5" fmla="*/ 309093 w 643944"/>
                <a:gd name="connsiteY5" fmla="*/ 310444 h 310444"/>
                <a:gd name="connsiteX6" fmla="*/ 0 w 643944"/>
                <a:gd name="connsiteY6" fmla="*/ 310444 h 310444"/>
                <a:gd name="connsiteX7" fmla="*/ 0 w 643944"/>
                <a:gd name="connsiteY7" fmla="*/ 310444 h 310444"/>
                <a:gd name="connsiteX0" fmla="*/ 644001 w 644001"/>
                <a:gd name="connsiteY0" fmla="*/ 745677 h 835495"/>
                <a:gd name="connsiteX1" fmla="*/ 644001 w 644001"/>
                <a:gd name="connsiteY1" fmla="*/ 745677 h 835495"/>
                <a:gd name="connsiteX2" fmla="*/ 560288 w 644001"/>
                <a:gd name="connsiteY2" fmla="*/ 752117 h 835495"/>
                <a:gd name="connsiteX3" fmla="*/ 521652 w 644001"/>
                <a:gd name="connsiteY3" fmla="*/ 758556 h 835495"/>
                <a:gd name="connsiteX4" fmla="*/ 457257 w 644001"/>
                <a:gd name="connsiteY4" fmla="*/ 764996 h 835495"/>
                <a:gd name="connsiteX5" fmla="*/ 309150 w 644001"/>
                <a:gd name="connsiteY5" fmla="*/ 777875 h 835495"/>
                <a:gd name="connsiteX6" fmla="*/ 57 w 644001"/>
                <a:gd name="connsiteY6" fmla="*/ 777875 h 835495"/>
                <a:gd name="connsiteX7" fmla="*/ 333432 w 644001"/>
                <a:gd name="connsiteY7" fmla="*/ 0 h 835495"/>
                <a:gd name="connsiteX0" fmla="*/ 356789 w 356789"/>
                <a:gd name="connsiteY0" fmla="*/ 745677 h 802765"/>
                <a:gd name="connsiteX1" fmla="*/ 356789 w 356789"/>
                <a:gd name="connsiteY1" fmla="*/ 745677 h 802765"/>
                <a:gd name="connsiteX2" fmla="*/ 273076 w 356789"/>
                <a:gd name="connsiteY2" fmla="*/ 752117 h 802765"/>
                <a:gd name="connsiteX3" fmla="*/ 234440 w 356789"/>
                <a:gd name="connsiteY3" fmla="*/ 758556 h 802765"/>
                <a:gd name="connsiteX4" fmla="*/ 170045 w 356789"/>
                <a:gd name="connsiteY4" fmla="*/ 764996 h 802765"/>
                <a:gd name="connsiteX5" fmla="*/ 21938 w 356789"/>
                <a:gd name="connsiteY5" fmla="*/ 777875 h 802765"/>
                <a:gd name="connsiteX6" fmla="*/ 55745 w 356789"/>
                <a:gd name="connsiteY6" fmla="*/ 400050 h 802765"/>
                <a:gd name="connsiteX7" fmla="*/ 46220 w 356789"/>
                <a:gd name="connsiteY7" fmla="*/ 0 h 802765"/>
                <a:gd name="connsiteX0" fmla="*/ 362915 w 362915"/>
                <a:gd name="connsiteY0" fmla="*/ 745677 h 791462"/>
                <a:gd name="connsiteX1" fmla="*/ 362915 w 362915"/>
                <a:gd name="connsiteY1" fmla="*/ 745677 h 791462"/>
                <a:gd name="connsiteX2" fmla="*/ 279202 w 362915"/>
                <a:gd name="connsiteY2" fmla="*/ 752117 h 791462"/>
                <a:gd name="connsiteX3" fmla="*/ 240566 w 362915"/>
                <a:gd name="connsiteY3" fmla="*/ 758556 h 791462"/>
                <a:gd name="connsiteX4" fmla="*/ 176171 w 362915"/>
                <a:gd name="connsiteY4" fmla="*/ 764996 h 791462"/>
                <a:gd name="connsiteX5" fmla="*/ 196339 w 362915"/>
                <a:gd name="connsiteY5" fmla="*/ 387350 h 791462"/>
                <a:gd name="connsiteX6" fmla="*/ 61871 w 362915"/>
                <a:gd name="connsiteY6" fmla="*/ 400050 h 791462"/>
                <a:gd name="connsiteX7" fmla="*/ 52346 w 362915"/>
                <a:gd name="connsiteY7" fmla="*/ 0 h 791462"/>
                <a:gd name="connsiteX0" fmla="*/ 447245 w 447245"/>
                <a:gd name="connsiteY0" fmla="*/ 745677 h 777726"/>
                <a:gd name="connsiteX1" fmla="*/ 447245 w 447245"/>
                <a:gd name="connsiteY1" fmla="*/ 745677 h 777726"/>
                <a:gd name="connsiteX2" fmla="*/ 363532 w 447245"/>
                <a:gd name="connsiteY2" fmla="*/ 752117 h 777726"/>
                <a:gd name="connsiteX3" fmla="*/ 324896 w 447245"/>
                <a:gd name="connsiteY3" fmla="*/ 758556 h 777726"/>
                <a:gd name="connsiteX4" fmla="*/ 151 w 447245"/>
                <a:gd name="connsiteY4" fmla="*/ 476071 h 777726"/>
                <a:gd name="connsiteX5" fmla="*/ 280669 w 447245"/>
                <a:gd name="connsiteY5" fmla="*/ 387350 h 777726"/>
                <a:gd name="connsiteX6" fmla="*/ 146201 w 447245"/>
                <a:gd name="connsiteY6" fmla="*/ 400050 h 777726"/>
                <a:gd name="connsiteX7" fmla="*/ 136676 w 447245"/>
                <a:gd name="connsiteY7" fmla="*/ 0 h 777726"/>
                <a:gd name="connsiteX0" fmla="*/ 503867 w 503867"/>
                <a:gd name="connsiteY0" fmla="*/ 745677 h 764186"/>
                <a:gd name="connsiteX1" fmla="*/ 503867 w 503867"/>
                <a:gd name="connsiteY1" fmla="*/ 745677 h 764186"/>
                <a:gd name="connsiteX2" fmla="*/ 420154 w 503867"/>
                <a:gd name="connsiteY2" fmla="*/ 752117 h 764186"/>
                <a:gd name="connsiteX3" fmla="*/ 32268 w 503867"/>
                <a:gd name="connsiteY3" fmla="*/ 568056 h 764186"/>
                <a:gd name="connsiteX4" fmla="*/ 56773 w 503867"/>
                <a:gd name="connsiteY4" fmla="*/ 476071 h 764186"/>
                <a:gd name="connsiteX5" fmla="*/ 337291 w 503867"/>
                <a:gd name="connsiteY5" fmla="*/ 387350 h 764186"/>
                <a:gd name="connsiteX6" fmla="*/ 202823 w 503867"/>
                <a:gd name="connsiteY6" fmla="*/ 400050 h 764186"/>
                <a:gd name="connsiteX7" fmla="*/ 193298 w 503867"/>
                <a:gd name="connsiteY7" fmla="*/ 0 h 764186"/>
                <a:gd name="connsiteX0" fmla="*/ 496126 w 496126"/>
                <a:gd name="connsiteY0" fmla="*/ 745677 h 764186"/>
                <a:gd name="connsiteX1" fmla="*/ 496126 w 496126"/>
                <a:gd name="connsiteY1" fmla="*/ 745677 h 764186"/>
                <a:gd name="connsiteX2" fmla="*/ 412413 w 496126"/>
                <a:gd name="connsiteY2" fmla="*/ 752117 h 764186"/>
                <a:gd name="connsiteX3" fmla="*/ 24527 w 496126"/>
                <a:gd name="connsiteY3" fmla="*/ 568056 h 764186"/>
                <a:gd name="connsiteX4" fmla="*/ 49032 w 496126"/>
                <a:gd name="connsiteY4" fmla="*/ 476071 h 764186"/>
                <a:gd name="connsiteX5" fmla="*/ 123175 w 496126"/>
                <a:gd name="connsiteY5" fmla="*/ 438150 h 764186"/>
                <a:gd name="connsiteX6" fmla="*/ 195082 w 496126"/>
                <a:gd name="connsiteY6" fmla="*/ 400050 h 764186"/>
                <a:gd name="connsiteX7" fmla="*/ 185557 w 496126"/>
                <a:gd name="connsiteY7" fmla="*/ 0 h 764186"/>
                <a:gd name="connsiteX0" fmla="*/ 496126 w 496126"/>
                <a:gd name="connsiteY0" fmla="*/ 745677 h 764186"/>
                <a:gd name="connsiteX1" fmla="*/ 496126 w 496126"/>
                <a:gd name="connsiteY1" fmla="*/ 745677 h 764186"/>
                <a:gd name="connsiteX2" fmla="*/ 412413 w 496126"/>
                <a:gd name="connsiteY2" fmla="*/ 752117 h 764186"/>
                <a:gd name="connsiteX3" fmla="*/ 24527 w 496126"/>
                <a:gd name="connsiteY3" fmla="*/ 568056 h 764186"/>
                <a:gd name="connsiteX4" fmla="*/ 49032 w 496126"/>
                <a:gd name="connsiteY4" fmla="*/ 476071 h 764186"/>
                <a:gd name="connsiteX5" fmla="*/ 123175 w 496126"/>
                <a:gd name="connsiteY5" fmla="*/ 438150 h 764186"/>
                <a:gd name="connsiteX6" fmla="*/ 372882 w 496126"/>
                <a:gd name="connsiteY6" fmla="*/ 212725 h 764186"/>
                <a:gd name="connsiteX7" fmla="*/ 185557 w 496126"/>
                <a:gd name="connsiteY7" fmla="*/ 0 h 764186"/>
                <a:gd name="connsiteX0" fmla="*/ 489160 w 489160"/>
                <a:gd name="connsiteY0" fmla="*/ 745677 h 763985"/>
                <a:gd name="connsiteX1" fmla="*/ 489160 w 489160"/>
                <a:gd name="connsiteY1" fmla="*/ 745677 h 763985"/>
                <a:gd name="connsiteX2" fmla="*/ 310197 w 489160"/>
                <a:gd name="connsiteY2" fmla="*/ 752117 h 763985"/>
                <a:gd name="connsiteX3" fmla="*/ 17561 w 489160"/>
                <a:gd name="connsiteY3" fmla="*/ 568056 h 763985"/>
                <a:gd name="connsiteX4" fmla="*/ 42066 w 489160"/>
                <a:gd name="connsiteY4" fmla="*/ 476071 h 763985"/>
                <a:gd name="connsiteX5" fmla="*/ 116209 w 489160"/>
                <a:gd name="connsiteY5" fmla="*/ 438150 h 763985"/>
                <a:gd name="connsiteX6" fmla="*/ 365916 w 489160"/>
                <a:gd name="connsiteY6" fmla="*/ 212725 h 763985"/>
                <a:gd name="connsiteX7" fmla="*/ 178591 w 489160"/>
                <a:gd name="connsiteY7" fmla="*/ 0 h 763985"/>
                <a:gd name="connsiteX0" fmla="*/ 489160 w 489160"/>
                <a:gd name="connsiteY0" fmla="*/ 745677 h 752228"/>
                <a:gd name="connsiteX1" fmla="*/ 489160 w 489160"/>
                <a:gd name="connsiteY1" fmla="*/ 745677 h 752228"/>
                <a:gd name="connsiteX2" fmla="*/ 310197 w 489160"/>
                <a:gd name="connsiteY2" fmla="*/ 752117 h 752228"/>
                <a:gd name="connsiteX3" fmla="*/ 17561 w 489160"/>
                <a:gd name="connsiteY3" fmla="*/ 568056 h 752228"/>
                <a:gd name="connsiteX4" fmla="*/ 42066 w 489160"/>
                <a:gd name="connsiteY4" fmla="*/ 476071 h 752228"/>
                <a:gd name="connsiteX5" fmla="*/ 116209 w 489160"/>
                <a:gd name="connsiteY5" fmla="*/ 438150 h 752228"/>
                <a:gd name="connsiteX6" fmla="*/ 365916 w 489160"/>
                <a:gd name="connsiteY6" fmla="*/ 212725 h 752228"/>
                <a:gd name="connsiteX7" fmla="*/ 178591 w 489160"/>
                <a:gd name="connsiteY7" fmla="*/ 0 h 752228"/>
                <a:gd name="connsiteX0" fmla="*/ 488929 w 488929"/>
                <a:gd name="connsiteY0" fmla="*/ 745677 h 746204"/>
                <a:gd name="connsiteX1" fmla="*/ 488929 w 488929"/>
                <a:gd name="connsiteY1" fmla="*/ 745677 h 746204"/>
                <a:gd name="connsiteX2" fmla="*/ 306791 w 488929"/>
                <a:gd name="connsiteY2" fmla="*/ 745767 h 746204"/>
                <a:gd name="connsiteX3" fmla="*/ 17330 w 488929"/>
                <a:gd name="connsiteY3" fmla="*/ 568056 h 746204"/>
                <a:gd name="connsiteX4" fmla="*/ 41835 w 488929"/>
                <a:gd name="connsiteY4" fmla="*/ 476071 h 746204"/>
                <a:gd name="connsiteX5" fmla="*/ 115978 w 488929"/>
                <a:gd name="connsiteY5" fmla="*/ 438150 h 746204"/>
                <a:gd name="connsiteX6" fmla="*/ 365685 w 488929"/>
                <a:gd name="connsiteY6" fmla="*/ 212725 h 746204"/>
                <a:gd name="connsiteX7" fmla="*/ 178360 w 488929"/>
                <a:gd name="connsiteY7" fmla="*/ 0 h 746204"/>
                <a:gd name="connsiteX0" fmla="*/ 488929 w 488929"/>
                <a:gd name="connsiteY0" fmla="*/ 745677 h 791967"/>
                <a:gd name="connsiteX1" fmla="*/ 488929 w 488929"/>
                <a:gd name="connsiteY1" fmla="*/ 745677 h 791967"/>
                <a:gd name="connsiteX2" fmla="*/ 306791 w 488929"/>
                <a:gd name="connsiteY2" fmla="*/ 745767 h 791967"/>
                <a:gd name="connsiteX3" fmla="*/ 17330 w 488929"/>
                <a:gd name="connsiteY3" fmla="*/ 568056 h 791967"/>
                <a:gd name="connsiteX4" fmla="*/ 41835 w 488929"/>
                <a:gd name="connsiteY4" fmla="*/ 476071 h 791967"/>
                <a:gd name="connsiteX5" fmla="*/ 115978 w 488929"/>
                <a:gd name="connsiteY5" fmla="*/ 438150 h 791967"/>
                <a:gd name="connsiteX6" fmla="*/ 365685 w 488929"/>
                <a:gd name="connsiteY6" fmla="*/ 212725 h 791967"/>
                <a:gd name="connsiteX7" fmla="*/ 178360 w 488929"/>
                <a:gd name="connsiteY7" fmla="*/ 0 h 791967"/>
                <a:gd name="connsiteX0" fmla="*/ 488929 w 488929"/>
                <a:gd name="connsiteY0" fmla="*/ 745677 h 745767"/>
                <a:gd name="connsiteX1" fmla="*/ 488929 w 488929"/>
                <a:gd name="connsiteY1" fmla="*/ 745677 h 745767"/>
                <a:gd name="connsiteX2" fmla="*/ 306791 w 488929"/>
                <a:gd name="connsiteY2" fmla="*/ 745767 h 745767"/>
                <a:gd name="connsiteX3" fmla="*/ 17330 w 488929"/>
                <a:gd name="connsiteY3" fmla="*/ 568056 h 745767"/>
                <a:gd name="connsiteX4" fmla="*/ 41835 w 488929"/>
                <a:gd name="connsiteY4" fmla="*/ 476071 h 745767"/>
                <a:gd name="connsiteX5" fmla="*/ 115978 w 488929"/>
                <a:gd name="connsiteY5" fmla="*/ 438150 h 745767"/>
                <a:gd name="connsiteX6" fmla="*/ 365685 w 488929"/>
                <a:gd name="connsiteY6" fmla="*/ 212725 h 745767"/>
                <a:gd name="connsiteX7" fmla="*/ 178360 w 488929"/>
                <a:gd name="connsiteY7" fmla="*/ 0 h 745767"/>
                <a:gd name="connsiteX0" fmla="*/ 515500 w 683280"/>
                <a:gd name="connsiteY0" fmla="*/ 745677 h 745767"/>
                <a:gd name="connsiteX1" fmla="*/ 515500 w 683280"/>
                <a:gd name="connsiteY1" fmla="*/ 745677 h 745767"/>
                <a:gd name="connsiteX2" fmla="*/ 333362 w 683280"/>
                <a:gd name="connsiteY2" fmla="*/ 745767 h 745767"/>
                <a:gd name="connsiteX3" fmla="*/ 43901 w 683280"/>
                <a:gd name="connsiteY3" fmla="*/ 568056 h 745767"/>
                <a:gd name="connsiteX4" fmla="*/ 68406 w 683280"/>
                <a:gd name="connsiteY4" fmla="*/ 476071 h 745767"/>
                <a:gd name="connsiteX5" fmla="*/ 675949 w 683280"/>
                <a:gd name="connsiteY5" fmla="*/ 152400 h 745767"/>
                <a:gd name="connsiteX6" fmla="*/ 392256 w 683280"/>
                <a:gd name="connsiteY6" fmla="*/ 212725 h 745767"/>
                <a:gd name="connsiteX7" fmla="*/ 204931 w 683280"/>
                <a:gd name="connsiteY7" fmla="*/ 0 h 745767"/>
                <a:gd name="connsiteX0" fmla="*/ 480518 w 757692"/>
                <a:gd name="connsiteY0" fmla="*/ 745677 h 745767"/>
                <a:gd name="connsiteX1" fmla="*/ 480518 w 757692"/>
                <a:gd name="connsiteY1" fmla="*/ 745677 h 745767"/>
                <a:gd name="connsiteX2" fmla="*/ 298380 w 757692"/>
                <a:gd name="connsiteY2" fmla="*/ 745767 h 745767"/>
                <a:gd name="connsiteX3" fmla="*/ 8919 w 757692"/>
                <a:gd name="connsiteY3" fmla="*/ 568056 h 745767"/>
                <a:gd name="connsiteX4" fmla="*/ 716049 w 757692"/>
                <a:gd name="connsiteY4" fmla="*/ 260171 h 745767"/>
                <a:gd name="connsiteX5" fmla="*/ 640967 w 757692"/>
                <a:gd name="connsiteY5" fmla="*/ 152400 h 745767"/>
                <a:gd name="connsiteX6" fmla="*/ 357274 w 757692"/>
                <a:gd name="connsiteY6" fmla="*/ 212725 h 745767"/>
                <a:gd name="connsiteX7" fmla="*/ 169949 w 757692"/>
                <a:gd name="connsiteY7" fmla="*/ 0 h 745767"/>
                <a:gd name="connsiteX0" fmla="*/ 341314 w 597660"/>
                <a:gd name="connsiteY0" fmla="*/ 745677 h 745767"/>
                <a:gd name="connsiteX1" fmla="*/ 341314 w 597660"/>
                <a:gd name="connsiteY1" fmla="*/ 745677 h 745767"/>
                <a:gd name="connsiteX2" fmla="*/ 159176 w 597660"/>
                <a:gd name="connsiteY2" fmla="*/ 745767 h 745767"/>
                <a:gd name="connsiteX3" fmla="*/ 158640 w 597660"/>
                <a:gd name="connsiteY3" fmla="*/ 495031 h 745767"/>
                <a:gd name="connsiteX4" fmla="*/ 576845 w 597660"/>
                <a:gd name="connsiteY4" fmla="*/ 260171 h 745767"/>
                <a:gd name="connsiteX5" fmla="*/ 501763 w 597660"/>
                <a:gd name="connsiteY5" fmla="*/ 152400 h 745767"/>
                <a:gd name="connsiteX6" fmla="*/ 218070 w 597660"/>
                <a:gd name="connsiteY6" fmla="*/ 212725 h 745767"/>
                <a:gd name="connsiteX7" fmla="*/ 30745 w 597660"/>
                <a:gd name="connsiteY7" fmla="*/ 0 h 745767"/>
                <a:gd name="connsiteX0" fmla="*/ 341314 w 597660"/>
                <a:gd name="connsiteY0" fmla="*/ 745677 h 745767"/>
                <a:gd name="connsiteX1" fmla="*/ 341314 w 597660"/>
                <a:gd name="connsiteY1" fmla="*/ 745677 h 745767"/>
                <a:gd name="connsiteX2" fmla="*/ 159176 w 597660"/>
                <a:gd name="connsiteY2" fmla="*/ 745767 h 745767"/>
                <a:gd name="connsiteX3" fmla="*/ 158640 w 597660"/>
                <a:gd name="connsiteY3" fmla="*/ 495031 h 745767"/>
                <a:gd name="connsiteX4" fmla="*/ 576845 w 597660"/>
                <a:gd name="connsiteY4" fmla="*/ 260171 h 745767"/>
                <a:gd name="connsiteX5" fmla="*/ 501763 w 597660"/>
                <a:gd name="connsiteY5" fmla="*/ 152400 h 745767"/>
                <a:gd name="connsiteX6" fmla="*/ 218070 w 597660"/>
                <a:gd name="connsiteY6" fmla="*/ 212725 h 745767"/>
                <a:gd name="connsiteX7" fmla="*/ 30745 w 597660"/>
                <a:gd name="connsiteY7" fmla="*/ 0 h 745767"/>
                <a:gd name="connsiteX0" fmla="*/ 341314 w 597660"/>
                <a:gd name="connsiteY0" fmla="*/ 745677 h 745767"/>
                <a:gd name="connsiteX1" fmla="*/ 341314 w 597660"/>
                <a:gd name="connsiteY1" fmla="*/ 745677 h 745767"/>
                <a:gd name="connsiteX2" fmla="*/ 159176 w 597660"/>
                <a:gd name="connsiteY2" fmla="*/ 745767 h 745767"/>
                <a:gd name="connsiteX3" fmla="*/ 158640 w 597660"/>
                <a:gd name="connsiteY3" fmla="*/ 495031 h 745767"/>
                <a:gd name="connsiteX4" fmla="*/ 576845 w 597660"/>
                <a:gd name="connsiteY4" fmla="*/ 260171 h 745767"/>
                <a:gd name="connsiteX5" fmla="*/ 501763 w 597660"/>
                <a:gd name="connsiteY5" fmla="*/ 152400 h 745767"/>
                <a:gd name="connsiteX6" fmla="*/ 218070 w 597660"/>
                <a:gd name="connsiteY6" fmla="*/ 212725 h 745767"/>
                <a:gd name="connsiteX7" fmla="*/ 30745 w 597660"/>
                <a:gd name="connsiteY7" fmla="*/ 0 h 745767"/>
                <a:gd name="connsiteX0" fmla="*/ 341314 w 597660"/>
                <a:gd name="connsiteY0" fmla="*/ 745677 h 745767"/>
                <a:gd name="connsiteX1" fmla="*/ 341314 w 597660"/>
                <a:gd name="connsiteY1" fmla="*/ 745677 h 745767"/>
                <a:gd name="connsiteX2" fmla="*/ 159176 w 597660"/>
                <a:gd name="connsiteY2" fmla="*/ 745767 h 745767"/>
                <a:gd name="connsiteX3" fmla="*/ 158640 w 597660"/>
                <a:gd name="connsiteY3" fmla="*/ 383906 h 745767"/>
                <a:gd name="connsiteX4" fmla="*/ 576845 w 597660"/>
                <a:gd name="connsiteY4" fmla="*/ 260171 h 745767"/>
                <a:gd name="connsiteX5" fmla="*/ 501763 w 597660"/>
                <a:gd name="connsiteY5" fmla="*/ 152400 h 745767"/>
                <a:gd name="connsiteX6" fmla="*/ 218070 w 597660"/>
                <a:gd name="connsiteY6" fmla="*/ 212725 h 745767"/>
                <a:gd name="connsiteX7" fmla="*/ 30745 w 597660"/>
                <a:gd name="connsiteY7" fmla="*/ 0 h 745767"/>
                <a:gd name="connsiteX0" fmla="*/ 341314 w 503052"/>
                <a:gd name="connsiteY0" fmla="*/ 745677 h 745767"/>
                <a:gd name="connsiteX1" fmla="*/ 341314 w 503052"/>
                <a:gd name="connsiteY1" fmla="*/ 745677 h 745767"/>
                <a:gd name="connsiteX2" fmla="*/ 159176 w 503052"/>
                <a:gd name="connsiteY2" fmla="*/ 745767 h 745767"/>
                <a:gd name="connsiteX3" fmla="*/ 158640 w 503052"/>
                <a:gd name="connsiteY3" fmla="*/ 383906 h 745767"/>
                <a:gd name="connsiteX4" fmla="*/ 316495 w 503052"/>
                <a:gd name="connsiteY4" fmla="*/ 301446 h 745767"/>
                <a:gd name="connsiteX5" fmla="*/ 501763 w 503052"/>
                <a:gd name="connsiteY5" fmla="*/ 152400 h 745767"/>
                <a:gd name="connsiteX6" fmla="*/ 218070 w 503052"/>
                <a:gd name="connsiteY6" fmla="*/ 212725 h 745767"/>
                <a:gd name="connsiteX7" fmla="*/ 30745 w 503052"/>
                <a:gd name="connsiteY7" fmla="*/ 0 h 745767"/>
                <a:gd name="connsiteX0" fmla="*/ 341314 w 503052"/>
                <a:gd name="connsiteY0" fmla="*/ 745677 h 745767"/>
                <a:gd name="connsiteX1" fmla="*/ 341314 w 503052"/>
                <a:gd name="connsiteY1" fmla="*/ 745677 h 745767"/>
                <a:gd name="connsiteX2" fmla="*/ 159176 w 503052"/>
                <a:gd name="connsiteY2" fmla="*/ 745767 h 745767"/>
                <a:gd name="connsiteX3" fmla="*/ 158640 w 503052"/>
                <a:gd name="connsiteY3" fmla="*/ 383906 h 745767"/>
                <a:gd name="connsiteX4" fmla="*/ 316495 w 503052"/>
                <a:gd name="connsiteY4" fmla="*/ 301446 h 745767"/>
                <a:gd name="connsiteX5" fmla="*/ 501763 w 503052"/>
                <a:gd name="connsiteY5" fmla="*/ 152400 h 745767"/>
                <a:gd name="connsiteX6" fmla="*/ 218070 w 503052"/>
                <a:gd name="connsiteY6" fmla="*/ 212725 h 745767"/>
                <a:gd name="connsiteX7" fmla="*/ 30745 w 503052"/>
                <a:gd name="connsiteY7" fmla="*/ 0 h 745767"/>
                <a:gd name="connsiteX0" fmla="*/ 341314 w 503052"/>
                <a:gd name="connsiteY0" fmla="*/ 745677 h 745767"/>
                <a:gd name="connsiteX1" fmla="*/ 341314 w 503052"/>
                <a:gd name="connsiteY1" fmla="*/ 745677 h 745767"/>
                <a:gd name="connsiteX2" fmla="*/ 159176 w 503052"/>
                <a:gd name="connsiteY2" fmla="*/ 745767 h 745767"/>
                <a:gd name="connsiteX3" fmla="*/ 158640 w 503052"/>
                <a:gd name="connsiteY3" fmla="*/ 383906 h 745767"/>
                <a:gd name="connsiteX4" fmla="*/ 316495 w 503052"/>
                <a:gd name="connsiteY4" fmla="*/ 301446 h 745767"/>
                <a:gd name="connsiteX5" fmla="*/ 501763 w 503052"/>
                <a:gd name="connsiteY5" fmla="*/ 152400 h 745767"/>
                <a:gd name="connsiteX6" fmla="*/ 218070 w 503052"/>
                <a:gd name="connsiteY6" fmla="*/ 212725 h 745767"/>
                <a:gd name="connsiteX7" fmla="*/ 30745 w 503052"/>
                <a:gd name="connsiteY7" fmla="*/ 0 h 745767"/>
                <a:gd name="connsiteX0" fmla="*/ 336909 w 336909"/>
                <a:gd name="connsiteY0" fmla="*/ 745677 h 745767"/>
                <a:gd name="connsiteX1" fmla="*/ 336909 w 336909"/>
                <a:gd name="connsiteY1" fmla="*/ 745677 h 745767"/>
                <a:gd name="connsiteX2" fmla="*/ 154771 w 336909"/>
                <a:gd name="connsiteY2" fmla="*/ 745767 h 745767"/>
                <a:gd name="connsiteX3" fmla="*/ 154235 w 336909"/>
                <a:gd name="connsiteY3" fmla="*/ 383906 h 745767"/>
                <a:gd name="connsiteX4" fmla="*/ 312090 w 336909"/>
                <a:gd name="connsiteY4" fmla="*/ 301446 h 745767"/>
                <a:gd name="connsiteX5" fmla="*/ 167158 w 336909"/>
                <a:gd name="connsiteY5" fmla="*/ 263525 h 745767"/>
                <a:gd name="connsiteX6" fmla="*/ 213665 w 336909"/>
                <a:gd name="connsiteY6" fmla="*/ 212725 h 745767"/>
                <a:gd name="connsiteX7" fmla="*/ 26340 w 336909"/>
                <a:gd name="connsiteY7" fmla="*/ 0 h 745767"/>
                <a:gd name="connsiteX0" fmla="*/ 329330 w 350827"/>
                <a:gd name="connsiteY0" fmla="*/ 745677 h 745767"/>
                <a:gd name="connsiteX1" fmla="*/ 329330 w 350827"/>
                <a:gd name="connsiteY1" fmla="*/ 745677 h 745767"/>
                <a:gd name="connsiteX2" fmla="*/ 147192 w 350827"/>
                <a:gd name="connsiteY2" fmla="*/ 745767 h 745767"/>
                <a:gd name="connsiteX3" fmla="*/ 146656 w 350827"/>
                <a:gd name="connsiteY3" fmla="*/ 383906 h 745767"/>
                <a:gd name="connsiteX4" fmla="*/ 304511 w 350827"/>
                <a:gd name="connsiteY4" fmla="*/ 301446 h 745767"/>
                <a:gd name="connsiteX5" fmla="*/ 159579 w 350827"/>
                <a:gd name="connsiteY5" fmla="*/ 263525 h 745767"/>
                <a:gd name="connsiteX6" fmla="*/ 348961 w 350827"/>
                <a:gd name="connsiteY6" fmla="*/ 200025 h 745767"/>
                <a:gd name="connsiteX7" fmla="*/ 18761 w 350827"/>
                <a:gd name="connsiteY7" fmla="*/ 0 h 745767"/>
                <a:gd name="connsiteX0" fmla="*/ 182674 w 202450"/>
                <a:gd name="connsiteY0" fmla="*/ 694877 h 694967"/>
                <a:gd name="connsiteX1" fmla="*/ 182674 w 202450"/>
                <a:gd name="connsiteY1" fmla="*/ 694877 h 694967"/>
                <a:gd name="connsiteX2" fmla="*/ 536 w 202450"/>
                <a:gd name="connsiteY2" fmla="*/ 694967 h 694967"/>
                <a:gd name="connsiteX3" fmla="*/ 0 w 202450"/>
                <a:gd name="connsiteY3" fmla="*/ 333106 h 694967"/>
                <a:gd name="connsiteX4" fmla="*/ 157855 w 202450"/>
                <a:gd name="connsiteY4" fmla="*/ 250646 h 694967"/>
                <a:gd name="connsiteX5" fmla="*/ 12923 w 202450"/>
                <a:gd name="connsiteY5" fmla="*/ 212725 h 694967"/>
                <a:gd name="connsiteX6" fmla="*/ 202305 w 202450"/>
                <a:gd name="connsiteY6" fmla="*/ 149225 h 694967"/>
                <a:gd name="connsiteX7" fmla="*/ 56255 w 202450"/>
                <a:gd name="connsiteY7" fmla="*/ 0 h 694967"/>
                <a:gd name="connsiteX0" fmla="*/ 306426 w 328264"/>
                <a:gd name="connsiteY0" fmla="*/ 694877 h 694967"/>
                <a:gd name="connsiteX1" fmla="*/ 306426 w 328264"/>
                <a:gd name="connsiteY1" fmla="*/ 694877 h 694967"/>
                <a:gd name="connsiteX2" fmla="*/ 124288 w 328264"/>
                <a:gd name="connsiteY2" fmla="*/ 694967 h 694967"/>
                <a:gd name="connsiteX3" fmla="*/ 123752 w 328264"/>
                <a:gd name="connsiteY3" fmla="*/ 333106 h 694967"/>
                <a:gd name="connsiteX4" fmla="*/ 281607 w 328264"/>
                <a:gd name="connsiteY4" fmla="*/ 250646 h 694967"/>
                <a:gd name="connsiteX5" fmla="*/ 150 w 328264"/>
                <a:gd name="connsiteY5" fmla="*/ 206375 h 694967"/>
                <a:gd name="connsiteX6" fmla="*/ 326057 w 328264"/>
                <a:gd name="connsiteY6" fmla="*/ 149225 h 694967"/>
                <a:gd name="connsiteX7" fmla="*/ 180007 w 328264"/>
                <a:gd name="connsiteY7" fmla="*/ 0 h 694967"/>
                <a:gd name="connsiteX0" fmla="*/ 307495 w 329333"/>
                <a:gd name="connsiteY0" fmla="*/ 694877 h 694967"/>
                <a:gd name="connsiteX1" fmla="*/ 307495 w 329333"/>
                <a:gd name="connsiteY1" fmla="*/ 694877 h 694967"/>
                <a:gd name="connsiteX2" fmla="*/ 125357 w 329333"/>
                <a:gd name="connsiteY2" fmla="*/ 694967 h 694967"/>
                <a:gd name="connsiteX3" fmla="*/ 124821 w 329333"/>
                <a:gd name="connsiteY3" fmla="*/ 333106 h 694967"/>
                <a:gd name="connsiteX4" fmla="*/ 212826 w 329333"/>
                <a:gd name="connsiteY4" fmla="*/ 260171 h 694967"/>
                <a:gd name="connsiteX5" fmla="*/ 1219 w 329333"/>
                <a:gd name="connsiteY5" fmla="*/ 206375 h 694967"/>
                <a:gd name="connsiteX6" fmla="*/ 327126 w 329333"/>
                <a:gd name="connsiteY6" fmla="*/ 149225 h 694967"/>
                <a:gd name="connsiteX7" fmla="*/ 181076 w 329333"/>
                <a:gd name="connsiteY7" fmla="*/ 0 h 694967"/>
                <a:gd name="connsiteX0" fmla="*/ 247527 w 268187"/>
                <a:gd name="connsiteY0" fmla="*/ 694877 h 694967"/>
                <a:gd name="connsiteX1" fmla="*/ 247527 w 268187"/>
                <a:gd name="connsiteY1" fmla="*/ 694877 h 694967"/>
                <a:gd name="connsiteX2" fmla="*/ 65389 w 268187"/>
                <a:gd name="connsiteY2" fmla="*/ 694967 h 694967"/>
                <a:gd name="connsiteX3" fmla="*/ 64853 w 268187"/>
                <a:gd name="connsiteY3" fmla="*/ 333106 h 694967"/>
                <a:gd name="connsiteX4" fmla="*/ 152858 w 268187"/>
                <a:gd name="connsiteY4" fmla="*/ 260171 h 694967"/>
                <a:gd name="connsiteX5" fmla="*/ 1576 w 268187"/>
                <a:gd name="connsiteY5" fmla="*/ 203200 h 694967"/>
                <a:gd name="connsiteX6" fmla="*/ 267158 w 268187"/>
                <a:gd name="connsiteY6" fmla="*/ 149225 h 694967"/>
                <a:gd name="connsiteX7" fmla="*/ 121108 w 268187"/>
                <a:gd name="connsiteY7" fmla="*/ 0 h 694967"/>
                <a:gd name="connsiteX0" fmla="*/ 246092 w 246092"/>
                <a:gd name="connsiteY0" fmla="*/ 694877 h 694967"/>
                <a:gd name="connsiteX1" fmla="*/ 246092 w 246092"/>
                <a:gd name="connsiteY1" fmla="*/ 694877 h 694967"/>
                <a:gd name="connsiteX2" fmla="*/ 63954 w 246092"/>
                <a:gd name="connsiteY2" fmla="*/ 694967 h 694967"/>
                <a:gd name="connsiteX3" fmla="*/ 63418 w 246092"/>
                <a:gd name="connsiteY3" fmla="*/ 333106 h 694967"/>
                <a:gd name="connsiteX4" fmla="*/ 151423 w 246092"/>
                <a:gd name="connsiteY4" fmla="*/ 260171 h 694967"/>
                <a:gd name="connsiteX5" fmla="*/ 141 w 246092"/>
                <a:gd name="connsiteY5" fmla="*/ 203200 h 694967"/>
                <a:gd name="connsiteX6" fmla="*/ 183173 w 246092"/>
                <a:gd name="connsiteY6" fmla="*/ 165100 h 694967"/>
                <a:gd name="connsiteX7" fmla="*/ 119673 w 246092"/>
                <a:gd name="connsiteY7" fmla="*/ 0 h 694967"/>
                <a:gd name="connsiteX0" fmla="*/ 246092 w 246092"/>
                <a:gd name="connsiteY0" fmla="*/ 653602 h 653692"/>
                <a:gd name="connsiteX1" fmla="*/ 246092 w 246092"/>
                <a:gd name="connsiteY1" fmla="*/ 653602 h 653692"/>
                <a:gd name="connsiteX2" fmla="*/ 63954 w 246092"/>
                <a:gd name="connsiteY2" fmla="*/ 653692 h 653692"/>
                <a:gd name="connsiteX3" fmla="*/ 63418 w 246092"/>
                <a:gd name="connsiteY3" fmla="*/ 291831 h 653692"/>
                <a:gd name="connsiteX4" fmla="*/ 151423 w 246092"/>
                <a:gd name="connsiteY4" fmla="*/ 218896 h 653692"/>
                <a:gd name="connsiteX5" fmla="*/ 141 w 246092"/>
                <a:gd name="connsiteY5" fmla="*/ 161925 h 653692"/>
                <a:gd name="connsiteX6" fmla="*/ 183173 w 246092"/>
                <a:gd name="connsiteY6" fmla="*/ 123825 h 653692"/>
                <a:gd name="connsiteX7" fmla="*/ 40298 w 246092"/>
                <a:gd name="connsiteY7" fmla="*/ 0 h 653692"/>
                <a:gd name="connsiteX0" fmla="*/ 246092 w 246092"/>
                <a:gd name="connsiteY0" fmla="*/ 653602 h 653692"/>
                <a:gd name="connsiteX1" fmla="*/ 246092 w 246092"/>
                <a:gd name="connsiteY1" fmla="*/ 653602 h 653692"/>
                <a:gd name="connsiteX2" fmla="*/ 63954 w 246092"/>
                <a:gd name="connsiteY2" fmla="*/ 653692 h 653692"/>
                <a:gd name="connsiteX3" fmla="*/ 63418 w 246092"/>
                <a:gd name="connsiteY3" fmla="*/ 291831 h 653692"/>
                <a:gd name="connsiteX4" fmla="*/ 151423 w 246092"/>
                <a:gd name="connsiteY4" fmla="*/ 218896 h 653692"/>
                <a:gd name="connsiteX5" fmla="*/ 141 w 246092"/>
                <a:gd name="connsiteY5" fmla="*/ 161925 h 653692"/>
                <a:gd name="connsiteX6" fmla="*/ 183173 w 246092"/>
                <a:gd name="connsiteY6" fmla="*/ 123825 h 653692"/>
                <a:gd name="connsiteX7" fmla="*/ 40298 w 246092"/>
                <a:gd name="connsiteY7" fmla="*/ 0 h 653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6092" h="653692">
                  <a:moveTo>
                    <a:pt x="246092" y="653602"/>
                  </a:moveTo>
                  <a:lnTo>
                    <a:pt x="246092" y="653602"/>
                  </a:lnTo>
                  <a:lnTo>
                    <a:pt x="63954" y="653692"/>
                  </a:lnTo>
                  <a:cubicBezTo>
                    <a:pt x="65693" y="516337"/>
                    <a:pt x="66861" y="482286"/>
                    <a:pt x="63418" y="291831"/>
                  </a:cubicBezTo>
                  <a:cubicBezTo>
                    <a:pt x="89638" y="217778"/>
                    <a:pt x="161969" y="240547"/>
                    <a:pt x="151423" y="218896"/>
                  </a:cubicBezTo>
                  <a:cubicBezTo>
                    <a:pt x="140877" y="197245"/>
                    <a:pt x="-5151" y="177770"/>
                    <a:pt x="141" y="161925"/>
                  </a:cubicBezTo>
                  <a:cubicBezTo>
                    <a:pt x="5433" y="146080"/>
                    <a:pt x="176480" y="150812"/>
                    <a:pt x="183173" y="123825"/>
                  </a:cubicBezTo>
                  <a:cubicBezTo>
                    <a:pt x="189866" y="96838"/>
                    <a:pt x="-102577" y="122767"/>
                    <a:pt x="40298" y="0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96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1249055" y="2660911"/>
            <a:ext cx="2051773" cy="854951"/>
            <a:chOff x="1468191" y="2730233"/>
            <a:chExt cx="2055573" cy="856534"/>
          </a:xfrm>
        </p:grpSpPr>
        <p:sp>
          <p:nvSpPr>
            <p:cNvPr id="9" name="Rectangle 8"/>
            <p:cNvSpPr/>
            <p:nvPr/>
          </p:nvSpPr>
          <p:spPr>
            <a:xfrm>
              <a:off x="1468191" y="3181083"/>
              <a:ext cx="1809482" cy="40568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271" tIns="45635" rIns="91271" bIns="45635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996" b="0">
                  <a:solidFill>
                    <a:schemeClr val="tx1"/>
                  </a:solidFill>
                </a:rPr>
                <a:t>Transmitter</a:t>
              </a:r>
              <a:endParaRPr lang="en-US" sz="1996" b="0" dirty="0">
                <a:solidFill>
                  <a:schemeClr val="tx1"/>
                </a:solidFill>
              </a:endParaRPr>
            </a:p>
          </p:txBody>
        </p:sp>
        <p:sp>
          <p:nvSpPr>
            <p:cNvPr id="10" name="Freeform 9"/>
            <p:cNvSpPr/>
            <p:nvPr/>
          </p:nvSpPr>
          <p:spPr>
            <a:xfrm flipH="1">
              <a:off x="3277672" y="2730233"/>
              <a:ext cx="246092" cy="653692"/>
            </a:xfrm>
            <a:custGeom>
              <a:avLst/>
              <a:gdLst>
                <a:gd name="connsiteX0" fmla="*/ 643944 w 643944"/>
                <a:gd name="connsiteY0" fmla="*/ 0 h 32198"/>
                <a:gd name="connsiteX1" fmla="*/ 643944 w 643944"/>
                <a:gd name="connsiteY1" fmla="*/ 0 h 32198"/>
                <a:gd name="connsiteX2" fmla="*/ 560231 w 643944"/>
                <a:gd name="connsiteY2" fmla="*/ 6440 h 32198"/>
                <a:gd name="connsiteX3" fmla="*/ 521595 w 643944"/>
                <a:gd name="connsiteY3" fmla="*/ 12879 h 32198"/>
                <a:gd name="connsiteX4" fmla="*/ 457200 w 643944"/>
                <a:gd name="connsiteY4" fmla="*/ 19319 h 32198"/>
                <a:gd name="connsiteX5" fmla="*/ 309093 w 643944"/>
                <a:gd name="connsiteY5" fmla="*/ 32198 h 32198"/>
                <a:gd name="connsiteX6" fmla="*/ 0 w 643944"/>
                <a:gd name="connsiteY6" fmla="*/ 32198 h 32198"/>
                <a:gd name="connsiteX7" fmla="*/ 0 w 643944"/>
                <a:gd name="connsiteY7" fmla="*/ 32198 h 32198"/>
                <a:gd name="connsiteX0" fmla="*/ 643944 w 643944"/>
                <a:gd name="connsiteY0" fmla="*/ 278246 h 310444"/>
                <a:gd name="connsiteX1" fmla="*/ 643944 w 643944"/>
                <a:gd name="connsiteY1" fmla="*/ 278246 h 310444"/>
                <a:gd name="connsiteX2" fmla="*/ 560231 w 643944"/>
                <a:gd name="connsiteY2" fmla="*/ 284686 h 310444"/>
                <a:gd name="connsiteX3" fmla="*/ 521595 w 643944"/>
                <a:gd name="connsiteY3" fmla="*/ 291125 h 310444"/>
                <a:gd name="connsiteX4" fmla="*/ 457200 w 643944"/>
                <a:gd name="connsiteY4" fmla="*/ 297565 h 310444"/>
                <a:gd name="connsiteX5" fmla="*/ 309093 w 643944"/>
                <a:gd name="connsiteY5" fmla="*/ 310444 h 310444"/>
                <a:gd name="connsiteX6" fmla="*/ 0 w 643944"/>
                <a:gd name="connsiteY6" fmla="*/ 310444 h 310444"/>
                <a:gd name="connsiteX7" fmla="*/ 0 w 643944"/>
                <a:gd name="connsiteY7" fmla="*/ 310444 h 310444"/>
                <a:gd name="connsiteX0" fmla="*/ 644001 w 644001"/>
                <a:gd name="connsiteY0" fmla="*/ 745677 h 835495"/>
                <a:gd name="connsiteX1" fmla="*/ 644001 w 644001"/>
                <a:gd name="connsiteY1" fmla="*/ 745677 h 835495"/>
                <a:gd name="connsiteX2" fmla="*/ 560288 w 644001"/>
                <a:gd name="connsiteY2" fmla="*/ 752117 h 835495"/>
                <a:gd name="connsiteX3" fmla="*/ 521652 w 644001"/>
                <a:gd name="connsiteY3" fmla="*/ 758556 h 835495"/>
                <a:gd name="connsiteX4" fmla="*/ 457257 w 644001"/>
                <a:gd name="connsiteY4" fmla="*/ 764996 h 835495"/>
                <a:gd name="connsiteX5" fmla="*/ 309150 w 644001"/>
                <a:gd name="connsiteY5" fmla="*/ 777875 h 835495"/>
                <a:gd name="connsiteX6" fmla="*/ 57 w 644001"/>
                <a:gd name="connsiteY6" fmla="*/ 777875 h 835495"/>
                <a:gd name="connsiteX7" fmla="*/ 333432 w 644001"/>
                <a:gd name="connsiteY7" fmla="*/ 0 h 835495"/>
                <a:gd name="connsiteX0" fmla="*/ 356789 w 356789"/>
                <a:gd name="connsiteY0" fmla="*/ 745677 h 802765"/>
                <a:gd name="connsiteX1" fmla="*/ 356789 w 356789"/>
                <a:gd name="connsiteY1" fmla="*/ 745677 h 802765"/>
                <a:gd name="connsiteX2" fmla="*/ 273076 w 356789"/>
                <a:gd name="connsiteY2" fmla="*/ 752117 h 802765"/>
                <a:gd name="connsiteX3" fmla="*/ 234440 w 356789"/>
                <a:gd name="connsiteY3" fmla="*/ 758556 h 802765"/>
                <a:gd name="connsiteX4" fmla="*/ 170045 w 356789"/>
                <a:gd name="connsiteY4" fmla="*/ 764996 h 802765"/>
                <a:gd name="connsiteX5" fmla="*/ 21938 w 356789"/>
                <a:gd name="connsiteY5" fmla="*/ 777875 h 802765"/>
                <a:gd name="connsiteX6" fmla="*/ 55745 w 356789"/>
                <a:gd name="connsiteY6" fmla="*/ 400050 h 802765"/>
                <a:gd name="connsiteX7" fmla="*/ 46220 w 356789"/>
                <a:gd name="connsiteY7" fmla="*/ 0 h 802765"/>
                <a:gd name="connsiteX0" fmla="*/ 362915 w 362915"/>
                <a:gd name="connsiteY0" fmla="*/ 745677 h 791462"/>
                <a:gd name="connsiteX1" fmla="*/ 362915 w 362915"/>
                <a:gd name="connsiteY1" fmla="*/ 745677 h 791462"/>
                <a:gd name="connsiteX2" fmla="*/ 279202 w 362915"/>
                <a:gd name="connsiteY2" fmla="*/ 752117 h 791462"/>
                <a:gd name="connsiteX3" fmla="*/ 240566 w 362915"/>
                <a:gd name="connsiteY3" fmla="*/ 758556 h 791462"/>
                <a:gd name="connsiteX4" fmla="*/ 176171 w 362915"/>
                <a:gd name="connsiteY4" fmla="*/ 764996 h 791462"/>
                <a:gd name="connsiteX5" fmla="*/ 196339 w 362915"/>
                <a:gd name="connsiteY5" fmla="*/ 387350 h 791462"/>
                <a:gd name="connsiteX6" fmla="*/ 61871 w 362915"/>
                <a:gd name="connsiteY6" fmla="*/ 400050 h 791462"/>
                <a:gd name="connsiteX7" fmla="*/ 52346 w 362915"/>
                <a:gd name="connsiteY7" fmla="*/ 0 h 791462"/>
                <a:gd name="connsiteX0" fmla="*/ 447245 w 447245"/>
                <a:gd name="connsiteY0" fmla="*/ 745677 h 777726"/>
                <a:gd name="connsiteX1" fmla="*/ 447245 w 447245"/>
                <a:gd name="connsiteY1" fmla="*/ 745677 h 777726"/>
                <a:gd name="connsiteX2" fmla="*/ 363532 w 447245"/>
                <a:gd name="connsiteY2" fmla="*/ 752117 h 777726"/>
                <a:gd name="connsiteX3" fmla="*/ 324896 w 447245"/>
                <a:gd name="connsiteY3" fmla="*/ 758556 h 777726"/>
                <a:gd name="connsiteX4" fmla="*/ 151 w 447245"/>
                <a:gd name="connsiteY4" fmla="*/ 476071 h 777726"/>
                <a:gd name="connsiteX5" fmla="*/ 280669 w 447245"/>
                <a:gd name="connsiteY5" fmla="*/ 387350 h 777726"/>
                <a:gd name="connsiteX6" fmla="*/ 146201 w 447245"/>
                <a:gd name="connsiteY6" fmla="*/ 400050 h 777726"/>
                <a:gd name="connsiteX7" fmla="*/ 136676 w 447245"/>
                <a:gd name="connsiteY7" fmla="*/ 0 h 777726"/>
                <a:gd name="connsiteX0" fmla="*/ 503867 w 503867"/>
                <a:gd name="connsiteY0" fmla="*/ 745677 h 764186"/>
                <a:gd name="connsiteX1" fmla="*/ 503867 w 503867"/>
                <a:gd name="connsiteY1" fmla="*/ 745677 h 764186"/>
                <a:gd name="connsiteX2" fmla="*/ 420154 w 503867"/>
                <a:gd name="connsiteY2" fmla="*/ 752117 h 764186"/>
                <a:gd name="connsiteX3" fmla="*/ 32268 w 503867"/>
                <a:gd name="connsiteY3" fmla="*/ 568056 h 764186"/>
                <a:gd name="connsiteX4" fmla="*/ 56773 w 503867"/>
                <a:gd name="connsiteY4" fmla="*/ 476071 h 764186"/>
                <a:gd name="connsiteX5" fmla="*/ 337291 w 503867"/>
                <a:gd name="connsiteY5" fmla="*/ 387350 h 764186"/>
                <a:gd name="connsiteX6" fmla="*/ 202823 w 503867"/>
                <a:gd name="connsiteY6" fmla="*/ 400050 h 764186"/>
                <a:gd name="connsiteX7" fmla="*/ 193298 w 503867"/>
                <a:gd name="connsiteY7" fmla="*/ 0 h 764186"/>
                <a:gd name="connsiteX0" fmla="*/ 496126 w 496126"/>
                <a:gd name="connsiteY0" fmla="*/ 745677 h 764186"/>
                <a:gd name="connsiteX1" fmla="*/ 496126 w 496126"/>
                <a:gd name="connsiteY1" fmla="*/ 745677 h 764186"/>
                <a:gd name="connsiteX2" fmla="*/ 412413 w 496126"/>
                <a:gd name="connsiteY2" fmla="*/ 752117 h 764186"/>
                <a:gd name="connsiteX3" fmla="*/ 24527 w 496126"/>
                <a:gd name="connsiteY3" fmla="*/ 568056 h 764186"/>
                <a:gd name="connsiteX4" fmla="*/ 49032 w 496126"/>
                <a:gd name="connsiteY4" fmla="*/ 476071 h 764186"/>
                <a:gd name="connsiteX5" fmla="*/ 123175 w 496126"/>
                <a:gd name="connsiteY5" fmla="*/ 438150 h 764186"/>
                <a:gd name="connsiteX6" fmla="*/ 195082 w 496126"/>
                <a:gd name="connsiteY6" fmla="*/ 400050 h 764186"/>
                <a:gd name="connsiteX7" fmla="*/ 185557 w 496126"/>
                <a:gd name="connsiteY7" fmla="*/ 0 h 764186"/>
                <a:gd name="connsiteX0" fmla="*/ 496126 w 496126"/>
                <a:gd name="connsiteY0" fmla="*/ 745677 h 764186"/>
                <a:gd name="connsiteX1" fmla="*/ 496126 w 496126"/>
                <a:gd name="connsiteY1" fmla="*/ 745677 h 764186"/>
                <a:gd name="connsiteX2" fmla="*/ 412413 w 496126"/>
                <a:gd name="connsiteY2" fmla="*/ 752117 h 764186"/>
                <a:gd name="connsiteX3" fmla="*/ 24527 w 496126"/>
                <a:gd name="connsiteY3" fmla="*/ 568056 h 764186"/>
                <a:gd name="connsiteX4" fmla="*/ 49032 w 496126"/>
                <a:gd name="connsiteY4" fmla="*/ 476071 h 764186"/>
                <a:gd name="connsiteX5" fmla="*/ 123175 w 496126"/>
                <a:gd name="connsiteY5" fmla="*/ 438150 h 764186"/>
                <a:gd name="connsiteX6" fmla="*/ 372882 w 496126"/>
                <a:gd name="connsiteY6" fmla="*/ 212725 h 764186"/>
                <a:gd name="connsiteX7" fmla="*/ 185557 w 496126"/>
                <a:gd name="connsiteY7" fmla="*/ 0 h 764186"/>
                <a:gd name="connsiteX0" fmla="*/ 489160 w 489160"/>
                <a:gd name="connsiteY0" fmla="*/ 745677 h 763985"/>
                <a:gd name="connsiteX1" fmla="*/ 489160 w 489160"/>
                <a:gd name="connsiteY1" fmla="*/ 745677 h 763985"/>
                <a:gd name="connsiteX2" fmla="*/ 310197 w 489160"/>
                <a:gd name="connsiteY2" fmla="*/ 752117 h 763985"/>
                <a:gd name="connsiteX3" fmla="*/ 17561 w 489160"/>
                <a:gd name="connsiteY3" fmla="*/ 568056 h 763985"/>
                <a:gd name="connsiteX4" fmla="*/ 42066 w 489160"/>
                <a:gd name="connsiteY4" fmla="*/ 476071 h 763985"/>
                <a:gd name="connsiteX5" fmla="*/ 116209 w 489160"/>
                <a:gd name="connsiteY5" fmla="*/ 438150 h 763985"/>
                <a:gd name="connsiteX6" fmla="*/ 365916 w 489160"/>
                <a:gd name="connsiteY6" fmla="*/ 212725 h 763985"/>
                <a:gd name="connsiteX7" fmla="*/ 178591 w 489160"/>
                <a:gd name="connsiteY7" fmla="*/ 0 h 763985"/>
                <a:gd name="connsiteX0" fmla="*/ 489160 w 489160"/>
                <a:gd name="connsiteY0" fmla="*/ 745677 h 752228"/>
                <a:gd name="connsiteX1" fmla="*/ 489160 w 489160"/>
                <a:gd name="connsiteY1" fmla="*/ 745677 h 752228"/>
                <a:gd name="connsiteX2" fmla="*/ 310197 w 489160"/>
                <a:gd name="connsiteY2" fmla="*/ 752117 h 752228"/>
                <a:gd name="connsiteX3" fmla="*/ 17561 w 489160"/>
                <a:gd name="connsiteY3" fmla="*/ 568056 h 752228"/>
                <a:gd name="connsiteX4" fmla="*/ 42066 w 489160"/>
                <a:gd name="connsiteY4" fmla="*/ 476071 h 752228"/>
                <a:gd name="connsiteX5" fmla="*/ 116209 w 489160"/>
                <a:gd name="connsiteY5" fmla="*/ 438150 h 752228"/>
                <a:gd name="connsiteX6" fmla="*/ 365916 w 489160"/>
                <a:gd name="connsiteY6" fmla="*/ 212725 h 752228"/>
                <a:gd name="connsiteX7" fmla="*/ 178591 w 489160"/>
                <a:gd name="connsiteY7" fmla="*/ 0 h 752228"/>
                <a:gd name="connsiteX0" fmla="*/ 488929 w 488929"/>
                <a:gd name="connsiteY0" fmla="*/ 745677 h 746204"/>
                <a:gd name="connsiteX1" fmla="*/ 488929 w 488929"/>
                <a:gd name="connsiteY1" fmla="*/ 745677 h 746204"/>
                <a:gd name="connsiteX2" fmla="*/ 306791 w 488929"/>
                <a:gd name="connsiteY2" fmla="*/ 745767 h 746204"/>
                <a:gd name="connsiteX3" fmla="*/ 17330 w 488929"/>
                <a:gd name="connsiteY3" fmla="*/ 568056 h 746204"/>
                <a:gd name="connsiteX4" fmla="*/ 41835 w 488929"/>
                <a:gd name="connsiteY4" fmla="*/ 476071 h 746204"/>
                <a:gd name="connsiteX5" fmla="*/ 115978 w 488929"/>
                <a:gd name="connsiteY5" fmla="*/ 438150 h 746204"/>
                <a:gd name="connsiteX6" fmla="*/ 365685 w 488929"/>
                <a:gd name="connsiteY6" fmla="*/ 212725 h 746204"/>
                <a:gd name="connsiteX7" fmla="*/ 178360 w 488929"/>
                <a:gd name="connsiteY7" fmla="*/ 0 h 746204"/>
                <a:gd name="connsiteX0" fmla="*/ 488929 w 488929"/>
                <a:gd name="connsiteY0" fmla="*/ 745677 h 791967"/>
                <a:gd name="connsiteX1" fmla="*/ 488929 w 488929"/>
                <a:gd name="connsiteY1" fmla="*/ 745677 h 791967"/>
                <a:gd name="connsiteX2" fmla="*/ 306791 w 488929"/>
                <a:gd name="connsiteY2" fmla="*/ 745767 h 791967"/>
                <a:gd name="connsiteX3" fmla="*/ 17330 w 488929"/>
                <a:gd name="connsiteY3" fmla="*/ 568056 h 791967"/>
                <a:gd name="connsiteX4" fmla="*/ 41835 w 488929"/>
                <a:gd name="connsiteY4" fmla="*/ 476071 h 791967"/>
                <a:gd name="connsiteX5" fmla="*/ 115978 w 488929"/>
                <a:gd name="connsiteY5" fmla="*/ 438150 h 791967"/>
                <a:gd name="connsiteX6" fmla="*/ 365685 w 488929"/>
                <a:gd name="connsiteY6" fmla="*/ 212725 h 791967"/>
                <a:gd name="connsiteX7" fmla="*/ 178360 w 488929"/>
                <a:gd name="connsiteY7" fmla="*/ 0 h 791967"/>
                <a:gd name="connsiteX0" fmla="*/ 488929 w 488929"/>
                <a:gd name="connsiteY0" fmla="*/ 745677 h 745767"/>
                <a:gd name="connsiteX1" fmla="*/ 488929 w 488929"/>
                <a:gd name="connsiteY1" fmla="*/ 745677 h 745767"/>
                <a:gd name="connsiteX2" fmla="*/ 306791 w 488929"/>
                <a:gd name="connsiteY2" fmla="*/ 745767 h 745767"/>
                <a:gd name="connsiteX3" fmla="*/ 17330 w 488929"/>
                <a:gd name="connsiteY3" fmla="*/ 568056 h 745767"/>
                <a:gd name="connsiteX4" fmla="*/ 41835 w 488929"/>
                <a:gd name="connsiteY4" fmla="*/ 476071 h 745767"/>
                <a:gd name="connsiteX5" fmla="*/ 115978 w 488929"/>
                <a:gd name="connsiteY5" fmla="*/ 438150 h 745767"/>
                <a:gd name="connsiteX6" fmla="*/ 365685 w 488929"/>
                <a:gd name="connsiteY6" fmla="*/ 212725 h 745767"/>
                <a:gd name="connsiteX7" fmla="*/ 178360 w 488929"/>
                <a:gd name="connsiteY7" fmla="*/ 0 h 745767"/>
                <a:gd name="connsiteX0" fmla="*/ 515500 w 683280"/>
                <a:gd name="connsiteY0" fmla="*/ 745677 h 745767"/>
                <a:gd name="connsiteX1" fmla="*/ 515500 w 683280"/>
                <a:gd name="connsiteY1" fmla="*/ 745677 h 745767"/>
                <a:gd name="connsiteX2" fmla="*/ 333362 w 683280"/>
                <a:gd name="connsiteY2" fmla="*/ 745767 h 745767"/>
                <a:gd name="connsiteX3" fmla="*/ 43901 w 683280"/>
                <a:gd name="connsiteY3" fmla="*/ 568056 h 745767"/>
                <a:gd name="connsiteX4" fmla="*/ 68406 w 683280"/>
                <a:gd name="connsiteY4" fmla="*/ 476071 h 745767"/>
                <a:gd name="connsiteX5" fmla="*/ 675949 w 683280"/>
                <a:gd name="connsiteY5" fmla="*/ 152400 h 745767"/>
                <a:gd name="connsiteX6" fmla="*/ 392256 w 683280"/>
                <a:gd name="connsiteY6" fmla="*/ 212725 h 745767"/>
                <a:gd name="connsiteX7" fmla="*/ 204931 w 683280"/>
                <a:gd name="connsiteY7" fmla="*/ 0 h 745767"/>
                <a:gd name="connsiteX0" fmla="*/ 480518 w 757692"/>
                <a:gd name="connsiteY0" fmla="*/ 745677 h 745767"/>
                <a:gd name="connsiteX1" fmla="*/ 480518 w 757692"/>
                <a:gd name="connsiteY1" fmla="*/ 745677 h 745767"/>
                <a:gd name="connsiteX2" fmla="*/ 298380 w 757692"/>
                <a:gd name="connsiteY2" fmla="*/ 745767 h 745767"/>
                <a:gd name="connsiteX3" fmla="*/ 8919 w 757692"/>
                <a:gd name="connsiteY3" fmla="*/ 568056 h 745767"/>
                <a:gd name="connsiteX4" fmla="*/ 716049 w 757692"/>
                <a:gd name="connsiteY4" fmla="*/ 260171 h 745767"/>
                <a:gd name="connsiteX5" fmla="*/ 640967 w 757692"/>
                <a:gd name="connsiteY5" fmla="*/ 152400 h 745767"/>
                <a:gd name="connsiteX6" fmla="*/ 357274 w 757692"/>
                <a:gd name="connsiteY6" fmla="*/ 212725 h 745767"/>
                <a:gd name="connsiteX7" fmla="*/ 169949 w 757692"/>
                <a:gd name="connsiteY7" fmla="*/ 0 h 745767"/>
                <a:gd name="connsiteX0" fmla="*/ 341314 w 597660"/>
                <a:gd name="connsiteY0" fmla="*/ 745677 h 745767"/>
                <a:gd name="connsiteX1" fmla="*/ 341314 w 597660"/>
                <a:gd name="connsiteY1" fmla="*/ 745677 h 745767"/>
                <a:gd name="connsiteX2" fmla="*/ 159176 w 597660"/>
                <a:gd name="connsiteY2" fmla="*/ 745767 h 745767"/>
                <a:gd name="connsiteX3" fmla="*/ 158640 w 597660"/>
                <a:gd name="connsiteY3" fmla="*/ 495031 h 745767"/>
                <a:gd name="connsiteX4" fmla="*/ 576845 w 597660"/>
                <a:gd name="connsiteY4" fmla="*/ 260171 h 745767"/>
                <a:gd name="connsiteX5" fmla="*/ 501763 w 597660"/>
                <a:gd name="connsiteY5" fmla="*/ 152400 h 745767"/>
                <a:gd name="connsiteX6" fmla="*/ 218070 w 597660"/>
                <a:gd name="connsiteY6" fmla="*/ 212725 h 745767"/>
                <a:gd name="connsiteX7" fmla="*/ 30745 w 597660"/>
                <a:gd name="connsiteY7" fmla="*/ 0 h 745767"/>
                <a:gd name="connsiteX0" fmla="*/ 341314 w 597660"/>
                <a:gd name="connsiteY0" fmla="*/ 745677 h 745767"/>
                <a:gd name="connsiteX1" fmla="*/ 341314 w 597660"/>
                <a:gd name="connsiteY1" fmla="*/ 745677 h 745767"/>
                <a:gd name="connsiteX2" fmla="*/ 159176 w 597660"/>
                <a:gd name="connsiteY2" fmla="*/ 745767 h 745767"/>
                <a:gd name="connsiteX3" fmla="*/ 158640 w 597660"/>
                <a:gd name="connsiteY3" fmla="*/ 495031 h 745767"/>
                <a:gd name="connsiteX4" fmla="*/ 576845 w 597660"/>
                <a:gd name="connsiteY4" fmla="*/ 260171 h 745767"/>
                <a:gd name="connsiteX5" fmla="*/ 501763 w 597660"/>
                <a:gd name="connsiteY5" fmla="*/ 152400 h 745767"/>
                <a:gd name="connsiteX6" fmla="*/ 218070 w 597660"/>
                <a:gd name="connsiteY6" fmla="*/ 212725 h 745767"/>
                <a:gd name="connsiteX7" fmla="*/ 30745 w 597660"/>
                <a:gd name="connsiteY7" fmla="*/ 0 h 745767"/>
                <a:gd name="connsiteX0" fmla="*/ 341314 w 597660"/>
                <a:gd name="connsiteY0" fmla="*/ 745677 h 745767"/>
                <a:gd name="connsiteX1" fmla="*/ 341314 w 597660"/>
                <a:gd name="connsiteY1" fmla="*/ 745677 h 745767"/>
                <a:gd name="connsiteX2" fmla="*/ 159176 w 597660"/>
                <a:gd name="connsiteY2" fmla="*/ 745767 h 745767"/>
                <a:gd name="connsiteX3" fmla="*/ 158640 w 597660"/>
                <a:gd name="connsiteY3" fmla="*/ 495031 h 745767"/>
                <a:gd name="connsiteX4" fmla="*/ 576845 w 597660"/>
                <a:gd name="connsiteY4" fmla="*/ 260171 h 745767"/>
                <a:gd name="connsiteX5" fmla="*/ 501763 w 597660"/>
                <a:gd name="connsiteY5" fmla="*/ 152400 h 745767"/>
                <a:gd name="connsiteX6" fmla="*/ 218070 w 597660"/>
                <a:gd name="connsiteY6" fmla="*/ 212725 h 745767"/>
                <a:gd name="connsiteX7" fmla="*/ 30745 w 597660"/>
                <a:gd name="connsiteY7" fmla="*/ 0 h 745767"/>
                <a:gd name="connsiteX0" fmla="*/ 341314 w 597660"/>
                <a:gd name="connsiteY0" fmla="*/ 745677 h 745767"/>
                <a:gd name="connsiteX1" fmla="*/ 341314 w 597660"/>
                <a:gd name="connsiteY1" fmla="*/ 745677 h 745767"/>
                <a:gd name="connsiteX2" fmla="*/ 159176 w 597660"/>
                <a:gd name="connsiteY2" fmla="*/ 745767 h 745767"/>
                <a:gd name="connsiteX3" fmla="*/ 158640 w 597660"/>
                <a:gd name="connsiteY3" fmla="*/ 383906 h 745767"/>
                <a:gd name="connsiteX4" fmla="*/ 576845 w 597660"/>
                <a:gd name="connsiteY4" fmla="*/ 260171 h 745767"/>
                <a:gd name="connsiteX5" fmla="*/ 501763 w 597660"/>
                <a:gd name="connsiteY5" fmla="*/ 152400 h 745767"/>
                <a:gd name="connsiteX6" fmla="*/ 218070 w 597660"/>
                <a:gd name="connsiteY6" fmla="*/ 212725 h 745767"/>
                <a:gd name="connsiteX7" fmla="*/ 30745 w 597660"/>
                <a:gd name="connsiteY7" fmla="*/ 0 h 745767"/>
                <a:gd name="connsiteX0" fmla="*/ 341314 w 503052"/>
                <a:gd name="connsiteY0" fmla="*/ 745677 h 745767"/>
                <a:gd name="connsiteX1" fmla="*/ 341314 w 503052"/>
                <a:gd name="connsiteY1" fmla="*/ 745677 h 745767"/>
                <a:gd name="connsiteX2" fmla="*/ 159176 w 503052"/>
                <a:gd name="connsiteY2" fmla="*/ 745767 h 745767"/>
                <a:gd name="connsiteX3" fmla="*/ 158640 w 503052"/>
                <a:gd name="connsiteY3" fmla="*/ 383906 h 745767"/>
                <a:gd name="connsiteX4" fmla="*/ 316495 w 503052"/>
                <a:gd name="connsiteY4" fmla="*/ 301446 h 745767"/>
                <a:gd name="connsiteX5" fmla="*/ 501763 w 503052"/>
                <a:gd name="connsiteY5" fmla="*/ 152400 h 745767"/>
                <a:gd name="connsiteX6" fmla="*/ 218070 w 503052"/>
                <a:gd name="connsiteY6" fmla="*/ 212725 h 745767"/>
                <a:gd name="connsiteX7" fmla="*/ 30745 w 503052"/>
                <a:gd name="connsiteY7" fmla="*/ 0 h 745767"/>
                <a:gd name="connsiteX0" fmla="*/ 341314 w 503052"/>
                <a:gd name="connsiteY0" fmla="*/ 745677 h 745767"/>
                <a:gd name="connsiteX1" fmla="*/ 341314 w 503052"/>
                <a:gd name="connsiteY1" fmla="*/ 745677 h 745767"/>
                <a:gd name="connsiteX2" fmla="*/ 159176 w 503052"/>
                <a:gd name="connsiteY2" fmla="*/ 745767 h 745767"/>
                <a:gd name="connsiteX3" fmla="*/ 158640 w 503052"/>
                <a:gd name="connsiteY3" fmla="*/ 383906 h 745767"/>
                <a:gd name="connsiteX4" fmla="*/ 316495 w 503052"/>
                <a:gd name="connsiteY4" fmla="*/ 301446 h 745767"/>
                <a:gd name="connsiteX5" fmla="*/ 501763 w 503052"/>
                <a:gd name="connsiteY5" fmla="*/ 152400 h 745767"/>
                <a:gd name="connsiteX6" fmla="*/ 218070 w 503052"/>
                <a:gd name="connsiteY6" fmla="*/ 212725 h 745767"/>
                <a:gd name="connsiteX7" fmla="*/ 30745 w 503052"/>
                <a:gd name="connsiteY7" fmla="*/ 0 h 745767"/>
                <a:gd name="connsiteX0" fmla="*/ 341314 w 503052"/>
                <a:gd name="connsiteY0" fmla="*/ 745677 h 745767"/>
                <a:gd name="connsiteX1" fmla="*/ 341314 w 503052"/>
                <a:gd name="connsiteY1" fmla="*/ 745677 h 745767"/>
                <a:gd name="connsiteX2" fmla="*/ 159176 w 503052"/>
                <a:gd name="connsiteY2" fmla="*/ 745767 h 745767"/>
                <a:gd name="connsiteX3" fmla="*/ 158640 w 503052"/>
                <a:gd name="connsiteY3" fmla="*/ 383906 h 745767"/>
                <a:gd name="connsiteX4" fmla="*/ 316495 w 503052"/>
                <a:gd name="connsiteY4" fmla="*/ 301446 h 745767"/>
                <a:gd name="connsiteX5" fmla="*/ 501763 w 503052"/>
                <a:gd name="connsiteY5" fmla="*/ 152400 h 745767"/>
                <a:gd name="connsiteX6" fmla="*/ 218070 w 503052"/>
                <a:gd name="connsiteY6" fmla="*/ 212725 h 745767"/>
                <a:gd name="connsiteX7" fmla="*/ 30745 w 503052"/>
                <a:gd name="connsiteY7" fmla="*/ 0 h 745767"/>
                <a:gd name="connsiteX0" fmla="*/ 336909 w 336909"/>
                <a:gd name="connsiteY0" fmla="*/ 745677 h 745767"/>
                <a:gd name="connsiteX1" fmla="*/ 336909 w 336909"/>
                <a:gd name="connsiteY1" fmla="*/ 745677 h 745767"/>
                <a:gd name="connsiteX2" fmla="*/ 154771 w 336909"/>
                <a:gd name="connsiteY2" fmla="*/ 745767 h 745767"/>
                <a:gd name="connsiteX3" fmla="*/ 154235 w 336909"/>
                <a:gd name="connsiteY3" fmla="*/ 383906 h 745767"/>
                <a:gd name="connsiteX4" fmla="*/ 312090 w 336909"/>
                <a:gd name="connsiteY4" fmla="*/ 301446 h 745767"/>
                <a:gd name="connsiteX5" fmla="*/ 167158 w 336909"/>
                <a:gd name="connsiteY5" fmla="*/ 263525 h 745767"/>
                <a:gd name="connsiteX6" fmla="*/ 213665 w 336909"/>
                <a:gd name="connsiteY6" fmla="*/ 212725 h 745767"/>
                <a:gd name="connsiteX7" fmla="*/ 26340 w 336909"/>
                <a:gd name="connsiteY7" fmla="*/ 0 h 745767"/>
                <a:gd name="connsiteX0" fmla="*/ 329330 w 350827"/>
                <a:gd name="connsiteY0" fmla="*/ 745677 h 745767"/>
                <a:gd name="connsiteX1" fmla="*/ 329330 w 350827"/>
                <a:gd name="connsiteY1" fmla="*/ 745677 h 745767"/>
                <a:gd name="connsiteX2" fmla="*/ 147192 w 350827"/>
                <a:gd name="connsiteY2" fmla="*/ 745767 h 745767"/>
                <a:gd name="connsiteX3" fmla="*/ 146656 w 350827"/>
                <a:gd name="connsiteY3" fmla="*/ 383906 h 745767"/>
                <a:gd name="connsiteX4" fmla="*/ 304511 w 350827"/>
                <a:gd name="connsiteY4" fmla="*/ 301446 h 745767"/>
                <a:gd name="connsiteX5" fmla="*/ 159579 w 350827"/>
                <a:gd name="connsiteY5" fmla="*/ 263525 h 745767"/>
                <a:gd name="connsiteX6" fmla="*/ 348961 w 350827"/>
                <a:gd name="connsiteY6" fmla="*/ 200025 h 745767"/>
                <a:gd name="connsiteX7" fmla="*/ 18761 w 350827"/>
                <a:gd name="connsiteY7" fmla="*/ 0 h 745767"/>
                <a:gd name="connsiteX0" fmla="*/ 182674 w 202450"/>
                <a:gd name="connsiteY0" fmla="*/ 694877 h 694967"/>
                <a:gd name="connsiteX1" fmla="*/ 182674 w 202450"/>
                <a:gd name="connsiteY1" fmla="*/ 694877 h 694967"/>
                <a:gd name="connsiteX2" fmla="*/ 536 w 202450"/>
                <a:gd name="connsiteY2" fmla="*/ 694967 h 694967"/>
                <a:gd name="connsiteX3" fmla="*/ 0 w 202450"/>
                <a:gd name="connsiteY3" fmla="*/ 333106 h 694967"/>
                <a:gd name="connsiteX4" fmla="*/ 157855 w 202450"/>
                <a:gd name="connsiteY4" fmla="*/ 250646 h 694967"/>
                <a:gd name="connsiteX5" fmla="*/ 12923 w 202450"/>
                <a:gd name="connsiteY5" fmla="*/ 212725 h 694967"/>
                <a:gd name="connsiteX6" fmla="*/ 202305 w 202450"/>
                <a:gd name="connsiteY6" fmla="*/ 149225 h 694967"/>
                <a:gd name="connsiteX7" fmla="*/ 56255 w 202450"/>
                <a:gd name="connsiteY7" fmla="*/ 0 h 694967"/>
                <a:gd name="connsiteX0" fmla="*/ 306426 w 328264"/>
                <a:gd name="connsiteY0" fmla="*/ 694877 h 694967"/>
                <a:gd name="connsiteX1" fmla="*/ 306426 w 328264"/>
                <a:gd name="connsiteY1" fmla="*/ 694877 h 694967"/>
                <a:gd name="connsiteX2" fmla="*/ 124288 w 328264"/>
                <a:gd name="connsiteY2" fmla="*/ 694967 h 694967"/>
                <a:gd name="connsiteX3" fmla="*/ 123752 w 328264"/>
                <a:gd name="connsiteY3" fmla="*/ 333106 h 694967"/>
                <a:gd name="connsiteX4" fmla="*/ 281607 w 328264"/>
                <a:gd name="connsiteY4" fmla="*/ 250646 h 694967"/>
                <a:gd name="connsiteX5" fmla="*/ 150 w 328264"/>
                <a:gd name="connsiteY5" fmla="*/ 206375 h 694967"/>
                <a:gd name="connsiteX6" fmla="*/ 326057 w 328264"/>
                <a:gd name="connsiteY6" fmla="*/ 149225 h 694967"/>
                <a:gd name="connsiteX7" fmla="*/ 180007 w 328264"/>
                <a:gd name="connsiteY7" fmla="*/ 0 h 694967"/>
                <a:gd name="connsiteX0" fmla="*/ 307495 w 329333"/>
                <a:gd name="connsiteY0" fmla="*/ 694877 h 694967"/>
                <a:gd name="connsiteX1" fmla="*/ 307495 w 329333"/>
                <a:gd name="connsiteY1" fmla="*/ 694877 h 694967"/>
                <a:gd name="connsiteX2" fmla="*/ 125357 w 329333"/>
                <a:gd name="connsiteY2" fmla="*/ 694967 h 694967"/>
                <a:gd name="connsiteX3" fmla="*/ 124821 w 329333"/>
                <a:gd name="connsiteY3" fmla="*/ 333106 h 694967"/>
                <a:gd name="connsiteX4" fmla="*/ 212826 w 329333"/>
                <a:gd name="connsiteY4" fmla="*/ 260171 h 694967"/>
                <a:gd name="connsiteX5" fmla="*/ 1219 w 329333"/>
                <a:gd name="connsiteY5" fmla="*/ 206375 h 694967"/>
                <a:gd name="connsiteX6" fmla="*/ 327126 w 329333"/>
                <a:gd name="connsiteY6" fmla="*/ 149225 h 694967"/>
                <a:gd name="connsiteX7" fmla="*/ 181076 w 329333"/>
                <a:gd name="connsiteY7" fmla="*/ 0 h 694967"/>
                <a:gd name="connsiteX0" fmla="*/ 247527 w 268187"/>
                <a:gd name="connsiteY0" fmla="*/ 694877 h 694967"/>
                <a:gd name="connsiteX1" fmla="*/ 247527 w 268187"/>
                <a:gd name="connsiteY1" fmla="*/ 694877 h 694967"/>
                <a:gd name="connsiteX2" fmla="*/ 65389 w 268187"/>
                <a:gd name="connsiteY2" fmla="*/ 694967 h 694967"/>
                <a:gd name="connsiteX3" fmla="*/ 64853 w 268187"/>
                <a:gd name="connsiteY3" fmla="*/ 333106 h 694967"/>
                <a:gd name="connsiteX4" fmla="*/ 152858 w 268187"/>
                <a:gd name="connsiteY4" fmla="*/ 260171 h 694967"/>
                <a:gd name="connsiteX5" fmla="*/ 1576 w 268187"/>
                <a:gd name="connsiteY5" fmla="*/ 203200 h 694967"/>
                <a:gd name="connsiteX6" fmla="*/ 267158 w 268187"/>
                <a:gd name="connsiteY6" fmla="*/ 149225 h 694967"/>
                <a:gd name="connsiteX7" fmla="*/ 121108 w 268187"/>
                <a:gd name="connsiteY7" fmla="*/ 0 h 694967"/>
                <a:gd name="connsiteX0" fmla="*/ 246092 w 246092"/>
                <a:gd name="connsiteY0" fmla="*/ 694877 h 694967"/>
                <a:gd name="connsiteX1" fmla="*/ 246092 w 246092"/>
                <a:gd name="connsiteY1" fmla="*/ 694877 h 694967"/>
                <a:gd name="connsiteX2" fmla="*/ 63954 w 246092"/>
                <a:gd name="connsiteY2" fmla="*/ 694967 h 694967"/>
                <a:gd name="connsiteX3" fmla="*/ 63418 w 246092"/>
                <a:gd name="connsiteY3" fmla="*/ 333106 h 694967"/>
                <a:gd name="connsiteX4" fmla="*/ 151423 w 246092"/>
                <a:gd name="connsiteY4" fmla="*/ 260171 h 694967"/>
                <a:gd name="connsiteX5" fmla="*/ 141 w 246092"/>
                <a:gd name="connsiteY5" fmla="*/ 203200 h 694967"/>
                <a:gd name="connsiteX6" fmla="*/ 183173 w 246092"/>
                <a:gd name="connsiteY6" fmla="*/ 165100 h 694967"/>
                <a:gd name="connsiteX7" fmla="*/ 119673 w 246092"/>
                <a:gd name="connsiteY7" fmla="*/ 0 h 694967"/>
                <a:gd name="connsiteX0" fmla="*/ 246092 w 246092"/>
                <a:gd name="connsiteY0" fmla="*/ 653602 h 653692"/>
                <a:gd name="connsiteX1" fmla="*/ 246092 w 246092"/>
                <a:gd name="connsiteY1" fmla="*/ 653602 h 653692"/>
                <a:gd name="connsiteX2" fmla="*/ 63954 w 246092"/>
                <a:gd name="connsiteY2" fmla="*/ 653692 h 653692"/>
                <a:gd name="connsiteX3" fmla="*/ 63418 w 246092"/>
                <a:gd name="connsiteY3" fmla="*/ 291831 h 653692"/>
                <a:gd name="connsiteX4" fmla="*/ 151423 w 246092"/>
                <a:gd name="connsiteY4" fmla="*/ 218896 h 653692"/>
                <a:gd name="connsiteX5" fmla="*/ 141 w 246092"/>
                <a:gd name="connsiteY5" fmla="*/ 161925 h 653692"/>
                <a:gd name="connsiteX6" fmla="*/ 183173 w 246092"/>
                <a:gd name="connsiteY6" fmla="*/ 123825 h 653692"/>
                <a:gd name="connsiteX7" fmla="*/ 40298 w 246092"/>
                <a:gd name="connsiteY7" fmla="*/ 0 h 653692"/>
                <a:gd name="connsiteX0" fmla="*/ 246092 w 246092"/>
                <a:gd name="connsiteY0" fmla="*/ 653602 h 653692"/>
                <a:gd name="connsiteX1" fmla="*/ 246092 w 246092"/>
                <a:gd name="connsiteY1" fmla="*/ 653602 h 653692"/>
                <a:gd name="connsiteX2" fmla="*/ 63954 w 246092"/>
                <a:gd name="connsiteY2" fmla="*/ 653692 h 653692"/>
                <a:gd name="connsiteX3" fmla="*/ 63418 w 246092"/>
                <a:gd name="connsiteY3" fmla="*/ 291831 h 653692"/>
                <a:gd name="connsiteX4" fmla="*/ 151423 w 246092"/>
                <a:gd name="connsiteY4" fmla="*/ 218896 h 653692"/>
                <a:gd name="connsiteX5" fmla="*/ 141 w 246092"/>
                <a:gd name="connsiteY5" fmla="*/ 161925 h 653692"/>
                <a:gd name="connsiteX6" fmla="*/ 183173 w 246092"/>
                <a:gd name="connsiteY6" fmla="*/ 123825 h 653692"/>
                <a:gd name="connsiteX7" fmla="*/ 40298 w 246092"/>
                <a:gd name="connsiteY7" fmla="*/ 0 h 653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6092" h="653692">
                  <a:moveTo>
                    <a:pt x="246092" y="653602"/>
                  </a:moveTo>
                  <a:lnTo>
                    <a:pt x="246092" y="653602"/>
                  </a:lnTo>
                  <a:lnTo>
                    <a:pt x="63954" y="653692"/>
                  </a:lnTo>
                  <a:cubicBezTo>
                    <a:pt x="65693" y="516337"/>
                    <a:pt x="66861" y="482286"/>
                    <a:pt x="63418" y="291831"/>
                  </a:cubicBezTo>
                  <a:cubicBezTo>
                    <a:pt x="89638" y="217778"/>
                    <a:pt x="161969" y="240547"/>
                    <a:pt x="151423" y="218896"/>
                  </a:cubicBezTo>
                  <a:cubicBezTo>
                    <a:pt x="140877" y="197245"/>
                    <a:pt x="-5151" y="177770"/>
                    <a:pt x="141" y="161925"/>
                  </a:cubicBezTo>
                  <a:cubicBezTo>
                    <a:pt x="5433" y="146080"/>
                    <a:pt x="176480" y="150812"/>
                    <a:pt x="183173" y="123825"/>
                  </a:cubicBezTo>
                  <a:cubicBezTo>
                    <a:pt x="189866" y="96838"/>
                    <a:pt x="-102577" y="122767"/>
                    <a:pt x="40298" y="0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96"/>
            </a:p>
          </p:txBody>
        </p:sp>
      </p:grpSp>
      <p:cxnSp>
        <p:nvCxnSpPr>
          <p:cNvPr id="11" name="Straight Arrow Connector 10"/>
          <p:cNvCxnSpPr/>
          <p:nvPr/>
        </p:nvCxnSpPr>
        <p:spPr>
          <a:xfrm>
            <a:off x="3300828" y="3162348"/>
            <a:ext cx="2475584" cy="0"/>
          </a:xfrm>
          <a:prstGeom prst="straightConnector1">
            <a:avLst/>
          </a:prstGeom>
          <a:ln>
            <a:prstDash val="sysDash"/>
            <a:headEnd type="arrow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925905" y="3162297"/>
            <a:ext cx="1315554" cy="5214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95" i="1">
                <a:solidFill>
                  <a:srgbClr val="FF0000"/>
                </a:solidFill>
                <a:latin typeface="Corbel" charset="0"/>
                <a:ea typeface="Corbel" charset="0"/>
                <a:cs typeface="Corbel" charset="0"/>
              </a:rPr>
              <a:t>a</a:t>
            </a:r>
            <a:r>
              <a:rPr lang="en-US" sz="2795" baseline="-25000">
                <a:solidFill>
                  <a:srgbClr val="FF0000"/>
                </a:solidFill>
                <a:latin typeface="Corbel" charset="0"/>
                <a:ea typeface="Corbel" charset="0"/>
                <a:cs typeface="Corbel" charset="0"/>
              </a:rPr>
              <a:t>1</a:t>
            </a:r>
            <a:r>
              <a:rPr lang="en-US" sz="2795" i="1">
                <a:solidFill>
                  <a:srgbClr val="FF0000"/>
                </a:solidFill>
                <a:latin typeface="Corbel" charset="0"/>
                <a:ea typeface="Corbel" charset="0"/>
                <a:cs typeface="Corbel" charset="0"/>
              </a:rPr>
              <a:t>,d</a:t>
            </a:r>
            <a:r>
              <a:rPr lang="en-US" sz="2795" baseline="-25000">
                <a:solidFill>
                  <a:srgbClr val="FF0000"/>
                </a:solidFill>
                <a:latin typeface="Corbel" charset="0"/>
                <a:ea typeface="Corbel" charset="0"/>
                <a:cs typeface="Corbel" charset="0"/>
              </a:rPr>
              <a:t>1</a:t>
            </a:r>
            <a:r>
              <a:rPr lang="en-US" sz="2795" i="1">
                <a:solidFill>
                  <a:srgbClr val="FF0000"/>
                </a:solidFill>
                <a:latin typeface="Corbel" charset="0"/>
                <a:ea typeface="Corbel" charset="0"/>
                <a:cs typeface="Corbel" charset="0"/>
              </a:rPr>
              <a:t>,τ</a:t>
            </a:r>
            <a:r>
              <a:rPr lang="en-US" sz="2795" baseline="-25000">
                <a:solidFill>
                  <a:srgbClr val="FF0000"/>
                </a:solidFill>
                <a:latin typeface="Corbel" charset="0"/>
                <a:ea typeface="Corbel" charset="0"/>
                <a:cs typeface="Corbel" charset="0"/>
              </a:rPr>
              <a:t>1</a:t>
            </a:r>
            <a:endParaRPr lang="en-US" sz="2795" baseline="-25000" dirty="0">
              <a:solidFill>
                <a:srgbClr val="FF0000"/>
              </a:solidFill>
              <a:latin typeface="Corbel" charset="0"/>
              <a:ea typeface="Corbel" charset="0"/>
              <a:cs typeface="Corbel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729702" y="1642951"/>
            <a:ext cx="1329547" cy="240854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271" tIns="45635" rIns="91271" bIns="4563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996" b="0" dirty="0">
              <a:solidFill>
                <a:schemeClr val="tx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136745" y="1622680"/>
            <a:ext cx="1315554" cy="5214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95" i="1" dirty="0">
                <a:solidFill>
                  <a:schemeClr val="tx2"/>
                </a:solidFill>
                <a:latin typeface="Corbel" charset="0"/>
                <a:ea typeface="Corbel" charset="0"/>
                <a:cs typeface="Corbel" charset="0"/>
              </a:rPr>
              <a:t>a</a:t>
            </a:r>
            <a:r>
              <a:rPr lang="en-US" sz="2795" baseline="-25000" dirty="0">
                <a:solidFill>
                  <a:schemeClr val="tx2"/>
                </a:solidFill>
                <a:latin typeface="Corbel" charset="0"/>
                <a:ea typeface="Corbel" charset="0"/>
                <a:cs typeface="Corbel" charset="0"/>
              </a:rPr>
              <a:t>2</a:t>
            </a:r>
            <a:r>
              <a:rPr lang="en-US" sz="2795" i="1" dirty="0">
                <a:solidFill>
                  <a:schemeClr val="tx2"/>
                </a:solidFill>
                <a:latin typeface="Corbel" charset="0"/>
                <a:ea typeface="Corbel" charset="0"/>
                <a:cs typeface="Corbel" charset="0"/>
              </a:rPr>
              <a:t>,d</a:t>
            </a:r>
            <a:r>
              <a:rPr lang="en-US" sz="2795" baseline="-25000" dirty="0">
                <a:solidFill>
                  <a:schemeClr val="tx2"/>
                </a:solidFill>
                <a:latin typeface="Corbel" charset="0"/>
                <a:ea typeface="Corbel" charset="0"/>
                <a:cs typeface="Corbel" charset="0"/>
              </a:rPr>
              <a:t>2</a:t>
            </a:r>
            <a:r>
              <a:rPr lang="en-US" sz="2795" i="1" dirty="0">
                <a:solidFill>
                  <a:schemeClr val="tx2"/>
                </a:solidFill>
                <a:latin typeface="Corbel" charset="0"/>
                <a:ea typeface="Corbel" charset="0"/>
                <a:cs typeface="Corbel" charset="0"/>
              </a:rPr>
              <a:t>,τ</a:t>
            </a:r>
            <a:r>
              <a:rPr lang="en-US" sz="2795" baseline="-25000" dirty="0">
                <a:solidFill>
                  <a:schemeClr val="tx2"/>
                </a:solidFill>
                <a:latin typeface="Corbel" charset="0"/>
                <a:ea typeface="Corbel" charset="0"/>
                <a:cs typeface="Corbel" charset="0"/>
              </a:rPr>
              <a:t>2</a:t>
            </a:r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3625201" y="5622697"/>
            <a:ext cx="2810666" cy="0"/>
          </a:xfrm>
          <a:prstGeom prst="straightConnector1">
            <a:avLst/>
          </a:prstGeom>
          <a:ln>
            <a:prstDash val="solid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3625200" y="4266309"/>
            <a:ext cx="0" cy="1356388"/>
          </a:xfrm>
          <a:prstGeom prst="straightConnector1">
            <a:avLst/>
          </a:prstGeom>
          <a:ln>
            <a:prstDash val="solid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1888957" y="4239171"/>
            <a:ext cx="1736243" cy="7066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96" i="1" dirty="0">
                <a:latin typeface="Corbel" charset="0"/>
                <a:ea typeface="Corbel" charset="0"/>
                <a:cs typeface="Corbel" charset="0"/>
              </a:rPr>
              <a:t>Power Delay Profile P</a:t>
            </a:r>
            <a:r>
              <a:rPr lang="en-US" sz="1996" dirty="0">
                <a:latin typeface="Corbel" charset="0"/>
                <a:ea typeface="Corbel" charset="0"/>
                <a:cs typeface="Corbel" charset="0"/>
              </a:rPr>
              <a:t>(</a:t>
            </a:r>
            <a:r>
              <a:rPr lang="en-US" sz="1996" i="1" dirty="0">
                <a:latin typeface="Corbel" charset="0"/>
                <a:ea typeface="Corbel" charset="0"/>
                <a:cs typeface="Corbel" charset="0"/>
              </a:rPr>
              <a:t>t</a:t>
            </a:r>
            <a:r>
              <a:rPr lang="en-US" sz="1996" dirty="0">
                <a:latin typeface="Corbel" charset="0"/>
                <a:ea typeface="Corbel" charset="0"/>
                <a:cs typeface="Corbel" charset="0"/>
              </a:rPr>
              <a:t>)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228403" y="5659438"/>
            <a:ext cx="280327" cy="3987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96" i="1">
                <a:latin typeface="Corbel" charset="0"/>
                <a:ea typeface="Corbel" charset="0"/>
                <a:cs typeface="Corbel" charset="0"/>
              </a:rPr>
              <a:t>t</a:t>
            </a:r>
            <a:endParaRPr lang="en-US" sz="1996" dirty="0">
              <a:latin typeface="Corbel" charset="0"/>
              <a:ea typeface="Corbel" charset="0"/>
              <a:cs typeface="Corbel" charset="0"/>
            </a:endParaRPr>
          </a:p>
        </p:txBody>
      </p:sp>
      <p:grpSp>
        <p:nvGrpSpPr>
          <p:cNvPr id="41" name="Group 40"/>
          <p:cNvGrpSpPr/>
          <p:nvPr/>
        </p:nvGrpSpPr>
        <p:grpSpPr>
          <a:xfrm>
            <a:off x="3850709" y="4238850"/>
            <a:ext cx="406731" cy="1837392"/>
            <a:chOff x="3855723" y="4246699"/>
            <a:chExt cx="407484" cy="1840795"/>
          </a:xfrm>
        </p:grpSpPr>
        <p:cxnSp>
          <p:nvCxnSpPr>
            <p:cNvPr id="26" name="Straight Connector 25"/>
            <p:cNvCxnSpPr/>
            <p:nvPr/>
          </p:nvCxnSpPr>
          <p:spPr>
            <a:xfrm flipV="1">
              <a:off x="4059465" y="4801259"/>
              <a:ext cx="0" cy="831850"/>
            </a:xfrm>
            <a:prstGeom prst="line">
              <a:avLst/>
            </a:prstGeom>
            <a:ln>
              <a:solidFill>
                <a:srgbClr val="FF0000"/>
              </a:solidFill>
              <a:prstDash val="solid"/>
              <a:tailEnd type="oval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29" name="TextBox 28"/>
            <p:cNvSpPr txBox="1"/>
            <p:nvPr/>
          </p:nvSpPr>
          <p:spPr>
            <a:xfrm>
              <a:off x="3867746" y="5688026"/>
              <a:ext cx="383438" cy="3994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996" i="1" dirty="0">
                  <a:solidFill>
                    <a:srgbClr val="FF0000"/>
                  </a:solidFill>
                  <a:latin typeface="Corbel" charset="0"/>
                  <a:ea typeface="Corbel" charset="0"/>
                  <a:cs typeface="Corbel" charset="0"/>
                </a:rPr>
                <a:t>τ</a:t>
              </a:r>
              <a:r>
                <a:rPr lang="en-US" sz="1996" baseline="-25000" dirty="0">
                  <a:solidFill>
                    <a:srgbClr val="FF0000"/>
                  </a:solidFill>
                  <a:latin typeface="Corbel" charset="0"/>
                  <a:ea typeface="Corbel" charset="0"/>
                  <a:cs typeface="Corbel" charset="0"/>
                </a:rPr>
                <a:t>1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3855723" y="4246699"/>
              <a:ext cx="407484" cy="3994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996" i="1">
                  <a:solidFill>
                    <a:srgbClr val="FF0000"/>
                  </a:solidFill>
                  <a:latin typeface="Corbel" charset="0"/>
                  <a:ea typeface="Corbel" charset="0"/>
                  <a:cs typeface="Corbel" charset="0"/>
                </a:rPr>
                <a:t>a</a:t>
              </a:r>
              <a:r>
                <a:rPr lang="en-US" sz="1996" baseline="-25000">
                  <a:solidFill>
                    <a:srgbClr val="FF0000"/>
                  </a:solidFill>
                  <a:latin typeface="Corbel" charset="0"/>
                  <a:ea typeface="Corbel" charset="0"/>
                  <a:cs typeface="Corbel" charset="0"/>
                </a:rPr>
                <a:t>1</a:t>
              </a:r>
              <a:endParaRPr lang="en-US" sz="1996" baseline="-25000" dirty="0">
                <a:solidFill>
                  <a:srgbClr val="FF0000"/>
                </a:solidFill>
                <a:latin typeface="Corbel" charset="0"/>
                <a:ea typeface="Corbel" charset="0"/>
                <a:cs typeface="Corbel" charset="0"/>
              </a:endParaRP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3510336" y="3446031"/>
            <a:ext cx="406731" cy="3987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96" i="1">
                <a:solidFill>
                  <a:srgbClr val="FF0000"/>
                </a:solidFill>
                <a:latin typeface="Corbel" charset="0"/>
                <a:ea typeface="Corbel" charset="0"/>
                <a:cs typeface="Corbel" charset="0"/>
              </a:rPr>
              <a:t>a</a:t>
            </a:r>
            <a:r>
              <a:rPr lang="en-US" sz="1996" baseline="-25000">
                <a:solidFill>
                  <a:srgbClr val="FF0000"/>
                </a:solidFill>
                <a:latin typeface="Corbel" charset="0"/>
                <a:ea typeface="Corbel" charset="0"/>
                <a:cs typeface="Corbel" charset="0"/>
              </a:rPr>
              <a:t>1</a:t>
            </a:r>
            <a:endParaRPr lang="en-US" sz="1996" baseline="-25000" dirty="0">
              <a:solidFill>
                <a:srgbClr val="FF0000"/>
              </a:solidFill>
              <a:latin typeface="Corbel" charset="0"/>
              <a:ea typeface="Corbel" charset="0"/>
              <a:cs typeface="Corbel" charset="0"/>
            </a:endParaRPr>
          </a:p>
        </p:txBody>
      </p:sp>
      <p:grpSp>
        <p:nvGrpSpPr>
          <p:cNvPr id="42" name="Group 41"/>
          <p:cNvGrpSpPr/>
          <p:nvPr/>
        </p:nvGrpSpPr>
        <p:grpSpPr>
          <a:xfrm>
            <a:off x="4533083" y="4485676"/>
            <a:ext cx="411530" cy="1590566"/>
            <a:chOff x="4539361" y="4493983"/>
            <a:chExt cx="412292" cy="1593511"/>
          </a:xfrm>
        </p:grpSpPr>
        <p:cxnSp>
          <p:nvCxnSpPr>
            <p:cNvPr id="27" name="Straight Connector 26"/>
            <p:cNvCxnSpPr/>
            <p:nvPr/>
          </p:nvCxnSpPr>
          <p:spPr>
            <a:xfrm flipV="1">
              <a:off x="4725469" y="5036209"/>
              <a:ext cx="0" cy="596900"/>
            </a:xfrm>
            <a:prstGeom prst="line">
              <a:avLst/>
            </a:prstGeom>
            <a:ln>
              <a:solidFill>
                <a:schemeClr val="tx2"/>
              </a:solidFill>
              <a:prstDash val="solid"/>
              <a:tailEnd type="oval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30" name="TextBox 29"/>
            <p:cNvSpPr txBox="1"/>
            <p:nvPr/>
          </p:nvSpPr>
          <p:spPr>
            <a:xfrm>
              <a:off x="4539361" y="5688026"/>
              <a:ext cx="383438" cy="3994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996" i="1">
                  <a:solidFill>
                    <a:schemeClr val="tx2"/>
                  </a:solidFill>
                  <a:latin typeface="Corbel" charset="0"/>
                  <a:ea typeface="Corbel" charset="0"/>
                  <a:cs typeface="Corbel" charset="0"/>
                </a:rPr>
                <a:t>τ</a:t>
              </a:r>
              <a:r>
                <a:rPr lang="en-US" sz="1996" baseline="-25000" dirty="0">
                  <a:solidFill>
                    <a:schemeClr val="tx2"/>
                  </a:solidFill>
                  <a:latin typeface="Corbel" charset="0"/>
                  <a:ea typeface="Corbel" charset="0"/>
                  <a:cs typeface="Corbel" charset="0"/>
                </a:rPr>
                <a:t>2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4544169" y="4493983"/>
              <a:ext cx="407484" cy="3994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996" i="1">
                  <a:solidFill>
                    <a:schemeClr val="tx2"/>
                  </a:solidFill>
                  <a:latin typeface="Corbel" charset="0"/>
                  <a:ea typeface="Corbel" charset="0"/>
                  <a:cs typeface="Corbel" charset="0"/>
                </a:rPr>
                <a:t>a</a:t>
              </a:r>
              <a:r>
                <a:rPr lang="en-US" sz="1996" baseline="-25000">
                  <a:solidFill>
                    <a:schemeClr val="tx2"/>
                  </a:solidFill>
                  <a:latin typeface="Corbel" charset="0"/>
                  <a:ea typeface="Corbel" charset="0"/>
                  <a:cs typeface="Corbel" charset="0"/>
                </a:rPr>
                <a:t>2</a:t>
              </a:r>
              <a:endParaRPr lang="en-US" sz="1996" baseline="-25000" dirty="0">
                <a:solidFill>
                  <a:schemeClr val="tx2"/>
                </a:solidFill>
                <a:latin typeface="Corbel" charset="0"/>
                <a:ea typeface="Corbel" charset="0"/>
                <a:cs typeface="Corbel" charset="0"/>
              </a:endParaRPr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5186366" y="4988505"/>
            <a:ext cx="2113079" cy="3994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96" i="1" dirty="0">
                <a:solidFill>
                  <a:schemeClr val="accent6">
                    <a:lumMod val="75000"/>
                  </a:schemeClr>
                </a:solidFill>
                <a:latin typeface="Corbel" charset="0"/>
                <a:ea typeface="Corbel" charset="0"/>
                <a:cs typeface="Corbel" charset="0"/>
              </a:rPr>
              <a:t>RMS delay spread</a:t>
            </a:r>
            <a:endParaRPr lang="en-US" sz="1996" i="1" baseline="-25000" dirty="0">
              <a:solidFill>
                <a:schemeClr val="accent6">
                  <a:lumMod val="75000"/>
                </a:schemeClr>
              </a:solidFill>
              <a:latin typeface="Corbel" charset="0"/>
              <a:ea typeface="Corbel" charset="0"/>
              <a:cs typeface="Corbel" charset="0"/>
            </a:endParaRPr>
          </a:p>
        </p:txBody>
      </p:sp>
      <p:sp>
        <p:nvSpPr>
          <p:cNvPr id="38" name="Oval 37"/>
          <p:cNvSpPr/>
          <p:nvPr/>
        </p:nvSpPr>
        <p:spPr>
          <a:xfrm>
            <a:off x="3263303" y="2622209"/>
            <a:ext cx="127650" cy="127650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271" tIns="45635" rIns="91271" bIns="4563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996" b="0" dirty="0">
              <a:solidFill>
                <a:schemeClr val="tx1"/>
              </a:solidFill>
            </a:endParaRPr>
          </a:p>
        </p:txBody>
      </p:sp>
      <p:sp>
        <p:nvSpPr>
          <p:cNvPr id="39" name="Oval 38"/>
          <p:cNvSpPr/>
          <p:nvPr/>
        </p:nvSpPr>
        <p:spPr>
          <a:xfrm>
            <a:off x="3263303" y="2619809"/>
            <a:ext cx="127650" cy="127650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271" tIns="45635" rIns="91271" bIns="4563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996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4239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7045 0 " pathEditMode="relative" ptsTypes="AA">
                                      <p:cBhvr>
                                        <p:cTn id="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0" presetClass="path" presetSubtype="0" repeatCount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0.00047 C 0.03641 -0.05545 0.0723 -0.11136 0.11668 -0.1116 C 0.16106 -0.11206 0.21394 -0.0566 0.26682 -0.00138 " pathEditMode="relative" ptsTypes="AAA">
                                      <p:cBhvr>
                                        <p:cTn id="12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8" grpId="0" animBg="1"/>
      <p:bldP spid="39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9F17B15-A55E-F846-838C-3B84612F1C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5636028"/>
            <a:ext cx="8763000" cy="917172"/>
          </a:xfrm>
        </p:spPr>
        <p:txBody>
          <a:bodyPr>
            <a:normAutofit lnSpcReduction="10000"/>
          </a:bodyPr>
          <a:lstStyle/>
          <a:p>
            <a:r>
              <a:rPr lang="en-US" sz="2000" dirty="0"/>
              <a:t>Many low-frequency sinusoids in the time domain</a:t>
            </a:r>
          </a:p>
          <a:p>
            <a:r>
              <a:rPr lang="en-US" sz="2000" dirty="0"/>
              <a:t>Occasionally </a:t>
            </a:r>
            <a:r>
              <a:rPr lang="en-US" sz="2000" b="1" dirty="0">
                <a:highlight>
                  <a:srgbClr val="FFFF00"/>
                </a:highlight>
              </a:rPr>
              <a:t>in time,</a:t>
            </a:r>
            <a:r>
              <a:rPr lang="en-US" sz="2000" dirty="0"/>
              <a:t> many will </a:t>
            </a:r>
            <a:r>
              <a:rPr lang="en-US" sz="2000" b="1" dirty="0">
                <a:highlight>
                  <a:srgbClr val="FFFF00"/>
                </a:highlight>
              </a:rPr>
              <a:t>all constructively interfere</a:t>
            </a:r>
          </a:p>
          <a:p>
            <a:pPr lvl="1"/>
            <a:r>
              <a:rPr lang="en-US" sz="2000" b="1" dirty="0"/>
              <a:t>Result: </a:t>
            </a:r>
            <a:r>
              <a:rPr lang="en-US" sz="2000" dirty="0"/>
              <a:t>High ratio of </a:t>
            </a:r>
            <a:r>
              <a:rPr lang="en-US" sz="2000" b="1" dirty="0">
                <a:solidFill>
                  <a:srgbClr val="0070C0"/>
                </a:solidFill>
              </a:rPr>
              <a:t>peak power / average power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8F79749-BA4A-8546-9BF7-5BB6207DFB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D02DD64-1D47-744F-BF14-1ECCCD3F19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OFDM signal: Time Domain View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DC2AF93-863F-D643-856D-9843B9CCD4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2174" y="1584785"/>
            <a:ext cx="5444836" cy="3984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70670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A3A31B0-7245-7441-84EF-2E2D21D3DB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446416"/>
            <a:ext cx="5009804" cy="2851264"/>
          </a:xfrm>
        </p:spPr>
        <p:txBody>
          <a:bodyPr>
            <a:normAutofit/>
          </a:bodyPr>
          <a:lstStyle/>
          <a:p>
            <a:r>
              <a:rPr lang="en-US" sz="2200" b="1" i="1" dirty="0">
                <a:solidFill>
                  <a:srgbClr val="0070C0"/>
                </a:solidFill>
              </a:rPr>
              <a:t>Transmit</a:t>
            </a:r>
            <a:r>
              <a:rPr lang="en-US" sz="2200" dirty="0"/>
              <a:t> </a:t>
            </a:r>
            <a:r>
              <a:rPr lang="en-US" sz="2200" b="1" i="1" dirty="0">
                <a:solidFill>
                  <a:srgbClr val="0070C0"/>
                </a:solidFill>
              </a:rPr>
              <a:t>power amplifier </a:t>
            </a:r>
            <a:r>
              <a:rPr lang="en-US" sz="2200" dirty="0"/>
              <a:t>sits just before the transmit antenna</a:t>
            </a:r>
          </a:p>
          <a:p>
            <a:endParaRPr lang="en-US" sz="2200" dirty="0"/>
          </a:p>
          <a:p>
            <a:r>
              <a:rPr lang="en-US" sz="2200" dirty="0"/>
              <a:t>Peak power in non-linear region causes signal distortion</a:t>
            </a:r>
          </a:p>
          <a:p>
            <a:pPr lvl="1"/>
            <a:endParaRPr lang="en-US" sz="2200" dirty="0"/>
          </a:p>
          <a:p>
            <a:pPr lvl="1"/>
            <a:r>
              <a:rPr lang="en-US" sz="2200" dirty="0"/>
              <a:t>So </a:t>
            </a:r>
            <a:r>
              <a:rPr lang="en-US" sz="2200" b="1" dirty="0">
                <a:highlight>
                  <a:srgbClr val="FFFF99"/>
                </a:highlight>
              </a:rPr>
              <a:t>lower input signal level</a:t>
            </a:r>
            <a:r>
              <a:rPr lang="en-US" sz="2200" dirty="0"/>
              <a:t> so that </a:t>
            </a:r>
            <a:r>
              <a:rPr lang="en-US" sz="2200" b="1" dirty="0"/>
              <a:t>peak input power falls in linear region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A07E270-DB56-0840-95AC-6500CFEC12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7C580B3-F94C-9B41-8E38-B93A4134C5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Peak to Average Power &amp; Transmit Amplifiers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D3D3D6DA-7E32-0C4B-A07B-11A20A5B4D30}"/>
              </a:ext>
            </a:extLst>
          </p:cNvPr>
          <p:cNvGrpSpPr/>
          <p:nvPr/>
        </p:nvGrpSpPr>
        <p:grpSpPr>
          <a:xfrm>
            <a:off x="5324302" y="1541516"/>
            <a:ext cx="3591098" cy="2935142"/>
            <a:chOff x="4842164" y="2547356"/>
            <a:chExt cx="3591098" cy="2935142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E72EA706-4DE2-4045-A83A-E02B536C948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842164" y="2987918"/>
              <a:ext cx="3591098" cy="2494580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9289BB8E-ABD8-1A45-8E13-1DC49FE29801}"/>
                </a:ext>
              </a:extLst>
            </p:cNvPr>
            <p:cNvSpPr txBox="1"/>
            <p:nvPr/>
          </p:nvSpPr>
          <p:spPr>
            <a:xfrm>
              <a:off x="5212081" y="2547356"/>
              <a:ext cx="285126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0" dirty="0">
                  <a:latin typeface="Times" pitchFamily="2" charset="0"/>
                  <a:ea typeface="Arial" charset="0"/>
                  <a:cs typeface="Arial" charset="0"/>
                </a:rPr>
                <a:t>Typical Transmit Power Amplifier Response (</a:t>
              </a:r>
              <a:r>
                <a:rPr lang="en-US" sz="1600" b="0" i="1" dirty="0" err="1">
                  <a:latin typeface="Times" pitchFamily="2" charset="0"/>
                  <a:ea typeface="Arial" charset="0"/>
                  <a:cs typeface="Arial" charset="0"/>
                </a:rPr>
                <a:t>V</a:t>
              </a:r>
              <a:r>
                <a:rPr lang="en-US" sz="1600" b="0" baseline="-25000" dirty="0" err="1">
                  <a:latin typeface="Times" pitchFamily="2" charset="0"/>
                  <a:ea typeface="Arial" charset="0"/>
                  <a:cs typeface="Arial" charset="0"/>
                </a:rPr>
                <a:t>out</a:t>
              </a:r>
              <a:r>
                <a:rPr lang="en-US" sz="1600" b="0" dirty="0">
                  <a:latin typeface="Times" pitchFamily="2" charset="0"/>
                  <a:ea typeface="Arial" charset="0"/>
                  <a:cs typeface="Arial" charset="0"/>
                </a:rPr>
                <a:t> / </a:t>
              </a:r>
              <a:r>
                <a:rPr lang="en-US" sz="1600" b="0" i="1" dirty="0">
                  <a:latin typeface="Times" pitchFamily="2" charset="0"/>
                  <a:ea typeface="Arial" charset="0"/>
                  <a:cs typeface="Arial" charset="0"/>
                </a:rPr>
                <a:t>V</a:t>
              </a:r>
              <a:r>
                <a:rPr lang="en-US" sz="1600" b="0" baseline="-25000" dirty="0">
                  <a:latin typeface="Times" pitchFamily="2" charset="0"/>
                  <a:ea typeface="Arial" charset="0"/>
                  <a:cs typeface="Arial" charset="0"/>
                </a:rPr>
                <a:t>in</a:t>
              </a:r>
              <a:r>
                <a:rPr lang="en-US" sz="1600" b="0" dirty="0">
                  <a:latin typeface="Times" pitchFamily="2" charset="0"/>
                  <a:ea typeface="Arial" charset="0"/>
                  <a:cs typeface="Arial" charset="0"/>
                </a:rPr>
                <a:t>)</a:t>
              </a:r>
            </a:p>
          </p:txBody>
        </p:sp>
      </p:grp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9D1D2861-628E-7241-8345-E0BE78801C49}"/>
              </a:ext>
            </a:extLst>
          </p:cNvPr>
          <p:cNvSpPr txBox="1">
            <a:spLocks/>
          </p:cNvSpPr>
          <p:nvPr/>
        </p:nvSpPr>
        <p:spPr bwMode="auto">
          <a:xfrm>
            <a:off x="152400" y="4580312"/>
            <a:ext cx="8763000" cy="197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•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ＭＳ Ｐゴシック" pitchFamily="-1" charset="-128"/>
              </a:defRPr>
            </a:lvl1pPr>
            <a:lvl2pPr marL="742950" indent="-28575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–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2pPr>
            <a:lvl3pPr marL="11430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•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3pPr>
            <a:lvl4pPr marL="16002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–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4pPr>
            <a:lvl5pPr marL="20574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»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/>
              <a:t>High</a:t>
            </a:r>
            <a:r>
              <a:rPr lang="en-US" sz="2200" b="0" dirty="0"/>
              <a:t> peak to average power ratio (PAPR) </a:t>
            </a:r>
            <a:r>
              <a:rPr lang="en-US" sz="2200" b="0" dirty="0">
                <a:sym typeface="Wingdings" pitchFamily="2" charset="2"/>
              </a:rPr>
              <a:t></a:t>
            </a:r>
          </a:p>
          <a:p>
            <a:pPr lvl="1"/>
            <a:endParaRPr lang="en-US" sz="2200" b="0" dirty="0"/>
          </a:p>
          <a:p>
            <a:pPr lvl="1"/>
            <a:r>
              <a:rPr lang="en-US" sz="2200" dirty="0"/>
              <a:t>Low</a:t>
            </a:r>
            <a:r>
              <a:rPr lang="en-US" sz="2200" b="0" dirty="0"/>
              <a:t> </a:t>
            </a:r>
            <a:r>
              <a:rPr lang="en-US" sz="2200" dirty="0"/>
              <a:t>average</a:t>
            </a:r>
            <a:r>
              <a:rPr lang="en-US" sz="2200" b="0" dirty="0"/>
              <a:t> power level </a:t>
            </a:r>
            <a:r>
              <a:rPr lang="en-US" sz="2200" b="0" dirty="0">
                <a:sym typeface="Wingdings" pitchFamily="2" charset="2"/>
              </a:rPr>
              <a:t></a:t>
            </a:r>
            <a:endParaRPr lang="en-US" sz="2200" b="0" dirty="0"/>
          </a:p>
          <a:p>
            <a:pPr lvl="2"/>
            <a:endParaRPr lang="en-US" sz="2200" b="0" dirty="0"/>
          </a:p>
          <a:p>
            <a:pPr lvl="2"/>
            <a:r>
              <a:rPr lang="en-US" sz="2200" b="0" dirty="0"/>
              <a:t>Signal mostly uses </a:t>
            </a:r>
            <a:r>
              <a:rPr lang="en-US" sz="2200" dirty="0">
                <a:highlight>
                  <a:srgbClr val="FFFF99"/>
                </a:highlight>
              </a:rPr>
              <a:t>fewer levels in discrete representation</a:t>
            </a:r>
            <a:r>
              <a:rPr lang="en-US" sz="2200" b="0" dirty="0"/>
              <a:t>, so </a:t>
            </a:r>
            <a:r>
              <a:rPr lang="en-US" sz="2200" dirty="0">
                <a:solidFill>
                  <a:srgbClr val="FF0000"/>
                </a:solidFill>
              </a:rPr>
              <a:t>high quantization error </a:t>
            </a:r>
            <a:r>
              <a:rPr lang="en-US" sz="2200" b="0" dirty="0"/>
              <a:t>(another form of </a:t>
            </a:r>
            <a:r>
              <a:rPr lang="en-US" sz="2200" dirty="0">
                <a:solidFill>
                  <a:srgbClr val="FF0000"/>
                </a:solidFill>
              </a:rPr>
              <a:t>distortion</a:t>
            </a:r>
            <a:r>
              <a:rPr lang="en-US" sz="2200" b="0" dirty="0"/>
              <a:t>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01B0688-29F0-6A4C-8993-146DBDF81BA2}"/>
              </a:ext>
            </a:extLst>
          </p:cNvPr>
          <p:cNvSpPr txBox="1"/>
          <p:nvPr/>
        </p:nvSpPr>
        <p:spPr>
          <a:xfrm>
            <a:off x="6994805" y="2961045"/>
            <a:ext cx="11017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highlight>
                  <a:srgbClr val="FFFF99"/>
                </a:highlight>
                <a:latin typeface="Times" pitchFamily="2" charset="0"/>
                <a:ea typeface="Arial" charset="0"/>
                <a:cs typeface="Arial" charset="0"/>
              </a:rPr>
              <a:t>Put peak power here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CB2E49A0-0189-9543-8262-9D1EDA2B1706}"/>
              </a:ext>
            </a:extLst>
          </p:cNvPr>
          <p:cNvCxnSpPr>
            <a:cxnSpLocks/>
            <a:stCxn id="10" idx="1"/>
          </p:cNvCxnSpPr>
          <p:nvPr/>
        </p:nvCxnSpPr>
        <p:spPr>
          <a:xfrm flipH="1" flipV="1">
            <a:off x="6525491" y="3050771"/>
            <a:ext cx="469314" cy="171884"/>
          </a:xfrm>
          <a:prstGeom prst="straightConnector1">
            <a:avLst/>
          </a:prstGeom>
          <a:ln w="12700">
            <a:prstDash val="solid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7209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20" name="Rectangle 60">
            <a:extLst>
              <a:ext uri="{FF2B5EF4-FFF2-40B4-BE49-F238E27FC236}">
                <a16:creationId xmlns:a16="http://schemas.microsoft.com/office/drawing/2014/main" id="{F6683ECC-2980-104F-A2ED-E4FE293A1F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03242" y="466858"/>
            <a:ext cx="8267700" cy="684212"/>
          </a:xfrm>
        </p:spPr>
        <p:txBody>
          <a:bodyPr/>
          <a:lstStyle/>
          <a:p>
            <a:r>
              <a:rPr lang="en-US" altLang="en-US"/>
              <a:t>An OFDM Modem 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66343387-D637-8245-8CA4-E1D4CC0B0C46}"/>
              </a:ext>
            </a:extLst>
          </p:cNvPr>
          <p:cNvGrpSpPr/>
          <p:nvPr/>
        </p:nvGrpSpPr>
        <p:grpSpPr>
          <a:xfrm>
            <a:off x="0" y="1420003"/>
            <a:ext cx="8361947" cy="4826810"/>
            <a:chOff x="0" y="968574"/>
            <a:chExt cx="9144000" cy="5278239"/>
          </a:xfrm>
        </p:grpSpPr>
        <p:sp>
          <p:nvSpPr>
            <p:cNvPr id="143362" name="Rectangle 2">
              <a:extLst>
                <a:ext uri="{FF2B5EF4-FFF2-40B4-BE49-F238E27FC236}">
                  <a16:creationId xmlns:a16="http://schemas.microsoft.com/office/drawing/2014/main" id="{8961C5E8-2198-B84D-B747-A3CCAB4064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7400" y="4125913"/>
              <a:ext cx="8135938" cy="2120900"/>
            </a:xfrm>
            <a:prstGeom prst="rect">
              <a:avLst/>
            </a:prstGeom>
            <a:noFill/>
            <a:ln w="31750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endParaRPr lang="en-US" sz="1800" b="0" dirty="0">
                <a:latin typeface="Arial Regular"/>
              </a:endParaRPr>
            </a:p>
          </p:txBody>
        </p:sp>
        <p:sp>
          <p:nvSpPr>
            <p:cNvPr id="143363" name="Rectangle 3">
              <a:extLst>
                <a:ext uri="{FF2B5EF4-FFF2-40B4-BE49-F238E27FC236}">
                  <a16:creationId xmlns:a16="http://schemas.microsoft.com/office/drawing/2014/main" id="{84BD2238-D094-9649-8693-E145A628D2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1075" y="4643438"/>
              <a:ext cx="485775" cy="1524000"/>
            </a:xfrm>
            <a:prstGeom prst="rect">
              <a:avLst/>
            </a:prstGeom>
            <a:solidFill>
              <a:schemeClr val="accent1"/>
            </a:solidFill>
            <a:ln w="317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r>
                <a:rPr lang="en-US" altLang="en-US" sz="1600" dirty="0">
                  <a:latin typeface="Arial" panose="020B0604020202020204" pitchFamily="34" charset="0"/>
                </a:rPr>
                <a:t>P/S</a:t>
              </a:r>
              <a:endParaRPr lang="en-US" altLang="en-US" sz="1800" b="0" dirty="0">
                <a:latin typeface="Arial Regular"/>
              </a:endParaRPr>
            </a:p>
          </p:txBody>
        </p:sp>
        <p:sp>
          <p:nvSpPr>
            <p:cNvPr id="143364" name="Rectangle 4">
              <a:extLst>
                <a:ext uri="{FF2B5EF4-FFF2-40B4-BE49-F238E27FC236}">
                  <a16:creationId xmlns:a16="http://schemas.microsoft.com/office/drawing/2014/main" id="{226D809B-47B2-7149-B653-2A955992EB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19275" y="4657725"/>
              <a:ext cx="901700" cy="1524000"/>
            </a:xfrm>
            <a:prstGeom prst="rect">
              <a:avLst/>
            </a:prstGeom>
            <a:solidFill>
              <a:schemeClr val="bg1"/>
            </a:solidFill>
            <a:ln w="317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r>
                <a:rPr lang="en-US" altLang="en-US" sz="1600" b="1" dirty="0">
                  <a:latin typeface="Arial" panose="020B0604020202020204" pitchFamily="34" charset="0"/>
                </a:rPr>
                <a:t>QAM </a:t>
              </a:r>
              <a:br>
                <a:rPr lang="en-US" altLang="en-US" sz="1600" b="1" dirty="0">
                  <a:latin typeface="Arial" panose="020B0604020202020204" pitchFamily="34" charset="0"/>
                </a:rPr>
              </a:br>
              <a:r>
                <a:rPr lang="en-US" altLang="en-US" sz="1600" b="1" dirty="0">
                  <a:latin typeface="Arial" panose="020B0604020202020204" pitchFamily="34" charset="0"/>
                </a:rPr>
                <a:t> </a:t>
              </a:r>
              <a:r>
                <a:rPr lang="en-US" altLang="en-US" sz="1600" b="1" i="1" dirty="0">
                  <a:latin typeface="Arial" panose="020B0604020202020204" pitchFamily="34" charset="0"/>
                </a:rPr>
                <a:t>decoder</a:t>
              </a:r>
              <a:endParaRPr lang="en-US" altLang="en-US" sz="1600" b="0" dirty="0">
                <a:latin typeface="Arial Regular"/>
              </a:endParaRPr>
            </a:p>
          </p:txBody>
        </p:sp>
        <p:sp>
          <p:nvSpPr>
            <p:cNvPr id="143365" name="Rectangle 5">
              <a:extLst>
                <a:ext uri="{FF2B5EF4-FFF2-40B4-BE49-F238E27FC236}">
                  <a16:creationId xmlns:a16="http://schemas.microsoft.com/office/drawing/2014/main" id="{B5A3C85F-D3EF-F84A-8244-6DAAB71A85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13088" y="4672013"/>
              <a:ext cx="838200" cy="1524000"/>
            </a:xfrm>
            <a:prstGeom prst="rect">
              <a:avLst/>
            </a:prstGeom>
            <a:solidFill>
              <a:srgbClr val="FFCC00"/>
            </a:solidFill>
            <a:ln w="317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r>
                <a:rPr lang="en-US" altLang="en-US" sz="1600" dirty="0">
                  <a:latin typeface="Arial" panose="020B0604020202020204" pitchFamily="34" charset="0"/>
                </a:rPr>
                <a:t>invert channel</a:t>
              </a:r>
            </a:p>
            <a:p>
              <a:r>
                <a:rPr lang="en-US" altLang="en-US" sz="1600" dirty="0">
                  <a:latin typeface="Arial" panose="020B0604020202020204" pitchFamily="34" charset="0"/>
                </a:rPr>
                <a:t>=</a:t>
              </a:r>
            </a:p>
            <a:p>
              <a:r>
                <a:rPr lang="en-US" altLang="en-US" sz="1200" dirty="0">
                  <a:latin typeface="Arial" panose="020B0604020202020204" pitchFamily="34" charset="0"/>
                </a:rPr>
                <a:t>frequency</a:t>
              </a:r>
            </a:p>
            <a:p>
              <a:r>
                <a:rPr lang="en-US" altLang="en-US" sz="1200" dirty="0">
                  <a:latin typeface="Arial" panose="020B0604020202020204" pitchFamily="34" charset="0"/>
                </a:rPr>
                <a:t>domain</a:t>
              </a:r>
            </a:p>
            <a:p>
              <a:r>
                <a:rPr lang="en-US" altLang="en-US" sz="1200" dirty="0">
                  <a:latin typeface="Arial" panose="020B0604020202020204" pitchFamily="34" charset="0"/>
                </a:rPr>
                <a:t>equalizer</a:t>
              </a:r>
              <a:endParaRPr lang="en-US" altLang="en-US" sz="1800" b="0" dirty="0">
                <a:latin typeface="Arial Regular"/>
              </a:endParaRPr>
            </a:p>
          </p:txBody>
        </p:sp>
        <p:sp>
          <p:nvSpPr>
            <p:cNvPr id="143366" name="Rectangle 6">
              <a:extLst>
                <a:ext uri="{FF2B5EF4-FFF2-40B4-BE49-F238E27FC236}">
                  <a16:creationId xmlns:a16="http://schemas.microsoft.com/office/drawing/2014/main" id="{122CF4B4-4100-B34C-B5D9-22644C8011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41400" y="1571625"/>
              <a:ext cx="457200" cy="1524000"/>
            </a:xfrm>
            <a:prstGeom prst="rect">
              <a:avLst/>
            </a:prstGeom>
            <a:solidFill>
              <a:schemeClr val="accent1"/>
            </a:solidFill>
            <a:ln w="317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r>
                <a:rPr lang="en-US" altLang="en-US" sz="1600">
                  <a:latin typeface="Arial" panose="020B0604020202020204" pitchFamily="34" charset="0"/>
                </a:rPr>
                <a:t>S/P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43367" name="Rectangle 7">
              <a:extLst>
                <a:ext uri="{FF2B5EF4-FFF2-40B4-BE49-F238E27FC236}">
                  <a16:creationId xmlns:a16="http://schemas.microsoft.com/office/drawing/2014/main" id="{861E0345-A252-FD40-B154-5119379885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70075" y="1571625"/>
              <a:ext cx="1233488" cy="1524000"/>
            </a:xfrm>
            <a:prstGeom prst="rect">
              <a:avLst/>
            </a:prstGeom>
            <a:solidFill>
              <a:schemeClr val="bg1"/>
            </a:solidFill>
            <a:ln w="317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r>
                <a:rPr lang="en-US" altLang="en-US" sz="1600" dirty="0">
                  <a:latin typeface="Arial" panose="020B0604020202020204" pitchFamily="34" charset="0"/>
                </a:rPr>
                <a:t>quadrature amplitude modulation (QAM) </a:t>
              </a:r>
              <a:r>
                <a:rPr lang="en-US" altLang="en-US" sz="1600" i="1" dirty="0">
                  <a:latin typeface="Arial" panose="020B0604020202020204" pitchFamily="34" charset="0"/>
                </a:rPr>
                <a:t>encoder</a:t>
              </a:r>
              <a:endParaRPr lang="en-US" altLang="en-US" sz="1600" b="0" dirty="0">
                <a:latin typeface="Arial Regular"/>
              </a:endParaRPr>
            </a:p>
          </p:txBody>
        </p:sp>
        <p:sp>
          <p:nvSpPr>
            <p:cNvPr id="143368" name="Rectangle 8">
              <a:extLst>
                <a:ext uri="{FF2B5EF4-FFF2-40B4-BE49-F238E27FC236}">
                  <a16:creationId xmlns:a16="http://schemas.microsoft.com/office/drawing/2014/main" id="{E14EDB50-164C-F640-8578-1B69389A04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21088" y="1571625"/>
              <a:ext cx="793750" cy="1524000"/>
            </a:xfrm>
            <a:prstGeom prst="rect">
              <a:avLst/>
            </a:prstGeom>
            <a:solidFill>
              <a:srgbClr val="CCFFCC"/>
            </a:solidFill>
            <a:ln w="317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r>
                <a:rPr lang="en-US" altLang="en-US" sz="1600" b="0" dirty="0">
                  <a:latin typeface="Arial Regular"/>
                </a:rPr>
                <a:t>N</a:t>
              </a:r>
              <a:r>
                <a:rPr lang="en-US" altLang="en-US" sz="1600" dirty="0">
                  <a:latin typeface="Arial" panose="020B0604020202020204" pitchFamily="34" charset="0"/>
                </a:rPr>
                <a:t>-IFFT</a:t>
              </a:r>
              <a:endParaRPr lang="en-US" altLang="en-US" sz="1800" b="0" dirty="0">
                <a:latin typeface="Arial Regular"/>
              </a:endParaRPr>
            </a:p>
          </p:txBody>
        </p:sp>
        <p:sp>
          <p:nvSpPr>
            <p:cNvPr id="143369" name="Rectangle 9">
              <a:extLst>
                <a:ext uri="{FF2B5EF4-FFF2-40B4-BE49-F238E27FC236}">
                  <a16:creationId xmlns:a16="http://schemas.microsoft.com/office/drawing/2014/main" id="{A45BBBAB-A092-1648-9D94-E0D08EE30B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43475" y="1571625"/>
              <a:ext cx="685800" cy="1524000"/>
            </a:xfrm>
            <a:prstGeom prst="rect">
              <a:avLst/>
            </a:prstGeom>
            <a:solidFill>
              <a:srgbClr val="FFFF00"/>
            </a:solidFill>
            <a:ln w="317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r>
                <a:rPr lang="en-US" altLang="en-US" sz="1600">
                  <a:latin typeface="Arial" panose="020B0604020202020204" pitchFamily="34" charset="0"/>
                </a:rPr>
                <a:t>add cyclic prefix</a:t>
              </a:r>
            </a:p>
          </p:txBody>
        </p:sp>
        <p:sp>
          <p:nvSpPr>
            <p:cNvPr id="143370" name="Rectangle 10">
              <a:extLst>
                <a:ext uri="{FF2B5EF4-FFF2-40B4-BE49-F238E27FC236}">
                  <a16:creationId xmlns:a16="http://schemas.microsoft.com/office/drawing/2014/main" id="{12921808-2643-7149-AD24-265A1AB56F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69025" y="1571625"/>
              <a:ext cx="481013" cy="1524000"/>
            </a:xfrm>
            <a:prstGeom prst="rect">
              <a:avLst/>
            </a:prstGeom>
            <a:solidFill>
              <a:schemeClr val="accent1"/>
            </a:solidFill>
            <a:ln w="317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r>
                <a:rPr lang="en-US" altLang="en-US" sz="1600">
                  <a:latin typeface="Arial" panose="020B0604020202020204" pitchFamily="34" charset="0"/>
                </a:rPr>
                <a:t>P/S</a:t>
              </a:r>
            </a:p>
          </p:txBody>
        </p:sp>
        <p:sp>
          <p:nvSpPr>
            <p:cNvPr id="143371" name="Rectangle 11">
              <a:extLst>
                <a:ext uri="{FF2B5EF4-FFF2-40B4-BE49-F238E27FC236}">
                  <a16:creationId xmlns:a16="http://schemas.microsoft.com/office/drawing/2014/main" id="{697B274C-B604-F14D-BB3E-32E39B8B53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89788" y="1571625"/>
              <a:ext cx="914400" cy="1524000"/>
            </a:xfrm>
            <a:prstGeom prst="rect">
              <a:avLst/>
            </a:prstGeom>
            <a:solidFill>
              <a:schemeClr val="accent1"/>
            </a:solidFill>
            <a:ln w="317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r>
                <a:rPr lang="en-US" altLang="en-US" sz="1600" dirty="0">
                  <a:latin typeface="Arial" panose="020B0604020202020204" pitchFamily="34" charset="0"/>
                </a:rPr>
                <a:t>D/A +</a:t>
              </a:r>
            </a:p>
            <a:p>
              <a:r>
                <a:rPr lang="en-US" altLang="en-US" sz="1600" dirty="0">
                  <a:latin typeface="Arial" panose="020B0604020202020204" pitchFamily="34" charset="0"/>
                </a:rPr>
                <a:t>transmit filter</a:t>
              </a:r>
              <a:endParaRPr lang="en-US" altLang="en-US" sz="1800" b="0" dirty="0">
                <a:latin typeface="Arial Regular"/>
              </a:endParaRPr>
            </a:p>
          </p:txBody>
        </p:sp>
        <p:sp>
          <p:nvSpPr>
            <p:cNvPr id="143372" name="Rectangle 12">
              <a:extLst>
                <a:ext uri="{FF2B5EF4-FFF2-40B4-BE49-F238E27FC236}">
                  <a16:creationId xmlns:a16="http://schemas.microsoft.com/office/drawing/2014/main" id="{5A5BAF1A-F6A7-264A-BD51-E9068DFAE8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18000" y="4657725"/>
              <a:ext cx="900113" cy="1524000"/>
            </a:xfrm>
            <a:prstGeom prst="rect">
              <a:avLst/>
            </a:prstGeom>
            <a:solidFill>
              <a:srgbClr val="CCFFCC"/>
            </a:solidFill>
            <a:ln w="317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r>
                <a:rPr lang="en-US" altLang="en-US" sz="1600" b="0" dirty="0">
                  <a:latin typeface="Arial Regular"/>
                </a:rPr>
                <a:t>N</a:t>
              </a:r>
              <a:r>
                <a:rPr lang="en-US" altLang="en-US" sz="1600" dirty="0">
                  <a:latin typeface="Arial" panose="020B0604020202020204" pitchFamily="34" charset="0"/>
                </a:rPr>
                <a:t>-FFT</a:t>
              </a:r>
              <a:endParaRPr lang="en-US" altLang="en-US" sz="1800" b="0" dirty="0">
                <a:latin typeface="Arial Regular"/>
              </a:endParaRPr>
            </a:p>
          </p:txBody>
        </p:sp>
        <p:sp>
          <p:nvSpPr>
            <p:cNvPr id="143373" name="Rectangle 13">
              <a:extLst>
                <a:ext uri="{FF2B5EF4-FFF2-40B4-BE49-F238E27FC236}">
                  <a16:creationId xmlns:a16="http://schemas.microsoft.com/office/drawing/2014/main" id="{4210A72C-2E15-DB48-A11C-5E7FE7DB8C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14988" y="4657725"/>
              <a:ext cx="481012" cy="1524000"/>
            </a:xfrm>
            <a:prstGeom prst="rect">
              <a:avLst/>
            </a:prstGeom>
            <a:solidFill>
              <a:schemeClr val="accent1"/>
            </a:solidFill>
            <a:ln w="317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r>
                <a:rPr lang="en-US" altLang="en-US" sz="1600" dirty="0">
                  <a:latin typeface="Arial" panose="020B0604020202020204" pitchFamily="34" charset="0"/>
                </a:rPr>
                <a:t>S/P</a:t>
              </a:r>
              <a:endParaRPr lang="en-US" altLang="en-US" sz="1800" b="0" dirty="0">
                <a:latin typeface="Arial Regular"/>
              </a:endParaRPr>
            </a:p>
          </p:txBody>
        </p:sp>
        <p:sp>
          <p:nvSpPr>
            <p:cNvPr id="143374" name="Rectangle 14">
              <a:extLst>
                <a:ext uri="{FF2B5EF4-FFF2-40B4-BE49-F238E27FC236}">
                  <a16:creationId xmlns:a16="http://schemas.microsoft.com/office/drawing/2014/main" id="{361402C7-17CA-1443-B812-BBB415A3E0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96000" y="4657725"/>
              <a:ext cx="838200" cy="1524000"/>
            </a:xfrm>
            <a:prstGeom prst="rect">
              <a:avLst/>
            </a:prstGeom>
            <a:solidFill>
              <a:srgbClr val="FFFF00"/>
            </a:solidFill>
            <a:ln w="317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r>
                <a:rPr lang="en-US" altLang="en-US" sz="1600" dirty="0">
                  <a:latin typeface="Arial" panose="020B0604020202020204" pitchFamily="34" charset="0"/>
                </a:rPr>
                <a:t>remove  cyclic prefix</a:t>
              </a:r>
              <a:endParaRPr lang="en-US" altLang="en-US" sz="1800" b="0" dirty="0">
                <a:latin typeface="Arial Regular"/>
              </a:endParaRPr>
            </a:p>
          </p:txBody>
        </p:sp>
        <p:sp>
          <p:nvSpPr>
            <p:cNvPr id="143375" name="Rectangle 15">
              <a:extLst>
                <a:ext uri="{FF2B5EF4-FFF2-40B4-BE49-F238E27FC236}">
                  <a16:creationId xmlns:a16="http://schemas.microsoft.com/office/drawing/2014/main" id="{1C88DE23-A591-5C42-9F92-1D7AF48057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8200" y="990600"/>
              <a:ext cx="8077200" cy="2286000"/>
            </a:xfrm>
            <a:prstGeom prst="rect">
              <a:avLst/>
            </a:prstGeom>
            <a:noFill/>
            <a:ln w="31750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endParaRPr lang="en-US" sz="1800" b="0" dirty="0">
                <a:latin typeface="Arial Regular"/>
              </a:endParaRPr>
            </a:p>
          </p:txBody>
        </p:sp>
        <p:sp>
          <p:nvSpPr>
            <p:cNvPr id="143376" name="Text Box 16">
              <a:extLst>
                <a:ext uri="{FF2B5EF4-FFF2-40B4-BE49-F238E27FC236}">
                  <a16:creationId xmlns:a16="http://schemas.microsoft.com/office/drawing/2014/main" id="{4CE7836F-EAA4-8C4A-BD97-91EA817DDD3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14400" y="3276600"/>
              <a:ext cx="2286000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17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1800" b="0" dirty="0">
                  <a:solidFill>
                    <a:schemeClr val="accent2"/>
                  </a:solidFill>
                  <a:latin typeface="Arial Regular"/>
                </a:rPr>
                <a:t>TRANSMITTER</a:t>
              </a:r>
              <a:endParaRPr lang="en-US" altLang="en-US" b="0" dirty="0">
                <a:latin typeface="Arial Regular"/>
              </a:endParaRPr>
            </a:p>
          </p:txBody>
        </p:sp>
        <p:sp>
          <p:nvSpPr>
            <p:cNvPr id="143377" name="Text Box 17">
              <a:extLst>
                <a:ext uri="{FF2B5EF4-FFF2-40B4-BE49-F238E27FC236}">
                  <a16:creationId xmlns:a16="http://schemas.microsoft.com/office/drawing/2014/main" id="{BF650F86-6569-904F-AB3F-6B731501B91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79525" y="3730725"/>
              <a:ext cx="1804988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17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1800" b="0" dirty="0">
                  <a:solidFill>
                    <a:schemeClr val="accent2"/>
                  </a:solidFill>
                  <a:latin typeface="Arial Regular"/>
                </a:rPr>
                <a:t>RECEIVER</a:t>
              </a:r>
              <a:endParaRPr lang="en-US" altLang="en-US" sz="1800" b="0" dirty="0">
                <a:latin typeface="Arial Regular"/>
              </a:endParaRPr>
            </a:p>
          </p:txBody>
        </p:sp>
        <p:sp>
          <p:nvSpPr>
            <p:cNvPr id="143378" name="Text Box 18">
              <a:extLst>
                <a:ext uri="{FF2B5EF4-FFF2-40B4-BE49-F238E27FC236}">
                  <a16:creationId xmlns:a16="http://schemas.microsoft.com/office/drawing/2014/main" id="{D58E39D4-FC2B-3748-8F1B-BCA75FCED17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62200" y="1122462"/>
              <a:ext cx="1704975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17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1800" b="0" dirty="0">
                  <a:latin typeface="Arial Regular"/>
                </a:rPr>
                <a:t>N </a:t>
              </a:r>
              <a:r>
                <a:rPr lang="en-US" altLang="en-US" sz="1800" b="0" dirty="0" err="1">
                  <a:latin typeface="Arial Regular"/>
                </a:rPr>
                <a:t>subchannels</a:t>
              </a:r>
              <a:endParaRPr lang="en-US" altLang="en-US" sz="1800" b="0" dirty="0">
                <a:latin typeface="Arial Regular"/>
              </a:endParaRPr>
            </a:p>
          </p:txBody>
        </p:sp>
        <p:sp>
          <p:nvSpPr>
            <p:cNvPr id="143379" name="Text Box 19">
              <a:extLst>
                <a:ext uri="{FF2B5EF4-FFF2-40B4-BE49-F238E27FC236}">
                  <a16:creationId xmlns:a16="http://schemas.microsoft.com/office/drawing/2014/main" id="{35ED07E8-9D72-5649-9E21-523AAD33BCE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94175" y="968574"/>
              <a:ext cx="2078038" cy="6155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17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1800" b="0" dirty="0">
                  <a:latin typeface="Arial Regular"/>
                </a:rPr>
                <a:t>N complex samples</a:t>
              </a:r>
            </a:p>
          </p:txBody>
        </p:sp>
        <p:sp>
          <p:nvSpPr>
            <p:cNvPr id="143380" name="Text Box 20">
              <a:extLst>
                <a:ext uri="{FF2B5EF4-FFF2-40B4-BE49-F238E27FC236}">
                  <a16:creationId xmlns:a16="http://schemas.microsoft.com/office/drawing/2014/main" id="{349E5A19-A85B-2B48-9D6F-1D19BC7B954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59300" y="4061024"/>
              <a:ext cx="2117725" cy="6155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17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1800" b="0" dirty="0">
                  <a:latin typeface="Arial Regular"/>
                </a:rPr>
                <a:t>N complex samples</a:t>
              </a:r>
            </a:p>
          </p:txBody>
        </p:sp>
        <p:sp>
          <p:nvSpPr>
            <p:cNvPr id="143381" name="Text Box 21">
              <a:extLst>
                <a:ext uri="{FF2B5EF4-FFF2-40B4-BE49-F238E27FC236}">
                  <a16:creationId xmlns:a16="http://schemas.microsoft.com/office/drawing/2014/main" id="{52984D45-E83E-CB4C-BA7E-A89A58DAF2B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00300" y="4214912"/>
              <a:ext cx="1743075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17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1800" b="0" dirty="0">
                  <a:latin typeface="Arial Regular"/>
                </a:rPr>
                <a:t>N </a:t>
              </a:r>
              <a:r>
                <a:rPr lang="en-US" altLang="en-US" sz="1800" b="0" dirty="0" err="1">
                  <a:latin typeface="Arial Regular"/>
                </a:rPr>
                <a:t>subchannels</a:t>
              </a:r>
              <a:endParaRPr lang="en-US" altLang="en-US" sz="1800" b="0" dirty="0">
                <a:latin typeface="Arial Regular"/>
              </a:endParaRPr>
            </a:p>
          </p:txBody>
        </p:sp>
        <p:sp>
          <p:nvSpPr>
            <p:cNvPr id="143383" name="Rectangle 23">
              <a:extLst>
                <a:ext uri="{FF2B5EF4-FFF2-40B4-BE49-F238E27FC236}">
                  <a16:creationId xmlns:a16="http://schemas.microsoft.com/office/drawing/2014/main" id="{73D56E32-6AB9-7645-B65F-2B22888A8F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23138" y="4632325"/>
              <a:ext cx="876300" cy="1524000"/>
            </a:xfrm>
            <a:prstGeom prst="rect">
              <a:avLst/>
            </a:prstGeom>
            <a:solidFill>
              <a:schemeClr val="accent1"/>
            </a:solidFill>
            <a:ln w="317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r>
                <a:rPr lang="en-US" altLang="en-US" sz="1600">
                  <a:latin typeface="Arial" panose="020B0604020202020204" pitchFamily="34" charset="0"/>
                </a:rPr>
                <a:t>Receive filter</a:t>
              </a:r>
            </a:p>
            <a:p>
              <a:r>
                <a:rPr lang="en-US" altLang="en-US" sz="1600">
                  <a:latin typeface="Arial" panose="020B0604020202020204" pitchFamily="34" charset="0"/>
                </a:rPr>
                <a:t>+</a:t>
              </a:r>
            </a:p>
            <a:p>
              <a:r>
                <a:rPr lang="en-US" altLang="en-US" sz="1600">
                  <a:latin typeface="Arial" panose="020B0604020202020204" pitchFamily="34" charset="0"/>
                </a:rPr>
                <a:t>A/D</a:t>
              </a:r>
            </a:p>
          </p:txBody>
        </p:sp>
        <p:sp>
          <p:nvSpPr>
            <p:cNvPr id="143384" name="Rectangle 24">
              <a:extLst>
                <a:ext uri="{FF2B5EF4-FFF2-40B4-BE49-F238E27FC236}">
                  <a16:creationId xmlns:a16="http://schemas.microsoft.com/office/drawing/2014/main" id="{342123FC-01E5-034E-A57B-4D0BBFDEB3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65950" y="3492500"/>
              <a:ext cx="1993900" cy="457200"/>
            </a:xfrm>
            <a:prstGeom prst="rect">
              <a:avLst/>
            </a:prstGeom>
            <a:solidFill>
              <a:srgbClr val="99CC00"/>
            </a:solidFill>
            <a:ln w="317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r>
                <a:rPr lang="en-US" altLang="en-US" sz="1600" dirty="0">
                  <a:latin typeface="Arial" panose="020B0604020202020204" pitchFamily="34" charset="0"/>
                </a:rPr>
                <a:t>multipath channel</a:t>
              </a:r>
              <a:endParaRPr lang="en-US" altLang="en-US" sz="1800" b="0" dirty="0">
                <a:latin typeface="Arial Regular"/>
              </a:endParaRPr>
            </a:p>
          </p:txBody>
        </p:sp>
        <p:sp>
          <p:nvSpPr>
            <p:cNvPr id="143385" name="Text Box 25">
              <a:extLst>
                <a:ext uri="{FF2B5EF4-FFF2-40B4-BE49-F238E27FC236}">
                  <a16:creationId xmlns:a16="http://schemas.microsoft.com/office/drawing/2014/main" id="{91823FC8-8E7D-8442-994E-4B4388A8A88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0075" y="3171825"/>
              <a:ext cx="457200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17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  <a:flatTx/>
            </a:bodyPr>
            <a:lstStyle/>
            <a:p>
              <a:pPr>
                <a:spcBef>
                  <a:spcPct val="50000"/>
                </a:spcBef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43386" name="Rectangle 26">
              <a:extLst>
                <a:ext uri="{FF2B5EF4-FFF2-40B4-BE49-F238E27FC236}">
                  <a16:creationId xmlns:a16="http://schemas.microsoft.com/office/drawing/2014/main" id="{8EEB7EB7-C702-9F4E-B66B-4C635D84DF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08077" y="2213128"/>
              <a:ext cx="71" cy="3029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17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endParaRPr lang="en-US" sz="1800" b="0" dirty="0">
                <a:latin typeface="Arial Regular"/>
              </a:endParaRPr>
            </a:p>
          </p:txBody>
        </p:sp>
        <p:sp>
          <p:nvSpPr>
            <p:cNvPr id="143389" name="Line 29">
              <a:extLst>
                <a:ext uri="{FF2B5EF4-FFF2-40B4-BE49-F238E27FC236}">
                  <a16:creationId xmlns:a16="http://schemas.microsoft.com/office/drawing/2014/main" id="{FA50421D-AFDF-0244-B5B1-110B72CCABC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45025" y="2244725"/>
              <a:ext cx="0" cy="381000"/>
            </a:xfrm>
            <a:prstGeom prst="line">
              <a:avLst/>
            </a:prstGeom>
            <a:noFill/>
            <a:ln w="76200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endParaRPr lang="en-US" sz="1800" b="0" dirty="0">
                <a:latin typeface="Arial Regular"/>
              </a:endParaRPr>
            </a:p>
          </p:txBody>
        </p:sp>
        <p:sp>
          <p:nvSpPr>
            <p:cNvPr id="143390" name="Line 30">
              <a:extLst>
                <a:ext uri="{FF2B5EF4-FFF2-40B4-BE49-F238E27FC236}">
                  <a16:creationId xmlns:a16="http://schemas.microsoft.com/office/drawing/2014/main" id="{E0DFEC99-AB49-6F47-8C07-8F0ECAE7B18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33888" y="2933700"/>
              <a:ext cx="528637" cy="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endParaRPr lang="en-US" sz="1800" b="0" dirty="0">
                <a:latin typeface="Arial Regular"/>
              </a:endParaRPr>
            </a:p>
          </p:txBody>
        </p:sp>
        <p:sp>
          <p:nvSpPr>
            <p:cNvPr id="143391" name="Line 31">
              <a:extLst>
                <a:ext uri="{FF2B5EF4-FFF2-40B4-BE49-F238E27FC236}">
                  <a16:creationId xmlns:a16="http://schemas.microsoft.com/office/drawing/2014/main" id="{C979980E-1B58-2F49-BA44-44E518C9945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33888" y="1736725"/>
              <a:ext cx="528637" cy="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endParaRPr lang="en-US" sz="1800" b="0" dirty="0">
                <a:latin typeface="Arial Regular"/>
              </a:endParaRPr>
            </a:p>
          </p:txBody>
        </p:sp>
        <p:sp>
          <p:nvSpPr>
            <p:cNvPr id="143392" name="Line 32">
              <a:extLst>
                <a:ext uri="{FF2B5EF4-FFF2-40B4-BE49-F238E27FC236}">
                  <a16:creationId xmlns:a16="http://schemas.microsoft.com/office/drawing/2014/main" id="{CE02A5FD-A20A-CD4F-8683-439A5EB3AAC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33888" y="1898650"/>
              <a:ext cx="528637" cy="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endParaRPr lang="en-US" sz="1800" b="0" dirty="0">
                <a:latin typeface="Arial Regular"/>
              </a:endParaRPr>
            </a:p>
          </p:txBody>
        </p:sp>
        <p:sp>
          <p:nvSpPr>
            <p:cNvPr id="143393" name="Line 33">
              <a:extLst>
                <a:ext uri="{FF2B5EF4-FFF2-40B4-BE49-F238E27FC236}">
                  <a16:creationId xmlns:a16="http://schemas.microsoft.com/office/drawing/2014/main" id="{9E3CD58A-D636-6C4B-AAAA-5F4987BFB6A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876925" y="2232025"/>
              <a:ext cx="0" cy="381000"/>
            </a:xfrm>
            <a:prstGeom prst="line">
              <a:avLst/>
            </a:prstGeom>
            <a:noFill/>
            <a:ln w="76200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endParaRPr lang="en-US" sz="1800" b="0" dirty="0">
                <a:latin typeface="Arial Regular"/>
              </a:endParaRPr>
            </a:p>
          </p:txBody>
        </p:sp>
        <p:sp>
          <p:nvSpPr>
            <p:cNvPr id="143394" name="Line 34">
              <a:extLst>
                <a:ext uri="{FF2B5EF4-FFF2-40B4-BE49-F238E27FC236}">
                  <a16:creationId xmlns:a16="http://schemas.microsoft.com/office/drawing/2014/main" id="{27C28444-9CA2-684C-871C-FE3D890EB8D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40388" y="2933700"/>
              <a:ext cx="528637" cy="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endParaRPr lang="en-US" sz="1800" b="0" dirty="0">
                <a:latin typeface="Arial Regular"/>
              </a:endParaRPr>
            </a:p>
          </p:txBody>
        </p:sp>
        <p:sp>
          <p:nvSpPr>
            <p:cNvPr id="143395" name="Line 35">
              <a:extLst>
                <a:ext uri="{FF2B5EF4-FFF2-40B4-BE49-F238E27FC236}">
                  <a16:creationId xmlns:a16="http://schemas.microsoft.com/office/drawing/2014/main" id="{58D02E9E-2A5D-A449-9F58-7FCA4118A88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40388" y="1736725"/>
              <a:ext cx="528637" cy="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endParaRPr lang="en-US" sz="1800" b="0" dirty="0">
                <a:latin typeface="Arial Regular"/>
              </a:endParaRPr>
            </a:p>
          </p:txBody>
        </p:sp>
        <p:sp>
          <p:nvSpPr>
            <p:cNvPr id="143396" name="Line 36">
              <a:extLst>
                <a:ext uri="{FF2B5EF4-FFF2-40B4-BE49-F238E27FC236}">
                  <a16:creationId xmlns:a16="http://schemas.microsoft.com/office/drawing/2014/main" id="{8DBA7306-90B6-814F-A4FE-046C8D794C7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40388" y="1898650"/>
              <a:ext cx="528637" cy="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endParaRPr lang="en-US" sz="1800" b="0" dirty="0">
                <a:latin typeface="Arial Regular"/>
              </a:endParaRPr>
            </a:p>
          </p:txBody>
        </p:sp>
        <p:sp>
          <p:nvSpPr>
            <p:cNvPr id="143397" name="Line 37">
              <a:extLst>
                <a:ext uri="{FF2B5EF4-FFF2-40B4-BE49-F238E27FC236}">
                  <a16:creationId xmlns:a16="http://schemas.microsoft.com/office/drawing/2014/main" id="{D62F2081-B7BC-154F-A01B-8910A858624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662738" y="2295525"/>
              <a:ext cx="528637" cy="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endParaRPr lang="en-US" sz="1800" b="0" dirty="0">
                <a:latin typeface="Arial Regular"/>
              </a:endParaRPr>
            </a:p>
          </p:txBody>
        </p:sp>
        <p:sp>
          <p:nvSpPr>
            <p:cNvPr id="143403" name="Line 43">
              <a:extLst>
                <a:ext uri="{FF2B5EF4-FFF2-40B4-BE49-F238E27FC236}">
                  <a16:creationId xmlns:a16="http://schemas.microsoft.com/office/drawing/2014/main" id="{995C7BB7-6045-6842-95A3-2222A519B9B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921500" y="5386388"/>
              <a:ext cx="371475" cy="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endParaRPr lang="en-US" sz="1800" b="0" dirty="0">
                <a:latin typeface="Arial Regular"/>
              </a:endParaRPr>
            </a:p>
          </p:txBody>
        </p:sp>
        <p:sp>
          <p:nvSpPr>
            <p:cNvPr id="143404" name="Line 44">
              <a:extLst>
                <a:ext uri="{FF2B5EF4-FFF2-40B4-BE49-F238E27FC236}">
                  <a16:creationId xmlns:a16="http://schemas.microsoft.com/office/drawing/2014/main" id="{16ED6876-8006-6847-888E-D4CD7767249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07025" y="5384800"/>
              <a:ext cx="0" cy="381000"/>
            </a:xfrm>
            <a:prstGeom prst="line">
              <a:avLst/>
            </a:prstGeom>
            <a:noFill/>
            <a:ln w="76200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endParaRPr lang="en-US" sz="1800" b="0" dirty="0">
                <a:latin typeface="Arial Regular"/>
              </a:endParaRPr>
            </a:p>
          </p:txBody>
        </p:sp>
        <p:sp>
          <p:nvSpPr>
            <p:cNvPr id="143405" name="Line 45">
              <a:extLst>
                <a:ext uri="{FF2B5EF4-FFF2-40B4-BE49-F238E27FC236}">
                  <a16:creationId xmlns:a16="http://schemas.microsoft.com/office/drawing/2014/main" id="{5E55DA26-A44C-534B-ACA2-53B2905E019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218113" y="4862513"/>
              <a:ext cx="392112" cy="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endParaRPr lang="en-US" sz="1800" b="0" dirty="0">
                <a:latin typeface="Arial Regular"/>
              </a:endParaRPr>
            </a:p>
          </p:txBody>
        </p:sp>
        <p:sp>
          <p:nvSpPr>
            <p:cNvPr id="143406" name="Line 46">
              <a:extLst>
                <a:ext uri="{FF2B5EF4-FFF2-40B4-BE49-F238E27FC236}">
                  <a16:creationId xmlns:a16="http://schemas.microsoft.com/office/drawing/2014/main" id="{8D186DE2-54CF-6A47-ABF9-EFAC235C36D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218113" y="5000625"/>
              <a:ext cx="392112" cy="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endParaRPr lang="en-US" sz="1800" b="0" dirty="0">
                <a:latin typeface="Arial Regular"/>
              </a:endParaRPr>
            </a:p>
          </p:txBody>
        </p:sp>
        <p:sp>
          <p:nvSpPr>
            <p:cNvPr id="143407" name="Line 47">
              <a:extLst>
                <a:ext uri="{FF2B5EF4-FFF2-40B4-BE49-F238E27FC236}">
                  <a16:creationId xmlns:a16="http://schemas.microsoft.com/office/drawing/2014/main" id="{CFC205CE-EC5D-9C46-BE8A-2D98499634A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218113" y="6038850"/>
              <a:ext cx="392112" cy="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endParaRPr lang="en-US" sz="1800" b="0" dirty="0">
                <a:latin typeface="Arial Regular"/>
              </a:endParaRPr>
            </a:p>
          </p:txBody>
        </p:sp>
        <p:sp>
          <p:nvSpPr>
            <p:cNvPr id="143408" name="Line 48">
              <a:extLst>
                <a:ext uri="{FF2B5EF4-FFF2-40B4-BE49-F238E27FC236}">
                  <a16:creationId xmlns:a16="http://schemas.microsoft.com/office/drawing/2014/main" id="{8B374A40-626B-4546-BF32-C7B8F0DE3C0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65600" y="5345113"/>
              <a:ext cx="0" cy="381000"/>
            </a:xfrm>
            <a:prstGeom prst="line">
              <a:avLst/>
            </a:prstGeom>
            <a:noFill/>
            <a:ln w="76200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endParaRPr lang="en-US" sz="1800" b="0" dirty="0">
                <a:latin typeface="Arial Regular"/>
              </a:endParaRPr>
            </a:p>
          </p:txBody>
        </p:sp>
        <p:sp>
          <p:nvSpPr>
            <p:cNvPr id="143409" name="Line 49">
              <a:extLst>
                <a:ext uri="{FF2B5EF4-FFF2-40B4-BE49-F238E27FC236}">
                  <a16:creationId xmlns:a16="http://schemas.microsoft.com/office/drawing/2014/main" id="{E75040FA-9BBB-FF44-9547-A220F642FE3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933825" y="4862513"/>
              <a:ext cx="392113" cy="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endParaRPr lang="en-US" sz="1800" b="0" dirty="0">
                <a:latin typeface="Arial Regular"/>
              </a:endParaRPr>
            </a:p>
          </p:txBody>
        </p:sp>
        <p:sp>
          <p:nvSpPr>
            <p:cNvPr id="143410" name="Line 50">
              <a:extLst>
                <a:ext uri="{FF2B5EF4-FFF2-40B4-BE49-F238E27FC236}">
                  <a16:creationId xmlns:a16="http://schemas.microsoft.com/office/drawing/2014/main" id="{6FECE2F9-AC83-014C-BA0B-0F417494C15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933825" y="5000625"/>
              <a:ext cx="392113" cy="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endParaRPr lang="en-US" sz="1800" b="0" dirty="0">
                <a:latin typeface="Arial Regular"/>
              </a:endParaRPr>
            </a:p>
          </p:txBody>
        </p:sp>
        <p:sp>
          <p:nvSpPr>
            <p:cNvPr id="143411" name="Line 51">
              <a:extLst>
                <a:ext uri="{FF2B5EF4-FFF2-40B4-BE49-F238E27FC236}">
                  <a16:creationId xmlns:a16="http://schemas.microsoft.com/office/drawing/2014/main" id="{6F89EE92-4C81-824C-937F-8B7C005FBE6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933825" y="6045200"/>
              <a:ext cx="392113" cy="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endParaRPr lang="en-US" sz="1800" b="0" dirty="0">
                <a:latin typeface="Arial Regular"/>
              </a:endParaRPr>
            </a:p>
          </p:txBody>
        </p:sp>
        <p:sp>
          <p:nvSpPr>
            <p:cNvPr id="143412" name="Line 52">
              <a:extLst>
                <a:ext uri="{FF2B5EF4-FFF2-40B4-BE49-F238E27FC236}">
                  <a16:creationId xmlns:a16="http://schemas.microsoft.com/office/drawing/2014/main" id="{3F2671A8-8B88-E548-B610-2B4887B77ED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19413" y="5327650"/>
              <a:ext cx="0" cy="381000"/>
            </a:xfrm>
            <a:prstGeom prst="line">
              <a:avLst/>
            </a:prstGeom>
            <a:noFill/>
            <a:ln w="76200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endParaRPr lang="en-US" sz="1800" b="0" dirty="0">
                <a:latin typeface="Arial Regular"/>
              </a:endParaRPr>
            </a:p>
          </p:txBody>
        </p:sp>
        <p:sp>
          <p:nvSpPr>
            <p:cNvPr id="143413" name="Line 53">
              <a:extLst>
                <a:ext uri="{FF2B5EF4-FFF2-40B4-BE49-F238E27FC236}">
                  <a16:creationId xmlns:a16="http://schemas.microsoft.com/office/drawing/2014/main" id="{5B2FA293-3A0B-8248-8D2E-2FE94D303C3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705100" y="4862513"/>
              <a:ext cx="392113" cy="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endParaRPr lang="en-US" sz="1800" b="0" dirty="0">
                <a:latin typeface="Arial Regular"/>
              </a:endParaRPr>
            </a:p>
          </p:txBody>
        </p:sp>
        <p:sp>
          <p:nvSpPr>
            <p:cNvPr id="143414" name="Line 54">
              <a:extLst>
                <a:ext uri="{FF2B5EF4-FFF2-40B4-BE49-F238E27FC236}">
                  <a16:creationId xmlns:a16="http://schemas.microsoft.com/office/drawing/2014/main" id="{9427EB07-1261-FA4D-BA9B-4E850A00AC8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705100" y="5000625"/>
              <a:ext cx="392113" cy="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endParaRPr lang="en-US" sz="1800" b="0" dirty="0">
                <a:latin typeface="Arial Regular"/>
              </a:endParaRPr>
            </a:p>
          </p:txBody>
        </p:sp>
        <p:sp>
          <p:nvSpPr>
            <p:cNvPr id="143415" name="Line 55">
              <a:extLst>
                <a:ext uri="{FF2B5EF4-FFF2-40B4-BE49-F238E27FC236}">
                  <a16:creationId xmlns:a16="http://schemas.microsoft.com/office/drawing/2014/main" id="{6A57EDE6-D2F1-4746-851B-1B652ABA0B4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705100" y="6045200"/>
              <a:ext cx="392113" cy="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endParaRPr lang="en-US" sz="1800" b="0" dirty="0">
                <a:latin typeface="Arial Regular"/>
              </a:endParaRPr>
            </a:p>
          </p:txBody>
        </p:sp>
        <p:sp>
          <p:nvSpPr>
            <p:cNvPr id="143416" name="Line 56">
              <a:extLst>
                <a:ext uri="{FF2B5EF4-FFF2-40B4-BE49-F238E27FC236}">
                  <a16:creationId xmlns:a16="http://schemas.microsoft.com/office/drawing/2014/main" id="{58C7F351-F2D2-DC4C-ADA2-6E512846369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27188" y="5305425"/>
              <a:ext cx="0" cy="381000"/>
            </a:xfrm>
            <a:prstGeom prst="line">
              <a:avLst/>
            </a:prstGeom>
            <a:noFill/>
            <a:ln w="76200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endParaRPr lang="en-US" sz="1800" b="0" dirty="0">
                <a:latin typeface="Arial Regular"/>
              </a:endParaRPr>
            </a:p>
          </p:txBody>
        </p:sp>
        <p:sp>
          <p:nvSpPr>
            <p:cNvPr id="143417" name="Line 57">
              <a:extLst>
                <a:ext uri="{FF2B5EF4-FFF2-40B4-BE49-F238E27FC236}">
                  <a16:creationId xmlns:a16="http://schemas.microsoft.com/office/drawing/2014/main" id="{011D2AF4-23AA-884E-AC78-A1C65076B6C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479550" y="4862513"/>
              <a:ext cx="334963" cy="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endParaRPr lang="en-US" sz="1800" b="0" dirty="0">
                <a:latin typeface="Arial Regular"/>
              </a:endParaRPr>
            </a:p>
          </p:txBody>
        </p:sp>
        <p:sp>
          <p:nvSpPr>
            <p:cNvPr id="143418" name="Line 58">
              <a:extLst>
                <a:ext uri="{FF2B5EF4-FFF2-40B4-BE49-F238E27FC236}">
                  <a16:creationId xmlns:a16="http://schemas.microsoft.com/office/drawing/2014/main" id="{C92063DC-4E81-C546-999A-F7589FF6BAC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479550" y="5000625"/>
              <a:ext cx="334963" cy="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endParaRPr lang="en-US" sz="1800" b="0" dirty="0">
                <a:latin typeface="Arial Regular"/>
              </a:endParaRPr>
            </a:p>
          </p:txBody>
        </p:sp>
        <p:sp>
          <p:nvSpPr>
            <p:cNvPr id="143419" name="Line 59">
              <a:extLst>
                <a:ext uri="{FF2B5EF4-FFF2-40B4-BE49-F238E27FC236}">
                  <a16:creationId xmlns:a16="http://schemas.microsoft.com/office/drawing/2014/main" id="{779EAE4D-3551-6741-B4A9-A89D270E48D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479550" y="6045200"/>
              <a:ext cx="334963" cy="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endParaRPr lang="en-US" sz="1800" b="0" dirty="0">
                <a:latin typeface="Arial Regular"/>
              </a:endParaRPr>
            </a:p>
          </p:txBody>
        </p:sp>
        <p:sp>
          <p:nvSpPr>
            <p:cNvPr id="143421" name="Text Box 61">
              <a:extLst>
                <a:ext uri="{FF2B5EF4-FFF2-40B4-BE49-F238E27FC236}">
                  <a16:creationId xmlns:a16="http://schemas.microsoft.com/office/drawing/2014/main" id="{3FE8EF42-35B1-964F-B60E-A2E79C91152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2250" y="1909763"/>
              <a:ext cx="575310" cy="3702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altLang="en-US" sz="1600" b="0" dirty="0">
                  <a:solidFill>
                    <a:schemeClr val="tx1"/>
                  </a:solidFill>
                  <a:latin typeface="Arial Regular"/>
                </a:rPr>
                <a:t>Bits</a:t>
              </a:r>
              <a:endParaRPr lang="en-US" altLang="en-US" b="0" dirty="0">
                <a:solidFill>
                  <a:schemeClr val="tx1"/>
                </a:solidFill>
                <a:latin typeface="Arial Regular"/>
              </a:endParaRPr>
            </a:p>
          </p:txBody>
        </p:sp>
        <p:sp>
          <p:nvSpPr>
            <p:cNvPr id="143422" name="Line 62">
              <a:extLst>
                <a:ext uri="{FF2B5EF4-FFF2-40B4-BE49-F238E27FC236}">
                  <a16:creationId xmlns:a16="http://schemas.microsoft.com/office/drawing/2014/main" id="{EFD8846E-228C-E940-8A27-972FE59EAFC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23838" y="2287588"/>
              <a:ext cx="81438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800" b="0" dirty="0">
                <a:latin typeface="Arial Regular"/>
              </a:endParaRPr>
            </a:p>
          </p:txBody>
        </p:sp>
        <p:sp>
          <p:nvSpPr>
            <p:cNvPr id="143423" name="Text Box 63">
              <a:extLst>
                <a:ext uri="{FF2B5EF4-FFF2-40B4-BE49-F238E27FC236}">
                  <a16:creationId xmlns:a16="http://schemas.microsoft.com/office/drawing/2014/main" id="{3B0626B7-0693-F34B-A632-C5ACE45C087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2376488"/>
              <a:ext cx="800100" cy="2746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/>
            <a:lstStyle/>
            <a:p>
              <a:pPr>
                <a:spcBef>
                  <a:spcPct val="50000"/>
                </a:spcBef>
              </a:pPr>
              <a:r>
                <a:rPr lang="en-US" altLang="en-US" sz="1800">
                  <a:latin typeface="Arial" panose="020B0604020202020204" pitchFamily="34" charset="0"/>
                </a:rPr>
                <a:t>00110</a:t>
              </a:r>
            </a:p>
          </p:txBody>
        </p:sp>
        <p:grpSp>
          <p:nvGrpSpPr>
            <p:cNvPr id="143430" name="Group 70">
              <a:extLst>
                <a:ext uri="{FF2B5EF4-FFF2-40B4-BE49-F238E27FC236}">
                  <a16:creationId xmlns:a16="http://schemas.microsoft.com/office/drawing/2014/main" id="{CD5F2801-ABAD-8145-89EB-6FDFE3C0D94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115300" y="1422400"/>
              <a:ext cx="800100" cy="914400"/>
              <a:chOff x="1664" y="1088"/>
              <a:chExt cx="504" cy="576"/>
            </a:xfrm>
          </p:grpSpPr>
          <p:sp>
            <p:nvSpPr>
              <p:cNvPr id="143431" name="AutoShape 71">
                <a:extLst>
                  <a:ext uri="{FF2B5EF4-FFF2-40B4-BE49-F238E27FC236}">
                    <a16:creationId xmlns:a16="http://schemas.microsoft.com/office/drawing/2014/main" id="{878520AC-BFC8-7D44-8526-351C18CADD4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10735633">
                <a:off x="1912" y="1088"/>
                <a:ext cx="256" cy="272"/>
              </a:xfrm>
              <a:prstGeom prst="triangle">
                <a:avLst>
                  <a:gd name="adj" fmla="val 50000"/>
                </a:avLst>
              </a:prstGeom>
              <a:solidFill>
                <a:schemeClr val="accent1"/>
              </a:solidFill>
              <a:ln w="317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en-US" sz="1800" b="0" dirty="0">
                  <a:latin typeface="Arial Regular"/>
                </a:endParaRPr>
              </a:p>
            </p:txBody>
          </p:sp>
          <p:sp>
            <p:nvSpPr>
              <p:cNvPr id="143432" name="Line 72">
                <a:extLst>
                  <a:ext uri="{FF2B5EF4-FFF2-40B4-BE49-F238E27FC236}">
                    <a16:creationId xmlns:a16="http://schemas.microsoft.com/office/drawing/2014/main" id="{EE0EC5A5-91FF-884A-B0CC-A529126A08D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64" y="1664"/>
                <a:ext cx="376" cy="0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en-US" sz="1800" b="0" dirty="0">
                  <a:latin typeface="Arial Regular"/>
                </a:endParaRPr>
              </a:p>
            </p:txBody>
          </p:sp>
          <p:sp>
            <p:nvSpPr>
              <p:cNvPr id="143433" name="Line 73">
                <a:extLst>
                  <a:ext uri="{FF2B5EF4-FFF2-40B4-BE49-F238E27FC236}">
                    <a16:creationId xmlns:a16="http://schemas.microsoft.com/office/drawing/2014/main" id="{B86C584C-C832-0C49-BF7A-A06A99D860B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048" y="1336"/>
                <a:ext cx="0" cy="328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en-US" sz="1800" b="0" dirty="0">
                  <a:latin typeface="Arial Regular"/>
                </a:endParaRPr>
              </a:p>
            </p:txBody>
          </p:sp>
        </p:grpSp>
        <p:grpSp>
          <p:nvGrpSpPr>
            <p:cNvPr id="143434" name="Group 74">
              <a:extLst>
                <a:ext uri="{FF2B5EF4-FFF2-40B4-BE49-F238E27FC236}">
                  <a16:creationId xmlns:a16="http://schemas.microsoft.com/office/drawing/2014/main" id="{38AD0F64-4786-934A-87FD-A41A8C658E6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197850" y="4508500"/>
              <a:ext cx="698500" cy="914400"/>
              <a:chOff x="1664" y="1088"/>
              <a:chExt cx="504" cy="576"/>
            </a:xfrm>
          </p:grpSpPr>
          <p:sp>
            <p:nvSpPr>
              <p:cNvPr id="143435" name="AutoShape 75">
                <a:extLst>
                  <a:ext uri="{FF2B5EF4-FFF2-40B4-BE49-F238E27FC236}">
                    <a16:creationId xmlns:a16="http://schemas.microsoft.com/office/drawing/2014/main" id="{2883AF9B-568C-5C41-A989-AEBA2E06372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10735633">
                <a:off x="1912" y="1088"/>
                <a:ext cx="256" cy="272"/>
              </a:xfrm>
              <a:prstGeom prst="triangle">
                <a:avLst>
                  <a:gd name="adj" fmla="val 50000"/>
                </a:avLst>
              </a:prstGeom>
              <a:solidFill>
                <a:schemeClr val="accent1"/>
              </a:solidFill>
              <a:ln w="317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en-US" sz="1800" b="0" dirty="0">
                  <a:latin typeface="Arial Regular"/>
                </a:endParaRPr>
              </a:p>
            </p:txBody>
          </p:sp>
          <p:sp>
            <p:nvSpPr>
              <p:cNvPr id="143436" name="Line 76">
                <a:extLst>
                  <a:ext uri="{FF2B5EF4-FFF2-40B4-BE49-F238E27FC236}">
                    <a16:creationId xmlns:a16="http://schemas.microsoft.com/office/drawing/2014/main" id="{C2E0ECE9-44CF-2E46-B378-54E10C39612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64" y="1664"/>
                <a:ext cx="376" cy="0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en-US" sz="1800" b="0" dirty="0">
                  <a:latin typeface="Arial Regular"/>
                </a:endParaRPr>
              </a:p>
            </p:txBody>
          </p:sp>
          <p:sp>
            <p:nvSpPr>
              <p:cNvPr id="143437" name="Line 77">
                <a:extLst>
                  <a:ext uri="{FF2B5EF4-FFF2-40B4-BE49-F238E27FC236}">
                    <a16:creationId xmlns:a16="http://schemas.microsoft.com/office/drawing/2014/main" id="{64179716-4718-174C-A397-D6D2AC708DF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048" y="1336"/>
                <a:ext cx="0" cy="328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en-US" sz="1800" b="0" dirty="0">
                  <a:latin typeface="Arial Regular"/>
                </a:endParaRPr>
              </a:p>
            </p:txBody>
          </p:sp>
        </p:grpSp>
        <p:sp>
          <p:nvSpPr>
            <p:cNvPr id="143438" name="Freeform 78">
              <a:extLst>
                <a:ext uri="{FF2B5EF4-FFF2-40B4-BE49-F238E27FC236}">
                  <a16:creationId xmlns:a16="http://schemas.microsoft.com/office/drawing/2014/main" id="{8716D437-EBD9-0341-9B68-FA13078D4F8B}"/>
                </a:ext>
              </a:extLst>
            </p:cNvPr>
            <p:cNvSpPr>
              <a:spLocks/>
            </p:cNvSpPr>
            <p:nvPr/>
          </p:nvSpPr>
          <p:spPr bwMode="auto">
            <a:xfrm>
              <a:off x="8421688" y="1690688"/>
              <a:ext cx="722312" cy="1751012"/>
            </a:xfrm>
            <a:custGeom>
              <a:avLst/>
              <a:gdLst>
                <a:gd name="T0" fmla="*/ 311 w 396"/>
                <a:gd name="T1" fmla="*/ 0 h 992"/>
                <a:gd name="T2" fmla="*/ 303 w 396"/>
                <a:gd name="T3" fmla="*/ 400 h 992"/>
                <a:gd name="T4" fmla="*/ 191 w 396"/>
                <a:gd name="T5" fmla="*/ 552 h 992"/>
                <a:gd name="T6" fmla="*/ 71 w 396"/>
                <a:gd name="T7" fmla="*/ 696 h 992"/>
                <a:gd name="T8" fmla="*/ 39 w 396"/>
                <a:gd name="T9" fmla="*/ 728 h 992"/>
                <a:gd name="T10" fmla="*/ 23 w 396"/>
                <a:gd name="T11" fmla="*/ 992 h 9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6" h="992">
                  <a:moveTo>
                    <a:pt x="311" y="0"/>
                  </a:moveTo>
                  <a:cubicBezTo>
                    <a:pt x="344" y="188"/>
                    <a:pt x="396" y="261"/>
                    <a:pt x="303" y="400"/>
                  </a:cubicBezTo>
                  <a:cubicBezTo>
                    <a:pt x="286" y="469"/>
                    <a:pt x="250" y="513"/>
                    <a:pt x="191" y="552"/>
                  </a:cubicBezTo>
                  <a:cubicBezTo>
                    <a:pt x="157" y="609"/>
                    <a:pt x="119" y="648"/>
                    <a:pt x="71" y="696"/>
                  </a:cubicBezTo>
                  <a:cubicBezTo>
                    <a:pt x="60" y="707"/>
                    <a:pt x="39" y="728"/>
                    <a:pt x="39" y="728"/>
                  </a:cubicBezTo>
                  <a:cubicBezTo>
                    <a:pt x="0" y="844"/>
                    <a:pt x="23" y="759"/>
                    <a:pt x="23" y="992"/>
                  </a:cubicBezTo>
                </a:path>
              </a:pathLst>
            </a:custGeom>
            <a:noFill/>
            <a:ln w="31750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endParaRPr lang="en-US" sz="1800" b="0" dirty="0">
                <a:latin typeface="Arial Regular"/>
              </a:endParaRPr>
            </a:p>
          </p:txBody>
        </p:sp>
        <p:sp>
          <p:nvSpPr>
            <p:cNvPr id="143441" name="Freeform 81">
              <a:extLst>
                <a:ext uri="{FF2B5EF4-FFF2-40B4-BE49-F238E27FC236}">
                  <a16:creationId xmlns:a16="http://schemas.microsoft.com/office/drawing/2014/main" id="{7C736A58-FF99-B249-83BF-D14BD4709D44}"/>
                </a:ext>
              </a:extLst>
            </p:cNvPr>
            <p:cNvSpPr>
              <a:spLocks/>
            </p:cNvSpPr>
            <p:nvPr/>
          </p:nvSpPr>
          <p:spPr bwMode="auto">
            <a:xfrm>
              <a:off x="8470900" y="4025900"/>
              <a:ext cx="207963" cy="368300"/>
            </a:xfrm>
            <a:custGeom>
              <a:avLst/>
              <a:gdLst>
                <a:gd name="T0" fmla="*/ 0 w 131"/>
                <a:gd name="T1" fmla="*/ 0 h 232"/>
                <a:gd name="T2" fmla="*/ 112 w 131"/>
                <a:gd name="T3" fmla="*/ 56 h 232"/>
                <a:gd name="T4" fmla="*/ 112 w 131"/>
                <a:gd name="T5" fmla="*/ 144 h 232"/>
                <a:gd name="T6" fmla="*/ 112 w 131"/>
                <a:gd name="T7" fmla="*/ 232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1" h="232">
                  <a:moveTo>
                    <a:pt x="0" y="0"/>
                  </a:moveTo>
                  <a:cubicBezTo>
                    <a:pt x="46" y="16"/>
                    <a:pt x="93" y="32"/>
                    <a:pt x="112" y="56"/>
                  </a:cubicBezTo>
                  <a:cubicBezTo>
                    <a:pt x="131" y="80"/>
                    <a:pt x="112" y="115"/>
                    <a:pt x="112" y="144"/>
                  </a:cubicBezTo>
                  <a:cubicBezTo>
                    <a:pt x="112" y="173"/>
                    <a:pt x="111" y="215"/>
                    <a:pt x="112" y="232"/>
                  </a:cubicBezTo>
                </a:path>
              </a:pathLst>
            </a:custGeom>
            <a:noFill/>
            <a:ln w="31750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endParaRPr lang="en-US" sz="1800" b="0" dirty="0">
                <a:latin typeface="Arial Regular"/>
              </a:endParaRPr>
            </a:p>
          </p:txBody>
        </p:sp>
        <p:sp>
          <p:nvSpPr>
            <p:cNvPr id="143442" name="Line 82">
              <a:extLst>
                <a:ext uri="{FF2B5EF4-FFF2-40B4-BE49-F238E27FC236}">
                  <a16:creationId xmlns:a16="http://schemas.microsoft.com/office/drawing/2014/main" id="{859BA59F-E24F-4C45-ADA1-261FBBB089B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95650" y="2257425"/>
              <a:ext cx="0" cy="381000"/>
            </a:xfrm>
            <a:prstGeom prst="line">
              <a:avLst/>
            </a:prstGeom>
            <a:noFill/>
            <a:ln w="76200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endParaRPr lang="en-US" sz="1800" b="0" dirty="0">
                <a:latin typeface="Arial Regular"/>
              </a:endParaRPr>
            </a:p>
          </p:txBody>
        </p:sp>
        <p:sp>
          <p:nvSpPr>
            <p:cNvPr id="143443" name="Line 83">
              <a:extLst>
                <a:ext uri="{FF2B5EF4-FFF2-40B4-BE49-F238E27FC236}">
                  <a16:creationId xmlns:a16="http://schemas.microsoft.com/office/drawing/2014/main" id="{16259BF4-570C-9A4E-B327-771BF06D73D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84513" y="2946400"/>
              <a:ext cx="528637" cy="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endParaRPr lang="en-US" sz="1800" b="0" dirty="0">
                <a:latin typeface="Arial Regular"/>
              </a:endParaRPr>
            </a:p>
          </p:txBody>
        </p:sp>
        <p:sp>
          <p:nvSpPr>
            <p:cNvPr id="143444" name="Line 84">
              <a:extLst>
                <a:ext uri="{FF2B5EF4-FFF2-40B4-BE49-F238E27FC236}">
                  <a16:creationId xmlns:a16="http://schemas.microsoft.com/office/drawing/2014/main" id="{3EBE8A7E-270E-3A48-B21D-5120356F670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84513" y="1749425"/>
              <a:ext cx="528637" cy="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endParaRPr lang="en-US" sz="1800" b="0" dirty="0">
                <a:latin typeface="Arial Regular"/>
              </a:endParaRPr>
            </a:p>
          </p:txBody>
        </p:sp>
        <p:sp>
          <p:nvSpPr>
            <p:cNvPr id="143445" name="Line 85">
              <a:extLst>
                <a:ext uri="{FF2B5EF4-FFF2-40B4-BE49-F238E27FC236}">
                  <a16:creationId xmlns:a16="http://schemas.microsoft.com/office/drawing/2014/main" id="{FEF2DD49-EF11-5641-A34D-5B1F12AA92D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84513" y="1911350"/>
              <a:ext cx="528637" cy="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endParaRPr lang="en-US" sz="1800" b="0" dirty="0">
                <a:latin typeface="Arial Regular"/>
              </a:endParaRPr>
            </a:p>
          </p:txBody>
        </p:sp>
        <p:sp>
          <p:nvSpPr>
            <p:cNvPr id="143446" name="Line 86">
              <a:extLst>
                <a:ext uri="{FF2B5EF4-FFF2-40B4-BE49-F238E27FC236}">
                  <a16:creationId xmlns:a16="http://schemas.microsoft.com/office/drawing/2014/main" id="{EF1FCA4F-FCAA-C543-901A-C70464B4959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84338" y="2252663"/>
              <a:ext cx="0" cy="381000"/>
            </a:xfrm>
            <a:prstGeom prst="line">
              <a:avLst/>
            </a:prstGeom>
            <a:noFill/>
            <a:ln w="76200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endParaRPr lang="en-US" sz="1800" b="0" dirty="0">
                <a:latin typeface="Arial Regular"/>
              </a:endParaRPr>
            </a:p>
          </p:txBody>
        </p:sp>
        <p:sp>
          <p:nvSpPr>
            <p:cNvPr id="143447" name="Line 87">
              <a:extLst>
                <a:ext uri="{FF2B5EF4-FFF2-40B4-BE49-F238E27FC236}">
                  <a16:creationId xmlns:a16="http://schemas.microsoft.com/office/drawing/2014/main" id="{51887D1A-5FA6-2446-BEAC-22A76F56493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92250" y="2941638"/>
              <a:ext cx="387350" cy="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endParaRPr lang="en-US" sz="1800" b="0" dirty="0">
                <a:latin typeface="Arial Regular"/>
              </a:endParaRPr>
            </a:p>
          </p:txBody>
        </p:sp>
        <p:sp>
          <p:nvSpPr>
            <p:cNvPr id="143448" name="Line 88">
              <a:extLst>
                <a:ext uri="{FF2B5EF4-FFF2-40B4-BE49-F238E27FC236}">
                  <a16:creationId xmlns:a16="http://schemas.microsoft.com/office/drawing/2014/main" id="{06874814-AFE5-A947-BCF3-589C3BF53CE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09713" y="1744663"/>
              <a:ext cx="369887" cy="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endParaRPr lang="en-US" sz="1800" b="0" dirty="0">
                <a:latin typeface="Arial Regular"/>
              </a:endParaRPr>
            </a:p>
          </p:txBody>
        </p:sp>
        <p:sp>
          <p:nvSpPr>
            <p:cNvPr id="143449" name="Line 89">
              <a:extLst>
                <a:ext uri="{FF2B5EF4-FFF2-40B4-BE49-F238E27FC236}">
                  <a16:creationId xmlns:a16="http://schemas.microsoft.com/office/drawing/2014/main" id="{005F9A49-6735-A945-8458-757D0E40DDB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74788" y="1906588"/>
              <a:ext cx="404812" cy="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endParaRPr lang="en-US" sz="1800" b="0" dirty="0">
                <a:latin typeface="Arial Regular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0832724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Estimating the Channel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>
          <a:xfrm>
            <a:off x="152400" y="1570383"/>
            <a:ext cx="8763000" cy="1557551"/>
          </a:xfrm>
        </p:spPr>
        <p:txBody>
          <a:bodyPr>
            <a:normAutofit/>
          </a:bodyPr>
          <a:lstStyle/>
          <a:p>
            <a:r>
              <a:rPr lang="en-US" altLang="en-US" sz="2400" dirty="0"/>
              <a:t>Transmit known OFDM preamble symbol </a:t>
            </a:r>
            <a:r>
              <a:rPr lang="en-US" altLang="en-US" sz="2400" i="1" dirty="0"/>
              <a:t>x</a:t>
            </a:r>
          </a:p>
          <a:p>
            <a:pPr lvl="1"/>
            <a:r>
              <a:rPr lang="en-US" altLang="en-US" sz="2400" dirty="0"/>
              <a:t>In frequency domain </a:t>
            </a:r>
            <a:r>
              <a:rPr lang="en-US" altLang="en-US" sz="2400" b="1" dirty="0">
                <a:highlight>
                  <a:srgbClr val="FFFF99"/>
                </a:highlight>
              </a:rPr>
              <a:t>on frequency </a:t>
            </a:r>
            <a:r>
              <a:rPr lang="en-US" altLang="en-US" sz="2400" b="1" i="1" dirty="0" err="1">
                <a:highlight>
                  <a:srgbClr val="FFFF99"/>
                </a:highlight>
              </a:rPr>
              <a:t>i</a:t>
            </a:r>
            <a:r>
              <a:rPr lang="en-US" altLang="en-US" sz="2400" b="1" dirty="0">
                <a:highlight>
                  <a:srgbClr val="FFFF99"/>
                </a:highlight>
              </a:rPr>
              <a:t>, </a:t>
            </a:r>
            <a:r>
              <a:rPr lang="en-US" altLang="en-US" sz="2400" dirty="0"/>
              <a:t>denote preamble </a:t>
            </a:r>
            <a:r>
              <a:rPr lang="en-US" altLang="en-US" sz="2400" b="1" i="1" dirty="0">
                <a:highlight>
                  <a:srgbClr val="FFFF99"/>
                </a:highlight>
              </a:rPr>
              <a:t>X</a:t>
            </a:r>
            <a:r>
              <a:rPr lang="en-US" altLang="en-US" sz="2400" b="1" i="1" baseline="-25000" dirty="0">
                <a:highlight>
                  <a:srgbClr val="FFFF99"/>
                </a:highlight>
              </a:rPr>
              <a:t>i</a:t>
            </a:r>
          </a:p>
          <a:p>
            <a:endParaRPr lang="en-US" altLang="en-US" sz="2000" dirty="0"/>
          </a:p>
          <a:p>
            <a:r>
              <a:rPr lang="en-US" altLang="en-US" sz="2000" dirty="0"/>
              <a:t>After FFT, hears frequency domain value </a:t>
            </a:r>
            <a:r>
              <a:rPr lang="en-US" altLang="en-US" sz="2000" b="1" i="1" dirty="0">
                <a:highlight>
                  <a:srgbClr val="FFFF99"/>
                </a:highlight>
              </a:rPr>
              <a:t>Y</a:t>
            </a:r>
            <a:r>
              <a:rPr lang="en-US" altLang="en-US" sz="2000" b="1" i="1" baseline="-25000" dirty="0">
                <a:highlight>
                  <a:srgbClr val="FFFF99"/>
                </a:highlight>
              </a:rPr>
              <a:t>i</a:t>
            </a:r>
          </a:p>
        </p:txBody>
      </p:sp>
      <p:pic>
        <p:nvPicPr>
          <p:cNvPr id="25604" name="Picture 3" descr="f12aaa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1234" y="3012771"/>
            <a:ext cx="6105332" cy="3655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12"/>
          <p:cNvSpPr>
            <a:spLocks noGrp="1"/>
          </p:cNvSpPr>
          <p:nvPr>
            <p:ph type="sldNum" sz="quarter" idx="12"/>
          </p:nvPr>
        </p:nvSpPr>
        <p:spPr>
          <a:xfrm>
            <a:off x="6781800" y="6553200"/>
            <a:ext cx="2133600" cy="212725"/>
          </a:xfrm>
        </p:spPr>
        <p:txBody>
          <a:bodyPr/>
          <a:lstStyle/>
          <a:p>
            <a:r>
              <a:rPr lang="en-US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46599164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42877C5-3E6A-3F47-B8FC-984D6B3E8A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447800"/>
            <a:ext cx="8763000" cy="4904874"/>
          </a:xfrm>
        </p:spPr>
        <p:txBody>
          <a:bodyPr/>
          <a:lstStyle/>
          <a:p>
            <a:r>
              <a:rPr lang="en-US" dirty="0"/>
              <a:t>OFDM uses </a:t>
            </a:r>
            <a:r>
              <a:rPr lang="en-US" b="1" dirty="0">
                <a:highlight>
                  <a:srgbClr val="FFFF99"/>
                </a:highlight>
              </a:rPr>
              <a:t>two identical, repeated symbols</a:t>
            </a:r>
            <a:r>
              <a:rPr lang="en-US" dirty="0"/>
              <a:t> </a:t>
            </a:r>
            <a:r>
              <a:rPr lang="en-US" i="1" dirty="0"/>
              <a:t>s</a:t>
            </a:r>
            <a:r>
              <a:rPr lang="en-US" baseline="-25000" dirty="0"/>
              <a:t>1</a:t>
            </a:r>
            <a:r>
              <a:rPr lang="en-US" dirty="0"/>
              <a:t>, </a:t>
            </a:r>
            <a:r>
              <a:rPr lang="en-US" i="1" dirty="0"/>
              <a:t>s</a:t>
            </a:r>
            <a:r>
              <a:rPr lang="en-US" baseline="-25000" dirty="0"/>
              <a:t>2</a:t>
            </a:r>
            <a:r>
              <a:rPr lang="en-US" dirty="0"/>
              <a:t> in the preamble for packet detection: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Receiver radio is </a:t>
            </a:r>
            <a:r>
              <a:rPr lang="en-US" b="1" dirty="0"/>
              <a:t>always listening, receiving samples</a:t>
            </a:r>
          </a:p>
          <a:p>
            <a:endParaRPr lang="en-US" dirty="0"/>
          </a:p>
          <a:p>
            <a:pPr lvl="1"/>
            <a:r>
              <a:rPr lang="en-US" dirty="0"/>
              <a:t>Call this </a:t>
            </a:r>
            <a:r>
              <a:rPr lang="en-US" b="1" dirty="0">
                <a:highlight>
                  <a:srgbClr val="FFFF99"/>
                </a:highlight>
              </a:rPr>
              <a:t>received sample stream </a:t>
            </a:r>
            <a:r>
              <a:rPr lang="en-US" b="1" i="1" dirty="0">
                <a:highlight>
                  <a:srgbClr val="FFFF99"/>
                </a:highlight>
              </a:rPr>
              <a:t>r</a:t>
            </a:r>
            <a:r>
              <a:rPr lang="en-US" b="1" dirty="0">
                <a:highlight>
                  <a:srgbClr val="FFFF99"/>
                </a:highlight>
              </a:rPr>
              <a:t>[</a:t>
            </a:r>
            <a:r>
              <a:rPr lang="en-US" b="1" i="1" dirty="0">
                <a:highlight>
                  <a:srgbClr val="FFFF99"/>
                </a:highlight>
              </a:rPr>
              <a:t>n</a:t>
            </a:r>
            <a:r>
              <a:rPr lang="en-US" b="1" dirty="0">
                <a:highlight>
                  <a:srgbClr val="FFFF99"/>
                </a:highlight>
              </a:rPr>
              <a:t>]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A2D9DA-882B-614D-AB09-D889266FFD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200562-6296-9E41-94C7-4DAE5BF4E447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24BC827D-3050-454A-AA74-9F8D502D82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Packet detection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F246B21-BCC2-8B47-8DC0-72B3ACD360EC}"/>
              </a:ext>
            </a:extLst>
          </p:cNvPr>
          <p:cNvSpPr/>
          <p:nvPr/>
        </p:nvSpPr>
        <p:spPr>
          <a:xfrm>
            <a:off x="1815590" y="2642616"/>
            <a:ext cx="1300480" cy="38608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9050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b="0" i="1" dirty="0">
                <a:solidFill>
                  <a:schemeClr val="tx1"/>
                </a:solidFill>
                <a:latin typeface="+mn-lt"/>
              </a:rPr>
              <a:t>s</a:t>
            </a:r>
            <a:r>
              <a:rPr lang="en-US" b="0" baseline="-25000" dirty="0">
                <a:solidFill>
                  <a:schemeClr val="tx1"/>
                </a:solidFill>
                <a:latin typeface="+mn-lt"/>
              </a:rPr>
              <a:t>2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C998E8C-0D13-9442-89AB-3E4579BFAF5F}"/>
              </a:ext>
            </a:extLst>
          </p:cNvPr>
          <p:cNvSpPr/>
          <p:nvPr/>
        </p:nvSpPr>
        <p:spPr>
          <a:xfrm>
            <a:off x="3116070" y="2642616"/>
            <a:ext cx="5445760" cy="38608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19050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EFF1DBE-5299-4746-8181-1707C9027891}"/>
              </a:ext>
            </a:extLst>
          </p:cNvPr>
          <p:cNvSpPr txBox="1"/>
          <p:nvPr/>
        </p:nvSpPr>
        <p:spPr>
          <a:xfrm>
            <a:off x="1165349" y="3214781"/>
            <a:ext cx="1223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800" dirty="0">
                <a:latin typeface="Arial" charset="0"/>
                <a:ea typeface="Arial" charset="0"/>
                <a:cs typeface="Arial" charset="0"/>
              </a:rPr>
              <a:t>Preamble</a:t>
            </a:r>
            <a:endParaRPr lang="en-US" sz="18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B010ADA-0D3D-7645-914D-B19DAF392603}"/>
              </a:ext>
            </a:extLst>
          </p:cNvPr>
          <p:cNvSpPr txBox="1"/>
          <p:nvPr/>
        </p:nvSpPr>
        <p:spPr>
          <a:xfrm>
            <a:off x="5134639" y="3214781"/>
            <a:ext cx="1544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800" dirty="0">
                <a:latin typeface="Arial" charset="0"/>
                <a:ea typeface="Arial" charset="0"/>
                <a:cs typeface="Arial" charset="0"/>
              </a:rPr>
              <a:t>Packet</a:t>
            </a:r>
            <a:r>
              <a:rPr lang="zh-CN" altLang="en-US" sz="18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sz="1800" dirty="0">
                <a:latin typeface="Arial" charset="0"/>
                <a:ea typeface="Arial" charset="0"/>
                <a:cs typeface="Arial" charset="0"/>
              </a:rPr>
              <a:t>body</a:t>
            </a:r>
            <a:endParaRPr lang="en-US" sz="18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Right Brace 12">
            <a:extLst>
              <a:ext uri="{FF2B5EF4-FFF2-40B4-BE49-F238E27FC236}">
                <a16:creationId xmlns:a16="http://schemas.microsoft.com/office/drawing/2014/main" id="{AFDF0CA5-254E-A944-B635-F57EEDF45AB7}"/>
              </a:ext>
            </a:extLst>
          </p:cNvPr>
          <p:cNvSpPr/>
          <p:nvPr/>
        </p:nvSpPr>
        <p:spPr>
          <a:xfrm rot="5400000">
            <a:off x="5768016" y="420967"/>
            <a:ext cx="141867" cy="5445762"/>
          </a:xfrm>
          <a:prstGeom prst="rightBrace">
            <a:avLst>
              <a:gd name="adj1" fmla="val 37359"/>
              <a:gd name="adj2" fmla="val 50000"/>
            </a:avLst>
          </a:prstGeom>
          <a:ln w="34925">
            <a:prstDash val="solid"/>
            <a:tailEnd type="non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Brace 13">
            <a:extLst>
              <a:ext uri="{FF2B5EF4-FFF2-40B4-BE49-F238E27FC236}">
                <a16:creationId xmlns:a16="http://schemas.microsoft.com/office/drawing/2014/main" id="{6562AFDF-1F59-9244-9E92-F8F15F9C4247}"/>
              </a:ext>
            </a:extLst>
          </p:cNvPr>
          <p:cNvSpPr/>
          <p:nvPr/>
        </p:nvSpPr>
        <p:spPr>
          <a:xfrm rot="5400000">
            <a:off x="1746142" y="1844856"/>
            <a:ext cx="138894" cy="2600960"/>
          </a:xfrm>
          <a:prstGeom prst="rightBrace">
            <a:avLst>
              <a:gd name="adj1" fmla="val 50832"/>
              <a:gd name="adj2" fmla="val 50000"/>
            </a:avLst>
          </a:prstGeom>
          <a:ln w="34925">
            <a:prstDash val="solid"/>
            <a:tailEnd type="non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FA79154-57CE-C04D-9236-9CB6C85CAB74}"/>
              </a:ext>
            </a:extLst>
          </p:cNvPr>
          <p:cNvSpPr/>
          <p:nvPr/>
        </p:nvSpPr>
        <p:spPr>
          <a:xfrm>
            <a:off x="515109" y="2642616"/>
            <a:ext cx="1300480" cy="38608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9050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b="0" i="1" dirty="0">
                <a:solidFill>
                  <a:schemeClr val="tx1"/>
                </a:solidFill>
                <a:latin typeface="+mn-lt"/>
              </a:rPr>
              <a:t>s</a:t>
            </a:r>
            <a:r>
              <a:rPr lang="en-US" b="0" baseline="-25000" dirty="0">
                <a:solidFill>
                  <a:schemeClr val="tx1"/>
                </a:solidFill>
                <a:latin typeface="+mn-lt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5417709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BF07B922-C490-4149-8817-81205DDE3ED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52400" y="1447800"/>
                <a:ext cx="8763000" cy="5029200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/>
                  <a:t>Suppose each preamble symbol is of length </a:t>
                </a:r>
                <a:r>
                  <a:rPr lang="en-US" i="1" dirty="0"/>
                  <a:t>L</a:t>
                </a:r>
              </a:p>
              <a:p>
                <a:endParaRPr lang="en-US" i="1" dirty="0"/>
              </a:p>
              <a:p>
                <a:r>
                  <a:rPr lang="en-US" dirty="0"/>
                  <a:t>Receiver computes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c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n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</m:d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𝐿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]</m:t>
                        </m:r>
                      </m:e>
                    </m:nary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b="1" dirty="0">
                    <a:highlight>
                      <a:srgbClr val="FFFF99"/>
                    </a:highlight>
                  </a:rPr>
                  <a:t>Angle</a:t>
                </a:r>
                <a:r>
                  <a:rPr lang="en-US" dirty="0">
                    <a:highlight>
                      <a:srgbClr val="FFFF99"/>
                    </a:highlight>
                  </a:rPr>
                  <a:t> </a:t>
                </a:r>
                <a:r>
                  <a:rPr lang="en-US" b="1" dirty="0">
                    <a:highlight>
                      <a:srgbClr val="FFFF99"/>
                    </a:highlight>
                  </a:rPr>
                  <a:t>of each term</a:t>
                </a:r>
                <a:r>
                  <a:rPr lang="en-US" b="1" dirty="0"/>
                  <a:t> </a:t>
                </a:r>
                <a:r>
                  <a:rPr lang="en-US" dirty="0"/>
                  <a:t>in the sum is </a:t>
                </a:r>
                <a:r>
                  <a:rPr lang="en-US" b="1" dirty="0">
                    <a:solidFill>
                      <a:srgbClr val="0070C0"/>
                    </a:solidFill>
                  </a:rPr>
                  <a:t>random</a:t>
                </a:r>
              </a:p>
              <a:p>
                <a:endParaRPr lang="en-US" dirty="0"/>
              </a:p>
              <a:p>
                <a:r>
                  <a:rPr lang="en-US" b="1" dirty="0"/>
                  <a:t>Sum</a:t>
                </a:r>
                <a:r>
                  <a:rPr lang="en-US" dirty="0"/>
                  <a:t> of complex numbers with </a:t>
                </a:r>
                <a:r>
                  <a:rPr lang="en-US" b="1" dirty="0">
                    <a:highlight>
                      <a:srgbClr val="FFFF99"/>
                    </a:highlight>
                  </a:rPr>
                  <a:t>random angle </a:t>
                </a:r>
                <a:r>
                  <a:rPr lang="en-US" b="1" dirty="0">
                    <a:solidFill>
                      <a:srgbClr val="009900"/>
                    </a:solidFill>
                    <a:highlight>
                      <a:srgbClr val="FFFF99"/>
                    </a:highlight>
                  </a:rPr>
                  <a:t>≈ 0</a:t>
                </a:r>
              </a:p>
              <a:p>
                <a:pPr lvl="1"/>
                <a:r>
                  <a:rPr lang="en-US" b="1" dirty="0">
                    <a:solidFill>
                      <a:srgbClr val="009900"/>
                    </a:solidFill>
                    <a:highlight>
                      <a:srgbClr val="FFFF99"/>
                    </a:highlight>
                  </a:rPr>
                  <a:t>c[0] ≈ 0</a:t>
                </a:r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BF07B922-C490-4149-8817-81205DDE3ED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1447800"/>
                <a:ext cx="8763000" cy="5029200"/>
              </a:xfrm>
              <a:blipFill>
                <a:blip r:embed="rId3"/>
                <a:stretch>
                  <a:fillRect l="-1739" t="-35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016EC9C-FB1E-4F4C-A8AE-154C2B1B95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3F61D70-A59F-904A-90EB-697122CD7D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Searching for the preamble in noise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EA6A61F-D035-AF42-AA5C-4D5681C02D6E}"/>
              </a:ext>
            </a:extLst>
          </p:cNvPr>
          <p:cNvSpPr/>
          <p:nvPr/>
        </p:nvSpPr>
        <p:spPr>
          <a:xfrm>
            <a:off x="5310312" y="3856112"/>
            <a:ext cx="1300480" cy="38608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9050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b="0" i="1" dirty="0">
                <a:solidFill>
                  <a:schemeClr val="tx1"/>
                </a:solidFill>
                <a:latin typeface="+mn-lt"/>
              </a:rPr>
              <a:t>s</a:t>
            </a:r>
            <a:r>
              <a:rPr lang="en-US" b="0" baseline="-25000" dirty="0">
                <a:solidFill>
                  <a:schemeClr val="tx1"/>
                </a:solidFill>
                <a:latin typeface="+mn-lt"/>
              </a:rPr>
              <a:t>2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B20B8F1-F0F8-564A-97AB-F2CB12895688}"/>
              </a:ext>
            </a:extLst>
          </p:cNvPr>
          <p:cNvSpPr/>
          <p:nvPr/>
        </p:nvSpPr>
        <p:spPr>
          <a:xfrm>
            <a:off x="4009831" y="3856112"/>
            <a:ext cx="1300480" cy="38608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9050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b="0" i="1" dirty="0">
                <a:solidFill>
                  <a:schemeClr val="tx1"/>
                </a:solidFill>
                <a:latin typeface="+mn-lt"/>
              </a:rPr>
              <a:t>s</a:t>
            </a:r>
            <a:r>
              <a:rPr lang="en-US" b="0" baseline="-25000" dirty="0">
                <a:solidFill>
                  <a:schemeClr val="tx1"/>
                </a:solidFill>
                <a:latin typeface="+mn-lt"/>
              </a:rPr>
              <a:t>1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2F949DB-0AF2-D040-86BA-F99D20F98991}"/>
              </a:ext>
            </a:extLst>
          </p:cNvPr>
          <p:cNvSpPr/>
          <p:nvPr/>
        </p:nvSpPr>
        <p:spPr>
          <a:xfrm>
            <a:off x="1120489" y="3856112"/>
            <a:ext cx="2889341" cy="386080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b="0" dirty="0">
                <a:solidFill>
                  <a:schemeClr val="tx1"/>
                </a:solidFill>
                <a:latin typeface="+mn-lt"/>
              </a:rPr>
              <a:t>background noise</a:t>
            </a:r>
            <a:endParaRPr lang="en-US" b="0" baseline="-250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5EFC14A-8C4F-434A-B09A-860367A5C0E4}"/>
              </a:ext>
            </a:extLst>
          </p:cNvPr>
          <p:cNvSpPr/>
          <p:nvPr/>
        </p:nvSpPr>
        <p:spPr>
          <a:xfrm>
            <a:off x="6610792" y="3865205"/>
            <a:ext cx="2201888" cy="38608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19050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b="0" dirty="0">
                <a:solidFill>
                  <a:schemeClr val="tx1"/>
                </a:solidFill>
                <a:latin typeface="+mn-lt"/>
              </a:rPr>
              <a:t>Packet body</a:t>
            </a:r>
            <a:endParaRPr lang="en-US" b="0" baseline="-250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AF9C89C-9C95-B648-96FE-F7934D39880B}"/>
              </a:ext>
            </a:extLst>
          </p:cNvPr>
          <p:cNvSpPr txBox="1"/>
          <p:nvPr/>
        </p:nvSpPr>
        <p:spPr>
          <a:xfrm>
            <a:off x="252338" y="3842082"/>
            <a:ext cx="6960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Arial" charset="0"/>
                <a:ea typeface="Arial" charset="0"/>
                <a:cs typeface="Arial" charset="0"/>
              </a:rPr>
              <a:t>r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[</a:t>
            </a:r>
            <a:r>
              <a:rPr lang="en-US" i="1" dirty="0">
                <a:latin typeface="Arial" charset="0"/>
                <a:ea typeface="Arial" charset="0"/>
                <a:cs typeface="Arial" charset="0"/>
              </a:rPr>
              <a:t>n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]: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3AC428CC-2430-E74B-8B4A-CAE5613984DB}"/>
              </a:ext>
            </a:extLst>
          </p:cNvPr>
          <p:cNvGrpSpPr/>
          <p:nvPr/>
        </p:nvGrpSpPr>
        <p:grpSpPr>
          <a:xfrm>
            <a:off x="1120489" y="3343237"/>
            <a:ext cx="1300481" cy="400110"/>
            <a:chOff x="1108457" y="3138700"/>
            <a:chExt cx="1300481" cy="400110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ADC94347-3E0A-CA48-A640-59701B5D553F}"/>
                </a:ext>
              </a:extLst>
            </p:cNvPr>
            <p:cNvGrpSpPr/>
            <p:nvPr/>
          </p:nvGrpSpPr>
          <p:grpSpPr>
            <a:xfrm>
              <a:off x="1108457" y="3140233"/>
              <a:ext cx="1300481" cy="397042"/>
              <a:chOff x="3997798" y="3092116"/>
              <a:chExt cx="1300481" cy="397042"/>
            </a:xfrm>
          </p:grpSpPr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03E89D3D-E330-1946-9D36-F5AAD3109326}"/>
                  </a:ext>
                </a:extLst>
              </p:cNvPr>
              <p:cNvCxnSpPr/>
              <p:nvPr/>
            </p:nvCxnSpPr>
            <p:spPr>
              <a:xfrm>
                <a:off x="3997798" y="3092116"/>
                <a:ext cx="1300481" cy="0"/>
              </a:xfrm>
              <a:prstGeom prst="line">
                <a:avLst/>
              </a:prstGeom>
              <a:ln w="19050">
                <a:prstDash val="solid"/>
              </a:ln>
              <a:effectLst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20E5E5B8-00A4-6B4F-B14D-E11C3C0CFEB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298279" y="3092116"/>
                <a:ext cx="0" cy="397042"/>
              </a:xfrm>
              <a:prstGeom prst="line">
                <a:avLst/>
              </a:prstGeom>
              <a:ln w="19050">
                <a:prstDash val="solid"/>
                <a:headEnd type="none" w="med" len="med"/>
                <a:tailEnd type="arrow" w="med" len="med"/>
              </a:ln>
              <a:effectLst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FB3A5860-EF00-E64F-98C0-BAFD8FDCE24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998172" y="3092116"/>
                <a:ext cx="0" cy="397042"/>
              </a:xfrm>
              <a:prstGeom prst="line">
                <a:avLst/>
              </a:prstGeom>
              <a:ln w="19050">
                <a:prstDash val="solid"/>
                <a:headEnd type="none" w="med" len="med"/>
                <a:tailEnd type="arrow" w="med" len="med"/>
              </a:ln>
              <a:effectLst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EA7F4C18-47BB-804B-83C0-7FCB515890E6}"/>
                </a:ext>
              </a:extLst>
            </p:cNvPr>
            <p:cNvSpPr txBox="1"/>
            <p:nvPr/>
          </p:nvSpPr>
          <p:spPr>
            <a:xfrm>
              <a:off x="1595030" y="3138700"/>
              <a:ext cx="32733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i="1" dirty="0">
                  <a:latin typeface="Times" pitchFamily="2" charset="0"/>
                  <a:ea typeface="Arial" charset="0"/>
                  <a:cs typeface="Arial" charset="0"/>
                </a:rPr>
                <a:t>L</a:t>
              </a: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57AA2365-A566-E542-8264-9AF5CCEC4BDA}"/>
              </a:ext>
            </a:extLst>
          </p:cNvPr>
          <p:cNvSpPr txBox="1"/>
          <p:nvPr/>
        </p:nvSpPr>
        <p:spPr>
          <a:xfrm>
            <a:off x="778308" y="2866927"/>
            <a:ext cx="19848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" pitchFamily="2" charset="0"/>
                <a:ea typeface="Arial" charset="0"/>
                <a:cs typeface="Arial" charset="0"/>
              </a:rPr>
              <a:t>Computing </a:t>
            </a:r>
            <a:r>
              <a:rPr lang="en-US" i="1" dirty="0">
                <a:latin typeface="Times" pitchFamily="2" charset="0"/>
                <a:ea typeface="Arial" charset="0"/>
                <a:cs typeface="Arial" charset="0"/>
              </a:rPr>
              <a:t>c</a:t>
            </a:r>
            <a:r>
              <a:rPr lang="en-US" dirty="0">
                <a:latin typeface="Times" pitchFamily="2" charset="0"/>
                <a:ea typeface="Arial" charset="0"/>
                <a:cs typeface="Arial" charset="0"/>
              </a:rPr>
              <a:t>[0]:</a:t>
            </a:r>
          </a:p>
        </p:txBody>
      </p:sp>
    </p:spTree>
    <p:extLst>
      <p:ext uri="{BB962C8B-B14F-4D97-AF65-F5344CB8AC3E}">
        <p14:creationId xmlns:p14="http://schemas.microsoft.com/office/powerpoint/2010/main" val="3580629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0.00023 L 0.14201 -0.0002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0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BF07B922-C490-4149-8817-81205DDE3ED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52400" y="1447800"/>
                <a:ext cx="8763000" cy="5029200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/>
                  <a:t>Suppose preamble at position </a:t>
                </a:r>
                <a:r>
                  <a:rPr lang="en-US" i="1" dirty="0"/>
                  <a:t>n</a:t>
                </a:r>
                <a:r>
                  <a:rPr lang="en-US" baseline="-25000" dirty="0"/>
                  <a:t>0</a:t>
                </a:r>
                <a:endParaRPr lang="en-US" i="1" baseline="-25000" dirty="0"/>
              </a:p>
              <a:p>
                <a:endParaRPr lang="en-US" i="1" dirty="0"/>
              </a:p>
              <a:p>
                <a:r>
                  <a:rPr lang="en-US" dirty="0"/>
                  <a:t>Receiver computes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c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n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</m:d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𝐿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]</m:t>
                        </m:r>
                      </m:e>
                    </m:nary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pPr marL="0" indent="0">
                  <a:buNone/>
                </a:pPr>
                <a:endParaRPr lang="en-US" b="1" dirty="0">
                  <a:highlight>
                    <a:srgbClr val="FFFF99"/>
                  </a:highlight>
                </a:endParaRPr>
              </a:p>
              <a:p>
                <a:r>
                  <a:rPr lang="en-US" b="1" dirty="0">
                    <a:highlight>
                      <a:srgbClr val="FFFF99"/>
                    </a:highlight>
                  </a:rPr>
                  <a:t>∡(</a:t>
                </a:r>
                <a:r>
                  <a:rPr lang="en-US" b="1" dirty="0" err="1">
                    <a:highlight>
                      <a:srgbClr val="FFFF99"/>
                    </a:highlight>
                  </a:rPr>
                  <a:t>zz</a:t>
                </a:r>
                <a:r>
                  <a:rPr lang="en-US" b="1" dirty="0">
                    <a:highlight>
                      <a:srgbClr val="FFFF99"/>
                    </a:highlight>
                  </a:rPr>
                  <a:t>*) = 0, so angle of each term</a:t>
                </a:r>
                <a:r>
                  <a:rPr lang="en-US" b="1" dirty="0"/>
                  <a:t> </a:t>
                </a:r>
                <a:r>
                  <a:rPr lang="en-US" dirty="0"/>
                  <a:t>in the sum is </a:t>
                </a:r>
                <a:r>
                  <a:rPr lang="en-US" dirty="0">
                    <a:solidFill>
                      <a:srgbClr val="0070C0"/>
                    </a:solidFill>
                    <a:highlight>
                      <a:srgbClr val="FFFF99"/>
                    </a:highlight>
                  </a:rPr>
                  <a:t>≈</a:t>
                </a:r>
                <a:r>
                  <a:rPr lang="en-US" dirty="0">
                    <a:highlight>
                      <a:srgbClr val="FFFF99"/>
                    </a:highlight>
                  </a:rPr>
                  <a:t> </a:t>
                </a:r>
                <a:r>
                  <a:rPr lang="en-US" b="1" dirty="0">
                    <a:solidFill>
                      <a:srgbClr val="0070C0"/>
                    </a:solidFill>
                    <a:highlight>
                      <a:srgbClr val="FFFF99"/>
                    </a:highlight>
                  </a:rPr>
                  <a:t>0</a:t>
                </a:r>
              </a:p>
              <a:p>
                <a:endParaRPr lang="en-US" dirty="0"/>
              </a:p>
              <a:p>
                <a:r>
                  <a:rPr lang="en-US" b="1" dirty="0"/>
                  <a:t>Sum</a:t>
                </a:r>
                <a:r>
                  <a:rPr lang="en-US" dirty="0"/>
                  <a:t> of complex numbers with </a:t>
                </a:r>
                <a:r>
                  <a:rPr lang="en-US" b="1" dirty="0">
                    <a:solidFill>
                      <a:srgbClr val="009900"/>
                    </a:solidFill>
                    <a:highlight>
                      <a:srgbClr val="FFFF99"/>
                    </a:highlight>
                  </a:rPr>
                  <a:t>≈ 0</a:t>
                </a:r>
                <a:r>
                  <a:rPr lang="en-US" b="1" dirty="0">
                    <a:highlight>
                      <a:srgbClr val="FFFF99"/>
                    </a:highlight>
                  </a:rPr>
                  <a:t> angle </a:t>
                </a:r>
                <a:r>
                  <a:rPr lang="en-US" b="1" dirty="0">
                    <a:solidFill>
                      <a:srgbClr val="009900"/>
                    </a:solidFill>
                    <a:highlight>
                      <a:srgbClr val="FFFF99"/>
                    </a:highlight>
                  </a:rPr>
                  <a:t>is large</a:t>
                </a:r>
              </a:p>
              <a:p>
                <a:pPr lvl="1"/>
                <a:r>
                  <a:rPr lang="en-US" b="1" dirty="0">
                    <a:solidFill>
                      <a:srgbClr val="009900"/>
                    </a:solidFill>
                    <a:highlight>
                      <a:srgbClr val="FFFF99"/>
                    </a:highlight>
                  </a:rPr>
                  <a:t>c[n</a:t>
                </a:r>
                <a:r>
                  <a:rPr lang="en-US" b="1" baseline="-25000" dirty="0">
                    <a:solidFill>
                      <a:srgbClr val="009900"/>
                    </a:solidFill>
                    <a:highlight>
                      <a:srgbClr val="FFFF99"/>
                    </a:highlight>
                  </a:rPr>
                  <a:t>0</a:t>
                </a:r>
                <a:r>
                  <a:rPr lang="en-US" b="1" dirty="0">
                    <a:solidFill>
                      <a:srgbClr val="009900"/>
                    </a:solidFill>
                    <a:highlight>
                      <a:srgbClr val="FFFF99"/>
                    </a:highlight>
                  </a:rPr>
                  <a:t>] is large</a:t>
                </a:r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BF07B922-C490-4149-8817-81205DDE3ED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1447800"/>
                <a:ext cx="8763000" cy="5029200"/>
              </a:xfrm>
              <a:blipFill>
                <a:blip r:embed="rId3"/>
                <a:stretch>
                  <a:fillRect l="-1739" t="-35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016EC9C-FB1E-4F4C-A8AE-154C2B1B95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3F61D70-A59F-904A-90EB-697122CD7D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Search window encounters preamble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EA6A61F-D035-AF42-AA5C-4D5681C02D6E}"/>
              </a:ext>
            </a:extLst>
          </p:cNvPr>
          <p:cNvSpPr/>
          <p:nvPr/>
        </p:nvSpPr>
        <p:spPr>
          <a:xfrm>
            <a:off x="5322343" y="3603445"/>
            <a:ext cx="1300480" cy="38608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9050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b="0" i="1" dirty="0">
                <a:solidFill>
                  <a:schemeClr val="tx1"/>
                </a:solidFill>
                <a:latin typeface="+mn-lt"/>
              </a:rPr>
              <a:t>s</a:t>
            </a:r>
            <a:r>
              <a:rPr lang="en-US" b="0" baseline="-25000" dirty="0">
                <a:solidFill>
                  <a:schemeClr val="tx1"/>
                </a:solidFill>
                <a:latin typeface="+mn-lt"/>
              </a:rPr>
              <a:t>2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B20B8F1-F0F8-564A-97AB-F2CB12895688}"/>
              </a:ext>
            </a:extLst>
          </p:cNvPr>
          <p:cNvSpPr/>
          <p:nvPr/>
        </p:nvSpPr>
        <p:spPr>
          <a:xfrm>
            <a:off x="4021862" y="3603445"/>
            <a:ext cx="1300480" cy="38608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9050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b="0" i="1" dirty="0">
                <a:solidFill>
                  <a:schemeClr val="tx1"/>
                </a:solidFill>
                <a:latin typeface="+mn-lt"/>
              </a:rPr>
              <a:t>s</a:t>
            </a:r>
            <a:r>
              <a:rPr lang="en-US" b="0" baseline="-25000" dirty="0">
                <a:solidFill>
                  <a:schemeClr val="tx1"/>
                </a:solidFill>
                <a:latin typeface="+mn-lt"/>
              </a:rPr>
              <a:t>1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2F949DB-0AF2-D040-86BA-F99D20F98991}"/>
              </a:ext>
            </a:extLst>
          </p:cNvPr>
          <p:cNvSpPr/>
          <p:nvPr/>
        </p:nvSpPr>
        <p:spPr>
          <a:xfrm>
            <a:off x="1132520" y="3603445"/>
            <a:ext cx="2889341" cy="386080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b="0" dirty="0">
                <a:solidFill>
                  <a:schemeClr val="tx1"/>
                </a:solidFill>
                <a:latin typeface="+mn-lt"/>
              </a:rPr>
              <a:t>background noise</a:t>
            </a:r>
            <a:endParaRPr lang="en-US" b="0" baseline="-250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5EFC14A-8C4F-434A-B09A-860367A5C0E4}"/>
              </a:ext>
            </a:extLst>
          </p:cNvPr>
          <p:cNvSpPr/>
          <p:nvPr/>
        </p:nvSpPr>
        <p:spPr>
          <a:xfrm>
            <a:off x="6622823" y="3600505"/>
            <a:ext cx="2201888" cy="38901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19050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b="0" dirty="0">
                <a:solidFill>
                  <a:schemeClr val="tx1"/>
                </a:solidFill>
                <a:latin typeface="+mn-lt"/>
              </a:rPr>
              <a:t>Packet body</a:t>
            </a:r>
            <a:endParaRPr lang="en-US" b="0" baseline="-250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AF9C89C-9C95-B648-96FE-F7934D39880B}"/>
              </a:ext>
            </a:extLst>
          </p:cNvPr>
          <p:cNvSpPr txBox="1"/>
          <p:nvPr/>
        </p:nvSpPr>
        <p:spPr>
          <a:xfrm>
            <a:off x="230730" y="3607580"/>
            <a:ext cx="6960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Arial" charset="0"/>
                <a:ea typeface="Arial" charset="0"/>
                <a:cs typeface="Arial" charset="0"/>
              </a:rPr>
              <a:t>r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[</a:t>
            </a:r>
            <a:r>
              <a:rPr lang="en-US" i="1" dirty="0">
                <a:latin typeface="Arial" charset="0"/>
                <a:ea typeface="Arial" charset="0"/>
                <a:cs typeface="Arial" charset="0"/>
              </a:rPr>
              <a:t>n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]: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3AC428CC-2430-E74B-8B4A-CAE5613984DB}"/>
              </a:ext>
            </a:extLst>
          </p:cNvPr>
          <p:cNvGrpSpPr/>
          <p:nvPr/>
        </p:nvGrpSpPr>
        <p:grpSpPr>
          <a:xfrm>
            <a:off x="4020099" y="3127135"/>
            <a:ext cx="1300481" cy="400110"/>
            <a:chOff x="1108457" y="3138700"/>
            <a:chExt cx="1300481" cy="400110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ADC94347-3E0A-CA48-A640-59701B5D553F}"/>
                </a:ext>
              </a:extLst>
            </p:cNvPr>
            <p:cNvGrpSpPr/>
            <p:nvPr/>
          </p:nvGrpSpPr>
          <p:grpSpPr>
            <a:xfrm>
              <a:off x="1108457" y="3140233"/>
              <a:ext cx="1300481" cy="397042"/>
              <a:chOff x="3997798" y="3092116"/>
              <a:chExt cx="1300481" cy="397042"/>
            </a:xfrm>
          </p:grpSpPr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03E89D3D-E330-1946-9D36-F5AAD3109326}"/>
                  </a:ext>
                </a:extLst>
              </p:cNvPr>
              <p:cNvCxnSpPr/>
              <p:nvPr/>
            </p:nvCxnSpPr>
            <p:spPr>
              <a:xfrm>
                <a:off x="3997798" y="3092116"/>
                <a:ext cx="1300481" cy="0"/>
              </a:xfrm>
              <a:prstGeom prst="line">
                <a:avLst/>
              </a:prstGeom>
              <a:ln w="19050">
                <a:prstDash val="solid"/>
              </a:ln>
              <a:effectLst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20E5E5B8-00A4-6B4F-B14D-E11C3C0CFEB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298279" y="3092116"/>
                <a:ext cx="0" cy="397042"/>
              </a:xfrm>
              <a:prstGeom prst="line">
                <a:avLst/>
              </a:prstGeom>
              <a:ln w="19050">
                <a:prstDash val="solid"/>
                <a:headEnd type="none" w="med" len="med"/>
                <a:tailEnd type="arrow" w="med" len="med"/>
              </a:ln>
              <a:effectLst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FB3A5860-EF00-E64F-98C0-BAFD8FDCE24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998172" y="3092116"/>
                <a:ext cx="0" cy="397042"/>
              </a:xfrm>
              <a:prstGeom prst="line">
                <a:avLst/>
              </a:prstGeom>
              <a:ln w="19050">
                <a:prstDash val="solid"/>
                <a:headEnd type="none" w="med" len="med"/>
                <a:tailEnd type="arrow" w="med" len="med"/>
              </a:ln>
              <a:effectLst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EA7F4C18-47BB-804B-83C0-7FCB515890E6}"/>
                </a:ext>
              </a:extLst>
            </p:cNvPr>
            <p:cNvSpPr txBox="1"/>
            <p:nvPr/>
          </p:nvSpPr>
          <p:spPr>
            <a:xfrm>
              <a:off x="1595030" y="3138700"/>
              <a:ext cx="32733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i="1" dirty="0">
                  <a:latin typeface="Times" pitchFamily="2" charset="0"/>
                  <a:ea typeface="Arial" charset="0"/>
                  <a:cs typeface="Arial" charset="0"/>
                </a:rPr>
                <a:t>L</a:t>
              </a: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57AA2365-A566-E542-8264-9AF5CCEC4BDA}"/>
              </a:ext>
            </a:extLst>
          </p:cNvPr>
          <p:cNvSpPr txBox="1"/>
          <p:nvPr/>
        </p:nvSpPr>
        <p:spPr>
          <a:xfrm>
            <a:off x="3606585" y="2650825"/>
            <a:ext cx="21275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" pitchFamily="2" charset="0"/>
                <a:ea typeface="Arial" charset="0"/>
                <a:cs typeface="Arial" charset="0"/>
              </a:rPr>
              <a:t>Computing </a:t>
            </a:r>
            <a:r>
              <a:rPr lang="en-US" i="1" dirty="0">
                <a:latin typeface="Times" pitchFamily="2" charset="0"/>
                <a:ea typeface="Arial" charset="0"/>
                <a:cs typeface="Arial" charset="0"/>
              </a:rPr>
              <a:t>c</a:t>
            </a:r>
            <a:r>
              <a:rPr lang="en-US" dirty="0">
                <a:latin typeface="Times" pitchFamily="2" charset="0"/>
                <a:ea typeface="Arial" charset="0"/>
                <a:cs typeface="Arial" charset="0"/>
              </a:rPr>
              <a:t>[</a:t>
            </a:r>
            <a:r>
              <a:rPr lang="en-US" i="1" dirty="0">
                <a:latin typeface="Times" pitchFamily="2" charset="0"/>
                <a:ea typeface="Arial" charset="0"/>
                <a:cs typeface="Arial" charset="0"/>
              </a:rPr>
              <a:t>n</a:t>
            </a:r>
            <a:r>
              <a:rPr lang="en-US" baseline="-25000" dirty="0">
                <a:latin typeface="Times" pitchFamily="2" charset="0"/>
                <a:ea typeface="Arial" charset="0"/>
                <a:cs typeface="Arial" charset="0"/>
              </a:rPr>
              <a:t>0</a:t>
            </a:r>
            <a:r>
              <a:rPr lang="en-US" dirty="0">
                <a:latin typeface="Times" pitchFamily="2" charset="0"/>
                <a:ea typeface="Arial" charset="0"/>
                <a:cs typeface="Arial" charset="0"/>
              </a:rPr>
              <a:t>]: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1ECDE20-B389-B447-BDE3-A3B87FB95644}"/>
              </a:ext>
            </a:extLst>
          </p:cNvPr>
          <p:cNvSpPr txBox="1"/>
          <p:nvPr/>
        </p:nvSpPr>
        <p:spPr>
          <a:xfrm>
            <a:off x="3813953" y="3989524"/>
            <a:ext cx="4122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Times" pitchFamily="2" charset="0"/>
                <a:ea typeface="Arial" charset="0"/>
                <a:cs typeface="Arial" charset="0"/>
              </a:rPr>
              <a:t>n</a:t>
            </a:r>
            <a:r>
              <a:rPr lang="en-US" baseline="-25000" dirty="0">
                <a:latin typeface="Times" pitchFamily="2" charset="0"/>
                <a:ea typeface="Arial" charset="0"/>
                <a:cs typeface="Arial" charset="0"/>
              </a:rPr>
              <a:t>0</a:t>
            </a:r>
            <a:endParaRPr lang="en-US" dirty="0">
              <a:latin typeface="Times" pitchFamily="2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7458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0.00024 L 0.14202 -0.0002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0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BAA9A851-C32B-9945-9EF6-7A044890021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mtClean="0">
                        <a:latin typeface="Cambria Math" panose="02040503050406030204" pitchFamily="18" charset="0"/>
                      </a:rPr>
                      <m:t>c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n</m:t>
                        </m:r>
                      </m:e>
                    </m:d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𝐿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</m:d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𝐿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]</m:t>
                        </m:r>
                      </m:e>
                    </m:nary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Normalize </a:t>
                </a:r>
                <a:r>
                  <a:rPr lang="en-US" b="1" spc="-150" dirty="0">
                    <a:solidFill>
                      <a:schemeClr val="accent6">
                        <a:lumMod val="75000"/>
                      </a:schemeClr>
                    </a:solidFill>
                  </a:rPr>
                  <a:t>power fluctuations in r[n]</a:t>
                </a:r>
                <a:r>
                  <a:rPr lang="en-US" dirty="0"/>
                  <a:t>, by measuring power:</a:t>
                </a: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mtClean="0">
                        <a:latin typeface="Cambria Math" panose="02040503050406030204" pitchFamily="18" charset="0"/>
                      </a:rPr>
                      <m:t>p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n</m:t>
                        </m:r>
                      </m:e>
                    </m:d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𝐿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  <m:e>
                        <m:sSup>
                          <m:sSup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</m:d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nary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b="1" dirty="0">
                    <a:highlight>
                      <a:srgbClr val="FFFF99"/>
                    </a:highlight>
                  </a:rPr>
                  <a:t>Schmidl-Cox Packet Detection signal:</a:t>
                </a:r>
                <a:r>
                  <a:rPr lang="en-US" b="1" dirty="0"/>
                  <a:t> </a:t>
                </a:r>
                <a:r>
                  <a:rPr lang="en-US" b="1" i="1" dirty="0"/>
                  <a:t>m</a:t>
                </a:r>
                <a:r>
                  <a:rPr lang="en-US" b="1" dirty="0"/>
                  <a:t>[</a:t>
                </a:r>
                <a:r>
                  <a:rPr lang="en-US" b="1" i="1" dirty="0"/>
                  <a:t>n</a:t>
                </a:r>
                <a:r>
                  <a:rPr lang="en-US" b="1" dirty="0"/>
                  <a:t>] = </a:t>
                </a:r>
                <a:r>
                  <a:rPr lang="en-US" i="1" dirty="0"/>
                  <a:t>c</a:t>
                </a:r>
                <a:r>
                  <a:rPr lang="en-US" dirty="0"/>
                  <a:t>[</a:t>
                </a:r>
                <a:r>
                  <a:rPr lang="en-US" i="1" dirty="0"/>
                  <a:t>n</a:t>
                </a:r>
                <a:r>
                  <a:rPr lang="en-US" dirty="0"/>
                  <a:t>] / </a:t>
                </a:r>
                <a:r>
                  <a:rPr lang="en-US" i="1" dirty="0"/>
                  <a:t>p</a:t>
                </a:r>
                <a:r>
                  <a:rPr lang="en-US" dirty="0"/>
                  <a:t>[</a:t>
                </a:r>
                <a:r>
                  <a:rPr lang="en-US" i="1" dirty="0"/>
                  <a:t>n</a:t>
                </a:r>
                <a:r>
                  <a:rPr lang="en-US" dirty="0"/>
                  <a:t>]</a:t>
                </a:r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BAA9A851-C32B-9945-9EF6-7A044890021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739" t="-141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8F9B560-F04A-304C-AA81-2E8197CF75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98BAC5D-8AD3-024B-81F3-74BBD16934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Schmidl-Cox Packet Detection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D63CD37-7CD7-5A43-813D-191A1FA6FF4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343" b="5784"/>
          <a:stretch/>
        </p:blipFill>
        <p:spPr>
          <a:xfrm>
            <a:off x="3070619" y="3962400"/>
            <a:ext cx="2848918" cy="218163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097FE1D-04E0-094D-AF41-E9AC87071484}"/>
              </a:ext>
            </a:extLst>
          </p:cNvPr>
          <p:cNvSpPr txBox="1"/>
          <p:nvPr/>
        </p:nvSpPr>
        <p:spPr>
          <a:xfrm>
            <a:off x="1046748" y="3962400"/>
            <a:ext cx="22582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0" dirty="0">
                <a:latin typeface="Times" pitchFamily="2" charset="0"/>
                <a:ea typeface="Arial" charset="0"/>
                <a:cs typeface="Arial" charset="0"/>
              </a:rPr>
              <a:t>Packet detection metric </a:t>
            </a:r>
            <a:r>
              <a:rPr lang="en-US" sz="1800" b="0" i="1" dirty="0">
                <a:latin typeface="Times" pitchFamily="2" charset="0"/>
                <a:ea typeface="Arial" charset="0"/>
                <a:cs typeface="Arial" charset="0"/>
              </a:rPr>
              <a:t>m</a:t>
            </a:r>
            <a:r>
              <a:rPr lang="en-US" sz="1800" b="0" dirty="0">
                <a:latin typeface="Times" pitchFamily="2" charset="0"/>
                <a:ea typeface="Arial" charset="0"/>
                <a:cs typeface="Arial" charset="0"/>
              </a:rPr>
              <a:t>[</a:t>
            </a:r>
            <a:r>
              <a:rPr lang="en-US" sz="1800" b="0" i="1" dirty="0">
                <a:latin typeface="Times" pitchFamily="2" charset="0"/>
                <a:ea typeface="Arial" charset="0"/>
                <a:cs typeface="Arial" charset="0"/>
              </a:rPr>
              <a:t>n</a:t>
            </a:r>
            <a:r>
              <a:rPr lang="en-US" sz="1800" b="0" dirty="0">
                <a:latin typeface="Times" pitchFamily="2" charset="0"/>
                <a:ea typeface="Arial" charset="0"/>
                <a:cs typeface="Arial" charset="0"/>
              </a:rPr>
              <a:t>]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E83BFE5-1A9C-6B42-A598-A903FA64F1F6}"/>
              </a:ext>
            </a:extLst>
          </p:cNvPr>
          <p:cNvSpPr txBox="1"/>
          <p:nvPr/>
        </p:nvSpPr>
        <p:spPr>
          <a:xfrm>
            <a:off x="3305026" y="6183868"/>
            <a:ext cx="22582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0" dirty="0">
                <a:latin typeface="Times" pitchFamily="2" charset="0"/>
                <a:ea typeface="Arial" charset="0"/>
                <a:cs typeface="Arial" charset="0"/>
              </a:rPr>
              <a:t>Time samples </a:t>
            </a:r>
            <a:r>
              <a:rPr lang="en-US" sz="1800" b="0" i="1" dirty="0">
                <a:latin typeface="Times" pitchFamily="2" charset="0"/>
                <a:ea typeface="Arial" charset="0"/>
                <a:cs typeface="Arial" charset="0"/>
              </a:rPr>
              <a:t>n</a:t>
            </a:r>
            <a:endParaRPr lang="en-US" sz="1800" b="0" dirty="0">
              <a:latin typeface="Times" pitchFamily="2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909405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11">
                <a:extLst>
                  <a:ext uri="{FF2B5EF4-FFF2-40B4-BE49-F238E27FC236}">
                    <a16:creationId xmlns:a16="http://schemas.microsoft.com/office/drawing/2014/main" id="{F375CCB0-8030-CD44-AC6A-8C2D5666DC0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52400" y="3941943"/>
                <a:ext cx="8763000" cy="2535056"/>
              </a:xfrm>
            </p:spPr>
            <p:txBody>
              <a:bodyPr>
                <a:normAutofit/>
              </a:bodyPr>
              <a:lstStyle/>
              <a:p>
                <a:r>
                  <a:rPr lang="en-US" sz="2400" b="1" dirty="0">
                    <a:solidFill>
                      <a:schemeClr val="accent6">
                        <a:lumMod val="75000"/>
                      </a:schemeClr>
                    </a:solidFill>
                    <a:highlight>
                      <a:srgbClr val="FFFF99"/>
                    </a:highlight>
                  </a:rPr>
                  <a:t>Limited precision</a:t>
                </a:r>
                <a:r>
                  <a:rPr lang="en-US" sz="2400" b="1" dirty="0"/>
                  <a:t> </a:t>
                </a:r>
                <a:r>
                  <a:rPr lang="en-US" sz="2400" dirty="0"/>
                  <a:t>of frequency oscillators</a:t>
                </a:r>
              </a:p>
              <a:p>
                <a:r>
                  <a:rPr lang="en-US" sz="2400" dirty="0"/>
                  <a:t>Up-convert baseband signal </a:t>
                </a:r>
                <a:r>
                  <a:rPr lang="en-US" sz="2400" i="1" dirty="0" err="1"/>
                  <a:t>s</a:t>
                </a:r>
                <a:r>
                  <a:rPr lang="en-US" sz="2400" i="1" baseline="-25000" dirty="0" err="1"/>
                  <a:t>n</a:t>
                </a:r>
                <a:r>
                  <a:rPr lang="en-US" sz="2400" dirty="0"/>
                  <a:t> to passband signal </a:t>
                </a:r>
                <a:r>
                  <a:rPr lang="en-US" sz="2400" i="1" dirty="0" err="1"/>
                  <a:t>y</a:t>
                </a:r>
                <a:r>
                  <a:rPr lang="en-US" sz="2400" i="1" baseline="-25000" dirty="0" err="1"/>
                  <a:t>n</a:t>
                </a:r>
                <a:r>
                  <a:rPr lang="en-US" sz="2400" dirty="0"/>
                  <a:t>:</a:t>
                </a:r>
                <a:endParaRPr lang="en-US" sz="240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𝑡𝑥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en-US" sz="2400" dirty="0"/>
              </a:p>
              <a:p>
                <a:pPr marL="0" indent="0">
                  <a:buNone/>
                </a:pPr>
                <a:endParaRPr lang="en-US" sz="2400" dirty="0"/>
              </a:p>
              <a:p>
                <a:r>
                  <a:rPr lang="en-US" sz="2400" dirty="0"/>
                  <a:t>Down-convert passband signal </a:t>
                </a:r>
                <a:r>
                  <a:rPr lang="en-US" sz="2400" i="1" dirty="0" err="1"/>
                  <a:t>y</a:t>
                </a:r>
                <a:r>
                  <a:rPr lang="en-US" sz="2400" i="1" baseline="-25000" dirty="0" err="1"/>
                  <a:t>n</a:t>
                </a:r>
                <a:r>
                  <a:rPr lang="en-US" sz="2400" dirty="0"/>
                  <a:t> back to baseband: 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𝑡𝑥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sup>
                      </m:sSup>
                      <m:sSup>
                        <m:sSup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en-US" sz="2400" dirty="0"/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  <m:r>
                          <a:rPr lang="en-US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</m:sup>
                    </m:sSup>
                  </m:oMath>
                </a14:m>
                <a:r>
                  <a:rPr lang="en-US" sz="2400" dirty="0"/>
                  <a:t> </a:t>
                </a:r>
                <a:r>
                  <a:rPr lang="en-US" sz="2400" b="1" dirty="0"/>
                  <a:t>(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𝒇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𝒇</m:t>
                        </m:r>
                      </m:e>
                      <m:sub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𝒓𝒙</m:t>
                        </m:r>
                      </m:sub>
                    </m:sSub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𝒇</m:t>
                        </m:r>
                      </m:e>
                      <m:sub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𝒕𝒙</m:t>
                        </m:r>
                      </m:sub>
                    </m:sSub>
                  </m:oMath>
                </a14:m>
                <a:r>
                  <a:rPr lang="en-US" sz="2400" b="1" dirty="0"/>
                  <a:t>)</a:t>
                </a:r>
              </a:p>
            </p:txBody>
          </p:sp>
        </mc:Choice>
        <mc:Fallback xmlns="">
          <p:sp>
            <p:nvSpPr>
              <p:cNvPr id="12" name="Content Placeholder 11">
                <a:extLst>
                  <a:ext uri="{FF2B5EF4-FFF2-40B4-BE49-F238E27FC236}">
                    <a16:creationId xmlns:a16="http://schemas.microsoft.com/office/drawing/2014/main" id="{F375CCB0-8030-CD44-AC6A-8C2D5666DC0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3941943"/>
                <a:ext cx="8763000" cy="2535056"/>
              </a:xfrm>
              <a:blipFill>
                <a:blip r:embed="rId3"/>
                <a:stretch>
                  <a:fillRect l="-1739" t="-4478" b="-19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26</a:t>
            </a:r>
            <a:endParaRPr lang="en-US" dirty="0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550"/>
              <a:t>A Closer Look at Carrier Frequency Offset</a:t>
            </a:r>
            <a:endParaRPr lang="en-US" altLang="en-US" sz="355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A9C60D7-36CF-634A-B01B-F15D7ECB5A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3472561" y="-722236"/>
            <a:ext cx="224738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62902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13D8B7B1-E6BD-7940-A8AE-E1DE7681DC6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Because of carrier frequency offset,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𝑓𝑁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</m:sup>
                    </m:sSup>
                  </m:oMath>
                </a14:m>
                <a:endParaRPr lang="en-US" b="0" dirty="0"/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c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𝐿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</m:d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[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𝐿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]</m:t>
                        </m:r>
                      </m:e>
                    </m:nary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b="0" dirty="0"/>
                  <a:t>Consider the </a:t>
                </a:r>
                <a:r>
                  <a:rPr lang="en-US" b="0" i="1" dirty="0"/>
                  <a:t>k</a:t>
                </a:r>
                <a:r>
                  <a:rPr lang="en-US" b="0" baseline="30000" dirty="0"/>
                  <a:t>th</a:t>
                </a:r>
                <a:r>
                  <a:rPr lang="en-US" b="0" dirty="0"/>
                  <a:t> term in sum: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𝑓𝑁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</m:sup>
                    </m:sSup>
                  </m:oMath>
                </a14:m>
                <a:endParaRPr lang="en-US" dirty="0">
                  <a:ea typeface="Cambria Math" panose="02040503050406030204" pitchFamily="18" charset="0"/>
                </a:endParaRPr>
              </a:p>
              <a:p>
                <a:pPr lvl="1"/>
                <a:r>
                  <a:rPr lang="en-US" dirty="0"/>
                  <a:t>This is equal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𝑓𝑁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</m:sup>
                    </m:sSup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𝑟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[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]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  <a:p>
                <a:pPr lvl="2"/>
                <a:r>
                  <a:rPr lang="en-US" dirty="0"/>
                  <a:t>So all terms have the </a:t>
                </a:r>
                <a:r>
                  <a:rPr lang="en-US" b="1" dirty="0">
                    <a:highlight>
                      <a:srgbClr val="FFFF99"/>
                    </a:highlight>
                  </a:rPr>
                  <a:t>same</a:t>
                </a:r>
                <a:r>
                  <a:rPr lang="en-US" dirty="0">
                    <a:highlight>
                      <a:srgbClr val="FFFF99"/>
                    </a:highlight>
                  </a:rPr>
                  <a:t> </a:t>
                </a:r>
                <a:r>
                  <a:rPr lang="en-US" b="1" dirty="0">
                    <a:highlight>
                      <a:srgbClr val="FFFF99"/>
                    </a:highlight>
                  </a:rPr>
                  <a:t>angle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𝑓𝑁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endParaRPr lang="en-US" b="1" dirty="0"/>
              </a:p>
              <a:p>
                <a:endParaRPr lang="en-US" b="1" dirty="0"/>
              </a:p>
              <a:p>
                <a:r>
                  <a:rPr lang="en-US" b="1" dirty="0"/>
                  <a:t>So, </a:t>
                </a:r>
                <a:r>
                  <a:rPr lang="en-US" b="1" i="1" dirty="0">
                    <a:solidFill>
                      <a:srgbClr val="0070C0"/>
                    </a:solidFill>
                  </a:rPr>
                  <a:t>carrier</a:t>
                </a:r>
                <a:r>
                  <a:rPr lang="en-US" b="1" dirty="0"/>
                  <a:t> </a:t>
                </a:r>
                <a:r>
                  <a:rPr lang="en-US" b="1" i="1" dirty="0">
                    <a:solidFill>
                      <a:srgbClr val="0070C0"/>
                    </a:solidFill>
                  </a:rPr>
                  <a:t>frequency offset estimator</a:t>
                </a:r>
                <a:r>
                  <a:rPr lang="en-US" b="1" i="1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𝒇</m:t>
                        </m:r>
                      </m:e>
                    </m:acc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∡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𝒄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[</m:t>
                        </m:r>
                        <m:sSub>
                          <m:sSubPr>
                            <m:ctrlPr>
                              <a:rPr lang="en-US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𝒏</m:t>
                            </m:r>
                          </m:e>
                          <m:sub>
                            <m:r>
                              <a:rPr lang="en-US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  <m: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]</m:t>
                        </m:r>
                      </m:num>
                      <m:den>
                        <m: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𝝅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𝑵</m:t>
                        </m:r>
                        <m:sSub>
                          <m:sSubPr>
                            <m:ctrlPr>
                              <a:rPr lang="en-US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𝑻</m:t>
                            </m:r>
                          </m:e>
                          <m:sub>
                            <m:r>
                              <a:rPr lang="en-US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𝒔</m:t>
                            </m:r>
                          </m:sub>
                        </m:sSub>
                      </m:den>
                    </m:f>
                  </m:oMath>
                </a14:m>
                <a:endParaRPr lang="en-US" b="1" dirty="0"/>
              </a:p>
            </p:txBody>
          </p:sp>
        </mc:Choice>
        <mc:Fallback xmlns="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13D8B7B1-E6BD-7940-A8AE-E1DE7681DC6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739" t="-68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D944AA-B555-FC47-9E7E-28123E171C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200562-6296-9E41-94C7-4DAE5BF4E447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51EA3F63-F3D9-B649-A1A7-8DEB157666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Estimating Carrier Frequency Offset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DE21C17-B8B8-1C40-A6E3-B4A5F14466E5}"/>
              </a:ext>
            </a:extLst>
          </p:cNvPr>
          <p:cNvSpPr/>
          <p:nvPr/>
        </p:nvSpPr>
        <p:spPr>
          <a:xfrm>
            <a:off x="5322343" y="3603445"/>
            <a:ext cx="1300480" cy="38608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9050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b="0" i="1" dirty="0">
                <a:solidFill>
                  <a:schemeClr val="tx1"/>
                </a:solidFill>
                <a:latin typeface="+mn-lt"/>
              </a:rPr>
              <a:t>s</a:t>
            </a:r>
            <a:r>
              <a:rPr lang="en-US" b="0" baseline="-25000" dirty="0">
                <a:solidFill>
                  <a:schemeClr val="tx1"/>
                </a:solidFill>
                <a:latin typeface="+mn-lt"/>
              </a:rPr>
              <a:t>2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CFE3934-C597-5C4A-BAA0-7E3397804001}"/>
              </a:ext>
            </a:extLst>
          </p:cNvPr>
          <p:cNvSpPr/>
          <p:nvPr/>
        </p:nvSpPr>
        <p:spPr>
          <a:xfrm>
            <a:off x="4021862" y="3603445"/>
            <a:ext cx="1300480" cy="38608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9050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b="0" i="1" dirty="0">
                <a:solidFill>
                  <a:schemeClr val="tx1"/>
                </a:solidFill>
                <a:latin typeface="+mn-lt"/>
              </a:rPr>
              <a:t>s</a:t>
            </a:r>
            <a:r>
              <a:rPr lang="en-US" b="0" baseline="-25000" dirty="0">
                <a:solidFill>
                  <a:schemeClr val="tx1"/>
                </a:solidFill>
                <a:latin typeface="+mn-lt"/>
              </a:rPr>
              <a:t>1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0EFD05A-549F-3C4B-9A47-55909EF3192C}"/>
              </a:ext>
            </a:extLst>
          </p:cNvPr>
          <p:cNvSpPr/>
          <p:nvPr/>
        </p:nvSpPr>
        <p:spPr>
          <a:xfrm>
            <a:off x="1132520" y="3603445"/>
            <a:ext cx="2889341" cy="386080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b="0" dirty="0">
                <a:solidFill>
                  <a:schemeClr val="tx1"/>
                </a:solidFill>
                <a:latin typeface="+mn-lt"/>
              </a:rPr>
              <a:t>background noise</a:t>
            </a:r>
            <a:endParaRPr lang="en-US" b="0" baseline="-250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A59F7E6-6005-1842-A3A9-521E7C148FB7}"/>
              </a:ext>
            </a:extLst>
          </p:cNvPr>
          <p:cNvSpPr/>
          <p:nvPr/>
        </p:nvSpPr>
        <p:spPr>
          <a:xfrm>
            <a:off x="6622823" y="3600505"/>
            <a:ext cx="2201888" cy="38901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19050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b="0" dirty="0">
                <a:solidFill>
                  <a:schemeClr val="tx1"/>
                </a:solidFill>
                <a:latin typeface="+mn-lt"/>
              </a:rPr>
              <a:t>Packet body</a:t>
            </a:r>
            <a:endParaRPr lang="en-US" b="0" baseline="-250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4E5AAF0-8553-3840-9EDE-DC5DEFAE4B87}"/>
              </a:ext>
            </a:extLst>
          </p:cNvPr>
          <p:cNvSpPr txBox="1"/>
          <p:nvPr/>
        </p:nvSpPr>
        <p:spPr>
          <a:xfrm>
            <a:off x="230730" y="3607580"/>
            <a:ext cx="6960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Arial" charset="0"/>
                <a:ea typeface="Arial" charset="0"/>
                <a:cs typeface="Arial" charset="0"/>
              </a:rPr>
              <a:t>r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[</a:t>
            </a:r>
            <a:r>
              <a:rPr lang="en-US" i="1" dirty="0">
                <a:latin typeface="Arial" charset="0"/>
                <a:ea typeface="Arial" charset="0"/>
                <a:cs typeface="Arial" charset="0"/>
              </a:rPr>
              <a:t>n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]: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CD9F45E4-D87E-C745-AFB5-BD5F94E0869A}"/>
              </a:ext>
            </a:extLst>
          </p:cNvPr>
          <p:cNvGrpSpPr/>
          <p:nvPr/>
        </p:nvGrpSpPr>
        <p:grpSpPr>
          <a:xfrm>
            <a:off x="4020099" y="3127135"/>
            <a:ext cx="1300481" cy="400110"/>
            <a:chOff x="1108457" y="3138700"/>
            <a:chExt cx="1300481" cy="400110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04136673-53CC-E845-A50E-7A48036B5093}"/>
                </a:ext>
              </a:extLst>
            </p:cNvPr>
            <p:cNvGrpSpPr/>
            <p:nvPr/>
          </p:nvGrpSpPr>
          <p:grpSpPr>
            <a:xfrm>
              <a:off x="1108457" y="3140233"/>
              <a:ext cx="1300481" cy="397042"/>
              <a:chOff x="3997798" y="3092116"/>
              <a:chExt cx="1300481" cy="397042"/>
            </a:xfrm>
          </p:grpSpPr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23F3887A-C2B7-C745-B936-B4BFAEC76539}"/>
                  </a:ext>
                </a:extLst>
              </p:cNvPr>
              <p:cNvCxnSpPr/>
              <p:nvPr/>
            </p:nvCxnSpPr>
            <p:spPr>
              <a:xfrm>
                <a:off x="3997798" y="3092116"/>
                <a:ext cx="1300481" cy="0"/>
              </a:xfrm>
              <a:prstGeom prst="line">
                <a:avLst/>
              </a:prstGeom>
              <a:ln w="19050">
                <a:prstDash val="solid"/>
              </a:ln>
              <a:effectLst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EDECC4AB-DBD7-C647-93C6-43355699FC0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298279" y="3092116"/>
                <a:ext cx="0" cy="397042"/>
              </a:xfrm>
              <a:prstGeom prst="line">
                <a:avLst/>
              </a:prstGeom>
              <a:ln w="19050">
                <a:prstDash val="solid"/>
                <a:headEnd type="none" w="med" len="med"/>
                <a:tailEnd type="arrow" w="med" len="med"/>
              </a:ln>
              <a:effectLst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1B2A340C-5644-D147-8A5B-2DAAB98B94B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998172" y="3092116"/>
                <a:ext cx="0" cy="397042"/>
              </a:xfrm>
              <a:prstGeom prst="line">
                <a:avLst/>
              </a:prstGeom>
              <a:ln w="19050">
                <a:prstDash val="solid"/>
                <a:headEnd type="none" w="med" len="med"/>
                <a:tailEnd type="arrow" w="med" len="med"/>
              </a:ln>
              <a:effectLst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9F483D8A-858F-7641-9185-3EDE72BF9D71}"/>
                </a:ext>
              </a:extLst>
            </p:cNvPr>
            <p:cNvSpPr txBox="1"/>
            <p:nvPr/>
          </p:nvSpPr>
          <p:spPr>
            <a:xfrm>
              <a:off x="1595030" y="3138700"/>
              <a:ext cx="32733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i="1" dirty="0">
                  <a:latin typeface="Times" pitchFamily="2" charset="0"/>
                  <a:ea typeface="Arial" charset="0"/>
                  <a:cs typeface="Arial" charset="0"/>
                </a:rPr>
                <a:t>L</a:t>
              </a: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711698E6-475D-4D40-8BE1-5C458CA45971}"/>
              </a:ext>
            </a:extLst>
          </p:cNvPr>
          <p:cNvSpPr txBox="1"/>
          <p:nvPr/>
        </p:nvSpPr>
        <p:spPr>
          <a:xfrm>
            <a:off x="3628225" y="2650825"/>
            <a:ext cx="20842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" pitchFamily="2" charset="0"/>
                <a:ea typeface="Arial" charset="0"/>
                <a:cs typeface="Arial" charset="0"/>
              </a:rPr>
              <a:t>Computing </a:t>
            </a:r>
            <a:r>
              <a:rPr lang="en-US" i="1" dirty="0">
                <a:latin typeface="Times" pitchFamily="2" charset="0"/>
                <a:ea typeface="Arial" charset="0"/>
                <a:cs typeface="Arial" charset="0"/>
              </a:rPr>
              <a:t>c</a:t>
            </a:r>
            <a:r>
              <a:rPr lang="en-US" dirty="0">
                <a:latin typeface="Times" pitchFamily="2" charset="0"/>
                <a:ea typeface="Arial" charset="0"/>
                <a:cs typeface="Arial" charset="0"/>
              </a:rPr>
              <a:t>[</a:t>
            </a:r>
            <a:r>
              <a:rPr lang="en-US" i="1" dirty="0">
                <a:latin typeface="Times" pitchFamily="2" charset="0"/>
                <a:ea typeface="Arial" charset="0"/>
                <a:cs typeface="Arial" charset="0"/>
              </a:rPr>
              <a:t>n</a:t>
            </a:r>
            <a:r>
              <a:rPr lang="en-US" baseline="-25000" dirty="0">
                <a:latin typeface="Times" pitchFamily="2" charset="0"/>
                <a:ea typeface="Arial" charset="0"/>
                <a:cs typeface="Arial" charset="0"/>
              </a:rPr>
              <a:t>0</a:t>
            </a:r>
            <a:r>
              <a:rPr lang="en-US" dirty="0">
                <a:latin typeface="Times" pitchFamily="2" charset="0"/>
                <a:ea typeface="Arial" charset="0"/>
                <a:cs typeface="Arial" charset="0"/>
              </a:rPr>
              <a:t>]: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64B34CF-0908-9540-9C73-5B6E38088081}"/>
              </a:ext>
            </a:extLst>
          </p:cNvPr>
          <p:cNvSpPr txBox="1"/>
          <p:nvPr/>
        </p:nvSpPr>
        <p:spPr>
          <a:xfrm>
            <a:off x="3813953" y="3989524"/>
            <a:ext cx="4122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Times" pitchFamily="2" charset="0"/>
                <a:ea typeface="Arial" charset="0"/>
                <a:cs typeface="Arial" charset="0"/>
              </a:rPr>
              <a:t>n</a:t>
            </a:r>
            <a:r>
              <a:rPr lang="en-US" baseline="-25000" dirty="0">
                <a:latin typeface="Times" pitchFamily="2" charset="0"/>
                <a:ea typeface="Arial" charset="0"/>
                <a:cs typeface="Arial" charset="0"/>
              </a:rPr>
              <a:t>0</a:t>
            </a:r>
            <a:endParaRPr lang="en-US" dirty="0">
              <a:latin typeface="Times" pitchFamily="2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5564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0.00024 L 0.14202 -0.0002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0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x-none" dirty="0"/>
              <a:t>Interference between reflected and line-of-sight radio waves results in </a:t>
            </a:r>
            <a:r>
              <a:rPr lang="en-US" altLang="x-none" b="1" dirty="0">
                <a:solidFill>
                  <a:srgbClr val="FF0000"/>
                </a:solidFill>
              </a:rPr>
              <a:t>frequency dependent fading</a:t>
            </a:r>
          </a:p>
        </p:txBody>
      </p:sp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 sz="3600" dirty="0"/>
              <a:t>Last Time: Multipath causes </a:t>
            </a:r>
            <a:br>
              <a:rPr lang="en-US" altLang="x-none" sz="3600" dirty="0"/>
            </a:br>
            <a:r>
              <a:rPr lang="en-US" altLang="x-none" sz="3600" dirty="0"/>
              <a:t>Frequency </a:t>
            </a:r>
            <a:r>
              <a:rPr lang="en-US" altLang="x-none" sz="3600" i="1" dirty="0"/>
              <a:t>Selectivity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1624" y="2906899"/>
            <a:ext cx="5283174" cy="3444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004930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12"/>
          <p:cNvSpPr>
            <a:spLocks noGrp="1"/>
          </p:cNvSpPr>
          <p:nvPr>
            <p:ph type="sldNum" sz="quarter" idx="12"/>
          </p:nvPr>
        </p:nvSpPr>
        <p:spPr>
          <a:xfrm>
            <a:off x="6781800" y="6553200"/>
            <a:ext cx="2133600" cy="212725"/>
          </a:xfrm>
        </p:spPr>
        <p:txBody>
          <a:bodyPr/>
          <a:lstStyle/>
          <a:p>
            <a:r>
              <a:rPr lang="en-US" dirty="0"/>
              <a:t>28</a:t>
            </a:r>
          </a:p>
        </p:txBody>
      </p:sp>
      <p:sp>
        <p:nvSpPr>
          <p:cNvPr id="8" name="Rectangle 8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759364" cy="1066800"/>
          </a:xfrm>
        </p:spPr>
        <p:txBody>
          <a:bodyPr/>
          <a:lstStyle/>
          <a:p>
            <a:r>
              <a:rPr lang="en-US" altLang="zh-CN" dirty="0"/>
              <a:t>Sample Clock Offset</a:t>
            </a:r>
            <a:endParaRPr lang="en-US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52400" y="4179587"/>
            <a:ext cx="8759364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Font typeface="Arial" charset="0"/>
              <a:buChar char="•"/>
            </a:pPr>
            <a:r>
              <a:rPr lang="en-US" sz="2600" b="0" dirty="0">
                <a:latin typeface="+mj-lt"/>
              </a:rPr>
              <a:t>The transmitter and receiver may sample the signal at slightly different rates, leading to a </a:t>
            </a:r>
            <a:r>
              <a:rPr lang="en-US" sz="2600" i="1" spc="-150" dirty="0">
                <a:highlight>
                  <a:srgbClr val="FFFF99"/>
                </a:highlight>
                <a:latin typeface="+mj-lt"/>
              </a:rPr>
              <a:t>sample time offset </a:t>
            </a:r>
            <a:r>
              <a:rPr lang="en-US" sz="2600" i="1" spc="-150" dirty="0" err="1">
                <a:highlight>
                  <a:srgbClr val="FFFF99"/>
                </a:highlight>
                <a:latin typeface="+mj-lt"/>
              </a:rPr>
              <a:t>ζ</a:t>
            </a:r>
            <a:endParaRPr lang="en-US" sz="2600" i="1" spc="-150" dirty="0">
              <a:highlight>
                <a:srgbClr val="FFFF99"/>
              </a:highlight>
              <a:latin typeface="+mj-lt"/>
            </a:endParaRPr>
          </a:p>
          <a:p>
            <a:pPr marL="342900" indent="-342900" algn="l">
              <a:buFont typeface="Arial" charset="0"/>
              <a:buChar char="•"/>
            </a:pPr>
            <a:endParaRPr lang="en-US" sz="2600" b="0" dirty="0">
              <a:latin typeface="+mj-lt"/>
            </a:endParaRPr>
          </a:p>
          <a:p>
            <a:pPr marL="342900" indent="-342900" algn="l">
              <a:buFont typeface="Arial" charset="0"/>
              <a:buChar char="•"/>
            </a:pPr>
            <a:r>
              <a:rPr lang="en-US" sz="2600" b="0" dirty="0">
                <a:latin typeface="+mj-lt"/>
              </a:rPr>
              <a:t>All subcarriers experience the same sampling delay, but travel over different frequencies </a:t>
            </a:r>
            <a:endParaRPr lang="en-US" sz="2600" b="0" dirty="0">
              <a:latin typeface="+mj-lt"/>
              <a:ea typeface="Arial" charset="0"/>
              <a:cs typeface="Arial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B97BE80-DF9F-CA41-ACCB-A4CA0BC05A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6898" y="1643712"/>
            <a:ext cx="6490119" cy="2535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89159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12"/>
          <p:cNvSpPr>
            <a:spLocks noGrp="1"/>
          </p:cNvSpPr>
          <p:nvPr>
            <p:ph type="sldNum" sz="quarter" idx="12"/>
          </p:nvPr>
        </p:nvSpPr>
        <p:spPr>
          <a:xfrm>
            <a:off x="6781800" y="6553200"/>
            <a:ext cx="2133600" cy="212725"/>
          </a:xfrm>
        </p:spPr>
        <p:txBody>
          <a:bodyPr/>
          <a:lstStyle/>
          <a:p>
            <a:r>
              <a:rPr lang="en-US" dirty="0"/>
              <a:t>30</a:t>
            </a:r>
          </a:p>
        </p:txBody>
      </p:sp>
      <p:sp>
        <p:nvSpPr>
          <p:cNvPr id="8" name="Rectangle 8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759364" cy="1066800"/>
          </a:xfrm>
        </p:spPr>
        <p:txBody>
          <a:bodyPr/>
          <a:lstStyle/>
          <a:p>
            <a:r>
              <a:rPr lang="en-US" altLang="zh-CN" sz="3600" dirty="0"/>
              <a:t>Correcting Sample Clock Offset</a:t>
            </a:r>
            <a:br>
              <a:rPr lang="en-US" altLang="zh-CN" sz="3600" dirty="0"/>
            </a:br>
            <a:r>
              <a:rPr lang="en-US" altLang="zh-CN" sz="3600" dirty="0"/>
              <a:t>in the Frequency Domain</a:t>
            </a:r>
            <a:endParaRPr lang="en-US" altLang="en-US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232991" y="5184132"/>
            <a:ext cx="8678773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l">
              <a:buFont typeface="Arial" charset="0"/>
              <a:buChar char="•"/>
            </a:pPr>
            <a:r>
              <a:rPr lang="en-US" sz="2600" b="0" dirty="0">
                <a:latin typeface="+mj-lt"/>
              </a:rPr>
              <a:t>Sample clock offset : slope</a:t>
            </a:r>
          </a:p>
          <a:p>
            <a:pPr marL="457200" indent="-457200" algn="l">
              <a:buFont typeface="Arial" charset="0"/>
              <a:buChar char="•"/>
            </a:pPr>
            <a:r>
              <a:rPr lang="en-US" sz="2600" b="0" dirty="0">
                <a:latin typeface="+mj-lt"/>
              </a:rPr>
              <a:t>Residual CFO: intersection with y-axis</a:t>
            </a:r>
            <a:endParaRPr lang="en-US" sz="2600" b="0" dirty="0">
              <a:latin typeface="+mj-lt"/>
              <a:ea typeface="Arial" charset="0"/>
              <a:cs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5287" y="1739932"/>
            <a:ext cx="5297557" cy="292346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84E0265-C226-1849-85D2-9621266F248E}"/>
              </a:ext>
            </a:extLst>
          </p:cNvPr>
          <p:cNvSpPr txBox="1"/>
          <p:nvPr/>
        </p:nvSpPr>
        <p:spPr>
          <a:xfrm>
            <a:off x="5700502" y="3386664"/>
            <a:ext cx="2696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Times" pitchFamily="2" charset="0"/>
                <a:ea typeface="Arial" charset="0"/>
                <a:cs typeface="Arial" charset="0"/>
              </a:rPr>
              <a:t>f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D01897F-19D8-0F46-BFD6-2B43FFCEC685}"/>
              </a:ext>
            </a:extLst>
          </p:cNvPr>
          <p:cNvSpPr txBox="1"/>
          <p:nvPr/>
        </p:nvSpPr>
        <p:spPr>
          <a:xfrm>
            <a:off x="3247796" y="2080768"/>
            <a:ext cx="6190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Times" pitchFamily="2" charset="0"/>
                <a:ea typeface="Arial" charset="0"/>
                <a:cs typeface="Arial" charset="0"/>
              </a:rPr>
              <a:t>⦟ 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981BCBD-7001-884B-A5F9-9DAD78979E58}"/>
                  </a:ext>
                </a:extLst>
              </p:cNvPr>
              <p:cNvSpPr txBox="1"/>
              <p:nvPr/>
            </p:nvSpPr>
            <p:spPr>
              <a:xfrm>
                <a:off x="5652374" y="1921397"/>
                <a:ext cx="1578445" cy="71885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  <a:ea typeface="Arial" charset="0"/>
                          <a:cs typeface="Arial" charset="0"/>
                        </a:rPr>
                        <m:t>𝟐</m:t>
                      </m:r>
                      <m:r>
                        <a:rPr 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charset="0"/>
                        </a:rPr>
                        <m:t>𝝅𝜻</m:t>
                      </m:r>
                      <m:d>
                        <m:dPr>
                          <m:ctrlPr>
                            <a:rPr lang="en-US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charset="0"/>
                                    </a:rPr>
                                    <m:t>𝑵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charset="0"/>
                                    </a:rPr>
                                    <m:t>𝒔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charset="0"/>
                                    </a:rPr>
                                    <m:t>𝑵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charset="0"/>
                                    </a:rPr>
                                    <m:t>𝑭𝑭𝑻</m:t>
                                  </m:r>
                                </m:sub>
                              </m:sSub>
                            </m:den>
                          </m:f>
                        </m:e>
                      </m:d>
                    </m:oMath>
                  </m:oMathPara>
                </a14:m>
                <a:endParaRPr lang="en-US" dirty="0">
                  <a:latin typeface="Arial" charset="0"/>
                  <a:ea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981BCBD-7001-884B-A5F9-9DAD78979E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2374" y="1921397"/>
                <a:ext cx="1578445" cy="71885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1104595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64388BD-4DDF-E646-9C09-6C09387C72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5428210"/>
            <a:ext cx="8763000" cy="104878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D676E69-1B12-4342-9395-FEE802E639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0580E5F-332E-2147-855D-E9C0CA2F52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Per-subcarrier Bit Rate Choice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2B02187-E3B0-8E46-BFE0-50BE0FDE8B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7580" y="1677504"/>
            <a:ext cx="6193504" cy="3674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76336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x-none" dirty="0"/>
              <a:t>OFDM with up to 48 subcarriers</a:t>
            </a:r>
          </a:p>
          <a:p>
            <a:pPr lvl="1"/>
            <a:r>
              <a:rPr lang="en-US" altLang="x-none" dirty="0"/>
              <a:t>Subcarrier spacing is 312.5 KHz</a:t>
            </a:r>
          </a:p>
          <a:p>
            <a:pPr lvl="1"/>
            <a:r>
              <a:rPr lang="en-US" altLang="x-none" dirty="0"/>
              <a:t>Subcarriers modulated: BPSK, QPSK, 16-QAM, or 64-QAM</a:t>
            </a:r>
          </a:p>
          <a:p>
            <a:endParaRPr lang="en-US" altLang="x-none" dirty="0"/>
          </a:p>
          <a:p>
            <a:r>
              <a:rPr lang="en-US" altLang="x-none" dirty="0"/>
              <a:t>Uses a convolutional code at a rate of ½, 2/3, ¾ , or 5/6 to provide forward error correction</a:t>
            </a:r>
          </a:p>
          <a:p>
            <a:endParaRPr lang="en-US" altLang="x-none" dirty="0"/>
          </a:p>
          <a:p>
            <a:r>
              <a:rPr lang="en-US" altLang="x-none" dirty="0"/>
              <a:t>Results in data rates of 6, 9, 12, 18, 24, 36, 48, and 54 </a:t>
            </a:r>
            <a:r>
              <a:rPr lang="en-US" altLang="x-none" dirty="0" err="1"/>
              <a:t>MBps</a:t>
            </a:r>
            <a:endParaRPr lang="en-US" altLang="x-none" dirty="0"/>
          </a:p>
          <a:p>
            <a:endParaRPr lang="en-US" altLang="x-none" dirty="0"/>
          </a:p>
          <a:p>
            <a:r>
              <a:rPr lang="en-US" altLang="x-none" dirty="0"/>
              <a:t>Cyclic prefix is 25% of a symbol time (16 vs 64)</a:t>
            </a:r>
          </a:p>
        </p:txBody>
      </p:sp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 dirty="0"/>
              <a:t>Example: IEEE 802.11a, 802.11g</a:t>
            </a:r>
          </a:p>
        </p:txBody>
      </p:sp>
    </p:spTree>
    <p:extLst>
      <p:ext uri="{BB962C8B-B14F-4D97-AF65-F5344CB8AC3E}">
        <p14:creationId xmlns:p14="http://schemas.microsoft.com/office/powerpoint/2010/main" val="3699023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F929D63-613C-2045-89A2-FF10DCE8F0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3200" dirty="0"/>
          </a:p>
          <a:p>
            <a:pPr marL="0" indent="0" algn="ctr">
              <a:buNone/>
            </a:pPr>
            <a:endParaRPr lang="en-US" sz="3200" dirty="0"/>
          </a:p>
          <a:p>
            <a:pPr marL="0" indent="0" algn="ctr">
              <a:buNone/>
            </a:pPr>
            <a:endParaRPr lang="en-US" sz="3200" dirty="0"/>
          </a:p>
          <a:p>
            <a:pPr marL="0" indent="0" algn="ctr">
              <a:buNone/>
            </a:pPr>
            <a:endParaRPr lang="en-US" sz="3200" b="1" dirty="0"/>
          </a:p>
          <a:p>
            <a:pPr marL="0" indent="0" algn="ctr">
              <a:buNone/>
            </a:pPr>
            <a:endParaRPr lang="en-US" sz="3200" b="1" dirty="0"/>
          </a:p>
          <a:p>
            <a:pPr marL="0" indent="0" algn="ctr">
              <a:buNone/>
            </a:pPr>
            <a:r>
              <a:rPr lang="en-US" sz="3200" b="1" dirty="0"/>
              <a:t>Friday Precept:</a:t>
            </a:r>
          </a:p>
          <a:p>
            <a:pPr marL="0" indent="0" algn="ctr">
              <a:buNone/>
            </a:pP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Lab 4: Single-carrier transceiver</a:t>
            </a:r>
          </a:p>
          <a:p>
            <a:pPr marL="0" indent="0" algn="ctr">
              <a:buNone/>
            </a:pP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on the HackRF hardware</a:t>
            </a:r>
          </a:p>
          <a:p>
            <a:pPr marL="0" indent="0" algn="ctr">
              <a:buNone/>
            </a:pPr>
            <a:endParaRPr lang="en-US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ED10A58-BFF4-E241-9BB0-07BDA3AE3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0133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Problem: Inter-symbol interference (ISI)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FC908-0101-D84D-BCF9-589A5CABA372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7" name="Picture 4" descr="AABRMPT0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54443" y="1833172"/>
            <a:ext cx="8760423" cy="2238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154443" y="4867785"/>
            <a:ext cx="8759267" cy="1609919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600" kern="1200" spc="-150">
                <a:solidFill>
                  <a:schemeClr val="tx1"/>
                </a:solidFill>
                <a:latin typeface="+mn-lt"/>
                <a:ea typeface="ＭＳ Ｐゴシック" pitchFamily="-1" charset="-128"/>
                <a:cs typeface="ＭＳ Ｐゴシック" pitchFamily="-1" charset="-128"/>
              </a:defRPr>
            </a:lvl1pPr>
            <a:lvl2pPr marL="742950" indent="-28575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600" kern="1200" spc="-150">
                <a:solidFill>
                  <a:schemeClr val="tx1"/>
                </a:solidFill>
                <a:latin typeface="+mn-lt"/>
                <a:ea typeface="ＭＳ Ｐゴシック" pitchFamily="-1" charset="-128"/>
                <a:cs typeface="ＭＳ Ｐゴシック" charset="-128"/>
              </a:defRPr>
            </a:lvl2pPr>
            <a:lvl3pPr marL="1144588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600" kern="1200" spc="-150">
                <a:solidFill>
                  <a:schemeClr val="tx1"/>
                </a:solidFill>
                <a:latin typeface="+mn-lt"/>
                <a:ea typeface="ＭＳ Ｐゴシック" pitchFamily="-1" charset="-128"/>
                <a:cs typeface="ＭＳ Ｐゴシック" charset="-128"/>
              </a:defRPr>
            </a:lvl3pPr>
            <a:lvl4pPr marL="1601788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600" kern="1200" spc="-150">
                <a:solidFill>
                  <a:schemeClr val="tx1"/>
                </a:solidFill>
                <a:latin typeface="+mn-lt"/>
                <a:ea typeface="ＭＳ Ｐゴシック" pitchFamily="-1" charset="-128"/>
                <a:cs typeface="ＭＳ Ｐゴシック" charset="-128"/>
              </a:defRPr>
            </a:lvl4pPr>
            <a:lvl5pPr marL="2058988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600" kern="1200" spc="-150">
                <a:solidFill>
                  <a:schemeClr val="tx1"/>
                </a:solidFill>
                <a:latin typeface="+mn-lt"/>
                <a:ea typeface="ＭＳ Ｐゴシック" pitchFamily="-1" charset="-128"/>
                <a:cs typeface="ＭＳ Ｐゴシック" charset="-128"/>
              </a:defRPr>
            </a:lvl5pPr>
            <a:lvl6pPr marL="2518120" indent="-228920" algn="l" defTabSz="457840" rtl="0" eaLnBrk="1" latinLnBrk="0" hangingPunct="1">
              <a:spcBef>
                <a:spcPct val="20000"/>
              </a:spcBef>
              <a:buFont typeface="Arial"/>
              <a:buChar char="•"/>
              <a:defRPr sz="200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5961" indent="-228920" algn="l" defTabSz="457840" rtl="0" eaLnBrk="1" latinLnBrk="0" hangingPunct="1">
              <a:spcBef>
                <a:spcPct val="20000"/>
              </a:spcBef>
              <a:buFont typeface="Arial"/>
              <a:buChar char="•"/>
              <a:defRPr sz="200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33801" indent="-228920" algn="l" defTabSz="457840" rtl="0" eaLnBrk="1" latinLnBrk="0" hangingPunct="1">
              <a:spcBef>
                <a:spcPct val="20000"/>
              </a:spcBef>
              <a:buFont typeface="Arial"/>
              <a:buChar char="•"/>
              <a:defRPr sz="200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91641" indent="-228920" algn="l" defTabSz="457840" rtl="0" eaLnBrk="1" latinLnBrk="0" hangingPunct="1">
              <a:spcBef>
                <a:spcPct val="20000"/>
              </a:spcBef>
              <a:buFont typeface="Arial"/>
              <a:buChar char="•"/>
              <a:defRPr sz="200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795" dirty="0"/>
              <a:t>Transmitted signal</a:t>
            </a:r>
          </a:p>
          <a:p>
            <a:r>
              <a:rPr lang="en-US" sz="2795" dirty="0"/>
              <a:t>Received signal with ISI</a:t>
            </a:r>
          </a:p>
        </p:txBody>
      </p:sp>
      <p:sp>
        <p:nvSpPr>
          <p:cNvPr id="11" name="Oval 10"/>
          <p:cNvSpPr/>
          <p:nvPr/>
        </p:nvSpPr>
        <p:spPr>
          <a:xfrm>
            <a:off x="4533900" y="4959605"/>
            <a:ext cx="152118" cy="152118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271" tIns="45635" rIns="91271" bIns="4563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996" b="0" dirty="0">
              <a:solidFill>
                <a:schemeClr val="tx1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4533900" y="5388987"/>
            <a:ext cx="152118" cy="152118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271" tIns="45635" rIns="91271" bIns="4563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996" b="0" dirty="0">
              <a:solidFill>
                <a:schemeClr val="tx1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541002" y="2707360"/>
            <a:ext cx="152118" cy="152118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271" tIns="45635" rIns="91271" bIns="4563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996" b="0" dirty="0">
              <a:solidFill>
                <a:schemeClr val="tx1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1102428" y="3362880"/>
            <a:ext cx="152118" cy="152118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271" tIns="45635" rIns="91271" bIns="4563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996" b="0" dirty="0">
              <a:solidFill>
                <a:schemeClr val="tx1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1614450" y="3362880"/>
            <a:ext cx="152118" cy="152118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271" tIns="45635" rIns="91271" bIns="4563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996" b="0" dirty="0">
              <a:solidFill>
                <a:schemeClr val="tx1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2126473" y="3362880"/>
            <a:ext cx="152118" cy="152118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271" tIns="45635" rIns="91271" bIns="4563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996" b="0" dirty="0">
              <a:solidFill>
                <a:schemeClr val="tx1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6059565" y="2707360"/>
            <a:ext cx="152118" cy="152118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271" tIns="45635" rIns="91271" bIns="4563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996" b="0" dirty="0">
              <a:solidFill>
                <a:schemeClr val="tx1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6605364" y="3175657"/>
            <a:ext cx="152118" cy="152118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271" tIns="45635" rIns="91271" bIns="4563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996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66342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4443" y="4867786"/>
            <a:ext cx="8759267" cy="1793728"/>
          </a:xfrm>
        </p:spPr>
        <p:txBody>
          <a:bodyPr>
            <a:normAutofit/>
          </a:bodyPr>
          <a:lstStyle/>
          <a:p>
            <a:r>
              <a:rPr lang="en-US" dirty="0"/>
              <a:t>Transmitted signal</a:t>
            </a:r>
          </a:p>
          <a:p>
            <a:r>
              <a:rPr lang="en-US" dirty="0"/>
              <a:t>Received signal with ISI</a:t>
            </a:r>
          </a:p>
          <a:p>
            <a:endParaRPr lang="en-US" dirty="0"/>
          </a:p>
          <a:p>
            <a:r>
              <a:rPr lang="en-US" dirty="0"/>
              <a:t>ISI at one symbol </a:t>
            </a:r>
            <a:r>
              <a:rPr lang="en-US" b="1" dirty="0">
                <a:solidFill>
                  <a:srgbClr val="FF0000"/>
                </a:solidFill>
              </a:rPr>
              <a:t>depends on</a:t>
            </a:r>
            <a:r>
              <a:rPr lang="en-US" b="1" dirty="0"/>
              <a:t> </a:t>
            </a:r>
            <a:r>
              <a:rPr lang="en-US" dirty="0"/>
              <a:t>the value of </a:t>
            </a:r>
            <a:r>
              <a:rPr lang="en-US" b="1" dirty="0">
                <a:solidFill>
                  <a:srgbClr val="FF0000"/>
                </a:solidFill>
              </a:rPr>
              <a:t>other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symbols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Problem: Inter-symbol interference (ISI)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3FC908-0101-D84D-BCF9-589A5CABA372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pic>
        <p:nvPicPr>
          <p:cNvPr id="7" name="Picture 4" descr="AABRMPT0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54443" y="2141358"/>
            <a:ext cx="8760423" cy="2539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1"/>
          <p:cNvSpPr/>
          <p:nvPr/>
        </p:nvSpPr>
        <p:spPr>
          <a:xfrm>
            <a:off x="563781" y="2667921"/>
            <a:ext cx="152118" cy="152118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271" tIns="45635" rIns="91271" bIns="4563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996" b="0" dirty="0">
              <a:solidFill>
                <a:schemeClr val="tx1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1063064" y="3334901"/>
            <a:ext cx="152118" cy="152118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271" tIns="45635" rIns="91271" bIns="4563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996" b="0" dirty="0">
              <a:solidFill>
                <a:schemeClr val="tx1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1567946" y="2667921"/>
            <a:ext cx="152118" cy="152118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271" tIns="45635" rIns="91271" bIns="4563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996" b="0" dirty="0">
              <a:solidFill>
                <a:schemeClr val="tx1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2128823" y="2667921"/>
            <a:ext cx="152118" cy="152118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271" tIns="45635" rIns="91271" bIns="4563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996" b="0" dirty="0">
              <a:solidFill>
                <a:schemeClr val="tx1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6054967" y="2667921"/>
            <a:ext cx="152118" cy="152118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271" tIns="45635" rIns="91271" bIns="4563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996" b="0" dirty="0">
              <a:solidFill>
                <a:schemeClr val="tx1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6576649" y="3128009"/>
            <a:ext cx="152118" cy="152118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271" tIns="45635" rIns="91271" bIns="4563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996" b="0" dirty="0">
              <a:solidFill>
                <a:schemeClr val="tx1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7115130" y="2625709"/>
            <a:ext cx="152118" cy="152118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271" tIns="45635" rIns="91271" bIns="4563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996" b="0" dirty="0">
              <a:solidFill>
                <a:schemeClr val="tx1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7636812" y="2420179"/>
            <a:ext cx="152118" cy="152118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271" tIns="45635" rIns="91271" bIns="4563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996" b="0" dirty="0">
              <a:solidFill>
                <a:schemeClr val="tx1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6576649" y="3334901"/>
            <a:ext cx="152118" cy="152118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271" tIns="45635" rIns="91271" bIns="4563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996" b="0" dirty="0">
              <a:solidFill>
                <a:schemeClr val="tx1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7115130" y="2667921"/>
            <a:ext cx="152118" cy="152118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271" tIns="45635" rIns="91271" bIns="4563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996" b="0" dirty="0">
              <a:solidFill>
                <a:schemeClr val="tx1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7636812" y="2667921"/>
            <a:ext cx="152118" cy="152118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271" tIns="45635" rIns="91271" bIns="4563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996" b="0" dirty="0">
              <a:solidFill>
                <a:schemeClr val="tx1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4269542" y="4976696"/>
            <a:ext cx="152118" cy="152118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271" tIns="45635" rIns="91271" bIns="4563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996" b="0" dirty="0">
              <a:solidFill>
                <a:schemeClr val="tx1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4269542" y="5370856"/>
            <a:ext cx="152118" cy="152118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271" tIns="45635" rIns="91271" bIns="4563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996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86298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0E7F2E4-D37C-6949-A34D-9E1AB830AE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Delay Spread and Frequency-Selective Fading</a:t>
            </a:r>
          </a:p>
          <a:p>
            <a:pPr marL="514350" indent="-514350">
              <a:buFont typeface="+mj-lt"/>
              <a:buAutoNum type="arabicPeriod"/>
            </a:pPr>
            <a:endParaRPr lang="en-US" b="1" dirty="0"/>
          </a:p>
          <a:p>
            <a:pPr marL="514350" indent="-514350">
              <a:buFont typeface="+mj-lt"/>
              <a:buAutoNum type="arabicPeriod"/>
            </a:pPr>
            <a:r>
              <a:rPr lang="en-US" b="1" dirty="0"/>
              <a:t>Time-Domain Equalization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Orthogonal Frequency Division Multiplexing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87D9740-62FC-4543-9A8A-B278CDEB60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C53442E-D446-8B41-926A-E7CCB30AD5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</p:spTree>
    <p:extLst>
      <p:ext uri="{BB962C8B-B14F-4D97-AF65-F5344CB8AC3E}">
        <p14:creationId xmlns:p14="http://schemas.microsoft.com/office/powerpoint/2010/main" val="1230501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Wideband System Design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FC908-0101-D84D-BCF9-589A5CABA372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57928" y="2023421"/>
            <a:ext cx="990600" cy="457200"/>
          </a:xfrm>
          <a:prstGeom prst="rect">
            <a:avLst/>
          </a:prstGeom>
          <a:solidFill>
            <a:srgbClr val="92D050"/>
          </a:solidFill>
          <a:ln w="19050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b="0" i="1" dirty="0">
                <a:solidFill>
                  <a:schemeClr val="tx1"/>
                </a:solidFill>
                <a:latin typeface="Times" pitchFamily="2" charset="0"/>
              </a:rPr>
              <a:t>p</a:t>
            </a:r>
            <a:r>
              <a:rPr lang="en-US" altLang="zh-CN" b="0" dirty="0">
                <a:solidFill>
                  <a:schemeClr val="tx1"/>
                </a:solidFill>
                <a:latin typeface="Times" pitchFamily="2" charset="0"/>
              </a:rPr>
              <a:t>(</a:t>
            </a:r>
            <a:r>
              <a:rPr lang="en-US" altLang="zh-CN" b="0" i="1" dirty="0">
                <a:solidFill>
                  <a:schemeClr val="tx1"/>
                </a:solidFill>
                <a:latin typeface="Times" pitchFamily="2" charset="0"/>
              </a:rPr>
              <a:t>t</a:t>
            </a:r>
            <a:r>
              <a:rPr lang="en-US" altLang="zh-CN" b="0" dirty="0">
                <a:solidFill>
                  <a:schemeClr val="tx1"/>
                </a:solidFill>
                <a:latin typeface="Times" pitchFamily="2" charset="0"/>
              </a:rPr>
              <a:t>)</a:t>
            </a:r>
            <a:endParaRPr lang="en-US" b="0" dirty="0">
              <a:solidFill>
                <a:schemeClr val="tx1"/>
              </a:solidFill>
              <a:latin typeface="Times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13066" y="2505938"/>
            <a:ext cx="18761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009900"/>
                </a:solidFill>
                <a:latin typeface="Arial" charset="0"/>
                <a:ea typeface="Arial" charset="0"/>
                <a:cs typeface="Arial" charset="0"/>
              </a:rPr>
              <a:t>Transmit</a:t>
            </a:r>
            <a:r>
              <a:rPr lang="zh-CN" altLang="en-US" dirty="0">
                <a:solidFill>
                  <a:srgbClr val="00990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dirty="0">
                <a:solidFill>
                  <a:srgbClr val="009900"/>
                </a:solidFill>
                <a:latin typeface="Arial" charset="0"/>
                <a:ea typeface="Arial" charset="0"/>
                <a:cs typeface="Arial" charset="0"/>
              </a:rPr>
              <a:t>filter</a:t>
            </a:r>
            <a:endParaRPr lang="en-US" dirty="0">
              <a:solidFill>
                <a:srgbClr val="0099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8179" y="2050898"/>
            <a:ext cx="9797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latin typeface="Times" pitchFamily="2" charset="0"/>
                <a:ea typeface="Arial" charset="0"/>
                <a:cs typeface="Arial" charset="0"/>
              </a:rPr>
              <a:t>Data</a:t>
            </a:r>
            <a:r>
              <a:rPr lang="en-US" altLang="zh-CN" b="0" i="1" dirty="0">
                <a:latin typeface="Times" pitchFamily="2" charset="0"/>
                <a:ea typeface="Arial" charset="0"/>
                <a:cs typeface="Arial" charset="0"/>
              </a:rPr>
              <a:t> </a:t>
            </a:r>
            <a:r>
              <a:rPr lang="en-US" altLang="zh-CN" b="0" i="1" dirty="0" err="1">
                <a:latin typeface="Times" pitchFamily="2" charset="0"/>
                <a:ea typeface="Arial" charset="0"/>
                <a:cs typeface="Arial" charset="0"/>
              </a:rPr>
              <a:t>d</a:t>
            </a:r>
            <a:r>
              <a:rPr lang="en-US" altLang="zh-CN" b="0" i="1" baseline="-25000" dirty="0" err="1">
                <a:latin typeface="Times" pitchFamily="2" charset="0"/>
                <a:ea typeface="Arial" charset="0"/>
                <a:cs typeface="Arial" charset="0"/>
              </a:rPr>
              <a:t>k</a:t>
            </a:r>
            <a:endParaRPr lang="en-US" b="0" i="1" baseline="-25000" dirty="0">
              <a:latin typeface="Times" pitchFamily="2" charset="0"/>
              <a:ea typeface="Arial" charset="0"/>
              <a:cs typeface="Arial" charset="0"/>
            </a:endParaRPr>
          </a:p>
        </p:txBody>
      </p:sp>
      <p:cxnSp>
        <p:nvCxnSpPr>
          <p:cNvPr id="12" name="Straight Arrow Connector 11"/>
          <p:cNvCxnSpPr>
            <a:cxnSpLocks/>
            <a:stCxn id="10" idx="3"/>
            <a:endCxn id="8" idx="1"/>
          </p:cNvCxnSpPr>
          <p:nvPr/>
        </p:nvCxnSpPr>
        <p:spPr>
          <a:xfrm>
            <a:off x="1107934" y="2250953"/>
            <a:ext cx="449994" cy="1068"/>
          </a:xfrm>
          <a:prstGeom prst="straightConnector1">
            <a:avLst/>
          </a:prstGeom>
          <a:ln w="34925">
            <a:prstDash val="solid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4" name="Freeform 23"/>
          <p:cNvSpPr/>
          <p:nvPr/>
        </p:nvSpPr>
        <p:spPr>
          <a:xfrm>
            <a:off x="1626974" y="2227067"/>
            <a:ext cx="2575223" cy="1238582"/>
          </a:xfrm>
          <a:custGeom>
            <a:avLst/>
            <a:gdLst>
              <a:gd name="connsiteX0" fmla="*/ 906162 w 2575223"/>
              <a:gd name="connsiteY0" fmla="*/ 9512 h 1511036"/>
              <a:gd name="connsiteX1" fmla="*/ 2314832 w 2575223"/>
              <a:gd name="connsiteY1" fmla="*/ 9512 h 1511036"/>
              <a:gd name="connsiteX2" fmla="*/ 2561968 w 2575223"/>
              <a:gd name="connsiteY2" fmla="*/ 108366 h 1511036"/>
              <a:gd name="connsiteX3" fmla="*/ 2277762 w 2575223"/>
              <a:gd name="connsiteY3" fmla="*/ 380215 h 1511036"/>
              <a:gd name="connsiteX4" fmla="*/ 152400 w 2575223"/>
              <a:gd name="connsiteY4" fmla="*/ 1306971 h 1511036"/>
              <a:gd name="connsiteX5" fmla="*/ 300681 w 2575223"/>
              <a:gd name="connsiteY5" fmla="*/ 1492323 h 1511036"/>
              <a:gd name="connsiteX6" fmla="*/ 1351005 w 2575223"/>
              <a:gd name="connsiteY6" fmla="*/ 1504680 h 1511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5223" h="1511036">
                <a:moveTo>
                  <a:pt x="906162" y="9512"/>
                </a:moveTo>
                <a:cubicBezTo>
                  <a:pt x="1472513" y="1274"/>
                  <a:pt x="2038864" y="-6964"/>
                  <a:pt x="2314832" y="9512"/>
                </a:cubicBezTo>
                <a:cubicBezTo>
                  <a:pt x="2590800" y="25988"/>
                  <a:pt x="2568146" y="46582"/>
                  <a:pt x="2561968" y="108366"/>
                </a:cubicBezTo>
                <a:cubicBezTo>
                  <a:pt x="2555790" y="170150"/>
                  <a:pt x="2679357" y="180448"/>
                  <a:pt x="2277762" y="380215"/>
                </a:cubicBezTo>
                <a:cubicBezTo>
                  <a:pt x="1876167" y="579983"/>
                  <a:pt x="481913" y="1121620"/>
                  <a:pt x="152400" y="1306971"/>
                </a:cubicBezTo>
                <a:cubicBezTo>
                  <a:pt x="-177113" y="1492322"/>
                  <a:pt x="100914" y="1459372"/>
                  <a:pt x="300681" y="1492323"/>
                </a:cubicBezTo>
                <a:cubicBezTo>
                  <a:pt x="500448" y="1525274"/>
                  <a:pt x="1351005" y="1504680"/>
                  <a:pt x="1351005" y="1504680"/>
                </a:cubicBezTo>
              </a:path>
            </a:pathLst>
          </a:custGeom>
          <a:ln w="34925">
            <a:prstDash val="solid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2980797" y="3237048"/>
            <a:ext cx="990600" cy="457200"/>
          </a:xfrm>
          <a:prstGeom prst="rect">
            <a:avLst/>
          </a:prstGeom>
          <a:solidFill>
            <a:srgbClr val="FFC000"/>
          </a:solidFill>
          <a:ln w="19050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b="0" i="1" dirty="0">
                <a:solidFill>
                  <a:schemeClr val="tx1"/>
                </a:solidFill>
                <a:latin typeface="Times" pitchFamily="2" charset="0"/>
              </a:rPr>
              <a:t>h</a:t>
            </a:r>
            <a:r>
              <a:rPr lang="en-US" altLang="zh-CN" b="0" dirty="0">
                <a:solidFill>
                  <a:schemeClr val="tx1"/>
                </a:solidFill>
                <a:latin typeface="Times" pitchFamily="2" charset="0"/>
              </a:rPr>
              <a:t>(</a:t>
            </a:r>
            <a:r>
              <a:rPr lang="en-US" altLang="zh-CN" b="0" i="1" dirty="0">
                <a:solidFill>
                  <a:schemeClr val="tx1"/>
                </a:solidFill>
                <a:latin typeface="Times" pitchFamily="2" charset="0"/>
              </a:rPr>
              <a:t>t</a:t>
            </a:r>
            <a:r>
              <a:rPr lang="en-US" altLang="zh-CN" b="0" dirty="0">
                <a:solidFill>
                  <a:schemeClr val="tx1"/>
                </a:solidFill>
                <a:latin typeface="Times" pitchFamily="2" charset="0"/>
              </a:rPr>
              <a:t>)</a:t>
            </a:r>
            <a:endParaRPr lang="en-US" b="0" dirty="0">
              <a:solidFill>
                <a:schemeClr val="tx1"/>
              </a:solidFill>
              <a:latin typeface="Times" pitchFamily="2" charset="0"/>
            </a:endParaRPr>
          </a:p>
        </p:txBody>
      </p:sp>
      <p:sp>
        <p:nvSpPr>
          <p:cNvPr id="26" name="Freeform 25"/>
          <p:cNvSpPr/>
          <p:nvPr/>
        </p:nvSpPr>
        <p:spPr>
          <a:xfrm>
            <a:off x="3049510" y="3456208"/>
            <a:ext cx="2575223" cy="919056"/>
          </a:xfrm>
          <a:custGeom>
            <a:avLst/>
            <a:gdLst>
              <a:gd name="connsiteX0" fmla="*/ 906162 w 2575223"/>
              <a:gd name="connsiteY0" fmla="*/ 9512 h 1511036"/>
              <a:gd name="connsiteX1" fmla="*/ 2314832 w 2575223"/>
              <a:gd name="connsiteY1" fmla="*/ 9512 h 1511036"/>
              <a:gd name="connsiteX2" fmla="*/ 2561968 w 2575223"/>
              <a:gd name="connsiteY2" fmla="*/ 108366 h 1511036"/>
              <a:gd name="connsiteX3" fmla="*/ 2277762 w 2575223"/>
              <a:gd name="connsiteY3" fmla="*/ 380215 h 1511036"/>
              <a:gd name="connsiteX4" fmla="*/ 152400 w 2575223"/>
              <a:gd name="connsiteY4" fmla="*/ 1306971 h 1511036"/>
              <a:gd name="connsiteX5" fmla="*/ 300681 w 2575223"/>
              <a:gd name="connsiteY5" fmla="*/ 1492323 h 1511036"/>
              <a:gd name="connsiteX6" fmla="*/ 1351005 w 2575223"/>
              <a:gd name="connsiteY6" fmla="*/ 1504680 h 1511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5223" h="1511036">
                <a:moveTo>
                  <a:pt x="906162" y="9512"/>
                </a:moveTo>
                <a:cubicBezTo>
                  <a:pt x="1472513" y="1274"/>
                  <a:pt x="2038864" y="-6964"/>
                  <a:pt x="2314832" y="9512"/>
                </a:cubicBezTo>
                <a:cubicBezTo>
                  <a:pt x="2590800" y="25988"/>
                  <a:pt x="2568146" y="46582"/>
                  <a:pt x="2561968" y="108366"/>
                </a:cubicBezTo>
                <a:cubicBezTo>
                  <a:pt x="2555790" y="170150"/>
                  <a:pt x="2679357" y="180448"/>
                  <a:pt x="2277762" y="380215"/>
                </a:cubicBezTo>
                <a:cubicBezTo>
                  <a:pt x="1876167" y="579983"/>
                  <a:pt x="481913" y="1121620"/>
                  <a:pt x="152400" y="1306971"/>
                </a:cubicBezTo>
                <a:cubicBezTo>
                  <a:pt x="-177113" y="1492322"/>
                  <a:pt x="100914" y="1459372"/>
                  <a:pt x="300681" y="1492323"/>
                </a:cubicBezTo>
                <a:cubicBezTo>
                  <a:pt x="500448" y="1525274"/>
                  <a:pt x="1351005" y="1504680"/>
                  <a:pt x="1351005" y="1504680"/>
                </a:cubicBezTo>
              </a:path>
            </a:pathLst>
          </a:custGeom>
          <a:ln w="34925">
            <a:prstDash val="solid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4418015" y="4146664"/>
            <a:ext cx="990600" cy="4572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b="0" i="1" dirty="0">
                <a:solidFill>
                  <a:schemeClr val="tx1"/>
                </a:solidFill>
                <a:latin typeface="Times" pitchFamily="2" charset="0"/>
              </a:rPr>
              <a:t>p</a:t>
            </a:r>
            <a:r>
              <a:rPr lang="zh-CN" altLang="en-US" b="0" i="1" dirty="0">
                <a:solidFill>
                  <a:schemeClr val="tx1"/>
                </a:solidFill>
                <a:latin typeface="Times" pitchFamily="2" charset="0"/>
              </a:rPr>
              <a:t>*</a:t>
            </a:r>
            <a:r>
              <a:rPr lang="en-US" altLang="zh-CN" b="0" dirty="0">
                <a:solidFill>
                  <a:schemeClr val="tx1"/>
                </a:solidFill>
                <a:latin typeface="Times" pitchFamily="2" charset="0"/>
              </a:rPr>
              <a:t>(</a:t>
            </a:r>
            <a:r>
              <a:rPr lang="en-US" altLang="zh-CN" b="0" i="1" dirty="0">
                <a:solidFill>
                  <a:schemeClr val="tx1"/>
                </a:solidFill>
                <a:latin typeface="Times" pitchFamily="2" charset="0"/>
              </a:rPr>
              <a:t>−t</a:t>
            </a:r>
            <a:r>
              <a:rPr lang="en-US" altLang="zh-CN" b="0" dirty="0">
                <a:solidFill>
                  <a:schemeClr val="tx1"/>
                </a:solidFill>
                <a:latin typeface="Times" pitchFamily="2" charset="0"/>
              </a:rPr>
              <a:t>)</a:t>
            </a:r>
            <a:endParaRPr lang="en-US" b="0" dirty="0">
              <a:solidFill>
                <a:schemeClr val="tx1"/>
              </a:solidFill>
              <a:latin typeface="Times" pitchFamily="2" charset="0"/>
            </a:endParaRPr>
          </a:p>
        </p:txBody>
      </p:sp>
      <p:cxnSp>
        <p:nvCxnSpPr>
          <p:cNvPr id="29" name="Straight Connector 28"/>
          <p:cNvCxnSpPr>
            <a:cxnSpLocks/>
            <a:stCxn id="27" idx="3"/>
            <a:endCxn id="34" idx="2"/>
          </p:cNvCxnSpPr>
          <p:nvPr/>
        </p:nvCxnSpPr>
        <p:spPr>
          <a:xfrm flipV="1">
            <a:off x="5408615" y="4375089"/>
            <a:ext cx="180588" cy="175"/>
          </a:xfrm>
          <a:prstGeom prst="line">
            <a:avLst/>
          </a:prstGeom>
          <a:ln w="34925">
            <a:prstDash val="solid"/>
            <a:headEnd type="none"/>
            <a:tailEnd type="non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V="1">
            <a:off x="5619739" y="4053188"/>
            <a:ext cx="328537" cy="322076"/>
          </a:xfrm>
          <a:prstGeom prst="line">
            <a:avLst/>
          </a:prstGeom>
          <a:ln w="34925">
            <a:prstDash val="solid"/>
            <a:headEnd type="none"/>
            <a:tailEnd type="non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5948276" y="4375089"/>
            <a:ext cx="269849" cy="117"/>
          </a:xfrm>
          <a:prstGeom prst="line">
            <a:avLst/>
          </a:prstGeom>
          <a:ln w="34925">
            <a:prstDash val="solid"/>
            <a:headEnd type="none"/>
            <a:tailEnd type="non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4" name="Oval 33"/>
          <p:cNvSpPr/>
          <p:nvPr/>
        </p:nvSpPr>
        <p:spPr>
          <a:xfrm>
            <a:off x="5589203" y="4334530"/>
            <a:ext cx="83383" cy="81117"/>
          </a:xfrm>
          <a:prstGeom prst="ellipse">
            <a:avLst/>
          </a:prstGeom>
          <a:noFill/>
          <a:ln w="19050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6235149" y="4146664"/>
            <a:ext cx="990600" cy="4572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9050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b="0" i="1" dirty="0">
                <a:solidFill>
                  <a:schemeClr val="tx1"/>
                </a:solidFill>
                <a:latin typeface="Times" pitchFamily="2" charset="0"/>
              </a:rPr>
              <a:t>h</a:t>
            </a:r>
            <a:r>
              <a:rPr lang="en-US" altLang="zh-CN" b="0" i="1" baseline="-25000" dirty="0">
                <a:solidFill>
                  <a:schemeClr val="tx1"/>
                </a:solidFill>
                <a:latin typeface="Times" pitchFamily="2" charset="0"/>
              </a:rPr>
              <a:t>eq</a:t>
            </a:r>
            <a:r>
              <a:rPr lang="en-US" altLang="zh-CN" b="0" i="1" dirty="0">
                <a:solidFill>
                  <a:schemeClr val="tx1"/>
                </a:solidFill>
                <a:latin typeface="Times" pitchFamily="2" charset="0"/>
              </a:rPr>
              <a:t>(t)</a:t>
            </a:r>
            <a:endParaRPr lang="en-US" b="0" i="1" dirty="0">
              <a:solidFill>
                <a:schemeClr val="tx1"/>
              </a:solidFill>
              <a:latin typeface="Times" pitchFamily="2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358706" y="3743179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800" b="0" i="1" dirty="0">
                <a:latin typeface="Times" pitchFamily="2" charset="0"/>
                <a:ea typeface="Arial" charset="0"/>
                <a:cs typeface="Arial" charset="0"/>
              </a:rPr>
              <a:t>y</a:t>
            </a:r>
            <a:r>
              <a:rPr lang="en-US" altLang="zh-CN" sz="1800" b="0" i="1" baseline="-25000" dirty="0">
                <a:latin typeface="Times" pitchFamily="2" charset="0"/>
                <a:ea typeface="Arial" charset="0"/>
                <a:cs typeface="Arial" charset="0"/>
              </a:rPr>
              <a:t>t</a:t>
            </a:r>
            <a:endParaRPr lang="en-US" sz="1800" b="0" i="1" baseline="-25000" dirty="0">
              <a:latin typeface="Times" pitchFamily="2" charset="0"/>
              <a:ea typeface="Arial" charset="0"/>
              <a:cs typeface="Arial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895798" y="3755173"/>
            <a:ext cx="556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i="1" dirty="0">
                <a:latin typeface="Times" pitchFamily="2" charset="0"/>
                <a:ea typeface="Arial" charset="0"/>
                <a:cs typeface="Arial" charset="0"/>
              </a:rPr>
              <a:t>y</a:t>
            </a:r>
            <a:r>
              <a:rPr lang="en-US" sz="1800" b="0" dirty="0">
                <a:latin typeface="Times" pitchFamily="2" charset="0"/>
                <a:ea typeface="Arial" charset="0"/>
                <a:cs typeface="Arial" charset="0"/>
              </a:rPr>
              <a:t>[</a:t>
            </a:r>
            <a:r>
              <a:rPr lang="en-US" sz="1800" b="0" i="1" dirty="0">
                <a:latin typeface="Times" pitchFamily="2" charset="0"/>
                <a:ea typeface="Arial" charset="0"/>
                <a:cs typeface="Arial" charset="0"/>
              </a:rPr>
              <a:t>n</a:t>
            </a:r>
            <a:r>
              <a:rPr lang="en-US" sz="1800" b="0" dirty="0">
                <a:latin typeface="Times" pitchFamily="2" charset="0"/>
                <a:ea typeface="Arial" charset="0"/>
                <a:cs typeface="Arial" charset="0"/>
              </a:rPr>
              <a:t>]</a:t>
            </a:r>
            <a:endParaRPr lang="en-US" sz="1800" b="0" baseline="-25000" dirty="0">
              <a:latin typeface="Times" pitchFamily="2" charset="0"/>
              <a:ea typeface="Arial" charset="0"/>
              <a:cs typeface="Arial" charset="0"/>
            </a:endParaRPr>
          </a:p>
        </p:txBody>
      </p:sp>
      <p:cxnSp>
        <p:nvCxnSpPr>
          <p:cNvPr id="38" name="Straight Arrow Connector 37"/>
          <p:cNvCxnSpPr/>
          <p:nvPr/>
        </p:nvCxnSpPr>
        <p:spPr>
          <a:xfrm>
            <a:off x="7225749" y="4368531"/>
            <a:ext cx="570571" cy="0"/>
          </a:xfrm>
          <a:prstGeom prst="straightConnector1">
            <a:avLst/>
          </a:prstGeom>
          <a:ln w="34925">
            <a:prstDash val="solid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7732094" y="4143351"/>
                <a:ext cx="483914" cy="416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altLang="zh-CN" b="0" i="1" dirty="0" smtClean="0">
                              <a:latin typeface="Cambria Math" panose="02040503050406030204" pitchFamily="18" charset="0"/>
                              <a:ea typeface="Arial" charset="0"/>
                              <a:cs typeface="Arial" charset="0"/>
                            </a:rPr>
                          </m:ctrlPr>
                        </m:accPr>
                        <m:e>
                          <m:r>
                            <a:rPr lang="en-US" altLang="zh-CN" b="0" i="1" dirty="0">
                              <a:latin typeface="Cambria Math" charset="0"/>
                              <a:ea typeface="Arial" charset="0"/>
                              <a:cs typeface="Arial" charset="0"/>
                            </a:rPr>
                            <m:t>𝑑</m:t>
                          </m:r>
                          <m:r>
                            <a:rPr lang="en-US" altLang="zh-CN" b="0" i="1" baseline="-25000" dirty="0" err="1">
                              <a:latin typeface="Cambria Math" charset="0"/>
                              <a:ea typeface="Arial" charset="0"/>
                              <a:cs typeface="Arial" charset="0"/>
                            </a:rPr>
                            <m:t>𝑘</m:t>
                          </m:r>
                        </m:e>
                      </m:acc>
                    </m:oMath>
                  </m:oMathPara>
                </a14:m>
                <a:endParaRPr lang="en-US" b="0" i="1" baseline="-25000" dirty="0">
                  <a:latin typeface="Arial" charset="0"/>
                  <a:ea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32094" y="4143351"/>
                <a:ext cx="483914" cy="416332"/>
              </a:xfrm>
              <a:prstGeom prst="rect">
                <a:avLst/>
              </a:prstGeom>
              <a:blipFill rotWithShape="0">
                <a:blip r:embed="rId3"/>
                <a:stretch>
                  <a:fillRect t="-2941" b="-2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extBox 40"/>
          <p:cNvSpPr txBox="1"/>
          <p:nvPr/>
        </p:nvSpPr>
        <p:spPr>
          <a:xfrm>
            <a:off x="4013393" y="4653752"/>
            <a:ext cx="18485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009900"/>
                </a:solidFill>
                <a:latin typeface="Arial" charset="0"/>
                <a:ea typeface="Arial" charset="0"/>
                <a:cs typeface="Arial" charset="0"/>
              </a:rPr>
              <a:t>Matched filter</a:t>
            </a:r>
            <a:endParaRPr lang="en-US" dirty="0">
              <a:solidFill>
                <a:srgbClr val="0099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145603" y="4653752"/>
            <a:ext cx="13244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009900"/>
                </a:solidFill>
                <a:latin typeface="Arial" charset="0"/>
                <a:ea typeface="Arial" charset="0"/>
                <a:cs typeface="Arial" charset="0"/>
              </a:rPr>
              <a:t>Equalizer</a:t>
            </a:r>
            <a:endParaRPr lang="en-US" dirty="0">
              <a:solidFill>
                <a:srgbClr val="0099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52400" y="1814950"/>
            <a:ext cx="4265615" cy="1091098"/>
          </a:xfrm>
          <a:prstGeom prst="rect">
            <a:avLst/>
          </a:prstGeom>
          <a:noFill/>
          <a:ln w="25400">
            <a:solidFill>
              <a:schemeClr val="tx1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3676302" y="3822982"/>
            <a:ext cx="4539706" cy="1230880"/>
          </a:xfrm>
          <a:prstGeom prst="rect">
            <a:avLst/>
          </a:prstGeom>
          <a:noFill/>
          <a:ln w="25400">
            <a:solidFill>
              <a:schemeClr val="tx1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269100" y="1360766"/>
            <a:ext cx="15795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Transmitter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6218125" y="3388968"/>
            <a:ext cx="12538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Receiver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878798" y="2997092"/>
            <a:ext cx="12682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 Channel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2432601" y="5437231"/>
                <a:ext cx="4160691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charset="0"/>
                          <a:ea typeface="Arial" charset="0"/>
                          <a:cs typeface="Arial" charset="0"/>
                        </a:rPr>
                        <m:t>𝒇</m:t>
                      </m:r>
                      <m:d>
                        <m:dPr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ea typeface="Arial" charset="0"/>
                              <a:cs typeface="Arial" charset="0"/>
                            </a:rPr>
                          </m:ctrlPr>
                        </m:dPr>
                        <m:e>
                          <m:r>
                            <a:rPr lang="en-US" sz="2800" b="1" i="1" smtClean="0">
                              <a:latin typeface="Cambria Math" charset="0"/>
                              <a:ea typeface="Arial" charset="0"/>
                              <a:cs typeface="Arial" charset="0"/>
                            </a:rPr>
                            <m:t>𝒕</m:t>
                          </m:r>
                        </m:e>
                      </m:d>
                      <m:r>
                        <a:rPr lang="en-US" sz="2800" b="1" i="1" smtClean="0">
                          <a:latin typeface="Cambria Math" charset="0"/>
                          <a:ea typeface="Arial" charset="0"/>
                          <a:cs typeface="Arial" charset="0"/>
                        </a:rPr>
                        <m:t>=</m:t>
                      </m:r>
                      <m:d>
                        <m:dPr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ea typeface="Arial" charset="0"/>
                              <a:cs typeface="Arial" charset="0"/>
                            </a:rPr>
                          </m:ctrlPr>
                        </m:dPr>
                        <m:e>
                          <m:r>
                            <a:rPr lang="en-US" sz="2800" b="1" i="1" smtClean="0">
                              <a:latin typeface="Cambria Math" charset="0"/>
                              <a:ea typeface="Arial" charset="0"/>
                              <a:cs typeface="Arial" charset="0"/>
                            </a:rPr>
                            <m:t>𝒑</m:t>
                          </m:r>
                          <m:r>
                            <a:rPr lang="en-US" sz="2800" b="1" i="1" smtClean="0">
                              <a:latin typeface="Cambria Math" charset="0"/>
                              <a:ea typeface="Arial" charset="0"/>
                              <a:cs typeface="Arial" charset="0"/>
                            </a:rPr>
                            <m:t>∗</m:t>
                          </m:r>
                          <m:r>
                            <a:rPr lang="en-US" sz="2800" b="1" i="1" smtClean="0">
                              <a:latin typeface="Cambria Math" charset="0"/>
                              <a:ea typeface="Arial" charset="0"/>
                              <a:cs typeface="Arial" charset="0"/>
                            </a:rPr>
                            <m:t>𝒉</m:t>
                          </m:r>
                        </m:e>
                      </m:d>
                      <m:d>
                        <m:dPr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ea typeface="Arial" charset="0"/>
                              <a:cs typeface="Arial" charset="0"/>
                            </a:rPr>
                          </m:ctrlPr>
                        </m:dPr>
                        <m:e>
                          <m:r>
                            <a:rPr lang="en-US" sz="2800" b="1" i="1" smtClean="0">
                              <a:latin typeface="Cambria Math" charset="0"/>
                              <a:ea typeface="Arial" charset="0"/>
                              <a:cs typeface="Arial" charset="0"/>
                            </a:rPr>
                            <m:t>𝒕</m:t>
                          </m:r>
                        </m:e>
                      </m:d>
                      <m:r>
                        <a:rPr lang="en-US" sz="2800" b="1" i="1" smtClean="0">
                          <a:latin typeface="Cambria Math" charset="0"/>
                          <a:ea typeface="Arial" charset="0"/>
                          <a:cs typeface="Arial" charset="0"/>
                        </a:rPr>
                        <m:t>∗</m:t>
                      </m:r>
                      <m:sSup>
                        <m:sSupPr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cs typeface="Arial" charset="0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Arial" charset="0"/>
                            </a:rPr>
                            <m:t>𝒑</m:t>
                          </m:r>
                        </m:e>
                        <m:sup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Arial" charset="0"/>
                            </a:rPr>
                            <m:t>∗</m:t>
                          </m:r>
                        </m:sup>
                      </m:sSup>
                      <m:r>
                        <a:rPr lang="en-US" sz="2800" b="1" i="1" smtClean="0">
                          <a:latin typeface="Cambria Math" charset="0"/>
                          <a:ea typeface="Arial" charset="0"/>
                          <a:cs typeface="Arial" charset="0"/>
                        </a:rPr>
                        <m:t>(−</m:t>
                      </m:r>
                      <m:r>
                        <a:rPr lang="en-US" sz="2800" b="1" i="1" smtClean="0">
                          <a:latin typeface="Cambria Math" charset="0"/>
                          <a:ea typeface="Arial" charset="0"/>
                          <a:cs typeface="Arial" charset="0"/>
                        </a:rPr>
                        <m:t>𝒕</m:t>
                      </m:r>
                      <m:r>
                        <a:rPr lang="en-US" sz="2800" b="1" i="1" smtClean="0">
                          <a:latin typeface="Cambria Math" charset="0"/>
                          <a:ea typeface="Arial" charset="0"/>
                          <a:cs typeface="Arial" charset="0"/>
                        </a:rPr>
                        <m:t>)</m:t>
                      </m:r>
                    </m:oMath>
                  </m:oMathPara>
                </a14:m>
                <a:endParaRPr lang="en-US" sz="2800" dirty="0">
                  <a:latin typeface="Arial" charset="0"/>
                  <a:ea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2601" y="5437231"/>
                <a:ext cx="4160691" cy="430887"/>
              </a:xfrm>
              <a:prstGeom prst="rect">
                <a:avLst/>
              </a:prstGeom>
              <a:blipFill>
                <a:blip r:embed="rId4"/>
                <a:stretch>
                  <a:fillRect l="-3670" r="-1223" b="-3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Rectangle 3"/>
          <p:cNvSpPr txBox="1">
            <a:spLocks noChangeArrowheads="1"/>
          </p:cNvSpPr>
          <p:nvPr/>
        </p:nvSpPr>
        <p:spPr>
          <a:xfrm>
            <a:off x="152400" y="6069431"/>
            <a:ext cx="8311869" cy="339734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•"/>
              <a:defRPr sz="24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ＭＳ Ｐゴシック" pitchFamily="-1" charset="-128"/>
              </a:defRPr>
            </a:lvl1pPr>
            <a:lvl2pPr marL="742950" indent="-28575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–"/>
              <a:defRPr sz="24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2pPr>
            <a:lvl3pPr marL="11430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•"/>
              <a:defRPr sz="24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3pPr>
            <a:lvl4pPr marL="16002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–"/>
              <a:defRPr sz="24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4pPr>
            <a:lvl5pPr marL="20574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»"/>
              <a:defRPr sz="24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x-none" sz="2000" i="1" dirty="0">
                <a:highlight>
                  <a:srgbClr val="FFFF99"/>
                </a:highlight>
              </a:rPr>
              <a:t>Composite channel</a:t>
            </a:r>
            <a:r>
              <a:rPr lang="en-US" altLang="x-none" sz="2000" i="1" dirty="0"/>
              <a:t> f</a:t>
            </a:r>
            <a:r>
              <a:rPr lang="en-US" altLang="x-none" sz="2000" dirty="0"/>
              <a:t> </a:t>
            </a:r>
            <a:r>
              <a:rPr lang="en-US" altLang="x-none" sz="2000" b="0" dirty="0"/>
              <a:t>(made up of pulse shape, radio channel, and matched filter)</a:t>
            </a:r>
            <a:endParaRPr lang="en-US" sz="2000" b="0" dirty="0"/>
          </a:p>
        </p:txBody>
      </p:sp>
    </p:spTree>
    <p:extLst>
      <p:ext uri="{BB962C8B-B14F-4D97-AF65-F5344CB8AC3E}">
        <p14:creationId xmlns:p14="http://schemas.microsoft.com/office/powerpoint/2010/main" val="19354546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1013" y="4283374"/>
            <a:ext cx="7408639" cy="2376707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600" dirty="0"/>
              <a:t>Zero-Forcing Equalizer</a:t>
            </a:r>
            <a:endParaRPr lang="en-US" sz="3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FC908-0101-D84D-BCF9-589A5CABA372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3314145" y="2679086"/>
            <a:ext cx="990600" cy="4572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b="0" i="1" dirty="0">
                <a:solidFill>
                  <a:schemeClr val="tx1"/>
                </a:solidFill>
                <a:latin typeface="Times" pitchFamily="2" charset="0"/>
              </a:rPr>
              <a:t>p</a:t>
            </a:r>
            <a:r>
              <a:rPr lang="zh-CN" altLang="en-US" b="0" i="1" dirty="0">
                <a:solidFill>
                  <a:schemeClr val="tx1"/>
                </a:solidFill>
                <a:latin typeface="Times" pitchFamily="2" charset="0"/>
              </a:rPr>
              <a:t>*</a:t>
            </a:r>
            <a:r>
              <a:rPr lang="en-US" altLang="zh-CN" b="0" dirty="0">
                <a:solidFill>
                  <a:schemeClr val="tx1"/>
                </a:solidFill>
                <a:latin typeface="Times" pitchFamily="2" charset="0"/>
              </a:rPr>
              <a:t>(</a:t>
            </a:r>
            <a:r>
              <a:rPr lang="en-US" altLang="zh-CN" b="0" i="1" dirty="0">
                <a:solidFill>
                  <a:schemeClr val="tx1"/>
                </a:solidFill>
                <a:latin typeface="Times" pitchFamily="2" charset="0"/>
              </a:rPr>
              <a:t>−t</a:t>
            </a:r>
            <a:r>
              <a:rPr lang="en-US" altLang="zh-CN" b="0" dirty="0">
                <a:solidFill>
                  <a:schemeClr val="tx1"/>
                </a:solidFill>
                <a:latin typeface="Times" pitchFamily="2" charset="0"/>
              </a:rPr>
              <a:t>)</a:t>
            </a:r>
            <a:endParaRPr lang="en-US" b="0" dirty="0">
              <a:solidFill>
                <a:schemeClr val="tx1"/>
              </a:solidFill>
              <a:latin typeface="Times" pitchFamily="2" charset="0"/>
            </a:endParaRPr>
          </a:p>
        </p:txBody>
      </p:sp>
      <p:cxnSp>
        <p:nvCxnSpPr>
          <p:cNvPr id="29" name="Straight Connector 28"/>
          <p:cNvCxnSpPr>
            <a:cxnSpLocks/>
            <a:stCxn id="27" idx="3"/>
            <a:endCxn id="34" idx="2"/>
          </p:cNvCxnSpPr>
          <p:nvPr/>
        </p:nvCxnSpPr>
        <p:spPr>
          <a:xfrm flipV="1">
            <a:off x="4304745" y="2907511"/>
            <a:ext cx="180588" cy="175"/>
          </a:xfrm>
          <a:prstGeom prst="line">
            <a:avLst/>
          </a:prstGeom>
          <a:ln w="34925">
            <a:prstDash val="solid"/>
            <a:headEnd type="none"/>
            <a:tailEnd type="non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cxnSpLocks/>
            <a:stCxn id="34" idx="7"/>
          </p:cNvCxnSpPr>
          <p:nvPr/>
        </p:nvCxnSpPr>
        <p:spPr>
          <a:xfrm flipV="1">
            <a:off x="4556505" y="2585611"/>
            <a:ext cx="287901" cy="293220"/>
          </a:xfrm>
          <a:prstGeom prst="line">
            <a:avLst/>
          </a:prstGeom>
          <a:ln w="34925">
            <a:prstDash val="solid"/>
            <a:headEnd type="none"/>
            <a:tailEnd type="non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cxnSpLocks/>
            <a:endCxn id="35" idx="1"/>
          </p:cNvCxnSpPr>
          <p:nvPr/>
        </p:nvCxnSpPr>
        <p:spPr>
          <a:xfrm>
            <a:off x="4844406" y="2907511"/>
            <a:ext cx="286873" cy="175"/>
          </a:xfrm>
          <a:prstGeom prst="line">
            <a:avLst/>
          </a:prstGeom>
          <a:ln w="34925">
            <a:prstDash val="solid"/>
            <a:headEnd type="oval"/>
            <a:tailEnd type="non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4" name="Oval 33"/>
          <p:cNvSpPr/>
          <p:nvPr/>
        </p:nvSpPr>
        <p:spPr>
          <a:xfrm>
            <a:off x="4485333" y="2866952"/>
            <a:ext cx="83383" cy="81117"/>
          </a:xfrm>
          <a:prstGeom prst="ellipse">
            <a:avLst/>
          </a:prstGeom>
          <a:noFill/>
          <a:ln w="19050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5131279" y="2679086"/>
            <a:ext cx="990600" cy="4572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9050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b="0" i="1" dirty="0">
                <a:solidFill>
                  <a:schemeClr val="tx1"/>
                </a:solidFill>
                <a:latin typeface="Times" pitchFamily="2" charset="0"/>
              </a:rPr>
              <a:t>h</a:t>
            </a:r>
            <a:r>
              <a:rPr lang="en-US" altLang="zh-CN" b="0" i="1" baseline="-25000" dirty="0">
                <a:solidFill>
                  <a:schemeClr val="tx1"/>
                </a:solidFill>
                <a:latin typeface="Times" pitchFamily="2" charset="0"/>
              </a:rPr>
              <a:t>eq</a:t>
            </a:r>
            <a:r>
              <a:rPr lang="en-US" altLang="zh-CN" b="0" dirty="0">
                <a:solidFill>
                  <a:schemeClr val="tx1"/>
                </a:solidFill>
                <a:latin typeface="Times" pitchFamily="2" charset="0"/>
              </a:rPr>
              <a:t>(</a:t>
            </a:r>
            <a:r>
              <a:rPr lang="en-US" altLang="zh-CN" b="0" i="1" dirty="0">
                <a:solidFill>
                  <a:schemeClr val="tx1"/>
                </a:solidFill>
                <a:latin typeface="Times" pitchFamily="2" charset="0"/>
              </a:rPr>
              <a:t>t</a:t>
            </a:r>
            <a:r>
              <a:rPr lang="en-US" altLang="zh-CN" b="0" dirty="0">
                <a:solidFill>
                  <a:schemeClr val="tx1"/>
                </a:solidFill>
                <a:latin typeface="Times" pitchFamily="2" charset="0"/>
              </a:rPr>
              <a:t>)</a:t>
            </a:r>
            <a:endParaRPr lang="en-US" b="0" dirty="0">
              <a:solidFill>
                <a:schemeClr val="tx1"/>
              </a:solidFill>
              <a:latin typeface="Times" pitchFamily="2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238625" y="2257308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800" b="0" i="1" dirty="0">
                <a:latin typeface="Times" pitchFamily="2" charset="0"/>
                <a:ea typeface="Arial" charset="0"/>
                <a:cs typeface="Arial" charset="0"/>
              </a:rPr>
              <a:t>y</a:t>
            </a:r>
            <a:r>
              <a:rPr lang="en-US" altLang="zh-CN" sz="1800" b="0" i="1" baseline="-25000" dirty="0">
                <a:latin typeface="Times" pitchFamily="2" charset="0"/>
                <a:ea typeface="Arial" charset="0"/>
                <a:cs typeface="Arial" charset="0"/>
              </a:rPr>
              <a:t>t</a:t>
            </a:r>
            <a:endParaRPr lang="en-US" sz="1800" b="0" i="1" baseline="-25000" dirty="0">
              <a:latin typeface="Times" pitchFamily="2" charset="0"/>
              <a:ea typeface="Arial" charset="0"/>
              <a:cs typeface="Arial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917334" y="2254378"/>
            <a:ext cx="556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i="1" dirty="0">
                <a:latin typeface="Times" pitchFamily="2" charset="0"/>
                <a:ea typeface="Arial" charset="0"/>
                <a:cs typeface="Arial" charset="0"/>
              </a:rPr>
              <a:t>y</a:t>
            </a:r>
            <a:r>
              <a:rPr lang="en-US" sz="1800" b="0" dirty="0">
                <a:latin typeface="Times" pitchFamily="2" charset="0"/>
                <a:ea typeface="Arial" charset="0"/>
                <a:cs typeface="Arial" charset="0"/>
              </a:rPr>
              <a:t>[</a:t>
            </a:r>
            <a:r>
              <a:rPr lang="en-US" sz="1800" b="0" i="1" dirty="0">
                <a:latin typeface="Times" pitchFamily="2" charset="0"/>
                <a:ea typeface="Arial" charset="0"/>
                <a:cs typeface="Arial" charset="0"/>
              </a:rPr>
              <a:t>n</a:t>
            </a:r>
            <a:r>
              <a:rPr lang="en-US" sz="1800" b="0" dirty="0">
                <a:latin typeface="Times" pitchFamily="2" charset="0"/>
                <a:ea typeface="Arial" charset="0"/>
                <a:cs typeface="Arial" charset="0"/>
              </a:rPr>
              <a:t>]</a:t>
            </a:r>
            <a:endParaRPr lang="en-US" sz="1800" b="0" baseline="-25000" dirty="0">
              <a:latin typeface="Times" pitchFamily="2" charset="0"/>
              <a:ea typeface="Arial" charset="0"/>
              <a:cs typeface="Arial" charset="0"/>
            </a:endParaRPr>
          </a:p>
        </p:txBody>
      </p:sp>
      <p:cxnSp>
        <p:nvCxnSpPr>
          <p:cNvPr id="38" name="Straight Arrow Connector 37"/>
          <p:cNvCxnSpPr/>
          <p:nvPr/>
        </p:nvCxnSpPr>
        <p:spPr>
          <a:xfrm>
            <a:off x="6121879" y="2900953"/>
            <a:ext cx="570571" cy="0"/>
          </a:xfrm>
          <a:prstGeom prst="straightConnector1">
            <a:avLst/>
          </a:prstGeom>
          <a:ln w="34925">
            <a:prstDash val="solid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6628224" y="2675773"/>
                <a:ext cx="483914" cy="416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altLang="zh-CN" b="0" i="1" dirty="0" smtClean="0">
                              <a:latin typeface="Cambria Math" panose="02040503050406030204" pitchFamily="18" charset="0"/>
                              <a:ea typeface="Arial" charset="0"/>
                              <a:cs typeface="Arial" charset="0"/>
                            </a:rPr>
                          </m:ctrlPr>
                        </m:accPr>
                        <m:e>
                          <m:r>
                            <a:rPr lang="en-US" altLang="zh-CN" b="0" i="1" dirty="0">
                              <a:latin typeface="Cambria Math" charset="0"/>
                              <a:ea typeface="Arial" charset="0"/>
                              <a:cs typeface="Arial" charset="0"/>
                            </a:rPr>
                            <m:t>𝑑</m:t>
                          </m:r>
                          <m:r>
                            <a:rPr lang="en-US" altLang="zh-CN" b="0" i="1" baseline="-25000" dirty="0" err="1">
                              <a:latin typeface="Cambria Math" charset="0"/>
                              <a:ea typeface="Arial" charset="0"/>
                              <a:cs typeface="Arial" charset="0"/>
                            </a:rPr>
                            <m:t>𝑘</m:t>
                          </m:r>
                        </m:e>
                      </m:acc>
                    </m:oMath>
                  </m:oMathPara>
                </a14:m>
                <a:endParaRPr lang="en-US" b="0" i="1" baseline="-25000" dirty="0">
                  <a:latin typeface="Arial" charset="0"/>
                  <a:ea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8224" y="2675773"/>
                <a:ext cx="483914" cy="416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extBox 40"/>
          <p:cNvSpPr txBox="1"/>
          <p:nvPr/>
        </p:nvSpPr>
        <p:spPr>
          <a:xfrm>
            <a:off x="2909523" y="3186174"/>
            <a:ext cx="18485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009900"/>
                </a:solidFill>
                <a:latin typeface="Arial" charset="0"/>
                <a:ea typeface="Arial" charset="0"/>
                <a:cs typeface="Arial" charset="0"/>
              </a:rPr>
              <a:t>Matched filter</a:t>
            </a:r>
            <a:endParaRPr lang="en-US" dirty="0">
              <a:solidFill>
                <a:srgbClr val="0099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041733" y="3186174"/>
            <a:ext cx="13244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009900"/>
                </a:solidFill>
                <a:latin typeface="Arial" charset="0"/>
                <a:ea typeface="Arial" charset="0"/>
                <a:cs typeface="Arial" charset="0"/>
              </a:rPr>
              <a:t>Equalizer</a:t>
            </a:r>
            <a:endParaRPr lang="en-US" dirty="0">
              <a:solidFill>
                <a:srgbClr val="0099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52400" y="1354771"/>
            <a:ext cx="15728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charset="0"/>
                <a:ea typeface="Arial" charset="0"/>
                <a:cs typeface="Arial" charset="0"/>
              </a:rPr>
              <a:t>Receiver: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3403998" y="3561517"/>
                <a:ext cx="1982081" cy="759375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ea typeface="Arial" charset="0"/>
                          <a:cs typeface="Arial" charset="0"/>
                        </a:rPr>
                        <m:t> </m:t>
                      </m:r>
                      <m:r>
                        <a:rPr lang="en-US" sz="2400" b="0" i="1" smtClean="0">
                          <a:latin typeface="Cambria Math" charset="0"/>
                          <a:ea typeface="Arial" charset="0"/>
                          <a:cs typeface="Arial" charset="0"/>
                        </a:rPr>
                        <m:t>𝐻</m:t>
                      </m:r>
                      <m:r>
                        <a:rPr lang="en-US" sz="2400" b="0" i="1" baseline="-25000" smtClean="0">
                          <a:latin typeface="Cambria Math" charset="0"/>
                          <a:ea typeface="Arial" charset="0"/>
                          <a:cs typeface="Arial" charset="0"/>
                        </a:rPr>
                        <m:t>𝑒𝑞</m:t>
                      </m:r>
                      <m:d>
                        <m:dPr>
                          <m:ctrlPr>
                            <a:rPr lang="en-US" sz="2400" b="0" i="1" baseline="-25000" smtClean="0">
                              <a:latin typeface="Cambria Math" panose="02040503050406030204" pitchFamily="18" charset="0"/>
                              <a:ea typeface="Arial" charset="0"/>
                              <a:cs typeface="Arial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charset="0"/>
                              <a:ea typeface="Arial" charset="0"/>
                              <a:cs typeface="Arial" charset="0"/>
                            </a:rPr>
                            <m:t>𝑓</m:t>
                          </m:r>
                        </m:e>
                      </m:d>
                      <m:r>
                        <a:rPr lang="is-IS" sz="2400" b="0" i="1" smtClean="0">
                          <a:latin typeface="Cambria Math" charset="0"/>
                          <a:ea typeface="Arial" charset="0"/>
                          <a:cs typeface="Arial" charset="0"/>
                        </a:rPr>
                        <m:t>=</m:t>
                      </m:r>
                      <m:f>
                        <m:fPr>
                          <m:ctrlPr>
                            <a:rPr lang="is-IS" sz="2400" b="0" i="1" smtClean="0">
                              <a:latin typeface="Cambria Math" panose="02040503050406030204" pitchFamily="18" charset="0"/>
                              <a:ea typeface="Arial" charset="0"/>
                              <a:cs typeface="Arial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charset="0"/>
                              <a:ea typeface="Arial" charset="0"/>
                              <a:cs typeface="Arial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charset="0"/>
                              <a:ea typeface="Arial" charset="0"/>
                              <a:cs typeface="Arial" charset="0"/>
                            </a:rPr>
                            <m:t>𝐹</m:t>
                          </m:r>
                          <m:r>
                            <a:rPr lang="en-US" sz="2400" b="0" i="1" smtClean="0">
                              <a:latin typeface="Cambria Math" charset="0"/>
                              <a:ea typeface="Arial" charset="0"/>
                              <a:cs typeface="Arial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charset="0"/>
                              <a:ea typeface="Arial" charset="0"/>
                              <a:cs typeface="Arial" charset="0"/>
                            </a:rPr>
                            <m:t>𝑓</m:t>
                          </m:r>
                          <m:r>
                            <a:rPr lang="en-US" sz="2400" b="0" i="1" smtClean="0">
                              <a:latin typeface="Cambria Math" charset="0"/>
                              <a:ea typeface="Arial" charset="0"/>
                              <a:cs typeface="Arial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sz="2400" b="0" dirty="0">
                  <a:latin typeface="Arial" charset="0"/>
                  <a:ea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3998" y="3561517"/>
                <a:ext cx="1982081" cy="759375"/>
              </a:xfrm>
              <a:prstGeom prst="rect">
                <a:avLst/>
              </a:prstGeom>
              <a:blipFill>
                <a:blip r:embed="rId5"/>
                <a:stretch>
                  <a:fillRect l="-6289" r="-1887" b="-14286"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Straight Arrow Connector 30"/>
          <p:cNvCxnSpPr/>
          <p:nvPr/>
        </p:nvCxnSpPr>
        <p:spPr>
          <a:xfrm>
            <a:off x="1751352" y="2907510"/>
            <a:ext cx="570571" cy="0"/>
          </a:xfrm>
          <a:prstGeom prst="straightConnector1">
            <a:avLst/>
          </a:prstGeom>
          <a:ln w="34925">
            <a:prstDash val="solid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" name="Oval 1"/>
          <p:cNvSpPr/>
          <p:nvPr/>
        </p:nvSpPr>
        <p:spPr>
          <a:xfrm>
            <a:off x="2309520" y="2698251"/>
            <a:ext cx="421552" cy="418518"/>
          </a:xfrm>
          <a:prstGeom prst="ellipse">
            <a:avLst/>
          </a:prstGeom>
          <a:noFill/>
          <a:ln w="19050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4400" b="0" dirty="0">
                <a:solidFill>
                  <a:schemeClr val="tx1"/>
                </a:solidFill>
                <a:latin typeface="+mn-lt"/>
              </a:rPr>
              <a:t>+</a:t>
            </a:r>
          </a:p>
        </p:txBody>
      </p:sp>
      <p:cxnSp>
        <p:nvCxnSpPr>
          <p:cNvPr id="33" name="Straight Arrow Connector 32"/>
          <p:cNvCxnSpPr/>
          <p:nvPr/>
        </p:nvCxnSpPr>
        <p:spPr>
          <a:xfrm>
            <a:off x="2743574" y="2910550"/>
            <a:ext cx="570571" cy="0"/>
          </a:xfrm>
          <a:prstGeom prst="straightConnector1">
            <a:avLst/>
          </a:prstGeom>
          <a:ln w="34925">
            <a:prstDash val="solid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2506893" y="2254030"/>
            <a:ext cx="3936" cy="444221"/>
          </a:xfrm>
          <a:prstGeom prst="straightConnector1">
            <a:avLst/>
          </a:prstGeom>
          <a:ln w="34925">
            <a:prstDash val="solid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708166" y="1835512"/>
            <a:ext cx="35974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009900"/>
                </a:solidFill>
                <a:latin typeface="Arial" charset="0"/>
                <a:ea typeface="Arial" charset="0"/>
                <a:cs typeface="Arial" charset="0"/>
              </a:rPr>
              <a:t>Receiver front-end noise: </a:t>
            </a:r>
            <a:r>
              <a:rPr lang="en-US" altLang="zh-CN" i="1" dirty="0" err="1">
                <a:solidFill>
                  <a:srgbClr val="009900"/>
                </a:solidFill>
                <a:latin typeface="Arial" charset="0"/>
                <a:ea typeface="Arial" charset="0"/>
                <a:cs typeface="Arial" charset="0"/>
              </a:rPr>
              <a:t>n</a:t>
            </a:r>
            <a:r>
              <a:rPr lang="en-US" altLang="zh-CN" i="1" baseline="-25000" dirty="0" err="1">
                <a:solidFill>
                  <a:srgbClr val="009900"/>
                </a:solidFill>
                <a:latin typeface="Arial" charset="0"/>
                <a:ea typeface="Arial" charset="0"/>
                <a:cs typeface="Arial" charset="0"/>
              </a:rPr>
              <a:t>k</a:t>
            </a:r>
            <a:endParaRPr lang="en-US" i="1" baseline="-25000" dirty="0">
              <a:solidFill>
                <a:srgbClr val="009900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8494070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>
            <a:lumMod val="40000"/>
            <a:lumOff val="60000"/>
          </a:schemeClr>
        </a:solidFill>
        <a:ln w="28575">
          <a:solidFill>
            <a:schemeClr val="tx1"/>
          </a:solidFill>
          <a:prstDash val="sysDash"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b="0" dirty="0">
            <a:solidFill>
              <a:schemeClr val="tx1"/>
            </a:solidFill>
            <a:latin typeface="+mn-lt"/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prstDash val="sysDash"/>
        </a:ln>
        <a:effectLst/>
      </a:spPr>
      <a:bodyPr/>
      <a:lstStyle/>
      <a:style>
        <a:lnRef idx="3">
          <a:schemeClr val="dk1"/>
        </a:lnRef>
        <a:fillRef idx="0">
          <a:schemeClr val="dk1"/>
        </a:fillRef>
        <a:effectRef idx="2">
          <a:schemeClr val="dk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mtClean="0">
            <a:latin typeface="Arial" charset="0"/>
            <a:ea typeface="Arial" charset="0"/>
            <a:cs typeface="Arial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45994</TotalTime>
  <Words>1449</Words>
  <Application>Microsoft Macintosh PowerPoint</Application>
  <PresentationFormat>On-screen Show (4:3)</PresentationFormat>
  <Paragraphs>425</Paragraphs>
  <Slides>44</Slides>
  <Notes>44</Notes>
  <HiddenSlides>0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57" baseType="lpstr">
      <vt:lpstr>ＭＳ Ｐゴシック</vt:lpstr>
      <vt:lpstr>华文新魏</vt:lpstr>
      <vt:lpstr>Arial</vt:lpstr>
      <vt:lpstr>Arial Regular</vt:lpstr>
      <vt:lpstr>Calibri</vt:lpstr>
      <vt:lpstr>Cambria Math</vt:lpstr>
      <vt:lpstr>Corbel</vt:lpstr>
      <vt:lpstr>Courier New</vt:lpstr>
      <vt:lpstr>Times</vt:lpstr>
      <vt:lpstr>Times New Roman</vt:lpstr>
      <vt:lpstr>Wingdings</vt:lpstr>
      <vt:lpstr>1_Office Theme</vt:lpstr>
      <vt:lpstr>CorelDRAW</vt:lpstr>
      <vt:lpstr>Receiver Designs for the Radio Channel</vt:lpstr>
      <vt:lpstr>Today</vt:lpstr>
      <vt:lpstr>Last Time: Power Delay Profile, Delay Spread, Excess Delay</vt:lpstr>
      <vt:lpstr>Last Time: Multipath causes  Frequency Selectivity</vt:lpstr>
      <vt:lpstr>Problem: Inter-symbol interference (ISI)</vt:lpstr>
      <vt:lpstr>Problem: Inter-symbol interference (ISI)</vt:lpstr>
      <vt:lpstr>Today</vt:lpstr>
      <vt:lpstr>Wideband System Design</vt:lpstr>
      <vt:lpstr>Zero-Forcing Equalizer</vt:lpstr>
      <vt:lpstr>Physical Layer Preamble</vt:lpstr>
      <vt:lpstr>Minimal Mean-Squared Error Equalizer</vt:lpstr>
      <vt:lpstr>Decision-feedback Equalizer</vt:lpstr>
      <vt:lpstr>Decision-feedback Equalizer</vt:lpstr>
      <vt:lpstr>Today</vt:lpstr>
      <vt:lpstr>Problem: Inter-symbol interference (ISI)</vt:lpstr>
      <vt:lpstr>Symbol time determines frequency bandwidth</vt:lpstr>
      <vt:lpstr>A narrowband signal “fits into” the coherence bandwidth</vt:lpstr>
      <vt:lpstr>Simple Solution: Slow down</vt:lpstr>
      <vt:lpstr>Wideband versus OFDM</vt:lpstr>
      <vt:lpstr>Subcarriers are “Orthogonal”</vt:lpstr>
      <vt:lpstr>One OFDM symbol in time</vt:lpstr>
      <vt:lpstr>Difference between FDM and OFDM</vt:lpstr>
      <vt:lpstr>Orthogonality of Subcarriers</vt:lpstr>
      <vt:lpstr>OFDM: System Design</vt:lpstr>
      <vt:lpstr>Problem: Inter-OFDM Symbol Interference</vt:lpstr>
      <vt:lpstr>Problem: Receiver synchronization</vt:lpstr>
      <vt:lpstr>Interference solution: Inter-symbol guard interval</vt:lpstr>
      <vt:lpstr>Synchronization solution: Cyclic prefix</vt:lpstr>
      <vt:lpstr>OFDM signal: Frequency-Domain view</vt:lpstr>
      <vt:lpstr>OFDM signal: Time Domain View</vt:lpstr>
      <vt:lpstr>Peak to Average Power &amp; Transmit Amplifiers</vt:lpstr>
      <vt:lpstr>An OFDM Modem </vt:lpstr>
      <vt:lpstr>Estimating the Channel</vt:lpstr>
      <vt:lpstr>Packet detection</vt:lpstr>
      <vt:lpstr>Searching for the preamble in noise</vt:lpstr>
      <vt:lpstr>Search window encounters preamble</vt:lpstr>
      <vt:lpstr>Schmidl-Cox Packet Detection</vt:lpstr>
      <vt:lpstr>A Closer Look at Carrier Frequency Offset</vt:lpstr>
      <vt:lpstr>Estimating Carrier Frequency Offset</vt:lpstr>
      <vt:lpstr>Sample Clock Offset</vt:lpstr>
      <vt:lpstr>Correcting Sample Clock Offset in the Frequency Domain</vt:lpstr>
      <vt:lpstr>Per-subcarrier Bit Rate Choice</vt:lpstr>
      <vt:lpstr>Example: IEEE 802.11a, 802.11g</vt:lpstr>
      <vt:lpstr>PowerPoint Presentation</vt:lpstr>
    </vt:vector>
  </TitlesOfParts>
  <Company>Princeton University</Company>
  <LinksUpToDate>false</LinksUpToDate>
  <SharedDoc>false</SharedDoc>
  <HyperlinksChanged>false</HyperlinksChanged>
  <AppVersion>16.0011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Communication</dc:title>
  <dc:creator>Kai Li</dc:creator>
  <cp:lastModifiedBy>Kyle Jamieson</cp:lastModifiedBy>
  <cp:revision>3283</cp:revision>
  <cp:lastPrinted>2016-10-24T14:56:25Z</cp:lastPrinted>
  <dcterms:created xsi:type="dcterms:W3CDTF">2013-10-08T01:49:25Z</dcterms:created>
  <dcterms:modified xsi:type="dcterms:W3CDTF">2018-04-05T16:42:56Z</dcterms:modified>
</cp:coreProperties>
</file>