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1"/>
  </p:notesMasterIdLst>
  <p:handoutMasterIdLst>
    <p:handoutMasterId r:id="rId52"/>
  </p:handoutMasterIdLst>
  <p:sldIdLst>
    <p:sldId id="388" r:id="rId2"/>
    <p:sldId id="857" r:id="rId3"/>
    <p:sldId id="861" r:id="rId4"/>
    <p:sldId id="868" r:id="rId5"/>
    <p:sldId id="862" r:id="rId6"/>
    <p:sldId id="843" r:id="rId7"/>
    <p:sldId id="817" r:id="rId8"/>
    <p:sldId id="863" r:id="rId9"/>
    <p:sldId id="864" r:id="rId10"/>
    <p:sldId id="865" r:id="rId11"/>
    <p:sldId id="866" r:id="rId12"/>
    <p:sldId id="867" r:id="rId13"/>
    <p:sldId id="869" r:id="rId14"/>
    <p:sldId id="870" r:id="rId15"/>
    <p:sldId id="872" r:id="rId16"/>
    <p:sldId id="829" r:id="rId17"/>
    <p:sldId id="802" r:id="rId18"/>
    <p:sldId id="831" r:id="rId19"/>
    <p:sldId id="832" r:id="rId20"/>
    <p:sldId id="833" r:id="rId21"/>
    <p:sldId id="860" r:id="rId22"/>
    <p:sldId id="858" r:id="rId23"/>
    <p:sldId id="673" r:id="rId24"/>
    <p:sldId id="859" r:id="rId25"/>
    <p:sldId id="271" r:id="rId26"/>
    <p:sldId id="801" r:id="rId27"/>
    <p:sldId id="882" r:id="rId28"/>
    <p:sldId id="883" r:id="rId29"/>
    <p:sldId id="884" r:id="rId30"/>
    <p:sldId id="834" r:id="rId31"/>
    <p:sldId id="845" r:id="rId32"/>
    <p:sldId id="877" r:id="rId33"/>
    <p:sldId id="846" r:id="rId34"/>
    <p:sldId id="856" r:id="rId35"/>
    <p:sldId id="874" r:id="rId36"/>
    <p:sldId id="875" r:id="rId37"/>
    <p:sldId id="876" r:id="rId38"/>
    <p:sldId id="885" r:id="rId39"/>
    <p:sldId id="871" r:id="rId40"/>
    <p:sldId id="835" r:id="rId41"/>
    <p:sldId id="836" r:id="rId42"/>
    <p:sldId id="837" r:id="rId43"/>
    <p:sldId id="878" r:id="rId44"/>
    <p:sldId id="879" r:id="rId45"/>
    <p:sldId id="880" r:id="rId46"/>
    <p:sldId id="881" r:id="rId47"/>
    <p:sldId id="886" r:id="rId48"/>
    <p:sldId id="887" r:id="rId49"/>
    <p:sldId id="594" r:id="rId50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00"/>
    <a:srgbClr val="CCFFFF"/>
    <a:srgbClr val="92D050"/>
    <a:srgbClr val="FF3300"/>
    <a:srgbClr val="FFCC99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7" autoAdjust="0"/>
    <p:restoredTop sz="82709" autoAdjust="0"/>
  </p:normalViewPr>
  <p:slideViewPr>
    <p:cSldViewPr snapToGrid="0">
      <p:cViewPr varScale="1">
        <p:scale>
          <a:sx n="180" d="100"/>
          <a:sy n="180" d="100"/>
        </p:scale>
        <p:origin x="2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51" d="100"/>
        <a:sy n="151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26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85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53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58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4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3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5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42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99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6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14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829" y="9119891"/>
            <a:ext cx="3170162" cy="4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x-none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AT" altLang="x-none" b="1" dirty="0"/>
          </a:p>
        </p:txBody>
      </p:sp>
    </p:spTree>
    <p:extLst>
      <p:ext uri="{BB962C8B-B14F-4D97-AF65-F5344CB8AC3E}">
        <p14:creationId xmlns:p14="http://schemas.microsoft.com/office/powerpoint/2010/main" val="616150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76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06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30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61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93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02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1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328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2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24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452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1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80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algn="l"/>
            <a:endParaRPr lang="en-GB" sz="1200" dirty="0">
              <a:latin typeface="Arial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538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46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710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16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52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4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5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03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98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834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818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503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944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374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183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222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25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2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0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06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22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70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0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microsoft.com/office/2007/relationships/hdphoto" Target="../media/hdphoto1.wdp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png"/><Relationship Id="rId4" Type="http://schemas.openxmlformats.org/officeDocument/2006/relationships/image" Target="../media/image45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The Radio</a:t>
            </a:r>
            <a:r>
              <a:rPr lang="zh-CN" altLang="en-US" dirty="0"/>
              <a:t> </a:t>
            </a:r>
            <a:r>
              <a:rPr lang="en-US" altLang="zh-CN" dirty="0"/>
              <a:t>Channel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Lecture </a:t>
            </a:r>
            <a:r>
              <a:rPr lang="en-US" altLang="zh-CN" dirty="0"/>
              <a:t>14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b="1" dirty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247" y="6248400"/>
            <a:ext cx="5333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egular"/>
                <a:ea typeface="Corbel" charset="0"/>
                <a:cs typeface="Corbel" charset="0"/>
              </a:rPr>
              <a:t>[Parts adapted from I. Darwazeh, A. Goldsmith, T. Rappaport, </a:t>
            </a:r>
            <a:r>
              <a:rPr lang="en-US" altLang="zh-CN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egular"/>
                <a:ea typeface="Corbel" charset="0"/>
                <a:cs typeface="Corbel" charset="0"/>
              </a:rPr>
              <a:t>P.</a:t>
            </a:r>
            <a:r>
              <a:rPr lang="zh-CN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egular"/>
                <a:ea typeface="Corbel" charset="0"/>
                <a:cs typeface="Corbel" charset="0"/>
              </a:rPr>
              <a:t> </a:t>
            </a:r>
            <a:r>
              <a:rPr lang="en-US" altLang="zh-CN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egular"/>
                <a:ea typeface="Corbel" charset="0"/>
                <a:cs typeface="Corbel" charset="0"/>
              </a:rPr>
              <a:t>Steenkiste</a:t>
            </a: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egular"/>
                <a:ea typeface="Corbel" charset="0"/>
                <a:cs typeface="Corbe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6666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F4BC5D9-13EC-9446-BB80-A7B416A6CF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i="1" dirty="0">
                    <a:highlight>
                      <a:srgbClr val="FFFF00"/>
                    </a:highlight>
                  </a:rPr>
                  <a:t>Effective aperture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400" b="1" i="1" dirty="0">
                    <a:highlight>
                      <a:srgbClr val="FFFF00"/>
                    </a:highlight>
                  </a:rPr>
                  <a:t>:</a:t>
                </a:r>
                <a:r>
                  <a:rPr lang="en-US" sz="2400" b="1" i="1" dirty="0"/>
                  <a:t> </a:t>
                </a:r>
                <a:r>
                  <a:rPr lang="en-US" sz="2400" dirty="0"/>
                  <a:t>fraction of incident power density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en-US" sz="2400" dirty="0"/>
                  <a:t>captured and received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US" sz="2400" dirty="0"/>
              </a:p>
              <a:p>
                <a:pPr lvl="2"/>
                <a:r>
                  <a:rPr lang="en-US" sz="2400" dirty="0"/>
                  <a:t>Larger antennas at greater </a:t>
                </a:r>
                <a:r>
                  <a:rPr lang="en-US" sz="2400" i="1" dirty="0" err="1"/>
                  <a:t>λ</a:t>
                </a:r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capture more power</a:t>
                </a:r>
              </a:p>
              <a:p>
                <a:pPr lvl="2"/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So </a:t>
                </a:r>
                <a:r>
                  <a:rPr lang="en-US" sz="2400" b="1" dirty="0">
                    <a:highlight>
                      <a:srgbClr val="FFFF00"/>
                    </a:highlight>
                  </a:rPr>
                  <a:t>power received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 is the product of the power density and effective aperture:</a:t>
                </a:r>
              </a:p>
              <a:p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F4BC5D9-13EC-9446-BB80-A7B416A6CF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B5C353-1823-C544-B891-B3571001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292C0E-ED50-7244-B10B-A067CC93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Idealized Receive Antenna</a:t>
            </a:r>
          </a:p>
        </p:txBody>
      </p:sp>
    </p:spTree>
    <p:extLst>
      <p:ext uri="{BB962C8B-B14F-4D97-AF65-F5344CB8AC3E}">
        <p14:creationId xmlns:p14="http://schemas.microsoft.com/office/powerpoint/2010/main" val="273552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71134A-37E0-8048-AAB1-B5A386D43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426" y="1470346"/>
            <a:ext cx="4884926" cy="4877434"/>
          </a:xfrm>
        </p:spPr>
        <p:txBody>
          <a:bodyPr>
            <a:normAutofit/>
          </a:bodyPr>
          <a:lstStyle/>
          <a:p>
            <a:r>
              <a:rPr lang="en-US" sz="2000" dirty="0"/>
              <a:t>Antennas </a:t>
            </a:r>
            <a:r>
              <a:rPr lang="en-US" sz="2000" b="1" dirty="0">
                <a:solidFill>
                  <a:srgbClr val="0070C0"/>
                </a:solidFill>
              </a:rPr>
              <a:t>don’t radiate power equally in all directions</a:t>
            </a:r>
          </a:p>
          <a:p>
            <a:pPr lvl="1"/>
            <a:r>
              <a:rPr lang="en-US" sz="2000" dirty="0"/>
              <a:t>Specific to the antenna design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Model these gains in the directions of interest between transmitter, receiver:</a:t>
            </a:r>
          </a:p>
          <a:p>
            <a:pPr lvl="1"/>
            <a:endParaRPr lang="en-US" sz="2000" dirty="0"/>
          </a:p>
          <a:p>
            <a:pPr lvl="1"/>
            <a:r>
              <a:rPr lang="en-US" sz="2000" b="1" i="1" dirty="0">
                <a:highlight>
                  <a:srgbClr val="FFFF00"/>
                </a:highlight>
              </a:rPr>
              <a:t>Transmit antenna gain</a:t>
            </a:r>
            <a:r>
              <a:rPr lang="en-US" sz="2000" b="1" dirty="0"/>
              <a:t> 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20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  <a:p>
            <a:endParaRPr lang="en-US" sz="2000" dirty="0"/>
          </a:p>
          <a:p>
            <a:pPr lvl="1"/>
            <a:r>
              <a:rPr lang="en-US" sz="2000" b="1" dirty="0">
                <a:highlight>
                  <a:srgbClr val="FFFF00"/>
                </a:highlight>
              </a:rPr>
              <a:t>Receive antenna gain</a:t>
            </a:r>
            <a:r>
              <a:rPr lang="en-US" sz="2000" b="1" dirty="0"/>
              <a:t> 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20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F6F08A-371E-204F-9838-0AF6BF6D4D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24894" y="1470025"/>
            <a:ext cx="3048370" cy="533761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D1E144-2ACE-1B40-BA30-4EC30367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8FA737-8261-ED41-B454-55831C49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Gain</a:t>
            </a:r>
          </a:p>
        </p:txBody>
      </p:sp>
    </p:spTree>
    <p:extLst>
      <p:ext uri="{BB962C8B-B14F-4D97-AF65-F5344CB8AC3E}">
        <p14:creationId xmlns:p14="http://schemas.microsoft.com/office/powerpoint/2010/main" val="258321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ECD6EA1-7EC9-0244-9444-020DE60409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2216258"/>
                <a:ext cx="8763000" cy="426074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1" dirty="0">
                    <a:highlight>
                      <a:srgbClr val="FFFF00"/>
                    </a:highlight>
                  </a:rPr>
                  <a:t>Power received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 is the product of the power received by idealized antennas, times transmit and receive antenna gains: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00000"/>
                  </a:lnSpc>
                </a:pPr>
                <a:endParaRPr lang="en-US" sz="2400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ECD6EA1-7EC9-0244-9444-020DE60409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216258"/>
                <a:ext cx="8763000" cy="4260742"/>
              </a:xfrm>
              <a:blipFill>
                <a:blip r:embed="rId3"/>
                <a:stretch>
                  <a:fillRect l="-1739" t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E9035-B5A9-7345-98EA-50489DB0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98EF28-7133-9B44-A5DB-73CD64F3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Friis Free Space Channel Model</a:t>
            </a:r>
          </a:p>
        </p:txBody>
      </p:sp>
    </p:spTree>
    <p:extLst>
      <p:ext uri="{BB962C8B-B14F-4D97-AF65-F5344CB8AC3E}">
        <p14:creationId xmlns:p14="http://schemas.microsoft.com/office/powerpoint/2010/main" val="175625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3477BC-C12D-7F4D-BD45-AA8ACD64E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972388"/>
                <a:ext cx="8763000" cy="250461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Commonly occurs in mobile cellular environments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Near transmitter: multipath oscillation due to constructive and destructive interference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Far from transmitter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/>
                  <a:t>), reflection always approximately out of phase with line of sight path: rapid attenuation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3477BC-C12D-7F4D-BD45-AA8ACD64E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972388"/>
                <a:ext cx="8763000" cy="2504612"/>
              </a:xfrm>
              <a:blipFill>
                <a:blip r:embed="rId3"/>
                <a:stretch>
                  <a:fillRect l="-1304" t="-3535" r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E070B-0F1B-4F45-989B-EDB179C9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7B9F9C-8C09-C643-ACF6-FA1C3E9D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Ground Reflection (Two-Ray)</a:t>
            </a:r>
            <a:br>
              <a:rPr lang="en-US" sz="3200" dirty="0"/>
            </a:br>
            <a:r>
              <a:rPr lang="en-US" sz="3200" dirty="0"/>
              <a:t>Propagation Model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5CE7D5-864C-6C40-8FC4-E1476520D44B}"/>
              </a:ext>
            </a:extLst>
          </p:cNvPr>
          <p:cNvGrpSpPr/>
          <p:nvPr/>
        </p:nvGrpSpPr>
        <p:grpSpPr>
          <a:xfrm>
            <a:off x="1876291" y="1741395"/>
            <a:ext cx="5315218" cy="2071533"/>
            <a:chOff x="259698" y="1873916"/>
            <a:chExt cx="5315218" cy="207153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48FDB8-6B0F-2F4D-B280-12BF52AEACA4}"/>
                </a:ext>
              </a:extLst>
            </p:cNvPr>
            <p:cNvSpPr/>
            <p:nvPr/>
          </p:nvSpPr>
          <p:spPr>
            <a:xfrm>
              <a:off x="689066" y="3344091"/>
              <a:ext cx="4585299" cy="11176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BD4827-FF77-3E4E-9343-6C5277905AC8}"/>
                </a:ext>
              </a:extLst>
            </p:cNvPr>
            <p:cNvSpPr/>
            <p:nvPr/>
          </p:nvSpPr>
          <p:spPr>
            <a:xfrm>
              <a:off x="924560" y="2309223"/>
              <a:ext cx="111760" cy="111760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2AF7D3B-E9DF-E244-A925-EBD02A70EA21}"/>
                </a:ext>
              </a:extLst>
            </p:cNvPr>
            <p:cNvCxnSpPr>
              <a:stCxn id="7" idx="4"/>
            </p:cNvCxnSpPr>
            <p:nvPr/>
          </p:nvCxnSpPr>
          <p:spPr>
            <a:xfrm>
              <a:off x="980440" y="2420983"/>
              <a:ext cx="0" cy="923108"/>
            </a:xfrm>
            <a:prstGeom prst="straightConnector1">
              <a:avLst/>
            </a:prstGeom>
            <a:ln w="1905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E30D46-3787-8048-A6A6-611BEA2BE2F2}"/>
                </a:ext>
              </a:extLst>
            </p:cNvPr>
            <p:cNvSpPr/>
            <p:nvPr/>
          </p:nvSpPr>
          <p:spPr>
            <a:xfrm>
              <a:off x="4945644" y="2639153"/>
              <a:ext cx="111760" cy="111760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236A84D-B164-C04D-BA88-141C85511AC4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5001524" y="2750913"/>
              <a:ext cx="0" cy="584945"/>
            </a:xfrm>
            <a:prstGeom prst="straightConnector1">
              <a:avLst/>
            </a:prstGeom>
            <a:ln w="1905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3C3838-DEA2-4442-B347-19CA0E54FFCF}"/>
                </a:ext>
              </a:extLst>
            </p:cNvPr>
            <p:cNvSpPr txBox="1"/>
            <p:nvPr/>
          </p:nvSpPr>
          <p:spPr>
            <a:xfrm>
              <a:off x="259698" y="1873916"/>
              <a:ext cx="1441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Transmitter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0D3D51-894D-6D48-B7F8-B902D407AD58}"/>
                </a:ext>
              </a:extLst>
            </p:cNvPr>
            <p:cNvSpPr txBox="1"/>
            <p:nvPr/>
          </p:nvSpPr>
          <p:spPr>
            <a:xfrm>
              <a:off x="4428289" y="2235015"/>
              <a:ext cx="1146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Arial" charset="0"/>
                  <a:ea typeface="Arial" charset="0"/>
                  <a:cs typeface="Arial" charset="0"/>
                </a:rPr>
                <a:t>Receiver</a:t>
              </a:r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54ECDFF-EBB9-9646-8286-A022E9D25310}"/>
                    </a:ext>
                  </a:extLst>
                </p:cNvPr>
                <p:cNvSpPr txBox="1"/>
                <p:nvPr/>
              </p:nvSpPr>
              <p:spPr>
                <a:xfrm>
                  <a:off x="530028" y="2604347"/>
                  <a:ext cx="50629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54ECDFF-EBB9-9646-8286-A022E9D253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028" y="2604347"/>
                  <a:ext cx="506292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7961DAE-54DB-0743-BB09-9F176357DE72}"/>
                    </a:ext>
                  </a:extLst>
                </p:cNvPr>
                <p:cNvSpPr txBox="1"/>
                <p:nvPr/>
              </p:nvSpPr>
              <p:spPr>
                <a:xfrm>
                  <a:off x="5046182" y="2845208"/>
                  <a:ext cx="5287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𝒓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7961DAE-54DB-0743-BB09-9F176357DE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6182" y="2845208"/>
                  <a:ext cx="528734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8A4CEA5-7B44-0D45-B3C5-8E773B9061C9}"/>
                </a:ext>
              </a:extLst>
            </p:cNvPr>
            <p:cNvCxnSpPr>
              <a:stCxn id="7" idx="6"/>
              <a:endCxn id="10" idx="2"/>
            </p:cNvCxnSpPr>
            <p:nvPr/>
          </p:nvCxnSpPr>
          <p:spPr>
            <a:xfrm>
              <a:off x="1036320" y="2365103"/>
              <a:ext cx="3909324" cy="32993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D7ED74E-1B48-F44F-90A5-CDF78786F96C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>
              <a:off x="1019953" y="2404616"/>
              <a:ext cx="2343181" cy="931242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19C0D3E-2621-9648-9AA4-A09140AD13A3}"/>
                </a:ext>
              </a:extLst>
            </p:cNvPr>
            <p:cNvCxnSpPr>
              <a:cxnSpLocks/>
              <a:endCxn id="10" idx="4"/>
            </p:cNvCxnSpPr>
            <p:nvPr/>
          </p:nvCxnSpPr>
          <p:spPr>
            <a:xfrm flipV="1">
              <a:off x="3368356" y="2750913"/>
              <a:ext cx="1633168" cy="593178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5A5298A-1B07-3F4A-9B67-0398215C1BC5}"/>
                    </a:ext>
                  </a:extLst>
                </p:cNvPr>
                <p:cNvSpPr txBox="1"/>
                <p:nvPr/>
              </p:nvSpPr>
              <p:spPr>
                <a:xfrm>
                  <a:off x="2942826" y="3545339"/>
                  <a:ext cx="42030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𝒅</m:t>
                        </m:r>
                      </m:oMath>
                    </m:oMathPara>
                  </a14:m>
                  <a:endParaRPr lang="en-US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5A5298A-1B07-3F4A-9B67-0398215C1B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2826" y="3545339"/>
                  <a:ext cx="42030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C28FC63-B01F-5243-B290-DDF3D3C9F0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0440" y="3594295"/>
              <a:ext cx="4021084" cy="0"/>
            </a:xfrm>
            <a:prstGeom prst="straightConnector1">
              <a:avLst/>
            </a:prstGeom>
            <a:ln w="1905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04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7F2E4-D37C-6949-A34D-9E1AB830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 scale channel models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Small-scale channel models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Equalization: Coping with the channel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740-62FC-4543-9A8A-B278CDEB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3442E-D446-8B41-926A-E7CCB30A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57770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D30855-09DC-264B-9CAD-D36BD3C9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537259"/>
            <a:ext cx="8763000" cy="939740"/>
          </a:xfrm>
        </p:spPr>
        <p:txBody>
          <a:bodyPr>
            <a:normAutofit/>
          </a:bodyPr>
          <a:lstStyle/>
          <a:p>
            <a:r>
              <a:rPr lang="en-US" sz="2000" b="1" i="1" dirty="0"/>
              <a:t>Small-scale models: </a:t>
            </a:r>
            <a:r>
              <a:rPr lang="en-US" sz="2000" dirty="0"/>
              <a:t>Characterize the channel over </a:t>
            </a:r>
            <a:r>
              <a:rPr lang="en-US" sz="2000" b="1" dirty="0">
                <a:highlight>
                  <a:srgbClr val="FFFF00"/>
                </a:highlight>
              </a:rPr>
              <a:t>at most</a:t>
            </a:r>
            <a:r>
              <a:rPr lang="en-US" sz="2000" dirty="0"/>
              <a:t> a few </a:t>
            </a:r>
            <a:r>
              <a:rPr lang="en-US" sz="2000" b="1" dirty="0">
                <a:solidFill>
                  <a:srgbClr val="0070C0"/>
                </a:solidFill>
              </a:rPr>
              <a:t>wavelengths</a:t>
            </a:r>
            <a:r>
              <a:rPr lang="en-US" sz="2000" dirty="0"/>
              <a:t> or a few </a:t>
            </a:r>
            <a:r>
              <a:rPr lang="en-US" sz="2000" b="1" dirty="0">
                <a:solidFill>
                  <a:srgbClr val="0070C0"/>
                </a:solidFill>
              </a:rPr>
              <a:t>seconds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FAF286-1269-2A4D-AC2A-02AAB526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F75113-1571-DB41-BAE6-A195DA3B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Small-scale versus large-scale modeling</a:t>
            </a:r>
          </a:p>
        </p:txBody>
      </p:sp>
      <p:pic>
        <p:nvPicPr>
          <p:cNvPr id="5" name="Picture 4" descr="4-1">
            <a:extLst>
              <a:ext uri="{FF2B5EF4-FFF2-40B4-BE49-F238E27FC236}">
                <a16:creationId xmlns:a16="http://schemas.microsoft.com/office/drawing/2014/main" id="{D9C3A806-A89E-8D4E-81C3-C3CACB797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356" y="1666461"/>
            <a:ext cx="5483087" cy="342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23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Radio</a:t>
            </a:r>
            <a:r>
              <a:rPr lang="zh-CN" altLang="en-US" dirty="0"/>
              <a:t> </a:t>
            </a:r>
            <a:r>
              <a:rPr lang="en-US" altLang="zh-CN" dirty="0"/>
              <a:t>Propagation</a:t>
            </a:r>
            <a:r>
              <a:rPr lang="zh-CN" altLang="en-US" dirty="0"/>
              <a:t> </a:t>
            </a:r>
            <a:r>
              <a:rPr lang="en-US" altLang="zh-CN" dirty="0"/>
              <a:t>Mechanisms</a:t>
            </a:r>
            <a:endParaRPr lang="en-US" dirty="0"/>
          </a:p>
        </p:txBody>
      </p: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1444625" y="2000281"/>
            <a:ext cx="1527175" cy="1404938"/>
            <a:chOff x="238" y="2592"/>
            <a:chExt cx="962" cy="885"/>
          </a:xfrm>
        </p:grpSpPr>
        <p:graphicFrame>
          <p:nvGraphicFramePr>
            <p:cNvPr id="22" name="Object 17"/>
            <p:cNvGraphicFramePr>
              <a:graphicFrameLocks noChangeAspect="1"/>
            </p:cNvGraphicFramePr>
            <p:nvPr/>
          </p:nvGraphicFramePr>
          <p:xfrm>
            <a:off x="432" y="2612"/>
            <a:ext cx="442" cy="6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" name="Clip" r:id="rId4" imgW="2849040" imgH="3902040" progId="MS_ClipArt_Gallery.2">
                    <p:embed/>
                  </p:oleObj>
                </mc:Choice>
                <mc:Fallback>
                  <p:oleObj name="Clip" r:id="rId4" imgW="2849040" imgH="3902040" progId="MS_ClipArt_Gallery.2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612"/>
                          <a:ext cx="442" cy="6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864" y="2928"/>
              <a:ext cx="288" cy="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>
              <a:off x="864" y="2592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238" y="3264"/>
              <a:ext cx="92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DADAF6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TW" sz="1600">
                  <a:latin typeface="+mj-lt"/>
                  <a:ea typeface="新細明體" charset="0"/>
                  <a:cs typeface="新細明體" charset="0"/>
                </a:rPr>
                <a:t>reflection</a:t>
              </a:r>
            </a:p>
          </p:txBody>
        </p:sp>
      </p:grp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3683000" y="2000282"/>
            <a:ext cx="1165225" cy="1423988"/>
            <a:chOff x="2032" y="2669"/>
            <a:chExt cx="734" cy="897"/>
          </a:xfrm>
        </p:grpSpPr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2032" y="3353"/>
              <a:ext cx="73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DADAF6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1600">
                  <a:latin typeface="+mj-lt"/>
                  <a:ea typeface="新細明體" charset="0"/>
                  <a:cs typeface="新細明體" charset="0"/>
                </a:rPr>
                <a:t>scattering</a:t>
              </a:r>
            </a:p>
          </p:txBody>
        </p:sp>
        <p:graphicFrame>
          <p:nvGraphicFramePr>
            <p:cNvPr id="28" name="Object 23"/>
            <p:cNvGraphicFramePr>
              <a:graphicFrameLocks noChangeAspect="1"/>
            </p:cNvGraphicFramePr>
            <p:nvPr/>
          </p:nvGraphicFramePr>
          <p:xfrm>
            <a:off x="2256" y="2861"/>
            <a:ext cx="237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6" name="Clip" r:id="rId6" imgW="2033280" imgH="3390840" progId="MS_ClipArt_Gallery.2">
                    <p:embed/>
                  </p:oleObj>
                </mc:Choice>
                <mc:Fallback>
                  <p:oleObj name="Clip" r:id="rId6" imgW="2033280" imgH="33908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861"/>
                          <a:ext cx="237" cy="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2496" y="2909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2496" y="2957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2496" y="2957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 flipH="1">
              <a:off x="2496" y="2669"/>
              <a:ext cx="24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5791200" y="2285203"/>
            <a:ext cx="1905000" cy="1146174"/>
            <a:chOff x="3408" y="2736"/>
            <a:chExt cx="1200" cy="722"/>
          </a:xfrm>
        </p:grpSpPr>
        <p:grpSp>
          <p:nvGrpSpPr>
            <p:cNvPr id="34" name="Group 29"/>
            <p:cNvGrpSpPr>
              <a:grpSpLocks/>
            </p:cNvGrpSpPr>
            <p:nvPr/>
          </p:nvGrpSpPr>
          <p:grpSpPr bwMode="auto">
            <a:xfrm>
              <a:off x="3408" y="2736"/>
              <a:ext cx="1200" cy="240"/>
              <a:chOff x="3408" y="2640"/>
              <a:chExt cx="1200" cy="240"/>
            </a:xfrm>
          </p:grpSpPr>
          <p:sp>
            <p:nvSpPr>
              <p:cNvPr id="37" name="Line 30"/>
              <p:cNvSpPr>
                <a:spLocks noChangeShapeType="1"/>
              </p:cNvSpPr>
              <p:nvPr/>
            </p:nvSpPr>
            <p:spPr bwMode="auto">
              <a:xfrm flipV="1">
                <a:off x="3408" y="2640"/>
                <a:ext cx="48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8" name="Line 31"/>
              <p:cNvSpPr>
                <a:spLocks noChangeShapeType="1"/>
              </p:cNvSpPr>
              <p:nvPr/>
            </p:nvSpPr>
            <p:spPr bwMode="auto">
              <a:xfrm>
                <a:off x="3888" y="2640"/>
                <a:ext cx="72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9" name="Line 32"/>
              <p:cNvSpPr>
                <a:spLocks noChangeShapeType="1"/>
              </p:cNvSpPr>
              <p:nvPr/>
            </p:nvSpPr>
            <p:spPr bwMode="auto">
              <a:xfrm>
                <a:off x="3888" y="2640"/>
                <a:ext cx="72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aphicFrame>
          <p:nvGraphicFramePr>
            <p:cNvPr id="35" name="Object 33"/>
            <p:cNvGraphicFramePr>
              <a:graphicFrameLocks noChangeAspect="1"/>
            </p:cNvGraphicFramePr>
            <p:nvPr/>
          </p:nvGraphicFramePr>
          <p:xfrm>
            <a:off x="3600" y="2813"/>
            <a:ext cx="898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7" name="Clip" r:id="rId8" imgW="1426320" imgH="691560" progId="MS_ClipArt_Gallery.2">
                    <p:embed/>
                  </p:oleObj>
                </mc:Choice>
                <mc:Fallback>
                  <p:oleObj name="Clip" r:id="rId8" imgW="1426320" imgH="6915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2813"/>
                          <a:ext cx="898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3657" y="3245"/>
              <a:ext cx="74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DADAF6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1600">
                  <a:latin typeface="+mj-lt"/>
                  <a:ea typeface="新細明體" charset="0"/>
                  <a:cs typeface="新細明體" charset="0"/>
                </a:rPr>
                <a:t>diffraction</a:t>
              </a:r>
            </a:p>
          </p:txBody>
        </p:sp>
      </p:grp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179512" y="3479832"/>
            <a:ext cx="8735888" cy="3011279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Arial Regular"/>
                <a:cs typeface="Calibri"/>
              </a:rPr>
              <a:t>Reflection</a:t>
            </a:r>
          </a:p>
          <a:p>
            <a:pPr lvl="1"/>
            <a:r>
              <a:rPr lang="en-US" sz="2000" dirty="0">
                <a:latin typeface="Arial Regular"/>
                <a:cs typeface="Calibri"/>
              </a:rPr>
              <a:t>Propagation wave impinges on object large compared to λ</a:t>
            </a:r>
          </a:p>
          <a:p>
            <a:pPr lvl="2"/>
            <a:r>
              <a:rPr lang="en-US" sz="2000" dirty="0">
                <a:latin typeface="Arial Regular"/>
                <a:cs typeface="Calibri"/>
              </a:rPr>
              <a:t>e.g. the surface of the Earth, buildings, walls, etc.</a:t>
            </a:r>
          </a:p>
          <a:p>
            <a:r>
              <a:rPr lang="en-US" sz="2400" u="sng" dirty="0">
                <a:latin typeface="Arial Regular"/>
                <a:cs typeface="Calibri"/>
              </a:rPr>
              <a:t>Diffraction</a:t>
            </a:r>
          </a:p>
          <a:p>
            <a:pPr lvl="1"/>
            <a:r>
              <a:rPr lang="en-US" sz="2000" spc="-150" dirty="0">
                <a:latin typeface="Arial Regular"/>
                <a:cs typeface="Calibri"/>
              </a:rPr>
              <a:t>Path from transmitter to receiver obstructed by surface with sharp irregular edges</a:t>
            </a:r>
          </a:p>
          <a:p>
            <a:pPr lvl="1"/>
            <a:r>
              <a:rPr lang="en-US" sz="2000" spc="-150" dirty="0">
                <a:latin typeface="Arial Regular"/>
                <a:cs typeface="Calibri"/>
              </a:rPr>
              <a:t>Waves bend around obstacle, even when LOS (line of sight)  does not exist</a:t>
            </a:r>
          </a:p>
          <a:p>
            <a:r>
              <a:rPr lang="en-US" sz="2400" u="sng" dirty="0">
                <a:latin typeface="Arial Regular"/>
                <a:cs typeface="Calibri"/>
              </a:rPr>
              <a:t>Scattering</a:t>
            </a:r>
          </a:p>
          <a:p>
            <a:pPr lvl="1"/>
            <a:r>
              <a:rPr lang="en-US" sz="2000" dirty="0">
                <a:latin typeface="Arial Regular"/>
                <a:cs typeface="Calibri"/>
              </a:rPr>
              <a:t>Objects smaller than radio wavelength (i.e.  foliage, street signs etc.)</a:t>
            </a:r>
          </a:p>
          <a:p>
            <a:endParaRPr lang="en-US" sz="2400" dirty="0">
              <a:latin typeface="Arial Regular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452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Receiver gets </a:t>
            </a:r>
            <a:r>
              <a:rPr lang="en-US" altLang="en-US" sz="2000" b="1" dirty="0"/>
              <a:t>multiple copies </a:t>
            </a:r>
            <a:r>
              <a:rPr lang="en-US" altLang="en-US" sz="2000" dirty="0"/>
              <a:t>of signal</a:t>
            </a:r>
          </a:p>
          <a:p>
            <a:pPr lvl="1"/>
            <a:r>
              <a:rPr lang="en-US" altLang="en-US" sz="2000" dirty="0"/>
              <a:t>Each copy follows </a:t>
            </a:r>
            <a:r>
              <a:rPr lang="en-US" altLang="en-US" sz="2000" b="1" dirty="0"/>
              <a:t>different path</a:t>
            </a:r>
            <a:r>
              <a:rPr lang="en-US" altLang="en-US" sz="2000" dirty="0"/>
              <a:t>, with </a:t>
            </a:r>
            <a:r>
              <a:rPr lang="en-US" altLang="en-US" sz="2000" b="1" dirty="0">
                <a:highlight>
                  <a:srgbClr val="FFFF00"/>
                </a:highlight>
              </a:rPr>
              <a:t>different path length</a:t>
            </a:r>
          </a:p>
          <a:p>
            <a:pPr lvl="1"/>
            <a:r>
              <a:rPr lang="en-US" altLang="en-US" sz="2000" dirty="0"/>
              <a:t>Copies can </a:t>
            </a:r>
            <a:r>
              <a:rPr lang="en-US" altLang="en-US" sz="2000" b="1" dirty="0">
                <a:highlight>
                  <a:srgbClr val="FFFF00"/>
                </a:highlight>
              </a:rPr>
              <a:t>either strengthen or weaken </a:t>
            </a:r>
            <a:r>
              <a:rPr lang="en-US" altLang="en-US" sz="2000" dirty="0"/>
              <a:t>each other</a:t>
            </a:r>
          </a:p>
          <a:p>
            <a:pPr lvl="2"/>
            <a:r>
              <a:rPr lang="en-US" altLang="en-US" sz="2000" dirty="0"/>
              <a:t>Depends on whether they are </a:t>
            </a:r>
            <a:r>
              <a:rPr lang="en-US" altLang="en-US" sz="2000" b="1" dirty="0">
                <a:highlight>
                  <a:srgbClr val="FFFF00"/>
                </a:highlight>
              </a:rPr>
              <a:t>in or out of phase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zh-TW" sz="2000" spc="-150" dirty="0">
                <a:ea typeface="PMingLiU" pitchFamily="18" charset="-120"/>
                <a:cs typeface="Calibri" pitchFamily="34" charset="0"/>
              </a:rPr>
              <a:t>Enables communication even when transmitter and receiver are not in “line of sight”</a:t>
            </a:r>
          </a:p>
          <a:p>
            <a:pPr lvl="1"/>
            <a:r>
              <a:rPr lang="en-US" altLang="zh-TW" sz="2000" dirty="0">
                <a:ea typeface="PMingLiU" pitchFamily="18" charset="-120"/>
                <a:cs typeface="Calibri" pitchFamily="34" charset="0"/>
              </a:rPr>
              <a:t>Allows radio waves effectively to propagate around obstacles, thereby </a:t>
            </a:r>
            <a:r>
              <a:rPr lang="en-US" altLang="zh-TW" sz="2000" dirty="0">
                <a:solidFill>
                  <a:srgbClr val="009900"/>
                </a:solidFill>
                <a:ea typeface="PMingLiU" pitchFamily="18" charset="-120"/>
                <a:cs typeface="Calibri" pitchFamily="34" charset="0"/>
              </a:rPr>
              <a:t>increasing the radio coverage area</a:t>
            </a: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Transmitter, receiver, or environment object </a:t>
            </a:r>
            <a:r>
              <a:rPr lang="en-US" altLang="en-US" sz="2000" b="1" dirty="0">
                <a:highlight>
                  <a:srgbClr val="FFFF00"/>
                </a:highlight>
              </a:rPr>
              <a:t>movement</a:t>
            </a:r>
            <a:r>
              <a:rPr lang="en-US" altLang="en-US" sz="2000" b="1" dirty="0"/>
              <a:t> </a:t>
            </a:r>
            <a:r>
              <a:rPr lang="en-US" altLang="en-US" sz="2000" dirty="0"/>
              <a:t>on the order of λ significantly affects the outcome</a:t>
            </a:r>
          </a:p>
          <a:p>
            <a:pPr lvl="1"/>
            <a:r>
              <a:rPr lang="en-US" altLang="en-US" sz="2000" i="1" dirty="0"/>
              <a:t>e.g.</a:t>
            </a:r>
            <a:r>
              <a:rPr lang="en-US" altLang="en-US" sz="2000" dirty="0"/>
              <a:t> 2.4 GHz </a:t>
            </a:r>
            <a:r>
              <a:rPr lang="en-US" altLang="en-US" sz="2000" dirty="0">
                <a:sym typeface="Wingdings" pitchFamily="2" charset="2"/>
              </a:rPr>
              <a:t></a:t>
            </a:r>
            <a:r>
              <a:rPr lang="en-US" altLang="en-US" sz="2000" dirty="0"/>
              <a:t> λ = 12 cm, 900 MHz </a:t>
            </a:r>
            <a:r>
              <a:rPr lang="en-US" altLang="en-US" sz="2000" dirty="0">
                <a:sym typeface="Wingdings" pitchFamily="2" charset="2"/>
              </a:rPr>
              <a:t></a:t>
            </a:r>
            <a:r>
              <a:rPr lang="en-US" altLang="en-US" sz="2000" dirty="0"/>
              <a:t> </a:t>
            </a:r>
            <a:r>
              <a:rPr lang="en-US" altLang="en-US" sz="2000" i="1" dirty="0"/>
              <a:t>≈ </a:t>
            </a:r>
            <a:r>
              <a:rPr lang="en-US" altLang="en-US" sz="2000" dirty="0"/>
              <a:t>1 </a:t>
            </a:r>
            <a:r>
              <a:rPr lang="en-US" altLang="en-US" sz="2000" dirty="0" err="1"/>
              <a:t>ft</a:t>
            </a: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Multipath Radio Propagation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9473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Baseband transmitted signal: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=1+0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Transmitted signal: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(2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Represent path </a:t>
                </a:r>
                <a:r>
                  <a:rPr lang="en-US" sz="2000" b="1" i="1" dirty="0">
                    <a:solidFill>
                      <a:schemeClr val="accent6">
                        <a:lumMod val="75000"/>
                      </a:schemeClr>
                    </a:solidFill>
                  </a:rPr>
                  <a:t>attenuation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000" i="1" dirty="0"/>
                  <a:t>a, </a:t>
                </a:r>
                <a:r>
                  <a:rPr lang="en-US" sz="2000" b="1" dirty="0"/>
                  <a:t>length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000" i="1" dirty="0"/>
                  <a:t>d</a:t>
                </a:r>
                <a:r>
                  <a:rPr lang="en-US" sz="2000" dirty="0"/>
                  <a:t> with a complex number:</a:t>
                </a:r>
              </a:p>
              <a:p>
                <a:pPr lvl="1"/>
                <a:r>
                  <a:rPr lang="en-US" sz="2000" b="1" i="1" dirty="0"/>
                  <a:t>Complex channel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charset="0"/>
                      </a:rPr>
                      <m:t>𝑎</m:t>
                    </m:r>
                    <m:sSup>
                      <m:sSupPr>
                        <m:ctrlPr>
                          <a:rPr lang="mr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sz="2000" b="0" i="1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>
                    <a:highlight>
                      <a:srgbClr val="FFFF00"/>
                    </a:highlight>
                  </a:rPr>
                  <a:t>Received signal: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latin typeface="Cambria Math" charset="0"/>
                      </a:rPr>
                      <m:t>h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 (no noise)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4" t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Sinusoidal carrier, line of sight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76412" y="2660912"/>
            <a:ext cx="1530519" cy="851650"/>
            <a:chOff x="5568719" y="2733540"/>
            <a:chExt cx="1533353" cy="853227"/>
          </a:xfrm>
        </p:grpSpPr>
        <p:sp>
          <p:nvSpPr>
            <p:cNvPr id="9" name="Rectangle 8"/>
            <p:cNvSpPr/>
            <p:nvPr/>
          </p:nvSpPr>
          <p:spPr>
            <a:xfrm>
              <a:off x="5818477" y="3181083"/>
              <a:ext cx="1283595" cy="4056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Receiver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68719" y="2733540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49055" y="2660911"/>
            <a:ext cx="2051773" cy="854951"/>
            <a:chOff x="1468191" y="2730233"/>
            <a:chExt cx="2055573" cy="856534"/>
          </a:xfrm>
        </p:grpSpPr>
        <p:sp>
          <p:nvSpPr>
            <p:cNvPr id="5" name="Rectangle 4"/>
            <p:cNvSpPr/>
            <p:nvPr/>
          </p:nvSpPr>
          <p:spPr>
            <a:xfrm>
              <a:off x="1468191" y="3181083"/>
              <a:ext cx="1809482" cy="405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Transmitter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flipH="1">
              <a:off x="3277672" y="2730233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300828" y="3162348"/>
            <a:ext cx="2475584" cy="0"/>
          </a:xfrm>
          <a:prstGeom prst="straightConnector1">
            <a:avLst/>
          </a:prstGeom>
          <a:ln>
            <a:prstDash val="sysDash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39232" y="3162348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a, d, τ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216" y="2289878"/>
            <a:ext cx="6586086" cy="82326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87EA17-A285-D846-B065-EEF572A0DCDA}"/>
              </a:ext>
            </a:extLst>
          </p:cNvPr>
          <p:cNvCxnSpPr>
            <a:cxnSpLocks/>
          </p:cNvCxnSpPr>
          <p:nvPr/>
        </p:nvCxnSpPr>
        <p:spPr>
          <a:xfrm>
            <a:off x="5470382" y="4488922"/>
            <a:ext cx="0" cy="1726822"/>
          </a:xfrm>
          <a:prstGeom prst="straightConnector1">
            <a:avLst/>
          </a:prstGeom>
          <a:ln w="1905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2FF934-9917-5441-9555-1689677C68FC}"/>
              </a:ext>
            </a:extLst>
          </p:cNvPr>
          <p:cNvCxnSpPr>
            <a:cxnSpLocks/>
          </p:cNvCxnSpPr>
          <p:nvPr/>
        </p:nvCxnSpPr>
        <p:spPr>
          <a:xfrm flipH="1">
            <a:off x="4614987" y="5346982"/>
            <a:ext cx="1828800" cy="0"/>
          </a:xfrm>
          <a:prstGeom prst="straightConnector1">
            <a:avLst/>
          </a:prstGeom>
          <a:ln w="1905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106850-7035-8941-8A83-F2954ECA5ECA}"/>
              </a:ext>
            </a:extLst>
          </p:cNvPr>
          <p:cNvCxnSpPr>
            <a:cxnSpLocks/>
          </p:cNvCxnSpPr>
          <p:nvPr/>
        </p:nvCxnSpPr>
        <p:spPr>
          <a:xfrm flipV="1">
            <a:off x="5470382" y="4549705"/>
            <a:ext cx="528379" cy="797278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ular Callout 28">
                <a:extLst>
                  <a:ext uri="{FF2B5EF4-FFF2-40B4-BE49-F238E27FC236}">
                    <a16:creationId xmlns:a16="http://schemas.microsoft.com/office/drawing/2014/main" id="{AE3E20A4-8A64-7546-89F8-8F037E99AB9C}"/>
                  </a:ext>
                </a:extLst>
              </p:cNvPr>
              <p:cNvSpPr/>
              <p:nvPr/>
            </p:nvSpPr>
            <p:spPr>
              <a:xfrm>
                <a:off x="6128270" y="4676819"/>
                <a:ext cx="1704624" cy="406399"/>
              </a:xfrm>
              <a:prstGeom prst="wedgeRectCallout">
                <a:avLst>
                  <a:gd name="adj1" fmla="val -59335"/>
                  <a:gd name="adj2" fmla="val 9238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9" name="Rectangular Callout 28">
                <a:extLst>
                  <a:ext uri="{FF2B5EF4-FFF2-40B4-BE49-F238E27FC236}">
                    <a16:creationId xmlns:a16="http://schemas.microsoft.com/office/drawing/2014/main" id="{AE3E20A4-8A64-7546-89F8-8F037E99A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270" y="4676819"/>
                <a:ext cx="1704624" cy="406399"/>
              </a:xfrm>
              <a:prstGeom prst="wedgeRectCallout">
                <a:avLst>
                  <a:gd name="adj1" fmla="val -59335"/>
                  <a:gd name="adj2" fmla="val 92382"/>
                </a:avLst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ular Callout 29">
                <a:extLst>
                  <a:ext uri="{FF2B5EF4-FFF2-40B4-BE49-F238E27FC236}">
                    <a16:creationId xmlns:a16="http://schemas.microsoft.com/office/drawing/2014/main" id="{AA23E0A5-37A9-4E4E-BFDD-BFC97DB0CCCE}"/>
                  </a:ext>
                </a:extLst>
              </p:cNvPr>
              <p:cNvSpPr/>
              <p:nvPr/>
            </p:nvSpPr>
            <p:spPr>
              <a:xfrm>
                <a:off x="4748364" y="4389003"/>
                <a:ext cx="501130" cy="406399"/>
              </a:xfrm>
              <a:prstGeom prst="wedgeRectCallout">
                <a:avLst>
                  <a:gd name="adj1" fmla="val 163681"/>
                  <a:gd name="adj2" fmla="val 2849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0" name="Rectangular Callout 29">
                <a:extLst>
                  <a:ext uri="{FF2B5EF4-FFF2-40B4-BE49-F238E27FC236}">
                    <a16:creationId xmlns:a16="http://schemas.microsoft.com/office/drawing/2014/main" id="{AA23E0A5-37A9-4E4E-BFDD-BFC97DB0C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364" y="4389003"/>
                <a:ext cx="501130" cy="406399"/>
              </a:xfrm>
              <a:prstGeom prst="wedgeRectCallout">
                <a:avLst>
                  <a:gd name="adj1" fmla="val 163681"/>
                  <a:gd name="adj2" fmla="val 28493"/>
                </a:avLst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>
            <a:extLst>
              <a:ext uri="{FF2B5EF4-FFF2-40B4-BE49-F238E27FC236}">
                <a16:creationId xmlns:a16="http://schemas.microsoft.com/office/drawing/2014/main" id="{3C0F920A-E951-6743-B5BF-9B577018C28D}"/>
              </a:ext>
            </a:extLst>
          </p:cNvPr>
          <p:cNvSpPr/>
          <p:nvPr/>
        </p:nvSpPr>
        <p:spPr>
          <a:xfrm>
            <a:off x="5006027" y="4888089"/>
            <a:ext cx="891822" cy="891822"/>
          </a:xfrm>
          <a:prstGeom prst="arc">
            <a:avLst>
              <a:gd name="adj1" fmla="val 18467636"/>
              <a:gd name="adj2" fmla="val 0"/>
            </a:avLst>
          </a:prstGeom>
          <a:ln>
            <a:prstDash val="sysDot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55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4231" y="4036660"/>
                <a:ext cx="8759479" cy="2516540"/>
              </a:xfrm>
            </p:spPr>
            <p:txBody>
              <a:bodyPr>
                <a:normAutofit/>
              </a:bodyPr>
              <a:lstStyle/>
              <a:p>
                <a:r>
                  <a:rPr lang="en-US" sz="2000" b="0" dirty="0"/>
                  <a:t>Channel is now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h</m:t>
                    </m:r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mr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sz="2000" b="0" i="1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sup>
                    </m:sSup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mr-I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𝑗</m:t>
                        </m:r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/>
                  <a:t>Conclusion: </a:t>
                </a:r>
                <a:r>
                  <a:rPr lang="en-US" sz="2000" dirty="0"/>
                  <a:t>At </a:t>
                </a:r>
                <a:r>
                  <a:rPr lang="en-US" sz="2000" b="1" dirty="0"/>
                  <a:t>different</a:t>
                </a:r>
                <a:r>
                  <a:rPr lang="en-US" sz="2000" dirty="0"/>
                  <a:t> </a:t>
                </a:r>
                <a:r>
                  <a:rPr lang="en-US" sz="2000" i="1" dirty="0"/>
                  <a:t>λ</a:t>
                </a:r>
                <a:r>
                  <a:rPr lang="en-US" sz="2000" dirty="0"/>
                  <a:t>, fading is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different</a:t>
                </a:r>
                <a:r>
                  <a:rPr lang="en-US" sz="2000" dirty="0"/>
                  <a:t> in frequency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231" y="4036660"/>
                <a:ext cx="8759479" cy="2516540"/>
              </a:xfrm>
              <a:blipFill>
                <a:blip r:embed="rId3"/>
                <a:stretch>
                  <a:fillRect l="-1304" t="-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reflecting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76412" y="2660912"/>
            <a:ext cx="1530519" cy="851650"/>
            <a:chOff x="5568719" y="2733540"/>
            <a:chExt cx="1533353" cy="853227"/>
          </a:xfrm>
        </p:grpSpPr>
        <p:sp>
          <p:nvSpPr>
            <p:cNvPr id="9" name="Rectangle 8"/>
            <p:cNvSpPr/>
            <p:nvPr/>
          </p:nvSpPr>
          <p:spPr>
            <a:xfrm>
              <a:off x="5818477" y="3181083"/>
              <a:ext cx="1283595" cy="4056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Receiver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68719" y="2733540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49055" y="2660911"/>
            <a:ext cx="2051773" cy="854951"/>
            <a:chOff x="1468191" y="2730233"/>
            <a:chExt cx="2055573" cy="856534"/>
          </a:xfrm>
        </p:grpSpPr>
        <p:sp>
          <p:nvSpPr>
            <p:cNvPr id="5" name="Rectangle 4"/>
            <p:cNvSpPr/>
            <p:nvPr/>
          </p:nvSpPr>
          <p:spPr>
            <a:xfrm>
              <a:off x="1468191" y="3181083"/>
              <a:ext cx="1809482" cy="405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Transmitter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flipH="1">
              <a:off x="3277672" y="2730233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300828" y="3162348"/>
            <a:ext cx="2475584" cy="0"/>
          </a:xfrm>
          <a:prstGeom prst="straightConnector1">
            <a:avLst/>
          </a:prstGeom>
          <a:ln>
            <a:prstDash val="sysDash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76378" y="3241766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h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 (</a:t>
            </a:r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=1,</a:t>
            </a:r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d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,</a:t>
            </a:r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τ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216" y="2289878"/>
            <a:ext cx="6586086" cy="8232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29702" y="1642951"/>
            <a:ext cx="1329547" cy="2408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928899" y="1788097"/>
            <a:ext cx="2498767" cy="832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4014495" y="2021571"/>
            <a:ext cx="2498767" cy="8329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76088" y="1590234"/>
            <a:ext cx="150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h</a:t>
            </a:r>
            <a:r>
              <a:rPr lang="en-US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 (a</a:t>
            </a:r>
            <a:r>
              <a:rPr lang="en-US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,</a:t>
            </a:r>
            <a:r>
              <a:rPr lang="en-US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d</a:t>
            </a:r>
            <a:r>
              <a:rPr lang="en-US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,</a:t>
            </a:r>
            <a:r>
              <a:rPr lang="en-US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τ</a:t>
            </a:r>
            <a:r>
              <a:rPr lang="en-US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591A6D-8396-F84E-B9D5-0D4B208F7D09}"/>
              </a:ext>
            </a:extLst>
          </p:cNvPr>
          <p:cNvCxnSpPr>
            <a:cxnSpLocks/>
          </p:cNvCxnSpPr>
          <p:nvPr/>
        </p:nvCxnSpPr>
        <p:spPr>
          <a:xfrm>
            <a:off x="5470382" y="4775200"/>
            <a:ext cx="0" cy="1049867"/>
          </a:xfrm>
          <a:prstGeom prst="straightConnector1">
            <a:avLst/>
          </a:prstGeom>
          <a:ln w="1905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EA041B-6547-8D40-839F-48A44C7A91E7}"/>
              </a:ext>
            </a:extLst>
          </p:cNvPr>
          <p:cNvCxnSpPr>
            <a:cxnSpLocks/>
          </p:cNvCxnSpPr>
          <p:nvPr/>
        </p:nvCxnSpPr>
        <p:spPr>
          <a:xfrm flipH="1">
            <a:off x="4967111" y="5346982"/>
            <a:ext cx="1031650" cy="0"/>
          </a:xfrm>
          <a:prstGeom prst="straightConnector1">
            <a:avLst/>
          </a:prstGeom>
          <a:ln w="1905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01FE5E-D3DD-344E-9224-5C0A6BF3DF44}"/>
              </a:ext>
            </a:extLst>
          </p:cNvPr>
          <p:cNvCxnSpPr>
            <a:cxnSpLocks/>
          </p:cNvCxnSpPr>
          <p:nvPr/>
        </p:nvCxnSpPr>
        <p:spPr>
          <a:xfrm flipV="1">
            <a:off x="5470382" y="4549705"/>
            <a:ext cx="528379" cy="797278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474609-012C-984F-B92C-512E6A6E7DB8}"/>
              </a:ext>
            </a:extLst>
          </p:cNvPr>
          <p:cNvCxnSpPr>
            <a:cxnSpLocks/>
          </p:cNvCxnSpPr>
          <p:nvPr/>
        </p:nvCxnSpPr>
        <p:spPr>
          <a:xfrm flipH="1">
            <a:off x="4752622" y="5346983"/>
            <a:ext cx="715889" cy="2635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ular Callout 25">
                <a:extLst>
                  <a:ext uri="{FF2B5EF4-FFF2-40B4-BE49-F238E27FC236}">
                    <a16:creationId xmlns:a16="http://schemas.microsoft.com/office/drawing/2014/main" id="{52F2234D-767E-4D45-A9D5-B8C0F1BE77A4}"/>
                  </a:ext>
                </a:extLst>
              </p:cNvPr>
              <p:cNvSpPr/>
              <p:nvPr/>
            </p:nvSpPr>
            <p:spPr>
              <a:xfrm>
                <a:off x="6096528" y="4604604"/>
                <a:ext cx="1704624" cy="406399"/>
              </a:xfrm>
              <a:prstGeom prst="wedgeRectCallout">
                <a:avLst>
                  <a:gd name="adj1" fmla="val -70499"/>
                  <a:gd name="adj2" fmla="val 10608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ular Callout 25">
                <a:extLst>
                  <a:ext uri="{FF2B5EF4-FFF2-40B4-BE49-F238E27FC236}">
                    <a16:creationId xmlns:a16="http://schemas.microsoft.com/office/drawing/2014/main" id="{52F2234D-767E-4D45-A9D5-B8C0F1BE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28" y="4604604"/>
                <a:ext cx="1704624" cy="406399"/>
              </a:xfrm>
              <a:prstGeom prst="wedgeRectCallout">
                <a:avLst>
                  <a:gd name="adj1" fmla="val -70499"/>
                  <a:gd name="adj2" fmla="val 106087"/>
                </a:avLst>
              </a:prstGeom>
              <a:blipFill>
                <a:blip r:embed="rId6"/>
                <a:stretch>
                  <a:fillRect/>
                </a:stretch>
              </a:blipFill>
              <a:ln w="19050">
                <a:noFill/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>
            <a:extLst>
              <a:ext uri="{FF2B5EF4-FFF2-40B4-BE49-F238E27FC236}">
                <a16:creationId xmlns:a16="http://schemas.microsoft.com/office/drawing/2014/main" id="{A731EA15-1197-B143-948F-B0760D540799}"/>
              </a:ext>
            </a:extLst>
          </p:cNvPr>
          <p:cNvSpPr/>
          <p:nvPr/>
        </p:nvSpPr>
        <p:spPr>
          <a:xfrm>
            <a:off x="5190414" y="5066164"/>
            <a:ext cx="556193" cy="561636"/>
          </a:xfrm>
          <a:prstGeom prst="arc">
            <a:avLst>
              <a:gd name="adj1" fmla="val 18234284"/>
              <a:gd name="adj2" fmla="val 21551334"/>
            </a:avLst>
          </a:prstGeom>
          <a:ln>
            <a:prstDash val="sysDot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DBCF6FDB-AFF3-424F-BD50-EF9F27B1D0C5}"/>
              </a:ext>
            </a:extLst>
          </p:cNvPr>
          <p:cNvSpPr/>
          <p:nvPr/>
        </p:nvSpPr>
        <p:spPr>
          <a:xfrm>
            <a:off x="5088987" y="4967458"/>
            <a:ext cx="759048" cy="759048"/>
          </a:xfrm>
          <a:prstGeom prst="arc">
            <a:avLst>
              <a:gd name="adj1" fmla="val 9665559"/>
              <a:gd name="adj2" fmla="val 21551334"/>
            </a:avLst>
          </a:prstGeom>
          <a:ln>
            <a:prstDash val="sysDot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ular Callout 31">
                <a:extLst>
                  <a:ext uri="{FF2B5EF4-FFF2-40B4-BE49-F238E27FC236}">
                    <a16:creationId xmlns:a16="http://schemas.microsoft.com/office/drawing/2014/main" id="{FA7318C5-4B19-4740-995C-9605959D30E2}"/>
                  </a:ext>
                </a:extLst>
              </p:cNvPr>
              <p:cNvSpPr/>
              <p:nvPr/>
            </p:nvSpPr>
            <p:spPr>
              <a:xfrm>
                <a:off x="3329692" y="4517211"/>
                <a:ext cx="1704624" cy="406399"/>
              </a:xfrm>
              <a:prstGeom prst="wedgeRectCallout">
                <a:avLst>
                  <a:gd name="adj1" fmla="val 55846"/>
                  <a:gd name="adj2" fmla="val 10266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2" name="Rectangular Callout 31">
                <a:extLst>
                  <a:ext uri="{FF2B5EF4-FFF2-40B4-BE49-F238E27FC236}">
                    <a16:creationId xmlns:a16="http://schemas.microsoft.com/office/drawing/2014/main" id="{FA7318C5-4B19-4740-995C-9605959D3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692" y="4517211"/>
                <a:ext cx="1704624" cy="406399"/>
              </a:xfrm>
              <a:prstGeom prst="wedgeRectCallout">
                <a:avLst>
                  <a:gd name="adj1" fmla="val 55846"/>
                  <a:gd name="adj2" fmla="val 102661"/>
                </a:avLst>
              </a:prstGeom>
              <a:blipFill>
                <a:blip r:embed="rId7"/>
                <a:stretch>
                  <a:fillRect l="-699"/>
                </a:stretch>
              </a:blipFill>
              <a:ln w="19050">
                <a:noFill/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D8C9491-8531-DC4F-BBB3-586F7952A092}"/>
              </a:ext>
            </a:extLst>
          </p:cNvPr>
          <p:cNvSpPr txBox="1"/>
          <p:nvPr/>
        </p:nvSpPr>
        <p:spPr>
          <a:xfrm>
            <a:off x="5519993" y="4438471"/>
            <a:ext cx="39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800" b="0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2C19C0-1592-0B40-8EF6-38094F3D9A8A}"/>
              </a:ext>
            </a:extLst>
          </p:cNvPr>
          <p:cNvSpPr txBox="1"/>
          <p:nvPr/>
        </p:nvSpPr>
        <p:spPr>
          <a:xfrm>
            <a:off x="4872558" y="5492487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800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800" b="0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3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3ADDA9-F373-1E4C-B46C-5E1C8850A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0070C0"/>
                </a:solidFill>
              </a:rPr>
              <a:t>radio channel</a:t>
            </a:r>
            <a:r>
              <a:rPr lang="en-US" sz="2400" b="1" dirty="0"/>
              <a:t> </a:t>
            </a:r>
            <a:r>
              <a:rPr lang="en-US" sz="2400" dirty="0"/>
              <a:t>is what </a:t>
            </a:r>
            <a:r>
              <a:rPr lang="en-US" sz="2400" b="1" dirty="0">
                <a:highlight>
                  <a:srgbClr val="FFFF00"/>
                </a:highlight>
              </a:rPr>
              <a:t>limits</a:t>
            </a:r>
            <a:r>
              <a:rPr lang="en-US" sz="2400" dirty="0"/>
              <a:t> most radio systems – the main challenge!</a:t>
            </a:r>
          </a:p>
          <a:p>
            <a:pPr lvl="1"/>
            <a:r>
              <a:rPr lang="en-US" sz="2400" dirty="0"/>
              <a:t>Understanding its </a:t>
            </a:r>
            <a:r>
              <a:rPr lang="en-US" sz="2400" b="1" dirty="0">
                <a:highlight>
                  <a:srgbClr val="FFFF00"/>
                </a:highlight>
              </a:rPr>
              <a:t>properties</a:t>
            </a:r>
            <a:r>
              <a:rPr lang="en-US" sz="2400" dirty="0"/>
              <a:t> is therefore key to understanding radio systems’ </a:t>
            </a:r>
            <a:r>
              <a:rPr lang="en-US" sz="2400" b="1" dirty="0"/>
              <a:t>design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There is </a:t>
            </a:r>
            <a:r>
              <a:rPr lang="en-US" sz="2400" b="1" dirty="0">
                <a:highlight>
                  <a:srgbClr val="FFFF00"/>
                </a:highlight>
              </a:rPr>
              <a:t>no single radio channel,</a:t>
            </a:r>
            <a:r>
              <a:rPr lang="en-US" sz="2400" dirty="0"/>
              <a:t> but instead </a:t>
            </a:r>
            <a:r>
              <a:rPr lang="en-US" sz="2400" b="1" dirty="0">
                <a:solidFill>
                  <a:srgbClr val="0070C0"/>
                </a:solidFill>
              </a:rPr>
              <a:t>variation in many different properties</a:t>
            </a:r>
          </a:p>
          <a:p>
            <a:pPr lvl="1"/>
            <a:r>
              <a:rPr lang="en-US" sz="2400" dirty="0"/>
              <a:t>Carrier frequency, environment (</a:t>
            </a:r>
            <a:r>
              <a:rPr lang="en-US" sz="2400" i="1" dirty="0"/>
              <a:t>e.g.</a:t>
            </a:r>
            <a:r>
              <a:rPr lang="en-US" sz="2400" dirty="0"/>
              <a:t> indoors, outdoors, satellite, space)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Many different </a:t>
            </a:r>
            <a:r>
              <a:rPr lang="en-US" sz="2400" b="1" dirty="0">
                <a:highlight>
                  <a:srgbClr val="FFFF00"/>
                </a:highlight>
              </a:rPr>
              <a:t>models</a:t>
            </a:r>
            <a:r>
              <a:rPr lang="en-US" sz="2400" dirty="0"/>
              <a:t> covering </a:t>
            </a:r>
            <a:r>
              <a:rPr lang="en-US" sz="2400" b="1" dirty="0"/>
              <a:t>many different scenarios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A3494A-198B-634B-88B2-F16566C7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858514-3A25-7243-BF45-5B579623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739344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x-none" sz="2400" dirty="0"/>
              <a:t>Interference between reflected and line-of-sight radio waves results in </a:t>
            </a:r>
            <a:r>
              <a:rPr lang="en-US" altLang="x-none" sz="2400" b="1" dirty="0">
                <a:highlight>
                  <a:srgbClr val="FFFF00"/>
                </a:highlight>
              </a:rPr>
              <a:t>frequency dependent fading</a:t>
            </a:r>
          </a:p>
          <a:p>
            <a:endParaRPr lang="en-US" altLang="x-none" sz="2400" b="1" dirty="0">
              <a:highlight>
                <a:srgbClr val="FFFF00"/>
              </a:highlight>
            </a:endParaRPr>
          </a:p>
          <a:p>
            <a:endParaRPr lang="en-US" altLang="x-none" sz="2400" b="1" dirty="0">
              <a:highlight>
                <a:srgbClr val="FFFF00"/>
              </a:highlight>
            </a:endParaRPr>
          </a:p>
          <a:p>
            <a:endParaRPr lang="en-US" altLang="x-none" sz="2400" b="1" dirty="0">
              <a:highlight>
                <a:srgbClr val="FFFF00"/>
              </a:highlight>
            </a:endParaRPr>
          </a:p>
          <a:p>
            <a:endParaRPr lang="en-US" altLang="x-none" sz="2400" b="1" dirty="0">
              <a:highlight>
                <a:srgbClr val="FFFF00"/>
              </a:highlight>
            </a:endParaRPr>
          </a:p>
          <a:p>
            <a:endParaRPr lang="en-US" altLang="x-none" sz="2400" b="1" dirty="0">
              <a:highlight>
                <a:srgbClr val="FFFF00"/>
              </a:highlight>
            </a:endParaRPr>
          </a:p>
          <a:p>
            <a:endParaRPr lang="en-US" altLang="x-none" sz="2400" b="1" dirty="0">
              <a:highlight>
                <a:srgbClr val="FFFF00"/>
              </a:highlight>
            </a:endParaRPr>
          </a:p>
          <a:p>
            <a:endParaRPr lang="en-US" altLang="x-none" sz="2400" b="1" dirty="0">
              <a:highlight>
                <a:srgbClr val="FFFF00"/>
              </a:highlight>
            </a:endParaRPr>
          </a:p>
          <a:p>
            <a:endParaRPr lang="en-US" altLang="x-none" sz="2400" b="1" dirty="0">
              <a:highlight>
                <a:srgbClr val="FFFF00"/>
              </a:highlight>
            </a:endParaRPr>
          </a:p>
          <a:p>
            <a:endParaRPr lang="en-US" altLang="x-none" sz="2400" b="1" dirty="0">
              <a:highlight>
                <a:srgbClr val="FFFF00"/>
              </a:highlight>
            </a:endParaRPr>
          </a:p>
          <a:p>
            <a:endParaRPr lang="en-US" altLang="x-none" sz="2400" b="1" dirty="0">
              <a:highlight>
                <a:srgbClr val="FFFF00"/>
              </a:highlight>
            </a:endParaRPr>
          </a:p>
          <a:p>
            <a:r>
              <a:rPr lang="en-US" altLang="x-none" sz="2400" b="1" i="1" dirty="0"/>
              <a:t>Coherence bandwidth </a:t>
            </a:r>
            <a:r>
              <a:rPr lang="en-US" altLang="x-none" sz="2400" i="1" dirty="0"/>
              <a:t>B</a:t>
            </a:r>
            <a:r>
              <a:rPr lang="en-US" altLang="x-none" sz="2400" i="1" baseline="-25000" dirty="0"/>
              <a:t>c</a:t>
            </a:r>
            <a:r>
              <a:rPr lang="en-US" altLang="x-none" sz="2400" dirty="0"/>
              <a:t>: </a:t>
            </a:r>
            <a:r>
              <a:rPr lang="en-US" altLang="x-none" sz="2400" b="1" dirty="0">
                <a:highlight>
                  <a:srgbClr val="FFFF00"/>
                </a:highlight>
              </a:rPr>
              <a:t>Frequency range</a:t>
            </a:r>
            <a:r>
              <a:rPr lang="en-US" altLang="x-none" sz="2400" b="1" dirty="0"/>
              <a:t> </a:t>
            </a:r>
            <a:r>
              <a:rPr lang="en-US" altLang="x-none" sz="2400" dirty="0"/>
              <a:t>over which the channel is roughly the </a:t>
            </a:r>
            <a:r>
              <a:rPr lang="en-US" altLang="x-none" sz="2400" b="1" dirty="0">
                <a:highlight>
                  <a:srgbClr val="FFFF00"/>
                </a:highlight>
              </a:rPr>
              <a:t>same</a:t>
            </a:r>
            <a:r>
              <a:rPr lang="en-US" altLang="x-none" sz="2400" dirty="0"/>
              <a:t> (“flat”)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 dirty="0"/>
              <a:t>Reflections cause frequency </a:t>
            </a:r>
            <a:r>
              <a:rPr lang="en-US" altLang="x-none" sz="3600" i="1" dirty="0"/>
              <a:t>selectivity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13" y="2126724"/>
            <a:ext cx="5283174" cy="34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17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61AE60-A4CF-884B-9CE7-BEC76B3D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629323-134A-0B40-8EA6-0EDD8598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does frequency selectivity arise?</a:t>
            </a:r>
            <a:br>
              <a:rPr lang="en-US" sz="3200" dirty="0"/>
            </a:br>
            <a:r>
              <a:rPr lang="en-US" sz="3200" dirty="0"/>
              <a:t>(Another look)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28FC18-8A4D-324E-B86A-B21C59C867CD}"/>
              </a:ext>
            </a:extLst>
          </p:cNvPr>
          <p:cNvGrpSpPr/>
          <p:nvPr/>
        </p:nvGrpSpPr>
        <p:grpSpPr>
          <a:xfrm>
            <a:off x="5911879" y="3281800"/>
            <a:ext cx="1530519" cy="851650"/>
            <a:chOff x="5568719" y="2733540"/>
            <a:chExt cx="1533353" cy="8532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C6DC99-48C3-5F42-AE09-E36A771FE7F1}"/>
                </a:ext>
              </a:extLst>
            </p:cNvPr>
            <p:cNvSpPr/>
            <p:nvPr/>
          </p:nvSpPr>
          <p:spPr>
            <a:xfrm>
              <a:off x="5818477" y="3181083"/>
              <a:ext cx="1283595" cy="4056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Receiver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BBFF4E1-C9F7-F948-9932-587CB9E09B49}"/>
                </a:ext>
              </a:extLst>
            </p:cNvPr>
            <p:cNvSpPr/>
            <p:nvPr/>
          </p:nvSpPr>
          <p:spPr>
            <a:xfrm>
              <a:off x="5568719" y="2733540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EC0F8A3-1F55-D046-8A18-D93F6C4384FF}"/>
              </a:ext>
            </a:extLst>
          </p:cNvPr>
          <p:cNvGrpSpPr/>
          <p:nvPr/>
        </p:nvGrpSpPr>
        <p:grpSpPr>
          <a:xfrm>
            <a:off x="1384522" y="3281799"/>
            <a:ext cx="2051773" cy="854951"/>
            <a:chOff x="1468191" y="2730233"/>
            <a:chExt cx="2055573" cy="8565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44F643-7B43-AE48-A1C5-45F79F7DE883}"/>
                </a:ext>
              </a:extLst>
            </p:cNvPr>
            <p:cNvSpPr/>
            <p:nvPr/>
          </p:nvSpPr>
          <p:spPr>
            <a:xfrm>
              <a:off x="1468191" y="3181083"/>
              <a:ext cx="1809482" cy="405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Transmitter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BCEB55B-2FB6-934A-ACD0-6CC8D7CFAE22}"/>
                </a:ext>
              </a:extLst>
            </p:cNvPr>
            <p:cNvSpPr/>
            <p:nvPr/>
          </p:nvSpPr>
          <p:spPr>
            <a:xfrm flipH="1">
              <a:off x="3277672" y="2730233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03E6F2-98EF-6540-B364-615582652B96}"/>
              </a:ext>
            </a:extLst>
          </p:cNvPr>
          <p:cNvCxnSpPr/>
          <p:nvPr/>
        </p:nvCxnSpPr>
        <p:spPr>
          <a:xfrm>
            <a:off x="3436295" y="3783236"/>
            <a:ext cx="2475584" cy="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DB5E320-CD2F-8741-BEE2-AA4E024FFFB0}"/>
              </a:ext>
            </a:extLst>
          </p:cNvPr>
          <p:cNvSpPr/>
          <p:nvPr/>
        </p:nvSpPr>
        <p:spPr>
          <a:xfrm>
            <a:off x="3865169" y="2263839"/>
            <a:ext cx="1329547" cy="2408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0F429C-028D-134D-8330-CC5F3B1352E2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3436295" y="2504693"/>
            <a:ext cx="1093648" cy="1278544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F09E00-3E4E-4C45-ACC2-1A2CEF890A00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4529943" y="2504693"/>
            <a:ext cx="1381936" cy="1223823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074541A-806A-9F44-8041-2341F99CC95E}"/>
              </a:ext>
            </a:extLst>
          </p:cNvPr>
          <p:cNvSpPr txBox="1"/>
          <p:nvPr/>
        </p:nvSpPr>
        <p:spPr>
          <a:xfrm>
            <a:off x="4192313" y="382403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Path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FD2571-55D8-D049-9C4B-AD3AEAA156B5}"/>
              </a:ext>
            </a:extLst>
          </p:cNvPr>
          <p:cNvSpPr txBox="1"/>
          <p:nvPr/>
        </p:nvSpPr>
        <p:spPr>
          <a:xfrm>
            <a:off x="4101069" y="289472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Path 2</a:t>
            </a:r>
          </a:p>
        </p:txBody>
      </p:sp>
    </p:spTree>
    <p:extLst>
      <p:ext uri="{BB962C8B-B14F-4D97-AF65-F5344CB8AC3E}">
        <p14:creationId xmlns:p14="http://schemas.microsoft.com/office/powerpoint/2010/main" val="2613957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81EB9E-ADC2-A948-93B9-708FB5696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2851655" y="595817"/>
            <a:ext cx="4769808" cy="73576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6E6C23-4A00-8545-82F1-3A3E28C1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39A40E-6C0C-2941-82FD-6F404648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does frequency selectivity arise?</a:t>
            </a:r>
            <a:br>
              <a:rPr lang="en-US" sz="3200" dirty="0"/>
            </a:br>
            <a:r>
              <a:rPr lang="en-US" sz="3200" dirty="0"/>
              <a:t>(Another look)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DEC05D-516D-194E-9050-56DD3C719057}"/>
              </a:ext>
            </a:extLst>
          </p:cNvPr>
          <p:cNvSpPr txBox="1"/>
          <p:nvPr/>
        </p:nvSpPr>
        <p:spPr>
          <a:xfrm>
            <a:off x="151096" y="2483556"/>
            <a:ext cx="1221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Path 1</a:t>
            </a:r>
          </a:p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(shorter):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51227-B011-4444-A08E-75AC71CBC589}"/>
              </a:ext>
            </a:extLst>
          </p:cNvPr>
          <p:cNvSpPr txBox="1"/>
          <p:nvPr/>
        </p:nvSpPr>
        <p:spPr>
          <a:xfrm>
            <a:off x="192773" y="3939137"/>
            <a:ext cx="113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Path 2</a:t>
            </a:r>
          </a:p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(longer):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3CE05-4C7E-9845-957A-EAAC5E22FD84}"/>
              </a:ext>
            </a:extLst>
          </p:cNvPr>
          <p:cNvSpPr txBox="1"/>
          <p:nvPr/>
        </p:nvSpPr>
        <p:spPr>
          <a:xfrm>
            <a:off x="370705" y="5394718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Sum:</a:t>
            </a:r>
          </a:p>
        </p:txBody>
      </p:sp>
      <p:sp>
        <p:nvSpPr>
          <p:cNvPr id="10" name="Line Callout 3 (No Border) 9">
            <a:extLst>
              <a:ext uri="{FF2B5EF4-FFF2-40B4-BE49-F238E27FC236}">
                <a16:creationId xmlns:a16="http://schemas.microsoft.com/office/drawing/2014/main" id="{5C28D962-211C-B148-BC48-C601E31C24EA}"/>
              </a:ext>
            </a:extLst>
          </p:cNvPr>
          <p:cNvSpPr/>
          <p:nvPr/>
        </p:nvSpPr>
        <p:spPr>
          <a:xfrm flipH="1">
            <a:off x="1919111" y="1422400"/>
            <a:ext cx="2404534" cy="428978"/>
          </a:xfrm>
          <a:prstGeom prst="callout3">
            <a:avLst>
              <a:gd name="adj1" fmla="val 57009"/>
              <a:gd name="adj2" fmla="val 6293"/>
              <a:gd name="adj3" fmla="val 57009"/>
              <a:gd name="adj4" fmla="val -16666"/>
              <a:gd name="adj5" fmla="val 206579"/>
              <a:gd name="adj6" fmla="val -16667"/>
              <a:gd name="adj7" fmla="val 257700"/>
              <a:gd name="adj8" fmla="val 1057"/>
            </a:avLst>
          </a:prstGeom>
          <a:noFill/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+mn-lt"/>
              </a:rPr>
              <a:t>Receive antenna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83E697-0BE1-3C49-97B1-7CBFE1700AEE}"/>
              </a:ext>
            </a:extLst>
          </p:cNvPr>
          <p:cNvSpPr txBox="1"/>
          <p:nvPr/>
        </p:nvSpPr>
        <p:spPr>
          <a:xfrm>
            <a:off x="1843676" y="3005016"/>
            <a:ext cx="3225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 </a:t>
            </a: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Distance from receive antenna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2059EB-8563-2C48-8678-978B5D40B532}"/>
              </a:ext>
            </a:extLst>
          </p:cNvPr>
          <p:cNvCxnSpPr/>
          <p:nvPr/>
        </p:nvCxnSpPr>
        <p:spPr>
          <a:xfrm>
            <a:off x="1843676" y="2607733"/>
            <a:ext cx="425391" cy="0"/>
          </a:xfrm>
          <a:prstGeom prst="straightConnector1">
            <a:avLst/>
          </a:prstGeom>
          <a:ln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D241127D-A7F9-5C49-8465-3069C6A7911D}"/>
              </a:ext>
            </a:extLst>
          </p:cNvPr>
          <p:cNvSpPr/>
          <p:nvPr/>
        </p:nvSpPr>
        <p:spPr>
          <a:xfrm>
            <a:off x="1153293" y="1720471"/>
            <a:ext cx="935990" cy="474133"/>
          </a:xfrm>
          <a:prstGeom prst="wedgeRectCallout">
            <a:avLst>
              <a:gd name="adj1" fmla="val 43683"/>
              <a:gd name="adj2" fmla="val 12202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b="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−</a:t>
            </a:r>
            <a:r>
              <a:rPr lang="en-US" b="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b="0" baseline="-25000" dirty="0">
                <a:solidFill>
                  <a:schemeClr val="tx1"/>
                </a:solidFill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73595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231" y="4050070"/>
            <a:ext cx="8759479" cy="2427635"/>
          </a:xfrm>
        </p:spPr>
        <p:txBody>
          <a:bodyPr>
            <a:normAutofit/>
          </a:bodyPr>
          <a:lstStyle/>
          <a:p>
            <a:r>
              <a:rPr lang="en-US" sz="2400" spc="-150" dirty="0"/>
              <a:t>Suppose </a:t>
            </a:r>
            <a:r>
              <a:rPr lang="en-US" sz="2400" b="1" spc="-150" dirty="0"/>
              <a:t>reflecting wall</a:t>
            </a:r>
            <a:r>
              <a:rPr lang="en-US" sz="2400" spc="-150" dirty="0"/>
              <a:t>, fixed transmit antenna, no other objects</a:t>
            </a:r>
          </a:p>
          <a:p>
            <a:pPr lvl="1"/>
            <a:r>
              <a:rPr lang="en-US" sz="2400" dirty="0"/>
              <a:t>Receive antenna moving rightwards at velocity </a:t>
            </a:r>
            <a:r>
              <a:rPr lang="en-US" sz="2400" i="1" dirty="0"/>
              <a:t>v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Two arriving signals </a:t>
            </a:r>
            <a:r>
              <a:rPr lang="en-US" sz="2400" dirty="0"/>
              <a:t>at receiver antenna with </a:t>
            </a:r>
            <a:r>
              <a:rPr lang="en-US" sz="2400" b="1" dirty="0">
                <a:highlight>
                  <a:srgbClr val="FFFF00"/>
                </a:highlight>
              </a:rPr>
              <a:t>path length difference</a:t>
            </a:r>
            <a:r>
              <a:rPr lang="en-US" sz="2400" b="1" dirty="0"/>
              <a:t> </a:t>
            </a:r>
            <a:r>
              <a:rPr lang="en-US" sz="2400" dirty="0"/>
              <a:t>2(</a:t>
            </a:r>
            <a:r>
              <a:rPr lang="en-US" sz="2400" i="1" dirty="0"/>
              <a:t>d </a:t>
            </a:r>
            <a:r>
              <a:rPr lang="en-US" sz="2400" dirty="0"/>
              <a:t>− </a:t>
            </a:r>
            <a:r>
              <a:rPr lang="en-US" sz="2400" i="1" dirty="0"/>
              <a:t>r</a:t>
            </a:r>
            <a:r>
              <a:rPr lang="en-US" sz="2400" dirty="0"/>
              <a:t>(</a:t>
            </a:r>
            <a:r>
              <a:rPr lang="en-US" sz="2400" i="1" dirty="0"/>
              <a:t>t</a:t>
            </a:r>
            <a:r>
              <a:rPr lang="en-US" sz="2400" dirty="0"/>
              <a:t>))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Stationary transmitter, moving receiver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24790" y="1775875"/>
            <a:ext cx="6211977" cy="2131163"/>
            <a:chOff x="1530558" y="1388441"/>
            <a:chExt cx="6223481" cy="21351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900" r="1435"/>
            <a:stretch/>
          </p:blipFill>
          <p:spPr>
            <a:xfrm>
              <a:off x="1530558" y="1388441"/>
              <a:ext cx="6223481" cy="213511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32284" y="1694732"/>
              <a:ext cx="1136851" cy="706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96" dirty="0">
                  <a:latin typeface="Times New Roman"/>
                  <a:cs typeface="Times New Roman"/>
                </a:rPr>
                <a:t>Receiver</a:t>
              </a:r>
            </a:p>
            <a:p>
              <a:pPr algn="ctr"/>
              <a:r>
                <a:rPr lang="en-US" sz="1996" dirty="0">
                  <a:latin typeface="Times New Roman"/>
                  <a:cs typeface="Times New Roman"/>
                </a:rPr>
                <a:t>antenna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2949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B7A466-3453-F143-A8DB-56A40659B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896022"/>
                <a:ext cx="4767309" cy="2418405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>
                    <a:highlight>
                      <a:srgbClr val="FFFF00"/>
                    </a:highlight>
                  </a:rPr>
                  <a:t>Path length difference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=2(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itchFamily="2" charset="2"/>
                  </a:rPr>
                  <a:t> </a:t>
                </a:r>
                <a:r>
                  <a:rPr lang="en-US" sz="2000" dirty="0"/>
                  <a:t>receive ≈ 0</a:t>
                </a:r>
              </a:p>
              <a:p>
                <a:pPr lvl="1"/>
                <a:r>
                  <a:rPr lang="en-US" sz="2000" b="1" i="1" dirty="0"/>
                  <a:t>Destructive interference</a:t>
                </a:r>
                <a:endParaRPr lang="en-US" sz="2000" dirty="0"/>
              </a:p>
              <a:p>
                <a:pPr lvl="1"/>
                <a:endParaRPr lang="en-US" sz="2000" dirty="0"/>
              </a:p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itchFamily="2" charset="2"/>
                  </a:rPr>
                  <a:t> </a:t>
                </a:r>
                <a:r>
                  <a:rPr lang="en-US" sz="2000" dirty="0"/>
                  <a:t>receive ≈ 2</a:t>
                </a:r>
              </a:p>
              <a:p>
                <a:pPr lvl="1"/>
                <a:r>
                  <a:rPr lang="en-US" sz="2000" b="1" i="1" dirty="0"/>
                  <a:t>Constructive interference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B7A466-3453-F143-A8DB-56A40659B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896022"/>
                <a:ext cx="4767309" cy="2418405"/>
              </a:xfrm>
              <a:blipFill>
                <a:blip r:embed="rId3"/>
                <a:stretch>
                  <a:fillRect l="-2400" t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61AE60-A4CF-884B-9CE7-BEC76B3D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629323-134A-0B40-8EA6-0EDD8598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does fading in time arise?</a:t>
            </a:r>
          </a:p>
        </p:txBody>
      </p:sp>
      <p:pic>
        <p:nvPicPr>
          <p:cNvPr id="25" name="Picture 24" descr="constructive.gif">
            <a:extLst>
              <a:ext uri="{FF2B5EF4-FFF2-40B4-BE49-F238E27FC236}">
                <a16:creationId xmlns:a16="http://schemas.microsoft.com/office/drawing/2014/main" id="{B3A94E90-EA56-3040-B9D2-6B5BEFA27D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567" y="4017765"/>
            <a:ext cx="3539331" cy="26544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63E488-D20B-954F-9D98-8F24BE58A003}"/>
              </a:ext>
            </a:extLst>
          </p:cNvPr>
          <p:cNvSpPr txBox="1"/>
          <p:nvPr/>
        </p:nvSpPr>
        <p:spPr>
          <a:xfrm>
            <a:off x="6642351" y="554432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λ/2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2AA60B-D840-7245-83F0-8FBCF1B2B02E}"/>
              </a:ext>
            </a:extLst>
          </p:cNvPr>
          <p:cNvSpPr txBox="1"/>
          <p:nvPr/>
        </p:nvSpPr>
        <p:spPr>
          <a:xfrm>
            <a:off x="8131624" y="55443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3E4CCC-FFE2-324C-BA28-0BF8D1D55DED}"/>
              </a:ext>
            </a:extLst>
          </p:cNvPr>
          <p:cNvCxnSpPr/>
          <p:nvPr/>
        </p:nvCxnSpPr>
        <p:spPr>
          <a:xfrm>
            <a:off x="8236759" y="5259511"/>
            <a:ext cx="0" cy="19270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56D3BA-209D-2E4D-BB01-2AE710327167}"/>
              </a:ext>
            </a:extLst>
          </p:cNvPr>
          <p:cNvCxnSpPr/>
          <p:nvPr/>
        </p:nvCxnSpPr>
        <p:spPr>
          <a:xfrm>
            <a:off x="5317514" y="5340820"/>
            <a:ext cx="3142122" cy="4193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B561987-C0B7-DC49-A602-97D0AE1716C3}"/>
              </a:ext>
            </a:extLst>
          </p:cNvPr>
          <p:cNvSpPr txBox="1"/>
          <p:nvPr/>
        </p:nvSpPr>
        <p:spPr>
          <a:xfrm>
            <a:off x="7091259" y="6179656"/>
            <a:ext cx="5533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spc="-3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sum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C02F0F5-4B69-AE4A-B8A0-37507D55748B}"/>
              </a:ext>
            </a:extLst>
          </p:cNvPr>
          <p:cNvSpPr/>
          <p:nvPr/>
        </p:nvSpPr>
        <p:spPr>
          <a:xfrm>
            <a:off x="7004104" y="6101359"/>
            <a:ext cx="1263390" cy="556705"/>
          </a:xfrm>
          <a:prstGeom prst="roundRect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003023F-CE12-CB42-8F71-62AA365DFC85}"/>
              </a:ext>
            </a:extLst>
          </p:cNvPr>
          <p:cNvGrpSpPr/>
          <p:nvPr/>
        </p:nvGrpSpPr>
        <p:grpSpPr>
          <a:xfrm>
            <a:off x="1424790" y="1775875"/>
            <a:ext cx="6211977" cy="2131163"/>
            <a:chOff x="1530558" y="1388441"/>
            <a:chExt cx="6223481" cy="213511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852D26C-B556-7149-BC76-85B7EF8F5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900" r="1435"/>
            <a:stretch/>
          </p:blipFill>
          <p:spPr>
            <a:xfrm>
              <a:off x="1530558" y="1388441"/>
              <a:ext cx="6223481" cy="213511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D82EA6-9092-A649-A029-10B602D4BF7F}"/>
                </a:ext>
              </a:extLst>
            </p:cNvPr>
            <p:cNvSpPr txBox="1"/>
            <p:nvPr/>
          </p:nvSpPr>
          <p:spPr>
            <a:xfrm>
              <a:off x="4132284" y="1694732"/>
              <a:ext cx="1136851" cy="706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96" dirty="0">
                  <a:latin typeface="Times New Roman"/>
                  <a:cs typeface="Times New Roman"/>
                </a:rPr>
                <a:t>Receiver</a:t>
              </a:r>
            </a:p>
            <a:p>
              <a:pPr algn="ctr"/>
              <a:r>
                <a:rPr lang="en-US" sz="1996" dirty="0">
                  <a:latin typeface="Times New Roman"/>
                  <a:cs typeface="Times New Roman"/>
                </a:rPr>
                <a:t>antenna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8318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Radio carrier frequency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Speed of light: c; Wavelength of the signal: λ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Change in path length difference of λ/2 moves from constructive to destructive interference</a:t>
                </a:r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/>
                  <a:t>Receiver movement of </a:t>
                </a:r>
                <a:r>
                  <a:rPr lang="en-US" sz="2400" b="1" dirty="0"/>
                  <a:t>λ/4:</a:t>
                </a:r>
                <a:r>
                  <a:rPr lang="en-US" sz="2400" dirty="0"/>
                  <a:t> </a:t>
                </a:r>
                <a:r>
                  <a:rPr lang="en-US" sz="2400" b="1" i="1" dirty="0">
                    <a:highlight>
                      <a:srgbClr val="FFFF99"/>
                    </a:highlight>
                  </a:rPr>
                  <a:t>coherence distance</a:t>
                </a:r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b="1" dirty="0"/>
                  <a:t>Time</a:t>
                </a:r>
                <a:r>
                  <a:rPr lang="en-US" sz="2400" dirty="0"/>
                  <a:t> transmitter, receiver, or objects in environment take to move a coherence distance: </a:t>
                </a:r>
                <a:r>
                  <a:rPr lang="en-US" sz="2400" b="1" i="1" dirty="0">
                    <a:highlight>
                      <a:srgbClr val="FFFF99"/>
                    </a:highlight>
                  </a:rPr>
                  <a:t>channel coherence time T</a:t>
                </a:r>
                <a:r>
                  <a:rPr lang="en-US" sz="2400" b="1" i="1" baseline="-25000" dirty="0">
                    <a:highlight>
                      <a:srgbClr val="FFFF99"/>
                    </a:highlight>
                  </a:rPr>
                  <a:t>c</a:t>
                </a:r>
              </a:p>
              <a:p>
                <a:pPr lvl="2"/>
                <a:endParaRPr lang="en-US" sz="2400" dirty="0"/>
              </a:p>
              <a:p>
                <a:pPr lvl="2"/>
                <a:r>
                  <a:rPr lang="en-US" sz="2000" dirty="0"/>
                  <a:t>Walking speed (2 mph) @ 2.4 GHz: ≈ 15 milliseconds</a:t>
                </a:r>
              </a:p>
              <a:p>
                <a:pPr lvl="2"/>
                <a:r>
                  <a:rPr lang="en-US" sz="2000" dirty="0"/>
                  <a:t>Driving speed (20 mph) @ 1.9 GHz: ≈ 2.5 milliseconds</a:t>
                </a:r>
              </a:p>
              <a:p>
                <a:pPr lvl="2"/>
                <a:r>
                  <a:rPr lang="en-US" sz="2000" dirty="0"/>
                  <a:t>Train/freeway speed (75 mph) @ 1.9 GHz: &lt; 1 millisecond</a:t>
                </a:r>
              </a:p>
              <a:p>
                <a:pPr lvl="2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267" r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Coherence Time</a:t>
            </a:r>
          </a:p>
        </p:txBody>
      </p:sp>
    </p:spTree>
    <p:extLst>
      <p:ext uri="{BB962C8B-B14F-4D97-AF65-F5344CB8AC3E}">
        <p14:creationId xmlns:p14="http://schemas.microsoft.com/office/powerpoint/2010/main" val="1241863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Another perspective: Doppler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17904"/>
                <a:ext cx="7839456" cy="4287218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400" dirty="0"/>
                  <a:t>Movement by the transmitter, receiver, or objects in the environment creates a </a:t>
                </a:r>
                <a:r>
                  <a:rPr lang="en-US" altLang="zh-CN" sz="2400" b="1" i="1" dirty="0"/>
                  <a:t>Doppler</a:t>
                </a:r>
                <a:r>
                  <a:rPr lang="zh-CN" altLang="en-US" sz="2400" b="1" i="1" dirty="0"/>
                  <a:t> </a:t>
                </a:r>
                <a:r>
                  <a:rPr lang="en-US" altLang="zh-CN" sz="2400" b="1" i="1" dirty="0"/>
                  <a:t>S</a:t>
                </a:r>
                <a:r>
                  <a:rPr lang="en-US" altLang="en-US" sz="2400" b="1" i="1" dirty="0"/>
                  <a:t>hift</a:t>
                </a:r>
              </a:p>
              <a:p>
                <a:endParaRPr lang="en-US" alt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198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17904"/>
                <a:ext cx="7839456" cy="4287218"/>
              </a:xfrm>
              <a:blipFill>
                <a:blip r:embed="rId3"/>
                <a:stretch>
                  <a:fillRect l="-1945" t="-3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707" y="3090788"/>
            <a:ext cx="5909414" cy="32551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206D82-C0F9-4943-95F3-027ED72B6555}"/>
              </a:ext>
            </a:extLst>
          </p:cNvPr>
          <p:cNvSpPr txBox="1"/>
          <p:nvPr/>
        </p:nvSpPr>
        <p:spPr>
          <a:xfrm>
            <a:off x="4591018" y="4047461"/>
            <a:ext cx="649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v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06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4231" y="4050070"/>
                <a:ext cx="8759479" cy="242763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b="1" i="1" dirty="0">
                    <a:solidFill>
                      <a:srgbClr val="0070C0"/>
                    </a:solidFill>
                  </a:rPr>
                  <a:t>Doppler Shift of a path</a:t>
                </a:r>
                <a:r>
                  <a:rPr lang="en-US" sz="2400" b="1" i="1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∙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𝑟𝑎𝑑𝑖𝑎𝑙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4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radial</a:t>
                </a:r>
                <a:r>
                  <a:rPr lang="en-US" sz="2400" dirty="0"/>
                  <a:t> is the </a:t>
                </a:r>
                <a:r>
                  <a:rPr lang="en-US" sz="2400" b="1" dirty="0"/>
                  <a:t>radial</a:t>
                </a:r>
                <a:r>
                  <a:rPr lang="en-US" sz="2400" dirty="0"/>
                  <a:t> component of the receiver’s velocity vector </a:t>
                </a:r>
                <a:r>
                  <a:rPr lang="en-US" sz="2400" b="1" dirty="0"/>
                  <a:t>along the path</a:t>
                </a:r>
              </a:p>
              <a:p>
                <a:pPr lvl="2"/>
                <a:r>
                  <a:rPr lang="en-US" sz="2400" b="1" dirty="0">
                    <a:highlight>
                      <a:srgbClr val="FFFF99"/>
                    </a:highlight>
                  </a:rPr>
                  <a:t>Positive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highlight>
                          <a:srgbClr val="FFFF99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1" i="1" smtClean="0">
                        <a:highlight>
                          <a:srgbClr val="FFFF99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with</a:t>
                </a:r>
                <a:r>
                  <a:rPr lang="en-US" sz="2400" b="1" dirty="0"/>
                  <a:t> </a:t>
                </a:r>
                <a:r>
                  <a:rPr lang="en-US" sz="2400" b="1" dirty="0">
                    <a:highlight>
                      <a:srgbClr val="FFFF99"/>
                    </a:highlight>
                  </a:rPr>
                  <a:t>decreasing</a:t>
                </a:r>
                <a:r>
                  <a:rPr lang="en-US" sz="2400" b="1" dirty="0"/>
                  <a:t> path length</a:t>
                </a:r>
                <a:r>
                  <a:rPr lang="en-US" sz="2400" dirty="0"/>
                  <a:t>, </a:t>
                </a:r>
                <a:r>
                  <a:rPr lang="en-US" sz="2400" b="1" dirty="0">
                    <a:highlight>
                      <a:srgbClr val="FFFF99"/>
                    </a:highlight>
                  </a:rPr>
                  <a:t>negative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highlight>
                          <a:srgbClr val="FFFF99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1" i="1" smtClean="0">
                        <a:highlight>
                          <a:srgbClr val="FFFF99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b="1" dirty="0"/>
                  <a:t> with </a:t>
                </a:r>
                <a:r>
                  <a:rPr lang="en-US" sz="2400" b="1" dirty="0">
                    <a:highlight>
                      <a:srgbClr val="FFFF99"/>
                    </a:highlight>
                  </a:rPr>
                  <a:t>increasing</a:t>
                </a:r>
                <a:r>
                  <a:rPr lang="en-US" sz="2400" dirty="0"/>
                  <a:t> path length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Suppose </a:t>
                </a:r>
                <a:r>
                  <a:rPr lang="en-US" sz="2400" i="1" dirty="0"/>
                  <a:t>v</a:t>
                </a:r>
                <a:r>
                  <a:rPr lang="en-US" sz="2400" dirty="0"/>
                  <a:t> = 60 km/h, </a:t>
                </a:r>
                <a:r>
                  <a:rPr lang="en-US" sz="2400" i="1" dirty="0"/>
                  <a:t>f</a:t>
                </a:r>
                <a:r>
                  <a:rPr lang="en-US" sz="2400" i="1" baseline="-25000" dirty="0"/>
                  <a:t>c</a:t>
                </a:r>
                <a:r>
                  <a:rPr lang="en-US" sz="2400" dirty="0"/>
                  <a:t> = 900 MHz</a:t>
                </a:r>
              </a:p>
              <a:p>
                <a:pPr lvl="1"/>
                <a:r>
                  <a:rPr lang="en-US" sz="2400" dirty="0"/>
                  <a:t>Direct path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=−50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sz="2400" dirty="0"/>
                  <a:t>, reflection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=+50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231" y="4050070"/>
                <a:ext cx="8759479" cy="2427635"/>
              </a:xfrm>
              <a:blipFill>
                <a:blip r:embed="rId3"/>
                <a:stretch>
                  <a:fillRect l="-1449" t="-4167" r="-2029" b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Stationary transmitter, moving receiver:</a:t>
            </a:r>
            <a:br>
              <a:rPr lang="en-US" sz="3200" dirty="0"/>
            </a:br>
            <a:r>
              <a:rPr lang="en-US" sz="3200" dirty="0"/>
              <a:t>From a Doppler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24790" y="1775875"/>
            <a:ext cx="6211977" cy="2131163"/>
            <a:chOff x="1530558" y="1388441"/>
            <a:chExt cx="6223481" cy="21351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900" r="1435"/>
            <a:stretch/>
          </p:blipFill>
          <p:spPr>
            <a:xfrm>
              <a:off x="1530558" y="1388441"/>
              <a:ext cx="6223481" cy="213511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32284" y="1694732"/>
              <a:ext cx="1136851" cy="706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96" dirty="0">
                  <a:latin typeface="Times New Roman"/>
                  <a:cs typeface="Times New Roman"/>
                </a:rPr>
                <a:t>Receiver</a:t>
              </a:r>
            </a:p>
            <a:p>
              <a:pPr algn="ctr"/>
              <a:r>
                <a:rPr lang="en-US" sz="1996" dirty="0">
                  <a:latin typeface="Times New Roman"/>
                  <a:cs typeface="Times New Roman"/>
                </a:rPr>
                <a:t>antenna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2022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4231" y="1502230"/>
                <a:ext cx="8759479" cy="209457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b="1" i="1" dirty="0">
                    <a:solidFill>
                      <a:srgbClr val="0070C0"/>
                    </a:solidFill>
                  </a:rPr>
                  <a:t>Channel Doppler Spread D</a:t>
                </a:r>
                <a:r>
                  <a:rPr lang="en-US" sz="2000" b="1" i="1" baseline="-25000" dirty="0">
                    <a:solidFill>
                      <a:srgbClr val="0070C0"/>
                    </a:solidFill>
                  </a:rPr>
                  <a:t>s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:</a:t>
                </a:r>
                <a:r>
                  <a:rPr lang="en-US" sz="2000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maximum path Doppler shift, minus minimum path Doppler shift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Suppose </a:t>
                </a:r>
                <a:r>
                  <a:rPr lang="en-US" sz="2000" i="1" dirty="0"/>
                  <a:t>v</a:t>
                </a:r>
                <a:r>
                  <a:rPr lang="en-US" sz="2000" dirty="0"/>
                  <a:t> = 60 km/h, </a:t>
                </a:r>
                <a:r>
                  <a:rPr lang="en-US" sz="2000" i="1" dirty="0"/>
                  <a:t>f</a:t>
                </a:r>
                <a:r>
                  <a:rPr lang="en-US" sz="2000" i="1" baseline="-25000" dirty="0"/>
                  <a:t>c</a:t>
                </a:r>
                <a:r>
                  <a:rPr lang="en-US" sz="2000" dirty="0"/>
                  <a:t> = 900 MHz</a:t>
                </a:r>
              </a:p>
              <a:p>
                <a:pPr lvl="1"/>
                <a:r>
                  <a:rPr lang="en-US" sz="2000" dirty="0"/>
                  <a:t>Direct path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=−50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sz="2000" dirty="0"/>
                  <a:t>, reflection path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=+50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Doppler Spread: </a:t>
                </a:r>
                <a:r>
                  <a:rPr lang="en-US" sz="2000" b="1" dirty="0"/>
                  <a:t>100 Hz</a:t>
                </a:r>
              </a:p>
              <a:p>
                <a:endParaRPr lang="en-US" sz="2000" b="1" dirty="0"/>
              </a:p>
              <a:p>
                <a:r>
                  <a:rPr lang="en-US" sz="2000" dirty="0"/>
                  <a:t>Results in sinusoidal “envelope” at frequency </a:t>
                </a:r>
                <a:r>
                  <a:rPr lang="en-US" sz="2000" i="1" dirty="0"/>
                  <a:t>D</a:t>
                </a:r>
                <a:r>
                  <a:rPr lang="en-US" sz="2000" i="1" baseline="-25000" dirty="0"/>
                  <a:t>s</a:t>
                </a:r>
                <a:r>
                  <a:rPr lang="en-US" sz="2000" dirty="0"/>
                  <a:t> / 2: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231" y="1502230"/>
                <a:ext cx="8759479" cy="2094577"/>
              </a:xfrm>
              <a:blipFill>
                <a:blip r:embed="rId3"/>
                <a:stretch>
                  <a:fillRect l="-1159" t="-5422" r="-435" b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Stationary transmitter, moving receiver:</a:t>
            </a:r>
            <a:br>
              <a:rPr lang="en-US" sz="3200" dirty="0"/>
            </a:br>
            <a:r>
              <a:rPr lang="en-US" sz="3200" dirty="0"/>
              <a:t>From a Doppler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101606" y="4688390"/>
            <a:ext cx="3812104" cy="1307831"/>
            <a:chOff x="1530558" y="1388441"/>
            <a:chExt cx="6223481" cy="21351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900" r="1435"/>
            <a:stretch/>
          </p:blipFill>
          <p:spPr>
            <a:xfrm>
              <a:off x="1530558" y="1388441"/>
              <a:ext cx="6223481" cy="213511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59131" y="1541330"/>
              <a:ext cx="1240979" cy="753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Times New Roman"/>
                  <a:cs typeface="Times New Roman"/>
                </a:rPr>
                <a:t>Receiver</a:t>
              </a:r>
            </a:p>
            <a:p>
              <a:pPr algn="ctr"/>
              <a:r>
                <a:rPr lang="en-US" sz="1200" dirty="0">
                  <a:latin typeface="Times New Roman"/>
                  <a:cs typeface="Times New Roman"/>
                </a:rPr>
                <a:t>antenna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46751A7-D45A-C745-AC95-CC8D6B981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72" y="4025051"/>
            <a:ext cx="3951767" cy="2634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159529-1A0B-0047-8BFC-679EA19C4921}"/>
              </a:ext>
            </a:extLst>
          </p:cNvPr>
          <p:cNvSpPr txBox="1"/>
          <p:nvPr/>
        </p:nvSpPr>
        <p:spPr>
          <a:xfrm>
            <a:off x="839972" y="3776315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" pitchFamily="2" charset="0"/>
                <a:ea typeface="Arial" charset="0"/>
                <a:cs typeface="Arial" charset="0"/>
              </a:rPr>
              <a:t>Received signal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B06723-5F96-8042-A23D-CA8F46E7D04B}"/>
              </a:ext>
            </a:extLst>
          </p:cNvPr>
          <p:cNvCxnSpPr>
            <a:cxnSpLocks/>
          </p:cNvCxnSpPr>
          <p:nvPr/>
        </p:nvCxnSpPr>
        <p:spPr>
          <a:xfrm>
            <a:off x="3225209" y="4152551"/>
            <a:ext cx="581247" cy="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862D60-9189-784A-B1D8-BA07F3A0D8D6}"/>
              </a:ext>
            </a:extLst>
          </p:cNvPr>
          <p:cNvCxnSpPr>
            <a:cxnSpLocks/>
          </p:cNvCxnSpPr>
          <p:nvPr/>
        </p:nvCxnSpPr>
        <p:spPr>
          <a:xfrm flipV="1">
            <a:off x="3225209" y="4025051"/>
            <a:ext cx="0" cy="2474986"/>
          </a:xfrm>
          <a:prstGeom prst="line">
            <a:avLst/>
          </a:prstGeom>
          <a:ln w="12700">
            <a:prstDash val="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88310F-1F00-7C4E-93C5-27D9A223899C}"/>
              </a:ext>
            </a:extLst>
          </p:cNvPr>
          <p:cNvCxnSpPr>
            <a:cxnSpLocks/>
          </p:cNvCxnSpPr>
          <p:nvPr/>
        </p:nvCxnSpPr>
        <p:spPr>
          <a:xfrm flipV="1">
            <a:off x="3806456" y="4025051"/>
            <a:ext cx="0" cy="2474986"/>
          </a:xfrm>
          <a:prstGeom prst="line">
            <a:avLst/>
          </a:prstGeom>
          <a:ln w="12700">
            <a:prstDash val="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5D84266-F301-DB4F-AAE1-2B322769B24D}"/>
              </a:ext>
            </a:extLst>
          </p:cNvPr>
          <p:cNvSpPr txBox="1"/>
          <p:nvPr/>
        </p:nvSpPr>
        <p:spPr>
          <a:xfrm>
            <a:off x="3276023" y="3914814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latin typeface="Times" pitchFamily="2" charset="0"/>
                <a:ea typeface="Arial" charset="0"/>
                <a:cs typeface="Arial" charset="0"/>
              </a:rPr>
              <a:t>5 ms</a:t>
            </a:r>
          </a:p>
        </p:txBody>
      </p:sp>
    </p:spTree>
    <p:extLst>
      <p:ext uri="{BB962C8B-B14F-4D97-AF65-F5344CB8AC3E}">
        <p14:creationId xmlns:p14="http://schemas.microsoft.com/office/powerpoint/2010/main" val="2840130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4231" y="1502230"/>
                <a:ext cx="8759479" cy="496236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Sinusoidal “envelope” at frequency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: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Transition from 0 to peak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So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qualitatively significant </a:t>
                </a:r>
                <a:r>
                  <a:rPr lang="en-US" sz="2000" dirty="0"/>
                  <a:t>change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lvl="2"/>
                <a:r>
                  <a:rPr lang="en-US" sz="2000" dirty="0"/>
                  <a:t>Alternate definition of </a:t>
                </a:r>
                <a:r>
                  <a:rPr lang="en-US" sz="2000" b="1" i="1" dirty="0">
                    <a:highlight>
                      <a:srgbClr val="FFFF99"/>
                    </a:highlight>
                  </a:rPr>
                  <a:t>channel coherence time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231" y="1502230"/>
                <a:ext cx="8759479" cy="4962365"/>
              </a:xfrm>
              <a:blipFill>
                <a:blip r:embed="rId3"/>
                <a:stretch>
                  <a:fillRect l="-1304" t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Channel Coherence Time:</a:t>
            </a:r>
            <a:br>
              <a:rPr lang="en-US" sz="3200" dirty="0"/>
            </a:br>
            <a:r>
              <a:rPr lang="en-US" sz="3200" dirty="0"/>
              <a:t>From a Doppler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666D0E-0333-4D4B-A24A-EEE62DCF79BF}"/>
              </a:ext>
            </a:extLst>
          </p:cNvPr>
          <p:cNvGrpSpPr/>
          <p:nvPr/>
        </p:nvGrpSpPr>
        <p:grpSpPr>
          <a:xfrm>
            <a:off x="2558016" y="1930435"/>
            <a:ext cx="3951767" cy="2963174"/>
            <a:chOff x="839972" y="3696388"/>
            <a:chExt cx="3951767" cy="29631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6751A7-D45A-C745-AC95-CC8D6B981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972" y="4025051"/>
              <a:ext cx="3951767" cy="263451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159529-1A0B-0047-8BFC-679EA19C4921}"/>
                </a:ext>
              </a:extLst>
            </p:cNvPr>
            <p:cNvSpPr txBox="1"/>
            <p:nvPr/>
          </p:nvSpPr>
          <p:spPr>
            <a:xfrm>
              <a:off x="839972" y="3776315"/>
              <a:ext cx="11993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" pitchFamily="2" charset="0"/>
                  <a:ea typeface="Arial" charset="0"/>
                  <a:cs typeface="Arial" charset="0"/>
                </a:rPr>
                <a:t>Received signal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5B06723-5F96-8042-A23D-CA8F46E7D04B}"/>
                </a:ext>
              </a:extLst>
            </p:cNvPr>
            <p:cNvCxnSpPr>
              <a:cxnSpLocks/>
            </p:cNvCxnSpPr>
            <p:nvPr/>
          </p:nvCxnSpPr>
          <p:spPr>
            <a:xfrm>
              <a:off x="3225209" y="4152551"/>
              <a:ext cx="581247" cy="0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862D60-9189-784A-B1D8-BA07F3A0D8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5209" y="4025051"/>
              <a:ext cx="0" cy="2474986"/>
            </a:xfrm>
            <a:prstGeom prst="line">
              <a:avLst/>
            </a:prstGeom>
            <a:ln w="12700">
              <a:prstDash val="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A88310F-1F00-7C4E-93C5-27D9A22389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6456" y="4025051"/>
              <a:ext cx="0" cy="2474986"/>
            </a:xfrm>
            <a:prstGeom prst="line">
              <a:avLst/>
            </a:prstGeom>
            <a:ln w="12700">
              <a:prstDash val="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5D84266-F301-DB4F-AAE1-2B322769B24D}"/>
                    </a:ext>
                  </a:extLst>
                </p:cNvPr>
                <p:cNvSpPr txBox="1"/>
                <p:nvPr/>
              </p:nvSpPr>
              <p:spPr>
                <a:xfrm>
                  <a:off x="3363085" y="3696388"/>
                  <a:ext cx="383117" cy="4368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200" b="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2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b="0" dirty="0">
                    <a:latin typeface="Times" pitchFamily="2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5D84266-F301-DB4F-AAE1-2B322769B2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3696388"/>
                  <a:ext cx="383117" cy="4368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370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C11B85-1E6F-154D-8B98-56904702A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i="1" dirty="0"/>
              <a:t>channel model</a:t>
            </a:r>
            <a:r>
              <a:rPr lang="en-US" sz="2400" dirty="0"/>
              <a:t> describes </a:t>
            </a:r>
            <a:r>
              <a:rPr lang="en-US" sz="2400" b="1" dirty="0">
                <a:highlight>
                  <a:srgbClr val="FFFF00"/>
                </a:highlight>
              </a:rPr>
              <a:t>what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b="1" dirty="0">
                <a:highlight>
                  <a:srgbClr val="FFFF00"/>
                </a:highlight>
              </a:rPr>
              <a:t>happens</a:t>
            </a:r>
          </a:p>
          <a:p>
            <a:pPr lvl="1"/>
            <a:r>
              <a:rPr lang="en-US" sz="2400" dirty="0"/>
              <a:t>Gives channel output power for a particular input power</a:t>
            </a:r>
          </a:p>
          <a:p>
            <a:pPr lvl="1"/>
            <a:r>
              <a:rPr lang="en-US" sz="2400" dirty="0"/>
              <a:t>“Black Box” – no explanation of mechanism</a:t>
            </a:r>
          </a:p>
          <a:p>
            <a:pPr lvl="1"/>
            <a:r>
              <a:rPr lang="en-US" sz="2400" dirty="0"/>
              <a:t>Requires appropriate statistical parameters (</a:t>
            </a:r>
            <a:r>
              <a:rPr lang="en-US" sz="2400" i="1" dirty="0"/>
              <a:t>e.g.</a:t>
            </a:r>
            <a:r>
              <a:rPr lang="en-US" sz="2400" dirty="0"/>
              <a:t> loss, fading)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 </a:t>
            </a:r>
            <a:r>
              <a:rPr lang="en-US" sz="2400" b="1" i="1" dirty="0"/>
              <a:t>propagation model</a:t>
            </a:r>
            <a:r>
              <a:rPr lang="en-US" sz="2400" dirty="0"/>
              <a:t> describes </a:t>
            </a:r>
            <a:r>
              <a:rPr lang="en-US" sz="2400" b="1" dirty="0">
                <a:highlight>
                  <a:srgbClr val="FFFF00"/>
                </a:highlight>
              </a:rPr>
              <a:t>how it happens</a:t>
            </a:r>
          </a:p>
          <a:p>
            <a:pPr lvl="1"/>
            <a:r>
              <a:rPr lang="en-US" sz="2400" dirty="0"/>
              <a:t>How signal gets from transmitter to receiver</a:t>
            </a:r>
          </a:p>
          <a:p>
            <a:pPr lvl="1"/>
            <a:r>
              <a:rPr lang="en-US" sz="2400" dirty="0"/>
              <a:t>How energy is redistributed in time and frequency</a:t>
            </a:r>
          </a:p>
          <a:p>
            <a:pPr lvl="1"/>
            <a:r>
              <a:rPr lang="en-US" sz="2400" dirty="0"/>
              <a:t>Can </a:t>
            </a:r>
            <a:r>
              <a:rPr lang="en-US" sz="2400" b="1" dirty="0">
                <a:solidFill>
                  <a:srgbClr val="009900"/>
                </a:solidFill>
              </a:rPr>
              <a:t>inform</a:t>
            </a:r>
            <a:r>
              <a:rPr lang="en-US" sz="2400" dirty="0"/>
              <a:t> </a:t>
            </a:r>
            <a:r>
              <a:rPr lang="en-US" sz="2400" b="1" dirty="0"/>
              <a:t>channel model </a:t>
            </a:r>
            <a:r>
              <a:rPr lang="en-US" sz="2400" dirty="0"/>
              <a:t>parameters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AD3FAF-F887-4844-89C6-68EA4230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6E3025-DEC1-C046-B2F2-05496C1E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and Propagation Models</a:t>
            </a:r>
          </a:p>
        </p:txBody>
      </p:sp>
    </p:spTree>
    <p:extLst>
      <p:ext uri="{BB962C8B-B14F-4D97-AF65-F5344CB8AC3E}">
        <p14:creationId xmlns:p14="http://schemas.microsoft.com/office/powerpoint/2010/main" val="37178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does the channel look like in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776412" y="2660912"/>
            <a:ext cx="1530519" cy="851650"/>
            <a:chOff x="5568719" y="2733540"/>
            <a:chExt cx="1533353" cy="853227"/>
          </a:xfrm>
        </p:grpSpPr>
        <p:sp>
          <p:nvSpPr>
            <p:cNvPr id="6" name="Rectangle 5"/>
            <p:cNvSpPr/>
            <p:nvPr/>
          </p:nvSpPr>
          <p:spPr>
            <a:xfrm>
              <a:off x="5818477" y="3181083"/>
              <a:ext cx="1283595" cy="4056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Receiver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568719" y="2733540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49055" y="2660911"/>
            <a:ext cx="2051773" cy="854951"/>
            <a:chOff x="1468191" y="2730233"/>
            <a:chExt cx="2055573" cy="856534"/>
          </a:xfrm>
        </p:grpSpPr>
        <p:sp>
          <p:nvSpPr>
            <p:cNvPr id="9" name="Rectangle 8"/>
            <p:cNvSpPr/>
            <p:nvPr/>
          </p:nvSpPr>
          <p:spPr>
            <a:xfrm>
              <a:off x="1468191" y="3181083"/>
              <a:ext cx="1809482" cy="405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Transmitter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flipH="1">
              <a:off x="3277672" y="2730233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3300828" y="3162348"/>
            <a:ext cx="2475584" cy="0"/>
          </a:xfrm>
          <a:prstGeom prst="straightConnector1">
            <a:avLst/>
          </a:prstGeom>
          <a:ln>
            <a:prstDash val="sysDash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14268" y="3162297"/>
            <a:ext cx="1338829" cy="52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5" b="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sz="2795" b="0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sz="2795" b="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,d</a:t>
            </a:r>
            <a:r>
              <a:rPr lang="en-US" sz="2795" b="0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sz="2795" b="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,τ</a:t>
            </a:r>
            <a:r>
              <a:rPr lang="en-US" sz="2795" b="0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29702" y="1642951"/>
            <a:ext cx="1329547" cy="2408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5108" y="1622680"/>
            <a:ext cx="1338829" cy="52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5" b="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sz="2795" b="0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 sz="2795" b="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,d</a:t>
            </a:r>
            <a:r>
              <a:rPr lang="en-US" sz="2795" b="0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 sz="2795" b="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,τ</a:t>
            </a:r>
            <a:r>
              <a:rPr lang="en-US" sz="2795" b="0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625201" y="5622697"/>
            <a:ext cx="2810666" cy="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625200" y="4266309"/>
            <a:ext cx="0" cy="1356388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51871" y="4239171"/>
            <a:ext cx="2373330" cy="70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6" b="0" dirty="0">
                <a:latin typeface="Arial Regular"/>
                <a:ea typeface="Corbel" charset="0"/>
                <a:cs typeface="Corbel" charset="0"/>
              </a:rPr>
              <a:t>Channel impulse response </a:t>
            </a:r>
            <a:r>
              <a:rPr lang="en-US" sz="1996" b="0" i="1" dirty="0">
                <a:latin typeface="Arial Regular"/>
                <a:ea typeface="Corbel" charset="0"/>
                <a:cs typeface="Corbel" charset="0"/>
              </a:rPr>
              <a:t>h</a:t>
            </a:r>
            <a:r>
              <a:rPr lang="en-US" sz="1996" b="0" dirty="0">
                <a:latin typeface="Arial Regular"/>
                <a:ea typeface="Corbel" charset="0"/>
                <a:cs typeface="Corbel" charset="0"/>
              </a:rPr>
              <a:t>(</a:t>
            </a:r>
            <a:r>
              <a:rPr lang="en-US" sz="1996" b="0" i="1" dirty="0">
                <a:latin typeface="Arial Regular"/>
                <a:ea typeface="Corbel" charset="0"/>
                <a:cs typeface="Corbel" charset="0"/>
              </a:rPr>
              <a:t>t</a:t>
            </a:r>
            <a:r>
              <a:rPr lang="en-US" sz="1996" b="0" dirty="0">
                <a:latin typeface="Arial Regular"/>
                <a:ea typeface="Corbel" charset="0"/>
                <a:cs typeface="Corbel" charset="0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0967" y="5659438"/>
            <a:ext cx="255198" cy="399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 b="0" dirty="0">
                <a:latin typeface="Arial Regular"/>
                <a:ea typeface="Corbel" charset="0"/>
                <a:cs typeface="Corbel" charset="0"/>
              </a:rPr>
              <a:t>t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843121" y="4238850"/>
            <a:ext cx="421910" cy="1837392"/>
            <a:chOff x="3848120" y="4246699"/>
            <a:chExt cx="422691" cy="1840795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4059465" y="4801259"/>
              <a:ext cx="0" cy="83185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867746" y="5688026"/>
              <a:ext cx="383438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b="0" dirty="0">
                  <a:solidFill>
                    <a:srgbClr val="FF0000"/>
                  </a:solidFill>
                  <a:latin typeface="Arial Regular"/>
                  <a:ea typeface="Corbel" charset="0"/>
                  <a:cs typeface="Corbel" charset="0"/>
                </a:rPr>
                <a:t>τ</a:t>
              </a:r>
              <a:r>
                <a:rPr lang="en-US" sz="1996" b="0" baseline="-25000" dirty="0">
                  <a:solidFill>
                    <a:srgbClr val="FF0000"/>
                  </a:solidFill>
                  <a:latin typeface="Arial Regular"/>
                  <a:ea typeface="Corbel" charset="0"/>
                  <a:cs typeface="Corbel" charset="0"/>
                </a:rPr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48120" y="4246699"/>
              <a:ext cx="422691" cy="400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b="0" dirty="0">
                  <a:solidFill>
                    <a:srgbClr val="FF0000"/>
                  </a:solidFill>
                  <a:latin typeface="Arial Regular"/>
                  <a:ea typeface="Corbel" charset="0"/>
                  <a:cs typeface="Corbel" charset="0"/>
                </a:rPr>
                <a:t>a</a:t>
              </a:r>
              <a:r>
                <a:rPr lang="en-US" sz="1996" b="0" baseline="-25000" dirty="0">
                  <a:solidFill>
                    <a:srgbClr val="FF0000"/>
                  </a:solidFill>
                  <a:latin typeface="Arial Regular"/>
                  <a:ea typeface="Corbel" charset="0"/>
                  <a:cs typeface="Corbel" charset="0"/>
                </a:rPr>
                <a:t>1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02747" y="3446031"/>
            <a:ext cx="421910" cy="399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 b="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sz="1996" b="0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530296" y="4485676"/>
            <a:ext cx="421910" cy="1590566"/>
            <a:chOff x="4536566" y="4493983"/>
            <a:chExt cx="422691" cy="1593511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4725469" y="5036209"/>
              <a:ext cx="0" cy="596900"/>
            </a:xfrm>
            <a:prstGeom prst="line">
              <a:avLst/>
            </a:prstGeom>
            <a:ln>
              <a:solidFill>
                <a:schemeClr val="tx2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539361" y="5688026"/>
              <a:ext cx="383438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b="0" dirty="0">
                  <a:solidFill>
                    <a:schemeClr val="tx2"/>
                  </a:solidFill>
                  <a:latin typeface="Arial Regular"/>
                  <a:ea typeface="Corbel" charset="0"/>
                  <a:cs typeface="Corbel" charset="0"/>
                </a:rPr>
                <a:t>τ</a:t>
              </a:r>
              <a:r>
                <a:rPr lang="en-US" sz="1996" b="0" baseline="-25000" dirty="0">
                  <a:solidFill>
                    <a:schemeClr val="tx2"/>
                  </a:solidFill>
                  <a:latin typeface="Arial Regular"/>
                  <a:ea typeface="Corbel" charset="0"/>
                  <a:cs typeface="Corbel" charset="0"/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36566" y="4493983"/>
              <a:ext cx="422691" cy="400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b="0" dirty="0">
                  <a:solidFill>
                    <a:schemeClr val="tx2"/>
                  </a:solidFill>
                  <a:latin typeface="Arial Regular"/>
                  <a:ea typeface="Corbel" charset="0"/>
                  <a:cs typeface="Corbel" charset="0"/>
                </a:rPr>
                <a:t>a</a:t>
              </a:r>
              <a:r>
                <a:rPr lang="en-US" sz="1996" b="0" baseline="-25000" dirty="0">
                  <a:solidFill>
                    <a:schemeClr val="tx2"/>
                  </a:solidFill>
                  <a:latin typeface="Arial Regular"/>
                  <a:ea typeface="Corbel" charset="0"/>
                  <a:cs typeface="Corbel" charset="0"/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54074" y="5084717"/>
            <a:ext cx="2778714" cy="399468"/>
            <a:chOff x="3734492" y="5741169"/>
            <a:chExt cx="2783860" cy="400207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3734492" y="5981700"/>
              <a:ext cx="666004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505555" y="5741169"/>
              <a:ext cx="2012797" cy="400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b="0" dirty="0">
                  <a:solidFill>
                    <a:schemeClr val="accent6">
                      <a:lumMod val="75000"/>
                    </a:schemeClr>
                  </a:solidFill>
                  <a:latin typeface="Arial Regular"/>
                  <a:ea typeface="Corbel" charset="0"/>
                  <a:cs typeface="Corbel" charset="0"/>
                </a:rPr>
                <a:t>Delay spread T</a:t>
              </a:r>
              <a:r>
                <a:rPr lang="en-US" sz="1996" b="0" baseline="-25000" dirty="0">
                  <a:solidFill>
                    <a:schemeClr val="accent6">
                      <a:lumMod val="75000"/>
                    </a:schemeClr>
                  </a:solidFill>
                  <a:latin typeface="Arial Regular"/>
                  <a:ea typeface="Corbel" charset="0"/>
                  <a:cs typeface="Corbel" charset="0"/>
                </a:rPr>
                <a:t>d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3263303" y="2622209"/>
            <a:ext cx="127650" cy="12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63303" y="2619809"/>
            <a:ext cx="127650" cy="12765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045 0 " pathEditMode="relative" ptsTypes="AA"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7 C 0.03641 -0.05545 0.0723 -0.11136 0.11668 -0.1116 C 0.16106 -0.11206 0.21394 -0.0566 0.26682 -0.00138 " pathEditMode="relative" ptsTypes="A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413625"/>
                <a:ext cx="8632825" cy="16724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b="1" dirty="0">
                    <a:highlight>
                      <a:srgbClr val="FFFF99"/>
                    </a:highlight>
                    <a:latin typeface="Arial Regular"/>
                    <a:cs typeface="Calibri" pitchFamily="34" charset="0"/>
                  </a:rPr>
                  <a:t>Power</a:t>
                </a:r>
                <a:r>
                  <a:rPr lang="en-GB" dirty="0">
                    <a:latin typeface="Arial Regular"/>
                    <a:cs typeface="Calibri" pitchFamily="34" charset="0"/>
                  </a:rPr>
                  <a:t> received via the path with </a:t>
                </a:r>
                <a:r>
                  <a:rPr lang="en-GB" b="1" dirty="0">
                    <a:highlight>
                      <a:srgbClr val="FFFF99"/>
                    </a:highlight>
                    <a:latin typeface="Arial Regular"/>
                    <a:cs typeface="Calibri" pitchFamily="34" charset="0"/>
                  </a:rPr>
                  <a:t>excess time delay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highlight>
                              <a:srgbClr val="FFFF99"/>
                            </a:highlight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highlight>
                              <a:srgbClr val="FFFF99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𝝉</m:t>
                        </m:r>
                      </m:e>
                      <m:sub>
                        <m:r>
                          <a:rPr lang="en-US" b="1" i="1" smtClean="0">
                            <a:highlight>
                              <a:srgbClr val="FFFF99"/>
                            </a:highlight>
                            <a:latin typeface="Cambria Math" panose="02040503050406030204" pitchFamily="18" charset="0"/>
                            <a:cs typeface="Calibri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b="1" dirty="0">
                    <a:latin typeface="Arial Regular"/>
                    <a:cs typeface="Calibri" pitchFamily="34" charset="0"/>
                  </a:rPr>
                  <a:t> </a:t>
                </a:r>
                <a:r>
                  <a:rPr lang="en-GB" dirty="0">
                    <a:latin typeface="Arial Regular"/>
                    <a:cs typeface="Calibri" pitchFamily="34" charset="0"/>
                  </a:rPr>
                  <a:t>is the value (height) of the discrete PDP component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highlight>
                              <a:srgbClr val="FFFF99"/>
                            </a:highlight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GB" b="1" i="1">
                            <a:highlight>
                              <a:srgbClr val="FFFF99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𝝉</m:t>
                        </m:r>
                      </m:e>
                      <m:sub>
                        <m:r>
                          <a:rPr lang="en-US" b="1" i="1">
                            <a:highlight>
                              <a:srgbClr val="FFFF99"/>
                            </a:highlight>
                            <a:latin typeface="Cambria Math" panose="02040503050406030204" pitchFamily="18" charset="0"/>
                            <a:cs typeface="Calibri" pitchFamily="34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b="1" baseline="-25000" dirty="0">
                  <a:latin typeface="Arial Regular"/>
                  <a:cs typeface="Calibri" pitchFamily="34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GB" i="1" dirty="0"/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GB" i="1" dirty="0">
                    <a:latin typeface="Times New Roman" pitchFamily="18" charset="0"/>
                  </a:rPr>
                  <a:t>P</a:t>
                </a:r>
                <a:r>
                  <a:rPr lang="en-GB" dirty="0">
                    <a:latin typeface="Times New Roman" pitchFamily="18" charset="0"/>
                  </a:rPr>
                  <a:t>(</a:t>
                </a:r>
                <a:r>
                  <a:rPr lang="el-GR" i="1" dirty="0"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en-GB" dirty="0">
                    <a:latin typeface="Times New Roman" pitchFamily="18" charset="0"/>
                  </a:rPr>
                  <a:t>) </a:t>
                </a:r>
                <a:r>
                  <a:rPr lang="en-GB" dirty="0">
                    <a:latin typeface="Times New Roman" pitchFamily="18" charset="0"/>
                    <a:sym typeface="Symbol" pitchFamily="18" charset="2"/>
                  </a:rPr>
                  <a:t>corresponds to </a:t>
                </a:r>
                <a:r>
                  <a:rPr lang="en-GB" dirty="0">
                    <a:latin typeface="Times New Roman" pitchFamily="18" charset="0"/>
                  </a:rPr>
                  <a:t>|</a:t>
                </a:r>
                <a:r>
                  <a:rPr lang="en-GB" i="1" dirty="0">
                    <a:latin typeface="Times New Roman" pitchFamily="18" charset="0"/>
                  </a:rPr>
                  <a:t>h</a:t>
                </a:r>
                <a:r>
                  <a:rPr lang="en-GB" dirty="0">
                    <a:latin typeface="Times New Roman" pitchFamily="18" charset="0"/>
                  </a:rPr>
                  <a:t>(</a:t>
                </a:r>
                <a:r>
                  <a:rPr lang="el-GR" i="1" dirty="0"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en-GB" dirty="0">
                    <a:latin typeface="Times New Roman" pitchFamily="18" charset="0"/>
                  </a:rPr>
                  <a:t>)|</a:t>
                </a:r>
                <a:r>
                  <a:rPr lang="en-GB" baseline="30000" dirty="0">
                    <a:latin typeface="Times New Roman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13625"/>
                <a:ext cx="8632825" cy="1672475"/>
              </a:xfrm>
              <a:blipFill>
                <a:blip r:embed="rId3"/>
                <a:stretch>
                  <a:fillRect l="-1765" t="-5263" r="-1029"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04888D9-9E65-314C-852E-0F6AA83DB230}"/>
              </a:ext>
            </a:extLst>
          </p:cNvPr>
          <p:cNvGrpSpPr/>
          <p:nvPr/>
        </p:nvGrpSpPr>
        <p:grpSpPr>
          <a:xfrm>
            <a:off x="2160588" y="3280525"/>
            <a:ext cx="5083175" cy="2741560"/>
            <a:chOff x="1931988" y="3998913"/>
            <a:chExt cx="5083175" cy="2741560"/>
          </a:xfrm>
        </p:grpSpPr>
        <p:grpSp>
          <p:nvGrpSpPr>
            <p:cNvPr id="32772" name="Group 4"/>
            <p:cNvGrpSpPr>
              <a:grpSpLocks/>
            </p:cNvGrpSpPr>
            <p:nvPr/>
          </p:nvGrpSpPr>
          <p:grpSpPr bwMode="auto">
            <a:xfrm>
              <a:off x="1931988" y="3998913"/>
              <a:ext cx="5083175" cy="2406650"/>
              <a:chOff x="1773" y="3242"/>
              <a:chExt cx="2421" cy="916"/>
            </a:xfrm>
          </p:grpSpPr>
          <p:sp>
            <p:nvSpPr>
              <p:cNvPr id="32774" name="Text Box 5"/>
              <p:cNvSpPr txBox="1">
                <a:spLocks noChangeArrowheads="1"/>
              </p:cNvSpPr>
              <p:nvPr/>
            </p:nvSpPr>
            <p:spPr bwMode="auto">
              <a:xfrm>
                <a:off x="1773" y="3266"/>
                <a:ext cx="325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GB" i="1">
                    <a:latin typeface="Times New Roman" pitchFamily="18" charset="0"/>
                  </a:rPr>
                  <a:t>P</a:t>
                </a:r>
                <a:r>
                  <a:rPr lang="en-GB">
                    <a:latin typeface="Times New Roman" pitchFamily="18" charset="0"/>
                  </a:rPr>
                  <a:t>(</a:t>
                </a:r>
                <a:r>
                  <a:rPr lang="el-GR" i="1"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en-GB">
                    <a:latin typeface="Times New Roman" pitchFamily="18" charset="0"/>
                  </a:rPr>
                  <a:t>)</a:t>
                </a:r>
              </a:p>
            </p:txBody>
          </p:sp>
          <p:sp>
            <p:nvSpPr>
              <p:cNvPr id="32775" name="Line 6"/>
              <p:cNvSpPr>
                <a:spLocks noChangeShapeType="1"/>
              </p:cNvSpPr>
              <p:nvPr/>
            </p:nvSpPr>
            <p:spPr bwMode="auto">
              <a:xfrm flipH="1">
                <a:off x="2256" y="3242"/>
                <a:ext cx="10" cy="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76" name="Line 7"/>
              <p:cNvSpPr>
                <a:spLocks noChangeShapeType="1"/>
              </p:cNvSpPr>
              <p:nvPr/>
            </p:nvSpPr>
            <p:spPr bwMode="auto">
              <a:xfrm>
                <a:off x="2256" y="4128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77" name="Line 8"/>
              <p:cNvSpPr>
                <a:spLocks noChangeShapeType="1"/>
              </p:cNvSpPr>
              <p:nvPr/>
            </p:nvSpPr>
            <p:spPr bwMode="auto">
              <a:xfrm>
                <a:off x="2409" y="3696"/>
                <a:ext cx="1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78" name="Line 9"/>
              <p:cNvSpPr>
                <a:spLocks noChangeShapeType="1"/>
              </p:cNvSpPr>
              <p:nvPr/>
            </p:nvSpPr>
            <p:spPr bwMode="auto">
              <a:xfrm>
                <a:off x="2266" y="3456"/>
                <a:ext cx="0" cy="6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79" name="Line 10"/>
              <p:cNvSpPr>
                <a:spLocks noChangeShapeType="1"/>
              </p:cNvSpPr>
              <p:nvPr/>
            </p:nvSpPr>
            <p:spPr bwMode="auto">
              <a:xfrm>
                <a:off x="2601" y="3814"/>
                <a:ext cx="1" cy="3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80" name="Line 11"/>
              <p:cNvSpPr>
                <a:spLocks noChangeShapeType="1"/>
              </p:cNvSpPr>
              <p:nvPr/>
            </p:nvSpPr>
            <p:spPr bwMode="auto">
              <a:xfrm>
                <a:off x="3177" y="3814"/>
                <a:ext cx="1" cy="3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81" name="Line 12"/>
              <p:cNvSpPr>
                <a:spLocks noChangeShapeType="1"/>
              </p:cNvSpPr>
              <p:nvPr/>
            </p:nvSpPr>
            <p:spPr bwMode="auto">
              <a:xfrm>
                <a:off x="3609" y="4006"/>
                <a:ext cx="1" cy="1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82" name="Line 13"/>
              <p:cNvSpPr>
                <a:spLocks noChangeShapeType="1"/>
              </p:cNvSpPr>
              <p:nvPr/>
            </p:nvSpPr>
            <p:spPr bwMode="auto">
              <a:xfrm>
                <a:off x="3705" y="4054"/>
                <a:ext cx="1" cy="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83" name="Text Box 14"/>
              <p:cNvSpPr txBox="1">
                <a:spLocks noChangeArrowheads="1"/>
              </p:cNvSpPr>
              <p:nvPr/>
            </p:nvSpPr>
            <p:spPr bwMode="auto">
              <a:xfrm>
                <a:off x="4042" y="3984"/>
                <a:ext cx="15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GB" i="1">
                    <a:latin typeface="Symbol" pitchFamily="18" charset="2"/>
                  </a:rPr>
                  <a:t>t</a:t>
                </a:r>
              </a:p>
            </p:txBody>
          </p:sp>
        </p:grpSp>
        <p:sp>
          <p:nvSpPr>
            <p:cNvPr id="32773" name="Text Box 15"/>
            <p:cNvSpPr txBox="1">
              <a:spLocks noChangeArrowheads="1"/>
            </p:cNvSpPr>
            <p:nvPr/>
          </p:nvSpPr>
          <p:spPr bwMode="auto">
            <a:xfrm>
              <a:off x="2806460" y="6340363"/>
              <a:ext cx="31290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b="0" dirty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egular"/>
                <a:cs typeface="Calibri" pitchFamily="34" charset="0"/>
              </a:rPr>
              <a:t>Power delay profile (PDP)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476E9A0-FD77-E448-B886-346829E342B3}"/>
                  </a:ext>
                </a:extLst>
              </p:cNvPr>
              <p:cNvSpPr/>
              <p:nvPr/>
            </p:nvSpPr>
            <p:spPr>
              <a:xfrm>
                <a:off x="3414431" y="5604565"/>
                <a:ext cx="3645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476E9A0-FD77-E448-B886-346829E34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431" y="5604565"/>
                <a:ext cx="364594" cy="400110"/>
              </a:xfrm>
              <a:prstGeom prst="rect">
                <a:avLst/>
              </a:prstGeom>
              <a:blipFill>
                <a:blip r:embed="rId4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181B990-1C46-0844-AEC7-A10DEA38EB94}"/>
                  </a:ext>
                </a:extLst>
              </p:cNvPr>
              <p:cNvSpPr/>
              <p:nvPr/>
            </p:nvSpPr>
            <p:spPr>
              <a:xfrm>
                <a:off x="3824617" y="5602724"/>
                <a:ext cx="3645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181B990-1C46-0844-AEC7-A10DEA38E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617" y="5602724"/>
                <a:ext cx="364594" cy="400110"/>
              </a:xfrm>
              <a:prstGeom prst="rect">
                <a:avLst/>
              </a:prstGeom>
              <a:blipFill>
                <a:blip r:embed="rId5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7005E99-2A18-DE4E-8F50-0A9B8B901727}"/>
                  </a:ext>
                </a:extLst>
              </p:cNvPr>
              <p:cNvSpPr/>
              <p:nvPr/>
            </p:nvSpPr>
            <p:spPr>
              <a:xfrm>
                <a:off x="5010025" y="5602724"/>
                <a:ext cx="3645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7005E99-2A18-DE4E-8F50-0A9B8B901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025" y="5602724"/>
                <a:ext cx="364594" cy="400110"/>
              </a:xfrm>
              <a:prstGeom prst="rect">
                <a:avLst/>
              </a:prstGeom>
              <a:blipFill>
                <a:blip r:embed="rId6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F687A46-B4F2-F141-80C8-55C82265B65D}"/>
                  </a:ext>
                </a:extLst>
              </p:cNvPr>
              <p:cNvSpPr/>
              <p:nvPr/>
            </p:nvSpPr>
            <p:spPr>
              <a:xfrm>
                <a:off x="5897793" y="5602724"/>
                <a:ext cx="3645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F687A46-B4F2-F141-80C8-55C82265B6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793" y="5602724"/>
                <a:ext cx="364594" cy="400110"/>
              </a:xfrm>
              <a:prstGeom prst="rect">
                <a:avLst/>
              </a:prstGeom>
              <a:blipFill>
                <a:blip r:embed="rId7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7F6A41-62E3-A947-BE4A-B91FAEF4A592}"/>
                  </a:ext>
                </a:extLst>
              </p:cNvPr>
              <p:cNvSpPr/>
              <p:nvPr/>
            </p:nvSpPr>
            <p:spPr>
              <a:xfrm>
                <a:off x="6175988" y="5602724"/>
                <a:ext cx="3645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7F6A41-62E3-A947-BE4A-B91FAEF4A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988" y="5602724"/>
                <a:ext cx="364594" cy="400110"/>
              </a:xfrm>
              <a:prstGeom prst="rect">
                <a:avLst/>
              </a:prstGeom>
              <a:blipFill>
                <a:blip r:embed="rId8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713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FF97CCB-68B4-6344-84F3-BCD7D9E6B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dirty="0"/>
                  <a:t>Given a PDP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sampled at time steps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</a:p>
              <a:p>
                <a:pPr marL="0" indent="0">
                  <a:buNone/>
                </a:pPr>
                <a:endParaRPr lang="en-US" sz="2000" b="1" i="1" dirty="0"/>
              </a:p>
              <a:p>
                <a:r>
                  <a:rPr lang="en-US" sz="2000" b="1" i="1" dirty="0">
                    <a:highlight>
                      <a:srgbClr val="FFFF99"/>
                    </a:highlight>
                  </a:rPr>
                  <a:t>Mean excess delay</a:t>
                </a:r>
                <a:r>
                  <a:rPr lang="en-US" sz="2000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sz="2000" dirty="0"/>
                  <a:t>: Expected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b="0" dirty="0"/>
              </a:p>
              <a:p>
                <a:pPr marL="0" indent="0" algn="ctr"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="1" i="1" dirty="0">
                  <a:highlight>
                    <a:srgbClr val="FFFF99"/>
                  </a:highlight>
                </a:endParaRPr>
              </a:p>
              <a:p>
                <a:r>
                  <a:rPr lang="en-US" sz="2000" b="1" i="1" dirty="0">
                    <a:highlight>
                      <a:srgbClr val="FFFF99"/>
                    </a:highlight>
                  </a:rPr>
                  <a:t>Root mean squared (RMS) delay spread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2000" dirty="0"/>
                  <a:t> measures the spread of the power’s arrival in time</a:t>
                </a:r>
              </a:p>
              <a:p>
                <a:pPr lvl="1"/>
                <a:r>
                  <a:rPr lang="en-US" sz="2000" dirty="0"/>
                  <a:t>RMS delay spread is the variance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̅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acc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Sup>
                              <m:sSub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i="1" dirty="0">
                    <a:highlight>
                      <a:srgbClr val="FFFF99"/>
                    </a:highlight>
                  </a:rPr>
                  <a:t>Maximum excess delay &lt; X dB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000" dirty="0"/>
                  <a:t> is the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greatest</a:t>
                </a:r>
                <a:r>
                  <a:rPr lang="en-US" sz="2000" dirty="0"/>
                  <a:t> delay at which the PDP is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greater than </a:t>
                </a:r>
                <a:r>
                  <a:rPr lang="en-US" sz="2000" b="1" i="1" dirty="0">
                    <a:solidFill>
                      <a:srgbClr val="0070C0"/>
                    </a:solidFill>
                  </a:rPr>
                  <a:t>X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dB below</a:t>
                </a:r>
                <a:r>
                  <a:rPr lang="en-US" sz="2000" b="1" dirty="0"/>
                  <a:t> </a:t>
                </a:r>
                <a:r>
                  <a:rPr lang="en-US" sz="2000" dirty="0"/>
                  <a:t>the strongest arrival in the PDP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FF97CCB-68B4-6344-84F3-BCD7D9E6B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4" t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23DADA-B1A5-4B4C-8B3B-9BCE1E5B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31A767-D7FD-D243-A879-5456C5BB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a power delay profile</a:t>
            </a:r>
          </a:p>
        </p:txBody>
      </p:sp>
    </p:spTree>
    <p:extLst>
      <p:ext uri="{BB962C8B-B14F-4D97-AF65-F5344CB8AC3E}">
        <p14:creationId xmlns:p14="http://schemas.microsoft.com/office/powerpoint/2010/main" val="2551207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indoor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860610"/>
            <a:ext cx="5646737" cy="464978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690842" y="2418240"/>
            <a:ext cx="1686116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400" b="0" dirty="0">
                <a:latin typeface="Arial Regular"/>
                <a:cs typeface="Calibri" pitchFamily="34" charset="0"/>
              </a:rPr>
              <a:t>Finite bandwidth of measurement normally results in continuous PDP</a:t>
            </a:r>
          </a:p>
          <a:p>
            <a:pPr eaLnBrk="1" hangingPunct="1"/>
            <a:endParaRPr lang="en-GB" sz="1400" b="0" dirty="0">
              <a:latin typeface="Arial Regular"/>
              <a:cs typeface="Calibri" pitchFamily="34" charset="0"/>
            </a:endParaRPr>
          </a:p>
          <a:p>
            <a:pPr eaLnBrk="1" hangingPunct="1"/>
            <a:r>
              <a:rPr lang="en-GB" sz="1400" b="0" dirty="0">
                <a:latin typeface="Arial Regular"/>
                <a:cs typeface="Calibri" pitchFamily="34" charset="0"/>
              </a:rPr>
              <a:t>PDP typically has a decaying exponential form</a:t>
            </a:r>
          </a:p>
        </p:txBody>
      </p:sp>
      <p:graphicFrame>
        <p:nvGraphicFramePr>
          <p:cNvPr id="5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82020"/>
              </p:ext>
            </p:extLst>
          </p:nvPr>
        </p:nvGraphicFramePr>
        <p:xfrm>
          <a:off x="6216650" y="1990725"/>
          <a:ext cx="2325688" cy="3457416"/>
        </p:xfrm>
        <a:graphic>
          <a:graphicData uri="http://schemas.openxmlformats.org/drawingml/2006/table">
            <a:tbl>
              <a:tblPr/>
              <a:tblGrid>
                <a:gridCol w="123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Environment</a:t>
                      </a:r>
                    </a:p>
                  </a:txBody>
                  <a:tcPr marL="91497" marR="91497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RMS delay spread</a:t>
                      </a:r>
                    </a:p>
                  </a:txBody>
                  <a:tcPr marL="91497" marR="9149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Indoor cell</a:t>
                      </a:r>
                    </a:p>
                  </a:txBody>
                  <a:tcPr marL="91497" marR="91497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 – 50 n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97" marR="9149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Satellite mobile</a:t>
                      </a:r>
                    </a:p>
                  </a:txBody>
                  <a:tcPr marL="91497" marR="91497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 – 50 n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97" marR="9149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Open area (rural)</a:t>
                      </a:r>
                    </a:p>
                  </a:txBody>
                  <a:tcPr marL="91497" marR="91497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 0.2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𝛍s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97" marR="9149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Suburban macrocell</a:t>
                      </a:r>
                    </a:p>
                  </a:txBody>
                  <a:tcPr marL="91497" marR="91497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 1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𝛍s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97" marR="9149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Urban macrocell</a:t>
                      </a:r>
                    </a:p>
                  </a:txBody>
                  <a:tcPr marL="91497" marR="91497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– 3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𝛍s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97" marR="9149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Hilly macrocell</a:t>
                      </a:r>
                    </a:p>
                  </a:txBody>
                  <a:tcPr marL="91497" marR="91497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– 10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𝛍s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97" marR="9149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823" name="TextBox 1"/>
          <p:cNvSpPr txBox="1">
            <a:spLocks noChangeArrowheads="1"/>
          </p:cNvSpPr>
          <p:nvPr/>
        </p:nvSpPr>
        <p:spPr bwMode="auto">
          <a:xfrm>
            <a:off x="5468112" y="1460500"/>
            <a:ext cx="35790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dirty="0">
                <a:solidFill>
                  <a:srgbClr val="000099"/>
                </a:solidFill>
              </a:rPr>
              <a:t>Typical RMS delay spreads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Indoor PDP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90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B8314-5716-3641-958D-6F9B0FCE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DC322C-193E-AE4D-AA6A-6AE821562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Indoor power delay profile</a:t>
            </a:r>
          </a:p>
        </p:txBody>
      </p:sp>
      <p:pic>
        <p:nvPicPr>
          <p:cNvPr id="5" name="Picture 5" descr="F5_10">
            <a:extLst>
              <a:ext uri="{FF2B5EF4-FFF2-40B4-BE49-F238E27FC236}">
                <a16:creationId xmlns:a16="http://schemas.microsoft.com/office/drawing/2014/main" id="{09830B52-FC9A-BB4D-9E6A-7876C400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1455" y="1428216"/>
            <a:ext cx="7224890" cy="491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041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3C111-D00A-604E-BACB-9B0D1CF8F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4788"/>
            <a:ext cx="8763000" cy="15222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Slow down </a:t>
            </a:r>
            <a:r>
              <a:rPr lang="en-US" sz="2000" dirty="0">
                <a:sym typeface="Wingdings" pitchFamily="2" charset="2"/>
              </a:rPr>
              <a:t> sending data over a </a:t>
            </a:r>
            <a:r>
              <a:rPr lang="en-US" sz="2000" b="1" dirty="0">
                <a:highlight>
                  <a:srgbClr val="FFFF00"/>
                </a:highlight>
                <a:sym typeface="Wingdings" pitchFamily="2" charset="2"/>
              </a:rPr>
              <a:t>narrow bandwidth</a:t>
            </a:r>
            <a:r>
              <a:rPr lang="en-US" sz="2000" b="1" dirty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channel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ym typeface="Wingdings" pitchFamily="2" charset="2"/>
              </a:rPr>
              <a:t>Channel is </a:t>
            </a:r>
            <a:r>
              <a:rPr lang="en-US" sz="2000" b="1" dirty="0">
                <a:highlight>
                  <a:srgbClr val="FFFF00"/>
                </a:highlight>
                <a:sym typeface="Wingdings" pitchFamily="2" charset="2"/>
              </a:rPr>
              <a:t>constant</a:t>
            </a:r>
            <a:r>
              <a:rPr lang="en-US" sz="2000" dirty="0">
                <a:sym typeface="Wingdings" pitchFamily="2" charset="2"/>
              </a:rPr>
              <a:t> over its bandwidth</a:t>
            </a:r>
            <a:endParaRPr lang="en-US" sz="2000" b="1" dirty="0">
              <a:solidFill>
                <a:srgbClr val="FF0000"/>
              </a:solidFill>
              <a:sym typeface="Wingdings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Multipath is still present, </a:t>
            </a:r>
            <a:r>
              <a:rPr lang="en-US" sz="2000" dirty="0">
                <a:sym typeface="Wingdings" pitchFamily="2" charset="2"/>
              </a:rPr>
              <a:t>so channel strength fluctuates </a:t>
            </a:r>
            <a:r>
              <a:rPr lang="en-US" sz="2000" b="1" dirty="0">
                <a:highlight>
                  <a:srgbClr val="FFFF00"/>
                </a:highlight>
                <a:sym typeface="Wingdings" pitchFamily="2" charset="2"/>
              </a:rPr>
              <a:t>over</a:t>
            </a:r>
            <a:r>
              <a:rPr lang="en-US" sz="2000" dirty="0">
                <a:highlight>
                  <a:srgbClr val="FFFF00"/>
                </a:highlight>
                <a:sym typeface="Wingdings" pitchFamily="2" charset="2"/>
              </a:rPr>
              <a:t> </a:t>
            </a:r>
            <a:r>
              <a:rPr lang="en-US" sz="2000" b="1" dirty="0">
                <a:highlight>
                  <a:srgbClr val="FFFF00"/>
                </a:highlight>
                <a:sym typeface="Wingdings" pitchFamily="2" charset="2"/>
              </a:rPr>
              <a:t>time</a:t>
            </a:r>
          </a:p>
          <a:p>
            <a:pPr lvl="2">
              <a:lnSpc>
                <a:spcPct val="100000"/>
              </a:lnSpc>
            </a:pPr>
            <a:r>
              <a:rPr lang="en-US" sz="2000" b="1" dirty="0">
                <a:solidFill>
                  <a:srgbClr val="0070C0"/>
                </a:solidFill>
                <a:highlight>
                  <a:srgbClr val="CCFFFF"/>
                </a:highlight>
                <a:sym typeface="Wingdings" pitchFamily="2" charset="2"/>
              </a:rPr>
              <a:t>How to model this fluctuation?</a:t>
            </a:r>
            <a:endParaRPr lang="en-US" sz="2000" b="1" dirty="0">
              <a:solidFill>
                <a:srgbClr val="0070C0"/>
              </a:solidFill>
              <a:highlight>
                <a:srgbClr val="CCFFFF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4C427-BF74-5A43-9CDE-BB367992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40744A-7022-8B48-B312-BAD97527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Fading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1CA30-68B1-A04B-AF8C-81D8352C8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13" y="1442779"/>
            <a:ext cx="5283174" cy="34440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F85E74-5279-5341-9C6B-38C35650F47C}"/>
              </a:ext>
            </a:extLst>
          </p:cNvPr>
          <p:cNvSpPr/>
          <p:nvPr/>
        </p:nvSpPr>
        <p:spPr>
          <a:xfrm>
            <a:off x="4790660" y="1510748"/>
            <a:ext cx="477079" cy="284751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1FC02-ACF1-C247-BDD9-2FDFCDA995B1}"/>
              </a:ext>
            </a:extLst>
          </p:cNvPr>
          <p:cNvSpPr txBox="1"/>
          <p:nvPr/>
        </p:nvSpPr>
        <p:spPr>
          <a:xfrm>
            <a:off x="5267739" y="151074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Channel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1AC42A75-BA5A-9B46-9546-448C40126D42}"/>
              </a:ext>
            </a:extLst>
          </p:cNvPr>
          <p:cNvSpPr/>
          <p:nvPr/>
        </p:nvSpPr>
        <p:spPr>
          <a:xfrm>
            <a:off x="8067261" y="4500137"/>
            <a:ext cx="848139" cy="756899"/>
          </a:xfrm>
          <a:prstGeom prst="wedgeRectCallout">
            <a:avLst>
              <a:gd name="adj1" fmla="val -37567"/>
              <a:gd name="adj2" fmla="val 13765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0" dirty="0">
                <a:solidFill>
                  <a:schemeClr val="tx1"/>
                </a:solidFill>
                <a:latin typeface="+mn-lt"/>
              </a:rPr>
              <a:t>Not shown above!</a:t>
            </a:r>
          </a:p>
        </p:txBody>
      </p:sp>
    </p:spTree>
    <p:extLst>
      <p:ext uri="{BB962C8B-B14F-4D97-AF65-F5344CB8AC3E}">
        <p14:creationId xmlns:p14="http://schemas.microsoft.com/office/powerpoint/2010/main" val="3026106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0A9C1E-DA8C-D74D-BA27-F4DBC75FFC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828131"/>
                <a:ext cx="8763000" cy="264886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Random gain of </a:t>
                </a:r>
                <a:r>
                  <a:rPr lang="en-US" sz="2000" i="1" dirty="0"/>
                  <a:t>k</a:t>
                </a:r>
                <a:r>
                  <a:rPr lang="en-US" sz="2000" baseline="30000" dirty="0"/>
                  <a:t>th</a:t>
                </a:r>
                <a:r>
                  <a:rPr lang="en-US" sz="2000" dirty="0"/>
                  <a:t> arriving 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Therefore, the I and Q </a:t>
                </a:r>
                <a:r>
                  <a:rPr lang="en-US" sz="2000" b="1" dirty="0">
                    <a:highlight>
                      <a:srgbClr val="FFFF99"/>
                    </a:highlight>
                  </a:rPr>
                  <a:t>channel components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000" dirty="0"/>
                  <a:t> are </a:t>
                </a:r>
                <a:r>
                  <a:rPr lang="en-US" sz="2000" b="1" dirty="0"/>
                  <a:t>zero-mean Gaussian distributed</a:t>
                </a:r>
              </a:p>
              <a:p>
                <a:endParaRPr lang="en-US" sz="2000" b="1" dirty="0"/>
              </a:p>
              <a:p>
                <a:r>
                  <a:rPr lang="en-US" sz="2000" dirty="0"/>
                  <a:t>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2000" dirty="0"/>
                  <a:t> is </a:t>
                </a:r>
                <a:r>
                  <a:rPr lang="en-US" sz="2000" b="1" i="1" dirty="0">
                    <a:highlight>
                      <a:srgbClr val="FFFF99"/>
                    </a:highlight>
                  </a:rPr>
                  <a:t>Rayleigh-distributed</a:t>
                </a:r>
              </a:p>
              <a:p>
                <a:endParaRPr lang="en-US" sz="2000" b="1" dirty="0"/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0A9C1E-DA8C-D74D-BA27-F4DBC75FF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828131"/>
                <a:ext cx="8763000" cy="2648869"/>
              </a:xfrm>
              <a:blipFill>
                <a:blip r:embed="rId3"/>
                <a:stretch>
                  <a:fillRect l="-1304" t="-1905" r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20FD81-A8A8-724E-B151-B0326367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42E72D-D73A-D547-B714-422B5F8E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Fading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BAF2E-59AA-9841-9073-5570C6E51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05612" y="695690"/>
            <a:ext cx="2250565" cy="37569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CFBDF5-611B-294A-89C7-771D5168DBEF}"/>
              </a:ext>
            </a:extLst>
          </p:cNvPr>
          <p:cNvGrpSpPr/>
          <p:nvPr/>
        </p:nvGrpSpPr>
        <p:grpSpPr>
          <a:xfrm>
            <a:off x="5802131" y="4900195"/>
            <a:ext cx="1993900" cy="1676542"/>
            <a:chOff x="5854700" y="4352164"/>
            <a:chExt cx="1993900" cy="16765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2A725D-0E47-B44D-B101-B36EE7DD7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6305550" y="4193485"/>
              <a:ext cx="1092200" cy="19939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AE0EEC3-1F33-E54A-843F-63A877E4A7D1}"/>
                    </a:ext>
                  </a:extLst>
                </p:cNvPr>
                <p:cNvSpPr txBox="1"/>
                <p:nvPr/>
              </p:nvSpPr>
              <p:spPr>
                <a:xfrm>
                  <a:off x="6216998" y="5690152"/>
                  <a:ext cx="3676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𝜎</m:t>
                        </m:r>
                      </m:oMath>
                    </m:oMathPara>
                  </a14:m>
                  <a:endParaRPr lang="en-US" sz="1600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AE0EEC3-1F33-E54A-843F-63A877E4A7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6998" y="5690152"/>
                  <a:ext cx="367601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8D9C7C-D6CA-1542-95AE-B06F4C81F364}"/>
                </a:ext>
              </a:extLst>
            </p:cNvPr>
            <p:cNvSpPr txBox="1"/>
            <p:nvPr/>
          </p:nvSpPr>
          <p:spPr>
            <a:xfrm>
              <a:off x="6206281" y="4352164"/>
              <a:ext cx="12907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Arial" charset="0"/>
                  <a:ea typeface="Arial" charset="0"/>
                  <a:cs typeface="Arial" charset="0"/>
                </a:rPr>
                <a:t>Rayleigh PDF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90F049-21F8-984E-A9B6-5D8FFD8E9CE5}"/>
              </a:ext>
            </a:extLst>
          </p:cNvPr>
          <p:cNvGrpSpPr/>
          <p:nvPr/>
        </p:nvGrpSpPr>
        <p:grpSpPr>
          <a:xfrm>
            <a:off x="4760323" y="2008616"/>
            <a:ext cx="3175812" cy="1304410"/>
            <a:chOff x="4704521" y="1579771"/>
            <a:chExt cx="3984195" cy="163644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94D5196-4274-A94A-AE31-6876E8BD7AE0}"/>
                </a:ext>
              </a:extLst>
            </p:cNvPr>
            <p:cNvCxnSpPr/>
            <p:nvPr/>
          </p:nvCxnSpPr>
          <p:spPr>
            <a:xfrm>
              <a:off x="6496340" y="2666115"/>
              <a:ext cx="2122000" cy="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441DD53-E0B1-CC48-8557-7AE1D0B6AA36}"/>
                </a:ext>
              </a:extLst>
            </p:cNvPr>
            <p:cNvCxnSpPr/>
            <p:nvPr/>
          </p:nvCxnSpPr>
          <p:spPr>
            <a:xfrm flipV="1">
              <a:off x="6496339" y="1642068"/>
              <a:ext cx="0" cy="1024048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C2A520-7EDF-194C-90CB-5D6856D68827}"/>
                </a:ext>
              </a:extLst>
            </p:cNvPr>
            <p:cNvSpPr txBox="1"/>
            <p:nvPr/>
          </p:nvSpPr>
          <p:spPr>
            <a:xfrm>
              <a:off x="4704521" y="1621578"/>
              <a:ext cx="17918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Arial Regular"/>
                  <a:ea typeface="Corbel" charset="0"/>
                  <a:cs typeface="Corbel" charset="0"/>
                </a:rPr>
                <a:t>Channel impulse response </a:t>
              </a:r>
              <a:r>
                <a:rPr lang="en-US" sz="1600" b="0" i="1" dirty="0">
                  <a:latin typeface="Arial Regular"/>
                  <a:ea typeface="Corbel" charset="0"/>
                  <a:cs typeface="Corbel" charset="0"/>
                </a:rPr>
                <a:t>h</a:t>
              </a:r>
              <a:r>
                <a:rPr lang="en-US" sz="1600" b="0" dirty="0">
                  <a:latin typeface="Arial Regular"/>
                  <a:ea typeface="Corbel" charset="0"/>
                  <a:cs typeface="Corbel" charset="0"/>
                </a:rPr>
                <a:t>(</a:t>
              </a:r>
              <a:r>
                <a:rPr lang="en-US" sz="1600" b="0" i="1" dirty="0">
                  <a:latin typeface="Arial Regular"/>
                  <a:ea typeface="Corbel" charset="0"/>
                  <a:cs typeface="Corbel" charset="0"/>
                </a:rPr>
                <a:t>t</a:t>
              </a:r>
              <a:r>
                <a:rPr lang="en-US" sz="1600" b="0" dirty="0">
                  <a:latin typeface="Arial Regular"/>
                  <a:ea typeface="Corbel" charset="0"/>
                  <a:cs typeface="Corbel" charset="0"/>
                </a:rPr>
                <a:t>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D6EB0E-D54D-AE46-B28B-3838AA01B916}"/>
                </a:ext>
              </a:extLst>
            </p:cNvPr>
            <p:cNvSpPr txBox="1"/>
            <p:nvPr/>
          </p:nvSpPr>
          <p:spPr>
            <a:xfrm>
              <a:off x="8446342" y="2693853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i="1" dirty="0">
                  <a:latin typeface="Arial Regular"/>
                  <a:ea typeface="Corbel" charset="0"/>
                  <a:cs typeface="Corbel" charset="0"/>
                </a:rPr>
                <a:t>t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7B33164-2E43-F640-9864-279908607128}"/>
                </a:ext>
              </a:extLst>
            </p:cNvPr>
            <p:cNvCxnSpPr/>
            <p:nvPr/>
          </p:nvCxnSpPr>
          <p:spPr>
            <a:xfrm flipV="1">
              <a:off x="6820133" y="2039244"/>
              <a:ext cx="0" cy="62687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5E6B00-B175-B042-AB49-25776A2EC42C}"/>
                </a:ext>
              </a:extLst>
            </p:cNvPr>
            <p:cNvSpPr txBox="1"/>
            <p:nvPr/>
          </p:nvSpPr>
          <p:spPr>
            <a:xfrm>
              <a:off x="6563369" y="2707500"/>
              <a:ext cx="513530" cy="508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Arial Regular"/>
                  <a:ea typeface="Corbel" charset="0"/>
                  <a:cs typeface="Corbel" charset="0"/>
                </a:rPr>
                <a:t>τ</a:t>
              </a:r>
              <a:r>
                <a:rPr lang="en-US" sz="1600" b="0" baseline="-25000" dirty="0">
                  <a:solidFill>
                    <a:srgbClr val="FF0000"/>
                  </a:solidFill>
                  <a:latin typeface="Arial Regular"/>
                  <a:ea typeface="Corbel" charset="0"/>
                  <a:cs typeface="Corbel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2BADDA-7B49-5C4C-B2BD-A6153D2D8507}"/>
                </a:ext>
              </a:extLst>
            </p:cNvPr>
            <p:cNvSpPr txBox="1"/>
            <p:nvPr/>
          </p:nvSpPr>
          <p:spPr>
            <a:xfrm>
              <a:off x="6539282" y="1579771"/>
              <a:ext cx="561704" cy="508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Arial Regular"/>
                  <a:ea typeface="Corbel" charset="0"/>
                  <a:cs typeface="Corbel" charset="0"/>
                </a:rPr>
                <a:t>a</a:t>
              </a:r>
              <a:r>
                <a:rPr lang="en-US" sz="1600" b="0" baseline="-25000" dirty="0">
                  <a:solidFill>
                    <a:srgbClr val="FF0000"/>
                  </a:solidFill>
                  <a:latin typeface="Arial Regular"/>
                  <a:ea typeface="Corbel" charset="0"/>
                  <a:cs typeface="Corbel" charset="0"/>
                </a:rPr>
                <a:t>1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26055D-7B4A-5541-9433-AB5915CFF37A}"/>
                </a:ext>
              </a:extLst>
            </p:cNvPr>
            <p:cNvCxnSpPr/>
            <p:nvPr/>
          </p:nvCxnSpPr>
          <p:spPr>
            <a:xfrm flipV="1">
              <a:off x="7322030" y="2216298"/>
              <a:ext cx="0" cy="449815"/>
            </a:xfrm>
            <a:prstGeom prst="line">
              <a:avLst/>
            </a:prstGeom>
            <a:ln>
              <a:solidFill>
                <a:schemeClr val="tx2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C9B3FB-CF16-2248-853D-42B4E09951A2}"/>
                </a:ext>
              </a:extLst>
            </p:cNvPr>
            <p:cNvSpPr txBox="1"/>
            <p:nvPr/>
          </p:nvSpPr>
          <p:spPr>
            <a:xfrm>
              <a:off x="7069494" y="2707496"/>
              <a:ext cx="513531" cy="508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chemeClr val="tx2"/>
                  </a:solidFill>
                  <a:latin typeface="Arial Regular"/>
                  <a:ea typeface="Corbel" charset="0"/>
                  <a:cs typeface="Corbel" charset="0"/>
                </a:rPr>
                <a:t>τ</a:t>
              </a:r>
              <a:r>
                <a:rPr lang="en-US" sz="1600" b="0" baseline="-25000" dirty="0">
                  <a:solidFill>
                    <a:schemeClr val="tx2"/>
                  </a:solidFill>
                  <a:latin typeface="Arial Regular"/>
                  <a:ea typeface="Corbel" charset="0"/>
                  <a:cs typeface="Corbel" charset="0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0F100E-F9BA-5D46-A66D-09124053F4D4}"/>
                </a:ext>
              </a:extLst>
            </p:cNvPr>
            <p:cNvSpPr txBox="1"/>
            <p:nvPr/>
          </p:nvSpPr>
          <p:spPr>
            <a:xfrm>
              <a:off x="7058091" y="1741183"/>
              <a:ext cx="561704" cy="508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chemeClr val="tx2"/>
                  </a:solidFill>
                  <a:latin typeface="Arial Regular"/>
                  <a:ea typeface="Corbel" charset="0"/>
                  <a:cs typeface="Corbel" charset="0"/>
                </a:rPr>
                <a:t>a</a:t>
              </a:r>
              <a:r>
                <a:rPr lang="en-US" sz="1600" b="0" baseline="-25000" dirty="0">
                  <a:solidFill>
                    <a:schemeClr val="tx2"/>
                  </a:solidFill>
                  <a:latin typeface="Arial Regular"/>
                  <a:ea typeface="Corbel" charset="0"/>
                  <a:cs typeface="Corbel" charset="0"/>
                </a:rPr>
                <a:t>2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DAD6EB-0ED4-5D43-83A3-30502CCA0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9474" y="2352679"/>
              <a:ext cx="0" cy="30312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28B986-59B3-7A47-8ED2-962367B911B9}"/>
                </a:ext>
              </a:extLst>
            </p:cNvPr>
            <p:cNvSpPr txBox="1"/>
            <p:nvPr/>
          </p:nvSpPr>
          <p:spPr>
            <a:xfrm>
              <a:off x="7552564" y="1852247"/>
              <a:ext cx="3738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chemeClr val="accent6">
                      <a:lumMod val="75000"/>
                    </a:schemeClr>
                  </a:solidFill>
                  <a:latin typeface="Arial Regular"/>
                  <a:ea typeface="Corbel" charset="0"/>
                  <a:cs typeface="Corbel" charset="0"/>
                </a:rPr>
                <a:t>a</a:t>
              </a:r>
              <a:r>
                <a:rPr lang="en-US" sz="1600" b="0" baseline="-25000" dirty="0">
                  <a:solidFill>
                    <a:schemeClr val="accent6">
                      <a:lumMod val="75000"/>
                    </a:schemeClr>
                  </a:solidFill>
                  <a:latin typeface="Arial Regular"/>
                  <a:ea typeface="Corbel" charset="0"/>
                  <a:cs typeface="Corbel" charset="0"/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E0D9EE-528F-6045-9A14-FB5D2948839C}"/>
                </a:ext>
              </a:extLst>
            </p:cNvPr>
            <p:cNvSpPr txBox="1"/>
            <p:nvPr/>
          </p:nvSpPr>
          <p:spPr>
            <a:xfrm>
              <a:off x="7568592" y="2707496"/>
              <a:ext cx="3417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chemeClr val="accent6">
                      <a:lumMod val="75000"/>
                    </a:schemeClr>
                  </a:solidFill>
                  <a:latin typeface="Arial Regular"/>
                  <a:ea typeface="Corbel" charset="0"/>
                  <a:cs typeface="Corbel" charset="0"/>
                </a:rPr>
                <a:t>τ</a:t>
              </a:r>
              <a:r>
                <a:rPr lang="en-US" sz="1600" b="0" baseline="-25000" dirty="0">
                  <a:solidFill>
                    <a:schemeClr val="accent6">
                      <a:lumMod val="75000"/>
                    </a:schemeClr>
                  </a:solidFill>
                  <a:latin typeface="Arial Regular"/>
                  <a:ea typeface="Corbel" charset="0"/>
                  <a:cs typeface="Corbe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6713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7BF0F2-7182-8D40-A64C-2E585D6F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2AEC97-C4BB-D441-92A6-99E9C2CE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fading example</a:t>
            </a:r>
          </a:p>
        </p:txBody>
      </p:sp>
      <p:pic>
        <p:nvPicPr>
          <p:cNvPr id="5" name="Picture 3" descr="F5_15">
            <a:extLst>
              <a:ext uri="{FF2B5EF4-FFF2-40B4-BE49-F238E27FC236}">
                <a16:creationId xmlns:a16="http://schemas.microsoft.com/office/drawing/2014/main" id="{231CA58F-C57E-BC44-86CB-5DB41C45DC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7721" y="1596886"/>
            <a:ext cx="6396383" cy="45984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715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E34F49-8D55-6847-A44D-C63AB4874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273596"/>
          </a:xfrm>
        </p:spPr>
        <p:txBody>
          <a:bodyPr/>
          <a:lstStyle/>
          <a:p>
            <a:r>
              <a:rPr lang="en-US" altLang="en-US" sz="2000" dirty="0"/>
              <a:t>Approximate solutions to Maxwell’s electromagnetic equations by instead </a:t>
            </a:r>
            <a:r>
              <a:rPr lang="en-US" altLang="en-US" sz="2000" b="1" dirty="0">
                <a:highlight>
                  <a:srgbClr val="FFFF99"/>
                </a:highlight>
              </a:rPr>
              <a:t>representing wavefronts as particles, traveling along rays</a:t>
            </a:r>
          </a:p>
          <a:p>
            <a:pPr lvl="1"/>
            <a:r>
              <a:rPr lang="en-US" altLang="en-US" sz="2000" dirty="0"/>
              <a:t>Apply geometric reflection, diffraction, scattering rules</a:t>
            </a:r>
          </a:p>
          <a:p>
            <a:pPr lvl="2"/>
            <a:r>
              <a:rPr lang="en-US" altLang="en-US" sz="2000" dirty="0"/>
              <a:t>Compute angle of reflection, angle of diffraction</a:t>
            </a:r>
          </a:p>
          <a:p>
            <a:pPr lvl="2"/>
            <a:endParaRPr lang="en-US" altLang="en-US" sz="2000" dirty="0"/>
          </a:p>
          <a:p>
            <a:r>
              <a:rPr lang="en-US" altLang="en-US" sz="2000" dirty="0"/>
              <a:t>Error is smallest when </a:t>
            </a:r>
            <a:r>
              <a:rPr lang="en-US" altLang="en-US" sz="2000" b="1" dirty="0">
                <a:solidFill>
                  <a:srgbClr val="0070C0"/>
                </a:solidFill>
              </a:rPr>
              <a:t>receiver is many </a:t>
            </a:r>
            <a:r>
              <a:rPr lang="en-US" altLang="en-US" sz="2000" b="1" i="1" dirty="0">
                <a:solidFill>
                  <a:srgbClr val="0070C0"/>
                </a:solidFill>
              </a:rPr>
              <a:t>λ</a:t>
            </a:r>
            <a:r>
              <a:rPr lang="en-US" altLang="en-US" sz="2000" b="1" dirty="0">
                <a:solidFill>
                  <a:srgbClr val="0070C0"/>
                </a:solidFill>
              </a:rPr>
              <a:t> from nearest scatterer,</a:t>
            </a:r>
            <a:r>
              <a:rPr lang="en-US" altLang="en-US" sz="2000" dirty="0"/>
              <a:t> and all </a:t>
            </a:r>
            <a:r>
              <a:rPr lang="en-US" altLang="en-US" sz="2000" b="1" dirty="0">
                <a:solidFill>
                  <a:srgbClr val="0070C0"/>
                </a:solidFill>
              </a:rPr>
              <a:t>scatterers are large relative to </a:t>
            </a:r>
            <a:r>
              <a:rPr lang="en-US" altLang="en-US" sz="2000" b="1" i="1" dirty="0">
                <a:solidFill>
                  <a:srgbClr val="0070C0"/>
                </a:solidFill>
              </a:rPr>
              <a:t>λ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067FC-324D-A447-8758-7B51CF01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7B6FE0-EE6B-9A4A-9F86-B70D4567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Putting it all </a:t>
            </a:r>
            <a:r>
              <a:rPr lang="en-US" sz="3600"/>
              <a:t>Together: Ray </a:t>
            </a:r>
            <a:r>
              <a:rPr lang="en-US" sz="3600" dirty="0"/>
              <a:t>Tracing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0C538-15E9-4546-9AE8-BB7B0B733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53590" y="3116519"/>
            <a:ext cx="2080442" cy="3443177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F3A4FC-2FAE-A049-8A17-2F202F3D7D8C}"/>
              </a:ext>
            </a:extLst>
          </p:cNvPr>
          <p:cNvSpPr txBox="1">
            <a:spLocks/>
          </p:cNvSpPr>
          <p:nvPr/>
        </p:nvSpPr>
        <p:spPr bwMode="auto">
          <a:xfrm>
            <a:off x="152400" y="3949997"/>
            <a:ext cx="5121349" cy="246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0" dirty="0"/>
              <a:t>Good match to empirical data in rural areas, along city streets (radios close to ground), and indoors</a:t>
            </a:r>
          </a:p>
          <a:p>
            <a:endParaRPr lang="en-US" altLang="en-US" sz="2000" b="0" dirty="0"/>
          </a:p>
          <a:p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Completely site-specific</a:t>
            </a:r>
          </a:p>
          <a:p>
            <a:pPr lvl="1"/>
            <a:r>
              <a:rPr lang="en-US" altLang="en-US" sz="2000" b="0" dirty="0"/>
              <a:t>Changes to site may 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invalidate model</a:t>
            </a:r>
          </a:p>
        </p:txBody>
      </p:sp>
    </p:spTree>
    <p:extLst>
      <p:ext uri="{BB962C8B-B14F-4D97-AF65-F5344CB8AC3E}">
        <p14:creationId xmlns:p14="http://schemas.microsoft.com/office/powerpoint/2010/main" val="3092308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7F2E4-D37C-6949-A34D-9E1AB830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 scale channel models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Small-scale channel models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Equalization: Coping with the channel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740-62FC-4543-9A8A-B278CDEB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3442E-D446-8B41-926A-E7CCB30A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74287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824F60-9B3C-B049-8B04-85CC68E9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48CDE7-2683-CC45-9E50-E27762F4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Modeling (from a high-level perspective)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5BC9DD-7CBC-F647-B040-60897BA0C11A}"/>
              </a:ext>
            </a:extLst>
          </p:cNvPr>
          <p:cNvGrpSpPr/>
          <p:nvPr/>
        </p:nvGrpSpPr>
        <p:grpSpPr>
          <a:xfrm>
            <a:off x="830280" y="1626272"/>
            <a:ext cx="7407866" cy="4274171"/>
            <a:chOff x="830280" y="1626272"/>
            <a:chExt cx="7407866" cy="42741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FA62582-B5A0-374E-BABA-C0F627476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280" y="1626272"/>
              <a:ext cx="7407866" cy="4274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0239F46-7DA7-3C45-B194-D5AD438FE9D7}"/>
                    </a:ext>
                  </a:extLst>
                </p:cNvPr>
                <p:cNvSpPr txBox="1"/>
                <p:nvPr/>
              </p:nvSpPr>
              <p:spPr>
                <a:xfrm>
                  <a:off x="5743469" y="5343027"/>
                  <a:ext cx="2371492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distance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)</m:t>
                        </m:r>
                      </m:oMath>
                    </m:oMathPara>
                  </a14:m>
                  <a:endParaRPr lang="en-US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0239F46-7DA7-3C45-B194-D5AD438FE9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469" y="5343027"/>
                  <a:ext cx="2371492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14792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Problem: Inter-symbol interference (ISI)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4" descr="AABRMPT0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443" y="1833172"/>
            <a:ext cx="8760423" cy="22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4443" y="4867785"/>
            <a:ext cx="8759267" cy="16099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2pPr>
            <a:lvl3pPr marL="1144588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3pPr>
            <a:lvl4pPr marL="1601788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4pPr>
            <a:lvl5pPr marL="2058988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5pPr>
            <a:lvl6pPr marL="2518120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5961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3801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1641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95" dirty="0"/>
              <a:t>Transmitted signal</a:t>
            </a:r>
          </a:p>
          <a:p>
            <a:r>
              <a:rPr lang="en-US" sz="2795" dirty="0"/>
              <a:t>Received signal with ISI</a:t>
            </a:r>
          </a:p>
        </p:txBody>
      </p:sp>
      <p:sp>
        <p:nvSpPr>
          <p:cNvPr id="11" name="Oval 10"/>
          <p:cNvSpPr/>
          <p:nvPr/>
        </p:nvSpPr>
        <p:spPr>
          <a:xfrm>
            <a:off x="4533900" y="4959605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33900" y="5388987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1002" y="270736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02428" y="336288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14450" y="336288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26473" y="336288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59565" y="2707360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05364" y="3175657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60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43" y="4867786"/>
            <a:ext cx="8759267" cy="1793728"/>
          </a:xfrm>
        </p:spPr>
        <p:txBody>
          <a:bodyPr>
            <a:normAutofit/>
          </a:bodyPr>
          <a:lstStyle/>
          <a:p>
            <a:r>
              <a:rPr lang="en-US" dirty="0"/>
              <a:t>Transmitted signal</a:t>
            </a:r>
          </a:p>
          <a:p>
            <a:r>
              <a:rPr lang="en-US" dirty="0"/>
              <a:t>Received signal with ISI</a:t>
            </a:r>
          </a:p>
          <a:p>
            <a:endParaRPr lang="en-US" dirty="0"/>
          </a:p>
          <a:p>
            <a:r>
              <a:rPr lang="en-US" dirty="0"/>
              <a:t>ISI at one symbol </a:t>
            </a:r>
            <a:r>
              <a:rPr lang="en-US" b="1" dirty="0">
                <a:solidFill>
                  <a:srgbClr val="FF0000"/>
                </a:solidFill>
              </a:rPr>
              <a:t>depends on</a:t>
            </a:r>
            <a:r>
              <a:rPr lang="en-US" b="1" dirty="0"/>
              <a:t> </a:t>
            </a:r>
            <a:r>
              <a:rPr lang="en-US" dirty="0"/>
              <a:t>the value of </a:t>
            </a:r>
            <a:r>
              <a:rPr lang="en-US" b="1" dirty="0">
                <a:solidFill>
                  <a:srgbClr val="FF0000"/>
                </a:solidFill>
              </a:rPr>
              <a:t>other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symbols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Problem: Inter-symbol interference (ISI)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C908-0101-D84D-BCF9-589A5CABA37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7" name="Picture 4" descr="AABRMPT0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443" y="2141358"/>
            <a:ext cx="8760423" cy="253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63781" y="266792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63064" y="333490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67946" y="266792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28823" y="266792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54967" y="266792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76649" y="3128009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15130" y="2625709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36812" y="2420179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76649" y="333490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15130" y="266792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36812" y="2667921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69542" y="4976696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69542" y="5370856"/>
            <a:ext cx="152118" cy="15211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5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One Solution: Slow down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4" descr="AABRMPT0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443" y="1833172"/>
            <a:ext cx="8760423" cy="22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4443" y="4867785"/>
            <a:ext cx="8759267" cy="16099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2pPr>
            <a:lvl3pPr marL="1144588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3pPr>
            <a:lvl4pPr marL="1601788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4pPr>
            <a:lvl5pPr marL="2058988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 spc="-1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charset="-128"/>
              </a:defRPr>
            </a:lvl5pPr>
            <a:lvl6pPr marL="2518120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5961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3801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1641" indent="-228920" algn="l" defTabSz="457840" rtl="0" eaLnBrk="1" latinLnBrk="0" hangingPunct="1">
              <a:spcBef>
                <a:spcPct val="20000"/>
              </a:spcBef>
              <a:buFont typeface="Arial"/>
              <a:buChar char="•"/>
              <a:defRPr sz="20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95" dirty="0"/>
              <a:t>Transmitted signal</a:t>
            </a:r>
          </a:p>
          <a:p>
            <a:r>
              <a:rPr lang="en-US" sz="2795" dirty="0"/>
              <a:t>Received signal</a:t>
            </a:r>
          </a:p>
        </p:txBody>
      </p:sp>
      <p:sp>
        <p:nvSpPr>
          <p:cNvPr id="11" name="Oval 10"/>
          <p:cNvSpPr/>
          <p:nvPr/>
        </p:nvSpPr>
        <p:spPr>
          <a:xfrm>
            <a:off x="3702614" y="4976696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00515" y="5400688"/>
            <a:ext cx="152118" cy="152118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1002" y="270736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59565" y="2707360"/>
            <a:ext cx="152118" cy="152118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pic>
        <p:nvPicPr>
          <p:cNvPr id="18" name="Picture 4" descr="AABRMPT0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5780" y="2498075"/>
            <a:ext cx="1742234" cy="9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48716" y="4073332"/>
            <a:ext cx="894797" cy="399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 b="0" dirty="0">
                <a:latin typeface="Arial Regular"/>
                <a:ea typeface="Corbel" charset="0"/>
                <a:cs typeface="Corbel" charset="0"/>
              </a:rPr>
              <a:t>No ISI</a:t>
            </a:r>
          </a:p>
        </p:txBody>
      </p:sp>
      <p:sp>
        <p:nvSpPr>
          <p:cNvPr id="3" name="Up Arrow 2"/>
          <p:cNvSpPr/>
          <p:nvPr/>
        </p:nvSpPr>
        <p:spPr>
          <a:xfrm>
            <a:off x="7011824" y="3709043"/>
            <a:ext cx="355772" cy="37444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113649" y="2707360"/>
            <a:ext cx="152118" cy="152118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pic>
        <p:nvPicPr>
          <p:cNvPr id="21" name="Picture 4" descr="AABRMPT0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4003" y="2648549"/>
            <a:ext cx="735238" cy="84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7926" y="2300790"/>
            <a:ext cx="278884" cy="40657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80851" y="2294790"/>
            <a:ext cx="278884" cy="40657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91803" y="2323367"/>
            <a:ext cx="45634" cy="156832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52095" y="2323367"/>
            <a:ext cx="45634" cy="156832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43100" y="2348963"/>
            <a:ext cx="45634" cy="1734525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03393" y="2348963"/>
            <a:ext cx="46276" cy="1734525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05643" y="2701360"/>
            <a:ext cx="152118" cy="15211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4808" y="2298694"/>
            <a:ext cx="286727" cy="3379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97">
                <a:latin typeface="Times" charset="0"/>
                <a:ea typeface="Times" charset="0"/>
                <a:cs typeface="Times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3176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Channel Model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57928" y="2023421"/>
            <a:ext cx="990600" cy="45720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</a:rPr>
              <a:t>p(t)</a:t>
            </a:r>
            <a:endParaRPr lang="en-US" b="0" i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3066" y="2505938"/>
            <a:ext cx="1876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Transmit</a:t>
            </a:r>
            <a:r>
              <a:rPr lang="zh-CN" alt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filter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1" y="20266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i="1" dirty="0" err="1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altLang="zh-CN" b="0" i="1" baseline="-25000" dirty="0" err="1">
                <a:latin typeface="Arial" charset="0"/>
                <a:ea typeface="Arial" charset="0"/>
                <a:cs typeface="Arial" charset="0"/>
              </a:rPr>
              <a:t>k</a:t>
            </a:r>
            <a:endParaRPr lang="en-US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Arrow Connector 11"/>
          <p:cNvCxnSpPr>
            <a:endCxn id="8" idx="1"/>
          </p:cNvCxnSpPr>
          <p:nvPr/>
        </p:nvCxnSpPr>
        <p:spPr>
          <a:xfrm>
            <a:off x="987357" y="2252021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626974" y="2227067"/>
            <a:ext cx="2575223" cy="1238582"/>
          </a:xfrm>
          <a:custGeom>
            <a:avLst/>
            <a:gdLst>
              <a:gd name="connsiteX0" fmla="*/ 906162 w 2575223"/>
              <a:gd name="connsiteY0" fmla="*/ 9512 h 1511036"/>
              <a:gd name="connsiteX1" fmla="*/ 2314832 w 2575223"/>
              <a:gd name="connsiteY1" fmla="*/ 9512 h 1511036"/>
              <a:gd name="connsiteX2" fmla="*/ 2561968 w 2575223"/>
              <a:gd name="connsiteY2" fmla="*/ 108366 h 1511036"/>
              <a:gd name="connsiteX3" fmla="*/ 2277762 w 2575223"/>
              <a:gd name="connsiteY3" fmla="*/ 380215 h 1511036"/>
              <a:gd name="connsiteX4" fmla="*/ 152400 w 2575223"/>
              <a:gd name="connsiteY4" fmla="*/ 1306971 h 1511036"/>
              <a:gd name="connsiteX5" fmla="*/ 300681 w 2575223"/>
              <a:gd name="connsiteY5" fmla="*/ 1492323 h 1511036"/>
              <a:gd name="connsiteX6" fmla="*/ 1351005 w 2575223"/>
              <a:gd name="connsiteY6" fmla="*/ 1504680 h 151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5223" h="1511036">
                <a:moveTo>
                  <a:pt x="906162" y="9512"/>
                </a:moveTo>
                <a:cubicBezTo>
                  <a:pt x="1472513" y="1274"/>
                  <a:pt x="2038864" y="-6964"/>
                  <a:pt x="2314832" y="9512"/>
                </a:cubicBezTo>
                <a:cubicBezTo>
                  <a:pt x="2590800" y="25988"/>
                  <a:pt x="2568146" y="46582"/>
                  <a:pt x="2561968" y="108366"/>
                </a:cubicBezTo>
                <a:cubicBezTo>
                  <a:pt x="2555790" y="170150"/>
                  <a:pt x="2679357" y="180448"/>
                  <a:pt x="2277762" y="380215"/>
                </a:cubicBezTo>
                <a:cubicBezTo>
                  <a:pt x="1876167" y="579983"/>
                  <a:pt x="481913" y="1121620"/>
                  <a:pt x="152400" y="1306971"/>
                </a:cubicBezTo>
                <a:cubicBezTo>
                  <a:pt x="-177113" y="1492322"/>
                  <a:pt x="100914" y="1459372"/>
                  <a:pt x="300681" y="1492323"/>
                </a:cubicBezTo>
                <a:cubicBezTo>
                  <a:pt x="500448" y="1525274"/>
                  <a:pt x="1351005" y="1504680"/>
                  <a:pt x="1351005" y="1504680"/>
                </a:cubicBezTo>
              </a:path>
            </a:pathLst>
          </a:cu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80797" y="3237048"/>
            <a:ext cx="990600" cy="4572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</a:rPr>
              <a:t>h(t)</a:t>
            </a:r>
            <a:endParaRPr lang="en-US" b="0" i="1" dirty="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049510" y="3456208"/>
            <a:ext cx="2575223" cy="919056"/>
          </a:xfrm>
          <a:custGeom>
            <a:avLst/>
            <a:gdLst>
              <a:gd name="connsiteX0" fmla="*/ 906162 w 2575223"/>
              <a:gd name="connsiteY0" fmla="*/ 9512 h 1511036"/>
              <a:gd name="connsiteX1" fmla="*/ 2314832 w 2575223"/>
              <a:gd name="connsiteY1" fmla="*/ 9512 h 1511036"/>
              <a:gd name="connsiteX2" fmla="*/ 2561968 w 2575223"/>
              <a:gd name="connsiteY2" fmla="*/ 108366 h 1511036"/>
              <a:gd name="connsiteX3" fmla="*/ 2277762 w 2575223"/>
              <a:gd name="connsiteY3" fmla="*/ 380215 h 1511036"/>
              <a:gd name="connsiteX4" fmla="*/ 152400 w 2575223"/>
              <a:gd name="connsiteY4" fmla="*/ 1306971 h 1511036"/>
              <a:gd name="connsiteX5" fmla="*/ 300681 w 2575223"/>
              <a:gd name="connsiteY5" fmla="*/ 1492323 h 1511036"/>
              <a:gd name="connsiteX6" fmla="*/ 1351005 w 2575223"/>
              <a:gd name="connsiteY6" fmla="*/ 1504680 h 151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5223" h="1511036">
                <a:moveTo>
                  <a:pt x="906162" y="9512"/>
                </a:moveTo>
                <a:cubicBezTo>
                  <a:pt x="1472513" y="1274"/>
                  <a:pt x="2038864" y="-6964"/>
                  <a:pt x="2314832" y="9512"/>
                </a:cubicBezTo>
                <a:cubicBezTo>
                  <a:pt x="2590800" y="25988"/>
                  <a:pt x="2568146" y="46582"/>
                  <a:pt x="2561968" y="108366"/>
                </a:cubicBezTo>
                <a:cubicBezTo>
                  <a:pt x="2555790" y="170150"/>
                  <a:pt x="2679357" y="180448"/>
                  <a:pt x="2277762" y="380215"/>
                </a:cubicBezTo>
                <a:cubicBezTo>
                  <a:pt x="1876167" y="579983"/>
                  <a:pt x="481913" y="1121620"/>
                  <a:pt x="152400" y="1306971"/>
                </a:cubicBezTo>
                <a:cubicBezTo>
                  <a:pt x="-177113" y="1492322"/>
                  <a:pt x="100914" y="1459372"/>
                  <a:pt x="300681" y="1492323"/>
                </a:cubicBezTo>
                <a:cubicBezTo>
                  <a:pt x="500448" y="1525274"/>
                  <a:pt x="1351005" y="1504680"/>
                  <a:pt x="1351005" y="1504680"/>
                </a:cubicBezTo>
              </a:path>
            </a:pathLst>
          </a:cu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18015" y="4146664"/>
            <a:ext cx="9906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</a:rPr>
              <a:t>h</a:t>
            </a:r>
            <a:r>
              <a:rPr lang="zh-CN" altLang="en-US" b="0" i="1" dirty="0">
                <a:solidFill>
                  <a:schemeClr val="tx1"/>
                </a:solidFill>
              </a:rPr>
              <a:t>*</a:t>
            </a:r>
            <a:r>
              <a:rPr lang="en-US" altLang="zh-CN" b="0" i="1" dirty="0">
                <a:solidFill>
                  <a:schemeClr val="tx1"/>
                </a:solidFill>
              </a:rPr>
              <a:t>(-t)</a:t>
            </a:r>
            <a:endParaRPr lang="en-US" b="0" i="1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cxnSpLocks/>
            <a:stCxn id="27" idx="3"/>
            <a:endCxn id="34" idx="2"/>
          </p:cNvCxnSpPr>
          <p:nvPr/>
        </p:nvCxnSpPr>
        <p:spPr>
          <a:xfrm flipV="1">
            <a:off x="5408615" y="4375089"/>
            <a:ext cx="180588" cy="175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619739" y="4053188"/>
            <a:ext cx="328537" cy="322076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48276" y="4375089"/>
            <a:ext cx="269849" cy="117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89203" y="4334530"/>
            <a:ext cx="83383" cy="8111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35149" y="4146664"/>
            <a:ext cx="990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 err="1">
                <a:solidFill>
                  <a:schemeClr val="tx1"/>
                </a:solidFill>
              </a:rPr>
              <a:t>h</a:t>
            </a:r>
            <a:r>
              <a:rPr lang="en-US" altLang="zh-CN" b="0" i="1" baseline="-25000" dirty="0" err="1">
                <a:solidFill>
                  <a:schemeClr val="tx1"/>
                </a:solidFill>
              </a:rPr>
              <a:t>eq</a:t>
            </a:r>
            <a:r>
              <a:rPr lang="en-US" altLang="zh-CN" b="0" i="1" dirty="0">
                <a:solidFill>
                  <a:schemeClr val="tx1"/>
                </a:solidFill>
              </a:rPr>
              <a:t>(t)</a:t>
            </a:r>
            <a:endParaRPr lang="en-US" b="0" i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49890" y="3743179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i="1" dirty="0" err="1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altLang="zh-CN" b="0" i="1" baseline="-25000" dirty="0" err="1">
                <a:latin typeface="Arial" charset="0"/>
                <a:ea typeface="Arial" charset="0"/>
                <a:cs typeface="Arial" charset="0"/>
              </a:rPr>
              <a:t>t</a:t>
            </a:r>
            <a:endParaRPr lang="en-US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75761" y="3755173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y[n]</a:t>
            </a:r>
            <a:endParaRPr lang="en-US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225749" y="4368531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732094" y="4143351"/>
                <a:ext cx="483914" cy="41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altLang="zh-CN" b="0" i="1" dirty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𝑑</m:t>
                          </m:r>
                          <m:r>
                            <a:rPr lang="en-US" altLang="zh-CN" b="0" i="1" baseline="-25000" dirty="0" err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b="0" i="1" baseline="-25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094" y="4143351"/>
                <a:ext cx="483914" cy="416332"/>
              </a:xfrm>
              <a:prstGeom prst="rect">
                <a:avLst/>
              </a:prstGeom>
              <a:blipFill rotWithShape="0">
                <a:blip r:embed="rId3"/>
                <a:stretch>
                  <a:fillRect t="-294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013393" y="4653752"/>
            <a:ext cx="1848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Matched filter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45603" y="4653752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Equalizer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2400" y="1814950"/>
            <a:ext cx="4265615" cy="109109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76302" y="3822982"/>
            <a:ext cx="4539706" cy="123088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27844" y="1360766"/>
            <a:ext cx="1862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Transmitter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16204" y="3258484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30092" y="2831165"/>
            <a:ext cx="2746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Wireless Channel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390923" y="5437231"/>
                <a:ext cx="42440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𝒕</m:t>
                          </m:r>
                        </m:e>
                      </m:d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𝒑</m:t>
                          </m:r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∗</m:t>
                          </m:r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𝒉</m:t>
                          </m:r>
                        </m:e>
                      </m:d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𝒕</m:t>
                          </m:r>
                        </m:e>
                      </m:d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∗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𝒉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(−</m:t>
                      </m:r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923" y="5437231"/>
                <a:ext cx="4244047" cy="430887"/>
              </a:xfrm>
              <a:prstGeom prst="rect">
                <a:avLst/>
              </a:prstGeom>
              <a:blipFill>
                <a:blip r:embed="rId4"/>
                <a:stretch>
                  <a:fillRect l="-2388" r="-29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152400" y="6069430"/>
            <a:ext cx="8763000" cy="28161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sz="2600" dirty="0"/>
              <a:t>Composite channel </a:t>
            </a:r>
            <a:r>
              <a:rPr lang="en-US" altLang="x-none" sz="2600" b="0" dirty="0"/>
              <a:t>(made up of pulse shape, radio channel, and matched filter)</a:t>
            </a: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19043917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75" y="4508842"/>
            <a:ext cx="7408639" cy="237670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Another Solution I:</a:t>
            </a:r>
            <a:br>
              <a:rPr lang="en-US" altLang="zh-CN" sz="3600" dirty="0"/>
            </a:br>
            <a:r>
              <a:rPr lang="en-US" altLang="zh-CN" sz="3600" dirty="0"/>
              <a:t>Zero-forcing Equalizer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04207" y="2904554"/>
            <a:ext cx="9906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</a:rPr>
              <a:t>h</a:t>
            </a:r>
            <a:r>
              <a:rPr lang="zh-CN" altLang="en-US" b="0" i="1" dirty="0">
                <a:solidFill>
                  <a:schemeClr val="tx1"/>
                </a:solidFill>
              </a:rPr>
              <a:t>*</a:t>
            </a:r>
            <a:r>
              <a:rPr lang="en-US" altLang="zh-CN" b="0" i="1" dirty="0">
                <a:solidFill>
                  <a:schemeClr val="tx1"/>
                </a:solidFill>
              </a:rPr>
              <a:t>(-t)</a:t>
            </a:r>
            <a:endParaRPr lang="en-US" b="0" i="1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stCxn id="27" idx="3"/>
          </p:cNvCxnSpPr>
          <p:nvPr/>
        </p:nvCxnSpPr>
        <p:spPr>
          <a:xfrm>
            <a:off x="4294807" y="3133154"/>
            <a:ext cx="422249" cy="0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505931" y="2811078"/>
            <a:ext cx="328537" cy="322076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34468" y="3132979"/>
            <a:ext cx="269849" cy="117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475395" y="3092420"/>
            <a:ext cx="83383" cy="8111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21341" y="2904554"/>
            <a:ext cx="990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 err="1">
                <a:solidFill>
                  <a:schemeClr val="tx1"/>
                </a:solidFill>
              </a:rPr>
              <a:t>h</a:t>
            </a:r>
            <a:r>
              <a:rPr lang="en-US" altLang="zh-CN" b="0" i="1" baseline="-25000" dirty="0" err="1">
                <a:solidFill>
                  <a:schemeClr val="tx1"/>
                </a:solidFill>
              </a:rPr>
              <a:t>eq</a:t>
            </a:r>
            <a:r>
              <a:rPr lang="en-US" altLang="zh-CN" b="0" i="1" dirty="0">
                <a:solidFill>
                  <a:schemeClr val="tx1"/>
                </a:solidFill>
              </a:rPr>
              <a:t>(t)</a:t>
            </a:r>
            <a:endParaRPr lang="en-US" b="0" i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19871" y="2482776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i="1" dirty="0" err="1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altLang="zh-CN" b="0" i="1" baseline="-25000" dirty="0" err="1">
                <a:latin typeface="Arial" charset="0"/>
                <a:ea typeface="Arial" charset="0"/>
                <a:cs typeface="Arial" charset="0"/>
              </a:rPr>
              <a:t>t</a:t>
            </a:r>
            <a:endParaRPr lang="en-US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61953" y="2513063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y[n]</a:t>
            </a:r>
            <a:endParaRPr lang="en-US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111941" y="3126421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18286" y="2901241"/>
                <a:ext cx="483914" cy="41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altLang="zh-CN" b="0" i="1" dirty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𝑑</m:t>
                          </m:r>
                          <m:r>
                            <a:rPr lang="en-US" altLang="zh-CN" b="0" i="1" baseline="-25000" dirty="0" err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b="0" i="1" baseline="-25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286" y="2901241"/>
                <a:ext cx="483914" cy="416332"/>
              </a:xfrm>
              <a:prstGeom prst="rect">
                <a:avLst/>
              </a:prstGeom>
              <a:blipFill rotWithShape="0">
                <a:blip r:embed="rId4"/>
                <a:stretch>
                  <a:fillRect l="-1266" t="-294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2899585" y="3411642"/>
            <a:ext cx="1848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Matched filter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31795" y="3411642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Equalizer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2462" y="1577151"/>
            <a:ext cx="168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347361" y="3753245"/>
                <a:ext cx="2256067" cy="885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𝑯</m:t>
                      </m:r>
                      <m:r>
                        <a:rPr lang="en-US" sz="2800" b="1" i="1" baseline="-25000" smtClean="0">
                          <a:latin typeface="Cambria Math" charset="0"/>
                          <a:ea typeface="Arial" charset="0"/>
                          <a:cs typeface="Arial" charset="0"/>
                        </a:rPr>
                        <m:t>𝒆𝒒</m:t>
                      </m:r>
                      <m:d>
                        <m:dPr>
                          <m:ctrlPr>
                            <a:rPr lang="en-US" sz="2800" b="1" i="1" baseline="-2500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𝒇</m:t>
                          </m:r>
                        </m:e>
                      </m:d>
                      <m:r>
                        <a:rPr lang="is-I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is-IS" sz="2800" b="1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𝑭</m:t>
                          </m:r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𝒇</m:t>
                          </m:r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361" y="3753245"/>
                <a:ext cx="2256067" cy="8858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1741414" y="3132978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299582" y="2923719"/>
            <a:ext cx="421552" cy="41851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733636" y="3136018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496955" y="2479498"/>
            <a:ext cx="3936" cy="444221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27540" y="2060980"/>
            <a:ext cx="133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Noise: </a:t>
            </a:r>
            <a:r>
              <a:rPr lang="en-US" altLang="zh-CN" i="1" dirty="0" err="1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altLang="zh-CN" i="1" baseline="-25000" dirty="0" err="1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endParaRPr lang="en-US" i="1" baseline="-25000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99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Preamble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52400" y="3934255"/>
            <a:ext cx="8763000" cy="25427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/>
              <a:t>Sequence of symbols </a:t>
            </a:r>
            <a:r>
              <a:rPr lang="en-US" altLang="zh-CN" sz="2600" dirty="0">
                <a:solidFill>
                  <a:srgbClr val="009900"/>
                </a:solidFill>
              </a:rPr>
              <a:t>known to both transmitter &amp; receiver</a:t>
            </a:r>
            <a:endParaRPr lang="en-US" sz="2600" dirty="0">
              <a:solidFill>
                <a:srgbClr val="0099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440" y="1930400"/>
            <a:ext cx="1300480" cy="386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3920" y="1930400"/>
            <a:ext cx="5445760" cy="386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048" y="2930157"/>
            <a:ext cx="1571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Preamble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5664" y="2937470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Packet</a:t>
            </a:r>
            <a:r>
              <a:rPr lang="zh-CN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body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4578503" y="-55051"/>
            <a:ext cx="596593" cy="5445760"/>
          </a:xfrm>
          <a:prstGeom prst="rightBrace">
            <a:avLst/>
          </a:prstGeom>
          <a:ln w="34925">
            <a:prstDash val="solid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1223575" y="2017589"/>
            <a:ext cx="560208" cy="1300479"/>
          </a:xfrm>
          <a:prstGeom prst="rightBrace">
            <a:avLst/>
          </a:prstGeom>
          <a:ln w="34925">
            <a:prstDash val="solid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6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47" y="4113331"/>
            <a:ext cx="7507705" cy="265259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Another Solution II: MSE Equalizer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52400" y="1447800"/>
            <a:ext cx="8763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sz="2600" dirty="0"/>
              <a:t>Goal</a:t>
            </a:r>
            <a:r>
              <a:rPr lang="en-US" altLang="x-none" sz="2600" b="0" dirty="0"/>
              <a:t>: </a:t>
            </a:r>
            <a:r>
              <a:rPr lang="en-US" sz="2600" b="0" dirty="0"/>
              <a:t>Minimizing mean-squared error (MSE) between </a:t>
            </a:r>
            <a:r>
              <a:rPr lang="en-US" sz="2600" dirty="0">
                <a:solidFill>
                  <a:srgbClr val="009900"/>
                </a:solidFill>
              </a:rPr>
              <a:t>received symbols </a:t>
            </a:r>
            <a:r>
              <a:rPr lang="en-US" sz="2600" b="0" dirty="0"/>
              <a:t>&amp; </a:t>
            </a:r>
            <a:r>
              <a:rPr lang="en-US" sz="2600" dirty="0">
                <a:solidFill>
                  <a:srgbClr val="009900"/>
                </a:solidFill>
              </a:rPr>
              <a:t>transmitted symbols</a:t>
            </a:r>
          </a:p>
          <a:p>
            <a:endParaRPr lang="en-US" altLang="x-none" sz="2600" b="0" dirty="0">
              <a:solidFill>
                <a:srgbClr val="FF0000"/>
              </a:solidFill>
            </a:endParaRPr>
          </a:p>
          <a:p>
            <a:endParaRPr lang="en-US" altLang="x-none" sz="2600" b="0" dirty="0">
              <a:solidFill>
                <a:srgbClr val="FF0000"/>
              </a:solidFill>
            </a:endParaRPr>
          </a:p>
          <a:p>
            <a:endParaRPr lang="en-US" altLang="x-none" sz="2600" b="0" dirty="0">
              <a:solidFill>
                <a:srgbClr val="FF0000"/>
              </a:solidFill>
            </a:endParaRPr>
          </a:p>
          <a:p>
            <a:endParaRPr lang="en-US" altLang="x-none" sz="2600" b="0" dirty="0">
              <a:solidFill>
                <a:srgbClr val="FF0000"/>
              </a:solidFill>
            </a:endParaRPr>
          </a:p>
          <a:p>
            <a:r>
              <a:rPr lang="en-US" altLang="x-none" sz="2600" dirty="0"/>
              <a:t>Assumes Receiver has a preamble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3623" y="2295785"/>
                <a:ext cx="3511987" cy="1220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𝑴𝑺𝑬</m:t>
                      </m:r>
                      <m:r>
                        <a:rPr lang="is-IS" sz="2800" b="1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800" b="1" i="1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naryPr>
                        <m:sub>
                          <m:r>
                            <a:rPr lang="is-I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𝒌</m:t>
                          </m:r>
                          <m:r>
                            <a:rPr lang="is-I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=</m:t>
                          </m:r>
                          <m:r>
                            <a:rPr lang="is-I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𝑲</m:t>
                          </m:r>
                        </m:sup>
                        <m:e>
                          <m:sSup>
                            <m:sSupPr>
                              <m:ctrlPr>
                                <a:rPr lang="is-IS" sz="2800" b="1" i="1" smtClean="0">
                                  <a:latin typeface="Cambria Math" panose="02040503050406030204" pitchFamily="18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Arial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𝒅</m:t>
                                  </m:r>
                                  <m:r>
                                    <a:rPr lang="en-US" sz="2800" b="1" i="1" baseline="-25000" smtClean="0">
                                      <a:latin typeface="Cambria Math" charset="0"/>
                                      <a:ea typeface="Arial" charset="0"/>
                                      <a:cs typeface="Arial" charset="0"/>
                                    </a:rPr>
                                    <m:t>𝒌</m:t>
                                  </m:r>
                                </m:e>
                              </m:acc>
                              <m:r>
                                <a:rPr lang="en-US" sz="2800" b="1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23" y="2295785"/>
                <a:ext cx="3511987" cy="1220014"/>
              </a:xfrm>
              <a:prstGeom prst="rect">
                <a:avLst/>
              </a:prstGeom>
              <a:blipFill>
                <a:blip r:embed="rId4"/>
                <a:stretch>
                  <a:fillRect l="-2888" t="-111340" b="-17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859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Another Solution III: Decision-feedback Equalizer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52400" y="1527941"/>
            <a:ext cx="8763000" cy="11370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/>
              <a:t>Idea:</a:t>
            </a:r>
            <a:r>
              <a:rPr lang="en-US" altLang="zh-CN" sz="2600" dirty="0">
                <a:solidFill>
                  <a:srgbClr val="009900"/>
                </a:solidFill>
              </a:rPr>
              <a:t> </a:t>
            </a:r>
            <a:r>
              <a:rPr lang="en-US" altLang="zh-CN" sz="2600" b="0" dirty="0"/>
              <a:t>Subtract the </a:t>
            </a:r>
            <a:r>
              <a:rPr lang="en-US" altLang="zh-CN" sz="2600" dirty="0">
                <a:solidFill>
                  <a:srgbClr val="FF0000"/>
                </a:solidFill>
              </a:rPr>
              <a:t>interference</a:t>
            </a:r>
            <a:r>
              <a:rPr lang="en-US" altLang="zh-CN" sz="2600" b="0" dirty="0">
                <a:solidFill>
                  <a:srgbClr val="FF0000"/>
                </a:solidFill>
              </a:rPr>
              <a:t> </a:t>
            </a:r>
            <a:r>
              <a:rPr lang="en-US" altLang="zh-CN" sz="2600" b="0" dirty="0"/>
              <a:t>caused by already detected data (symbols)</a:t>
            </a:r>
            <a:endParaRPr lang="en-US" altLang="x-none" sz="2800" b="0" dirty="0"/>
          </a:p>
        </p:txBody>
      </p:sp>
      <p:sp>
        <p:nvSpPr>
          <p:cNvPr id="18" name="Rectangle 17"/>
          <p:cNvSpPr/>
          <p:nvPr/>
        </p:nvSpPr>
        <p:spPr>
          <a:xfrm>
            <a:off x="4050469" y="3391204"/>
            <a:ext cx="990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</a:rPr>
              <a:t>w</a:t>
            </a:r>
            <a:r>
              <a:rPr lang="en-US" altLang="zh-CN" b="0" i="1" baseline="-25000" dirty="0">
                <a:solidFill>
                  <a:schemeClr val="tx1"/>
                </a:solidFill>
              </a:rPr>
              <a:t> </a:t>
            </a:r>
            <a:r>
              <a:rPr lang="en-US" altLang="zh-CN" b="0" i="1" dirty="0">
                <a:solidFill>
                  <a:schemeClr val="tx1"/>
                </a:solidFill>
              </a:rPr>
              <a:t>(t)</a:t>
            </a:r>
            <a:endParaRPr lang="en-US" b="0" i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41069" y="3613071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49880" y="3349071"/>
                <a:ext cx="483914" cy="41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altLang="zh-CN" b="0" i="1" dirty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𝑑</m:t>
                          </m:r>
                          <m:r>
                            <a:rPr lang="en-US" altLang="zh-CN" b="0" i="1" baseline="-25000" dirty="0" err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b="0" i="1" baseline="-25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880" y="3349071"/>
                <a:ext cx="483914" cy="416332"/>
              </a:xfrm>
              <a:prstGeom prst="rect">
                <a:avLst/>
              </a:prstGeom>
              <a:blipFill rotWithShape="0">
                <a:blip r:embed="rId3"/>
                <a:stretch>
                  <a:fillRect l="-1266" t="-2899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713261" y="3898292"/>
            <a:ext cx="181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Forward filter</a:t>
            </a:r>
          </a:p>
        </p:txBody>
      </p:sp>
      <p:cxnSp>
        <p:nvCxnSpPr>
          <p:cNvPr id="32" name="Straight Arrow Connector 31"/>
          <p:cNvCxnSpPr>
            <a:endCxn id="18" idx="1"/>
          </p:cNvCxnSpPr>
          <p:nvPr/>
        </p:nvCxnSpPr>
        <p:spPr>
          <a:xfrm>
            <a:off x="3223935" y="3619804"/>
            <a:ext cx="826534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607998" y="3393993"/>
            <a:ext cx="421552" cy="41851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029550" y="3619628"/>
            <a:ext cx="399099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451102" y="3088426"/>
            <a:ext cx="990600" cy="943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b="0" baseline="-25000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7441702" y="3603251"/>
            <a:ext cx="1108178" cy="1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451102" y="4482317"/>
            <a:ext cx="990600" cy="943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0" i="1" dirty="0">
                <a:solidFill>
                  <a:schemeClr val="tx1"/>
                </a:solidFill>
              </a:rPr>
              <a:t>d(t)</a:t>
            </a:r>
          </a:p>
        </p:txBody>
      </p:sp>
      <p:cxnSp>
        <p:nvCxnSpPr>
          <p:cNvPr id="49" name="Elbow Connector 48"/>
          <p:cNvCxnSpPr>
            <a:endCxn id="47" idx="3"/>
          </p:cNvCxnSpPr>
          <p:nvPr/>
        </p:nvCxnSpPr>
        <p:spPr>
          <a:xfrm rot="5400000">
            <a:off x="7032233" y="4012721"/>
            <a:ext cx="1350611" cy="531672"/>
          </a:xfrm>
          <a:prstGeom prst="bentConnector2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47" idx="1"/>
            <a:endCxn id="33" idx="4"/>
          </p:cNvCxnSpPr>
          <p:nvPr/>
        </p:nvCxnSpPr>
        <p:spPr>
          <a:xfrm rot="10800000">
            <a:off x="5818774" y="3812511"/>
            <a:ext cx="632328" cy="1141352"/>
          </a:xfrm>
          <a:prstGeom prst="bentConnector2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885055" y="2564717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Decision device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87304" y="2338373"/>
            <a:ext cx="2780931" cy="350790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94506" y="2338372"/>
            <a:ext cx="1641550" cy="350790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1585662" y="4689389"/>
            <a:ext cx="2208967" cy="974121"/>
          </a:xfrm>
          <a:prstGeom prst="wedgeRoundRectCallout">
            <a:avLst>
              <a:gd name="adj1" fmla="val 59701"/>
              <a:gd name="adj2" fmla="val -90554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400" b="0" dirty="0">
                <a:solidFill>
                  <a:schemeClr val="tx1"/>
                </a:solidFill>
                <a:latin typeface="+mn-lt"/>
              </a:rPr>
              <a:t>This part shapes the signal to work well with the decision feedback.</a:t>
            </a:r>
          </a:p>
        </p:txBody>
      </p:sp>
      <p:sp>
        <p:nvSpPr>
          <p:cNvPr id="57" name="Rounded Rectangular Callout 56"/>
          <p:cNvSpPr/>
          <p:nvPr/>
        </p:nvSpPr>
        <p:spPr>
          <a:xfrm>
            <a:off x="3875150" y="5841699"/>
            <a:ext cx="2208967" cy="974121"/>
          </a:xfrm>
          <a:prstGeom prst="wedgeRoundRectCallout">
            <a:avLst>
              <a:gd name="adj1" fmla="val 37695"/>
              <a:gd name="adj2" fmla="val -77401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400" b="0" dirty="0">
                <a:solidFill>
                  <a:schemeClr val="tx1"/>
                </a:solidFill>
                <a:latin typeface="+mn-lt"/>
              </a:rPr>
              <a:t>This part removes ISI on “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future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” symbols from the currently </a:t>
            </a:r>
            <a:r>
              <a:rPr lang="en-US" sz="1400" b="0">
                <a:solidFill>
                  <a:schemeClr val="tx1"/>
                </a:solidFill>
                <a:latin typeface="+mn-lt"/>
              </a:rPr>
              <a:t>detected symbols.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43580" y="5441257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Feedback filter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FC520C-9C41-EA4E-A3D8-5880F202B972}"/>
              </a:ext>
            </a:extLst>
          </p:cNvPr>
          <p:cNvGrpSpPr/>
          <p:nvPr/>
        </p:nvGrpSpPr>
        <p:grpSpPr>
          <a:xfrm>
            <a:off x="6615393" y="3149310"/>
            <a:ext cx="666729" cy="815856"/>
            <a:chOff x="6615393" y="3149310"/>
            <a:chExt cx="666729" cy="815856"/>
          </a:xfrm>
        </p:grpSpPr>
        <p:cxnSp>
          <p:nvCxnSpPr>
            <p:cNvPr id="39" name="Straight Connector 38"/>
            <p:cNvCxnSpPr>
              <a:cxnSpLocks/>
            </p:cNvCxnSpPr>
            <p:nvPr/>
          </p:nvCxnSpPr>
          <p:spPr>
            <a:xfrm flipV="1">
              <a:off x="6781800" y="3149310"/>
              <a:ext cx="335445" cy="815855"/>
            </a:xfrm>
            <a:prstGeom prst="line">
              <a:avLst/>
            </a:prstGeom>
            <a:ln w="38100"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cxnSpLocks/>
            </p:cNvCxnSpPr>
            <p:nvPr/>
          </p:nvCxnSpPr>
          <p:spPr>
            <a:xfrm flipH="1" flipV="1">
              <a:off x="6615393" y="3965165"/>
              <a:ext cx="166407" cy="1"/>
            </a:xfrm>
            <a:prstGeom prst="line">
              <a:avLst/>
            </a:prstGeom>
            <a:ln w="38100"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cxnSpLocks/>
            </p:cNvCxnSpPr>
            <p:nvPr/>
          </p:nvCxnSpPr>
          <p:spPr>
            <a:xfrm flipH="1">
              <a:off x="7117245" y="3149310"/>
              <a:ext cx="164877" cy="0"/>
            </a:xfrm>
            <a:prstGeom prst="line">
              <a:avLst/>
            </a:prstGeom>
            <a:ln w="38100"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775380" y="3552618"/>
              <a:ext cx="329753" cy="0"/>
            </a:xfrm>
            <a:prstGeom prst="line">
              <a:avLst/>
            </a:prstGeom>
            <a:ln w="38100"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1671121" y="3391204"/>
            <a:ext cx="9906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</a:rPr>
              <a:t>h</a:t>
            </a:r>
            <a:r>
              <a:rPr lang="zh-CN" altLang="en-US" b="0" i="1" dirty="0">
                <a:solidFill>
                  <a:schemeClr val="tx1"/>
                </a:solidFill>
              </a:rPr>
              <a:t>*</a:t>
            </a:r>
            <a:r>
              <a:rPr lang="en-US" altLang="zh-CN" b="0" i="1" dirty="0">
                <a:solidFill>
                  <a:schemeClr val="tx1"/>
                </a:solidFill>
              </a:rPr>
              <a:t>(-t)</a:t>
            </a:r>
            <a:endParaRPr lang="en-US" b="0" i="1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661721" y="3619804"/>
            <a:ext cx="422249" cy="0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872845" y="3297728"/>
            <a:ext cx="328537" cy="322076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201382" y="3619629"/>
            <a:ext cx="269849" cy="117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842309" y="3579070"/>
            <a:ext cx="83383" cy="8111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86785" y="2969426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i="1" dirty="0" err="1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altLang="zh-CN" b="0" i="1" baseline="-25000" dirty="0" err="1">
                <a:latin typeface="Arial" charset="0"/>
                <a:ea typeface="Arial" charset="0"/>
                <a:cs typeface="Arial" charset="0"/>
              </a:rPr>
              <a:t>t</a:t>
            </a:r>
            <a:endParaRPr lang="en-US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28867" y="2999713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y[n]</a:t>
            </a:r>
            <a:endParaRPr lang="en-US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66499" y="3898292"/>
            <a:ext cx="1848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Matched filter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08328" y="3619628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66496" y="3410369"/>
            <a:ext cx="421552" cy="41851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100550" y="3622668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63869" y="2966148"/>
            <a:ext cx="3936" cy="444221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94454" y="2547630"/>
            <a:ext cx="133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Noise: </a:t>
            </a:r>
            <a:r>
              <a:rPr lang="en-US" altLang="zh-CN" i="1" dirty="0" err="1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altLang="zh-CN" i="1" baseline="-25000" dirty="0" err="1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endParaRPr lang="en-US" i="1" baseline="-25000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925692" y="3290973"/>
            <a:ext cx="286873" cy="332732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428380" y="300767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i="1" dirty="0">
                <a:latin typeface="Arial" charset="0"/>
                <a:ea typeface="Arial" charset="0"/>
                <a:cs typeface="Arial" charset="0"/>
              </a:rPr>
              <a:t>+</a:t>
            </a:r>
            <a:endParaRPr lang="en-US" sz="2800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66407" y="3619628"/>
            <a:ext cx="304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i="1" dirty="0">
                <a:latin typeface="Arial" charset="0"/>
                <a:ea typeface="Arial" charset="0"/>
                <a:cs typeface="Arial" charset="0"/>
              </a:rPr>
              <a:t>-</a:t>
            </a:r>
            <a:endParaRPr lang="en-US" sz="2800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849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3794506" y="3149310"/>
            <a:ext cx="1641550" cy="133300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Another Solution III: Decision-feedback Equalizer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FC908-0101-D84D-BCF9-589A5CABA372}" type="slidenum">
              <a:rPr lang="en-US" smtClean="0"/>
              <a:pPr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152400" y="1527942"/>
                <a:ext cx="8763000" cy="533005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•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ＭＳ Ｐゴシック" pitchFamily="-1" charset="-128"/>
                  </a:defRPr>
                </a:lvl1pPr>
                <a:lvl2pPr marL="742950" indent="-285750" algn="l" defTabSz="457200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–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•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–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»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600" b="0" dirty="0"/>
                  <a:t>The</a:t>
                </a:r>
                <a:r>
                  <a:rPr lang="zh-CN" altLang="en-US" sz="2600" b="0" dirty="0"/>
                  <a:t> </a:t>
                </a:r>
                <a:r>
                  <a:rPr lang="en-US" altLang="zh-CN" sz="2600" b="0" dirty="0"/>
                  <a:t>forward</a:t>
                </a:r>
                <a:r>
                  <a:rPr lang="zh-CN" altLang="en-US" sz="2600" b="0" dirty="0"/>
                  <a:t> </a:t>
                </a:r>
                <a:r>
                  <a:rPr lang="en-US" altLang="zh-CN" sz="2600" b="0" dirty="0"/>
                  <a:t>filter </a:t>
                </a:r>
                <a:r>
                  <a:rPr lang="en-US" altLang="zh-CN" sz="2600" b="0" i="1" dirty="0"/>
                  <a:t>w(t)</a:t>
                </a:r>
                <a:r>
                  <a:rPr lang="zh-CN" altLang="en-US" sz="2600" b="0" dirty="0"/>
                  <a:t> </a:t>
                </a:r>
                <a:r>
                  <a:rPr lang="en-US" altLang="zh-CN" sz="2600" b="0" dirty="0"/>
                  <a:t>here</a:t>
                </a:r>
                <a:r>
                  <a:rPr lang="zh-CN" altLang="en-US" sz="2600" b="0" dirty="0"/>
                  <a:t> </a:t>
                </a:r>
                <a:r>
                  <a:rPr lang="en-US" altLang="zh-CN" sz="2600" b="0" dirty="0"/>
                  <a:t>uses a</a:t>
                </a:r>
                <a:r>
                  <a:rPr lang="zh-CN" altLang="en-US" sz="2600" b="0" dirty="0"/>
                  <a:t> </a:t>
                </a:r>
                <a:r>
                  <a:rPr lang="en-US" altLang="zh-CN" sz="2600" dirty="0">
                    <a:solidFill>
                      <a:srgbClr val="009900"/>
                    </a:solidFill>
                  </a:rPr>
                  <a:t>linear</a:t>
                </a:r>
                <a:r>
                  <a:rPr lang="zh-CN" altLang="en-US" sz="2600" dirty="0">
                    <a:solidFill>
                      <a:srgbClr val="009900"/>
                    </a:solidFill>
                  </a:rPr>
                  <a:t> </a:t>
                </a:r>
                <a:r>
                  <a:rPr lang="en-US" altLang="zh-CN" sz="2600" dirty="0">
                    <a:solidFill>
                      <a:srgbClr val="009900"/>
                    </a:solidFill>
                  </a:rPr>
                  <a:t>equalizer</a:t>
                </a:r>
                <a:r>
                  <a:rPr lang="zh-CN" altLang="en-US" sz="2600" dirty="0">
                    <a:solidFill>
                      <a:srgbClr val="009900"/>
                    </a:solidFill>
                  </a:rPr>
                  <a:t> </a:t>
                </a:r>
                <a:endParaRPr lang="en-US" altLang="zh-CN" sz="2600" dirty="0">
                  <a:solidFill>
                    <a:srgbClr val="009900"/>
                  </a:solidFill>
                </a:endParaRPr>
              </a:p>
              <a:p>
                <a:pPr lvl="1"/>
                <a:r>
                  <a:rPr lang="en-US" altLang="zh-CN" sz="2600" b="0" dirty="0"/>
                  <a:t>e.g.,</a:t>
                </a:r>
                <a:r>
                  <a:rPr lang="zh-CN" altLang="en-US" sz="2600" b="0" dirty="0"/>
                  <a:t> </a:t>
                </a:r>
                <a:r>
                  <a:rPr lang="en-US" altLang="zh-CN" sz="2600" dirty="0"/>
                  <a:t>zero-forcing</a:t>
                </a:r>
                <a:r>
                  <a:rPr lang="en-US" altLang="zh-CN" sz="2600" b="0" dirty="0"/>
                  <a:t>,</a:t>
                </a:r>
                <a:r>
                  <a:rPr lang="zh-CN" altLang="en-US" sz="2600" b="0" dirty="0"/>
                  <a:t> </a:t>
                </a:r>
                <a:r>
                  <a:rPr lang="en-US" altLang="zh-CN" sz="2600" dirty="0"/>
                  <a:t>MSE</a:t>
                </a:r>
              </a:p>
              <a:p>
                <a:pPr lvl="1"/>
                <a:endParaRPr lang="en-US" altLang="x-none" sz="2600" b="0" dirty="0"/>
              </a:p>
              <a:p>
                <a:pPr lvl="1"/>
                <a:endParaRPr lang="en-US" altLang="x-none" sz="2600" b="0" dirty="0"/>
              </a:p>
              <a:p>
                <a:pPr lvl="1"/>
                <a:endParaRPr lang="en-US" altLang="x-none" sz="2600" b="0" dirty="0"/>
              </a:p>
              <a:p>
                <a:pPr lvl="1"/>
                <a:endParaRPr lang="en-US" altLang="x-none" sz="2600" b="0" dirty="0"/>
              </a:p>
              <a:p>
                <a:pPr lvl="1"/>
                <a:endParaRPr lang="en-US" altLang="x-none" sz="2600" b="0" dirty="0"/>
              </a:p>
              <a:p>
                <a:pPr lvl="1"/>
                <a:endParaRPr lang="en-US" altLang="x-none" sz="2600" b="0" dirty="0"/>
              </a:p>
              <a:p>
                <a:pPr lvl="1"/>
                <a:endParaRPr lang="en-US" altLang="x-none" sz="2600" b="0" dirty="0"/>
              </a:p>
              <a:p>
                <a:pPr lvl="1"/>
                <a:endParaRPr lang="en-US" altLang="x-none" sz="2600" b="0" dirty="0"/>
              </a:p>
              <a:p>
                <a14:m>
                  <m:oMath xmlns:m="http://schemas.openxmlformats.org/officeDocument/2006/math">
                    <m:r>
                      <a:rPr lang="en-US" altLang="zh-CN" sz="2600" b="0" i="1" dirty="0">
                        <a:latin typeface="Cambria Math" charset="0"/>
                      </a:rPr>
                      <m:t>𝐹</m:t>
                    </m:r>
                    <m:d>
                      <m:dPr>
                        <m:begChr m:val="（"/>
                        <m:endChr m:val="）"/>
                        <m:ctrlPr>
                          <a:rPr lang="zh-CN" altLang="en-US" sz="26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dirty="0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sz="2600" b="0" i="1" dirty="0" smtClean="0">
                        <a:latin typeface="Cambria Math" charset="0"/>
                      </a:rPr>
                      <m:t>𝑊</m:t>
                    </m:r>
                    <m:d>
                      <m:dPr>
                        <m:ctrlPr>
                          <a:rPr lang="en-US" altLang="zh-CN" sz="26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dirty="0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sz="2600" b="0" i="1" dirty="0">
                        <a:latin typeface="Cambria Math" charset="0"/>
                      </a:rPr>
                      <m:t>−</m:t>
                    </m:r>
                    <m:r>
                      <a:rPr lang="en-US" altLang="zh-CN" sz="2600" b="0" i="1" dirty="0">
                        <a:latin typeface="Cambria Math" charset="0"/>
                      </a:rPr>
                      <m:t>𝐷</m:t>
                    </m:r>
                    <m:d>
                      <m:dPr>
                        <m:ctrlPr>
                          <a:rPr lang="en-US" altLang="zh-CN" sz="26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dirty="0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sz="2600" b="0" i="1" dirty="0">
                        <a:latin typeface="Cambria Math" charset="0"/>
                      </a:rPr>
                      <m:t>=1</m:t>
                    </m:r>
                  </m:oMath>
                </a14:m>
                <a:endParaRPr lang="en-US" altLang="zh-CN" sz="2600" b="0" dirty="0"/>
              </a:p>
              <a:p>
                <a:endParaRPr lang="en-US" altLang="x-none" sz="2600" b="0" dirty="0"/>
              </a:p>
              <a:p>
                <a:r>
                  <a:rPr lang="en-US" altLang="x-none" sz="2600" b="0" dirty="0"/>
                  <a:t>The DFE has access to the symbol decisions</a:t>
                </a:r>
              </a:p>
              <a:p>
                <a:endParaRPr lang="en-US" altLang="x-none" sz="2600" b="0" dirty="0"/>
              </a:p>
              <a:p>
                <a:endParaRPr lang="en-US" altLang="x-none" sz="2600" b="0" dirty="0"/>
              </a:p>
              <a:p>
                <a:endParaRPr lang="en-US" altLang="x-none" sz="2600" b="0" dirty="0"/>
              </a:p>
              <a:p>
                <a:endParaRPr lang="en-US" altLang="x-none" sz="2600" b="0" dirty="0"/>
              </a:p>
              <a:p>
                <a:endParaRPr lang="en-US" altLang="x-none" sz="2600" b="0" dirty="0"/>
              </a:p>
              <a:p>
                <a:endParaRPr lang="en-US" altLang="x-none" sz="2600" b="0" dirty="0"/>
              </a:p>
              <a:p>
                <a:endParaRPr lang="en-US" altLang="x-none" sz="2600" b="0" dirty="0"/>
              </a:p>
              <a:p>
                <a:endParaRPr lang="en-US" altLang="x-none" sz="2600" b="0" dirty="0"/>
              </a:p>
              <a:p>
                <a:endParaRPr lang="en-US" altLang="zh-CN" sz="2600" b="0" dirty="0"/>
              </a:p>
            </p:txBody>
          </p:sp>
        </mc:Choice>
        <mc:Fallback xmlns=""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7942"/>
                <a:ext cx="8763000" cy="5330058"/>
              </a:xfrm>
              <a:prstGeom prst="rect">
                <a:avLst/>
              </a:prstGeom>
              <a:blipFill rotWithShape="0">
                <a:blip r:embed="rId3"/>
                <a:stretch>
                  <a:fillRect l="-1043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050469" y="3391204"/>
            <a:ext cx="990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</a:rPr>
              <a:t>w</a:t>
            </a:r>
            <a:r>
              <a:rPr lang="en-US" altLang="zh-CN" b="0" i="1" baseline="-25000" dirty="0">
                <a:solidFill>
                  <a:schemeClr val="tx1"/>
                </a:solidFill>
              </a:rPr>
              <a:t> </a:t>
            </a:r>
            <a:r>
              <a:rPr lang="en-US" altLang="zh-CN" b="0" i="1" dirty="0">
                <a:solidFill>
                  <a:schemeClr val="tx1"/>
                </a:solidFill>
              </a:rPr>
              <a:t>(t)</a:t>
            </a:r>
            <a:endParaRPr lang="en-US" b="0" i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41069" y="3613071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49880" y="3349071"/>
                <a:ext cx="483914" cy="41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altLang="zh-CN" b="0" i="1" dirty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𝑑</m:t>
                          </m:r>
                          <m:r>
                            <a:rPr lang="en-US" altLang="zh-CN" b="0" i="1" baseline="-25000" dirty="0" err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b="0" i="1" baseline="-25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880" y="3349071"/>
                <a:ext cx="483914" cy="416332"/>
              </a:xfrm>
              <a:prstGeom prst="rect">
                <a:avLst/>
              </a:prstGeom>
              <a:blipFill rotWithShape="0">
                <a:blip r:embed="rId4"/>
                <a:stretch>
                  <a:fillRect l="-1266" t="-2899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713261" y="3898292"/>
            <a:ext cx="181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Forward filter</a:t>
            </a:r>
          </a:p>
        </p:txBody>
      </p:sp>
      <p:cxnSp>
        <p:nvCxnSpPr>
          <p:cNvPr id="32" name="Straight Arrow Connector 31"/>
          <p:cNvCxnSpPr>
            <a:endCxn id="18" idx="1"/>
          </p:cNvCxnSpPr>
          <p:nvPr/>
        </p:nvCxnSpPr>
        <p:spPr>
          <a:xfrm>
            <a:off x="3223935" y="3619804"/>
            <a:ext cx="826534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607998" y="3393993"/>
            <a:ext cx="421552" cy="41851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029550" y="3619628"/>
            <a:ext cx="399099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451102" y="3088426"/>
            <a:ext cx="990600" cy="943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b="0" baseline="-25000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7441702" y="3603251"/>
            <a:ext cx="1108178" cy="1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451102" y="4482317"/>
            <a:ext cx="990600" cy="943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0" i="1" dirty="0">
                <a:solidFill>
                  <a:schemeClr val="tx1"/>
                </a:solidFill>
              </a:rPr>
              <a:t>d(t)</a:t>
            </a:r>
          </a:p>
        </p:txBody>
      </p:sp>
      <p:cxnSp>
        <p:nvCxnSpPr>
          <p:cNvPr id="49" name="Elbow Connector 48"/>
          <p:cNvCxnSpPr>
            <a:endCxn id="47" idx="3"/>
          </p:cNvCxnSpPr>
          <p:nvPr/>
        </p:nvCxnSpPr>
        <p:spPr>
          <a:xfrm rot="5400000">
            <a:off x="7032233" y="4012721"/>
            <a:ext cx="1350611" cy="531672"/>
          </a:xfrm>
          <a:prstGeom prst="bentConnector2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47" idx="1"/>
            <a:endCxn id="33" idx="4"/>
          </p:cNvCxnSpPr>
          <p:nvPr/>
        </p:nvCxnSpPr>
        <p:spPr>
          <a:xfrm rot="10800000">
            <a:off x="5818774" y="3812511"/>
            <a:ext cx="632328" cy="1141352"/>
          </a:xfrm>
          <a:prstGeom prst="bentConnector2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885055" y="2564717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Decision device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43580" y="5441257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Feedback filter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71121" y="3391204"/>
            <a:ext cx="9906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i="1" dirty="0">
                <a:solidFill>
                  <a:schemeClr val="tx1"/>
                </a:solidFill>
              </a:rPr>
              <a:t>h</a:t>
            </a:r>
            <a:r>
              <a:rPr lang="zh-CN" altLang="en-US" b="0" i="1" dirty="0">
                <a:solidFill>
                  <a:schemeClr val="tx1"/>
                </a:solidFill>
              </a:rPr>
              <a:t>*</a:t>
            </a:r>
            <a:r>
              <a:rPr lang="en-US" altLang="zh-CN" b="0" i="1" dirty="0">
                <a:solidFill>
                  <a:schemeClr val="tx1"/>
                </a:solidFill>
              </a:rPr>
              <a:t>(-t)</a:t>
            </a:r>
            <a:endParaRPr lang="en-US" b="0" i="1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661721" y="3619804"/>
            <a:ext cx="422249" cy="0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872845" y="3297728"/>
            <a:ext cx="328537" cy="322076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201382" y="3619629"/>
            <a:ext cx="269849" cy="117"/>
          </a:xfrm>
          <a:prstGeom prst="line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842309" y="3579070"/>
            <a:ext cx="83383" cy="8111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86785" y="2969426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i="1" dirty="0" err="1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altLang="zh-CN" b="0" i="1" baseline="-25000" dirty="0" err="1">
                <a:latin typeface="Arial" charset="0"/>
                <a:ea typeface="Arial" charset="0"/>
                <a:cs typeface="Arial" charset="0"/>
              </a:rPr>
              <a:t>t</a:t>
            </a:r>
            <a:endParaRPr lang="en-US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28867" y="2999713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y[n]</a:t>
            </a:r>
            <a:endParaRPr lang="en-US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66499" y="3898292"/>
            <a:ext cx="1848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Matched filter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08328" y="3619628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66496" y="3410369"/>
            <a:ext cx="421552" cy="41851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100550" y="3622668"/>
            <a:ext cx="570571" cy="0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63869" y="2966148"/>
            <a:ext cx="3936" cy="444221"/>
          </a:xfrm>
          <a:prstGeom prst="straightConnector1">
            <a:avLst/>
          </a:prstGeom>
          <a:ln w="3492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94454" y="2547630"/>
            <a:ext cx="133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Noise: </a:t>
            </a:r>
            <a:r>
              <a:rPr lang="en-US" altLang="zh-CN" i="1" dirty="0" err="1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altLang="zh-CN" i="1" baseline="-25000" dirty="0" err="1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endParaRPr lang="en-US" i="1" baseline="-25000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28380" y="300767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i="1" dirty="0">
                <a:latin typeface="Arial" charset="0"/>
                <a:ea typeface="Arial" charset="0"/>
                <a:cs typeface="Arial" charset="0"/>
              </a:rPr>
              <a:t>+</a:t>
            </a:r>
            <a:endParaRPr lang="en-US" sz="2800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66407" y="3619628"/>
            <a:ext cx="304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i="1" dirty="0">
                <a:latin typeface="Arial" charset="0"/>
                <a:ea typeface="Arial" charset="0"/>
                <a:cs typeface="Arial" charset="0"/>
              </a:rPr>
              <a:t>-</a:t>
            </a:r>
            <a:endParaRPr lang="en-US" sz="2800" b="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522106D-B9D4-E146-BEF2-2D6F1F2B7F21}"/>
              </a:ext>
            </a:extLst>
          </p:cNvPr>
          <p:cNvGrpSpPr/>
          <p:nvPr/>
        </p:nvGrpSpPr>
        <p:grpSpPr>
          <a:xfrm>
            <a:off x="6615393" y="3149310"/>
            <a:ext cx="666729" cy="815856"/>
            <a:chOff x="6615393" y="3149310"/>
            <a:chExt cx="666729" cy="815856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CE55F80-9E81-3C4F-9D70-38F6ED3DB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49310"/>
              <a:ext cx="335445" cy="815855"/>
            </a:xfrm>
            <a:prstGeom prst="line">
              <a:avLst/>
            </a:prstGeom>
            <a:ln w="38100"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CE0C73F-1B6B-3F4F-BCB2-4D71823BD3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15393" y="3965165"/>
              <a:ext cx="166407" cy="1"/>
            </a:xfrm>
            <a:prstGeom prst="line">
              <a:avLst/>
            </a:prstGeom>
            <a:ln w="38100"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9A489DC-B0F0-CF45-962C-AD22284218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7245" y="3149310"/>
              <a:ext cx="164877" cy="0"/>
            </a:xfrm>
            <a:prstGeom prst="line">
              <a:avLst/>
            </a:prstGeom>
            <a:ln w="38100"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7B7D63-92B9-3A4B-9040-399D36EF3F8C}"/>
                </a:ext>
              </a:extLst>
            </p:cNvPr>
            <p:cNvCxnSpPr/>
            <p:nvPr/>
          </p:nvCxnSpPr>
          <p:spPr>
            <a:xfrm flipH="1">
              <a:off x="6775380" y="3552618"/>
              <a:ext cx="329753" cy="0"/>
            </a:xfrm>
            <a:prstGeom prst="line">
              <a:avLst/>
            </a:prstGeom>
            <a:ln w="38100"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86034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Thursday Topic: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OFDM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/>
              <a:t>Friday Precept: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Lab 4: BPSK Radio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6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7F2E4-D37C-6949-A34D-9E1AB830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Large scale channel models</a:t>
            </a:r>
          </a:p>
          <a:p>
            <a:pPr lvl="1"/>
            <a:r>
              <a:rPr lang="en-US" dirty="0"/>
              <a:t>Free space model</a:t>
            </a:r>
          </a:p>
          <a:p>
            <a:pPr lvl="1"/>
            <a:r>
              <a:rPr lang="en-US" dirty="0"/>
              <a:t>Two-ray ground model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Small-scale channel models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Equalization: Coping with the channel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740-62FC-4543-9A8A-B278CDEB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3442E-D446-8B41-926A-E7CCB30A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03963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The dBm unit</a:t>
            </a:r>
            <a:endParaRPr lang="en-US" altLang="en-US" sz="3600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52400" y="1518470"/>
            <a:ext cx="4384158" cy="4772533"/>
          </a:xfrm>
        </p:spPr>
        <p:txBody>
          <a:bodyPr>
            <a:normAutofit/>
          </a:bodyPr>
          <a:lstStyle/>
          <a:p>
            <a:r>
              <a:rPr lang="en-GB" sz="2000" dirty="0"/>
              <a:t>If we take one milliwatt as a reference then we have a unit of absolute power called</a:t>
            </a:r>
            <a:r>
              <a:rPr lang="en-GB" sz="2000" b="1" i="1" dirty="0"/>
              <a:t> </a:t>
            </a:r>
            <a:r>
              <a:rPr lang="en-GB" sz="2000" b="1" i="1" dirty="0">
                <a:highlight>
                  <a:srgbClr val="FFFF99"/>
                </a:highlight>
              </a:rPr>
              <a:t>dBm</a:t>
            </a:r>
            <a:r>
              <a:rPr lang="en-GB" sz="2000" dirty="0"/>
              <a:t>: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Where </a:t>
            </a:r>
            <a:r>
              <a:rPr lang="en-GB" sz="2000" i="1" dirty="0"/>
              <a:t>P</a:t>
            </a:r>
            <a:r>
              <a:rPr lang="en-GB" sz="2000" baseline="-25000" dirty="0"/>
              <a:t>1</a:t>
            </a:r>
            <a:r>
              <a:rPr lang="en-GB" sz="2000" dirty="0"/>
              <a:t> is the power we want to express in dBm, </a:t>
            </a:r>
            <a:r>
              <a:rPr lang="en-GB" sz="2000" b="1" dirty="0"/>
              <a:t>in Watts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384634"/>
              </p:ext>
            </p:extLst>
          </p:nvPr>
        </p:nvGraphicFramePr>
        <p:xfrm>
          <a:off x="4810944" y="1707191"/>
          <a:ext cx="4104456" cy="3283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5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6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Power (linear)</a:t>
                      </a:r>
                      <a:endParaRPr lang="en-GB" sz="20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Power (dBm)</a:t>
                      </a:r>
                      <a:endParaRPr lang="en-GB" sz="20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 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40 dBm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483611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 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30 dBm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4542438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100 mW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 dBm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874582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 mW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 dBm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4093339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j-lt"/>
                        </a:rPr>
                        <a:t>1 mW</a:t>
                      </a:r>
                      <a:endParaRPr lang="en-GB" sz="2000" b="1" i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0</a:t>
                      </a:r>
                      <a:r>
                        <a:rPr lang="en-GB" sz="2000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+mj-lt"/>
                        </a:rPr>
                        <a:t>dBm</a:t>
                      </a:r>
                      <a:endParaRPr lang="en-GB" sz="2000" b="0" i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j-lt"/>
                        </a:rPr>
                        <a:t>10 µW</a:t>
                      </a:r>
                      <a:endParaRPr lang="en-GB" sz="2000" b="1" i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-20 dBm</a:t>
                      </a:r>
                      <a:endParaRPr lang="en-GB" sz="2000" b="0" i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+mj-lt"/>
                        </a:rPr>
                        <a:t>1 µW</a:t>
                      </a:r>
                      <a:endParaRPr lang="en-GB" sz="2000" b="1" i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-30 dBm</a:t>
                      </a:r>
                      <a:endParaRPr lang="en-GB" sz="2000" b="0" i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 nW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-60 dBm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 pW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-90 dBm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345563"/>
              </p:ext>
            </p:extLst>
          </p:nvPr>
        </p:nvGraphicFramePr>
        <p:xfrm>
          <a:off x="961766" y="2741616"/>
          <a:ext cx="27654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8" name="Equation" r:id="rId4" imgW="1333440" imgH="431640" progId="Equation.3">
                  <p:embed/>
                </p:oleObj>
              </mc:Choice>
              <mc:Fallback>
                <p:oleObj name="Equation" r:id="rId4" imgW="1333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766" y="2741616"/>
                        <a:ext cx="276542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110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Goal: Power Budget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52400" y="3429001"/>
            <a:ext cx="8763000" cy="2821547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Receiver needs a certain SINR to be able to decode the signal</a:t>
            </a:r>
          </a:p>
          <a:p>
            <a:endParaRPr lang="en-US" alt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</a:rPr>
              <a:t>Factors reducing power budget:</a:t>
            </a:r>
          </a:p>
          <a:p>
            <a:pPr lvl="1"/>
            <a:r>
              <a:rPr lang="en-US" altLang="en-US" sz="2400" dirty="0"/>
              <a:t>Noise, attenuation (multiple sources), longer range, fading</a:t>
            </a:r>
          </a:p>
          <a:p>
            <a:endParaRPr lang="en-US" alt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</a:rPr>
              <a:t>Factors improving power budget:</a:t>
            </a:r>
          </a:p>
          <a:p>
            <a:pPr lvl="1"/>
            <a:r>
              <a:rPr lang="en-US" altLang="en-US" sz="2400" dirty="0"/>
              <a:t>Antenna gain, transmit power</a:t>
            </a: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845102" y="1755699"/>
            <a:ext cx="988769" cy="606889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797" dirty="0" err="1"/>
              <a:t>Tx</a:t>
            </a:r>
            <a:r>
              <a:rPr lang="en-US" altLang="en-US" sz="1797" dirty="0"/>
              <a:t> Radio</a:t>
            </a:r>
          </a:p>
        </p:txBody>
      </p:sp>
      <p:cxnSp>
        <p:nvCxnSpPr>
          <p:cNvPr id="46085" name="Straight Connector 5"/>
          <p:cNvCxnSpPr>
            <a:cxnSpLocks noChangeShapeType="1"/>
          </p:cNvCxnSpPr>
          <p:nvPr/>
        </p:nvCxnSpPr>
        <p:spPr bwMode="auto">
          <a:xfrm rot="5400000">
            <a:off x="1947961" y="2096380"/>
            <a:ext cx="684532" cy="316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6" name="Can 6"/>
          <p:cNvSpPr>
            <a:spLocks noChangeArrowheads="1"/>
          </p:cNvSpPr>
          <p:nvPr/>
        </p:nvSpPr>
        <p:spPr bwMode="auto">
          <a:xfrm rot="5400000">
            <a:off x="4533179" y="43576"/>
            <a:ext cx="153702" cy="4031135"/>
          </a:xfrm>
          <a:prstGeom prst="can">
            <a:avLst>
              <a:gd name="adj" fmla="val 40676"/>
            </a:avLst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2396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7386189" y="1755699"/>
            <a:ext cx="1212006" cy="606889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797" dirty="0"/>
              <a:t>Rx Radio</a:t>
            </a:r>
          </a:p>
        </p:txBody>
      </p:sp>
      <p:cxnSp>
        <p:nvCxnSpPr>
          <p:cNvPr id="46088" name="Straight Connector 8"/>
          <p:cNvCxnSpPr>
            <a:cxnSpLocks noChangeShapeType="1"/>
          </p:cNvCxnSpPr>
          <p:nvPr/>
        </p:nvCxnSpPr>
        <p:spPr bwMode="auto">
          <a:xfrm rot="5400000">
            <a:off x="6588360" y="2095588"/>
            <a:ext cx="684532" cy="158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9" name="Straight Arrow Connector 12"/>
          <p:cNvCxnSpPr>
            <a:cxnSpLocks noChangeShapeType="1"/>
            <a:stCxn id="46084" idx="3"/>
          </p:cNvCxnSpPr>
          <p:nvPr/>
        </p:nvCxnSpPr>
        <p:spPr bwMode="auto">
          <a:xfrm>
            <a:off x="1833871" y="2059935"/>
            <a:ext cx="45635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0" name="Straight Arrow Connector 16"/>
          <p:cNvCxnSpPr>
            <a:cxnSpLocks noChangeShapeType="1"/>
          </p:cNvCxnSpPr>
          <p:nvPr/>
        </p:nvCxnSpPr>
        <p:spPr bwMode="auto">
          <a:xfrm>
            <a:off x="6929834" y="2059935"/>
            <a:ext cx="45635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1" name="Straight Arrow Connector 17"/>
          <p:cNvCxnSpPr>
            <a:cxnSpLocks noChangeShapeType="1"/>
          </p:cNvCxnSpPr>
          <p:nvPr/>
        </p:nvCxnSpPr>
        <p:spPr bwMode="auto">
          <a:xfrm>
            <a:off x="6625597" y="2059935"/>
            <a:ext cx="304237" cy="158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2" name="Straight Arrow Connector 19"/>
          <p:cNvCxnSpPr>
            <a:cxnSpLocks noChangeShapeType="1"/>
          </p:cNvCxnSpPr>
          <p:nvPr/>
        </p:nvCxnSpPr>
        <p:spPr bwMode="auto">
          <a:xfrm>
            <a:off x="2290225" y="2059935"/>
            <a:ext cx="304237" cy="158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3" name="TextBox 12"/>
          <p:cNvSpPr txBox="1">
            <a:spLocks noChangeArrowheads="1"/>
          </p:cNvSpPr>
          <p:nvPr/>
        </p:nvSpPr>
        <p:spPr bwMode="auto">
          <a:xfrm>
            <a:off x="914103" y="2702520"/>
            <a:ext cx="7239593" cy="46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396" i="1" dirty="0"/>
              <a:t>P</a:t>
            </a:r>
            <a:r>
              <a:rPr lang="en-US" altLang="en-US" sz="2396" baseline="-25000" dirty="0"/>
              <a:t>RX</a:t>
            </a:r>
            <a:r>
              <a:rPr lang="en-US" altLang="en-US" sz="2396" dirty="0"/>
              <a:t> (dBm) = </a:t>
            </a:r>
            <a:r>
              <a:rPr lang="en-US" altLang="en-US" sz="2396" i="1" dirty="0"/>
              <a:t>P</a:t>
            </a:r>
            <a:r>
              <a:rPr lang="en-US" altLang="en-US" sz="2396" baseline="-25000" dirty="0"/>
              <a:t>TX</a:t>
            </a:r>
            <a:r>
              <a:rPr lang="en-US" altLang="en-US" sz="2396" dirty="0"/>
              <a:t> (dBm) + Gains (dB) – Losses (dB)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2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69FC80-59EA-EA40-B722-79D955EB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Channel Models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77E661-1988-9E41-A209-F9B3D4FD8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Goal:</a:t>
            </a:r>
            <a:r>
              <a:rPr lang="en-US" sz="2800" dirty="0">
                <a:solidFill>
                  <a:schemeClr val="tx1"/>
                </a:solidFill>
              </a:rPr>
              <a:t> Predict </a:t>
            </a:r>
            <a:r>
              <a:rPr lang="en-US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average</a:t>
            </a:r>
            <a:r>
              <a:rPr lang="en-US" sz="2800" dirty="0">
                <a:solidFill>
                  <a:schemeClr val="tx1"/>
                </a:solidFill>
              </a:rPr>
              <a:t> received signal strength given a transmitter-receiver separation distance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D5A88-4EEF-1F41-A033-FDADAD4C9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8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83FD89-F552-5648-85EF-1131DE8EAE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5063778"/>
                <a:ext cx="8763000" cy="1413221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Deliver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Watts to an omnidirectional transmitting antenna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So then </a:t>
                </a:r>
                <a:r>
                  <a:rPr lang="en-US" sz="2000" b="1" i="1" dirty="0">
                    <a:highlight>
                      <a:srgbClr val="FFFF00"/>
                    </a:highlight>
                  </a:rPr>
                  <a:t>power density</a:t>
                </a:r>
                <a:r>
                  <a:rPr lang="en-US" sz="2000" dirty="0"/>
                  <a:t> (Watts per unit area) at </a:t>
                </a:r>
                <a:r>
                  <a:rPr lang="en-US" sz="2000" b="1" i="1" dirty="0">
                    <a:highlight>
                      <a:srgbClr val="FFFF00"/>
                    </a:highlight>
                  </a:rPr>
                  <a:t>range</a:t>
                </a:r>
                <a:r>
                  <a:rPr lang="en-US" sz="2000" dirty="0">
                    <a:highlight>
                      <a:srgbClr val="FFFF00"/>
                    </a:highlight>
                  </a:rPr>
                  <a:t> </a:t>
                </a:r>
                <a:r>
                  <a:rPr lang="en-US" sz="2000" i="1" dirty="0">
                    <a:highlight>
                      <a:srgbClr val="FFFF00"/>
                    </a:highlight>
                  </a:rPr>
                  <a:t>d</a:t>
                </a:r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 W/m</a:t>
                </a:r>
                <a:r>
                  <a:rPr lang="en-US" sz="2000" baseline="30000" dirty="0"/>
                  <a:t>2</a:t>
                </a:r>
                <a:endParaRPr lang="en-US" sz="2000" dirty="0"/>
              </a:p>
              <a:p>
                <a:pPr lvl="1"/>
                <a:r>
                  <a:rPr lang="en-US" sz="1800" dirty="0"/>
                  <a:t>Independent of wavelength (frequency)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83FD89-F552-5648-85EF-1131DE8EAE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5063778"/>
                <a:ext cx="8763000" cy="1413221"/>
              </a:xfrm>
              <a:blipFill>
                <a:blip r:embed="rId3"/>
                <a:stretch>
                  <a:fillRect l="-1304" t="-6250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0E23AF-405D-FF44-90B1-BF2A55DC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6F1BAA-CBB4-4944-98CF-078F1543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Transmitting in Free Space</a:t>
            </a:r>
          </a:p>
        </p:txBody>
      </p:sp>
      <p:pic>
        <p:nvPicPr>
          <p:cNvPr id="5" name="Picture 3" descr="F4_3">
            <a:extLst>
              <a:ext uri="{FF2B5EF4-FFF2-40B4-BE49-F238E27FC236}">
                <a16:creationId xmlns:a16="http://schemas.microsoft.com/office/drawing/2014/main" id="{74427CBD-FEEE-954E-AFA1-680C5241B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4780" y="1921008"/>
            <a:ext cx="2758568" cy="276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2716BD-E009-1746-82DA-9F604140D3F2}"/>
                  </a:ext>
                </a:extLst>
              </p:cNvPr>
              <p:cNvSpPr txBox="1"/>
              <p:nvPr/>
            </p:nvSpPr>
            <p:spPr>
              <a:xfrm>
                <a:off x="4505967" y="3075082"/>
                <a:ext cx="3675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𝑑</m:t>
                      </m:r>
                    </m:oMath>
                  </m:oMathPara>
                </a14:m>
                <a:endParaRPr lang="en-US" sz="1600" b="0" i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2716BD-E009-1746-82DA-9F604140D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967" y="3075082"/>
                <a:ext cx="36753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E272D2-26D8-574B-BB08-36ECF05A17E9}"/>
                  </a:ext>
                </a:extLst>
              </p:cNvPr>
              <p:cNvSpPr txBox="1"/>
              <p:nvPr/>
            </p:nvSpPr>
            <p:spPr>
              <a:xfrm>
                <a:off x="4873504" y="4471680"/>
                <a:ext cx="365138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800" b="0" dirty="0">
                    <a:latin typeface="Arial" charset="0"/>
                    <a:ea typeface="Arial" charset="0"/>
                    <a:cs typeface="Arial" charset="0"/>
                  </a:rPr>
                  <a:t>Total spherical surface area: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4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𝜋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E272D2-26D8-574B-BB08-36ECF05A1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04" y="4471680"/>
                <a:ext cx="3651385" cy="369332"/>
              </a:xfrm>
              <a:prstGeom prst="rect">
                <a:avLst/>
              </a:prstGeom>
              <a:blipFill>
                <a:blip r:embed="rId6"/>
                <a:stretch>
                  <a:fillRect l="-104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3752F69-8093-7942-9650-04FB84542448}"/>
              </a:ext>
            </a:extLst>
          </p:cNvPr>
          <p:cNvSpPr txBox="1"/>
          <p:nvPr/>
        </p:nvSpPr>
        <p:spPr>
          <a:xfrm>
            <a:off x="5482583" y="2827012"/>
            <a:ext cx="108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charset="0"/>
                <a:ea typeface="Arial" charset="0"/>
                <a:cs typeface="Arial" charset="0"/>
              </a:rPr>
              <a:t>unit area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4F2E80-B072-7443-92A1-70EC3C741E91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4873504" y="2643308"/>
            <a:ext cx="609079" cy="368370"/>
          </a:xfrm>
          <a:prstGeom prst="straightConnector1">
            <a:avLst/>
          </a:prstGeom>
          <a:ln w="190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C6DD6E-E1FA-844B-A4D1-66DEECCD8F3E}"/>
                  </a:ext>
                </a:extLst>
              </p:cNvPr>
              <p:cNvSpPr txBox="1"/>
              <p:nvPr/>
            </p:nvSpPr>
            <p:spPr>
              <a:xfrm>
                <a:off x="3545121" y="3119468"/>
                <a:ext cx="45441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8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C6DD6E-E1FA-844B-A4D1-66DEECCD8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121" y="3119468"/>
                <a:ext cx="45441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9454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  <a:headEnd type="triangle"/>
          <a:tailEnd type="triangl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46002</TotalTime>
  <Words>2246</Words>
  <Application>Microsoft Macintosh PowerPoint</Application>
  <PresentationFormat>On-screen Show (4:3)</PresentationFormat>
  <Paragraphs>556</Paragraphs>
  <Slides>49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8" baseType="lpstr">
      <vt:lpstr>ＭＳ Ｐゴシック</vt:lpstr>
      <vt:lpstr>ＭＳ Ｐゴシック</vt:lpstr>
      <vt:lpstr>PMingLiU</vt:lpstr>
      <vt:lpstr>PMingLiU</vt:lpstr>
      <vt:lpstr>华文新魏</vt:lpstr>
      <vt:lpstr>Arial</vt:lpstr>
      <vt:lpstr>Arial Regular</vt:lpstr>
      <vt:lpstr>Calibri</vt:lpstr>
      <vt:lpstr>Cambria Math</vt:lpstr>
      <vt:lpstr>Corbel</vt:lpstr>
      <vt:lpstr>Courier New</vt:lpstr>
      <vt:lpstr>Mangal</vt:lpstr>
      <vt:lpstr>Symbol</vt:lpstr>
      <vt:lpstr>Times</vt:lpstr>
      <vt:lpstr>Times New Roman</vt:lpstr>
      <vt:lpstr>Wingdings</vt:lpstr>
      <vt:lpstr>1_Office Theme</vt:lpstr>
      <vt:lpstr>Equation</vt:lpstr>
      <vt:lpstr>Clip</vt:lpstr>
      <vt:lpstr>The Radio Channel</vt:lpstr>
      <vt:lpstr>Motivation</vt:lpstr>
      <vt:lpstr>Channel and Propagation Models</vt:lpstr>
      <vt:lpstr>Modeling (from a high-level perspective)</vt:lpstr>
      <vt:lpstr>Today</vt:lpstr>
      <vt:lpstr>The dBm unit</vt:lpstr>
      <vt:lpstr>Goal: Power Budget</vt:lpstr>
      <vt:lpstr>Large-Scale Channel Models</vt:lpstr>
      <vt:lpstr>Transmitting in Free Space</vt:lpstr>
      <vt:lpstr>Idealized Receive Antenna</vt:lpstr>
      <vt:lpstr>Antenna Gain</vt:lpstr>
      <vt:lpstr>Friis Free Space Channel Model</vt:lpstr>
      <vt:lpstr>Ground Reflection (Two-Ray) Propagation Model</vt:lpstr>
      <vt:lpstr>Today</vt:lpstr>
      <vt:lpstr>Small-scale versus large-scale modeling</vt:lpstr>
      <vt:lpstr>Radio Propagation Mechanisms</vt:lpstr>
      <vt:lpstr>Multipath Radio Propagation</vt:lpstr>
      <vt:lpstr>Sinusoidal carrier, line of sight only</vt:lpstr>
      <vt:lpstr>Adding a reflecting path</vt:lpstr>
      <vt:lpstr>Reflections cause frequency selectivity</vt:lpstr>
      <vt:lpstr>How does frequency selectivity arise? (Another look)</vt:lpstr>
      <vt:lpstr>How does frequency selectivity arise? (Another look)</vt:lpstr>
      <vt:lpstr>Stationary transmitter, moving receiver</vt:lpstr>
      <vt:lpstr>How does fading in time arise?</vt:lpstr>
      <vt:lpstr>Channel Coherence Time</vt:lpstr>
      <vt:lpstr>Another perspective: Doppler Effect</vt:lpstr>
      <vt:lpstr>Stationary transmitter, moving receiver: From a Doppler Perspective</vt:lpstr>
      <vt:lpstr>Stationary transmitter, moving receiver: From a Doppler Perspective</vt:lpstr>
      <vt:lpstr>Channel Coherence Time: From a Doppler Perspective</vt:lpstr>
      <vt:lpstr>What does the channel look like in time?</vt:lpstr>
      <vt:lpstr>Power delay profile (PDP)</vt:lpstr>
      <vt:lpstr>Characterizing a power delay profile</vt:lpstr>
      <vt:lpstr>Example Indoor PDP Estimation</vt:lpstr>
      <vt:lpstr>Indoor power delay profile</vt:lpstr>
      <vt:lpstr>Flat Fading</vt:lpstr>
      <vt:lpstr>Rayleigh Fading Model</vt:lpstr>
      <vt:lpstr>Rayleigh fading example</vt:lpstr>
      <vt:lpstr>Putting it all Together: Ray Tracing</vt:lpstr>
      <vt:lpstr>Today</vt:lpstr>
      <vt:lpstr>Problem: Inter-symbol interference (ISI)</vt:lpstr>
      <vt:lpstr>Problem: Inter-symbol interference (ISI)</vt:lpstr>
      <vt:lpstr>One Solution: Slow down</vt:lpstr>
      <vt:lpstr>Channel Model</vt:lpstr>
      <vt:lpstr>Another Solution I: Zero-forcing Equalizer</vt:lpstr>
      <vt:lpstr>Preamble</vt:lpstr>
      <vt:lpstr>Another Solution II: MSE Equalizer</vt:lpstr>
      <vt:lpstr>Another Solution III: Decision-feedback Equalizer</vt:lpstr>
      <vt:lpstr>Another Solution III: Decision-feedback Equalizer</vt:lpstr>
      <vt:lpstr>PowerPoint Presentation</vt:lpstr>
    </vt:vector>
  </TitlesOfParts>
  <Company>Princeton University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Jamieson</cp:lastModifiedBy>
  <cp:revision>3222</cp:revision>
  <cp:lastPrinted>2018-04-01T18:39:47Z</cp:lastPrinted>
  <dcterms:created xsi:type="dcterms:W3CDTF">2013-10-08T01:49:25Z</dcterms:created>
  <dcterms:modified xsi:type="dcterms:W3CDTF">2018-04-03T14:43:50Z</dcterms:modified>
</cp:coreProperties>
</file>